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6"/>
  </p:notesMasterIdLst>
  <p:sldIdLst>
    <p:sldId id="286" r:id="rId2"/>
    <p:sldId id="507" r:id="rId3"/>
    <p:sldId id="509" r:id="rId4"/>
    <p:sldId id="665" r:id="rId5"/>
    <p:sldId id="632" r:id="rId6"/>
    <p:sldId id="420" r:id="rId7"/>
    <p:sldId id="442" r:id="rId8"/>
    <p:sldId id="658" r:id="rId9"/>
    <p:sldId id="630" r:id="rId10"/>
    <p:sldId id="602" r:id="rId11"/>
    <p:sldId id="603" r:id="rId12"/>
    <p:sldId id="604" r:id="rId13"/>
    <p:sldId id="610" r:id="rId14"/>
    <p:sldId id="608" r:id="rId15"/>
    <p:sldId id="612" r:id="rId16"/>
    <p:sldId id="611" r:id="rId17"/>
    <p:sldId id="613" r:id="rId18"/>
    <p:sldId id="667" r:id="rId19"/>
    <p:sldId id="668" r:id="rId20"/>
    <p:sldId id="325" r:id="rId21"/>
    <p:sldId id="596" r:id="rId22"/>
    <p:sldId id="595" r:id="rId23"/>
    <p:sldId id="669" r:id="rId24"/>
    <p:sldId id="670" r:id="rId25"/>
    <p:sldId id="671" r:id="rId26"/>
    <p:sldId id="757" r:id="rId27"/>
    <p:sldId id="631" r:id="rId28"/>
    <p:sldId id="661" r:id="rId29"/>
    <p:sldId id="663" r:id="rId30"/>
    <p:sldId id="688" r:id="rId31"/>
    <p:sldId id="717" r:id="rId32"/>
    <p:sldId id="708" r:id="rId33"/>
    <p:sldId id="756" r:id="rId34"/>
    <p:sldId id="718" r:id="rId35"/>
    <p:sldId id="719" r:id="rId36"/>
    <p:sldId id="720" r:id="rId37"/>
    <p:sldId id="721" r:id="rId38"/>
    <p:sldId id="722" r:id="rId39"/>
    <p:sldId id="723" r:id="rId40"/>
    <p:sldId id="597" r:id="rId41"/>
    <p:sldId id="707" r:id="rId42"/>
    <p:sldId id="714" r:id="rId43"/>
    <p:sldId id="715" r:id="rId44"/>
    <p:sldId id="716" r:id="rId45"/>
    <p:sldId id="623" r:id="rId46"/>
    <p:sldId id="374" r:id="rId47"/>
    <p:sldId id="755" r:id="rId48"/>
    <p:sldId id="675" r:id="rId49"/>
    <p:sldId id="676" r:id="rId50"/>
    <p:sldId id="731" r:id="rId51"/>
    <p:sldId id="737" r:id="rId52"/>
    <p:sldId id="739" r:id="rId53"/>
    <p:sldId id="741" r:id="rId54"/>
    <p:sldId id="742" r:id="rId55"/>
    <p:sldId id="748" r:id="rId56"/>
    <p:sldId id="752" r:id="rId57"/>
    <p:sldId id="754" r:id="rId58"/>
    <p:sldId id="690" r:id="rId59"/>
    <p:sldId id="691" r:id="rId60"/>
    <p:sldId id="683" r:id="rId61"/>
    <p:sldId id="693" r:id="rId62"/>
    <p:sldId id="694" r:id="rId63"/>
    <p:sldId id="695" r:id="rId64"/>
    <p:sldId id="696" r:id="rId65"/>
    <p:sldId id="697" r:id="rId66"/>
    <p:sldId id="698" r:id="rId67"/>
    <p:sldId id="699" r:id="rId68"/>
    <p:sldId id="700" r:id="rId69"/>
    <p:sldId id="701" r:id="rId70"/>
    <p:sldId id="702" r:id="rId71"/>
    <p:sldId id="703" r:id="rId72"/>
    <p:sldId id="704" r:id="rId73"/>
    <p:sldId id="705" r:id="rId74"/>
    <p:sldId id="706" r:id="rId75"/>
  </p:sldIdLst>
  <p:sldSz cx="12192000" cy="6858000"/>
  <p:notesSz cx="6858000" cy="9144000"/>
  <p:embeddedFontLst>
    <p:embeddedFont>
      <p:font typeface="나눔고딕" panose="020B0600000101010101" charset="-127"/>
      <p:regular r:id="rId77"/>
      <p:bold r:id="rId78"/>
    </p:embeddedFont>
    <p:embeddedFont>
      <p:font typeface="맑은 고딕" panose="020B0503020000020004" pitchFamily="50" charset="-127"/>
      <p:regular r:id="rId79"/>
      <p:bold r:id="rId80"/>
    </p:embeddedFont>
    <p:embeddedFont>
      <p:font typeface="Cambria Math" panose="02040503050406030204" pitchFamily="18" charset="0"/>
      <p:regular r:id="rId8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조강" initials="조" lastIdx="3" clrIdx="0">
    <p:extLst>
      <p:ext uri="{19B8F6BF-5375-455C-9EA6-DF929625EA0E}">
        <p15:presenceInfo xmlns:p15="http://schemas.microsoft.com/office/powerpoint/2012/main" userId="조강"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DA1"/>
    <a:srgbClr val="E6E6E6"/>
    <a:srgbClr val="025CBE"/>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43" autoAdjust="0"/>
    <p:restoredTop sz="85754" autoAdjust="0"/>
  </p:normalViewPr>
  <p:slideViewPr>
    <p:cSldViewPr snapToGrid="0">
      <p:cViewPr varScale="1">
        <p:scale>
          <a:sx n="66" d="100"/>
          <a:sy n="66" d="100"/>
        </p:scale>
        <p:origin x="141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83559-CC97-4F19-8946-7E93CD4F0BAE}" type="datetimeFigureOut">
              <a:rPr lang="ko-KR" altLang="en-US" smtClean="0"/>
              <a:t>2019-12-11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DE0D5-DB0A-49AB-903D-378D0BA58DCF}" type="slidenum">
              <a:rPr lang="ko-KR" altLang="en-US" smtClean="0"/>
              <a:t>‹#›</a:t>
            </a:fld>
            <a:endParaRPr lang="ko-KR" altLang="en-US"/>
          </a:p>
        </p:txBody>
      </p:sp>
    </p:spTree>
    <p:extLst>
      <p:ext uri="{BB962C8B-B14F-4D97-AF65-F5344CB8AC3E}">
        <p14:creationId xmlns:p14="http://schemas.microsoft.com/office/powerpoint/2010/main" val="3446746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a:t>
            </a:fld>
            <a:endParaRPr lang="ko-KR" altLang="en-US"/>
          </a:p>
        </p:txBody>
      </p:sp>
    </p:spTree>
    <p:extLst>
      <p:ext uri="{BB962C8B-B14F-4D97-AF65-F5344CB8AC3E}">
        <p14:creationId xmlns:p14="http://schemas.microsoft.com/office/powerpoint/2010/main" val="586201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10</a:t>
            </a:fld>
            <a:endParaRPr lang="ko-KR" altLang="en-US"/>
          </a:p>
        </p:txBody>
      </p:sp>
    </p:spTree>
    <p:extLst>
      <p:ext uri="{BB962C8B-B14F-4D97-AF65-F5344CB8AC3E}">
        <p14:creationId xmlns:p14="http://schemas.microsoft.com/office/powerpoint/2010/main" val="122920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11</a:t>
            </a:fld>
            <a:endParaRPr lang="ko-KR" altLang="en-US"/>
          </a:p>
        </p:txBody>
      </p:sp>
    </p:spTree>
    <p:extLst>
      <p:ext uri="{BB962C8B-B14F-4D97-AF65-F5344CB8AC3E}">
        <p14:creationId xmlns:p14="http://schemas.microsoft.com/office/powerpoint/2010/main" val="2769774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12</a:t>
            </a:fld>
            <a:endParaRPr lang="ko-KR" altLang="en-US"/>
          </a:p>
        </p:txBody>
      </p:sp>
    </p:spTree>
    <p:extLst>
      <p:ext uri="{BB962C8B-B14F-4D97-AF65-F5344CB8AC3E}">
        <p14:creationId xmlns:p14="http://schemas.microsoft.com/office/powerpoint/2010/main" val="2113839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13</a:t>
            </a:fld>
            <a:endParaRPr lang="ko-KR" altLang="en-US"/>
          </a:p>
        </p:txBody>
      </p:sp>
    </p:spTree>
    <p:extLst>
      <p:ext uri="{BB962C8B-B14F-4D97-AF65-F5344CB8AC3E}">
        <p14:creationId xmlns:p14="http://schemas.microsoft.com/office/powerpoint/2010/main" val="331576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14</a:t>
            </a:fld>
            <a:endParaRPr lang="ko-KR" altLang="en-US"/>
          </a:p>
        </p:txBody>
      </p:sp>
    </p:spTree>
    <p:extLst>
      <p:ext uri="{BB962C8B-B14F-4D97-AF65-F5344CB8AC3E}">
        <p14:creationId xmlns:p14="http://schemas.microsoft.com/office/powerpoint/2010/main" val="51478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15</a:t>
            </a:fld>
            <a:endParaRPr lang="ko-KR" altLang="en-US"/>
          </a:p>
        </p:txBody>
      </p:sp>
    </p:spTree>
    <p:extLst>
      <p:ext uri="{BB962C8B-B14F-4D97-AF65-F5344CB8AC3E}">
        <p14:creationId xmlns:p14="http://schemas.microsoft.com/office/powerpoint/2010/main" val="2496372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16</a:t>
            </a:fld>
            <a:endParaRPr lang="ko-KR" altLang="en-US"/>
          </a:p>
        </p:txBody>
      </p:sp>
    </p:spTree>
    <p:extLst>
      <p:ext uri="{BB962C8B-B14F-4D97-AF65-F5344CB8AC3E}">
        <p14:creationId xmlns:p14="http://schemas.microsoft.com/office/powerpoint/2010/main" val="3153355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17</a:t>
            </a:fld>
            <a:endParaRPr lang="ko-KR" altLang="en-US"/>
          </a:p>
        </p:txBody>
      </p:sp>
    </p:spTree>
    <p:extLst>
      <p:ext uri="{BB962C8B-B14F-4D97-AF65-F5344CB8AC3E}">
        <p14:creationId xmlns:p14="http://schemas.microsoft.com/office/powerpoint/2010/main" val="2764517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18</a:t>
            </a:fld>
            <a:endParaRPr lang="ko-KR" altLang="en-US"/>
          </a:p>
        </p:txBody>
      </p:sp>
    </p:spTree>
    <p:extLst>
      <p:ext uri="{BB962C8B-B14F-4D97-AF65-F5344CB8AC3E}">
        <p14:creationId xmlns:p14="http://schemas.microsoft.com/office/powerpoint/2010/main" val="1566226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19</a:t>
            </a:fld>
            <a:endParaRPr lang="ko-KR" altLang="en-US"/>
          </a:p>
        </p:txBody>
      </p:sp>
    </p:spTree>
    <p:extLst>
      <p:ext uri="{BB962C8B-B14F-4D97-AF65-F5344CB8AC3E}">
        <p14:creationId xmlns:p14="http://schemas.microsoft.com/office/powerpoint/2010/main" val="68694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COMMUNICATION</a:t>
            </a:r>
            <a:r>
              <a:rPr lang="en-US" altLang="ko-KR" baseline="0" dirty="0" smtClean="0"/>
              <a:t> / </a:t>
            </a:r>
            <a:r>
              <a:rPr lang="en-US" altLang="ko-KR" dirty="0" smtClean="0"/>
              <a:t>COMMUNICATIVE</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a:t>
            </a:fld>
            <a:endParaRPr lang="ko-KR" altLang="en-US"/>
          </a:p>
        </p:txBody>
      </p:sp>
    </p:spTree>
    <p:extLst>
      <p:ext uri="{BB962C8B-B14F-4D97-AF65-F5344CB8AC3E}">
        <p14:creationId xmlns:p14="http://schemas.microsoft.com/office/powerpoint/2010/main" val="900896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20</a:t>
            </a:fld>
            <a:endParaRPr lang="ko-KR" altLang="en-US"/>
          </a:p>
        </p:txBody>
      </p:sp>
    </p:spTree>
    <p:extLst>
      <p:ext uri="{BB962C8B-B14F-4D97-AF65-F5344CB8AC3E}">
        <p14:creationId xmlns:p14="http://schemas.microsoft.com/office/powerpoint/2010/main" val="1442968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21</a:t>
            </a:fld>
            <a:endParaRPr lang="ko-KR" altLang="en-US"/>
          </a:p>
        </p:txBody>
      </p:sp>
    </p:spTree>
    <p:extLst>
      <p:ext uri="{BB962C8B-B14F-4D97-AF65-F5344CB8AC3E}">
        <p14:creationId xmlns:p14="http://schemas.microsoft.com/office/powerpoint/2010/main" val="3333266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22</a:t>
            </a:fld>
            <a:endParaRPr lang="ko-KR" altLang="en-US"/>
          </a:p>
        </p:txBody>
      </p:sp>
    </p:spTree>
    <p:extLst>
      <p:ext uri="{BB962C8B-B14F-4D97-AF65-F5344CB8AC3E}">
        <p14:creationId xmlns:p14="http://schemas.microsoft.com/office/powerpoint/2010/main" val="99639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23</a:t>
            </a:fld>
            <a:endParaRPr lang="ko-KR" altLang="en-US"/>
          </a:p>
        </p:txBody>
      </p:sp>
    </p:spTree>
    <p:extLst>
      <p:ext uri="{BB962C8B-B14F-4D97-AF65-F5344CB8AC3E}">
        <p14:creationId xmlns:p14="http://schemas.microsoft.com/office/powerpoint/2010/main" val="2587075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24</a:t>
            </a:fld>
            <a:endParaRPr lang="ko-KR" altLang="en-US"/>
          </a:p>
        </p:txBody>
      </p:sp>
    </p:spTree>
    <p:extLst>
      <p:ext uri="{BB962C8B-B14F-4D97-AF65-F5344CB8AC3E}">
        <p14:creationId xmlns:p14="http://schemas.microsoft.com/office/powerpoint/2010/main" val="15271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25</a:t>
            </a:fld>
            <a:endParaRPr lang="ko-KR" altLang="en-US"/>
          </a:p>
        </p:txBody>
      </p:sp>
    </p:spTree>
    <p:extLst>
      <p:ext uri="{BB962C8B-B14F-4D97-AF65-F5344CB8AC3E}">
        <p14:creationId xmlns:p14="http://schemas.microsoft.com/office/powerpoint/2010/main" val="3766575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26</a:t>
            </a:fld>
            <a:endParaRPr lang="ko-KR" altLang="en-US"/>
          </a:p>
        </p:txBody>
      </p:sp>
    </p:spTree>
    <p:extLst>
      <p:ext uri="{BB962C8B-B14F-4D97-AF65-F5344CB8AC3E}">
        <p14:creationId xmlns:p14="http://schemas.microsoft.com/office/powerpoint/2010/main" val="2263492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27</a:t>
            </a:fld>
            <a:endParaRPr lang="ko-KR" altLang="en-US"/>
          </a:p>
        </p:txBody>
      </p:sp>
    </p:spTree>
    <p:extLst>
      <p:ext uri="{BB962C8B-B14F-4D97-AF65-F5344CB8AC3E}">
        <p14:creationId xmlns:p14="http://schemas.microsoft.com/office/powerpoint/2010/main" val="3708663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28</a:t>
            </a:fld>
            <a:endParaRPr lang="ko-KR" altLang="en-US"/>
          </a:p>
        </p:txBody>
      </p:sp>
    </p:spTree>
    <p:extLst>
      <p:ext uri="{BB962C8B-B14F-4D97-AF65-F5344CB8AC3E}">
        <p14:creationId xmlns:p14="http://schemas.microsoft.com/office/powerpoint/2010/main" val="2860720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29</a:t>
            </a:fld>
            <a:endParaRPr lang="ko-KR" altLang="en-US"/>
          </a:p>
        </p:txBody>
      </p:sp>
    </p:spTree>
    <p:extLst>
      <p:ext uri="{BB962C8B-B14F-4D97-AF65-F5344CB8AC3E}">
        <p14:creationId xmlns:p14="http://schemas.microsoft.com/office/powerpoint/2010/main" val="4076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COMMUNICATION</a:t>
            </a:r>
            <a:r>
              <a:rPr lang="en-US" altLang="ko-KR" baseline="0" dirty="0" smtClean="0"/>
              <a:t> / </a:t>
            </a:r>
            <a:r>
              <a:rPr lang="en-US" altLang="ko-KR" dirty="0" smtClean="0"/>
              <a:t>COMMUNICATIVE</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a:t>
            </a:fld>
            <a:endParaRPr lang="ko-KR" altLang="en-US"/>
          </a:p>
        </p:txBody>
      </p:sp>
    </p:spTree>
    <p:extLst>
      <p:ext uri="{BB962C8B-B14F-4D97-AF65-F5344CB8AC3E}">
        <p14:creationId xmlns:p14="http://schemas.microsoft.com/office/powerpoint/2010/main" val="3106557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30</a:t>
            </a:fld>
            <a:endParaRPr lang="ko-KR" altLang="en-US"/>
          </a:p>
        </p:txBody>
      </p:sp>
    </p:spTree>
    <p:extLst>
      <p:ext uri="{BB962C8B-B14F-4D97-AF65-F5344CB8AC3E}">
        <p14:creationId xmlns:p14="http://schemas.microsoft.com/office/powerpoint/2010/main" val="1677347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31</a:t>
            </a:fld>
            <a:endParaRPr lang="ko-KR" altLang="en-US"/>
          </a:p>
        </p:txBody>
      </p:sp>
    </p:spTree>
    <p:extLst>
      <p:ext uri="{BB962C8B-B14F-4D97-AF65-F5344CB8AC3E}">
        <p14:creationId xmlns:p14="http://schemas.microsoft.com/office/powerpoint/2010/main" val="60847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32</a:t>
            </a:fld>
            <a:endParaRPr lang="ko-KR" altLang="en-US"/>
          </a:p>
        </p:txBody>
      </p:sp>
    </p:spTree>
    <p:extLst>
      <p:ext uri="{BB962C8B-B14F-4D97-AF65-F5344CB8AC3E}">
        <p14:creationId xmlns:p14="http://schemas.microsoft.com/office/powerpoint/2010/main" val="3588132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33</a:t>
            </a:fld>
            <a:endParaRPr lang="ko-KR" altLang="en-US"/>
          </a:p>
        </p:txBody>
      </p:sp>
    </p:spTree>
    <p:extLst>
      <p:ext uri="{BB962C8B-B14F-4D97-AF65-F5344CB8AC3E}">
        <p14:creationId xmlns:p14="http://schemas.microsoft.com/office/powerpoint/2010/main" val="817331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34</a:t>
            </a:fld>
            <a:endParaRPr lang="ko-KR" altLang="en-US"/>
          </a:p>
        </p:txBody>
      </p:sp>
    </p:spTree>
    <p:extLst>
      <p:ext uri="{BB962C8B-B14F-4D97-AF65-F5344CB8AC3E}">
        <p14:creationId xmlns:p14="http://schemas.microsoft.com/office/powerpoint/2010/main" val="311137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35</a:t>
            </a:fld>
            <a:endParaRPr lang="ko-KR" altLang="en-US"/>
          </a:p>
        </p:txBody>
      </p:sp>
    </p:spTree>
    <p:extLst>
      <p:ext uri="{BB962C8B-B14F-4D97-AF65-F5344CB8AC3E}">
        <p14:creationId xmlns:p14="http://schemas.microsoft.com/office/powerpoint/2010/main" val="1970624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36</a:t>
            </a:fld>
            <a:endParaRPr lang="ko-KR" altLang="en-US"/>
          </a:p>
        </p:txBody>
      </p:sp>
    </p:spTree>
    <p:extLst>
      <p:ext uri="{BB962C8B-B14F-4D97-AF65-F5344CB8AC3E}">
        <p14:creationId xmlns:p14="http://schemas.microsoft.com/office/powerpoint/2010/main" val="1187151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37</a:t>
            </a:fld>
            <a:endParaRPr lang="ko-KR" altLang="en-US"/>
          </a:p>
        </p:txBody>
      </p:sp>
    </p:spTree>
    <p:extLst>
      <p:ext uri="{BB962C8B-B14F-4D97-AF65-F5344CB8AC3E}">
        <p14:creationId xmlns:p14="http://schemas.microsoft.com/office/powerpoint/2010/main" val="1440078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38</a:t>
            </a:fld>
            <a:endParaRPr lang="ko-KR" altLang="en-US"/>
          </a:p>
        </p:txBody>
      </p:sp>
    </p:spTree>
    <p:extLst>
      <p:ext uri="{BB962C8B-B14F-4D97-AF65-F5344CB8AC3E}">
        <p14:creationId xmlns:p14="http://schemas.microsoft.com/office/powerpoint/2010/main" val="2772130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성능은 유지하지만 더 </a:t>
            </a:r>
            <a:r>
              <a:rPr lang="en-US" altLang="ko-KR" dirty="0" smtClean="0"/>
              <a:t>1.5</a:t>
            </a:r>
            <a:r>
              <a:rPr lang="ko-KR" altLang="en-US" dirty="0" smtClean="0"/>
              <a:t>배 더 빠르다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39</a:t>
            </a:fld>
            <a:endParaRPr lang="ko-KR" altLang="en-US"/>
          </a:p>
        </p:txBody>
      </p:sp>
    </p:spTree>
    <p:extLst>
      <p:ext uri="{BB962C8B-B14F-4D97-AF65-F5344CB8AC3E}">
        <p14:creationId xmlns:p14="http://schemas.microsoft.com/office/powerpoint/2010/main" val="317752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COMMUNICATION</a:t>
            </a:r>
            <a:r>
              <a:rPr lang="en-US" altLang="ko-KR" baseline="0" dirty="0" smtClean="0"/>
              <a:t> / </a:t>
            </a:r>
            <a:r>
              <a:rPr lang="en-US" altLang="ko-KR" dirty="0" smtClean="0"/>
              <a:t>COMMUNICATIVE</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a:t>
            </a:fld>
            <a:endParaRPr lang="ko-KR" altLang="en-US"/>
          </a:p>
        </p:txBody>
      </p:sp>
    </p:spTree>
    <p:extLst>
      <p:ext uri="{BB962C8B-B14F-4D97-AF65-F5344CB8AC3E}">
        <p14:creationId xmlns:p14="http://schemas.microsoft.com/office/powerpoint/2010/main" val="3840997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40</a:t>
            </a:fld>
            <a:endParaRPr lang="ko-KR" altLang="en-US"/>
          </a:p>
        </p:txBody>
      </p:sp>
    </p:spTree>
    <p:extLst>
      <p:ext uri="{BB962C8B-B14F-4D97-AF65-F5344CB8AC3E}">
        <p14:creationId xmlns:p14="http://schemas.microsoft.com/office/powerpoint/2010/main" val="1678759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41</a:t>
            </a:fld>
            <a:endParaRPr lang="ko-KR" altLang="en-US"/>
          </a:p>
        </p:txBody>
      </p:sp>
    </p:spTree>
    <p:extLst>
      <p:ext uri="{BB962C8B-B14F-4D97-AF65-F5344CB8AC3E}">
        <p14:creationId xmlns:p14="http://schemas.microsoft.com/office/powerpoint/2010/main" val="3895189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42</a:t>
            </a:fld>
            <a:endParaRPr lang="ko-KR" altLang="en-US"/>
          </a:p>
        </p:txBody>
      </p:sp>
    </p:spTree>
    <p:extLst>
      <p:ext uri="{BB962C8B-B14F-4D97-AF65-F5344CB8AC3E}">
        <p14:creationId xmlns:p14="http://schemas.microsoft.com/office/powerpoint/2010/main" val="1869605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43</a:t>
            </a:fld>
            <a:endParaRPr lang="ko-KR" altLang="en-US"/>
          </a:p>
        </p:txBody>
      </p:sp>
    </p:spTree>
    <p:extLst>
      <p:ext uri="{BB962C8B-B14F-4D97-AF65-F5344CB8AC3E}">
        <p14:creationId xmlns:p14="http://schemas.microsoft.com/office/powerpoint/2010/main" val="578247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44</a:t>
            </a:fld>
            <a:endParaRPr lang="ko-KR" altLang="en-US"/>
          </a:p>
        </p:txBody>
      </p:sp>
    </p:spTree>
    <p:extLst>
      <p:ext uri="{BB962C8B-B14F-4D97-AF65-F5344CB8AC3E}">
        <p14:creationId xmlns:p14="http://schemas.microsoft.com/office/powerpoint/2010/main" val="1484022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자세한 </a:t>
            </a:r>
            <a:r>
              <a:rPr lang="en-US" altLang="ko-KR" dirty="0" smtClean="0"/>
              <a:t>Description</a:t>
            </a:r>
            <a:r>
              <a:rPr lang="ko-KR" altLang="en-US" dirty="0" smtClean="0"/>
              <a:t>을 </a:t>
            </a:r>
            <a:r>
              <a:rPr lang="ko-KR" altLang="en-US" dirty="0" err="1" smtClean="0"/>
              <a:t>쓸것</a:t>
            </a:r>
            <a:r>
              <a:rPr lang="ko-KR" altLang="en-US" dirty="0" smtClean="0"/>
              <a:t> </a:t>
            </a:r>
            <a:r>
              <a:rPr lang="en-US" altLang="ko-KR" dirty="0" smtClean="0"/>
              <a:t>/ </a:t>
            </a:r>
            <a:r>
              <a:rPr lang="ko-KR" altLang="en-US" dirty="0" smtClean="0"/>
              <a:t>접근가능한지 아닌지</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45</a:t>
            </a:fld>
            <a:endParaRPr lang="ko-KR" altLang="en-US"/>
          </a:p>
        </p:txBody>
      </p:sp>
    </p:spTree>
    <p:extLst>
      <p:ext uri="{BB962C8B-B14F-4D97-AF65-F5344CB8AC3E}">
        <p14:creationId xmlns:p14="http://schemas.microsoft.com/office/powerpoint/2010/main" val="255682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FastText</a:t>
            </a:r>
            <a:r>
              <a:rPr lang="en-US" altLang="ko-KR" dirty="0" smtClean="0"/>
              <a:t>  </a:t>
            </a:r>
            <a:r>
              <a:rPr lang="ko-KR" altLang="en-US" dirty="0" smtClean="0"/>
              <a:t>수정사항 </a:t>
            </a:r>
            <a:r>
              <a:rPr lang="en-US" altLang="ko-KR" dirty="0" smtClean="0"/>
              <a:t>embedding</a:t>
            </a:r>
          </a:p>
          <a:p>
            <a:r>
              <a:rPr lang="ko-KR" altLang="en-US" dirty="0" smtClean="0"/>
              <a:t>논문두개합치기</a:t>
            </a:r>
            <a:endParaRPr lang="en-US" altLang="ko-KR" baseline="0" dirty="0" smtClean="0"/>
          </a:p>
          <a:p>
            <a:r>
              <a:rPr lang="ko-KR" altLang="en-US" baseline="0" dirty="0" err="1" smtClean="0"/>
              <a:t>해싱</a:t>
            </a:r>
            <a:r>
              <a:rPr lang="ko-KR" altLang="en-US" baseline="0" dirty="0" smtClean="0"/>
              <a:t> 어떻게든</a:t>
            </a:r>
            <a:endParaRPr lang="en-US" altLang="ko-KR" baseline="0" dirty="0" smtClean="0"/>
          </a:p>
          <a:p>
            <a:r>
              <a:rPr lang="ko-KR" altLang="en-US" baseline="0" dirty="0" smtClean="0"/>
              <a:t>실험은 분리</a:t>
            </a:r>
            <a:r>
              <a:rPr lang="en-US" altLang="ko-KR" baseline="0" dirty="0" smtClean="0"/>
              <a:t>, / </a:t>
            </a:r>
            <a:r>
              <a:rPr lang="ko-KR" altLang="en-US" baseline="0" dirty="0" err="1" smtClean="0"/>
              <a:t>정확한설명덧붙어ㅕ서</a:t>
            </a:r>
            <a:endParaRPr lang="en-US" altLang="ko-KR" baseline="0" dirty="0" smtClean="0"/>
          </a:p>
          <a:p>
            <a:r>
              <a:rPr lang="en-US" altLang="ko-KR" baseline="0" dirty="0" smtClean="0"/>
              <a:t>Task </a:t>
            </a:r>
            <a:r>
              <a:rPr lang="ko-KR" altLang="en-US" baseline="0" dirty="0" smtClean="0"/>
              <a:t>각각에 대해 간단하게</a:t>
            </a:r>
            <a:endParaRPr lang="en-US" altLang="ko-KR" dirty="0" smtClean="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46</a:t>
            </a:fld>
            <a:endParaRPr lang="ko-KR" altLang="en-US"/>
          </a:p>
        </p:txBody>
      </p:sp>
    </p:spTree>
    <p:extLst>
      <p:ext uri="{BB962C8B-B14F-4D97-AF65-F5344CB8AC3E}">
        <p14:creationId xmlns:p14="http://schemas.microsoft.com/office/powerpoint/2010/main" val="14473917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FastText</a:t>
            </a:r>
            <a:r>
              <a:rPr lang="en-US" altLang="ko-KR" dirty="0" smtClean="0"/>
              <a:t>  </a:t>
            </a:r>
            <a:r>
              <a:rPr lang="ko-KR" altLang="en-US" dirty="0" smtClean="0"/>
              <a:t>수정사항 </a:t>
            </a:r>
            <a:r>
              <a:rPr lang="en-US" altLang="ko-KR" dirty="0" smtClean="0"/>
              <a:t>embedding</a:t>
            </a:r>
          </a:p>
          <a:p>
            <a:r>
              <a:rPr lang="ko-KR" altLang="en-US" dirty="0" smtClean="0"/>
              <a:t>논문두개합치기</a:t>
            </a:r>
            <a:endParaRPr lang="en-US" altLang="ko-KR" baseline="0" dirty="0" smtClean="0"/>
          </a:p>
          <a:p>
            <a:r>
              <a:rPr lang="ko-KR" altLang="en-US" baseline="0" dirty="0" err="1" smtClean="0"/>
              <a:t>해싱</a:t>
            </a:r>
            <a:r>
              <a:rPr lang="ko-KR" altLang="en-US" baseline="0" dirty="0" smtClean="0"/>
              <a:t> 어떻게든</a:t>
            </a:r>
            <a:endParaRPr lang="en-US" altLang="ko-KR" baseline="0" dirty="0" smtClean="0"/>
          </a:p>
          <a:p>
            <a:r>
              <a:rPr lang="ko-KR" altLang="en-US" baseline="0" dirty="0" smtClean="0"/>
              <a:t>실험은 분리</a:t>
            </a:r>
            <a:r>
              <a:rPr lang="en-US" altLang="ko-KR" baseline="0" dirty="0" smtClean="0"/>
              <a:t>, / </a:t>
            </a:r>
            <a:r>
              <a:rPr lang="ko-KR" altLang="en-US" baseline="0" dirty="0" err="1" smtClean="0"/>
              <a:t>정확한설명덧붙어ㅕ서</a:t>
            </a:r>
            <a:endParaRPr lang="en-US" altLang="ko-KR" baseline="0" dirty="0" smtClean="0"/>
          </a:p>
          <a:p>
            <a:r>
              <a:rPr lang="en-US" altLang="ko-KR" baseline="0" dirty="0" smtClean="0"/>
              <a:t>Task </a:t>
            </a:r>
            <a:r>
              <a:rPr lang="ko-KR" altLang="en-US" baseline="0" dirty="0" smtClean="0"/>
              <a:t>각각에 대해 간단하게</a:t>
            </a:r>
            <a:endParaRPr lang="en-US" altLang="ko-KR" dirty="0" smtClean="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47</a:t>
            </a:fld>
            <a:endParaRPr lang="ko-KR" altLang="en-US"/>
          </a:p>
        </p:txBody>
      </p:sp>
    </p:spTree>
    <p:extLst>
      <p:ext uri="{BB962C8B-B14F-4D97-AF65-F5344CB8AC3E}">
        <p14:creationId xmlns:p14="http://schemas.microsoft.com/office/powerpoint/2010/main" val="35697095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48</a:t>
            </a:fld>
            <a:endParaRPr lang="ko-KR" altLang="en-US"/>
          </a:p>
        </p:txBody>
      </p:sp>
    </p:spTree>
    <p:extLst>
      <p:ext uri="{BB962C8B-B14F-4D97-AF65-F5344CB8AC3E}">
        <p14:creationId xmlns:p14="http://schemas.microsoft.com/office/powerpoint/2010/main" val="3617815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49</a:t>
            </a:fld>
            <a:endParaRPr lang="ko-KR" altLang="en-US"/>
          </a:p>
        </p:txBody>
      </p:sp>
    </p:spTree>
    <p:extLst>
      <p:ext uri="{BB962C8B-B14F-4D97-AF65-F5344CB8AC3E}">
        <p14:creationId xmlns:p14="http://schemas.microsoft.com/office/powerpoint/2010/main" val="4044174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COMMUNICATION</a:t>
            </a:r>
            <a:r>
              <a:rPr lang="en-US" altLang="ko-KR" baseline="0" dirty="0" smtClean="0"/>
              <a:t> / </a:t>
            </a:r>
            <a:r>
              <a:rPr lang="en-US" altLang="ko-KR" dirty="0" smtClean="0"/>
              <a:t>COMMUNICATIVE</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a:t>
            </a:fld>
            <a:endParaRPr lang="ko-KR" altLang="en-US"/>
          </a:p>
        </p:txBody>
      </p:sp>
    </p:spTree>
    <p:extLst>
      <p:ext uri="{BB962C8B-B14F-4D97-AF65-F5344CB8AC3E}">
        <p14:creationId xmlns:p14="http://schemas.microsoft.com/office/powerpoint/2010/main" val="2800538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50</a:t>
            </a:fld>
            <a:endParaRPr lang="ko-KR" altLang="en-US"/>
          </a:p>
        </p:txBody>
      </p:sp>
    </p:spTree>
    <p:extLst>
      <p:ext uri="{BB962C8B-B14F-4D97-AF65-F5344CB8AC3E}">
        <p14:creationId xmlns:p14="http://schemas.microsoft.com/office/powerpoint/2010/main" val="76081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51</a:t>
            </a:fld>
            <a:endParaRPr lang="ko-KR" altLang="en-US"/>
          </a:p>
        </p:txBody>
      </p:sp>
    </p:spTree>
    <p:extLst>
      <p:ext uri="{BB962C8B-B14F-4D97-AF65-F5344CB8AC3E}">
        <p14:creationId xmlns:p14="http://schemas.microsoft.com/office/powerpoint/2010/main" val="4142554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52</a:t>
            </a:fld>
            <a:endParaRPr lang="ko-KR" altLang="en-US"/>
          </a:p>
        </p:txBody>
      </p:sp>
    </p:spTree>
    <p:extLst>
      <p:ext uri="{BB962C8B-B14F-4D97-AF65-F5344CB8AC3E}">
        <p14:creationId xmlns:p14="http://schemas.microsoft.com/office/powerpoint/2010/main" val="6296277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53</a:t>
            </a:fld>
            <a:endParaRPr lang="ko-KR" altLang="en-US"/>
          </a:p>
        </p:txBody>
      </p:sp>
    </p:spTree>
    <p:extLst>
      <p:ext uri="{BB962C8B-B14F-4D97-AF65-F5344CB8AC3E}">
        <p14:creationId xmlns:p14="http://schemas.microsoft.com/office/powerpoint/2010/main" val="4088604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54</a:t>
            </a:fld>
            <a:endParaRPr lang="ko-KR" altLang="en-US"/>
          </a:p>
        </p:txBody>
      </p:sp>
    </p:spTree>
    <p:extLst>
      <p:ext uri="{BB962C8B-B14F-4D97-AF65-F5344CB8AC3E}">
        <p14:creationId xmlns:p14="http://schemas.microsoft.com/office/powerpoint/2010/main" val="24214293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55</a:t>
            </a:fld>
            <a:endParaRPr lang="ko-KR" altLang="en-US"/>
          </a:p>
        </p:txBody>
      </p:sp>
    </p:spTree>
    <p:extLst>
      <p:ext uri="{BB962C8B-B14F-4D97-AF65-F5344CB8AC3E}">
        <p14:creationId xmlns:p14="http://schemas.microsoft.com/office/powerpoint/2010/main" val="37329406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56</a:t>
            </a:fld>
            <a:endParaRPr lang="ko-KR" altLang="en-US"/>
          </a:p>
        </p:txBody>
      </p:sp>
    </p:spTree>
    <p:extLst>
      <p:ext uri="{BB962C8B-B14F-4D97-AF65-F5344CB8AC3E}">
        <p14:creationId xmlns:p14="http://schemas.microsoft.com/office/powerpoint/2010/main" val="27170569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57</a:t>
            </a:fld>
            <a:endParaRPr lang="ko-KR" altLang="en-US"/>
          </a:p>
        </p:txBody>
      </p:sp>
    </p:spTree>
    <p:extLst>
      <p:ext uri="{BB962C8B-B14F-4D97-AF65-F5344CB8AC3E}">
        <p14:creationId xmlns:p14="http://schemas.microsoft.com/office/powerpoint/2010/main" val="16184349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58</a:t>
            </a:fld>
            <a:endParaRPr lang="ko-KR" altLang="en-US"/>
          </a:p>
        </p:txBody>
      </p:sp>
    </p:spTree>
    <p:extLst>
      <p:ext uri="{BB962C8B-B14F-4D97-AF65-F5344CB8AC3E}">
        <p14:creationId xmlns:p14="http://schemas.microsoft.com/office/powerpoint/2010/main" val="220670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59</a:t>
            </a:fld>
            <a:endParaRPr lang="ko-KR" altLang="en-US"/>
          </a:p>
        </p:txBody>
      </p:sp>
    </p:spTree>
    <p:extLst>
      <p:ext uri="{BB962C8B-B14F-4D97-AF65-F5344CB8AC3E}">
        <p14:creationId xmlns:p14="http://schemas.microsoft.com/office/powerpoint/2010/main" val="3279419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a:t>
            </a:fld>
            <a:endParaRPr lang="ko-KR" altLang="en-US"/>
          </a:p>
        </p:txBody>
      </p:sp>
    </p:spTree>
    <p:extLst>
      <p:ext uri="{BB962C8B-B14F-4D97-AF65-F5344CB8AC3E}">
        <p14:creationId xmlns:p14="http://schemas.microsoft.com/office/powerpoint/2010/main" val="2729992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60</a:t>
            </a:fld>
            <a:endParaRPr lang="ko-KR" altLang="en-US"/>
          </a:p>
        </p:txBody>
      </p:sp>
    </p:spTree>
    <p:extLst>
      <p:ext uri="{BB962C8B-B14F-4D97-AF65-F5344CB8AC3E}">
        <p14:creationId xmlns:p14="http://schemas.microsoft.com/office/powerpoint/2010/main" val="3627509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61</a:t>
            </a:fld>
            <a:endParaRPr lang="ko-KR" altLang="en-US"/>
          </a:p>
        </p:txBody>
      </p:sp>
    </p:spTree>
    <p:extLst>
      <p:ext uri="{BB962C8B-B14F-4D97-AF65-F5344CB8AC3E}">
        <p14:creationId xmlns:p14="http://schemas.microsoft.com/office/powerpoint/2010/main" val="37527231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62</a:t>
            </a:fld>
            <a:endParaRPr lang="ko-KR" altLang="en-US"/>
          </a:p>
        </p:txBody>
      </p:sp>
    </p:spTree>
    <p:extLst>
      <p:ext uri="{BB962C8B-B14F-4D97-AF65-F5344CB8AC3E}">
        <p14:creationId xmlns:p14="http://schemas.microsoft.com/office/powerpoint/2010/main" val="3719729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63</a:t>
            </a:fld>
            <a:endParaRPr lang="ko-KR" altLang="en-US"/>
          </a:p>
        </p:txBody>
      </p:sp>
    </p:spTree>
    <p:extLst>
      <p:ext uri="{BB962C8B-B14F-4D97-AF65-F5344CB8AC3E}">
        <p14:creationId xmlns:p14="http://schemas.microsoft.com/office/powerpoint/2010/main" val="25578799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64</a:t>
            </a:fld>
            <a:endParaRPr lang="ko-KR" altLang="en-US"/>
          </a:p>
        </p:txBody>
      </p:sp>
    </p:spTree>
    <p:extLst>
      <p:ext uri="{BB962C8B-B14F-4D97-AF65-F5344CB8AC3E}">
        <p14:creationId xmlns:p14="http://schemas.microsoft.com/office/powerpoint/2010/main" val="42833292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65</a:t>
            </a:fld>
            <a:endParaRPr lang="ko-KR" altLang="en-US"/>
          </a:p>
        </p:txBody>
      </p:sp>
    </p:spTree>
    <p:extLst>
      <p:ext uri="{BB962C8B-B14F-4D97-AF65-F5344CB8AC3E}">
        <p14:creationId xmlns:p14="http://schemas.microsoft.com/office/powerpoint/2010/main" val="4901010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66</a:t>
            </a:fld>
            <a:endParaRPr lang="ko-KR" altLang="en-US"/>
          </a:p>
        </p:txBody>
      </p:sp>
    </p:spTree>
    <p:extLst>
      <p:ext uri="{BB962C8B-B14F-4D97-AF65-F5344CB8AC3E}">
        <p14:creationId xmlns:p14="http://schemas.microsoft.com/office/powerpoint/2010/main" val="11409146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67</a:t>
            </a:fld>
            <a:endParaRPr lang="ko-KR" altLang="en-US"/>
          </a:p>
        </p:txBody>
      </p:sp>
    </p:spTree>
    <p:extLst>
      <p:ext uri="{BB962C8B-B14F-4D97-AF65-F5344CB8AC3E}">
        <p14:creationId xmlns:p14="http://schemas.microsoft.com/office/powerpoint/2010/main" val="6167119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68</a:t>
            </a:fld>
            <a:endParaRPr lang="ko-KR" altLang="en-US"/>
          </a:p>
        </p:txBody>
      </p:sp>
    </p:spTree>
    <p:extLst>
      <p:ext uri="{BB962C8B-B14F-4D97-AF65-F5344CB8AC3E}">
        <p14:creationId xmlns:p14="http://schemas.microsoft.com/office/powerpoint/2010/main" val="2058433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69</a:t>
            </a:fld>
            <a:endParaRPr lang="ko-KR" altLang="en-US"/>
          </a:p>
        </p:txBody>
      </p:sp>
    </p:spTree>
    <p:extLst>
      <p:ext uri="{BB962C8B-B14F-4D97-AF65-F5344CB8AC3E}">
        <p14:creationId xmlns:p14="http://schemas.microsoft.com/office/powerpoint/2010/main" val="4192664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7</a:t>
            </a:fld>
            <a:endParaRPr lang="ko-KR" altLang="en-US"/>
          </a:p>
        </p:txBody>
      </p:sp>
    </p:spTree>
    <p:extLst>
      <p:ext uri="{BB962C8B-B14F-4D97-AF65-F5344CB8AC3E}">
        <p14:creationId xmlns:p14="http://schemas.microsoft.com/office/powerpoint/2010/main" val="3988692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70</a:t>
            </a:fld>
            <a:endParaRPr lang="ko-KR" altLang="en-US"/>
          </a:p>
        </p:txBody>
      </p:sp>
    </p:spTree>
    <p:extLst>
      <p:ext uri="{BB962C8B-B14F-4D97-AF65-F5344CB8AC3E}">
        <p14:creationId xmlns:p14="http://schemas.microsoft.com/office/powerpoint/2010/main" val="10405774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71</a:t>
            </a:fld>
            <a:endParaRPr lang="ko-KR" altLang="en-US"/>
          </a:p>
        </p:txBody>
      </p:sp>
    </p:spTree>
    <p:extLst>
      <p:ext uri="{BB962C8B-B14F-4D97-AF65-F5344CB8AC3E}">
        <p14:creationId xmlns:p14="http://schemas.microsoft.com/office/powerpoint/2010/main" val="26601754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72</a:t>
            </a:fld>
            <a:endParaRPr lang="ko-KR" altLang="en-US"/>
          </a:p>
        </p:txBody>
      </p:sp>
    </p:spTree>
    <p:extLst>
      <p:ext uri="{BB962C8B-B14F-4D97-AF65-F5344CB8AC3E}">
        <p14:creationId xmlns:p14="http://schemas.microsoft.com/office/powerpoint/2010/main" val="1984547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73</a:t>
            </a:fld>
            <a:endParaRPr lang="ko-KR" altLang="en-US"/>
          </a:p>
        </p:txBody>
      </p:sp>
    </p:spTree>
    <p:extLst>
      <p:ext uri="{BB962C8B-B14F-4D97-AF65-F5344CB8AC3E}">
        <p14:creationId xmlns:p14="http://schemas.microsoft.com/office/powerpoint/2010/main" val="34294767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어떤 것이 더 좋을지는 평가할 수 없지만 단어 자체에 </a:t>
            </a:r>
            <a:r>
              <a:rPr lang="ko-KR" altLang="en-US" dirty="0" err="1" smtClean="0"/>
              <a:t>집중하고싶다면</a:t>
            </a:r>
            <a:r>
              <a:rPr lang="ko-KR" altLang="en-US" dirty="0" smtClean="0"/>
              <a:t> 전자를 문장 전체에서의 단어의 역할에 </a:t>
            </a:r>
            <a:r>
              <a:rPr lang="ko-KR" altLang="en-US" dirty="0" err="1" smtClean="0"/>
              <a:t>집중하고싶다면</a:t>
            </a:r>
            <a:r>
              <a:rPr lang="ko-KR" altLang="en-US" dirty="0" smtClean="0"/>
              <a:t> 후자를 선택하는 것이 옳을 것이다</a:t>
            </a:r>
            <a:endParaRPr lang="en-US" altLang="ko-KR" dirty="0" smtClean="0"/>
          </a:p>
          <a:p>
            <a:r>
              <a:rPr lang="en-US" altLang="ko-KR" dirty="0" smtClean="0"/>
              <a:t/>
            </a:r>
            <a:br>
              <a:rPr lang="en-US" altLang="ko-KR" dirty="0" smtClean="0"/>
            </a:br>
            <a:r>
              <a:rPr lang="en-US" altLang="ko-KR" sz="1200" b="0" i="0" kern="1200" dirty="0" smtClean="0">
                <a:solidFill>
                  <a:schemeClr val="tx1"/>
                </a:solidFill>
                <a:effectLst/>
                <a:latin typeface="+mn-lt"/>
                <a:ea typeface="+mn-ea"/>
                <a:cs typeface="+mn-cs"/>
              </a:rPr>
              <a:t>You can't evaluate which one is better, but if you want to focus on the word itself, you can choose the latter if you want to focus on the role of the word in the whole sentence.</a:t>
            </a:r>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74</a:t>
            </a:fld>
            <a:endParaRPr lang="ko-KR" altLang="en-US"/>
          </a:p>
        </p:txBody>
      </p:sp>
    </p:spTree>
    <p:extLst>
      <p:ext uri="{BB962C8B-B14F-4D97-AF65-F5344CB8AC3E}">
        <p14:creationId xmlns:p14="http://schemas.microsoft.com/office/powerpoint/2010/main" val="4207964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8</a:t>
            </a:fld>
            <a:endParaRPr lang="ko-KR" altLang="en-US"/>
          </a:p>
        </p:txBody>
      </p:sp>
    </p:spTree>
    <p:extLst>
      <p:ext uri="{BB962C8B-B14F-4D97-AF65-F5344CB8AC3E}">
        <p14:creationId xmlns:p14="http://schemas.microsoft.com/office/powerpoint/2010/main" val="294259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CADE0D5-DB0A-49AB-903D-378D0BA58DCF}" type="slidenum">
              <a:rPr lang="ko-KR" altLang="en-US" smtClean="0"/>
              <a:t>9</a:t>
            </a:fld>
            <a:endParaRPr lang="ko-KR" altLang="en-US"/>
          </a:p>
        </p:txBody>
      </p:sp>
    </p:spTree>
    <p:extLst>
      <p:ext uri="{BB962C8B-B14F-4D97-AF65-F5344CB8AC3E}">
        <p14:creationId xmlns:p14="http://schemas.microsoft.com/office/powerpoint/2010/main" val="183179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96126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159050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40559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324075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307349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22164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318482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307414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384927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85584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93DF182A-627E-4D41-9A8E-B4310DFC50FB}" type="datetimeFigureOut">
              <a:rPr lang="ko-KR" altLang="en-US" smtClean="0"/>
              <a:t>2019-12-11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78365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F182A-627E-4D41-9A8E-B4310DFC50FB}" type="datetimeFigureOut">
              <a:rPr lang="ko-KR" altLang="en-US" smtClean="0"/>
              <a:t>2019-12-11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B835D-2425-45DC-B958-7F6DF26BB36A}" type="slidenum">
              <a:rPr lang="ko-KR" altLang="en-US" smtClean="0"/>
              <a:t>‹#›</a:t>
            </a:fld>
            <a:endParaRPr lang="ko-KR" altLang="en-US"/>
          </a:p>
        </p:txBody>
      </p:sp>
    </p:spTree>
    <p:extLst>
      <p:ext uri="{BB962C8B-B14F-4D97-AF65-F5344CB8AC3E}">
        <p14:creationId xmlns:p14="http://schemas.microsoft.com/office/powerpoint/2010/main" val="379926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okang92korea.ac.k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3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0.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52.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1.png"/><Relationship Id="rId7"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1.png"/></Relationships>
</file>

<file path=ppt/slides/_rels/slide5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7.png"/></Relationships>
</file>

<file path=ppt/slides/_rels/slide5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0.png"/><Relationship Id="rId7"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5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0.png"/><Relationship Id="rId7"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5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0.png"/><Relationship Id="rId7"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60.png"/></Relationships>
</file>

<file path=ppt/slides/_rels/slide6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71.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72.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7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74.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958908" y="5160343"/>
            <a:ext cx="4274183" cy="1169551"/>
          </a:xfrm>
          <a:prstGeom prst="rect">
            <a:avLst/>
          </a:prstGeom>
          <a:noFill/>
        </p:spPr>
        <p:txBody>
          <a:bodyPr wrap="square" rtlCol="0">
            <a:spAutoFit/>
          </a:bodyPr>
          <a:lstStyle/>
          <a:p>
            <a:pPr algn="ctr"/>
            <a:r>
              <a:rPr lang="en-US" altLang="ko-KR" sz="1750" spc="-150" dirty="0" smtClean="0">
                <a:ln>
                  <a:solidFill>
                    <a:schemeClr val="tx1">
                      <a:alpha val="0"/>
                    </a:schemeClr>
                  </a:solidFill>
                </a:ln>
                <a:latin typeface="나눔고딕" panose="020D0604000000000000" pitchFamily="50" charset="-127"/>
                <a:ea typeface="나눔고딕" panose="020D0604000000000000" pitchFamily="50" charset="-127"/>
              </a:rPr>
              <a:t>Kang Cho</a:t>
            </a:r>
          </a:p>
          <a:p>
            <a:pPr algn="ctr"/>
            <a:r>
              <a:rPr lang="en-US" altLang="ko-KR" sz="1750" spc="-150" dirty="0">
                <a:ln>
                  <a:solidFill>
                    <a:schemeClr val="tx1">
                      <a:alpha val="0"/>
                    </a:schemeClr>
                  </a:solidFill>
                </a:ln>
                <a:latin typeface="나눔고딕" panose="020D0604000000000000" pitchFamily="50" charset="-127"/>
                <a:ea typeface="나눔고딕" panose="020D0604000000000000" pitchFamily="50" charset="-127"/>
                <a:hlinkClick r:id="rId3"/>
              </a:rPr>
              <a:t>c</a:t>
            </a:r>
            <a:r>
              <a:rPr lang="en-US" altLang="ko-KR" sz="1750" spc="-150" dirty="0" smtClean="0">
                <a:ln>
                  <a:solidFill>
                    <a:schemeClr val="tx1">
                      <a:alpha val="0"/>
                    </a:schemeClr>
                  </a:solidFill>
                </a:ln>
                <a:latin typeface="나눔고딕" panose="020D0604000000000000" pitchFamily="50" charset="-127"/>
                <a:ea typeface="나눔고딕" panose="020D0604000000000000" pitchFamily="50" charset="-127"/>
                <a:hlinkClick r:id="rId3"/>
              </a:rPr>
              <a:t>hokang92 </a:t>
            </a:r>
            <a:r>
              <a:rPr lang="en-US" altLang="ko-KR" sz="1750" spc="-150" dirty="0">
                <a:ln>
                  <a:solidFill>
                    <a:schemeClr val="tx1">
                      <a:alpha val="0"/>
                    </a:schemeClr>
                  </a:solidFill>
                </a:ln>
                <a:latin typeface="나눔고딕" panose="020D0604000000000000" pitchFamily="50" charset="-127"/>
                <a:ea typeface="나눔고딕" panose="020D0604000000000000" pitchFamily="50" charset="-127"/>
                <a:hlinkClick r:id="rId3"/>
              </a:rPr>
              <a:t>@ </a:t>
            </a:r>
            <a:r>
              <a:rPr lang="en-US" altLang="ko-KR" sz="1750" spc="-150" dirty="0" smtClean="0">
                <a:ln>
                  <a:solidFill>
                    <a:schemeClr val="tx1">
                      <a:alpha val="0"/>
                    </a:schemeClr>
                  </a:solidFill>
                </a:ln>
                <a:latin typeface="나눔고딕" panose="020D0604000000000000" pitchFamily="50" charset="-127"/>
                <a:ea typeface="나눔고딕" panose="020D0604000000000000" pitchFamily="50" charset="-127"/>
                <a:hlinkClick r:id="rId3"/>
              </a:rPr>
              <a:t>korea.ac.kr</a:t>
            </a:r>
            <a:endParaRPr lang="en-US" altLang="ko-KR" sz="1750" spc="-150" dirty="0" smtClean="0">
              <a:ln>
                <a:solidFill>
                  <a:schemeClr val="tx1">
                    <a:alpha val="0"/>
                  </a:schemeClr>
                </a:solidFill>
              </a:ln>
              <a:latin typeface="나눔고딕" panose="020D0604000000000000" pitchFamily="50" charset="-127"/>
              <a:ea typeface="나눔고딕" panose="020D0604000000000000" pitchFamily="50" charset="-127"/>
            </a:endParaRPr>
          </a:p>
          <a:p>
            <a:pPr algn="ctr"/>
            <a:r>
              <a:rPr lang="en-US" altLang="ko-KR" sz="1750" spc="-150" dirty="0" smtClean="0">
                <a:ln>
                  <a:solidFill>
                    <a:schemeClr val="tx1">
                      <a:alpha val="0"/>
                    </a:schemeClr>
                  </a:solidFill>
                </a:ln>
                <a:latin typeface="나눔고딕" panose="020D0604000000000000" pitchFamily="50" charset="-127"/>
                <a:ea typeface="나눔고딕" panose="020D0604000000000000" pitchFamily="50" charset="-127"/>
              </a:rPr>
              <a:t>Data Intelligence Lab, Korea University</a:t>
            </a:r>
          </a:p>
          <a:p>
            <a:pPr algn="ctr"/>
            <a:r>
              <a:rPr lang="en-US" altLang="ko-KR" sz="1750" spc="-150" dirty="0" smtClean="0">
                <a:ln>
                  <a:solidFill>
                    <a:schemeClr val="tx1">
                      <a:alpha val="0"/>
                    </a:schemeClr>
                  </a:solidFill>
                </a:ln>
                <a:latin typeface="나눔고딕" panose="020D0604000000000000" pitchFamily="50" charset="-127"/>
                <a:ea typeface="나눔고딕" panose="020D0604000000000000" pitchFamily="50" charset="-127"/>
              </a:rPr>
              <a:t>2019.12.11</a:t>
            </a:r>
            <a:endParaRPr lang="ko-KR" altLang="en-US" sz="1750" spc="-150" dirty="0">
              <a:ln>
                <a:solidFill>
                  <a:schemeClr val="tx1">
                    <a:alpha val="0"/>
                  </a:schemeClr>
                </a:solidFill>
              </a:ln>
              <a:latin typeface="나눔고딕" panose="020D0604000000000000" pitchFamily="50" charset="-127"/>
              <a:ea typeface="나눔고딕" panose="020D0604000000000000" pitchFamily="50" charset="-127"/>
            </a:endParaRPr>
          </a:p>
        </p:txBody>
      </p:sp>
      <p:sp>
        <p:nvSpPr>
          <p:cNvPr id="15" name="TextBox 14"/>
          <p:cNvSpPr txBox="1"/>
          <p:nvPr/>
        </p:nvSpPr>
        <p:spPr>
          <a:xfrm>
            <a:off x="1054274" y="1608773"/>
            <a:ext cx="10083452" cy="584775"/>
          </a:xfrm>
          <a:prstGeom prst="rect">
            <a:avLst/>
          </a:prstGeom>
          <a:noFill/>
        </p:spPr>
        <p:txBody>
          <a:bodyPr wrap="square" rtlCol="0">
            <a:spAutoFit/>
          </a:bodyPr>
          <a:lstStyle/>
          <a:p>
            <a:pPr algn="ctr"/>
            <a:r>
              <a:rPr lang="en-US" altLang="ko-KR" sz="3200" b="1" dirty="0" smtClean="0">
                <a:ln>
                  <a:solidFill>
                    <a:schemeClr val="tx1">
                      <a:alpha val="0"/>
                    </a:schemeClr>
                  </a:solidFill>
                </a:ln>
                <a:latin typeface="나눔고딕" panose="020D0604000000000000" pitchFamily="50" charset="-127"/>
                <a:ea typeface="나눔고딕" panose="020D0604000000000000" pitchFamily="50" charset="-127"/>
              </a:rPr>
              <a:t>Explicit Interaction Model towards Text Classification</a:t>
            </a:r>
          </a:p>
        </p:txBody>
      </p:sp>
      <p:sp>
        <p:nvSpPr>
          <p:cNvPr id="17" name="TextBox 16"/>
          <p:cNvSpPr txBox="1"/>
          <p:nvPr/>
        </p:nvSpPr>
        <p:spPr>
          <a:xfrm>
            <a:off x="4459488" y="3570803"/>
            <a:ext cx="3374642" cy="830997"/>
          </a:xfrm>
          <a:prstGeom prst="rect">
            <a:avLst/>
          </a:prstGeom>
          <a:noFill/>
        </p:spPr>
        <p:txBody>
          <a:bodyPr wrap="none" rtlCol="0">
            <a:spAutoFit/>
          </a:bodyPr>
          <a:lstStyle/>
          <a:p>
            <a:pPr algn="ctr"/>
            <a:r>
              <a:rPr lang="en-US" altLang="ko-KR" sz="1600" b="1" spc="-150" dirty="0" err="1" smtClean="0">
                <a:ln>
                  <a:solidFill>
                    <a:schemeClr val="tx1">
                      <a:alpha val="0"/>
                    </a:schemeClr>
                  </a:solidFill>
                </a:ln>
                <a:latin typeface="나눔고딕" panose="020D0604000000000000" pitchFamily="50" charset="-127"/>
                <a:ea typeface="나눔고딕" panose="020D0604000000000000" pitchFamily="50" charset="-127"/>
              </a:rPr>
              <a:t>Cunxiao</a:t>
            </a:r>
            <a:r>
              <a:rPr lang="en-US" altLang="ko-KR" sz="1600" b="1" spc="-150" dirty="0" smtClean="0">
                <a:ln>
                  <a:solidFill>
                    <a:schemeClr val="tx1">
                      <a:alpha val="0"/>
                    </a:schemeClr>
                  </a:solidFill>
                </a:ln>
                <a:latin typeface="나눔고딕" panose="020D0604000000000000" pitchFamily="50" charset="-127"/>
                <a:ea typeface="나눔고딕" panose="020D0604000000000000" pitchFamily="50" charset="-127"/>
              </a:rPr>
              <a:t> Du, </a:t>
            </a:r>
            <a:r>
              <a:rPr lang="en-US" altLang="ko-KR" sz="1600" b="1" spc="-150" dirty="0" err="1" smtClean="0">
                <a:ln>
                  <a:solidFill>
                    <a:schemeClr val="tx1">
                      <a:alpha val="0"/>
                    </a:schemeClr>
                  </a:solidFill>
                </a:ln>
                <a:latin typeface="나눔고딕" panose="020D0604000000000000" pitchFamily="50" charset="-127"/>
                <a:ea typeface="나눔고딕" panose="020D0604000000000000" pitchFamily="50" charset="-127"/>
              </a:rPr>
              <a:t>Zhaozheng</a:t>
            </a:r>
            <a:r>
              <a:rPr lang="en-US" altLang="ko-KR" sz="1600" b="1" spc="-150" dirty="0" smtClean="0">
                <a:ln>
                  <a:solidFill>
                    <a:schemeClr val="tx1">
                      <a:alpha val="0"/>
                    </a:schemeClr>
                  </a:solidFill>
                </a:ln>
                <a:latin typeface="나눔고딕" panose="020D0604000000000000" pitchFamily="50" charset="-127"/>
                <a:ea typeface="나눔고딕" panose="020D0604000000000000" pitchFamily="50" charset="-127"/>
              </a:rPr>
              <a:t> Chen, </a:t>
            </a:r>
            <a:r>
              <a:rPr lang="en-US" altLang="ko-KR" sz="1600" b="1" spc="-150" dirty="0" err="1" smtClean="0">
                <a:ln>
                  <a:solidFill>
                    <a:schemeClr val="tx1">
                      <a:alpha val="0"/>
                    </a:schemeClr>
                  </a:solidFill>
                </a:ln>
                <a:latin typeface="나눔고딕" panose="020D0604000000000000" pitchFamily="50" charset="-127"/>
                <a:ea typeface="나눔고딕" panose="020D0604000000000000" pitchFamily="50" charset="-127"/>
              </a:rPr>
              <a:t>Fuli</a:t>
            </a:r>
            <a:r>
              <a:rPr lang="en-US" altLang="ko-KR" sz="1600" b="1" spc="-150" dirty="0" smtClean="0">
                <a:ln>
                  <a:solidFill>
                    <a:schemeClr val="tx1">
                      <a:alpha val="0"/>
                    </a:schemeClr>
                  </a:solidFill>
                </a:ln>
                <a:latin typeface="나눔고딕" panose="020D0604000000000000" pitchFamily="50" charset="-127"/>
                <a:ea typeface="나눔고딕" panose="020D0604000000000000" pitchFamily="50" charset="-127"/>
              </a:rPr>
              <a:t> Feng, </a:t>
            </a:r>
          </a:p>
          <a:p>
            <a:pPr algn="ctr"/>
            <a:r>
              <a:rPr lang="en-US" altLang="ko-KR" sz="1600" b="1" spc="-150" dirty="0" smtClean="0">
                <a:ln>
                  <a:solidFill>
                    <a:schemeClr val="tx1">
                      <a:alpha val="0"/>
                    </a:schemeClr>
                  </a:solidFill>
                </a:ln>
                <a:latin typeface="나눔고딕" panose="020D0604000000000000" pitchFamily="50" charset="-127"/>
                <a:ea typeface="나눔고딕" panose="020D0604000000000000" pitchFamily="50" charset="-127"/>
              </a:rPr>
              <a:t>Lei Zhu, Tian </a:t>
            </a:r>
            <a:r>
              <a:rPr lang="en-US" altLang="ko-KR" sz="1600" b="1" spc="-150" dirty="0" err="1" smtClean="0">
                <a:ln>
                  <a:solidFill>
                    <a:schemeClr val="tx1">
                      <a:alpha val="0"/>
                    </a:schemeClr>
                  </a:solidFill>
                </a:ln>
                <a:latin typeface="나눔고딕" panose="020D0604000000000000" pitchFamily="50" charset="-127"/>
                <a:ea typeface="나눔고딕" panose="020D0604000000000000" pitchFamily="50" charset="-127"/>
              </a:rPr>
              <a:t>Gan</a:t>
            </a:r>
            <a:r>
              <a:rPr lang="en-US" altLang="ko-KR" sz="1600" b="1" spc="-150" dirty="0" smtClean="0">
                <a:ln>
                  <a:solidFill>
                    <a:schemeClr val="tx1">
                      <a:alpha val="0"/>
                    </a:schemeClr>
                  </a:solidFill>
                </a:ln>
                <a:latin typeface="나눔고딕" panose="020D0604000000000000" pitchFamily="50" charset="-127"/>
                <a:ea typeface="나눔고딕" panose="020D0604000000000000" pitchFamily="50" charset="-127"/>
              </a:rPr>
              <a:t>, </a:t>
            </a:r>
            <a:r>
              <a:rPr lang="en-US" altLang="ko-KR" sz="1600" b="1" spc="-150" dirty="0" err="1" smtClean="0">
                <a:ln>
                  <a:solidFill>
                    <a:schemeClr val="tx1">
                      <a:alpha val="0"/>
                    </a:schemeClr>
                  </a:solidFill>
                </a:ln>
                <a:latin typeface="나눔고딕" panose="020D0604000000000000" pitchFamily="50" charset="-127"/>
                <a:ea typeface="나눔고딕" panose="020D0604000000000000" pitchFamily="50" charset="-127"/>
              </a:rPr>
              <a:t>Liqiang</a:t>
            </a:r>
            <a:r>
              <a:rPr lang="en-US" altLang="ko-KR" sz="1600" b="1" spc="-150" dirty="0" smtClean="0">
                <a:ln>
                  <a:solidFill>
                    <a:schemeClr val="tx1">
                      <a:alpha val="0"/>
                    </a:schemeClr>
                  </a:solidFill>
                </a:ln>
                <a:latin typeface="나눔고딕" panose="020D0604000000000000" pitchFamily="50" charset="-127"/>
                <a:ea typeface="나눔고딕" panose="020D0604000000000000" pitchFamily="50" charset="-127"/>
              </a:rPr>
              <a:t> </a:t>
            </a:r>
            <a:r>
              <a:rPr lang="en-US" altLang="ko-KR" sz="1600" b="1" spc="-150" dirty="0" err="1" smtClean="0">
                <a:ln>
                  <a:solidFill>
                    <a:schemeClr val="tx1">
                      <a:alpha val="0"/>
                    </a:schemeClr>
                  </a:solidFill>
                </a:ln>
                <a:latin typeface="나눔고딕" panose="020D0604000000000000" pitchFamily="50" charset="-127"/>
                <a:ea typeface="나눔고딕" panose="020D0604000000000000" pitchFamily="50" charset="-127"/>
              </a:rPr>
              <a:t>NiePiotr</a:t>
            </a:r>
            <a:r>
              <a:rPr lang="en-US" altLang="ko-KR" sz="1600" b="1" spc="-150" dirty="0" smtClean="0">
                <a:ln>
                  <a:solidFill>
                    <a:schemeClr val="tx1">
                      <a:alpha val="0"/>
                    </a:schemeClr>
                  </a:solidFill>
                </a:ln>
                <a:latin typeface="나눔고딕" panose="020D0604000000000000" pitchFamily="50" charset="-127"/>
                <a:ea typeface="나눔고딕" panose="020D0604000000000000" pitchFamily="50" charset="-127"/>
              </a:rPr>
              <a:t> </a:t>
            </a:r>
          </a:p>
          <a:p>
            <a:pPr algn="ctr"/>
            <a:r>
              <a:rPr lang="en-US" altLang="ko-KR" sz="1600" spc="-150" dirty="0" smtClean="0">
                <a:ln>
                  <a:solidFill>
                    <a:schemeClr val="tx1">
                      <a:alpha val="0"/>
                    </a:schemeClr>
                  </a:solidFill>
                </a:ln>
                <a:latin typeface="나눔고딕" panose="020D0604000000000000" pitchFamily="50" charset="-127"/>
                <a:ea typeface="나눔고딕" panose="020D0604000000000000" pitchFamily="50" charset="-127"/>
              </a:rPr>
              <a:t>(AAAI ‘19)</a:t>
            </a:r>
            <a:endParaRPr lang="en-US" altLang="ko-KR" sz="16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18" name="그룹 17"/>
          <p:cNvGrpSpPr/>
          <p:nvPr/>
        </p:nvGrpSpPr>
        <p:grpSpPr>
          <a:xfrm>
            <a:off x="0" y="0"/>
            <a:ext cx="12192000" cy="6857999"/>
            <a:chOff x="0" y="0"/>
            <a:chExt cx="12192000" cy="6857999"/>
          </a:xfrm>
          <a:solidFill>
            <a:schemeClr val="accent1">
              <a:lumMod val="40000"/>
              <a:lumOff val="60000"/>
            </a:schemeClr>
          </a:solidFill>
        </p:grpSpPr>
        <p:sp>
          <p:nvSpPr>
            <p:cNvPr id="19" name="직사각형 18"/>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Box 9"/>
          <p:cNvSpPr txBox="1"/>
          <p:nvPr/>
        </p:nvSpPr>
        <p:spPr>
          <a:xfrm>
            <a:off x="4319775" y="2193548"/>
            <a:ext cx="3552450" cy="461665"/>
          </a:xfrm>
          <a:prstGeom prst="rect">
            <a:avLst/>
          </a:prstGeom>
          <a:noFill/>
        </p:spPr>
        <p:txBody>
          <a:bodyPr wrap="square" rtlCol="0">
            <a:spAutoFit/>
          </a:bodyPr>
          <a:lstStyle/>
          <a:p>
            <a:pPr algn="ctr"/>
            <a:r>
              <a:rPr lang="en-US" altLang="ko-KR" sz="2400" b="1" dirty="0">
                <a:ln>
                  <a:solidFill>
                    <a:schemeClr val="tx1">
                      <a:alpha val="0"/>
                    </a:schemeClr>
                  </a:solidFill>
                </a:ln>
                <a:latin typeface="나눔고딕" panose="020D0604000000000000" pitchFamily="50" charset="-127"/>
                <a:ea typeface="나눔고딕" panose="020D0604000000000000" pitchFamily="50" charset="-127"/>
              </a:rPr>
              <a: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 Final Report ]</a:t>
            </a:r>
          </a:p>
        </p:txBody>
      </p:sp>
    </p:spTree>
    <p:extLst>
      <p:ext uri="{BB962C8B-B14F-4D97-AF65-F5344CB8AC3E}">
        <p14:creationId xmlns:p14="http://schemas.microsoft.com/office/powerpoint/2010/main" val="1632770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4" name="직사각형 3"/>
          <p:cNvSpPr/>
          <p:nvPr/>
        </p:nvSpPr>
        <p:spPr>
          <a:xfrm>
            <a:off x="5029692" y="4201299"/>
            <a:ext cx="1425531" cy="206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5147972" y="4347145"/>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5147972" y="4828324"/>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5147972" y="529941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5147972" y="578059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5980748" y="4347145"/>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5980748" y="4828324"/>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5980748" y="5299411"/>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5980748" y="5780590"/>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5564360" y="4347145"/>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5564360" y="4828324"/>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5564360" y="5299411"/>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5564360" y="578059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8507380" y="1864346"/>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8625660" y="2010193"/>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8625660" y="2491372"/>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8625660" y="2962459"/>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8625660" y="3443638"/>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9458436" y="2010193"/>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9458436" y="2491372"/>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9458436" y="2962459"/>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9458436" y="3443638"/>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9042048" y="2010193"/>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9042048" y="2491372"/>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9042048" y="2962459"/>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9042048" y="3443638"/>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8625660" y="3924021"/>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9458436" y="3924021"/>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9042048" y="3924021"/>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p:cNvSpPr txBox="1"/>
          <p:nvPr/>
        </p:nvSpPr>
        <p:spPr>
          <a:xfrm>
            <a:off x="5057786" y="6261593"/>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100" name="TextBox 99"/>
          <p:cNvSpPr txBox="1"/>
          <p:nvPr/>
        </p:nvSpPr>
        <p:spPr>
          <a:xfrm>
            <a:off x="4187130" y="6243789"/>
            <a:ext cx="878767" cy="369332"/>
          </a:xfrm>
          <a:prstGeom prst="rect">
            <a:avLst/>
          </a:prstGeom>
          <a:noFill/>
        </p:spPr>
        <p:txBody>
          <a:bodyPr wrap="none" rtlCol="0">
            <a:spAutoFit/>
          </a:bodyPr>
          <a:lstStyle/>
          <a:p>
            <a:r>
              <a:rPr lang="en-US" altLang="ko-KR" b="1" dirty="0" smtClean="0"/>
              <a:t>Class :</a:t>
            </a:r>
            <a:endParaRPr lang="ko-KR" altLang="en-US" b="1" dirty="0"/>
          </a:p>
        </p:txBody>
      </p:sp>
      <p:grpSp>
        <p:nvGrpSpPr>
          <p:cNvPr id="101" name="그룹 100"/>
          <p:cNvGrpSpPr/>
          <p:nvPr/>
        </p:nvGrpSpPr>
        <p:grpSpPr>
          <a:xfrm>
            <a:off x="1451813" y="2123411"/>
            <a:ext cx="2314936" cy="405114"/>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TextBox 106"/>
          <p:cNvSpPr txBox="1"/>
          <p:nvPr/>
        </p:nvSpPr>
        <p:spPr>
          <a:xfrm>
            <a:off x="784271" y="2146633"/>
            <a:ext cx="564578" cy="369332"/>
          </a:xfrm>
          <a:prstGeom prst="rect">
            <a:avLst/>
          </a:prstGeom>
          <a:noFill/>
        </p:spPr>
        <p:txBody>
          <a:bodyPr wrap="none" rtlCol="0">
            <a:spAutoFit/>
          </a:bodyPr>
          <a:lstStyle/>
          <a:p>
            <a:r>
              <a:rPr lang="en-US" altLang="ko-KR" dirty="0" smtClean="0"/>
              <a:t>The</a:t>
            </a:r>
            <a:endParaRPr lang="ko-KR" altLang="en-US" dirty="0"/>
          </a:p>
        </p:txBody>
      </p:sp>
      <p:grpSp>
        <p:nvGrpSpPr>
          <p:cNvPr id="108" name="그룹 107"/>
          <p:cNvGrpSpPr/>
          <p:nvPr/>
        </p:nvGrpSpPr>
        <p:grpSpPr>
          <a:xfrm>
            <a:off x="1458408" y="2585782"/>
            <a:ext cx="2314936" cy="405114"/>
            <a:chOff x="1442287" y="2123411"/>
            <a:chExt cx="2314936" cy="405114"/>
          </a:xfrm>
        </p:grpSpPr>
        <p:sp>
          <p:nvSpPr>
            <p:cNvPr id="109" name="직사각형 10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4" name="TextBox 113"/>
          <p:cNvSpPr txBox="1"/>
          <p:nvPr/>
        </p:nvSpPr>
        <p:spPr>
          <a:xfrm>
            <a:off x="661326" y="2609004"/>
            <a:ext cx="825867" cy="369332"/>
          </a:xfrm>
          <a:prstGeom prst="rect">
            <a:avLst/>
          </a:prstGeom>
          <a:noFill/>
        </p:spPr>
        <p:txBody>
          <a:bodyPr wrap="none" rtlCol="0">
            <a:spAutoFit/>
          </a:bodyPr>
          <a:lstStyle/>
          <a:p>
            <a:r>
              <a:rPr lang="en-US" altLang="ko-KR" dirty="0" smtClean="0"/>
              <a:t>movie</a:t>
            </a:r>
            <a:endParaRPr lang="ko-KR" altLang="en-US" dirty="0"/>
          </a:p>
        </p:txBody>
      </p:sp>
      <p:grpSp>
        <p:nvGrpSpPr>
          <p:cNvPr id="115" name="그룹 114"/>
          <p:cNvGrpSpPr/>
          <p:nvPr/>
        </p:nvGrpSpPr>
        <p:grpSpPr>
          <a:xfrm>
            <a:off x="1458408" y="3029230"/>
            <a:ext cx="2314936" cy="405114"/>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TextBox 120"/>
          <p:cNvSpPr txBox="1"/>
          <p:nvPr/>
        </p:nvSpPr>
        <p:spPr>
          <a:xfrm>
            <a:off x="897546" y="3052452"/>
            <a:ext cx="340158" cy="369332"/>
          </a:xfrm>
          <a:prstGeom prst="rect">
            <a:avLst/>
          </a:prstGeom>
          <a:noFill/>
        </p:spPr>
        <p:txBody>
          <a:bodyPr wrap="none" rtlCol="0">
            <a:spAutoFit/>
          </a:bodyPr>
          <a:lstStyle/>
          <a:p>
            <a:r>
              <a:rPr lang="en-US" altLang="ko-KR" dirty="0" smtClean="0"/>
              <a:t>is</a:t>
            </a:r>
            <a:endParaRPr lang="ko-KR" altLang="en-US" dirty="0"/>
          </a:p>
        </p:txBody>
      </p:sp>
      <p:grpSp>
        <p:nvGrpSpPr>
          <p:cNvPr id="122" name="그룹 121"/>
          <p:cNvGrpSpPr/>
          <p:nvPr/>
        </p:nvGrpSpPr>
        <p:grpSpPr>
          <a:xfrm>
            <a:off x="1459901" y="3501870"/>
            <a:ext cx="2314936" cy="405114"/>
            <a:chOff x="1442287" y="2123411"/>
            <a:chExt cx="2314936" cy="405114"/>
          </a:xfrm>
        </p:grpSpPr>
        <p:sp>
          <p:nvSpPr>
            <p:cNvPr id="123" name="직사각형 12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8" name="TextBox 127"/>
          <p:cNvSpPr txBox="1"/>
          <p:nvPr/>
        </p:nvSpPr>
        <p:spPr>
          <a:xfrm>
            <a:off x="678059" y="3525092"/>
            <a:ext cx="771365" cy="369332"/>
          </a:xfrm>
          <a:prstGeom prst="rect">
            <a:avLst/>
          </a:prstGeom>
          <a:noFill/>
        </p:spPr>
        <p:txBody>
          <a:bodyPr wrap="none" rtlCol="0">
            <a:spAutoFit/>
          </a:bodyPr>
          <a:lstStyle/>
          <a:p>
            <a:r>
              <a:rPr lang="en-US" altLang="ko-KR" dirty="0" smtClean="0"/>
              <a:t>funny</a:t>
            </a:r>
            <a:endParaRPr lang="ko-KR" altLang="en-US" dirty="0"/>
          </a:p>
        </p:txBody>
      </p:sp>
      <p:grpSp>
        <p:nvGrpSpPr>
          <p:cNvPr id="129" name="그룹 128"/>
          <p:cNvGrpSpPr/>
          <p:nvPr/>
        </p:nvGrpSpPr>
        <p:grpSpPr>
          <a:xfrm>
            <a:off x="1455139" y="3998742"/>
            <a:ext cx="2314936" cy="405114"/>
            <a:chOff x="1442287" y="2123411"/>
            <a:chExt cx="2314936" cy="405114"/>
          </a:xfrm>
        </p:grpSpPr>
        <p:sp>
          <p:nvSpPr>
            <p:cNvPr id="130" name="직사각형 12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 name="TextBox 134"/>
          <p:cNvSpPr txBox="1"/>
          <p:nvPr/>
        </p:nvSpPr>
        <p:spPr>
          <a:xfrm>
            <a:off x="1052985" y="4007085"/>
            <a:ext cx="235962" cy="369332"/>
          </a:xfrm>
          <a:prstGeom prst="rect">
            <a:avLst/>
          </a:prstGeom>
          <a:noFill/>
        </p:spPr>
        <p:txBody>
          <a:bodyPr wrap="none" rtlCol="0">
            <a:spAutoFit/>
          </a:bodyPr>
          <a:lstStyle/>
          <a:p>
            <a:r>
              <a:rPr lang="en-US" altLang="ko-KR" dirty="0" smtClean="0"/>
              <a:t>.</a:t>
            </a:r>
            <a:endParaRPr lang="ko-KR" altLang="en-US" dirty="0"/>
          </a:p>
        </p:txBody>
      </p:sp>
      <p:sp>
        <p:nvSpPr>
          <p:cNvPr id="136" name="TextBox 135"/>
          <p:cNvSpPr txBox="1"/>
          <p:nvPr/>
        </p:nvSpPr>
        <p:spPr>
          <a:xfrm>
            <a:off x="7768887" y="1973662"/>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645942" y="2436033"/>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7882162" y="2879481"/>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662675" y="3352121"/>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8037601" y="3834114"/>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8535473" y="1457484"/>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98" name="TextBox 97"/>
          <p:cNvSpPr txBox="1"/>
          <p:nvPr/>
        </p:nvSpPr>
        <p:spPr>
          <a:xfrm>
            <a:off x="3110614" y="5116485"/>
            <a:ext cx="1990257" cy="307777"/>
          </a:xfrm>
          <a:prstGeom prst="rect">
            <a:avLst/>
          </a:prstGeom>
          <a:noFill/>
        </p:spPr>
        <p:txBody>
          <a:bodyPr wrap="square" rtlCol="0">
            <a:spAutoFit/>
          </a:bodyPr>
          <a:lstStyle/>
          <a:p>
            <a:r>
              <a:rPr lang="en-US" altLang="ko-KR" sz="1400" dirty="0" smtClean="0"/>
              <a:t>Class representation</a:t>
            </a:r>
            <a:endParaRPr lang="ko-KR" altLang="en-US" sz="1400" dirty="0"/>
          </a:p>
        </p:txBody>
      </p:sp>
      <p:sp>
        <p:nvSpPr>
          <p:cNvPr id="142" name="TextBox 141"/>
          <p:cNvSpPr txBox="1"/>
          <p:nvPr/>
        </p:nvSpPr>
        <p:spPr>
          <a:xfrm>
            <a:off x="1657136" y="1711509"/>
            <a:ext cx="1990257" cy="307777"/>
          </a:xfrm>
          <a:prstGeom prst="rect">
            <a:avLst/>
          </a:prstGeom>
          <a:noFill/>
        </p:spPr>
        <p:txBody>
          <a:bodyPr wrap="square" rtlCol="0">
            <a:spAutoFit/>
          </a:bodyPr>
          <a:lstStyle/>
          <a:p>
            <a:r>
              <a:rPr lang="en-US" altLang="ko-KR" sz="1400" dirty="0" smtClean="0"/>
              <a:t>Word representation</a:t>
            </a:r>
            <a:endParaRPr lang="ko-KR" altLang="en-US" sz="1400" dirty="0"/>
          </a:p>
        </p:txBody>
      </p:sp>
      <p:sp>
        <p:nvSpPr>
          <p:cNvPr id="144" name="TextBox 143"/>
          <p:cNvSpPr txBox="1"/>
          <p:nvPr/>
        </p:nvSpPr>
        <p:spPr>
          <a:xfrm>
            <a:off x="8722443" y="4449615"/>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Tree>
    <p:extLst>
      <p:ext uri="{BB962C8B-B14F-4D97-AF65-F5344CB8AC3E}">
        <p14:creationId xmlns:p14="http://schemas.microsoft.com/office/powerpoint/2010/main" val="957044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4" name="직사각형 3"/>
          <p:cNvSpPr/>
          <p:nvPr/>
        </p:nvSpPr>
        <p:spPr>
          <a:xfrm>
            <a:off x="5029692" y="4201299"/>
            <a:ext cx="1425531" cy="206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5147972" y="4347145"/>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5147972" y="4828324"/>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5147972" y="529941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5147972" y="578059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5980748" y="4347145"/>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5980748" y="4828324"/>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5980748" y="5299411"/>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5980748" y="5780590"/>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5564360" y="4347145"/>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5564360" y="4828324"/>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5564360" y="5299411"/>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5564360" y="578059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8507380" y="1864346"/>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8625660" y="2010193"/>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8625660" y="2491372"/>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8625660" y="2962459"/>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8625660" y="3443638"/>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9458436" y="2010193"/>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9458436" y="2491372"/>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9458436" y="2962459"/>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9458436" y="3443638"/>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9042048" y="2010193"/>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9042048" y="2491372"/>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9042048" y="2962459"/>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9042048" y="3443638"/>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8625660" y="3924021"/>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9458436" y="3924021"/>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9042048" y="3924021"/>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p:cNvSpPr txBox="1"/>
          <p:nvPr/>
        </p:nvSpPr>
        <p:spPr>
          <a:xfrm>
            <a:off x="5057786" y="6261593"/>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100" name="TextBox 99"/>
          <p:cNvSpPr txBox="1"/>
          <p:nvPr/>
        </p:nvSpPr>
        <p:spPr>
          <a:xfrm>
            <a:off x="4187130" y="6243789"/>
            <a:ext cx="878767" cy="369332"/>
          </a:xfrm>
          <a:prstGeom prst="rect">
            <a:avLst/>
          </a:prstGeom>
          <a:noFill/>
        </p:spPr>
        <p:txBody>
          <a:bodyPr wrap="none" rtlCol="0">
            <a:spAutoFit/>
          </a:bodyPr>
          <a:lstStyle/>
          <a:p>
            <a:r>
              <a:rPr lang="en-US" altLang="ko-KR" b="1" dirty="0" smtClean="0"/>
              <a:t>Class :</a:t>
            </a:r>
            <a:endParaRPr lang="ko-KR" altLang="en-US" b="1" dirty="0"/>
          </a:p>
        </p:txBody>
      </p:sp>
      <p:grpSp>
        <p:nvGrpSpPr>
          <p:cNvPr id="101" name="그룹 100"/>
          <p:cNvGrpSpPr/>
          <p:nvPr/>
        </p:nvGrpSpPr>
        <p:grpSpPr>
          <a:xfrm>
            <a:off x="1451813" y="2123411"/>
            <a:ext cx="2314936" cy="405114"/>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TextBox 106"/>
          <p:cNvSpPr txBox="1"/>
          <p:nvPr/>
        </p:nvSpPr>
        <p:spPr>
          <a:xfrm>
            <a:off x="784271" y="2146633"/>
            <a:ext cx="564578" cy="369332"/>
          </a:xfrm>
          <a:prstGeom prst="rect">
            <a:avLst/>
          </a:prstGeom>
          <a:noFill/>
        </p:spPr>
        <p:txBody>
          <a:bodyPr wrap="none" rtlCol="0">
            <a:spAutoFit/>
          </a:bodyPr>
          <a:lstStyle/>
          <a:p>
            <a:r>
              <a:rPr lang="en-US" altLang="ko-KR" dirty="0" smtClean="0"/>
              <a:t>The</a:t>
            </a:r>
            <a:endParaRPr lang="ko-KR" altLang="en-US" dirty="0"/>
          </a:p>
        </p:txBody>
      </p:sp>
      <p:grpSp>
        <p:nvGrpSpPr>
          <p:cNvPr id="108" name="그룹 107"/>
          <p:cNvGrpSpPr/>
          <p:nvPr/>
        </p:nvGrpSpPr>
        <p:grpSpPr>
          <a:xfrm>
            <a:off x="1458408" y="2585782"/>
            <a:ext cx="2314936" cy="405114"/>
            <a:chOff x="1442287" y="2123411"/>
            <a:chExt cx="2314936" cy="405114"/>
          </a:xfrm>
        </p:grpSpPr>
        <p:sp>
          <p:nvSpPr>
            <p:cNvPr id="109" name="직사각형 10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4" name="TextBox 113"/>
          <p:cNvSpPr txBox="1"/>
          <p:nvPr/>
        </p:nvSpPr>
        <p:spPr>
          <a:xfrm>
            <a:off x="661326" y="2609004"/>
            <a:ext cx="825867" cy="369332"/>
          </a:xfrm>
          <a:prstGeom prst="rect">
            <a:avLst/>
          </a:prstGeom>
          <a:noFill/>
        </p:spPr>
        <p:txBody>
          <a:bodyPr wrap="none" rtlCol="0">
            <a:spAutoFit/>
          </a:bodyPr>
          <a:lstStyle/>
          <a:p>
            <a:r>
              <a:rPr lang="en-US" altLang="ko-KR" dirty="0" smtClean="0"/>
              <a:t>movie</a:t>
            </a:r>
            <a:endParaRPr lang="ko-KR" altLang="en-US" dirty="0"/>
          </a:p>
        </p:txBody>
      </p:sp>
      <p:grpSp>
        <p:nvGrpSpPr>
          <p:cNvPr id="115" name="그룹 114"/>
          <p:cNvGrpSpPr/>
          <p:nvPr/>
        </p:nvGrpSpPr>
        <p:grpSpPr>
          <a:xfrm>
            <a:off x="1458408" y="3029230"/>
            <a:ext cx="2314936" cy="405114"/>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TextBox 120"/>
          <p:cNvSpPr txBox="1"/>
          <p:nvPr/>
        </p:nvSpPr>
        <p:spPr>
          <a:xfrm>
            <a:off x="897546" y="3052452"/>
            <a:ext cx="340158" cy="369332"/>
          </a:xfrm>
          <a:prstGeom prst="rect">
            <a:avLst/>
          </a:prstGeom>
          <a:noFill/>
        </p:spPr>
        <p:txBody>
          <a:bodyPr wrap="none" rtlCol="0">
            <a:spAutoFit/>
          </a:bodyPr>
          <a:lstStyle/>
          <a:p>
            <a:r>
              <a:rPr lang="en-US" altLang="ko-KR" dirty="0" smtClean="0"/>
              <a:t>is</a:t>
            </a:r>
            <a:endParaRPr lang="ko-KR" altLang="en-US" dirty="0"/>
          </a:p>
        </p:txBody>
      </p:sp>
      <p:grpSp>
        <p:nvGrpSpPr>
          <p:cNvPr id="122" name="그룹 121"/>
          <p:cNvGrpSpPr/>
          <p:nvPr/>
        </p:nvGrpSpPr>
        <p:grpSpPr>
          <a:xfrm>
            <a:off x="1459901" y="3501870"/>
            <a:ext cx="2314936" cy="405114"/>
            <a:chOff x="1442287" y="2123411"/>
            <a:chExt cx="2314936" cy="405114"/>
          </a:xfrm>
        </p:grpSpPr>
        <p:sp>
          <p:nvSpPr>
            <p:cNvPr id="123" name="직사각형 12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8" name="TextBox 127"/>
          <p:cNvSpPr txBox="1"/>
          <p:nvPr/>
        </p:nvSpPr>
        <p:spPr>
          <a:xfrm>
            <a:off x="678059" y="3525092"/>
            <a:ext cx="771365" cy="369332"/>
          </a:xfrm>
          <a:prstGeom prst="rect">
            <a:avLst/>
          </a:prstGeom>
          <a:noFill/>
        </p:spPr>
        <p:txBody>
          <a:bodyPr wrap="none" rtlCol="0">
            <a:spAutoFit/>
          </a:bodyPr>
          <a:lstStyle/>
          <a:p>
            <a:r>
              <a:rPr lang="en-US" altLang="ko-KR" dirty="0" smtClean="0"/>
              <a:t>funny</a:t>
            </a:r>
            <a:endParaRPr lang="ko-KR" altLang="en-US" dirty="0"/>
          </a:p>
        </p:txBody>
      </p:sp>
      <p:grpSp>
        <p:nvGrpSpPr>
          <p:cNvPr id="129" name="그룹 128"/>
          <p:cNvGrpSpPr/>
          <p:nvPr/>
        </p:nvGrpSpPr>
        <p:grpSpPr>
          <a:xfrm>
            <a:off x="1455139" y="3998742"/>
            <a:ext cx="2314936" cy="405114"/>
            <a:chOff x="1442287" y="2123411"/>
            <a:chExt cx="2314936" cy="405114"/>
          </a:xfrm>
        </p:grpSpPr>
        <p:sp>
          <p:nvSpPr>
            <p:cNvPr id="130" name="직사각형 12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 name="TextBox 134"/>
          <p:cNvSpPr txBox="1"/>
          <p:nvPr/>
        </p:nvSpPr>
        <p:spPr>
          <a:xfrm>
            <a:off x="1052985" y="4007085"/>
            <a:ext cx="235962" cy="369332"/>
          </a:xfrm>
          <a:prstGeom prst="rect">
            <a:avLst/>
          </a:prstGeom>
          <a:noFill/>
        </p:spPr>
        <p:txBody>
          <a:bodyPr wrap="none" rtlCol="0">
            <a:spAutoFit/>
          </a:bodyPr>
          <a:lstStyle/>
          <a:p>
            <a:r>
              <a:rPr lang="en-US" altLang="ko-KR" dirty="0" smtClean="0"/>
              <a:t>.</a:t>
            </a:r>
            <a:endParaRPr lang="ko-KR" altLang="en-US" dirty="0"/>
          </a:p>
        </p:txBody>
      </p:sp>
      <p:sp>
        <p:nvSpPr>
          <p:cNvPr id="136" name="TextBox 135"/>
          <p:cNvSpPr txBox="1"/>
          <p:nvPr/>
        </p:nvSpPr>
        <p:spPr>
          <a:xfrm>
            <a:off x="7768887" y="1973662"/>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645942" y="2436033"/>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7882162" y="2879481"/>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662675" y="3352121"/>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8037601" y="3834114"/>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8535473" y="1457484"/>
            <a:ext cx="1397438" cy="369332"/>
          </a:xfrm>
          <a:prstGeom prst="rect">
            <a:avLst/>
          </a:prstGeom>
          <a:noFill/>
        </p:spPr>
        <p:txBody>
          <a:bodyPr wrap="square" rtlCol="0">
            <a:spAutoFit/>
          </a:bodyPr>
          <a:lstStyle/>
          <a:p>
            <a:r>
              <a:rPr lang="en-US" altLang="ko-KR" dirty="0" smtClean="0"/>
              <a:t>#1  #2  #3</a:t>
            </a:r>
            <a:endParaRPr lang="ko-KR" altLang="en-US" dirty="0"/>
          </a:p>
        </p:txBody>
      </p:sp>
      <p:cxnSp>
        <p:nvCxnSpPr>
          <p:cNvPr id="3" name="직선 화살표 연결선 2"/>
          <p:cNvCxnSpPr>
            <a:stCxn id="102" idx="3"/>
            <a:endCxn id="77" idx="2"/>
          </p:cNvCxnSpPr>
          <p:nvPr/>
        </p:nvCxnSpPr>
        <p:spPr>
          <a:xfrm flipV="1">
            <a:off x="3766749" y="2178026"/>
            <a:ext cx="4858911" cy="147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직선 화살표 연결선 6"/>
          <p:cNvCxnSpPr>
            <a:endCxn id="77" idx="2"/>
          </p:cNvCxnSpPr>
          <p:nvPr/>
        </p:nvCxnSpPr>
        <p:spPr>
          <a:xfrm flipV="1">
            <a:off x="5276850" y="2178026"/>
            <a:ext cx="3348810" cy="2023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541897" y="1549427"/>
            <a:ext cx="3068789" cy="646331"/>
          </a:xfrm>
          <a:prstGeom prst="rect">
            <a:avLst/>
          </a:prstGeom>
          <a:noFill/>
        </p:spPr>
        <p:txBody>
          <a:bodyPr wrap="none" rtlCol="0">
            <a:spAutoFit/>
          </a:bodyPr>
          <a:lstStyle/>
          <a:p>
            <a:r>
              <a:rPr lang="en-US" altLang="ko-KR" dirty="0" smtClean="0"/>
              <a:t>Relationship between</a:t>
            </a:r>
          </a:p>
          <a:p>
            <a:r>
              <a:rPr lang="en-US" altLang="ko-KR" dirty="0" smtClean="0"/>
              <a:t>word “The” and Class “#1”</a:t>
            </a:r>
            <a:endParaRPr lang="ko-KR" altLang="en-US" dirty="0"/>
          </a:p>
        </p:txBody>
      </p:sp>
      <p:sp>
        <p:nvSpPr>
          <p:cNvPr id="97" name="TextBox 96"/>
          <p:cNvSpPr txBox="1"/>
          <p:nvPr/>
        </p:nvSpPr>
        <p:spPr>
          <a:xfrm>
            <a:off x="3110614" y="5116485"/>
            <a:ext cx="1990257" cy="307777"/>
          </a:xfrm>
          <a:prstGeom prst="rect">
            <a:avLst/>
          </a:prstGeom>
          <a:noFill/>
        </p:spPr>
        <p:txBody>
          <a:bodyPr wrap="square" rtlCol="0">
            <a:spAutoFit/>
          </a:bodyPr>
          <a:lstStyle/>
          <a:p>
            <a:r>
              <a:rPr lang="en-US" altLang="ko-KR" sz="1400" dirty="0" smtClean="0"/>
              <a:t>Class representation</a:t>
            </a:r>
            <a:endParaRPr lang="ko-KR" altLang="en-US" sz="1400" dirty="0"/>
          </a:p>
        </p:txBody>
      </p:sp>
      <p:sp>
        <p:nvSpPr>
          <p:cNvPr id="98" name="TextBox 97"/>
          <p:cNvSpPr txBox="1"/>
          <p:nvPr/>
        </p:nvSpPr>
        <p:spPr>
          <a:xfrm>
            <a:off x="1657136" y="1711509"/>
            <a:ext cx="1990257" cy="307777"/>
          </a:xfrm>
          <a:prstGeom prst="rect">
            <a:avLst/>
          </a:prstGeom>
          <a:noFill/>
        </p:spPr>
        <p:txBody>
          <a:bodyPr wrap="square" rtlCol="0">
            <a:spAutoFit/>
          </a:bodyPr>
          <a:lstStyle/>
          <a:p>
            <a:r>
              <a:rPr lang="en-US" altLang="ko-KR" sz="1400" dirty="0" smtClean="0"/>
              <a:t>Word representation</a:t>
            </a:r>
            <a:endParaRPr lang="ko-KR" altLang="en-US" sz="1400" dirty="0"/>
          </a:p>
        </p:txBody>
      </p:sp>
      <p:sp>
        <p:nvSpPr>
          <p:cNvPr id="142" name="TextBox 141"/>
          <p:cNvSpPr txBox="1"/>
          <p:nvPr/>
        </p:nvSpPr>
        <p:spPr>
          <a:xfrm>
            <a:off x="8722443" y="4449615"/>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Tree>
    <p:extLst>
      <p:ext uri="{BB962C8B-B14F-4D97-AF65-F5344CB8AC3E}">
        <p14:creationId xmlns:p14="http://schemas.microsoft.com/office/powerpoint/2010/main" val="2242618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4" name="직사각형 3"/>
          <p:cNvSpPr/>
          <p:nvPr/>
        </p:nvSpPr>
        <p:spPr>
          <a:xfrm>
            <a:off x="5029692" y="4201299"/>
            <a:ext cx="1425531" cy="206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5147972" y="4347145"/>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5147972" y="4828324"/>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5147972" y="529941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5147972" y="578059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5980748" y="4347145"/>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5980748" y="4828324"/>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5980748" y="5299411"/>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5980748" y="5780590"/>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5564360" y="4347145"/>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5564360" y="4828324"/>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5564360" y="5299411"/>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5564360" y="578059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8507380" y="1864346"/>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8625660" y="2010193"/>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8625660" y="2491372"/>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8625660" y="2962459"/>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8625660" y="3443638"/>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9458436" y="2010193"/>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9458436" y="2491372"/>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9458436" y="2962459"/>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9458436" y="3443638"/>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9042048" y="2010193"/>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9042048" y="2491372"/>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9042048" y="2962459"/>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9042048" y="3443638"/>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8625660" y="3924021"/>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9458436" y="3924021"/>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9042048" y="3924021"/>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p:cNvSpPr txBox="1"/>
          <p:nvPr/>
        </p:nvSpPr>
        <p:spPr>
          <a:xfrm>
            <a:off x="5057786" y="6261593"/>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100" name="TextBox 99"/>
          <p:cNvSpPr txBox="1"/>
          <p:nvPr/>
        </p:nvSpPr>
        <p:spPr>
          <a:xfrm>
            <a:off x="4187130" y="6243789"/>
            <a:ext cx="878767" cy="369332"/>
          </a:xfrm>
          <a:prstGeom prst="rect">
            <a:avLst/>
          </a:prstGeom>
          <a:noFill/>
        </p:spPr>
        <p:txBody>
          <a:bodyPr wrap="none" rtlCol="0">
            <a:spAutoFit/>
          </a:bodyPr>
          <a:lstStyle/>
          <a:p>
            <a:r>
              <a:rPr lang="en-US" altLang="ko-KR" b="1" dirty="0" smtClean="0"/>
              <a:t>Class :</a:t>
            </a:r>
            <a:endParaRPr lang="ko-KR" altLang="en-US" b="1" dirty="0"/>
          </a:p>
        </p:txBody>
      </p:sp>
      <p:grpSp>
        <p:nvGrpSpPr>
          <p:cNvPr id="101" name="그룹 100"/>
          <p:cNvGrpSpPr/>
          <p:nvPr/>
        </p:nvGrpSpPr>
        <p:grpSpPr>
          <a:xfrm>
            <a:off x="1451813" y="2123411"/>
            <a:ext cx="2314936" cy="405114"/>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TextBox 106"/>
          <p:cNvSpPr txBox="1"/>
          <p:nvPr/>
        </p:nvSpPr>
        <p:spPr>
          <a:xfrm>
            <a:off x="784271" y="2146633"/>
            <a:ext cx="564578" cy="369332"/>
          </a:xfrm>
          <a:prstGeom prst="rect">
            <a:avLst/>
          </a:prstGeom>
          <a:noFill/>
        </p:spPr>
        <p:txBody>
          <a:bodyPr wrap="none" rtlCol="0">
            <a:spAutoFit/>
          </a:bodyPr>
          <a:lstStyle/>
          <a:p>
            <a:r>
              <a:rPr lang="en-US" altLang="ko-KR" dirty="0" smtClean="0"/>
              <a:t>The</a:t>
            </a:r>
            <a:endParaRPr lang="ko-KR" altLang="en-US" dirty="0"/>
          </a:p>
        </p:txBody>
      </p:sp>
      <p:grpSp>
        <p:nvGrpSpPr>
          <p:cNvPr id="108" name="그룹 107"/>
          <p:cNvGrpSpPr/>
          <p:nvPr/>
        </p:nvGrpSpPr>
        <p:grpSpPr>
          <a:xfrm>
            <a:off x="1458408" y="2585782"/>
            <a:ext cx="2314936" cy="405114"/>
            <a:chOff x="1442287" y="2123411"/>
            <a:chExt cx="2314936" cy="405114"/>
          </a:xfrm>
        </p:grpSpPr>
        <p:sp>
          <p:nvSpPr>
            <p:cNvPr id="109" name="직사각형 10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4" name="TextBox 113"/>
          <p:cNvSpPr txBox="1"/>
          <p:nvPr/>
        </p:nvSpPr>
        <p:spPr>
          <a:xfrm>
            <a:off x="661326" y="2609004"/>
            <a:ext cx="825867" cy="369332"/>
          </a:xfrm>
          <a:prstGeom prst="rect">
            <a:avLst/>
          </a:prstGeom>
          <a:noFill/>
        </p:spPr>
        <p:txBody>
          <a:bodyPr wrap="none" rtlCol="0">
            <a:spAutoFit/>
          </a:bodyPr>
          <a:lstStyle/>
          <a:p>
            <a:r>
              <a:rPr lang="en-US" altLang="ko-KR" dirty="0" smtClean="0"/>
              <a:t>movie</a:t>
            </a:r>
            <a:endParaRPr lang="ko-KR" altLang="en-US" dirty="0"/>
          </a:p>
        </p:txBody>
      </p:sp>
      <p:grpSp>
        <p:nvGrpSpPr>
          <p:cNvPr id="115" name="그룹 114"/>
          <p:cNvGrpSpPr/>
          <p:nvPr/>
        </p:nvGrpSpPr>
        <p:grpSpPr>
          <a:xfrm>
            <a:off x="1458408" y="3029230"/>
            <a:ext cx="2314936" cy="405114"/>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TextBox 120"/>
          <p:cNvSpPr txBox="1"/>
          <p:nvPr/>
        </p:nvSpPr>
        <p:spPr>
          <a:xfrm>
            <a:off x="897546" y="3052452"/>
            <a:ext cx="340158" cy="369332"/>
          </a:xfrm>
          <a:prstGeom prst="rect">
            <a:avLst/>
          </a:prstGeom>
          <a:noFill/>
        </p:spPr>
        <p:txBody>
          <a:bodyPr wrap="none" rtlCol="0">
            <a:spAutoFit/>
          </a:bodyPr>
          <a:lstStyle/>
          <a:p>
            <a:r>
              <a:rPr lang="en-US" altLang="ko-KR" dirty="0" smtClean="0"/>
              <a:t>is</a:t>
            </a:r>
            <a:endParaRPr lang="ko-KR" altLang="en-US" dirty="0"/>
          </a:p>
        </p:txBody>
      </p:sp>
      <p:grpSp>
        <p:nvGrpSpPr>
          <p:cNvPr id="122" name="그룹 121"/>
          <p:cNvGrpSpPr/>
          <p:nvPr/>
        </p:nvGrpSpPr>
        <p:grpSpPr>
          <a:xfrm>
            <a:off x="1459901" y="3501870"/>
            <a:ext cx="2314936" cy="405114"/>
            <a:chOff x="1442287" y="2123411"/>
            <a:chExt cx="2314936" cy="405114"/>
          </a:xfrm>
        </p:grpSpPr>
        <p:sp>
          <p:nvSpPr>
            <p:cNvPr id="123" name="직사각형 12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8" name="TextBox 127"/>
          <p:cNvSpPr txBox="1"/>
          <p:nvPr/>
        </p:nvSpPr>
        <p:spPr>
          <a:xfrm>
            <a:off x="678059" y="3525092"/>
            <a:ext cx="771365" cy="369332"/>
          </a:xfrm>
          <a:prstGeom prst="rect">
            <a:avLst/>
          </a:prstGeom>
          <a:noFill/>
        </p:spPr>
        <p:txBody>
          <a:bodyPr wrap="none" rtlCol="0">
            <a:spAutoFit/>
          </a:bodyPr>
          <a:lstStyle/>
          <a:p>
            <a:r>
              <a:rPr lang="en-US" altLang="ko-KR" dirty="0" smtClean="0"/>
              <a:t>funny</a:t>
            </a:r>
            <a:endParaRPr lang="ko-KR" altLang="en-US" dirty="0"/>
          </a:p>
        </p:txBody>
      </p:sp>
      <p:grpSp>
        <p:nvGrpSpPr>
          <p:cNvPr id="129" name="그룹 128"/>
          <p:cNvGrpSpPr/>
          <p:nvPr/>
        </p:nvGrpSpPr>
        <p:grpSpPr>
          <a:xfrm>
            <a:off x="1455139" y="3998742"/>
            <a:ext cx="2314936" cy="405114"/>
            <a:chOff x="1442287" y="2123411"/>
            <a:chExt cx="2314936" cy="405114"/>
          </a:xfrm>
        </p:grpSpPr>
        <p:sp>
          <p:nvSpPr>
            <p:cNvPr id="130" name="직사각형 12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 name="TextBox 134"/>
          <p:cNvSpPr txBox="1"/>
          <p:nvPr/>
        </p:nvSpPr>
        <p:spPr>
          <a:xfrm>
            <a:off x="1052985" y="4007085"/>
            <a:ext cx="235962" cy="369332"/>
          </a:xfrm>
          <a:prstGeom prst="rect">
            <a:avLst/>
          </a:prstGeom>
          <a:noFill/>
        </p:spPr>
        <p:txBody>
          <a:bodyPr wrap="none" rtlCol="0">
            <a:spAutoFit/>
          </a:bodyPr>
          <a:lstStyle/>
          <a:p>
            <a:r>
              <a:rPr lang="en-US" altLang="ko-KR" dirty="0" smtClean="0"/>
              <a:t>.</a:t>
            </a:r>
            <a:endParaRPr lang="ko-KR" altLang="en-US" dirty="0"/>
          </a:p>
        </p:txBody>
      </p:sp>
      <p:sp>
        <p:nvSpPr>
          <p:cNvPr id="136" name="TextBox 135"/>
          <p:cNvSpPr txBox="1"/>
          <p:nvPr/>
        </p:nvSpPr>
        <p:spPr>
          <a:xfrm>
            <a:off x="7768887" y="1973662"/>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645942" y="2436033"/>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7882162" y="2879481"/>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662675" y="3352121"/>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8037601" y="3834114"/>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8535473" y="1457484"/>
            <a:ext cx="1397438" cy="369332"/>
          </a:xfrm>
          <a:prstGeom prst="rect">
            <a:avLst/>
          </a:prstGeom>
          <a:noFill/>
        </p:spPr>
        <p:txBody>
          <a:bodyPr wrap="square" rtlCol="0">
            <a:spAutoFit/>
          </a:bodyPr>
          <a:lstStyle/>
          <a:p>
            <a:r>
              <a:rPr lang="en-US" altLang="ko-KR" dirty="0" smtClean="0"/>
              <a:t>#1  #2  #3</a:t>
            </a:r>
            <a:endParaRPr lang="ko-KR" altLang="en-US" dirty="0"/>
          </a:p>
        </p:txBody>
      </p:sp>
      <p:cxnSp>
        <p:nvCxnSpPr>
          <p:cNvPr id="97" name="직선 화살표 연결선 96"/>
          <p:cNvCxnSpPr>
            <a:endCxn id="78" idx="2"/>
          </p:cNvCxnSpPr>
          <p:nvPr/>
        </p:nvCxnSpPr>
        <p:spPr>
          <a:xfrm flipV="1">
            <a:off x="5276850" y="2659205"/>
            <a:ext cx="3348810" cy="1542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직선 화살표 연결선 97"/>
          <p:cNvCxnSpPr>
            <a:stCxn id="109" idx="3"/>
            <a:endCxn id="78" idx="2"/>
          </p:cNvCxnSpPr>
          <p:nvPr/>
        </p:nvCxnSpPr>
        <p:spPr>
          <a:xfrm flipV="1">
            <a:off x="3773344" y="2659205"/>
            <a:ext cx="4852316" cy="129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4561289" y="1980770"/>
            <a:ext cx="3202352" cy="646331"/>
          </a:xfrm>
          <a:prstGeom prst="rect">
            <a:avLst/>
          </a:prstGeom>
          <a:noFill/>
        </p:spPr>
        <p:txBody>
          <a:bodyPr wrap="none" rtlCol="0">
            <a:spAutoFit/>
          </a:bodyPr>
          <a:lstStyle/>
          <a:p>
            <a:r>
              <a:rPr lang="en-US" altLang="ko-KR" dirty="0" smtClean="0"/>
              <a:t>Relationship between</a:t>
            </a:r>
          </a:p>
          <a:p>
            <a:r>
              <a:rPr lang="en-US" altLang="ko-KR" dirty="0" smtClean="0"/>
              <a:t>word “movie” and Class “#1”</a:t>
            </a:r>
            <a:endParaRPr lang="ko-KR" altLang="en-US" dirty="0"/>
          </a:p>
        </p:txBody>
      </p:sp>
      <p:sp>
        <p:nvSpPr>
          <p:cNvPr id="143" name="TextBox 142"/>
          <p:cNvSpPr txBox="1"/>
          <p:nvPr/>
        </p:nvSpPr>
        <p:spPr>
          <a:xfrm>
            <a:off x="3110614" y="5116485"/>
            <a:ext cx="1990257" cy="307777"/>
          </a:xfrm>
          <a:prstGeom prst="rect">
            <a:avLst/>
          </a:prstGeom>
          <a:noFill/>
        </p:spPr>
        <p:txBody>
          <a:bodyPr wrap="square" rtlCol="0">
            <a:spAutoFit/>
          </a:bodyPr>
          <a:lstStyle/>
          <a:p>
            <a:r>
              <a:rPr lang="en-US" altLang="ko-KR" sz="1400" dirty="0" smtClean="0"/>
              <a:t>Class representation</a:t>
            </a:r>
            <a:endParaRPr lang="ko-KR" altLang="en-US" sz="1400" dirty="0"/>
          </a:p>
        </p:txBody>
      </p:sp>
      <p:sp>
        <p:nvSpPr>
          <p:cNvPr id="144" name="TextBox 143"/>
          <p:cNvSpPr txBox="1"/>
          <p:nvPr/>
        </p:nvSpPr>
        <p:spPr>
          <a:xfrm>
            <a:off x="1657136" y="1711509"/>
            <a:ext cx="1990257" cy="307777"/>
          </a:xfrm>
          <a:prstGeom prst="rect">
            <a:avLst/>
          </a:prstGeom>
          <a:noFill/>
        </p:spPr>
        <p:txBody>
          <a:bodyPr wrap="square" rtlCol="0">
            <a:spAutoFit/>
          </a:bodyPr>
          <a:lstStyle/>
          <a:p>
            <a:r>
              <a:rPr lang="en-US" altLang="ko-KR" sz="1400" dirty="0" smtClean="0"/>
              <a:t>Word representation</a:t>
            </a:r>
            <a:endParaRPr lang="ko-KR" altLang="en-US" sz="1400" dirty="0"/>
          </a:p>
        </p:txBody>
      </p:sp>
      <p:sp>
        <p:nvSpPr>
          <p:cNvPr id="145" name="TextBox 144"/>
          <p:cNvSpPr txBox="1"/>
          <p:nvPr/>
        </p:nvSpPr>
        <p:spPr>
          <a:xfrm>
            <a:off x="8722443" y="4449615"/>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Tree>
    <p:extLst>
      <p:ext uri="{BB962C8B-B14F-4D97-AF65-F5344CB8AC3E}">
        <p14:creationId xmlns:p14="http://schemas.microsoft.com/office/powerpoint/2010/main" val="1618341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76" name="직사각형 7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32" name="TextBox 31"/>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Tree>
    <p:extLst>
      <p:ext uri="{BB962C8B-B14F-4D97-AF65-F5344CB8AC3E}">
        <p14:creationId xmlns:p14="http://schemas.microsoft.com/office/powerpoint/2010/main" val="4021822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76" name="직사각형 7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grpSp>
        <p:nvGrpSpPr>
          <p:cNvPr id="10" name="그룹 9"/>
          <p:cNvGrpSpPr/>
          <p:nvPr/>
        </p:nvGrpSpPr>
        <p:grpSpPr>
          <a:xfrm>
            <a:off x="3885448" y="2593049"/>
            <a:ext cx="2629652" cy="2392663"/>
            <a:chOff x="3885448" y="2593049"/>
            <a:chExt cx="2629652" cy="2392663"/>
          </a:xfrm>
        </p:grpSpPr>
        <p:sp>
          <p:nvSpPr>
            <p:cNvPr id="8" name="직사각형 7"/>
            <p:cNvSpPr/>
            <p:nvPr/>
          </p:nvSpPr>
          <p:spPr>
            <a:xfrm>
              <a:off x="3885448" y="2593049"/>
              <a:ext cx="2629652" cy="2392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타원 96"/>
            <p:cNvSpPr/>
            <p:nvPr/>
          </p:nvSpPr>
          <p:spPr>
            <a:xfrm>
              <a:off x="3981612"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3981612"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3981612"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3981612"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4814388"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4814388"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4814388"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4814388"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4398000"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4398000"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4398000"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4398000"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p:cNvSpPr/>
            <p:nvPr/>
          </p:nvSpPr>
          <p:spPr>
            <a:xfrm>
              <a:off x="3981612"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타원 152"/>
            <p:cNvSpPr/>
            <p:nvPr/>
          </p:nvSpPr>
          <p:spPr>
            <a:xfrm>
              <a:off x="4814388"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p:cNvSpPr/>
            <p:nvPr/>
          </p:nvSpPr>
          <p:spPr>
            <a:xfrm>
              <a:off x="4398000"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p:cNvSpPr/>
            <p:nvPr/>
          </p:nvSpPr>
          <p:spPr>
            <a:xfrm>
              <a:off x="5242822"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타원 155"/>
            <p:cNvSpPr/>
            <p:nvPr/>
          </p:nvSpPr>
          <p:spPr>
            <a:xfrm>
              <a:off x="5242822"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타원 156"/>
            <p:cNvSpPr/>
            <p:nvPr/>
          </p:nvSpPr>
          <p:spPr>
            <a:xfrm>
              <a:off x="5242822"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타원 157"/>
            <p:cNvSpPr/>
            <p:nvPr/>
          </p:nvSpPr>
          <p:spPr>
            <a:xfrm>
              <a:off x="5242822"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타원 158"/>
            <p:cNvSpPr/>
            <p:nvPr/>
          </p:nvSpPr>
          <p:spPr>
            <a:xfrm>
              <a:off x="6075598"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p:cNvSpPr/>
            <p:nvPr/>
          </p:nvSpPr>
          <p:spPr>
            <a:xfrm>
              <a:off x="6075598"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6075598"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6075598"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5659210"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5659210"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타원 164"/>
            <p:cNvSpPr/>
            <p:nvPr/>
          </p:nvSpPr>
          <p:spPr>
            <a:xfrm>
              <a:off x="5659210"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타원 165"/>
            <p:cNvSpPr/>
            <p:nvPr/>
          </p:nvSpPr>
          <p:spPr>
            <a:xfrm>
              <a:off x="5659210"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타원 166"/>
            <p:cNvSpPr/>
            <p:nvPr/>
          </p:nvSpPr>
          <p:spPr>
            <a:xfrm>
              <a:off x="5242822"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타원 167"/>
            <p:cNvSpPr/>
            <p:nvPr/>
          </p:nvSpPr>
          <p:spPr>
            <a:xfrm>
              <a:off x="6075598"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타원 168"/>
            <p:cNvSpPr/>
            <p:nvPr/>
          </p:nvSpPr>
          <p:spPr>
            <a:xfrm>
              <a:off x="5659210"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1" name="직사각형 200"/>
          <p:cNvSpPr/>
          <p:nvPr/>
        </p:nvSpPr>
        <p:spPr>
          <a:xfrm>
            <a:off x="8172563" y="3016825"/>
            <a:ext cx="2629652" cy="1455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타원 201"/>
          <p:cNvSpPr/>
          <p:nvPr/>
        </p:nvSpPr>
        <p:spPr>
          <a:xfrm>
            <a:off x="8268727"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타원 202"/>
          <p:cNvSpPr/>
          <p:nvPr/>
        </p:nvSpPr>
        <p:spPr>
          <a:xfrm>
            <a:off x="8268727"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타원 203"/>
          <p:cNvSpPr/>
          <p:nvPr/>
        </p:nvSpPr>
        <p:spPr>
          <a:xfrm>
            <a:off x="8268727"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타원 205"/>
          <p:cNvSpPr/>
          <p:nvPr/>
        </p:nvSpPr>
        <p:spPr>
          <a:xfrm>
            <a:off x="9101503"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타원 206"/>
          <p:cNvSpPr/>
          <p:nvPr/>
        </p:nvSpPr>
        <p:spPr>
          <a:xfrm>
            <a:off x="9101503"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타원 207"/>
          <p:cNvSpPr/>
          <p:nvPr/>
        </p:nvSpPr>
        <p:spPr>
          <a:xfrm>
            <a:off x="9101503"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타원 209"/>
          <p:cNvSpPr/>
          <p:nvPr/>
        </p:nvSpPr>
        <p:spPr>
          <a:xfrm>
            <a:off x="8685115"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타원 210"/>
          <p:cNvSpPr/>
          <p:nvPr/>
        </p:nvSpPr>
        <p:spPr>
          <a:xfrm>
            <a:off x="8685115"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타원 211"/>
          <p:cNvSpPr/>
          <p:nvPr/>
        </p:nvSpPr>
        <p:spPr>
          <a:xfrm>
            <a:off x="8685115"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7" name="타원 216"/>
          <p:cNvSpPr/>
          <p:nvPr/>
        </p:nvSpPr>
        <p:spPr>
          <a:xfrm>
            <a:off x="9529937"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타원 217"/>
          <p:cNvSpPr/>
          <p:nvPr/>
        </p:nvSpPr>
        <p:spPr>
          <a:xfrm>
            <a:off x="9529937"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9" name="타원 218"/>
          <p:cNvSpPr/>
          <p:nvPr/>
        </p:nvSpPr>
        <p:spPr>
          <a:xfrm>
            <a:off x="9529937"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1" name="타원 220"/>
          <p:cNvSpPr/>
          <p:nvPr/>
        </p:nvSpPr>
        <p:spPr>
          <a:xfrm>
            <a:off x="10362713"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2" name="타원 221"/>
          <p:cNvSpPr/>
          <p:nvPr/>
        </p:nvSpPr>
        <p:spPr>
          <a:xfrm>
            <a:off x="10362713"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타원 222"/>
          <p:cNvSpPr/>
          <p:nvPr/>
        </p:nvSpPr>
        <p:spPr>
          <a:xfrm>
            <a:off x="10362713"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5" name="타원 224"/>
          <p:cNvSpPr/>
          <p:nvPr/>
        </p:nvSpPr>
        <p:spPr>
          <a:xfrm>
            <a:off x="9946325"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타원 225"/>
          <p:cNvSpPr/>
          <p:nvPr/>
        </p:nvSpPr>
        <p:spPr>
          <a:xfrm>
            <a:off x="9946325"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타원 226"/>
          <p:cNvSpPr/>
          <p:nvPr/>
        </p:nvSpPr>
        <p:spPr>
          <a:xfrm>
            <a:off x="9946325"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626617" y="2465410"/>
            <a:ext cx="521252"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직사각형 231"/>
          <p:cNvSpPr/>
          <p:nvPr/>
        </p:nvSpPr>
        <p:spPr>
          <a:xfrm>
            <a:off x="3844038" y="2514941"/>
            <a:ext cx="521252"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직사각형 232"/>
          <p:cNvSpPr/>
          <p:nvPr/>
        </p:nvSpPr>
        <p:spPr>
          <a:xfrm>
            <a:off x="8188963" y="3016825"/>
            <a:ext cx="462895" cy="4480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
        <p:nvSpPr>
          <p:cNvPr id="100" name="TextBox 99"/>
          <p:cNvSpPr txBox="1"/>
          <p:nvPr/>
        </p:nvSpPr>
        <p:spPr>
          <a:xfrm>
            <a:off x="4253135" y="5080362"/>
            <a:ext cx="1895229" cy="307777"/>
          </a:xfrm>
          <a:prstGeom prst="rect">
            <a:avLst/>
          </a:prstGeom>
          <a:noFill/>
        </p:spPr>
        <p:txBody>
          <a:bodyPr wrap="square" rtlCol="0">
            <a:spAutoFit/>
          </a:bodyPr>
          <a:lstStyle/>
          <a:p>
            <a:r>
              <a:rPr lang="en-US" altLang="ko-KR" sz="1400" dirty="0" smtClean="0"/>
              <a:t>Aggregation Weight</a:t>
            </a:r>
            <a:endParaRPr lang="ko-KR" altLang="en-US" sz="1400" dirty="0"/>
          </a:p>
        </p:txBody>
      </p:sp>
      <p:sp>
        <p:nvSpPr>
          <p:cNvPr id="101" name="TextBox 100"/>
          <p:cNvSpPr txBox="1"/>
          <p:nvPr/>
        </p:nvSpPr>
        <p:spPr>
          <a:xfrm>
            <a:off x="8915064" y="5080006"/>
            <a:ext cx="1207247" cy="307777"/>
          </a:xfrm>
          <a:prstGeom prst="rect">
            <a:avLst/>
          </a:prstGeom>
          <a:noFill/>
        </p:spPr>
        <p:txBody>
          <a:bodyPr wrap="square" rtlCol="0">
            <a:spAutoFit/>
          </a:bodyPr>
          <a:lstStyle/>
          <a:p>
            <a:r>
              <a:rPr lang="en-US" altLang="ko-KR" sz="1400" dirty="0" smtClean="0"/>
              <a:t>Aggregation</a:t>
            </a:r>
            <a:endParaRPr lang="ko-KR" altLang="en-US" sz="1400" dirty="0"/>
          </a:p>
        </p:txBody>
      </p:sp>
    </p:spTree>
    <p:extLst>
      <p:ext uri="{BB962C8B-B14F-4D97-AF65-F5344CB8AC3E}">
        <p14:creationId xmlns:p14="http://schemas.microsoft.com/office/powerpoint/2010/main" val="2079660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76" name="직사각형 7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grpSp>
        <p:nvGrpSpPr>
          <p:cNvPr id="10" name="그룹 9"/>
          <p:cNvGrpSpPr/>
          <p:nvPr/>
        </p:nvGrpSpPr>
        <p:grpSpPr>
          <a:xfrm>
            <a:off x="3885448" y="2593049"/>
            <a:ext cx="2629652" cy="2392663"/>
            <a:chOff x="3885448" y="2593049"/>
            <a:chExt cx="2629652" cy="2392663"/>
          </a:xfrm>
        </p:grpSpPr>
        <p:sp>
          <p:nvSpPr>
            <p:cNvPr id="8" name="직사각형 7"/>
            <p:cNvSpPr/>
            <p:nvPr/>
          </p:nvSpPr>
          <p:spPr>
            <a:xfrm>
              <a:off x="3885448" y="2593049"/>
              <a:ext cx="2629652" cy="2392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타원 96"/>
            <p:cNvSpPr/>
            <p:nvPr/>
          </p:nvSpPr>
          <p:spPr>
            <a:xfrm>
              <a:off x="3981612"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3981612"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3981612"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3981612"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4814388"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4814388"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4814388"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4814388"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4398000"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4398000"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4398000"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4398000"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p:cNvSpPr/>
            <p:nvPr/>
          </p:nvSpPr>
          <p:spPr>
            <a:xfrm>
              <a:off x="3981612"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타원 152"/>
            <p:cNvSpPr/>
            <p:nvPr/>
          </p:nvSpPr>
          <p:spPr>
            <a:xfrm>
              <a:off x="4814388"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p:cNvSpPr/>
            <p:nvPr/>
          </p:nvSpPr>
          <p:spPr>
            <a:xfrm>
              <a:off x="4398000"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p:cNvSpPr/>
            <p:nvPr/>
          </p:nvSpPr>
          <p:spPr>
            <a:xfrm>
              <a:off x="5242822"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타원 155"/>
            <p:cNvSpPr/>
            <p:nvPr/>
          </p:nvSpPr>
          <p:spPr>
            <a:xfrm>
              <a:off x="5242822"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타원 156"/>
            <p:cNvSpPr/>
            <p:nvPr/>
          </p:nvSpPr>
          <p:spPr>
            <a:xfrm>
              <a:off x="5242822"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타원 157"/>
            <p:cNvSpPr/>
            <p:nvPr/>
          </p:nvSpPr>
          <p:spPr>
            <a:xfrm>
              <a:off x="5242822"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타원 158"/>
            <p:cNvSpPr/>
            <p:nvPr/>
          </p:nvSpPr>
          <p:spPr>
            <a:xfrm>
              <a:off x="6075598"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p:cNvSpPr/>
            <p:nvPr/>
          </p:nvSpPr>
          <p:spPr>
            <a:xfrm>
              <a:off x="6075598"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6075598"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6075598"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5659210"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5659210"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타원 164"/>
            <p:cNvSpPr/>
            <p:nvPr/>
          </p:nvSpPr>
          <p:spPr>
            <a:xfrm>
              <a:off x="5659210"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타원 165"/>
            <p:cNvSpPr/>
            <p:nvPr/>
          </p:nvSpPr>
          <p:spPr>
            <a:xfrm>
              <a:off x="5659210"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타원 166"/>
            <p:cNvSpPr/>
            <p:nvPr/>
          </p:nvSpPr>
          <p:spPr>
            <a:xfrm>
              <a:off x="5242822"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타원 167"/>
            <p:cNvSpPr/>
            <p:nvPr/>
          </p:nvSpPr>
          <p:spPr>
            <a:xfrm>
              <a:off x="6075598"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타원 168"/>
            <p:cNvSpPr/>
            <p:nvPr/>
          </p:nvSpPr>
          <p:spPr>
            <a:xfrm>
              <a:off x="5659210"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1" name="직사각형 200"/>
          <p:cNvSpPr/>
          <p:nvPr/>
        </p:nvSpPr>
        <p:spPr>
          <a:xfrm>
            <a:off x="8172563" y="3016825"/>
            <a:ext cx="2629652" cy="1455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타원 201"/>
          <p:cNvSpPr/>
          <p:nvPr/>
        </p:nvSpPr>
        <p:spPr>
          <a:xfrm>
            <a:off x="8268727"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타원 202"/>
          <p:cNvSpPr/>
          <p:nvPr/>
        </p:nvSpPr>
        <p:spPr>
          <a:xfrm>
            <a:off x="8268727"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타원 203"/>
          <p:cNvSpPr/>
          <p:nvPr/>
        </p:nvSpPr>
        <p:spPr>
          <a:xfrm>
            <a:off x="8268727"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타원 205"/>
          <p:cNvSpPr/>
          <p:nvPr/>
        </p:nvSpPr>
        <p:spPr>
          <a:xfrm>
            <a:off x="9101503"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타원 206"/>
          <p:cNvSpPr/>
          <p:nvPr/>
        </p:nvSpPr>
        <p:spPr>
          <a:xfrm>
            <a:off x="9101503"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타원 207"/>
          <p:cNvSpPr/>
          <p:nvPr/>
        </p:nvSpPr>
        <p:spPr>
          <a:xfrm>
            <a:off x="9101503"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타원 209"/>
          <p:cNvSpPr/>
          <p:nvPr/>
        </p:nvSpPr>
        <p:spPr>
          <a:xfrm>
            <a:off x="8685115"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타원 210"/>
          <p:cNvSpPr/>
          <p:nvPr/>
        </p:nvSpPr>
        <p:spPr>
          <a:xfrm>
            <a:off x="8685115"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타원 211"/>
          <p:cNvSpPr/>
          <p:nvPr/>
        </p:nvSpPr>
        <p:spPr>
          <a:xfrm>
            <a:off x="8685115"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7" name="타원 216"/>
          <p:cNvSpPr/>
          <p:nvPr/>
        </p:nvSpPr>
        <p:spPr>
          <a:xfrm>
            <a:off x="9529937"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타원 217"/>
          <p:cNvSpPr/>
          <p:nvPr/>
        </p:nvSpPr>
        <p:spPr>
          <a:xfrm>
            <a:off x="9529937"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9" name="타원 218"/>
          <p:cNvSpPr/>
          <p:nvPr/>
        </p:nvSpPr>
        <p:spPr>
          <a:xfrm>
            <a:off x="9529937"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1" name="타원 220"/>
          <p:cNvSpPr/>
          <p:nvPr/>
        </p:nvSpPr>
        <p:spPr>
          <a:xfrm>
            <a:off x="10362713"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2" name="타원 221"/>
          <p:cNvSpPr/>
          <p:nvPr/>
        </p:nvSpPr>
        <p:spPr>
          <a:xfrm>
            <a:off x="10362713"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타원 222"/>
          <p:cNvSpPr/>
          <p:nvPr/>
        </p:nvSpPr>
        <p:spPr>
          <a:xfrm>
            <a:off x="10362713"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5" name="타원 224"/>
          <p:cNvSpPr/>
          <p:nvPr/>
        </p:nvSpPr>
        <p:spPr>
          <a:xfrm>
            <a:off x="9946325"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타원 225"/>
          <p:cNvSpPr/>
          <p:nvPr/>
        </p:nvSpPr>
        <p:spPr>
          <a:xfrm>
            <a:off x="9946325"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타원 226"/>
          <p:cNvSpPr/>
          <p:nvPr/>
        </p:nvSpPr>
        <p:spPr>
          <a:xfrm>
            <a:off x="9946325"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626617" y="2465410"/>
            <a:ext cx="521252"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직사각형 231"/>
          <p:cNvSpPr/>
          <p:nvPr/>
        </p:nvSpPr>
        <p:spPr>
          <a:xfrm>
            <a:off x="3844038" y="2514941"/>
            <a:ext cx="521252"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직사각형 232"/>
          <p:cNvSpPr/>
          <p:nvPr/>
        </p:nvSpPr>
        <p:spPr>
          <a:xfrm>
            <a:off x="8188963" y="3016825"/>
            <a:ext cx="462895" cy="4480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화살표 연결선 2"/>
          <p:cNvCxnSpPr>
            <a:stCxn id="4" idx="2"/>
            <a:endCxn id="233" idx="0"/>
          </p:cNvCxnSpPr>
          <p:nvPr/>
        </p:nvCxnSpPr>
        <p:spPr>
          <a:xfrm flipH="1">
            <a:off x="8420411" y="2237885"/>
            <a:ext cx="600370" cy="778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6463991" y="1591554"/>
            <a:ext cx="5113579" cy="646331"/>
          </a:xfrm>
          <a:prstGeom prst="rect">
            <a:avLst/>
          </a:prstGeom>
          <a:noFill/>
        </p:spPr>
        <p:txBody>
          <a:bodyPr wrap="none" rtlCol="0">
            <a:spAutoFit/>
          </a:bodyPr>
          <a:lstStyle/>
          <a:p>
            <a:r>
              <a:rPr lang="en-US" altLang="ko-KR" b="1" dirty="0" smtClean="0"/>
              <a:t>Relationship </a:t>
            </a:r>
            <a:r>
              <a:rPr lang="en-US" altLang="ko-KR" dirty="0" smtClean="0"/>
              <a:t>between</a:t>
            </a:r>
          </a:p>
          <a:p>
            <a:r>
              <a:rPr lang="en-US" altLang="ko-KR" dirty="0" smtClean="0"/>
              <a:t>Sentence “ The movie is funny . “ and Class #1</a:t>
            </a:r>
            <a:endParaRPr lang="ko-KR" altLang="en-US" dirty="0"/>
          </a:p>
        </p:txBody>
      </p:sp>
      <p:sp>
        <p:nvSpPr>
          <p:cNvPr id="99" name="TextBox 98"/>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
        <p:nvSpPr>
          <p:cNvPr id="100" name="TextBox 99"/>
          <p:cNvSpPr txBox="1"/>
          <p:nvPr/>
        </p:nvSpPr>
        <p:spPr>
          <a:xfrm>
            <a:off x="4253135" y="5080362"/>
            <a:ext cx="1895229" cy="307777"/>
          </a:xfrm>
          <a:prstGeom prst="rect">
            <a:avLst/>
          </a:prstGeom>
          <a:noFill/>
        </p:spPr>
        <p:txBody>
          <a:bodyPr wrap="square" rtlCol="0">
            <a:spAutoFit/>
          </a:bodyPr>
          <a:lstStyle/>
          <a:p>
            <a:r>
              <a:rPr lang="en-US" altLang="ko-KR" sz="1400" dirty="0" smtClean="0"/>
              <a:t>Aggregation Weight</a:t>
            </a:r>
            <a:endParaRPr lang="ko-KR" altLang="en-US" sz="1400" dirty="0"/>
          </a:p>
        </p:txBody>
      </p:sp>
      <p:sp>
        <p:nvSpPr>
          <p:cNvPr id="101" name="TextBox 100"/>
          <p:cNvSpPr txBox="1"/>
          <p:nvPr/>
        </p:nvSpPr>
        <p:spPr>
          <a:xfrm>
            <a:off x="8915064" y="5080006"/>
            <a:ext cx="1207247" cy="307777"/>
          </a:xfrm>
          <a:prstGeom prst="rect">
            <a:avLst/>
          </a:prstGeom>
          <a:noFill/>
        </p:spPr>
        <p:txBody>
          <a:bodyPr wrap="square" rtlCol="0">
            <a:spAutoFit/>
          </a:bodyPr>
          <a:lstStyle/>
          <a:p>
            <a:r>
              <a:rPr lang="en-US" altLang="ko-KR" sz="1400" dirty="0" smtClean="0"/>
              <a:t>Aggregation</a:t>
            </a:r>
            <a:endParaRPr lang="ko-KR" altLang="en-US" sz="1400" dirty="0"/>
          </a:p>
        </p:txBody>
      </p:sp>
    </p:spTree>
    <p:extLst>
      <p:ext uri="{BB962C8B-B14F-4D97-AF65-F5344CB8AC3E}">
        <p14:creationId xmlns:p14="http://schemas.microsoft.com/office/powerpoint/2010/main" val="2829801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76" name="직사각형 7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grpSp>
        <p:nvGrpSpPr>
          <p:cNvPr id="10" name="그룹 9"/>
          <p:cNvGrpSpPr/>
          <p:nvPr/>
        </p:nvGrpSpPr>
        <p:grpSpPr>
          <a:xfrm>
            <a:off x="3885448" y="2593049"/>
            <a:ext cx="2629652" cy="2392663"/>
            <a:chOff x="3885448" y="2593049"/>
            <a:chExt cx="2629652" cy="2392663"/>
          </a:xfrm>
        </p:grpSpPr>
        <p:sp>
          <p:nvSpPr>
            <p:cNvPr id="8" name="직사각형 7"/>
            <p:cNvSpPr/>
            <p:nvPr/>
          </p:nvSpPr>
          <p:spPr>
            <a:xfrm>
              <a:off x="3885448" y="2593049"/>
              <a:ext cx="2629652" cy="2392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타원 96"/>
            <p:cNvSpPr/>
            <p:nvPr/>
          </p:nvSpPr>
          <p:spPr>
            <a:xfrm>
              <a:off x="3981612"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3981612"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3981612"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3981612"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4814388"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4814388"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4814388"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4814388"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4398000"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4398000"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4398000"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4398000"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p:cNvSpPr/>
            <p:nvPr/>
          </p:nvSpPr>
          <p:spPr>
            <a:xfrm>
              <a:off x="3981612"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타원 152"/>
            <p:cNvSpPr/>
            <p:nvPr/>
          </p:nvSpPr>
          <p:spPr>
            <a:xfrm>
              <a:off x="4814388"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p:cNvSpPr/>
            <p:nvPr/>
          </p:nvSpPr>
          <p:spPr>
            <a:xfrm>
              <a:off x="4398000"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p:cNvSpPr/>
            <p:nvPr/>
          </p:nvSpPr>
          <p:spPr>
            <a:xfrm>
              <a:off x="5242822"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타원 155"/>
            <p:cNvSpPr/>
            <p:nvPr/>
          </p:nvSpPr>
          <p:spPr>
            <a:xfrm>
              <a:off x="5242822"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타원 156"/>
            <p:cNvSpPr/>
            <p:nvPr/>
          </p:nvSpPr>
          <p:spPr>
            <a:xfrm>
              <a:off x="5242822"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타원 157"/>
            <p:cNvSpPr/>
            <p:nvPr/>
          </p:nvSpPr>
          <p:spPr>
            <a:xfrm>
              <a:off x="5242822"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타원 158"/>
            <p:cNvSpPr/>
            <p:nvPr/>
          </p:nvSpPr>
          <p:spPr>
            <a:xfrm>
              <a:off x="6075598"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p:cNvSpPr/>
            <p:nvPr/>
          </p:nvSpPr>
          <p:spPr>
            <a:xfrm>
              <a:off x="6075598"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6075598"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6075598"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5659210"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5659210"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타원 164"/>
            <p:cNvSpPr/>
            <p:nvPr/>
          </p:nvSpPr>
          <p:spPr>
            <a:xfrm>
              <a:off x="5659210"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타원 165"/>
            <p:cNvSpPr/>
            <p:nvPr/>
          </p:nvSpPr>
          <p:spPr>
            <a:xfrm>
              <a:off x="5659210"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타원 166"/>
            <p:cNvSpPr/>
            <p:nvPr/>
          </p:nvSpPr>
          <p:spPr>
            <a:xfrm>
              <a:off x="5242822"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타원 167"/>
            <p:cNvSpPr/>
            <p:nvPr/>
          </p:nvSpPr>
          <p:spPr>
            <a:xfrm>
              <a:off x="6075598"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타원 168"/>
            <p:cNvSpPr/>
            <p:nvPr/>
          </p:nvSpPr>
          <p:spPr>
            <a:xfrm>
              <a:off x="5659210"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1" name="직사각형 200"/>
          <p:cNvSpPr/>
          <p:nvPr/>
        </p:nvSpPr>
        <p:spPr>
          <a:xfrm>
            <a:off x="8172563" y="3016825"/>
            <a:ext cx="2629652" cy="1455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타원 201"/>
          <p:cNvSpPr/>
          <p:nvPr/>
        </p:nvSpPr>
        <p:spPr>
          <a:xfrm>
            <a:off x="8268727"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타원 202"/>
          <p:cNvSpPr/>
          <p:nvPr/>
        </p:nvSpPr>
        <p:spPr>
          <a:xfrm>
            <a:off x="8268727"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타원 203"/>
          <p:cNvSpPr/>
          <p:nvPr/>
        </p:nvSpPr>
        <p:spPr>
          <a:xfrm>
            <a:off x="8268727"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타원 205"/>
          <p:cNvSpPr/>
          <p:nvPr/>
        </p:nvSpPr>
        <p:spPr>
          <a:xfrm>
            <a:off x="9101503"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타원 206"/>
          <p:cNvSpPr/>
          <p:nvPr/>
        </p:nvSpPr>
        <p:spPr>
          <a:xfrm>
            <a:off x="9101503"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타원 207"/>
          <p:cNvSpPr/>
          <p:nvPr/>
        </p:nvSpPr>
        <p:spPr>
          <a:xfrm>
            <a:off x="9101503"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타원 209"/>
          <p:cNvSpPr/>
          <p:nvPr/>
        </p:nvSpPr>
        <p:spPr>
          <a:xfrm>
            <a:off x="8685115"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타원 210"/>
          <p:cNvSpPr/>
          <p:nvPr/>
        </p:nvSpPr>
        <p:spPr>
          <a:xfrm>
            <a:off x="8685115"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타원 211"/>
          <p:cNvSpPr/>
          <p:nvPr/>
        </p:nvSpPr>
        <p:spPr>
          <a:xfrm>
            <a:off x="8685115"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7" name="타원 216"/>
          <p:cNvSpPr/>
          <p:nvPr/>
        </p:nvSpPr>
        <p:spPr>
          <a:xfrm>
            <a:off x="9529937"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타원 217"/>
          <p:cNvSpPr/>
          <p:nvPr/>
        </p:nvSpPr>
        <p:spPr>
          <a:xfrm>
            <a:off x="9529937"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9" name="타원 218"/>
          <p:cNvSpPr/>
          <p:nvPr/>
        </p:nvSpPr>
        <p:spPr>
          <a:xfrm>
            <a:off x="9529937"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1" name="타원 220"/>
          <p:cNvSpPr/>
          <p:nvPr/>
        </p:nvSpPr>
        <p:spPr>
          <a:xfrm>
            <a:off x="10362713"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2" name="타원 221"/>
          <p:cNvSpPr/>
          <p:nvPr/>
        </p:nvSpPr>
        <p:spPr>
          <a:xfrm>
            <a:off x="10362713"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타원 222"/>
          <p:cNvSpPr/>
          <p:nvPr/>
        </p:nvSpPr>
        <p:spPr>
          <a:xfrm>
            <a:off x="10362713"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5" name="타원 224"/>
          <p:cNvSpPr/>
          <p:nvPr/>
        </p:nvSpPr>
        <p:spPr>
          <a:xfrm>
            <a:off x="9946325"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타원 225"/>
          <p:cNvSpPr/>
          <p:nvPr/>
        </p:nvSpPr>
        <p:spPr>
          <a:xfrm>
            <a:off x="9946325"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타원 226"/>
          <p:cNvSpPr/>
          <p:nvPr/>
        </p:nvSpPr>
        <p:spPr>
          <a:xfrm>
            <a:off x="9946325"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626617" y="2465410"/>
            <a:ext cx="521252"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직사각형 231"/>
          <p:cNvSpPr/>
          <p:nvPr/>
        </p:nvSpPr>
        <p:spPr>
          <a:xfrm>
            <a:off x="4349353" y="2514941"/>
            <a:ext cx="443281"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직사각형 232"/>
          <p:cNvSpPr/>
          <p:nvPr/>
        </p:nvSpPr>
        <p:spPr>
          <a:xfrm>
            <a:off x="8632805" y="3016825"/>
            <a:ext cx="458405" cy="4480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9" name="직선 화살표 연결선 98"/>
          <p:cNvCxnSpPr>
            <a:stCxn id="100" idx="2"/>
            <a:endCxn id="233" idx="0"/>
          </p:cNvCxnSpPr>
          <p:nvPr/>
        </p:nvCxnSpPr>
        <p:spPr>
          <a:xfrm flipH="1">
            <a:off x="8862008" y="2237885"/>
            <a:ext cx="158773" cy="778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6463991" y="1591554"/>
            <a:ext cx="5113579" cy="646331"/>
          </a:xfrm>
          <a:prstGeom prst="rect">
            <a:avLst/>
          </a:prstGeom>
          <a:noFill/>
        </p:spPr>
        <p:txBody>
          <a:bodyPr wrap="none" rtlCol="0">
            <a:spAutoFit/>
          </a:bodyPr>
          <a:lstStyle/>
          <a:p>
            <a:r>
              <a:rPr lang="en-US" altLang="ko-KR" b="1" dirty="0" smtClean="0"/>
              <a:t>Relationship </a:t>
            </a:r>
            <a:r>
              <a:rPr lang="en-US" altLang="ko-KR" dirty="0" smtClean="0"/>
              <a:t>between</a:t>
            </a:r>
          </a:p>
          <a:p>
            <a:r>
              <a:rPr lang="en-US" altLang="ko-KR" dirty="0" smtClean="0"/>
              <a:t>Sentence “ The movie is funny . “ and Class #1</a:t>
            </a:r>
            <a:endParaRPr lang="ko-KR" altLang="en-US" dirty="0"/>
          </a:p>
        </p:txBody>
      </p:sp>
      <p:sp>
        <p:nvSpPr>
          <p:cNvPr id="101" name="TextBox 100"/>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
        <p:nvSpPr>
          <p:cNvPr id="102" name="TextBox 101"/>
          <p:cNvSpPr txBox="1"/>
          <p:nvPr/>
        </p:nvSpPr>
        <p:spPr>
          <a:xfrm>
            <a:off x="4253135" y="5080362"/>
            <a:ext cx="1895229" cy="307777"/>
          </a:xfrm>
          <a:prstGeom prst="rect">
            <a:avLst/>
          </a:prstGeom>
          <a:noFill/>
        </p:spPr>
        <p:txBody>
          <a:bodyPr wrap="square" rtlCol="0">
            <a:spAutoFit/>
          </a:bodyPr>
          <a:lstStyle/>
          <a:p>
            <a:r>
              <a:rPr lang="en-US" altLang="ko-KR" sz="1400" dirty="0" smtClean="0"/>
              <a:t>Aggregation Weight</a:t>
            </a:r>
            <a:endParaRPr lang="ko-KR" altLang="en-US" sz="1400" dirty="0"/>
          </a:p>
        </p:txBody>
      </p:sp>
      <p:sp>
        <p:nvSpPr>
          <p:cNvPr id="103" name="TextBox 102"/>
          <p:cNvSpPr txBox="1"/>
          <p:nvPr/>
        </p:nvSpPr>
        <p:spPr>
          <a:xfrm>
            <a:off x="8915064" y="5080006"/>
            <a:ext cx="1207247" cy="307777"/>
          </a:xfrm>
          <a:prstGeom prst="rect">
            <a:avLst/>
          </a:prstGeom>
          <a:noFill/>
        </p:spPr>
        <p:txBody>
          <a:bodyPr wrap="square" rtlCol="0">
            <a:spAutoFit/>
          </a:bodyPr>
          <a:lstStyle/>
          <a:p>
            <a:r>
              <a:rPr lang="en-US" altLang="ko-KR" sz="1400" dirty="0" smtClean="0"/>
              <a:t>Aggregation</a:t>
            </a:r>
            <a:endParaRPr lang="ko-KR" altLang="en-US" sz="1400" dirty="0"/>
          </a:p>
        </p:txBody>
      </p:sp>
    </p:spTree>
    <p:extLst>
      <p:ext uri="{BB962C8B-B14F-4D97-AF65-F5344CB8AC3E}">
        <p14:creationId xmlns:p14="http://schemas.microsoft.com/office/powerpoint/2010/main" val="2690109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76" name="직사각형 7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grpSp>
        <p:nvGrpSpPr>
          <p:cNvPr id="10" name="그룹 9"/>
          <p:cNvGrpSpPr/>
          <p:nvPr/>
        </p:nvGrpSpPr>
        <p:grpSpPr>
          <a:xfrm>
            <a:off x="3885448" y="2593049"/>
            <a:ext cx="2629652" cy="2392663"/>
            <a:chOff x="3885448" y="2593049"/>
            <a:chExt cx="2629652" cy="2392663"/>
          </a:xfrm>
        </p:grpSpPr>
        <p:sp>
          <p:nvSpPr>
            <p:cNvPr id="8" name="직사각형 7"/>
            <p:cNvSpPr/>
            <p:nvPr/>
          </p:nvSpPr>
          <p:spPr>
            <a:xfrm>
              <a:off x="3885448" y="2593049"/>
              <a:ext cx="2629652" cy="2392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타원 96"/>
            <p:cNvSpPr/>
            <p:nvPr/>
          </p:nvSpPr>
          <p:spPr>
            <a:xfrm>
              <a:off x="3981612"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3981612"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3981612"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3981612"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4814388"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4814388"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4814388"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4814388"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4398000" y="2648045"/>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4398000" y="312922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4398000" y="3600311"/>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4398000" y="408149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p:cNvSpPr/>
            <p:nvPr/>
          </p:nvSpPr>
          <p:spPr>
            <a:xfrm>
              <a:off x="3981612"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타원 152"/>
            <p:cNvSpPr/>
            <p:nvPr/>
          </p:nvSpPr>
          <p:spPr>
            <a:xfrm>
              <a:off x="4814388"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p:cNvSpPr/>
            <p:nvPr/>
          </p:nvSpPr>
          <p:spPr>
            <a:xfrm>
              <a:off x="4398000" y="456187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p:cNvSpPr/>
            <p:nvPr/>
          </p:nvSpPr>
          <p:spPr>
            <a:xfrm>
              <a:off x="5242822"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타원 155"/>
            <p:cNvSpPr/>
            <p:nvPr/>
          </p:nvSpPr>
          <p:spPr>
            <a:xfrm>
              <a:off x="5242822"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타원 156"/>
            <p:cNvSpPr/>
            <p:nvPr/>
          </p:nvSpPr>
          <p:spPr>
            <a:xfrm>
              <a:off x="5242822"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타원 157"/>
            <p:cNvSpPr/>
            <p:nvPr/>
          </p:nvSpPr>
          <p:spPr>
            <a:xfrm>
              <a:off x="5242822"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타원 158"/>
            <p:cNvSpPr/>
            <p:nvPr/>
          </p:nvSpPr>
          <p:spPr>
            <a:xfrm>
              <a:off x="6075598"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p:cNvSpPr/>
            <p:nvPr/>
          </p:nvSpPr>
          <p:spPr>
            <a:xfrm>
              <a:off x="6075598"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6075598"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6075598"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5659210" y="2650434"/>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5659210" y="3131613"/>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타원 164"/>
            <p:cNvSpPr/>
            <p:nvPr/>
          </p:nvSpPr>
          <p:spPr>
            <a:xfrm>
              <a:off x="5659210" y="3602700"/>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타원 165"/>
            <p:cNvSpPr/>
            <p:nvPr/>
          </p:nvSpPr>
          <p:spPr>
            <a:xfrm>
              <a:off x="5659210" y="4083879"/>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타원 166"/>
            <p:cNvSpPr/>
            <p:nvPr/>
          </p:nvSpPr>
          <p:spPr>
            <a:xfrm>
              <a:off x="5242822"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타원 167"/>
            <p:cNvSpPr/>
            <p:nvPr/>
          </p:nvSpPr>
          <p:spPr>
            <a:xfrm>
              <a:off x="6075598"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타원 168"/>
            <p:cNvSpPr/>
            <p:nvPr/>
          </p:nvSpPr>
          <p:spPr>
            <a:xfrm>
              <a:off x="5659210" y="4564262"/>
              <a:ext cx="335666" cy="33566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1" name="직사각형 200"/>
          <p:cNvSpPr/>
          <p:nvPr/>
        </p:nvSpPr>
        <p:spPr>
          <a:xfrm>
            <a:off x="8172563" y="3016825"/>
            <a:ext cx="2629652" cy="1455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타원 201"/>
          <p:cNvSpPr/>
          <p:nvPr/>
        </p:nvSpPr>
        <p:spPr>
          <a:xfrm>
            <a:off x="8268727"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타원 202"/>
          <p:cNvSpPr/>
          <p:nvPr/>
        </p:nvSpPr>
        <p:spPr>
          <a:xfrm>
            <a:off x="8268727"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타원 203"/>
          <p:cNvSpPr/>
          <p:nvPr/>
        </p:nvSpPr>
        <p:spPr>
          <a:xfrm>
            <a:off x="8268727"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타원 205"/>
          <p:cNvSpPr/>
          <p:nvPr/>
        </p:nvSpPr>
        <p:spPr>
          <a:xfrm>
            <a:off x="9101503"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타원 206"/>
          <p:cNvSpPr/>
          <p:nvPr/>
        </p:nvSpPr>
        <p:spPr>
          <a:xfrm>
            <a:off x="9101503"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타원 207"/>
          <p:cNvSpPr/>
          <p:nvPr/>
        </p:nvSpPr>
        <p:spPr>
          <a:xfrm>
            <a:off x="9101503"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타원 209"/>
          <p:cNvSpPr/>
          <p:nvPr/>
        </p:nvSpPr>
        <p:spPr>
          <a:xfrm>
            <a:off x="8685115" y="307182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타원 210"/>
          <p:cNvSpPr/>
          <p:nvPr/>
        </p:nvSpPr>
        <p:spPr>
          <a:xfrm>
            <a:off x="8685115" y="355300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타원 211"/>
          <p:cNvSpPr/>
          <p:nvPr/>
        </p:nvSpPr>
        <p:spPr>
          <a:xfrm>
            <a:off x="8685115" y="4024087"/>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7" name="타원 216"/>
          <p:cNvSpPr/>
          <p:nvPr/>
        </p:nvSpPr>
        <p:spPr>
          <a:xfrm>
            <a:off x="9529937"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타원 217"/>
          <p:cNvSpPr/>
          <p:nvPr/>
        </p:nvSpPr>
        <p:spPr>
          <a:xfrm>
            <a:off x="9529937"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9" name="타원 218"/>
          <p:cNvSpPr/>
          <p:nvPr/>
        </p:nvSpPr>
        <p:spPr>
          <a:xfrm>
            <a:off x="9529937"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1" name="타원 220"/>
          <p:cNvSpPr/>
          <p:nvPr/>
        </p:nvSpPr>
        <p:spPr>
          <a:xfrm>
            <a:off x="10362713"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2" name="타원 221"/>
          <p:cNvSpPr/>
          <p:nvPr/>
        </p:nvSpPr>
        <p:spPr>
          <a:xfrm>
            <a:off x="10362713"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타원 222"/>
          <p:cNvSpPr/>
          <p:nvPr/>
        </p:nvSpPr>
        <p:spPr>
          <a:xfrm>
            <a:off x="10362713"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5" name="타원 224"/>
          <p:cNvSpPr/>
          <p:nvPr/>
        </p:nvSpPr>
        <p:spPr>
          <a:xfrm>
            <a:off x="9946325" y="307421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타원 225"/>
          <p:cNvSpPr/>
          <p:nvPr/>
        </p:nvSpPr>
        <p:spPr>
          <a:xfrm>
            <a:off x="9946325" y="355538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타원 226"/>
          <p:cNvSpPr/>
          <p:nvPr/>
        </p:nvSpPr>
        <p:spPr>
          <a:xfrm>
            <a:off x="9946325" y="4026476"/>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626617" y="2465410"/>
            <a:ext cx="521252"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직사각형 231"/>
          <p:cNvSpPr/>
          <p:nvPr/>
        </p:nvSpPr>
        <p:spPr>
          <a:xfrm flipH="1">
            <a:off x="4771415" y="2514941"/>
            <a:ext cx="431829" cy="2548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직사각형 232"/>
          <p:cNvSpPr/>
          <p:nvPr/>
        </p:nvSpPr>
        <p:spPr>
          <a:xfrm flipH="1">
            <a:off x="9058531" y="3016825"/>
            <a:ext cx="416388" cy="4480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9" name="직선 화살표 연결선 98"/>
          <p:cNvCxnSpPr>
            <a:stCxn id="100" idx="2"/>
            <a:endCxn id="233" idx="0"/>
          </p:cNvCxnSpPr>
          <p:nvPr/>
        </p:nvCxnSpPr>
        <p:spPr>
          <a:xfrm>
            <a:off x="9020781" y="2237885"/>
            <a:ext cx="245944" cy="778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6463991" y="1591554"/>
            <a:ext cx="5113579" cy="646331"/>
          </a:xfrm>
          <a:prstGeom prst="rect">
            <a:avLst/>
          </a:prstGeom>
          <a:noFill/>
        </p:spPr>
        <p:txBody>
          <a:bodyPr wrap="none" rtlCol="0">
            <a:spAutoFit/>
          </a:bodyPr>
          <a:lstStyle/>
          <a:p>
            <a:r>
              <a:rPr lang="en-US" altLang="ko-KR" b="1" dirty="0" smtClean="0"/>
              <a:t>Relationship </a:t>
            </a:r>
            <a:r>
              <a:rPr lang="en-US" altLang="ko-KR" dirty="0" smtClean="0"/>
              <a:t>between</a:t>
            </a:r>
          </a:p>
          <a:p>
            <a:r>
              <a:rPr lang="en-US" altLang="ko-KR" dirty="0" smtClean="0"/>
              <a:t>Sentence “ The movie is funny . “ and Class #1</a:t>
            </a:r>
            <a:endParaRPr lang="ko-KR" altLang="en-US" dirty="0"/>
          </a:p>
        </p:txBody>
      </p:sp>
      <p:sp>
        <p:nvSpPr>
          <p:cNvPr id="101" name="TextBox 100"/>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
        <p:nvSpPr>
          <p:cNvPr id="102" name="TextBox 101"/>
          <p:cNvSpPr txBox="1"/>
          <p:nvPr/>
        </p:nvSpPr>
        <p:spPr>
          <a:xfrm>
            <a:off x="4253135" y="5080362"/>
            <a:ext cx="1895229" cy="307777"/>
          </a:xfrm>
          <a:prstGeom prst="rect">
            <a:avLst/>
          </a:prstGeom>
          <a:noFill/>
        </p:spPr>
        <p:txBody>
          <a:bodyPr wrap="square" rtlCol="0">
            <a:spAutoFit/>
          </a:bodyPr>
          <a:lstStyle/>
          <a:p>
            <a:r>
              <a:rPr lang="en-US" altLang="ko-KR" sz="1400" dirty="0" smtClean="0"/>
              <a:t>Aggregation Weight</a:t>
            </a:r>
            <a:endParaRPr lang="ko-KR" altLang="en-US" sz="1400" dirty="0"/>
          </a:p>
        </p:txBody>
      </p:sp>
      <p:sp>
        <p:nvSpPr>
          <p:cNvPr id="103" name="TextBox 102"/>
          <p:cNvSpPr txBox="1"/>
          <p:nvPr/>
        </p:nvSpPr>
        <p:spPr>
          <a:xfrm>
            <a:off x="8915064" y="5080006"/>
            <a:ext cx="1207247" cy="307777"/>
          </a:xfrm>
          <a:prstGeom prst="rect">
            <a:avLst/>
          </a:prstGeom>
          <a:noFill/>
        </p:spPr>
        <p:txBody>
          <a:bodyPr wrap="square" rtlCol="0">
            <a:spAutoFit/>
          </a:bodyPr>
          <a:lstStyle/>
          <a:p>
            <a:r>
              <a:rPr lang="en-US" altLang="ko-KR" sz="1400" dirty="0" smtClean="0"/>
              <a:t>Aggregation</a:t>
            </a:r>
            <a:endParaRPr lang="ko-KR" altLang="en-US" sz="1400" dirty="0"/>
          </a:p>
        </p:txBody>
      </p:sp>
    </p:spTree>
    <p:extLst>
      <p:ext uri="{BB962C8B-B14F-4D97-AF65-F5344CB8AC3E}">
        <p14:creationId xmlns:p14="http://schemas.microsoft.com/office/powerpoint/2010/main" val="322283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76" name="직사각형 7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pic>
        <p:nvPicPr>
          <p:cNvPr id="2" name="그림 1"/>
          <p:cNvPicPr>
            <a:picLocks noChangeAspect="1"/>
          </p:cNvPicPr>
          <p:nvPr/>
        </p:nvPicPr>
        <p:blipFill>
          <a:blip r:embed="rId3"/>
          <a:stretch>
            <a:fillRect/>
          </a:stretch>
        </p:blipFill>
        <p:spPr>
          <a:xfrm>
            <a:off x="4037151" y="2862015"/>
            <a:ext cx="7543332" cy="1972207"/>
          </a:xfrm>
          <a:prstGeom prst="rect">
            <a:avLst/>
          </a:prstGeom>
        </p:spPr>
      </p:pic>
      <p:sp>
        <p:nvSpPr>
          <p:cNvPr id="34" name="TextBox 33"/>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
        <p:nvSpPr>
          <p:cNvPr id="35" name="TextBox 34"/>
          <p:cNvSpPr txBox="1"/>
          <p:nvPr/>
        </p:nvSpPr>
        <p:spPr>
          <a:xfrm>
            <a:off x="2755072" y="5352743"/>
            <a:ext cx="7080849" cy="646331"/>
          </a:xfrm>
          <a:prstGeom prst="rect">
            <a:avLst/>
          </a:prstGeom>
          <a:noFill/>
        </p:spPr>
        <p:txBody>
          <a:bodyPr wrap="none" rtlCol="0">
            <a:spAutoFit/>
          </a:bodyPr>
          <a:lstStyle/>
          <a:p>
            <a:r>
              <a:rPr lang="en-US" altLang="ko-KR" dirty="0" smtClean="0"/>
              <a:t>The </a:t>
            </a:r>
            <a:r>
              <a:rPr lang="en-US" altLang="ko-KR" b="1" dirty="0" smtClean="0"/>
              <a:t>interaction mechanism allows </a:t>
            </a:r>
            <a:r>
              <a:rPr lang="en-US" altLang="ko-KR" dirty="0" smtClean="0"/>
              <a:t>you to </a:t>
            </a:r>
            <a:r>
              <a:rPr lang="en-US" altLang="ko-KR" b="1" dirty="0" smtClean="0">
                <a:solidFill>
                  <a:srgbClr val="C00000"/>
                </a:solidFill>
              </a:rPr>
              <a:t>explicitly</a:t>
            </a:r>
            <a:r>
              <a:rPr lang="en-US" altLang="ko-KR" dirty="0" smtClean="0"/>
              <a:t> </a:t>
            </a:r>
            <a:r>
              <a:rPr lang="en-US" altLang="ko-KR" b="1" dirty="0" smtClean="0">
                <a:solidFill>
                  <a:srgbClr val="C00000"/>
                </a:solidFill>
              </a:rPr>
              <a:t>interpret </a:t>
            </a:r>
          </a:p>
          <a:p>
            <a:r>
              <a:rPr lang="en-US" altLang="ko-KR" dirty="0" smtClean="0"/>
              <a:t>the relationship between words and classes.</a:t>
            </a:r>
            <a:endParaRPr lang="ko-KR" altLang="en-US" dirty="0"/>
          </a:p>
        </p:txBody>
      </p:sp>
    </p:spTree>
    <p:extLst>
      <p:ext uri="{BB962C8B-B14F-4D97-AF65-F5344CB8AC3E}">
        <p14:creationId xmlns:p14="http://schemas.microsoft.com/office/powerpoint/2010/main" val="1669617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76" name="직사각형 7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TextBox 13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37" name="TextBox 13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38" name="TextBox 13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39" name="TextBox 138"/>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40" name="TextBox 139"/>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41" name="TextBox 140"/>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100" name="TextBox 99"/>
          <p:cNvSpPr txBox="1"/>
          <p:nvPr/>
        </p:nvSpPr>
        <p:spPr>
          <a:xfrm>
            <a:off x="2755072" y="5352743"/>
            <a:ext cx="7080849" cy="646331"/>
          </a:xfrm>
          <a:prstGeom prst="rect">
            <a:avLst/>
          </a:prstGeom>
          <a:noFill/>
        </p:spPr>
        <p:txBody>
          <a:bodyPr wrap="none" rtlCol="0">
            <a:spAutoFit/>
          </a:bodyPr>
          <a:lstStyle/>
          <a:p>
            <a:r>
              <a:rPr lang="en-US" altLang="ko-KR" dirty="0" smtClean="0"/>
              <a:t>The </a:t>
            </a:r>
            <a:r>
              <a:rPr lang="en-US" altLang="ko-KR" b="1" dirty="0" smtClean="0"/>
              <a:t>interaction mechanism allows </a:t>
            </a:r>
            <a:r>
              <a:rPr lang="en-US" altLang="ko-KR" dirty="0" smtClean="0"/>
              <a:t>you to </a:t>
            </a:r>
            <a:r>
              <a:rPr lang="en-US" altLang="ko-KR" b="1" dirty="0" smtClean="0">
                <a:solidFill>
                  <a:srgbClr val="C00000"/>
                </a:solidFill>
              </a:rPr>
              <a:t>explicitly</a:t>
            </a:r>
            <a:r>
              <a:rPr lang="en-US" altLang="ko-KR" dirty="0" smtClean="0"/>
              <a:t> </a:t>
            </a:r>
            <a:r>
              <a:rPr lang="en-US" altLang="ko-KR" b="1" dirty="0" smtClean="0">
                <a:solidFill>
                  <a:srgbClr val="C00000"/>
                </a:solidFill>
              </a:rPr>
              <a:t>interpret </a:t>
            </a:r>
          </a:p>
          <a:p>
            <a:r>
              <a:rPr lang="en-US" altLang="ko-KR" dirty="0" smtClean="0"/>
              <a:t>the relationship between words and classes.</a:t>
            </a:r>
            <a:endParaRPr lang="ko-KR" altLang="en-US" dirty="0"/>
          </a:p>
        </p:txBody>
      </p:sp>
      <p:pic>
        <p:nvPicPr>
          <p:cNvPr id="2" name="그림 1"/>
          <p:cNvPicPr>
            <a:picLocks noChangeAspect="1"/>
          </p:cNvPicPr>
          <p:nvPr/>
        </p:nvPicPr>
        <p:blipFill>
          <a:blip r:embed="rId3"/>
          <a:stretch>
            <a:fillRect/>
          </a:stretch>
        </p:blipFill>
        <p:spPr>
          <a:xfrm>
            <a:off x="4037151" y="2862015"/>
            <a:ext cx="7543332" cy="1972207"/>
          </a:xfrm>
          <a:prstGeom prst="rect">
            <a:avLst/>
          </a:prstGeom>
        </p:spPr>
      </p:pic>
      <p:sp>
        <p:nvSpPr>
          <p:cNvPr id="34" name="TextBox 33"/>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sp>
        <p:nvSpPr>
          <p:cNvPr id="3" name="직사각형 2"/>
          <p:cNvSpPr/>
          <p:nvPr/>
        </p:nvSpPr>
        <p:spPr>
          <a:xfrm>
            <a:off x="3928539" y="2885165"/>
            <a:ext cx="7651944" cy="19722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593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54632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Previous Work</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
        <p:nvSpPr>
          <p:cNvPr id="14" name="TextBox 13"/>
          <p:cNvSpPr txBox="1"/>
          <p:nvPr/>
        </p:nvSpPr>
        <p:spPr>
          <a:xfrm>
            <a:off x="774745" y="1164888"/>
            <a:ext cx="4762500" cy="461665"/>
          </a:xfrm>
          <a:prstGeom prst="rect">
            <a:avLst/>
          </a:prstGeom>
          <a:noFill/>
        </p:spPr>
        <p:txBody>
          <a:bodyPr wrap="square" rtlCol="0">
            <a:spAutoFit/>
          </a:bodyPr>
          <a:lstStyle/>
          <a:p>
            <a:r>
              <a:rPr lang="en-US" altLang="ko-KR" sz="2400" b="1" dirty="0" smtClean="0"/>
              <a:t>[Region Embedding] </a:t>
            </a:r>
            <a:endParaRPr lang="ko-KR" altLang="en-US" sz="2400" dirty="0"/>
          </a:p>
        </p:txBody>
      </p:sp>
      <p:grpSp>
        <p:nvGrpSpPr>
          <p:cNvPr id="18" name="그룹 17"/>
          <p:cNvGrpSpPr/>
          <p:nvPr/>
        </p:nvGrpSpPr>
        <p:grpSpPr>
          <a:xfrm>
            <a:off x="0" y="0"/>
            <a:ext cx="12192000" cy="6857999"/>
            <a:chOff x="0" y="0"/>
            <a:chExt cx="12192000" cy="6857999"/>
          </a:xfrm>
          <a:solidFill>
            <a:schemeClr val="accent1">
              <a:lumMod val="40000"/>
              <a:lumOff val="60000"/>
            </a:schemeClr>
          </a:solidFill>
        </p:grpSpPr>
        <p:sp>
          <p:nvSpPr>
            <p:cNvPr id="19" name="직사각형 18"/>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직사각형 16"/>
          <p:cNvSpPr/>
          <p:nvPr/>
        </p:nvSpPr>
        <p:spPr>
          <a:xfrm>
            <a:off x="6197710"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6197710"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6197710"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197710"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6197710"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6112510" y="5088800"/>
                <a:ext cx="7850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6112510" y="5088800"/>
                <a:ext cx="785022" cy="307777"/>
              </a:xfrm>
              <a:prstGeom prst="rect">
                <a:avLst/>
              </a:prstGeom>
              <a:blipFill>
                <a:blip r:embed="rId3"/>
                <a:stretch>
                  <a:fillRect/>
                </a:stretch>
              </a:blipFill>
            </p:spPr>
            <p:txBody>
              <a:bodyPr/>
              <a:lstStyle/>
              <a:p>
                <a:r>
                  <a:rPr lang="ko-KR" altLang="en-US">
                    <a:noFill/>
                  </a:rPr>
                  <a:t> </a:t>
                </a:r>
              </a:p>
            </p:txBody>
          </p:sp>
        </mc:Fallback>
      </mc:AlternateContent>
      <p:sp>
        <p:nvSpPr>
          <p:cNvPr id="32" name="직사각형 31"/>
          <p:cNvSpPr/>
          <p:nvPr/>
        </p:nvSpPr>
        <p:spPr>
          <a:xfrm>
            <a:off x="7750675"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32"/>
          <p:cNvCxnSpPr/>
          <p:nvPr/>
        </p:nvCxnSpPr>
        <p:spPr>
          <a:xfrm>
            <a:off x="7750675"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7750675"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7750675"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7750675"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10480892"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10480892"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10480892"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10480892"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10480892"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직사각형 43"/>
          <p:cNvSpPr/>
          <p:nvPr/>
        </p:nvSpPr>
        <p:spPr>
          <a:xfrm>
            <a:off x="7401236" y="1807538"/>
            <a:ext cx="2907655" cy="55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7439336" y="1896067"/>
            <a:ext cx="2907655" cy="369332"/>
          </a:xfrm>
          <a:prstGeom prst="rect">
            <a:avLst/>
          </a:prstGeom>
          <a:noFill/>
        </p:spPr>
        <p:txBody>
          <a:bodyPr wrap="none" rtlCol="0">
            <a:spAutoFit/>
          </a:bodyPr>
          <a:lstStyle/>
          <a:p>
            <a:r>
              <a:rPr lang="en-US" altLang="ko-KR" b="1" dirty="0" smtClean="0"/>
              <a:t>Text-level representation</a:t>
            </a:r>
            <a:endParaRPr lang="ko-KR" altLang="en-US" b="1" dirty="0"/>
          </a:p>
        </p:txBody>
      </p:sp>
      <p:cxnSp>
        <p:nvCxnSpPr>
          <p:cNvPr id="46" name="직선 화살표 연결선 45"/>
          <p:cNvCxnSpPr>
            <a:stCxn id="17" idx="0"/>
            <a:endCxn id="44" idx="2"/>
          </p:cNvCxnSpPr>
          <p:nvPr/>
        </p:nvCxnSpPr>
        <p:spPr>
          <a:xfrm flipV="1">
            <a:off x="6495884" y="2366338"/>
            <a:ext cx="2359180" cy="1337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직선 화살표 연결선 46"/>
          <p:cNvCxnSpPr>
            <a:stCxn id="32" idx="0"/>
            <a:endCxn id="44" idx="2"/>
          </p:cNvCxnSpPr>
          <p:nvPr/>
        </p:nvCxnSpPr>
        <p:spPr>
          <a:xfrm flipV="1">
            <a:off x="8048849" y="2366338"/>
            <a:ext cx="806215" cy="1337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직선 화살표 연결선 47"/>
          <p:cNvCxnSpPr>
            <a:stCxn id="38" idx="0"/>
            <a:endCxn id="44" idx="2"/>
          </p:cNvCxnSpPr>
          <p:nvPr/>
        </p:nvCxnSpPr>
        <p:spPr>
          <a:xfrm flipH="1" flipV="1">
            <a:off x="8855064" y="2366338"/>
            <a:ext cx="1924002" cy="1337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8969488" y="4416218"/>
            <a:ext cx="906017" cy="369332"/>
          </a:xfrm>
          <a:prstGeom prst="rect">
            <a:avLst/>
          </a:prstGeom>
          <a:noFill/>
        </p:spPr>
        <p:txBody>
          <a:bodyPr wrap="none" rtlCol="0">
            <a:spAutoFit/>
          </a:bodyPr>
          <a:lstStyle/>
          <a:p>
            <a:r>
              <a:rPr lang="ko-KR" altLang="en-US" b="1" dirty="0" smtClean="0">
                <a:latin typeface="맑은 고딕" panose="020B0503020000020004" pitchFamily="50" charset="-127"/>
                <a:ea typeface="맑은 고딕" panose="020B0503020000020004" pitchFamily="50" charset="-127"/>
              </a:rPr>
              <a:t>〮   〮   </a:t>
            </a:r>
            <a:r>
              <a:rPr lang="ko-KR" altLang="en-US" b="1" dirty="0" smtClean="0">
                <a:latin typeface="맑은 고딕" panose="020B0503020000020004" pitchFamily="50" charset="-127"/>
              </a:rPr>
              <a:t>〮</a:t>
            </a:r>
            <a:endParaRPr lang="ko-KR" altLang="en-US" b="1" dirty="0"/>
          </a:p>
        </p:txBody>
      </p:sp>
      <p:sp>
        <p:nvSpPr>
          <p:cNvPr id="50" name="TextBox 49"/>
          <p:cNvSpPr txBox="1"/>
          <p:nvPr/>
        </p:nvSpPr>
        <p:spPr>
          <a:xfrm>
            <a:off x="10255356" y="2708860"/>
            <a:ext cx="705642" cy="369332"/>
          </a:xfrm>
          <a:prstGeom prst="rect">
            <a:avLst/>
          </a:prstGeom>
          <a:noFill/>
        </p:spPr>
        <p:txBody>
          <a:bodyPr wrap="none" rtlCol="0">
            <a:spAutoFit/>
          </a:bodyPr>
          <a:lstStyle/>
          <a:p>
            <a:r>
              <a:rPr lang="en-US" altLang="ko-KR" b="1" dirty="0" smtClean="0"/>
              <a:t>SUM</a:t>
            </a:r>
            <a:endParaRPr lang="ko-KR" altLang="en-US" b="1" dirty="0"/>
          </a:p>
        </p:txBody>
      </p:sp>
      <p:pic>
        <p:nvPicPr>
          <p:cNvPr id="52" name="그림 51"/>
          <p:cNvPicPr>
            <a:picLocks noChangeAspect="1"/>
          </p:cNvPicPr>
          <p:nvPr/>
        </p:nvPicPr>
        <p:blipFill>
          <a:blip r:embed="rId4"/>
          <a:stretch>
            <a:fillRect/>
          </a:stretch>
        </p:blipFill>
        <p:spPr>
          <a:xfrm>
            <a:off x="819643" y="1765674"/>
            <a:ext cx="3782851" cy="4084930"/>
          </a:xfrm>
          <a:prstGeom prst="rect">
            <a:avLst/>
          </a:prstGeom>
        </p:spPr>
      </p:pic>
      <mc:AlternateContent xmlns:mc="http://schemas.openxmlformats.org/markup-compatibility/2006" xmlns:a14="http://schemas.microsoft.com/office/drawing/2010/main">
        <mc:Choice Requires="a14">
          <p:sp>
            <p:nvSpPr>
              <p:cNvPr id="62" name="TextBox 61"/>
              <p:cNvSpPr txBox="1"/>
              <p:nvPr/>
            </p:nvSpPr>
            <p:spPr>
              <a:xfrm>
                <a:off x="7656338" y="5088799"/>
                <a:ext cx="7850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7656338" y="5088799"/>
                <a:ext cx="785022" cy="307777"/>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0391065" y="5088798"/>
                <a:ext cx="80105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𝑛</m:t>
                          </m:r>
                        </m:sub>
                      </m:sSub>
                    </m:oMath>
                  </m:oMathPara>
                </a14:m>
                <a:endParaRPr lang="ko-KR" altLang="en-US"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0391065" y="5088798"/>
                <a:ext cx="801053" cy="307777"/>
              </a:xfrm>
              <a:prstGeom prst="rect">
                <a:avLst/>
              </a:prstGeom>
              <a:blipFill>
                <a:blip r:embed="rId6"/>
                <a:stretch>
                  <a:fillRect/>
                </a:stretch>
              </a:blipFill>
            </p:spPr>
            <p:txBody>
              <a:bodyPr/>
              <a:lstStyle/>
              <a:p>
                <a:r>
                  <a:rPr lang="ko-KR" altLang="en-US">
                    <a:noFill/>
                  </a:rPr>
                  <a:t> </a:t>
                </a:r>
              </a:p>
            </p:txBody>
          </p:sp>
        </mc:Fallback>
      </mc:AlternateContent>
      <p:cxnSp>
        <p:nvCxnSpPr>
          <p:cNvPr id="65" name="직선 화살표 연결선 64"/>
          <p:cNvCxnSpPr/>
          <p:nvPr/>
        </p:nvCxnSpPr>
        <p:spPr>
          <a:xfrm>
            <a:off x="2971800" y="2349687"/>
            <a:ext cx="3225910" cy="2268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직사각형 65"/>
          <p:cNvSpPr/>
          <p:nvPr/>
        </p:nvSpPr>
        <p:spPr>
          <a:xfrm>
            <a:off x="2571750" y="1765674"/>
            <a:ext cx="400050" cy="11680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p:cNvSpPr txBox="1"/>
          <p:nvPr/>
        </p:nvSpPr>
        <p:spPr>
          <a:xfrm>
            <a:off x="366062" y="6209625"/>
            <a:ext cx="11136382" cy="400110"/>
          </a:xfrm>
          <a:prstGeom prst="rect">
            <a:avLst/>
          </a:prstGeom>
          <a:noFill/>
        </p:spPr>
        <p:txBody>
          <a:bodyPr wrap="none" rtlCol="0">
            <a:spAutoFit/>
          </a:bodyPr>
          <a:lstStyle/>
          <a:p>
            <a:r>
              <a:rPr lang="en-US" altLang="ko-KR" sz="1000" dirty="0" smtClean="0"/>
              <a:t>[</a:t>
            </a:r>
            <a:r>
              <a:rPr lang="en-US" altLang="ko-KR" sz="1000" dirty="0"/>
              <a:t>1] Chao </a:t>
            </a:r>
            <a:r>
              <a:rPr lang="en-US" altLang="ko-KR" sz="1000" dirty="0" err="1" smtClean="0"/>
              <a:t>Qiao</a:t>
            </a:r>
            <a:r>
              <a:rPr lang="en-US" altLang="ko-KR" sz="1000" dirty="0" smtClean="0"/>
              <a:t>, </a:t>
            </a:r>
            <a:r>
              <a:rPr lang="en-US" altLang="ko-KR" sz="1000" dirty="0"/>
              <a:t>Bo </a:t>
            </a:r>
            <a:r>
              <a:rPr lang="en-US" altLang="ko-KR" sz="1000" dirty="0" smtClean="0"/>
              <a:t>Huang, </a:t>
            </a:r>
            <a:r>
              <a:rPr lang="en-US" altLang="ko-KR" sz="1000" dirty="0" err="1"/>
              <a:t>Guocheng</a:t>
            </a:r>
            <a:r>
              <a:rPr lang="en-US" altLang="ko-KR" sz="1000" dirty="0"/>
              <a:t> </a:t>
            </a:r>
            <a:r>
              <a:rPr lang="en-US" altLang="ko-KR" sz="1000" dirty="0" err="1" smtClean="0"/>
              <a:t>Niu</a:t>
            </a:r>
            <a:r>
              <a:rPr lang="en-US" altLang="ko-KR" sz="1000" dirty="0" smtClean="0"/>
              <a:t>, </a:t>
            </a:r>
            <a:r>
              <a:rPr lang="en-US" altLang="ko-KR" sz="1000" dirty="0"/>
              <a:t>Daren </a:t>
            </a:r>
            <a:r>
              <a:rPr lang="en-US" altLang="ko-KR" sz="1000" dirty="0" smtClean="0"/>
              <a:t>Li</a:t>
            </a:r>
            <a:r>
              <a:rPr lang="en-US" altLang="ko-KR" sz="1000" dirty="0"/>
              <a:t>,</a:t>
            </a:r>
            <a:r>
              <a:rPr lang="en-US" altLang="ko-KR" sz="1000" dirty="0" smtClean="0"/>
              <a:t> </a:t>
            </a:r>
            <a:r>
              <a:rPr lang="en-US" altLang="ko-KR" sz="1000" dirty="0" err="1"/>
              <a:t>Daxiang</a:t>
            </a:r>
            <a:r>
              <a:rPr lang="en-US" altLang="ko-KR" sz="1000" dirty="0"/>
              <a:t> </a:t>
            </a:r>
            <a:r>
              <a:rPr lang="en-US" altLang="ko-KR" sz="1000" dirty="0" smtClean="0"/>
              <a:t>Dong, </a:t>
            </a:r>
            <a:r>
              <a:rPr lang="en-US" altLang="ko-KR" sz="1000" dirty="0"/>
              <a:t>Wei </a:t>
            </a:r>
            <a:r>
              <a:rPr lang="en-US" altLang="ko-KR" sz="1000" dirty="0" smtClean="0"/>
              <a:t>He, </a:t>
            </a:r>
            <a:r>
              <a:rPr lang="en-US" altLang="ko-KR" sz="1000" dirty="0" err="1"/>
              <a:t>Dianhai</a:t>
            </a:r>
            <a:r>
              <a:rPr lang="en-US" altLang="ko-KR" sz="1000" dirty="0"/>
              <a:t> </a:t>
            </a:r>
            <a:r>
              <a:rPr lang="en-US" altLang="ko-KR" sz="1000" dirty="0" smtClean="0"/>
              <a:t>Yu, and </a:t>
            </a:r>
            <a:r>
              <a:rPr lang="en-US" altLang="ko-KR" sz="1000" dirty="0"/>
              <a:t>Hua </a:t>
            </a:r>
            <a:r>
              <a:rPr lang="en-US" altLang="ko-KR" sz="1000" dirty="0" smtClean="0"/>
              <a:t>Wu, “A New Method of Region Embedding for Text Classification,” in Proceedings of the </a:t>
            </a:r>
          </a:p>
          <a:p>
            <a:r>
              <a:rPr lang="en-US" altLang="ko-KR" sz="1000" dirty="0"/>
              <a:t> </a:t>
            </a:r>
            <a:r>
              <a:rPr lang="en-US" altLang="ko-KR" sz="1000" dirty="0" smtClean="0"/>
              <a:t>    International Conference on Learning </a:t>
            </a:r>
            <a:r>
              <a:rPr lang="en-US" altLang="ko-KR" sz="1000" dirty="0" err="1" smtClean="0"/>
              <a:t>Represenations</a:t>
            </a:r>
            <a:r>
              <a:rPr lang="en-US" altLang="ko-KR" sz="1000" dirty="0" smtClean="0"/>
              <a:t>, 2018</a:t>
            </a:r>
            <a:endParaRPr lang="ko-KR" altLang="en-US" sz="1000" dirty="0"/>
          </a:p>
        </p:txBody>
      </p:sp>
    </p:spTree>
    <p:extLst>
      <p:ext uri="{BB962C8B-B14F-4D97-AF65-F5344CB8AC3E}">
        <p14:creationId xmlns:p14="http://schemas.microsoft.com/office/powerpoint/2010/main" val="1216590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14" name="표 13"/>
          <p:cNvGraphicFramePr>
            <a:graphicFrameLocks noGrp="1"/>
          </p:cNvGraphicFramePr>
          <p:nvPr>
            <p:extLst>
              <p:ext uri="{D42A27DB-BD31-4B8C-83A1-F6EECF244321}">
                <p14:modId xmlns:p14="http://schemas.microsoft.com/office/powerpoint/2010/main" val="4258653942"/>
              </p:ext>
            </p:extLst>
          </p:nvPr>
        </p:nvGraphicFramePr>
        <p:xfrm>
          <a:off x="983848" y="1945639"/>
          <a:ext cx="10499608" cy="3235960"/>
        </p:xfrm>
        <a:graphic>
          <a:graphicData uri="http://schemas.openxmlformats.org/drawingml/2006/table">
            <a:tbl>
              <a:tblPr firstRow="1" bandRow="1">
                <a:tableStyleId>{5940675A-B579-460E-94D1-54222C63F5DA}</a:tableStyleId>
              </a:tblPr>
              <a:tblGrid>
                <a:gridCol w="2500132">
                  <a:extLst>
                    <a:ext uri="{9D8B030D-6E8A-4147-A177-3AD203B41FA5}">
                      <a16:colId xmlns:a16="http://schemas.microsoft.com/office/drawing/2014/main" val="2783303203"/>
                    </a:ext>
                  </a:extLst>
                </a:gridCol>
                <a:gridCol w="960698">
                  <a:extLst>
                    <a:ext uri="{9D8B030D-6E8A-4147-A177-3AD203B41FA5}">
                      <a16:colId xmlns:a16="http://schemas.microsoft.com/office/drawing/2014/main" val="1685088877"/>
                    </a:ext>
                  </a:extLst>
                </a:gridCol>
                <a:gridCol w="1226917">
                  <a:extLst>
                    <a:ext uri="{9D8B030D-6E8A-4147-A177-3AD203B41FA5}">
                      <a16:colId xmlns:a16="http://schemas.microsoft.com/office/drawing/2014/main" val="774886625"/>
                    </a:ext>
                  </a:extLst>
                </a:gridCol>
                <a:gridCol w="1585732">
                  <a:extLst>
                    <a:ext uri="{9D8B030D-6E8A-4147-A177-3AD203B41FA5}">
                      <a16:colId xmlns:a16="http://schemas.microsoft.com/office/drawing/2014/main" val="3941416934"/>
                    </a:ext>
                  </a:extLst>
                </a:gridCol>
                <a:gridCol w="1886674">
                  <a:extLst>
                    <a:ext uri="{9D8B030D-6E8A-4147-A177-3AD203B41FA5}">
                      <a16:colId xmlns:a16="http://schemas.microsoft.com/office/drawing/2014/main" val="988888124"/>
                    </a:ext>
                  </a:extLst>
                </a:gridCol>
                <a:gridCol w="2339455">
                  <a:extLst>
                    <a:ext uri="{9D8B030D-6E8A-4147-A177-3AD203B41FA5}">
                      <a16:colId xmlns:a16="http://schemas.microsoft.com/office/drawing/2014/main" val="3062651809"/>
                    </a:ext>
                  </a:extLst>
                </a:gridCol>
              </a:tblGrid>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1" dirty="0" smtClean="0"/>
                        <a:t>Data</a:t>
                      </a:r>
                      <a:endParaRPr lang="ko-KR" altLang="en-US" b="1" dirty="0" smtClean="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1" dirty="0" smtClean="0">
                          <a:solidFill>
                            <a:schemeClr val="tx1"/>
                          </a:solidFill>
                        </a:rPr>
                        <a:t>Class</a:t>
                      </a:r>
                      <a:endParaRPr lang="ko-KR"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ko-KR" b="1" smtClean="0">
                          <a:solidFill>
                            <a:schemeClr val="tx1"/>
                          </a:solidFill>
                        </a:rPr>
                        <a:t>Average Lengths</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1" smtClean="0"/>
                        <a:t>Train</a:t>
                      </a:r>
                      <a:r>
                        <a:rPr lang="en-US" altLang="ko-KR" b="1" baseline="0" smtClean="0"/>
                        <a:t> Samples</a:t>
                      </a:r>
                      <a:endParaRPr lang="ko-KR" alt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1" dirty="0" smtClean="0"/>
                        <a:t>Test Samples</a:t>
                      </a:r>
                      <a:endParaRPr lang="ko-KR" alt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1" dirty="0" smtClean="0"/>
                        <a:t>Tasks</a:t>
                      </a:r>
                      <a:endParaRPr lang="ko-KR" altLang="en-US"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3999937"/>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err="1" smtClean="0"/>
                        <a:t>Amz</a:t>
                      </a:r>
                      <a:r>
                        <a:rPr lang="en-US" altLang="ko-KR" dirty="0" smtClean="0"/>
                        <a:t>.</a:t>
                      </a:r>
                      <a:r>
                        <a:rPr lang="en-US" altLang="ko-KR" baseline="0" dirty="0" smtClean="0"/>
                        <a:t> P.</a:t>
                      </a:r>
                      <a:endParaRPr lang="ko-KR" altLang="en-US" dirty="0" smtClean="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2</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ko-KR" dirty="0" smtClean="0"/>
                        <a:t>91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3,600,000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400,000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Sentiment Analysis</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1652907"/>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err="1" smtClean="0"/>
                        <a:t>Amz</a:t>
                      </a:r>
                      <a:r>
                        <a:rPr lang="en-US" altLang="ko-KR" dirty="0" smtClean="0"/>
                        <a:t>.</a:t>
                      </a:r>
                      <a:r>
                        <a:rPr lang="en-US" altLang="ko-KR" baseline="0" dirty="0" smtClean="0"/>
                        <a:t> F.</a:t>
                      </a:r>
                      <a:endParaRPr lang="ko-KR" altLang="en-US" dirty="0" smtClean="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5</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ko-KR" dirty="0" smtClean="0"/>
                        <a:t>93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3,000,000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650,000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Sentiment Analysis</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4156288"/>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AG</a:t>
                      </a:r>
                      <a:endParaRPr lang="ko-KR" altLang="en-US" dirty="0" smtClean="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4</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ko-KR" dirty="0" smtClean="0"/>
                        <a:t>44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120,000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7,600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News Classification</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6740652"/>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Yah. A.</a:t>
                      </a:r>
                      <a:endParaRPr lang="ko-KR" altLang="en-US" dirty="0" smtClean="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10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ko-KR" dirty="0" smtClean="0"/>
                        <a:t>112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1,400,000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60,000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Question</a:t>
                      </a:r>
                      <a:r>
                        <a:rPr lang="en-US" altLang="ko-KR" i="0" u="none" baseline="0" dirty="0" smtClean="0">
                          <a:solidFill>
                            <a:schemeClr val="tx1"/>
                          </a:solidFill>
                        </a:rPr>
                        <a:t> Answer</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1386450"/>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DBP</a:t>
                      </a:r>
                      <a:endParaRPr lang="ko-KR" altLang="en-US" dirty="0" smtClean="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14</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ko-KR" dirty="0" smtClean="0"/>
                        <a:t>55</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560,000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70,000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Ontology</a:t>
                      </a:r>
                      <a:r>
                        <a:rPr lang="en-US" altLang="ko-KR" i="0" u="none" baseline="0" dirty="0" smtClean="0">
                          <a:solidFill>
                            <a:schemeClr val="tx1"/>
                          </a:solidFill>
                        </a:rPr>
                        <a:t> Extraction</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1091816"/>
                  </a:ext>
                </a:extLst>
              </a:tr>
              <a:tr h="370840">
                <a:tc>
                  <a:txBody>
                    <a:bodyPr/>
                    <a:lstStyle/>
                    <a:p>
                      <a:pPr algn="ctr" latinLnBrk="1"/>
                      <a:r>
                        <a:rPr lang="en-US" altLang="ko-KR" dirty="0" err="1" smtClean="0"/>
                        <a:t>Kanshan</a:t>
                      </a:r>
                      <a:r>
                        <a:rPr lang="en-US" altLang="ko-KR" dirty="0" smtClean="0"/>
                        <a:t>-Cup</a:t>
                      </a:r>
                      <a:r>
                        <a:rPr lang="en-US" altLang="ko-KR" baseline="0" dirty="0" smtClean="0"/>
                        <a:t> Dataset</a:t>
                      </a:r>
                      <a:endParaRPr lang="ko-KR" alt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1999</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13</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3,000,000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20,000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Question</a:t>
                      </a:r>
                      <a:r>
                        <a:rPr lang="en-US" altLang="ko-KR" i="0" u="none" baseline="0" dirty="0" smtClean="0">
                          <a:solidFill>
                            <a:schemeClr val="tx1"/>
                          </a:solidFill>
                        </a:rPr>
                        <a:t> Answer</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16110"/>
                  </a:ext>
                </a:extLst>
              </a:tr>
              <a:tr h="370840">
                <a:tc>
                  <a:txBody>
                    <a:bodyPr/>
                    <a:lstStyle/>
                    <a:p>
                      <a:pPr algn="ctr"/>
                      <a:r>
                        <a:rPr lang="en-US" altLang="ko-KR" dirty="0" err="1" smtClean="0"/>
                        <a:t>Zhihu</a:t>
                      </a:r>
                      <a:r>
                        <a:rPr lang="en-US" altLang="ko-KR" baseline="0" dirty="0" smtClean="0"/>
                        <a:t> Dataset</a:t>
                      </a:r>
                      <a:endParaRPr lang="ko-KR" alt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1999</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ko-KR" altLang="en-US" i="0" u="none" dirty="0" err="1" smtClean="0">
                          <a:solidFill>
                            <a:schemeClr val="tx1"/>
                          </a:solidFill>
                          <a:latin typeface="맑은 고딕" panose="020B0503020000020004" pitchFamily="50" charset="-127"/>
                          <a:ea typeface="맑은 고딕" panose="020B0503020000020004" pitchFamily="50" charset="-127"/>
                        </a:rPr>
                        <a:t>ㆍ</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3,000,000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300,000</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i="0" u="none" dirty="0" smtClean="0">
                          <a:solidFill>
                            <a:schemeClr val="tx1"/>
                          </a:solidFill>
                        </a:rPr>
                        <a:t>Question</a:t>
                      </a:r>
                      <a:r>
                        <a:rPr lang="en-US" altLang="ko-KR" i="0" u="none" baseline="0" dirty="0" smtClean="0">
                          <a:solidFill>
                            <a:schemeClr val="tx1"/>
                          </a:solidFill>
                        </a:rPr>
                        <a:t> Answer</a:t>
                      </a:r>
                      <a:endParaRPr lang="ko-KR" altLang="en-US" i="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3664928"/>
                  </a:ext>
                </a:extLst>
              </a:tr>
            </a:tbl>
          </a:graphicData>
        </a:graphic>
      </p:graphicFrame>
      <p:sp>
        <p:nvSpPr>
          <p:cNvPr id="15" name="TextBox 14"/>
          <p:cNvSpPr txBox="1"/>
          <p:nvPr/>
        </p:nvSpPr>
        <p:spPr>
          <a:xfrm>
            <a:off x="774745" y="1164888"/>
            <a:ext cx="4762500" cy="461665"/>
          </a:xfrm>
          <a:prstGeom prst="rect">
            <a:avLst/>
          </a:prstGeom>
          <a:noFill/>
        </p:spPr>
        <p:txBody>
          <a:bodyPr wrap="square" rtlCol="0">
            <a:spAutoFit/>
          </a:bodyPr>
          <a:lstStyle/>
          <a:p>
            <a:r>
              <a:rPr lang="en-US" altLang="ko-KR" sz="2400" b="1" dirty="0" smtClean="0"/>
              <a:t>[</a:t>
            </a:r>
            <a:r>
              <a:rPr lang="en-US" altLang="ko-KR" sz="2400" b="1" dirty="0">
                <a:ln>
                  <a:solidFill>
                    <a:schemeClr val="tx1">
                      <a:alpha val="0"/>
                    </a:schemeClr>
                  </a:solidFill>
                </a:ln>
                <a:latin typeface="나눔고딕" panose="020D0604000000000000" pitchFamily="50" charset="-127"/>
                <a:ea typeface="나눔고딕" panose="020D0604000000000000" pitchFamily="50" charset="-127"/>
              </a:rPr>
              <a:t>Data </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Summary</a:t>
            </a:r>
            <a:r>
              <a:rPr lang="en-US" altLang="ko-KR" sz="2400" b="1" dirty="0" smtClean="0"/>
              <a:t>] </a:t>
            </a:r>
            <a:endParaRPr lang="ko-KR" altLang="en-US" sz="2400" dirty="0"/>
          </a:p>
        </p:txBody>
      </p:sp>
    </p:spTree>
    <p:extLst>
      <p:ext uri="{BB962C8B-B14F-4D97-AF65-F5344CB8AC3E}">
        <p14:creationId xmlns:p14="http://schemas.microsoft.com/office/powerpoint/2010/main" val="2284432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5" y="1164888"/>
            <a:ext cx="4762500" cy="461665"/>
          </a:xfrm>
          <a:prstGeom prst="rect">
            <a:avLst/>
          </a:prstGeom>
          <a:noFill/>
        </p:spPr>
        <p:txBody>
          <a:bodyPr wrap="square" rtlCol="0">
            <a:spAutoFit/>
          </a:bodyPr>
          <a:lstStyle/>
          <a:p>
            <a:r>
              <a:rPr lang="en-US" altLang="ko-KR" sz="2400" b="1" dirty="0" smtClean="0"/>
              <a:t>[</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Hyperparameter</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 Summary</a:t>
            </a:r>
            <a:r>
              <a:rPr lang="en-US" altLang="ko-KR" sz="2400" b="1" dirty="0" smtClean="0"/>
              <a:t>] </a:t>
            </a:r>
            <a:endParaRPr lang="ko-KR" altLang="en-US" sz="2400" dirty="0"/>
          </a:p>
        </p:txBody>
      </p:sp>
      <p:graphicFrame>
        <p:nvGraphicFramePr>
          <p:cNvPr id="2" name="표 1"/>
          <p:cNvGraphicFramePr>
            <a:graphicFrameLocks noGrp="1"/>
          </p:cNvGraphicFramePr>
          <p:nvPr>
            <p:extLst>
              <p:ext uri="{D42A27DB-BD31-4B8C-83A1-F6EECF244321}">
                <p14:modId xmlns:p14="http://schemas.microsoft.com/office/powerpoint/2010/main" val="1121244579"/>
              </p:ext>
            </p:extLst>
          </p:nvPr>
        </p:nvGraphicFramePr>
        <p:xfrm>
          <a:off x="1299481" y="1868827"/>
          <a:ext cx="9149500" cy="4577080"/>
        </p:xfrm>
        <a:graphic>
          <a:graphicData uri="http://schemas.openxmlformats.org/drawingml/2006/table">
            <a:tbl>
              <a:tblPr firstRow="1" bandRow="1">
                <a:tableStyleId>{5C22544A-7EE6-4342-B048-85BDC9FD1C3A}</a:tableStyleId>
              </a:tblPr>
              <a:tblGrid>
                <a:gridCol w="2540356">
                  <a:extLst>
                    <a:ext uri="{9D8B030D-6E8A-4147-A177-3AD203B41FA5}">
                      <a16:colId xmlns:a16="http://schemas.microsoft.com/office/drawing/2014/main" val="1136776290"/>
                    </a:ext>
                  </a:extLst>
                </a:gridCol>
                <a:gridCol w="2650603">
                  <a:extLst>
                    <a:ext uri="{9D8B030D-6E8A-4147-A177-3AD203B41FA5}">
                      <a16:colId xmlns:a16="http://schemas.microsoft.com/office/drawing/2014/main" val="2261172641"/>
                    </a:ext>
                  </a:extLst>
                </a:gridCol>
                <a:gridCol w="1767863">
                  <a:extLst>
                    <a:ext uri="{9D8B030D-6E8A-4147-A177-3AD203B41FA5}">
                      <a16:colId xmlns:a16="http://schemas.microsoft.com/office/drawing/2014/main" val="426805342"/>
                    </a:ext>
                  </a:extLst>
                </a:gridCol>
                <a:gridCol w="2190678">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Paper (Open</a:t>
                      </a:r>
                      <a:r>
                        <a:rPr lang="en-US" altLang="ko-KR" baseline="0" dirty="0" smtClean="0">
                          <a:solidFill>
                            <a:schemeClr val="tx1"/>
                          </a:solidFill>
                        </a:rPr>
                        <a:t> Source)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Basic</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Mine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118533">
                <a:tc>
                  <a:txBody>
                    <a:bodyPr/>
                    <a:lstStyle/>
                    <a:p>
                      <a:pPr algn="ctr" latinLnBrk="1"/>
                      <a:r>
                        <a:rPr lang="en-US" altLang="ko-KR" dirty="0" err="1" smtClean="0">
                          <a:solidFill>
                            <a:schemeClr val="tx1"/>
                          </a:solidFill>
                        </a:rPr>
                        <a:t>Embedding_size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0006317"/>
                  </a:ext>
                </a:extLst>
              </a:tr>
              <a:tr h="182880">
                <a:tc>
                  <a:txBody>
                    <a:bodyPr/>
                    <a:lstStyle/>
                    <a:p>
                      <a:pPr algn="ctr" latinLnBrk="1"/>
                      <a:r>
                        <a:rPr lang="en-US" altLang="ko-KR" dirty="0" smtClean="0">
                          <a:solidFill>
                            <a:schemeClr val="tx1"/>
                          </a:solidFill>
                        </a:rPr>
                        <a:t>Batch</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16</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256</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256</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6855631"/>
                  </a:ext>
                </a:extLst>
              </a:tr>
              <a:tr h="182880">
                <a:tc>
                  <a:txBody>
                    <a:bodyPr/>
                    <a:lstStyle/>
                    <a:p>
                      <a:pPr algn="ctr" latinLnBrk="1"/>
                      <a:r>
                        <a:rPr lang="en-US" altLang="ko-KR" dirty="0" smtClean="0">
                          <a:solidFill>
                            <a:schemeClr val="tx1"/>
                          </a:solidFill>
                        </a:rPr>
                        <a:t>Learning rate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389607"/>
                  </a:ext>
                </a:extLst>
              </a:tr>
              <a:tr h="182880">
                <a:tc>
                  <a:txBody>
                    <a:bodyPr/>
                    <a:lstStyle/>
                    <a:p>
                      <a:pPr algn="ctr" latinLnBrk="1"/>
                      <a:r>
                        <a:rPr lang="en-US" altLang="ko-KR" dirty="0" smtClean="0">
                          <a:solidFill>
                            <a:schemeClr val="tx1"/>
                          </a:solidFill>
                        </a:rPr>
                        <a:t>Region Size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7</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7</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7</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873557"/>
                  </a:ext>
                </a:extLst>
              </a:tr>
              <a:tr h="182880">
                <a:tc>
                  <a:txBody>
                    <a:bodyPr/>
                    <a:lstStyle/>
                    <a:p>
                      <a:pPr algn="ctr" latinLnBrk="1"/>
                      <a:r>
                        <a:rPr lang="en-US" altLang="ko-KR" dirty="0" smtClean="0">
                          <a:solidFill>
                            <a:schemeClr val="tx1"/>
                          </a:solidFill>
                        </a:rPr>
                        <a:t>Epoch</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20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1251953"/>
                  </a:ext>
                </a:extLst>
              </a:tr>
              <a:tr h="182880">
                <a:tc>
                  <a:txBody>
                    <a:bodyPr/>
                    <a:lstStyle/>
                    <a:p>
                      <a:pPr algn="ctr" latinLnBrk="1"/>
                      <a:r>
                        <a:rPr lang="en-US" altLang="ko-KR" dirty="0" smtClean="0">
                          <a:solidFill>
                            <a:schemeClr val="tx1"/>
                          </a:solidFill>
                        </a:rPr>
                        <a:t>Word 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Random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Uniform(-0.01,0.01)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7195166"/>
                  </a:ext>
                </a:extLst>
              </a:tr>
              <a:tr h="182880">
                <a:tc>
                  <a:txBody>
                    <a:bodyPr/>
                    <a:lstStyle/>
                    <a:p>
                      <a:pPr algn="ctr" latinLnBrk="1"/>
                      <a:r>
                        <a:rPr lang="en-US" altLang="ko-KR" dirty="0" smtClean="0">
                          <a:solidFill>
                            <a:schemeClr val="tx1"/>
                          </a:solidFill>
                        </a:rPr>
                        <a:t>Class 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Random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Uniform(-0.01,0.01)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2081438"/>
                  </a:ext>
                </a:extLst>
              </a:tr>
              <a:tr h="182880">
                <a:tc>
                  <a:txBody>
                    <a:bodyPr/>
                    <a:lstStyle/>
                    <a:p>
                      <a:pPr algn="ctr" latinLnBrk="1"/>
                      <a:r>
                        <a:rPr lang="en-US" altLang="ko-KR" dirty="0" smtClean="0">
                          <a:solidFill>
                            <a:schemeClr val="tx1"/>
                          </a:solidFill>
                        </a:rPr>
                        <a:t>Aggregation Layer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Random</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Xavier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7578313"/>
                  </a:ext>
                </a:extLst>
              </a:tr>
              <a:tr h="182880">
                <a:tc>
                  <a:txBody>
                    <a:bodyPr/>
                    <a:lstStyle/>
                    <a:p>
                      <a:pPr algn="ctr" latinLnBrk="1"/>
                      <a:r>
                        <a:rPr lang="en-US" altLang="ko-KR" dirty="0" smtClean="0">
                          <a:solidFill>
                            <a:schemeClr val="tx1"/>
                          </a:solidFill>
                        </a:rPr>
                        <a:t>Dropout</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p>
                    <a:p>
                      <a:pPr algn="r" latinLnBrk="1"/>
                      <a:r>
                        <a:rPr lang="en-US" altLang="ko-KR" dirty="0" smtClean="0">
                          <a:solidFill>
                            <a:schemeClr val="tx1"/>
                          </a:solidFill>
                        </a:rPr>
                        <a:t>(but</a:t>
                      </a:r>
                      <a:r>
                        <a:rPr lang="en-US" altLang="ko-KR" baseline="0" dirty="0" smtClean="0">
                          <a:solidFill>
                            <a:schemeClr val="tx1"/>
                          </a:solidFill>
                        </a:rPr>
                        <a:t> recommended use)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2647697"/>
                  </a:ext>
                </a:extLst>
              </a:tr>
              <a:tr h="182880">
                <a:tc>
                  <a:txBody>
                    <a:bodyPr/>
                    <a:lstStyle/>
                    <a:p>
                      <a:pPr algn="ctr" latinLnBrk="1"/>
                      <a:r>
                        <a:rPr lang="en-US" altLang="ko-KR" dirty="0" smtClean="0">
                          <a:solidFill>
                            <a:schemeClr val="tx1"/>
                          </a:solidFill>
                        </a:rPr>
                        <a:t>L2norm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p>
                    <a:p>
                      <a:pPr marL="0" marR="0" indent="0" algn="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(but</a:t>
                      </a:r>
                      <a:r>
                        <a:rPr lang="en-US" altLang="ko-KR" baseline="0" dirty="0" smtClean="0">
                          <a:solidFill>
                            <a:schemeClr val="tx1"/>
                          </a:solidFill>
                        </a:rPr>
                        <a:t> recommended use)</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1e-5, 1e-8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9308441"/>
                  </a:ext>
                </a:extLst>
              </a:tr>
            </a:tbl>
          </a:graphicData>
        </a:graphic>
      </p:graphicFrame>
    </p:spTree>
    <p:extLst>
      <p:ext uri="{BB962C8B-B14F-4D97-AF65-F5344CB8AC3E}">
        <p14:creationId xmlns:p14="http://schemas.microsoft.com/office/powerpoint/2010/main" val="1015085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774745" y="1164888"/>
            <a:ext cx="4762500" cy="461665"/>
          </a:xfrm>
          <a:prstGeom prst="rect">
            <a:avLst/>
          </a:prstGeom>
          <a:noFill/>
        </p:spPr>
        <p:txBody>
          <a:bodyPr wrap="square" rtlCol="0">
            <a:spAutoFit/>
          </a:bodyPr>
          <a:lstStyle/>
          <a:p>
            <a:r>
              <a:rPr lang="en-US" altLang="ko-KR" sz="2400" b="1" dirty="0" smtClean="0"/>
              <a:t>[</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Hyperparameter</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 Experiment</a:t>
            </a:r>
            <a:r>
              <a:rPr lang="en-US" altLang="ko-KR" sz="2400" b="1" dirty="0" smtClean="0"/>
              <a:t>] </a:t>
            </a:r>
            <a:endParaRPr lang="ko-KR" altLang="en-US" sz="2400" dirty="0"/>
          </a:p>
        </p:txBody>
      </p:sp>
      <p:graphicFrame>
        <p:nvGraphicFramePr>
          <p:cNvPr id="11" name="표 10"/>
          <p:cNvGraphicFramePr>
            <a:graphicFrameLocks noGrp="1"/>
          </p:cNvGraphicFramePr>
          <p:nvPr>
            <p:extLst>
              <p:ext uri="{D42A27DB-BD31-4B8C-83A1-F6EECF244321}">
                <p14:modId xmlns:p14="http://schemas.microsoft.com/office/powerpoint/2010/main" val="272807728"/>
              </p:ext>
            </p:extLst>
          </p:nvPr>
        </p:nvGraphicFramePr>
        <p:xfrm>
          <a:off x="1016027" y="1765674"/>
          <a:ext cx="10329763" cy="2204720"/>
        </p:xfrm>
        <a:graphic>
          <a:graphicData uri="http://schemas.openxmlformats.org/drawingml/2006/table">
            <a:tbl>
              <a:tblPr firstRow="1" bandRow="1">
                <a:tableStyleId>{5C22544A-7EE6-4342-B048-85BDC9FD1C3A}</a:tableStyleId>
              </a:tblPr>
              <a:tblGrid>
                <a:gridCol w="3443254">
                  <a:extLst>
                    <a:ext uri="{9D8B030D-6E8A-4147-A177-3AD203B41FA5}">
                      <a16:colId xmlns:a16="http://schemas.microsoft.com/office/drawing/2014/main" val="1136776290"/>
                    </a:ext>
                  </a:extLst>
                </a:gridCol>
                <a:gridCol w="2997415">
                  <a:extLst>
                    <a:ext uri="{9D8B030D-6E8A-4147-A177-3AD203B41FA5}">
                      <a16:colId xmlns:a16="http://schemas.microsoft.com/office/drawing/2014/main" val="2261172641"/>
                    </a:ext>
                  </a:extLst>
                </a:gridCol>
                <a:gridCol w="1585731">
                  <a:extLst>
                    <a:ext uri="{9D8B030D-6E8A-4147-A177-3AD203B41FA5}">
                      <a16:colId xmlns:a16="http://schemas.microsoft.com/office/drawing/2014/main" val="3282781308"/>
                    </a:ext>
                  </a:extLst>
                </a:gridCol>
                <a:gridCol w="2303363">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Setup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Rate(%)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Accuracy(%)</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70840">
                <a:tc>
                  <a:txBody>
                    <a:bodyPr/>
                    <a:lstStyle/>
                    <a:p>
                      <a:pPr latinLnBrk="1"/>
                      <a:r>
                        <a:rPr lang="en-US" altLang="ko-KR" dirty="0" smtClean="0">
                          <a:solidFill>
                            <a:schemeClr val="tx1"/>
                          </a:solidFill>
                        </a:rPr>
                        <a:t>Basic</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88.9%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0490879"/>
                  </a:ext>
                </a:extLst>
              </a:tr>
              <a:tr h="0">
                <a:tc>
                  <a:txBody>
                    <a:bodyPr/>
                    <a:lstStyle/>
                    <a:p>
                      <a:pPr latinLnBrk="1"/>
                      <a:r>
                        <a:rPr lang="en-US" altLang="ko-KR" dirty="0" smtClean="0">
                          <a:solidFill>
                            <a:schemeClr val="tx1"/>
                          </a:solidFill>
                        </a:rPr>
                        <a:t>Aggregation</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Random-&gt;Xavier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+2.1%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91.0%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9538386"/>
                  </a:ext>
                </a:extLst>
              </a:tr>
              <a:tr h="303953">
                <a:tc>
                  <a:txBody>
                    <a:bodyPr/>
                    <a:lstStyle/>
                    <a:p>
                      <a:pPr latinLnBrk="1"/>
                      <a:r>
                        <a:rPr lang="en-US" altLang="ko-KR" dirty="0" smtClean="0">
                          <a:solidFill>
                            <a:schemeClr val="tx1"/>
                          </a:solidFill>
                        </a:rPr>
                        <a:t>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Random-&gt;Uniform</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+1.1%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4761042"/>
                  </a:ext>
                </a:extLst>
              </a:tr>
              <a:tr h="242147">
                <a:tc>
                  <a:txBody>
                    <a:bodyPr/>
                    <a:lstStyle/>
                    <a:p>
                      <a:pPr latinLnBrk="1"/>
                      <a:r>
                        <a:rPr lang="en-US" altLang="ko-KR" dirty="0" smtClean="0">
                          <a:solidFill>
                            <a:schemeClr val="tx1"/>
                          </a:solidFill>
                        </a:rPr>
                        <a:t>Dropout</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X -&gt;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+0.3%</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519152"/>
                  </a:ext>
                </a:extLst>
              </a:tr>
              <a:tr h="180340">
                <a:tc>
                  <a:txBody>
                    <a:bodyPr/>
                    <a:lstStyle/>
                    <a:p>
                      <a:pPr latinLnBrk="1"/>
                      <a:r>
                        <a:rPr lang="en-US" altLang="ko-KR" dirty="0" smtClean="0">
                          <a:solidFill>
                            <a:schemeClr val="tx1"/>
                          </a:solidFill>
                        </a:rPr>
                        <a:t>L2norm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X -&gt; 1e-8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+0.2%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494384"/>
                  </a:ext>
                </a:extLst>
              </a:tr>
            </a:tbl>
          </a:graphicData>
        </a:graphic>
      </p:graphicFrame>
    </p:spTree>
    <p:extLst>
      <p:ext uri="{BB962C8B-B14F-4D97-AF65-F5344CB8AC3E}">
        <p14:creationId xmlns:p14="http://schemas.microsoft.com/office/powerpoint/2010/main" val="1522684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 name="표 1"/>
          <p:cNvGraphicFramePr>
            <a:graphicFrameLocks noGrp="1"/>
          </p:cNvGraphicFramePr>
          <p:nvPr>
            <p:extLst>
              <p:ext uri="{D42A27DB-BD31-4B8C-83A1-F6EECF244321}">
                <p14:modId xmlns:p14="http://schemas.microsoft.com/office/powerpoint/2010/main" val="3030146772"/>
              </p:ext>
            </p:extLst>
          </p:nvPr>
        </p:nvGraphicFramePr>
        <p:xfrm>
          <a:off x="1016027" y="1765674"/>
          <a:ext cx="10329763" cy="2204720"/>
        </p:xfrm>
        <a:graphic>
          <a:graphicData uri="http://schemas.openxmlformats.org/drawingml/2006/table">
            <a:tbl>
              <a:tblPr firstRow="1" bandRow="1">
                <a:tableStyleId>{5C22544A-7EE6-4342-B048-85BDC9FD1C3A}</a:tableStyleId>
              </a:tblPr>
              <a:tblGrid>
                <a:gridCol w="3443254">
                  <a:extLst>
                    <a:ext uri="{9D8B030D-6E8A-4147-A177-3AD203B41FA5}">
                      <a16:colId xmlns:a16="http://schemas.microsoft.com/office/drawing/2014/main" val="1136776290"/>
                    </a:ext>
                  </a:extLst>
                </a:gridCol>
                <a:gridCol w="2997415">
                  <a:extLst>
                    <a:ext uri="{9D8B030D-6E8A-4147-A177-3AD203B41FA5}">
                      <a16:colId xmlns:a16="http://schemas.microsoft.com/office/drawing/2014/main" val="2261172641"/>
                    </a:ext>
                  </a:extLst>
                </a:gridCol>
                <a:gridCol w="1585731">
                  <a:extLst>
                    <a:ext uri="{9D8B030D-6E8A-4147-A177-3AD203B41FA5}">
                      <a16:colId xmlns:a16="http://schemas.microsoft.com/office/drawing/2014/main" val="3282781308"/>
                    </a:ext>
                  </a:extLst>
                </a:gridCol>
                <a:gridCol w="2303363">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Setup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Rate(%)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Accuracy(%)</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70840">
                <a:tc>
                  <a:txBody>
                    <a:bodyPr/>
                    <a:lstStyle/>
                    <a:p>
                      <a:pPr latinLnBrk="1"/>
                      <a:r>
                        <a:rPr lang="en-US" altLang="ko-KR" dirty="0" smtClean="0">
                          <a:solidFill>
                            <a:schemeClr val="tx1"/>
                          </a:solidFill>
                        </a:rPr>
                        <a:t>Basic</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88.9%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0490879"/>
                  </a:ext>
                </a:extLst>
              </a:tr>
              <a:tr h="0">
                <a:tc>
                  <a:txBody>
                    <a:bodyPr/>
                    <a:lstStyle/>
                    <a:p>
                      <a:pPr latinLnBrk="1"/>
                      <a:r>
                        <a:rPr lang="en-US" altLang="ko-KR" dirty="0" smtClean="0">
                          <a:solidFill>
                            <a:schemeClr val="tx1"/>
                          </a:solidFill>
                        </a:rPr>
                        <a:t>Aggregation</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Random-&gt;Xavier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+2.1%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91.0%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9538386"/>
                  </a:ext>
                </a:extLst>
              </a:tr>
              <a:tr h="303953">
                <a:tc>
                  <a:txBody>
                    <a:bodyPr/>
                    <a:lstStyle/>
                    <a:p>
                      <a:pPr latinLnBrk="1"/>
                      <a:r>
                        <a:rPr lang="en-US" altLang="ko-KR" dirty="0" smtClean="0">
                          <a:solidFill>
                            <a:schemeClr val="tx1"/>
                          </a:solidFill>
                        </a:rPr>
                        <a:t>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Random-&gt;Uniform</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+1.1%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4761042"/>
                  </a:ext>
                </a:extLst>
              </a:tr>
              <a:tr h="242147">
                <a:tc>
                  <a:txBody>
                    <a:bodyPr/>
                    <a:lstStyle/>
                    <a:p>
                      <a:pPr latinLnBrk="1"/>
                      <a:r>
                        <a:rPr lang="en-US" altLang="ko-KR" dirty="0" smtClean="0">
                          <a:solidFill>
                            <a:schemeClr val="tx1"/>
                          </a:solidFill>
                        </a:rPr>
                        <a:t>Dropout</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X -&gt;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+0.3%</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519152"/>
                  </a:ext>
                </a:extLst>
              </a:tr>
              <a:tr h="180340">
                <a:tc>
                  <a:txBody>
                    <a:bodyPr/>
                    <a:lstStyle/>
                    <a:p>
                      <a:pPr latinLnBrk="1"/>
                      <a:r>
                        <a:rPr lang="en-US" altLang="ko-KR" dirty="0" smtClean="0">
                          <a:solidFill>
                            <a:schemeClr val="tx1"/>
                          </a:solidFill>
                        </a:rPr>
                        <a:t>L2norm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X -&gt; 1e-8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+0.2%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494384"/>
                  </a:ext>
                </a:extLst>
              </a:tr>
            </a:tbl>
          </a:graphicData>
        </a:graphic>
      </p:graphicFrame>
      <p:sp>
        <p:nvSpPr>
          <p:cNvPr id="17" name="TextBox 16"/>
          <p:cNvSpPr txBox="1"/>
          <p:nvPr/>
        </p:nvSpPr>
        <p:spPr>
          <a:xfrm>
            <a:off x="774745" y="1164888"/>
            <a:ext cx="4762500" cy="461665"/>
          </a:xfrm>
          <a:prstGeom prst="rect">
            <a:avLst/>
          </a:prstGeom>
          <a:noFill/>
        </p:spPr>
        <p:txBody>
          <a:bodyPr wrap="square" rtlCol="0">
            <a:spAutoFit/>
          </a:bodyPr>
          <a:lstStyle/>
          <a:p>
            <a:r>
              <a:rPr lang="en-US" altLang="ko-KR" sz="2400" b="1" dirty="0" smtClean="0"/>
              <a:t>[</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Hyperparameter</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 Experiment</a:t>
            </a:r>
            <a:r>
              <a:rPr lang="en-US" altLang="ko-KR" sz="2400" b="1" dirty="0" smtClean="0"/>
              <a:t>] </a:t>
            </a:r>
            <a:endParaRPr lang="ko-KR" altLang="en-US" sz="2400" dirty="0"/>
          </a:p>
        </p:txBody>
      </p:sp>
      <p:sp>
        <p:nvSpPr>
          <p:cNvPr id="3" name="직사각형 2"/>
          <p:cNvSpPr/>
          <p:nvPr/>
        </p:nvSpPr>
        <p:spPr>
          <a:xfrm>
            <a:off x="1016027" y="2501900"/>
            <a:ext cx="10329763" cy="7366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3685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 name="표 1"/>
          <p:cNvGraphicFramePr>
            <a:graphicFrameLocks noGrp="1"/>
          </p:cNvGraphicFramePr>
          <p:nvPr>
            <p:extLst>
              <p:ext uri="{D42A27DB-BD31-4B8C-83A1-F6EECF244321}">
                <p14:modId xmlns:p14="http://schemas.microsoft.com/office/powerpoint/2010/main" val="991112242"/>
              </p:ext>
            </p:extLst>
          </p:nvPr>
        </p:nvGraphicFramePr>
        <p:xfrm>
          <a:off x="1016027" y="1765674"/>
          <a:ext cx="10329763" cy="2204720"/>
        </p:xfrm>
        <a:graphic>
          <a:graphicData uri="http://schemas.openxmlformats.org/drawingml/2006/table">
            <a:tbl>
              <a:tblPr firstRow="1" bandRow="1">
                <a:tableStyleId>{5C22544A-7EE6-4342-B048-85BDC9FD1C3A}</a:tableStyleId>
              </a:tblPr>
              <a:tblGrid>
                <a:gridCol w="3443254">
                  <a:extLst>
                    <a:ext uri="{9D8B030D-6E8A-4147-A177-3AD203B41FA5}">
                      <a16:colId xmlns:a16="http://schemas.microsoft.com/office/drawing/2014/main" val="1136776290"/>
                    </a:ext>
                  </a:extLst>
                </a:gridCol>
                <a:gridCol w="2997415">
                  <a:extLst>
                    <a:ext uri="{9D8B030D-6E8A-4147-A177-3AD203B41FA5}">
                      <a16:colId xmlns:a16="http://schemas.microsoft.com/office/drawing/2014/main" val="2261172641"/>
                    </a:ext>
                  </a:extLst>
                </a:gridCol>
                <a:gridCol w="1585731">
                  <a:extLst>
                    <a:ext uri="{9D8B030D-6E8A-4147-A177-3AD203B41FA5}">
                      <a16:colId xmlns:a16="http://schemas.microsoft.com/office/drawing/2014/main" val="3282781308"/>
                    </a:ext>
                  </a:extLst>
                </a:gridCol>
                <a:gridCol w="2303363">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Setup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Rate(%)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Accuracy(%)</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70840">
                <a:tc>
                  <a:txBody>
                    <a:bodyPr/>
                    <a:lstStyle/>
                    <a:p>
                      <a:pPr latinLnBrk="1"/>
                      <a:r>
                        <a:rPr lang="en-US" altLang="ko-KR" dirty="0" smtClean="0">
                          <a:solidFill>
                            <a:schemeClr val="tx1"/>
                          </a:solidFill>
                        </a:rPr>
                        <a:t>Basic</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88.9%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0490879"/>
                  </a:ext>
                </a:extLst>
              </a:tr>
              <a:tr h="0">
                <a:tc>
                  <a:txBody>
                    <a:bodyPr/>
                    <a:lstStyle/>
                    <a:p>
                      <a:pPr latinLnBrk="1"/>
                      <a:r>
                        <a:rPr lang="en-US" altLang="ko-KR" dirty="0" smtClean="0">
                          <a:solidFill>
                            <a:schemeClr val="tx1"/>
                          </a:solidFill>
                        </a:rPr>
                        <a:t>Aggregation</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Random-&gt;Xavier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+2.1%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91.0%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9538386"/>
                  </a:ext>
                </a:extLst>
              </a:tr>
              <a:tr h="303953">
                <a:tc>
                  <a:txBody>
                    <a:bodyPr/>
                    <a:lstStyle/>
                    <a:p>
                      <a:pPr latinLnBrk="1"/>
                      <a:r>
                        <a:rPr lang="en-US" altLang="ko-KR" dirty="0" smtClean="0">
                          <a:solidFill>
                            <a:schemeClr val="tx1"/>
                          </a:solidFill>
                        </a:rPr>
                        <a:t>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Random-&gt;Uniform</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+1.1%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4761042"/>
                  </a:ext>
                </a:extLst>
              </a:tr>
              <a:tr h="242147">
                <a:tc>
                  <a:txBody>
                    <a:bodyPr/>
                    <a:lstStyle/>
                    <a:p>
                      <a:pPr latinLnBrk="1"/>
                      <a:r>
                        <a:rPr lang="en-US" altLang="ko-KR" dirty="0" smtClean="0">
                          <a:solidFill>
                            <a:schemeClr val="tx1"/>
                          </a:solidFill>
                        </a:rPr>
                        <a:t>Dropout</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X -&gt;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+0.3%</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519152"/>
                  </a:ext>
                </a:extLst>
              </a:tr>
              <a:tr h="180340">
                <a:tc>
                  <a:txBody>
                    <a:bodyPr/>
                    <a:lstStyle/>
                    <a:p>
                      <a:pPr latinLnBrk="1"/>
                      <a:r>
                        <a:rPr lang="en-US" altLang="ko-KR" dirty="0" smtClean="0">
                          <a:solidFill>
                            <a:schemeClr val="tx1"/>
                          </a:solidFill>
                        </a:rPr>
                        <a:t>L2norm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X -&gt; 1e-8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+0.2%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494384"/>
                  </a:ext>
                </a:extLst>
              </a:tr>
            </a:tbl>
          </a:graphicData>
        </a:graphic>
      </p:graphicFrame>
      <p:sp>
        <p:nvSpPr>
          <p:cNvPr id="17" name="TextBox 16"/>
          <p:cNvSpPr txBox="1"/>
          <p:nvPr/>
        </p:nvSpPr>
        <p:spPr>
          <a:xfrm>
            <a:off x="774745" y="1164888"/>
            <a:ext cx="4762500" cy="461665"/>
          </a:xfrm>
          <a:prstGeom prst="rect">
            <a:avLst/>
          </a:prstGeom>
          <a:noFill/>
        </p:spPr>
        <p:txBody>
          <a:bodyPr wrap="square" rtlCol="0">
            <a:spAutoFit/>
          </a:bodyPr>
          <a:lstStyle/>
          <a:p>
            <a:r>
              <a:rPr lang="en-US" altLang="ko-KR" sz="2400" b="1" dirty="0" smtClean="0"/>
              <a:t>[</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Hyperparameter</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 Experiment</a:t>
            </a:r>
            <a:r>
              <a:rPr lang="en-US" altLang="ko-KR" sz="2400" b="1" dirty="0" smtClean="0"/>
              <a:t>] </a:t>
            </a:r>
            <a:endParaRPr lang="ko-KR" altLang="en-US" sz="2400" dirty="0"/>
          </a:p>
        </p:txBody>
      </p:sp>
      <p:sp>
        <p:nvSpPr>
          <p:cNvPr id="14" name="직사각형 13"/>
          <p:cNvSpPr/>
          <p:nvPr/>
        </p:nvSpPr>
        <p:spPr>
          <a:xfrm flipV="1">
            <a:off x="1016027" y="3238500"/>
            <a:ext cx="10329763" cy="74008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89783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 name="표 1"/>
          <p:cNvGraphicFramePr>
            <a:graphicFrameLocks noGrp="1"/>
          </p:cNvGraphicFramePr>
          <p:nvPr>
            <p:extLst>
              <p:ext uri="{D42A27DB-BD31-4B8C-83A1-F6EECF244321}">
                <p14:modId xmlns:p14="http://schemas.microsoft.com/office/powerpoint/2010/main" val="3576680621"/>
              </p:ext>
            </p:extLst>
          </p:nvPr>
        </p:nvGraphicFramePr>
        <p:xfrm>
          <a:off x="1665582" y="2514599"/>
          <a:ext cx="8691018" cy="1828800"/>
        </p:xfrm>
        <a:graphic>
          <a:graphicData uri="http://schemas.openxmlformats.org/drawingml/2006/table">
            <a:tbl>
              <a:tblPr firstRow="1" bandRow="1">
                <a:tableStyleId>{5C22544A-7EE6-4342-B048-85BDC9FD1C3A}</a:tableStyleId>
              </a:tblPr>
              <a:tblGrid>
                <a:gridCol w="1907148">
                  <a:extLst>
                    <a:ext uri="{9D8B030D-6E8A-4147-A177-3AD203B41FA5}">
                      <a16:colId xmlns:a16="http://schemas.microsoft.com/office/drawing/2014/main" val="1136776290"/>
                    </a:ext>
                  </a:extLst>
                </a:gridCol>
                <a:gridCol w="1268308">
                  <a:extLst>
                    <a:ext uri="{9D8B030D-6E8A-4147-A177-3AD203B41FA5}">
                      <a16:colId xmlns:a16="http://schemas.microsoft.com/office/drawing/2014/main" val="1255984349"/>
                    </a:ext>
                  </a:extLst>
                </a:gridCol>
                <a:gridCol w="1287358">
                  <a:extLst>
                    <a:ext uri="{9D8B030D-6E8A-4147-A177-3AD203B41FA5}">
                      <a16:colId xmlns:a16="http://schemas.microsoft.com/office/drawing/2014/main" val="1844754479"/>
                    </a:ext>
                  </a:extLst>
                </a:gridCol>
                <a:gridCol w="1405464">
                  <a:extLst>
                    <a:ext uri="{9D8B030D-6E8A-4147-A177-3AD203B41FA5}">
                      <a16:colId xmlns:a16="http://schemas.microsoft.com/office/drawing/2014/main" val="2713486576"/>
                    </a:ext>
                  </a:extLst>
                </a:gridCol>
                <a:gridCol w="1410628">
                  <a:extLst>
                    <a:ext uri="{9D8B030D-6E8A-4147-A177-3AD203B41FA5}">
                      <a16:colId xmlns:a16="http://schemas.microsoft.com/office/drawing/2014/main" val="1060242558"/>
                    </a:ext>
                  </a:extLst>
                </a:gridCol>
                <a:gridCol w="1412112">
                  <a:extLst>
                    <a:ext uri="{9D8B030D-6E8A-4147-A177-3AD203B41FA5}">
                      <a16:colId xmlns:a16="http://schemas.microsoft.com/office/drawing/2014/main" val="298620299"/>
                    </a:ext>
                  </a:extLst>
                </a:gridCol>
              </a:tblGrid>
              <a:tr h="317331">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F.</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DBP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17330">
                <a:tc>
                  <a:txBody>
                    <a:bodyPr/>
                    <a:lstStyle/>
                    <a:p>
                      <a:pPr latinLnBrk="1"/>
                      <a:r>
                        <a:rPr lang="en-US" altLang="ko-KR" dirty="0" smtClean="0">
                          <a:solidFill>
                            <a:schemeClr val="tx1"/>
                          </a:solidFill>
                        </a:rPr>
                        <a:t>EXAM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95.5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61.9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94.5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59.2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err="1" smtClean="0">
                          <a:solidFill>
                            <a:schemeClr val="tx1"/>
                          </a:solidFill>
                        </a:rPr>
                        <a:t>EXAM_encoder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95.1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60.9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73.1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98.9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3650960"/>
                  </a:ext>
                </a:extLst>
              </a:tr>
              <a:tr h="18288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(Reproduce)</a:t>
                      </a:r>
                      <a:endParaRPr lang="ko-KR" altLang="en-US"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93.7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57.8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98.7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5508412"/>
                  </a:ext>
                </a:extLst>
              </a:tr>
            </a:tbl>
          </a:graphicData>
        </a:graphic>
      </p:graphicFrame>
      <p:sp>
        <p:nvSpPr>
          <p:cNvPr id="14" name="TextBox 13"/>
          <p:cNvSpPr txBox="1"/>
          <p:nvPr/>
        </p:nvSpPr>
        <p:spPr>
          <a:xfrm>
            <a:off x="774744" y="1164888"/>
            <a:ext cx="5255665" cy="461665"/>
          </a:xfrm>
          <a:prstGeom prst="rect">
            <a:avLst/>
          </a:prstGeom>
          <a:noFill/>
        </p:spPr>
        <p:txBody>
          <a:bodyPr wrap="square" rtlCol="0">
            <a:spAutoFit/>
          </a:bodyPr>
          <a:lstStyle/>
          <a:p>
            <a:r>
              <a:rPr lang="en-US" altLang="ko-KR" sz="2400" b="1" dirty="0" smtClean="0"/>
              <a: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Experiment Results in </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Mulit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-Class</a:t>
            </a:r>
            <a:r>
              <a:rPr lang="en-US" altLang="ko-KR" sz="2400" b="1" dirty="0" smtClean="0"/>
              <a:t>] </a:t>
            </a:r>
            <a:endParaRPr lang="ko-KR" altLang="en-US" sz="2400" dirty="0"/>
          </a:p>
        </p:txBody>
      </p:sp>
      <p:sp>
        <p:nvSpPr>
          <p:cNvPr id="3" name="TextBox 2"/>
          <p:cNvSpPr txBox="1"/>
          <p:nvPr/>
        </p:nvSpPr>
        <p:spPr>
          <a:xfrm>
            <a:off x="8814329" y="4335508"/>
            <a:ext cx="1675972" cy="276999"/>
          </a:xfrm>
          <a:prstGeom prst="rect">
            <a:avLst/>
          </a:prstGeom>
          <a:noFill/>
        </p:spPr>
        <p:txBody>
          <a:bodyPr wrap="none" rtlCol="0">
            <a:spAutoFit/>
          </a:bodyPr>
          <a:lstStyle/>
          <a:p>
            <a:r>
              <a:rPr lang="en-US" altLang="ko-KR" sz="1200" dirty="0" smtClean="0"/>
              <a:t>Test Set Accuracy [%]</a:t>
            </a:r>
            <a:endParaRPr lang="ko-KR" altLang="en-US" sz="1200" dirty="0"/>
          </a:p>
        </p:txBody>
      </p:sp>
    </p:spTree>
    <p:extLst>
      <p:ext uri="{BB962C8B-B14F-4D97-AF65-F5344CB8AC3E}">
        <p14:creationId xmlns:p14="http://schemas.microsoft.com/office/powerpoint/2010/main" val="2666159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 name="표 1"/>
          <p:cNvGraphicFramePr>
            <a:graphicFrameLocks noGrp="1"/>
          </p:cNvGraphicFramePr>
          <p:nvPr>
            <p:extLst>
              <p:ext uri="{D42A27DB-BD31-4B8C-83A1-F6EECF244321}">
                <p14:modId xmlns:p14="http://schemas.microsoft.com/office/powerpoint/2010/main" val="2646783049"/>
              </p:ext>
            </p:extLst>
          </p:nvPr>
        </p:nvGraphicFramePr>
        <p:xfrm>
          <a:off x="1665582" y="2514599"/>
          <a:ext cx="8691018" cy="1828800"/>
        </p:xfrm>
        <a:graphic>
          <a:graphicData uri="http://schemas.openxmlformats.org/drawingml/2006/table">
            <a:tbl>
              <a:tblPr firstRow="1" bandRow="1">
                <a:tableStyleId>{5C22544A-7EE6-4342-B048-85BDC9FD1C3A}</a:tableStyleId>
              </a:tblPr>
              <a:tblGrid>
                <a:gridCol w="1907148">
                  <a:extLst>
                    <a:ext uri="{9D8B030D-6E8A-4147-A177-3AD203B41FA5}">
                      <a16:colId xmlns:a16="http://schemas.microsoft.com/office/drawing/2014/main" val="1136776290"/>
                    </a:ext>
                  </a:extLst>
                </a:gridCol>
                <a:gridCol w="1268308">
                  <a:extLst>
                    <a:ext uri="{9D8B030D-6E8A-4147-A177-3AD203B41FA5}">
                      <a16:colId xmlns:a16="http://schemas.microsoft.com/office/drawing/2014/main" val="1255984349"/>
                    </a:ext>
                  </a:extLst>
                </a:gridCol>
                <a:gridCol w="1287358">
                  <a:extLst>
                    <a:ext uri="{9D8B030D-6E8A-4147-A177-3AD203B41FA5}">
                      <a16:colId xmlns:a16="http://schemas.microsoft.com/office/drawing/2014/main" val="1844754479"/>
                    </a:ext>
                  </a:extLst>
                </a:gridCol>
                <a:gridCol w="1405464">
                  <a:extLst>
                    <a:ext uri="{9D8B030D-6E8A-4147-A177-3AD203B41FA5}">
                      <a16:colId xmlns:a16="http://schemas.microsoft.com/office/drawing/2014/main" val="2713486576"/>
                    </a:ext>
                  </a:extLst>
                </a:gridCol>
                <a:gridCol w="1410628">
                  <a:extLst>
                    <a:ext uri="{9D8B030D-6E8A-4147-A177-3AD203B41FA5}">
                      <a16:colId xmlns:a16="http://schemas.microsoft.com/office/drawing/2014/main" val="1060242558"/>
                    </a:ext>
                  </a:extLst>
                </a:gridCol>
                <a:gridCol w="1412112">
                  <a:extLst>
                    <a:ext uri="{9D8B030D-6E8A-4147-A177-3AD203B41FA5}">
                      <a16:colId xmlns:a16="http://schemas.microsoft.com/office/drawing/2014/main" val="298620299"/>
                    </a:ext>
                  </a:extLst>
                </a:gridCol>
              </a:tblGrid>
              <a:tr h="317331">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F.</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DBP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17330">
                <a:tc>
                  <a:txBody>
                    <a:bodyPr/>
                    <a:lstStyle/>
                    <a:p>
                      <a:pPr latinLnBrk="1"/>
                      <a:r>
                        <a:rPr lang="en-US" altLang="ko-KR" dirty="0" smtClean="0">
                          <a:solidFill>
                            <a:schemeClr val="tx1"/>
                          </a:solidFill>
                        </a:rPr>
                        <a:t>EXAM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95.5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61.9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rgbClr val="024DA1"/>
                          </a:solidFill>
                        </a:rPr>
                        <a:t>94.5</a:t>
                      </a:r>
                      <a:endParaRPr lang="ko-KR" altLang="en-US" b="1" dirty="0">
                        <a:solidFill>
                          <a:srgbClr val="024DA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rgbClr val="024DA1"/>
                          </a:solidFill>
                        </a:rPr>
                        <a:t>59.2</a:t>
                      </a:r>
                      <a:endParaRPr lang="ko-KR" altLang="en-US" b="1" dirty="0">
                        <a:solidFill>
                          <a:srgbClr val="024DA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err="1" smtClean="0">
                          <a:solidFill>
                            <a:schemeClr val="tx1"/>
                          </a:solidFill>
                        </a:rPr>
                        <a:t>EXAM_encoder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95.1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60.9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73.1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98.9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3650960"/>
                  </a:ext>
                </a:extLst>
              </a:tr>
              <a:tr h="18288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(Reproduce)</a:t>
                      </a:r>
                      <a:endParaRPr lang="ko-KR" altLang="en-US"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93.7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57.8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98.7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5508412"/>
                  </a:ext>
                </a:extLst>
              </a:tr>
            </a:tbl>
          </a:graphicData>
        </a:graphic>
      </p:graphicFrame>
      <p:sp>
        <p:nvSpPr>
          <p:cNvPr id="14" name="TextBox 13"/>
          <p:cNvSpPr txBox="1"/>
          <p:nvPr/>
        </p:nvSpPr>
        <p:spPr>
          <a:xfrm>
            <a:off x="774744" y="1164888"/>
            <a:ext cx="5255665" cy="461665"/>
          </a:xfrm>
          <a:prstGeom prst="rect">
            <a:avLst/>
          </a:prstGeom>
          <a:noFill/>
        </p:spPr>
        <p:txBody>
          <a:bodyPr wrap="square" rtlCol="0">
            <a:spAutoFit/>
          </a:bodyPr>
          <a:lstStyle/>
          <a:p>
            <a:r>
              <a:rPr lang="en-US" altLang="ko-KR" sz="2400" b="1" dirty="0" smtClean="0"/>
              <a: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Experiment Results in </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Mulit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-Class</a:t>
            </a:r>
            <a:r>
              <a:rPr lang="en-US" altLang="ko-KR" sz="2400" b="1" dirty="0" smtClean="0"/>
              <a:t>] </a:t>
            </a:r>
            <a:endParaRPr lang="ko-KR" altLang="en-US" sz="2400" dirty="0"/>
          </a:p>
        </p:txBody>
      </p:sp>
      <p:sp>
        <p:nvSpPr>
          <p:cNvPr id="3" name="TextBox 2"/>
          <p:cNvSpPr txBox="1"/>
          <p:nvPr/>
        </p:nvSpPr>
        <p:spPr>
          <a:xfrm>
            <a:off x="8814329" y="4335508"/>
            <a:ext cx="1675972" cy="276999"/>
          </a:xfrm>
          <a:prstGeom prst="rect">
            <a:avLst/>
          </a:prstGeom>
          <a:noFill/>
        </p:spPr>
        <p:txBody>
          <a:bodyPr wrap="none" rtlCol="0">
            <a:spAutoFit/>
          </a:bodyPr>
          <a:lstStyle/>
          <a:p>
            <a:r>
              <a:rPr lang="en-US" altLang="ko-KR" sz="1200" dirty="0" smtClean="0"/>
              <a:t>Test Set Accuracy [%]</a:t>
            </a:r>
            <a:endParaRPr lang="ko-KR" altLang="en-US" sz="1200" dirty="0"/>
          </a:p>
        </p:txBody>
      </p:sp>
      <p:sp>
        <p:nvSpPr>
          <p:cNvPr id="4" name="직사각형 3"/>
          <p:cNvSpPr/>
          <p:nvPr/>
        </p:nvSpPr>
        <p:spPr>
          <a:xfrm>
            <a:off x="3562350" y="2514599"/>
            <a:ext cx="2562225" cy="1828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1240200301"/>
              </p:ext>
            </p:extLst>
          </p:nvPr>
        </p:nvGraphicFramePr>
        <p:xfrm>
          <a:off x="1665582" y="4735944"/>
          <a:ext cx="8691018" cy="1828800"/>
        </p:xfrm>
        <a:graphic>
          <a:graphicData uri="http://schemas.openxmlformats.org/drawingml/2006/table">
            <a:tbl>
              <a:tblPr firstRow="1" bandRow="1">
                <a:tableStyleId>{5C22544A-7EE6-4342-B048-85BDC9FD1C3A}</a:tableStyleId>
              </a:tblPr>
              <a:tblGrid>
                <a:gridCol w="1907148">
                  <a:extLst>
                    <a:ext uri="{9D8B030D-6E8A-4147-A177-3AD203B41FA5}">
                      <a16:colId xmlns:a16="http://schemas.microsoft.com/office/drawing/2014/main" val="913398030"/>
                    </a:ext>
                  </a:extLst>
                </a:gridCol>
                <a:gridCol w="1268308">
                  <a:extLst>
                    <a:ext uri="{9D8B030D-6E8A-4147-A177-3AD203B41FA5}">
                      <a16:colId xmlns:a16="http://schemas.microsoft.com/office/drawing/2014/main" val="2595300586"/>
                    </a:ext>
                  </a:extLst>
                </a:gridCol>
                <a:gridCol w="1287358">
                  <a:extLst>
                    <a:ext uri="{9D8B030D-6E8A-4147-A177-3AD203B41FA5}">
                      <a16:colId xmlns:a16="http://schemas.microsoft.com/office/drawing/2014/main" val="4086289905"/>
                    </a:ext>
                  </a:extLst>
                </a:gridCol>
                <a:gridCol w="1405464">
                  <a:extLst>
                    <a:ext uri="{9D8B030D-6E8A-4147-A177-3AD203B41FA5}">
                      <a16:colId xmlns:a16="http://schemas.microsoft.com/office/drawing/2014/main" val="1521113937"/>
                    </a:ext>
                  </a:extLst>
                </a:gridCol>
                <a:gridCol w="1410628">
                  <a:extLst>
                    <a:ext uri="{9D8B030D-6E8A-4147-A177-3AD203B41FA5}">
                      <a16:colId xmlns:a16="http://schemas.microsoft.com/office/drawing/2014/main" val="4077830574"/>
                    </a:ext>
                  </a:extLst>
                </a:gridCol>
                <a:gridCol w="1412112">
                  <a:extLst>
                    <a:ext uri="{9D8B030D-6E8A-4147-A177-3AD203B41FA5}">
                      <a16:colId xmlns:a16="http://schemas.microsoft.com/office/drawing/2014/main" val="1391022798"/>
                    </a:ext>
                  </a:extLst>
                </a:gridCol>
              </a:tblGrid>
              <a:tr h="317331">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F.</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DBP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1420639"/>
                  </a:ext>
                </a:extLst>
              </a:tr>
              <a:tr h="31733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95.5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61.9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75565066"/>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rgbClr val="FF0000"/>
                          </a:solidFill>
                        </a:rPr>
                        <a:t>93.8</a:t>
                      </a:r>
                      <a:endParaRPr lang="ko-KR"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rgbClr val="FF0000"/>
                          </a:solidFill>
                        </a:rPr>
                        <a:t>57.8</a:t>
                      </a:r>
                      <a:endParaRPr lang="ko-KR"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5044245"/>
                  </a:ext>
                </a:extLst>
              </a:tr>
              <a:tr h="182880">
                <a:tc>
                  <a:txBody>
                    <a:bodyPr/>
                    <a:lstStyle/>
                    <a:p>
                      <a:pPr latinLnBrk="1"/>
                      <a:r>
                        <a:rPr lang="en-US" altLang="ko-KR" dirty="0" err="1" smtClean="0">
                          <a:solidFill>
                            <a:schemeClr val="tx1"/>
                          </a:solidFill>
                        </a:rPr>
                        <a:t>EXAM_Attention</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맑은 고딕" panose="020B0503020000020004" pitchFamily="50" charset="-127"/>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07949540"/>
                  </a:ext>
                </a:extLst>
              </a:tr>
              <a:tr h="182880">
                <a:tc>
                  <a:txBody>
                    <a:bodyPr/>
                    <a:lstStyle/>
                    <a:p>
                      <a:pPr latinLnBrk="1"/>
                      <a:r>
                        <a:rPr lang="en-US" altLang="ko-KR" dirty="0" smtClean="0">
                          <a:solidFill>
                            <a:schemeClr val="tx1"/>
                          </a:solidFill>
                        </a:rPr>
                        <a:t>(Produce)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93.5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57.7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92.3</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4500312"/>
                  </a:ext>
                </a:extLst>
              </a:tr>
            </a:tbl>
          </a:graphicData>
        </a:graphic>
      </p:graphicFrame>
      <p:sp>
        <p:nvSpPr>
          <p:cNvPr id="15" name="직사각형 14"/>
          <p:cNvSpPr/>
          <p:nvPr/>
        </p:nvSpPr>
        <p:spPr>
          <a:xfrm>
            <a:off x="3562349" y="4730549"/>
            <a:ext cx="2562225" cy="1828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363980" y="4721458"/>
            <a:ext cx="1691938" cy="369332"/>
          </a:xfrm>
          <a:prstGeom prst="rect">
            <a:avLst/>
          </a:prstGeom>
          <a:noFill/>
        </p:spPr>
        <p:txBody>
          <a:bodyPr wrap="none" rtlCol="0">
            <a:spAutoFit/>
          </a:bodyPr>
          <a:lstStyle/>
          <a:p>
            <a:r>
              <a:rPr lang="en-US" altLang="ko-KR" b="1" dirty="0" smtClean="0"/>
              <a:t>   In-</a:t>
            </a:r>
            <a:r>
              <a:rPr lang="en-US" altLang="ko-KR" b="1" dirty="0" err="1" smtClean="0"/>
              <a:t>prograss</a:t>
            </a:r>
            <a:endParaRPr lang="ko-KR" altLang="en-US" b="1" dirty="0"/>
          </a:p>
        </p:txBody>
      </p:sp>
    </p:spTree>
    <p:extLst>
      <p:ext uri="{BB962C8B-B14F-4D97-AF65-F5344CB8AC3E}">
        <p14:creationId xmlns:p14="http://schemas.microsoft.com/office/powerpoint/2010/main" val="1298211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5" y="1164888"/>
            <a:ext cx="4762500" cy="461665"/>
          </a:xfrm>
          <a:prstGeom prst="rect">
            <a:avLst/>
          </a:prstGeom>
          <a:noFill/>
        </p:spPr>
        <p:txBody>
          <a:bodyPr wrap="square" rtlCol="0">
            <a:spAutoFit/>
          </a:bodyPr>
          <a:lstStyle/>
          <a:p>
            <a:r>
              <a:rPr lang="en-US" altLang="ko-KR" sz="2400" b="1" dirty="0" smtClean="0"/>
              <a:t>[Visualization] </a:t>
            </a:r>
            <a:endParaRPr lang="ko-KR" altLang="en-US" sz="2400" dirty="0"/>
          </a:p>
        </p:txBody>
      </p:sp>
      <p:sp>
        <p:nvSpPr>
          <p:cNvPr id="6" name="직사각형 5"/>
          <p:cNvSpPr/>
          <p:nvPr/>
        </p:nvSpPr>
        <p:spPr>
          <a:xfrm>
            <a:off x="3853328" y="1837709"/>
            <a:ext cx="604928" cy="4522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3251200" y="5595324"/>
            <a:ext cx="3871828" cy="4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693300" y="1838299"/>
            <a:ext cx="2542619" cy="3754874"/>
          </a:xfrm>
          <a:prstGeom prst="rect">
            <a:avLst/>
          </a:prstGeom>
          <a:noFill/>
        </p:spPr>
        <p:txBody>
          <a:bodyPr wrap="none" rtlCol="0">
            <a:spAutoFit/>
          </a:bodyPr>
          <a:lstStyle/>
          <a:p>
            <a:r>
              <a:rPr lang="en-US" altLang="ko-KR" sz="1700" b="1" dirty="0" smtClean="0"/>
              <a:t>Company</a:t>
            </a:r>
          </a:p>
          <a:p>
            <a:r>
              <a:rPr lang="en-US" altLang="ko-KR" sz="1700" b="1" dirty="0" err="1" smtClean="0"/>
              <a:t>EducationalInstitution</a:t>
            </a:r>
            <a:endParaRPr lang="en-US" altLang="ko-KR" sz="1700" b="1" dirty="0" smtClean="0"/>
          </a:p>
          <a:p>
            <a:r>
              <a:rPr lang="en-US" altLang="ko-KR" sz="1700" b="1" dirty="0" smtClean="0"/>
              <a:t>Artist</a:t>
            </a:r>
          </a:p>
          <a:p>
            <a:r>
              <a:rPr lang="en-US" altLang="ko-KR" sz="1700" b="1" dirty="0" err="1" smtClean="0"/>
              <a:t>Althlete</a:t>
            </a:r>
            <a:endParaRPr lang="en-US" altLang="ko-KR" sz="1700" b="1" dirty="0" smtClean="0"/>
          </a:p>
          <a:p>
            <a:r>
              <a:rPr lang="en-US" altLang="ko-KR" sz="1700" b="1" dirty="0" err="1" smtClean="0"/>
              <a:t>OfficeHolder</a:t>
            </a:r>
            <a:endParaRPr lang="en-US" altLang="ko-KR" sz="1700" b="1" dirty="0" smtClean="0"/>
          </a:p>
          <a:p>
            <a:r>
              <a:rPr lang="en-US" altLang="ko-KR" sz="1700" b="1" dirty="0" err="1" smtClean="0"/>
              <a:t>MeanOfTransportation</a:t>
            </a:r>
            <a:endParaRPr lang="en-US" altLang="ko-KR" sz="1700" b="1" dirty="0" smtClean="0"/>
          </a:p>
          <a:p>
            <a:r>
              <a:rPr lang="en-US" altLang="ko-KR" sz="1700" b="1" dirty="0" smtClean="0"/>
              <a:t>Building</a:t>
            </a:r>
          </a:p>
          <a:p>
            <a:r>
              <a:rPr lang="en-US" altLang="ko-KR" sz="1700" b="1" dirty="0" err="1" smtClean="0"/>
              <a:t>NaturalPlace</a:t>
            </a:r>
            <a:endParaRPr lang="en-US" altLang="ko-KR" sz="1700" b="1" dirty="0" smtClean="0"/>
          </a:p>
          <a:p>
            <a:r>
              <a:rPr lang="en-US" altLang="ko-KR" sz="1700" b="1" dirty="0" smtClean="0"/>
              <a:t>Village</a:t>
            </a:r>
          </a:p>
          <a:p>
            <a:r>
              <a:rPr lang="en-US" altLang="ko-KR" sz="1700" b="1" dirty="0" smtClean="0"/>
              <a:t>Animal</a:t>
            </a:r>
          </a:p>
          <a:p>
            <a:r>
              <a:rPr lang="en-US" altLang="ko-KR" sz="1700" b="1" dirty="0" smtClean="0">
                <a:solidFill>
                  <a:srgbClr val="C00000"/>
                </a:solidFill>
              </a:rPr>
              <a:t>Plant</a:t>
            </a:r>
          </a:p>
          <a:p>
            <a:r>
              <a:rPr lang="en-US" altLang="ko-KR" sz="1700" b="1" dirty="0" smtClean="0"/>
              <a:t>Album</a:t>
            </a:r>
          </a:p>
          <a:p>
            <a:r>
              <a:rPr lang="en-US" altLang="ko-KR" sz="1700" b="1" dirty="0" smtClean="0"/>
              <a:t>Film</a:t>
            </a:r>
          </a:p>
          <a:p>
            <a:r>
              <a:rPr lang="en-US" altLang="ko-KR" sz="1700" b="1" dirty="0" err="1" smtClean="0"/>
              <a:t>WrittenWork</a:t>
            </a:r>
            <a:endParaRPr lang="ko-KR" altLang="en-US" sz="1700" b="1" dirty="0"/>
          </a:p>
        </p:txBody>
      </p:sp>
      <p:pic>
        <p:nvPicPr>
          <p:cNvPr id="34" name="그림 33"/>
          <p:cNvPicPr>
            <a:picLocks noChangeAspect="1"/>
          </p:cNvPicPr>
          <p:nvPr/>
        </p:nvPicPr>
        <p:blipFill>
          <a:blip r:embed="rId3"/>
          <a:stretch>
            <a:fillRect/>
          </a:stretch>
        </p:blipFill>
        <p:spPr>
          <a:xfrm>
            <a:off x="737882" y="1837709"/>
            <a:ext cx="3021829" cy="4055613"/>
          </a:xfrm>
          <a:prstGeom prst="rect">
            <a:avLst/>
          </a:prstGeom>
        </p:spPr>
      </p:pic>
      <p:sp>
        <p:nvSpPr>
          <p:cNvPr id="3" name="직사각형 2"/>
          <p:cNvSpPr/>
          <p:nvPr/>
        </p:nvSpPr>
        <p:spPr>
          <a:xfrm>
            <a:off x="623091" y="1837709"/>
            <a:ext cx="407056" cy="405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775490" y="5534025"/>
            <a:ext cx="3099011" cy="511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789916" y="6128949"/>
            <a:ext cx="7868949" cy="353943"/>
          </a:xfrm>
          <a:prstGeom prst="rect">
            <a:avLst/>
          </a:prstGeom>
          <a:noFill/>
        </p:spPr>
        <p:txBody>
          <a:bodyPr wrap="none" rtlCol="0">
            <a:spAutoFit/>
          </a:bodyPr>
          <a:lstStyle/>
          <a:p>
            <a:r>
              <a:rPr lang="en-US" altLang="ko-KR" sz="1700" b="1" dirty="0" smtClean="0"/>
              <a:t>Mahru </a:t>
            </a:r>
            <a:r>
              <a:rPr lang="en-US" altLang="ko-KR" sz="1700" b="1" dirty="0" err="1" smtClean="0"/>
              <a:t>Orostachys</a:t>
            </a:r>
            <a:r>
              <a:rPr lang="en-US" altLang="ko-KR" sz="1700" b="1" dirty="0" smtClean="0"/>
              <a:t> ( Mahru </a:t>
            </a:r>
            <a:r>
              <a:rPr lang="en-US" altLang="ko-KR" sz="1700" b="1" dirty="0" err="1" smtClean="0"/>
              <a:t>Orostachys</a:t>
            </a:r>
            <a:r>
              <a:rPr lang="en-US" altLang="ko-KR" sz="1700" b="1" dirty="0" smtClean="0"/>
              <a:t> Indonesian directed tells Review ii</a:t>
            </a:r>
          </a:p>
        </p:txBody>
      </p:sp>
      <p:sp>
        <p:nvSpPr>
          <p:cNvPr id="25" name="TextBox 24"/>
          <p:cNvSpPr txBox="1"/>
          <p:nvPr/>
        </p:nvSpPr>
        <p:spPr>
          <a:xfrm>
            <a:off x="661326" y="5759837"/>
            <a:ext cx="1208792" cy="353943"/>
          </a:xfrm>
          <a:prstGeom prst="rect">
            <a:avLst/>
          </a:prstGeom>
          <a:noFill/>
        </p:spPr>
        <p:txBody>
          <a:bodyPr wrap="none" rtlCol="0">
            <a:spAutoFit/>
          </a:bodyPr>
          <a:lstStyle/>
          <a:p>
            <a:r>
              <a:rPr lang="en-US" altLang="ko-KR" sz="1700" dirty="0" smtClean="0"/>
              <a:t>Sentence :</a:t>
            </a:r>
          </a:p>
        </p:txBody>
      </p:sp>
    </p:spTree>
    <p:extLst>
      <p:ext uri="{BB962C8B-B14F-4D97-AF65-F5344CB8AC3E}">
        <p14:creationId xmlns:p14="http://schemas.microsoft.com/office/powerpoint/2010/main" val="2208238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5" y="1164888"/>
            <a:ext cx="4762500" cy="461665"/>
          </a:xfrm>
          <a:prstGeom prst="rect">
            <a:avLst/>
          </a:prstGeom>
          <a:noFill/>
        </p:spPr>
        <p:txBody>
          <a:bodyPr wrap="square" rtlCol="0">
            <a:spAutoFit/>
          </a:bodyPr>
          <a:lstStyle/>
          <a:p>
            <a:r>
              <a:rPr lang="en-US" altLang="ko-KR" sz="2400" b="1" dirty="0" smtClean="0"/>
              <a:t>[Visualization] </a:t>
            </a:r>
            <a:endParaRPr lang="ko-KR" altLang="en-US" sz="2400" dirty="0"/>
          </a:p>
        </p:txBody>
      </p:sp>
      <p:sp>
        <p:nvSpPr>
          <p:cNvPr id="6" name="직사각형 5"/>
          <p:cNvSpPr/>
          <p:nvPr/>
        </p:nvSpPr>
        <p:spPr>
          <a:xfrm>
            <a:off x="3853328" y="1837709"/>
            <a:ext cx="604928" cy="4522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3251200" y="5595324"/>
            <a:ext cx="3871828" cy="4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693300" y="1838299"/>
            <a:ext cx="2542619" cy="3754874"/>
          </a:xfrm>
          <a:prstGeom prst="rect">
            <a:avLst/>
          </a:prstGeom>
          <a:noFill/>
        </p:spPr>
        <p:txBody>
          <a:bodyPr wrap="none" rtlCol="0">
            <a:spAutoFit/>
          </a:bodyPr>
          <a:lstStyle/>
          <a:p>
            <a:r>
              <a:rPr lang="en-US" altLang="ko-KR" sz="1700" b="1" dirty="0" smtClean="0"/>
              <a:t>Company</a:t>
            </a:r>
          </a:p>
          <a:p>
            <a:r>
              <a:rPr lang="en-US" altLang="ko-KR" sz="1700" b="1" dirty="0" err="1" smtClean="0"/>
              <a:t>EducationalInstitution</a:t>
            </a:r>
            <a:endParaRPr lang="en-US" altLang="ko-KR" sz="1700" b="1" dirty="0" smtClean="0"/>
          </a:p>
          <a:p>
            <a:r>
              <a:rPr lang="en-US" altLang="ko-KR" sz="1700" b="1" dirty="0" smtClean="0"/>
              <a:t>Artist</a:t>
            </a:r>
          </a:p>
          <a:p>
            <a:r>
              <a:rPr lang="en-US" altLang="ko-KR" sz="1700" b="1" dirty="0" err="1" smtClean="0"/>
              <a:t>Althlete</a:t>
            </a:r>
            <a:endParaRPr lang="en-US" altLang="ko-KR" sz="1700" b="1" dirty="0" smtClean="0"/>
          </a:p>
          <a:p>
            <a:r>
              <a:rPr lang="en-US" altLang="ko-KR" sz="1700" b="1" dirty="0" err="1" smtClean="0"/>
              <a:t>OfficeHolder</a:t>
            </a:r>
            <a:endParaRPr lang="en-US" altLang="ko-KR" sz="1700" b="1" dirty="0" smtClean="0"/>
          </a:p>
          <a:p>
            <a:r>
              <a:rPr lang="en-US" altLang="ko-KR" sz="1700" b="1" dirty="0" err="1" smtClean="0"/>
              <a:t>MeanOfTransportation</a:t>
            </a:r>
            <a:endParaRPr lang="en-US" altLang="ko-KR" sz="1700" b="1" dirty="0" smtClean="0"/>
          </a:p>
          <a:p>
            <a:r>
              <a:rPr lang="en-US" altLang="ko-KR" sz="1700" b="1" dirty="0" smtClean="0"/>
              <a:t>Building</a:t>
            </a:r>
          </a:p>
          <a:p>
            <a:r>
              <a:rPr lang="en-US" altLang="ko-KR" sz="1700" b="1" dirty="0" err="1" smtClean="0"/>
              <a:t>NaturalPlace</a:t>
            </a:r>
            <a:endParaRPr lang="en-US" altLang="ko-KR" sz="1700" b="1" dirty="0" smtClean="0"/>
          </a:p>
          <a:p>
            <a:r>
              <a:rPr lang="en-US" altLang="ko-KR" sz="1700" b="1" dirty="0" smtClean="0"/>
              <a:t>Village</a:t>
            </a:r>
          </a:p>
          <a:p>
            <a:r>
              <a:rPr lang="en-US" altLang="ko-KR" sz="1700" b="1" dirty="0" smtClean="0"/>
              <a:t>Animal</a:t>
            </a:r>
          </a:p>
          <a:p>
            <a:r>
              <a:rPr lang="en-US" altLang="ko-KR" sz="1700" b="1" dirty="0" smtClean="0">
                <a:solidFill>
                  <a:srgbClr val="C00000"/>
                </a:solidFill>
              </a:rPr>
              <a:t>Plant</a:t>
            </a:r>
          </a:p>
          <a:p>
            <a:r>
              <a:rPr lang="en-US" altLang="ko-KR" sz="1700" b="1" dirty="0" smtClean="0"/>
              <a:t>Album</a:t>
            </a:r>
          </a:p>
          <a:p>
            <a:r>
              <a:rPr lang="en-US" altLang="ko-KR" sz="1700" b="1" dirty="0" smtClean="0"/>
              <a:t>Film</a:t>
            </a:r>
          </a:p>
          <a:p>
            <a:r>
              <a:rPr lang="en-US" altLang="ko-KR" sz="1700" b="1" dirty="0" err="1" smtClean="0"/>
              <a:t>WrittenWork</a:t>
            </a:r>
            <a:endParaRPr lang="ko-KR" altLang="en-US" sz="1700" b="1" dirty="0"/>
          </a:p>
        </p:txBody>
      </p:sp>
      <p:pic>
        <p:nvPicPr>
          <p:cNvPr id="34" name="그림 33"/>
          <p:cNvPicPr>
            <a:picLocks noChangeAspect="1"/>
          </p:cNvPicPr>
          <p:nvPr/>
        </p:nvPicPr>
        <p:blipFill>
          <a:blip r:embed="rId3"/>
          <a:stretch>
            <a:fillRect/>
          </a:stretch>
        </p:blipFill>
        <p:spPr>
          <a:xfrm>
            <a:off x="737882" y="1837709"/>
            <a:ext cx="3021829" cy="4055613"/>
          </a:xfrm>
          <a:prstGeom prst="rect">
            <a:avLst/>
          </a:prstGeom>
        </p:spPr>
      </p:pic>
      <p:sp>
        <p:nvSpPr>
          <p:cNvPr id="3" name="직사각형 2"/>
          <p:cNvSpPr/>
          <p:nvPr/>
        </p:nvSpPr>
        <p:spPr>
          <a:xfrm>
            <a:off x="623091" y="1837709"/>
            <a:ext cx="407056" cy="405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775490" y="5534025"/>
            <a:ext cx="3099011" cy="511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222776" y="4411332"/>
            <a:ext cx="374650" cy="4127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993423" y="4411332"/>
            <a:ext cx="374650" cy="4127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p:nvPr/>
        </p:nvCxnSpPr>
        <p:spPr>
          <a:xfrm flipH="1" flipV="1">
            <a:off x="1410102" y="4824083"/>
            <a:ext cx="772486" cy="1304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직선 화살표 연결선 25"/>
          <p:cNvCxnSpPr/>
          <p:nvPr/>
        </p:nvCxnSpPr>
        <p:spPr>
          <a:xfrm flipH="1" flipV="1">
            <a:off x="2182588" y="4835161"/>
            <a:ext cx="2088470" cy="1293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89916" y="6128949"/>
            <a:ext cx="7868949" cy="353943"/>
          </a:xfrm>
          <a:prstGeom prst="rect">
            <a:avLst/>
          </a:prstGeom>
          <a:noFill/>
        </p:spPr>
        <p:txBody>
          <a:bodyPr wrap="none" rtlCol="0">
            <a:spAutoFit/>
          </a:bodyPr>
          <a:lstStyle/>
          <a:p>
            <a:r>
              <a:rPr lang="en-US" altLang="ko-KR" sz="1700" b="1" dirty="0" smtClean="0"/>
              <a:t>Mahru </a:t>
            </a:r>
            <a:r>
              <a:rPr lang="en-US" altLang="ko-KR" sz="1700" b="1" dirty="0" err="1" smtClean="0">
                <a:solidFill>
                  <a:srgbClr val="C00000"/>
                </a:solidFill>
              </a:rPr>
              <a:t>Orostachys</a:t>
            </a:r>
            <a:r>
              <a:rPr lang="en-US" altLang="ko-KR" sz="1700" b="1" dirty="0" smtClean="0">
                <a:solidFill>
                  <a:srgbClr val="C00000"/>
                </a:solidFill>
              </a:rPr>
              <a:t> </a:t>
            </a:r>
            <a:r>
              <a:rPr lang="en-US" altLang="ko-KR" sz="1700" b="1" dirty="0" smtClean="0"/>
              <a:t>( Mahru </a:t>
            </a:r>
            <a:r>
              <a:rPr lang="en-US" altLang="ko-KR" sz="1700" b="1" dirty="0" err="1" smtClean="0">
                <a:solidFill>
                  <a:srgbClr val="C00000"/>
                </a:solidFill>
              </a:rPr>
              <a:t>Orostachys</a:t>
            </a:r>
            <a:r>
              <a:rPr lang="en-US" altLang="ko-KR" sz="1700" b="1" dirty="0" smtClean="0">
                <a:solidFill>
                  <a:srgbClr val="C00000"/>
                </a:solidFill>
              </a:rPr>
              <a:t> </a:t>
            </a:r>
            <a:r>
              <a:rPr lang="en-US" altLang="ko-KR" sz="1700" b="1" dirty="0" smtClean="0"/>
              <a:t>Indonesian directed tells Review ii</a:t>
            </a:r>
          </a:p>
        </p:txBody>
      </p:sp>
      <p:sp>
        <p:nvSpPr>
          <p:cNvPr id="30" name="TextBox 29"/>
          <p:cNvSpPr txBox="1"/>
          <p:nvPr/>
        </p:nvSpPr>
        <p:spPr>
          <a:xfrm>
            <a:off x="661326" y="5759837"/>
            <a:ext cx="1208792" cy="353943"/>
          </a:xfrm>
          <a:prstGeom prst="rect">
            <a:avLst/>
          </a:prstGeom>
          <a:noFill/>
        </p:spPr>
        <p:txBody>
          <a:bodyPr wrap="none" rtlCol="0">
            <a:spAutoFit/>
          </a:bodyPr>
          <a:lstStyle/>
          <a:p>
            <a:r>
              <a:rPr lang="en-US" altLang="ko-KR" sz="1700" dirty="0" smtClean="0"/>
              <a:t>Sentence :</a:t>
            </a:r>
          </a:p>
        </p:txBody>
      </p:sp>
    </p:spTree>
    <p:extLst>
      <p:ext uri="{BB962C8B-B14F-4D97-AF65-F5344CB8AC3E}">
        <p14:creationId xmlns:p14="http://schemas.microsoft.com/office/powerpoint/2010/main" val="1381502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5" y="1164888"/>
            <a:ext cx="4762500" cy="461665"/>
          </a:xfrm>
          <a:prstGeom prst="rect">
            <a:avLst/>
          </a:prstGeom>
          <a:noFill/>
        </p:spPr>
        <p:txBody>
          <a:bodyPr wrap="square" rtlCol="0">
            <a:spAutoFit/>
          </a:bodyPr>
          <a:lstStyle/>
          <a:p>
            <a:r>
              <a:rPr lang="en-US" altLang="ko-KR" sz="2400" b="1" dirty="0" smtClean="0"/>
              <a:t>[Visualization] </a:t>
            </a:r>
            <a:endParaRPr lang="ko-KR" altLang="en-US" sz="2400" dirty="0"/>
          </a:p>
        </p:txBody>
      </p:sp>
      <p:sp>
        <p:nvSpPr>
          <p:cNvPr id="6" name="직사각형 5"/>
          <p:cNvSpPr/>
          <p:nvPr/>
        </p:nvSpPr>
        <p:spPr>
          <a:xfrm>
            <a:off x="3853328" y="1837709"/>
            <a:ext cx="604928" cy="4522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693300" y="1838299"/>
            <a:ext cx="2542619" cy="3754874"/>
          </a:xfrm>
          <a:prstGeom prst="rect">
            <a:avLst/>
          </a:prstGeom>
          <a:noFill/>
        </p:spPr>
        <p:txBody>
          <a:bodyPr wrap="none" rtlCol="0">
            <a:spAutoFit/>
          </a:bodyPr>
          <a:lstStyle/>
          <a:p>
            <a:r>
              <a:rPr lang="en-US" altLang="ko-KR" sz="1700" b="1" dirty="0" smtClean="0"/>
              <a:t>Company</a:t>
            </a:r>
          </a:p>
          <a:p>
            <a:r>
              <a:rPr lang="en-US" altLang="ko-KR" sz="1700" b="1" dirty="0" err="1" smtClean="0"/>
              <a:t>EducationalInstitution</a:t>
            </a:r>
            <a:endParaRPr lang="en-US" altLang="ko-KR" sz="1700" b="1" dirty="0" smtClean="0"/>
          </a:p>
          <a:p>
            <a:r>
              <a:rPr lang="en-US" altLang="ko-KR" sz="1700" b="1" dirty="0" smtClean="0"/>
              <a:t>Artist</a:t>
            </a:r>
          </a:p>
          <a:p>
            <a:r>
              <a:rPr lang="en-US" altLang="ko-KR" sz="1700" b="1" dirty="0" err="1" smtClean="0"/>
              <a:t>Althlete</a:t>
            </a:r>
            <a:endParaRPr lang="en-US" altLang="ko-KR" sz="1700" b="1" dirty="0" smtClean="0"/>
          </a:p>
          <a:p>
            <a:r>
              <a:rPr lang="en-US" altLang="ko-KR" sz="1700" b="1" dirty="0" err="1" smtClean="0"/>
              <a:t>OfficeHolder</a:t>
            </a:r>
            <a:endParaRPr lang="en-US" altLang="ko-KR" sz="1700" b="1" dirty="0" smtClean="0"/>
          </a:p>
          <a:p>
            <a:r>
              <a:rPr lang="en-US" altLang="ko-KR" sz="1700" b="1" dirty="0" err="1" smtClean="0"/>
              <a:t>MeanOfTransportation</a:t>
            </a:r>
            <a:endParaRPr lang="en-US" altLang="ko-KR" sz="1700" b="1" dirty="0" smtClean="0"/>
          </a:p>
          <a:p>
            <a:r>
              <a:rPr lang="en-US" altLang="ko-KR" sz="1700" b="1" dirty="0" smtClean="0"/>
              <a:t>Building</a:t>
            </a:r>
          </a:p>
          <a:p>
            <a:r>
              <a:rPr lang="en-US" altLang="ko-KR" sz="1700" b="1" dirty="0" err="1" smtClean="0"/>
              <a:t>NaturalPlace</a:t>
            </a:r>
            <a:endParaRPr lang="en-US" altLang="ko-KR" sz="1700" b="1" dirty="0" smtClean="0"/>
          </a:p>
          <a:p>
            <a:r>
              <a:rPr lang="en-US" altLang="ko-KR" sz="1700" b="1" dirty="0" smtClean="0"/>
              <a:t>Village</a:t>
            </a:r>
          </a:p>
          <a:p>
            <a:r>
              <a:rPr lang="en-US" altLang="ko-KR" sz="1700" b="1" dirty="0" smtClean="0"/>
              <a:t>Animal</a:t>
            </a:r>
          </a:p>
          <a:p>
            <a:r>
              <a:rPr lang="en-US" altLang="ko-KR" sz="1700" b="1" dirty="0" smtClean="0">
                <a:solidFill>
                  <a:srgbClr val="C00000"/>
                </a:solidFill>
              </a:rPr>
              <a:t>Plant</a:t>
            </a:r>
          </a:p>
          <a:p>
            <a:r>
              <a:rPr lang="en-US" altLang="ko-KR" sz="1700" b="1" dirty="0" smtClean="0"/>
              <a:t>Album</a:t>
            </a:r>
          </a:p>
          <a:p>
            <a:r>
              <a:rPr lang="en-US" altLang="ko-KR" sz="1700" b="1" dirty="0" smtClean="0"/>
              <a:t>Film</a:t>
            </a:r>
          </a:p>
          <a:p>
            <a:r>
              <a:rPr lang="en-US" altLang="ko-KR" sz="1700" b="1" dirty="0" err="1" smtClean="0"/>
              <a:t>WrittenWork</a:t>
            </a:r>
            <a:endParaRPr lang="ko-KR" altLang="en-US" sz="1700" b="1" dirty="0"/>
          </a:p>
        </p:txBody>
      </p:sp>
      <p:pic>
        <p:nvPicPr>
          <p:cNvPr id="34" name="그림 33"/>
          <p:cNvPicPr>
            <a:picLocks noChangeAspect="1"/>
          </p:cNvPicPr>
          <p:nvPr/>
        </p:nvPicPr>
        <p:blipFill>
          <a:blip r:embed="rId3"/>
          <a:stretch>
            <a:fillRect/>
          </a:stretch>
        </p:blipFill>
        <p:spPr>
          <a:xfrm>
            <a:off x="737882" y="1837709"/>
            <a:ext cx="3021829" cy="4055613"/>
          </a:xfrm>
          <a:prstGeom prst="rect">
            <a:avLst/>
          </a:prstGeom>
        </p:spPr>
      </p:pic>
      <p:sp>
        <p:nvSpPr>
          <p:cNvPr id="3" name="직사각형 2"/>
          <p:cNvSpPr/>
          <p:nvPr/>
        </p:nvSpPr>
        <p:spPr>
          <a:xfrm>
            <a:off x="623091" y="1837709"/>
            <a:ext cx="407056" cy="405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775490" y="5534025"/>
            <a:ext cx="3099011" cy="511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222776" y="4411332"/>
            <a:ext cx="374650" cy="4127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993423" y="4411332"/>
            <a:ext cx="374650" cy="4127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그림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6792" y="1720703"/>
            <a:ext cx="3535095" cy="3535095"/>
          </a:xfrm>
          <a:prstGeom prst="rect">
            <a:avLst/>
          </a:prstGeom>
        </p:spPr>
      </p:pic>
      <p:sp>
        <p:nvSpPr>
          <p:cNvPr id="28" name="TextBox 27"/>
          <p:cNvSpPr txBox="1"/>
          <p:nvPr/>
        </p:nvSpPr>
        <p:spPr>
          <a:xfrm>
            <a:off x="7244570" y="1317244"/>
            <a:ext cx="1991298" cy="353943"/>
          </a:xfrm>
          <a:prstGeom prst="rect">
            <a:avLst/>
          </a:prstGeom>
          <a:noFill/>
        </p:spPr>
        <p:txBody>
          <a:bodyPr wrap="square" rtlCol="0">
            <a:spAutoFit/>
          </a:bodyPr>
          <a:lstStyle/>
          <a:p>
            <a:r>
              <a:rPr lang="en-US" altLang="ko-KR" sz="1700" b="1" dirty="0" smtClean="0"/>
              <a:t>&lt; </a:t>
            </a:r>
            <a:r>
              <a:rPr lang="en-US" altLang="ko-KR" sz="1700" b="1" dirty="0" err="1" smtClean="0"/>
              <a:t>Orostachys</a:t>
            </a:r>
            <a:r>
              <a:rPr lang="en-US" altLang="ko-KR" sz="1700" b="1" dirty="0" smtClean="0"/>
              <a:t> &gt;</a:t>
            </a:r>
          </a:p>
        </p:txBody>
      </p:sp>
      <p:cxnSp>
        <p:nvCxnSpPr>
          <p:cNvPr id="29" name="직선 화살표 연결선 28"/>
          <p:cNvCxnSpPr/>
          <p:nvPr/>
        </p:nvCxnSpPr>
        <p:spPr>
          <a:xfrm flipH="1" flipV="1">
            <a:off x="1410102" y="4824083"/>
            <a:ext cx="772486" cy="1304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직선 화살표 연결선 29"/>
          <p:cNvCxnSpPr/>
          <p:nvPr/>
        </p:nvCxnSpPr>
        <p:spPr>
          <a:xfrm flipH="1" flipV="1">
            <a:off x="2182588" y="4835161"/>
            <a:ext cx="2088470" cy="1293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89916" y="6128949"/>
            <a:ext cx="7868949" cy="353943"/>
          </a:xfrm>
          <a:prstGeom prst="rect">
            <a:avLst/>
          </a:prstGeom>
          <a:noFill/>
        </p:spPr>
        <p:txBody>
          <a:bodyPr wrap="none" rtlCol="0">
            <a:spAutoFit/>
          </a:bodyPr>
          <a:lstStyle/>
          <a:p>
            <a:r>
              <a:rPr lang="en-US" altLang="ko-KR" sz="1700" b="1" dirty="0" smtClean="0"/>
              <a:t>Mahru </a:t>
            </a:r>
            <a:r>
              <a:rPr lang="en-US" altLang="ko-KR" sz="1700" b="1" dirty="0" err="1" smtClean="0">
                <a:solidFill>
                  <a:srgbClr val="C00000"/>
                </a:solidFill>
              </a:rPr>
              <a:t>Orostachys</a:t>
            </a:r>
            <a:r>
              <a:rPr lang="en-US" altLang="ko-KR" sz="1700" b="1" dirty="0" smtClean="0">
                <a:solidFill>
                  <a:srgbClr val="C00000"/>
                </a:solidFill>
              </a:rPr>
              <a:t> </a:t>
            </a:r>
            <a:r>
              <a:rPr lang="en-US" altLang="ko-KR" sz="1700" b="1" dirty="0" smtClean="0"/>
              <a:t>( Mahru </a:t>
            </a:r>
            <a:r>
              <a:rPr lang="en-US" altLang="ko-KR" sz="1700" b="1" dirty="0" err="1" smtClean="0">
                <a:solidFill>
                  <a:srgbClr val="C00000"/>
                </a:solidFill>
              </a:rPr>
              <a:t>Orostachys</a:t>
            </a:r>
            <a:r>
              <a:rPr lang="en-US" altLang="ko-KR" sz="1700" b="1" dirty="0" smtClean="0">
                <a:solidFill>
                  <a:srgbClr val="C00000"/>
                </a:solidFill>
              </a:rPr>
              <a:t> </a:t>
            </a:r>
            <a:r>
              <a:rPr lang="en-US" altLang="ko-KR" sz="1700" b="1" dirty="0" smtClean="0"/>
              <a:t>Indonesian directed tells Review ii</a:t>
            </a:r>
          </a:p>
        </p:txBody>
      </p:sp>
      <p:sp>
        <p:nvSpPr>
          <p:cNvPr id="32" name="TextBox 31"/>
          <p:cNvSpPr txBox="1"/>
          <p:nvPr/>
        </p:nvSpPr>
        <p:spPr>
          <a:xfrm>
            <a:off x="661326" y="5759837"/>
            <a:ext cx="1208792" cy="353943"/>
          </a:xfrm>
          <a:prstGeom prst="rect">
            <a:avLst/>
          </a:prstGeom>
          <a:noFill/>
        </p:spPr>
        <p:txBody>
          <a:bodyPr wrap="none" rtlCol="0">
            <a:spAutoFit/>
          </a:bodyPr>
          <a:lstStyle/>
          <a:p>
            <a:r>
              <a:rPr lang="en-US" altLang="ko-KR" sz="1700" dirty="0" smtClean="0"/>
              <a:t>Sentence :</a:t>
            </a:r>
          </a:p>
        </p:txBody>
      </p:sp>
    </p:spTree>
    <p:extLst>
      <p:ext uri="{BB962C8B-B14F-4D97-AF65-F5344CB8AC3E}">
        <p14:creationId xmlns:p14="http://schemas.microsoft.com/office/powerpoint/2010/main" val="1274483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54632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Previous Work</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
        <p:nvSpPr>
          <p:cNvPr id="14" name="TextBox 13"/>
          <p:cNvSpPr txBox="1"/>
          <p:nvPr/>
        </p:nvSpPr>
        <p:spPr>
          <a:xfrm>
            <a:off x="774745" y="1164888"/>
            <a:ext cx="4762500" cy="461665"/>
          </a:xfrm>
          <a:prstGeom prst="rect">
            <a:avLst/>
          </a:prstGeom>
          <a:noFill/>
        </p:spPr>
        <p:txBody>
          <a:bodyPr wrap="square" rtlCol="0">
            <a:spAutoFit/>
          </a:bodyPr>
          <a:lstStyle/>
          <a:p>
            <a:r>
              <a:rPr lang="en-US" altLang="ko-KR" sz="2400" b="1" dirty="0" smtClean="0"/>
              <a:t>[VDCNN] </a:t>
            </a:r>
            <a:endParaRPr lang="ko-KR" altLang="en-US" sz="2400" dirty="0"/>
          </a:p>
        </p:txBody>
      </p:sp>
      <p:grpSp>
        <p:nvGrpSpPr>
          <p:cNvPr id="18" name="그룹 17"/>
          <p:cNvGrpSpPr/>
          <p:nvPr/>
        </p:nvGrpSpPr>
        <p:grpSpPr>
          <a:xfrm>
            <a:off x="0" y="0"/>
            <a:ext cx="12192000" cy="6857999"/>
            <a:chOff x="0" y="0"/>
            <a:chExt cx="12192000" cy="6857999"/>
          </a:xfrm>
          <a:solidFill>
            <a:schemeClr val="accent1">
              <a:lumMod val="40000"/>
              <a:lumOff val="60000"/>
            </a:schemeClr>
          </a:solidFill>
        </p:grpSpPr>
        <p:sp>
          <p:nvSpPr>
            <p:cNvPr id="19" name="직사각형 18"/>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직사각형 1"/>
          <p:cNvSpPr/>
          <p:nvPr/>
        </p:nvSpPr>
        <p:spPr>
          <a:xfrm>
            <a:off x="4916557" y="1626553"/>
            <a:ext cx="6375930" cy="639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p:nvCxnSpPr>
        <p:spPr>
          <a:xfrm>
            <a:off x="53467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57785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62103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108616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66325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104044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2693" y="1771650"/>
            <a:ext cx="6304931" cy="369332"/>
          </a:xfrm>
          <a:prstGeom prst="rect">
            <a:avLst/>
          </a:prstGeom>
          <a:noFill/>
        </p:spPr>
        <p:txBody>
          <a:bodyPr wrap="none" rtlCol="0">
            <a:spAutoFit/>
          </a:bodyPr>
          <a:lstStyle/>
          <a:p>
            <a:r>
              <a:rPr lang="en-US" altLang="ko-KR" dirty="0" smtClean="0"/>
              <a:t>W   h    a    t                      </a:t>
            </a:r>
            <a:r>
              <a:rPr lang="ko-KR" altLang="en-US" dirty="0" err="1" smtClean="0">
                <a:latin typeface="맑은 고딕" panose="020B0503020000020004" pitchFamily="50" charset="-127"/>
                <a:ea typeface="맑은 고딕" panose="020B0503020000020004" pitchFamily="50" charset="-127"/>
              </a:rPr>
              <a:t>ㆍㆍ</a:t>
            </a:r>
            <a:r>
              <a:rPr lang="ko-KR" altLang="en-US" dirty="0" err="1" smtClean="0">
                <a:latin typeface="맑은 고딕" panose="020B0503020000020004" pitchFamily="50" charset="-127"/>
              </a:rPr>
              <a:t>ㆍ</a:t>
            </a:r>
            <a:r>
              <a:rPr lang="ko-KR" altLang="en-US" dirty="0" smtClean="0">
                <a:latin typeface="맑은 고딕" panose="020B0503020000020004" pitchFamily="50" charset="-127"/>
              </a:rPr>
              <a:t>                    </a:t>
            </a:r>
            <a:r>
              <a:rPr lang="en-US" altLang="ko-KR" dirty="0" smtClean="0">
                <a:latin typeface="맑은 고딕" panose="020B0503020000020004" pitchFamily="50" charset="-127"/>
              </a:rPr>
              <a:t>n    .</a:t>
            </a:r>
            <a:endParaRPr lang="ko-KR" altLang="en-US" dirty="0"/>
          </a:p>
        </p:txBody>
      </p:sp>
      <p:sp>
        <p:nvSpPr>
          <p:cNvPr id="33" name="TextBox 32"/>
          <p:cNvSpPr txBox="1"/>
          <p:nvPr/>
        </p:nvSpPr>
        <p:spPr>
          <a:xfrm>
            <a:off x="4840095" y="1167791"/>
            <a:ext cx="4248823" cy="369332"/>
          </a:xfrm>
          <a:prstGeom prst="rect">
            <a:avLst/>
          </a:prstGeom>
          <a:noFill/>
        </p:spPr>
        <p:txBody>
          <a:bodyPr wrap="square" rtlCol="0">
            <a:spAutoFit/>
          </a:bodyPr>
          <a:lstStyle/>
          <a:p>
            <a:r>
              <a:rPr lang="en-US" altLang="ko-KR" b="1" dirty="0" smtClean="0"/>
              <a:t>Character-level representation</a:t>
            </a:r>
            <a:endParaRPr lang="ko-KR" altLang="en-US" dirty="0"/>
          </a:p>
        </p:txBody>
      </p:sp>
      <p:sp>
        <p:nvSpPr>
          <p:cNvPr id="35" name="TextBox 34"/>
          <p:cNvSpPr txBox="1"/>
          <p:nvPr/>
        </p:nvSpPr>
        <p:spPr>
          <a:xfrm>
            <a:off x="5662963" y="2347528"/>
            <a:ext cx="6233501" cy="646331"/>
          </a:xfrm>
          <a:prstGeom prst="rect">
            <a:avLst/>
          </a:prstGeom>
          <a:noFill/>
        </p:spPr>
        <p:txBody>
          <a:bodyPr wrap="square" rtlCol="0">
            <a:spAutoFit/>
          </a:bodyPr>
          <a:lstStyle/>
          <a:p>
            <a:r>
              <a:rPr lang="en-US" altLang="ko-KR" dirty="0" smtClean="0"/>
              <a:t>The characters are </a:t>
            </a:r>
            <a:r>
              <a:rPr lang="en-US" altLang="ko-KR" b="1" dirty="0" smtClean="0">
                <a:solidFill>
                  <a:srgbClr val="C00000"/>
                </a:solidFill>
              </a:rPr>
              <a:t>combined to form</a:t>
            </a:r>
            <a:r>
              <a:rPr lang="en-US" altLang="ko-KR" dirty="0" smtClean="0"/>
              <a:t> N-grams, words, and phrase which are </a:t>
            </a:r>
            <a:r>
              <a:rPr lang="en-US" altLang="ko-KR" b="1" dirty="0" smtClean="0">
                <a:solidFill>
                  <a:srgbClr val="C00000"/>
                </a:solidFill>
              </a:rPr>
              <a:t>helpful in classification</a:t>
            </a:r>
            <a:r>
              <a:rPr lang="en-US" altLang="ko-KR" dirty="0" smtClean="0"/>
              <a:t>.</a:t>
            </a:r>
            <a:endParaRPr lang="ko-KR" altLang="en-US" dirty="0"/>
          </a:p>
        </p:txBody>
      </p:sp>
      <p:sp>
        <p:nvSpPr>
          <p:cNvPr id="26" name="TextBox 25"/>
          <p:cNvSpPr txBox="1"/>
          <p:nvPr/>
        </p:nvSpPr>
        <p:spPr>
          <a:xfrm>
            <a:off x="366061" y="6209625"/>
            <a:ext cx="11331133" cy="246221"/>
          </a:xfrm>
          <a:prstGeom prst="rect">
            <a:avLst/>
          </a:prstGeom>
          <a:noFill/>
        </p:spPr>
        <p:txBody>
          <a:bodyPr wrap="square" rtlCol="0">
            <a:spAutoFit/>
          </a:bodyPr>
          <a:lstStyle/>
          <a:p>
            <a:r>
              <a:rPr lang="en-US" altLang="ko-KR" sz="1000" dirty="0" smtClean="0"/>
              <a:t>[</a:t>
            </a:r>
            <a:r>
              <a:rPr lang="en-US" altLang="ko-KR" sz="1000" dirty="0"/>
              <a:t>1] Alexis </a:t>
            </a:r>
            <a:r>
              <a:rPr lang="en-US" altLang="ko-KR" sz="1000" dirty="0" err="1"/>
              <a:t>Conneau</a:t>
            </a:r>
            <a:r>
              <a:rPr lang="en-US" altLang="ko-KR" sz="1000" dirty="0"/>
              <a:t>, Holger </a:t>
            </a:r>
            <a:r>
              <a:rPr lang="en-US" altLang="ko-KR" sz="1000" dirty="0" err="1" smtClean="0"/>
              <a:t>Schwenk</a:t>
            </a:r>
            <a:r>
              <a:rPr lang="en-US" altLang="ko-KR" sz="1000" dirty="0" smtClean="0"/>
              <a:t>, </a:t>
            </a:r>
            <a:r>
              <a:rPr lang="en-US" altLang="ko-KR" sz="1000" dirty="0"/>
              <a:t>and Yann Le </a:t>
            </a:r>
            <a:r>
              <a:rPr lang="en-US" altLang="ko-KR" sz="1000" dirty="0" err="1"/>
              <a:t>Cun</a:t>
            </a:r>
            <a:r>
              <a:rPr lang="en-US" altLang="ko-KR" sz="1000" dirty="0"/>
              <a:t>, </a:t>
            </a:r>
            <a:r>
              <a:rPr lang="en-US" altLang="ko-KR" sz="1000" dirty="0" smtClean="0"/>
              <a:t>“Very Deep Convolutional Networks for Text Classification,” in Proceedings of the European Chapter of the ACL, p.1107-1116, 2017</a:t>
            </a:r>
            <a:endParaRPr lang="ko-KR" altLang="en-US" sz="1000" dirty="0"/>
          </a:p>
        </p:txBody>
      </p:sp>
      <p:pic>
        <p:nvPicPr>
          <p:cNvPr id="27" name="그림 26"/>
          <p:cNvPicPr>
            <a:picLocks noChangeAspect="1"/>
          </p:cNvPicPr>
          <p:nvPr/>
        </p:nvPicPr>
        <p:blipFill>
          <a:blip r:embed="rId3"/>
          <a:stretch>
            <a:fillRect/>
          </a:stretch>
        </p:blipFill>
        <p:spPr>
          <a:xfrm>
            <a:off x="1224404" y="1711541"/>
            <a:ext cx="2688176" cy="4510194"/>
          </a:xfrm>
          <a:prstGeom prst="rect">
            <a:avLst/>
          </a:prstGeom>
        </p:spPr>
      </p:pic>
      <p:sp>
        <p:nvSpPr>
          <p:cNvPr id="32" name="직사각형 31"/>
          <p:cNvSpPr/>
          <p:nvPr/>
        </p:nvSpPr>
        <p:spPr>
          <a:xfrm>
            <a:off x="1711474" y="5943770"/>
            <a:ext cx="2042160" cy="27219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 name="직선 화살표 연결선 33"/>
          <p:cNvCxnSpPr>
            <a:stCxn id="32" idx="3"/>
          </p:cNvCxnSpPr>
          <p:nvPr/>
        </p:nvCxnSpPr>
        <p:spPr>
          <a:xfrm flipV="1">
            <a:off x="3753634" y="1946339"/>
            <a:ext cx="1162923" cy="4133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9629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5" y="1164888"/>
            <a:ext cx="4762500" cy="461665"/>
          </a:xfrm>
          <a:prstGeom prst="rect">
            <a:avLst/>
          </a:prstGeom>
          <a:noFill/>
        </p:spPr>
        <p:txBody>
          <a:bodyPr wrap="square" rtlCol="0">
            <a:spAutoFit/>
          </a:bodyPr>
          <a:lstStyle/>
          <a:p>
            <a:r>
              <a:rPr lang="en-US" altLang="ko-KR" sz="2400" b="1" dirty="0" smtClean="0"/>
              <a:t>[Visualization] </a:t>
            </a:r>
            <a:endParaRPr lang="ko-KR" altLang="en-US" sz="2400" dirty="0"/>
          </a:p>
        </p:txBody>
      </p:sp>
      <p:sp>
        <p:nvSpPr>
          <p:cNvPr id="6" name="직사각형 5"/>
          <p:cNvSpPr/>
          <p:nvPr/>
        </p:nvSpPr>
        <p:spPr>
          <a:xfrm>
            <a:off x="3853328" y="1837709"/>
            <a:ext cx="604928" cy="4522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693300" y="1838299"/>
            <a:ext cx="2542619" cy="3754874"/>
          </a:xfrm>
          <a:prstGeom prst="rect">
            <a:avLst/>
          </a:prstGeom>
          <a:noFill/>
        </p:spPr>
        <p:txBody>
          <a:bodyPr wrap="none" rtlCol="0">
            <a:spAutoFit/>
          </a:bodyPr>
          <a:lstStyle/>
          <a:p>
            <a:r>
              <a:rPr lang="en-US" altLang="ko-KR" sz="1700" b="1" dirty="0" smtClean="0"/>
              <a:t>Company</a:t>
            </a:r>
          </a:p>
          <a:p>
            <a:r>
              <a:rPr lang="en-US" altLang="ko-KR" sz="1700" b="1" dirty="0" err="1" smtClean="0"/>
              <a:t>EducationalInstitution</a:t>
            </a:r>
            <a:endParaRPr lang="en-US" altLang="ko-KR" sz="1700" b="1" dirty="0" smtClean="0"/>
          </a:p>
          <a:p>
            <a:r>
              <a:rPr lang="en-US" altLang="ko-KR" sz="1700" b="1" dirty="0" smtClean="0"/>
              <a:t>Artist</a:t>
            </a:r>
          </a:p>
          <a:p>
            <a:r>
              <a:rPr lang="en-US" altLang="ko-KR" sz="1700" b="1" dirty="0" err="1" smtClean="0"/>
              <a:t>Althlete</a:t>
            </a:r>
            <a:endParaRPr lang="en-US" altLang="ko-KR" sz="1700" b="1" dirty="0" smtClean="0"/>
          </a:p>
          <a:p>
            <a:r>
              <a:rPr lang="en-US" altLang="ko-KR" sz="1700" b="1" dirty="0" err="1" smtClean="0"/>
              <a:t>OfficeHolder</a:t>
            </a:r>
            <a:endParaRPr lang="en-US" altLang="ko-KR" sz="1700" b="1" dirty="0" smtClean="0"/>
          </a:p>
          <a:p>
            <a:r>
              <a:rPr lang="en-US" altLang="ko-KR" sz="1700" b="1" dirty="0" err="1" smtClean="0"/>
              <a:t>MeanOfTransportation</a:t>
            </a:r>
            <a:endParaRPr lang="en-US" altLang="ko-KR" sz="1700" b="1" dirty="0" smtClean="0"/>
          </a:p>
          <a:p>
            <a:r>
              <a:rPr lang="en-US" altLang="ko-KR" sz="1700" b="1" dirty="0" smtClean="0"/>
              <a:t>Building</a:t>
            </a:r>
          </a:p>
          <a:p>
            <a:r>
              <a:rPr lang="en-US" altLang="ko-KR" sz="1700" b="1" dirty="0" err="1" smtClean="0"/>
              <a:t>NaturalPlace</a:t>
            </a:r>
            <a:endParaRPr lang="en-US" altLang="ko-KR" sz="1700" b="1" dirty="0" smtClean="0"/>
          </a:p>
          <a:p>
            <a:r>
              <a:rPr lang="en-US" altLang="ko-KR" sz="1700" b="1" dirty="0" smtClean="0"/>
              <a:t>Village</a:t>
            </a:r>
          </a:p>
          <a:p>
            <a:r>
              <a:rPr lang="en-US" altLang="ko-KR" sz="1700" b="1" dirty="0" smtClean="0"/>
              <a:t>Animal</a:t>
            </a:r>
          </a:p>
          <a:p>
            <a:r>
              <a:rPr lang="en-US" altLang="ko-KR" sz="1700" b="1" dirty="0" smtClean="0">
                <a:solidFill>
                  <a:srgbClr val="C00000"/>
                </a:solidFill>
              </a:rPr>
              <a:t>Plant</a:t>
            </a:r>
          </a:p>
          <a:p>
            <a:r>
              <a:rPr lang="en-US" altLang="ko-KR" sz="1700" b="1" dirty="0" smtClean="0"/>
              <a:t>Album</a:t>
            </a:r>
          </a:p>
          <a:p>
            <a:r>
              <a:rPr lang="en-US" altLang="ko-KR" sz="1700" b="1" dirty="0" smtClean="0"/>
              <a:t>Film</a:t>
            </a:r>
          </a:p>
          <a:p>
            <a:r>
              <a:rPr lang="en-US" altLang="ko-KR" sz="1700" b="1" dirty="0" err="1" smtClean="0"/>
              <a:t>WrittenWork</a:t>
            </a:r>
            <a:endParaRPr lang="ko-KR" altLang="en-US" sz="1700" b="1" dirty="0"/>
          </a:p>
        </p:txBody>
      </p:sp>
      <p:pic>
        <p:nvPicPr>
          <p:cNvPr id="34" name="그림 33"/>
          <p:cNvPicPr>
            <a:picLocks noChangeAspect="1"/>
          </p:cNvPicPr>
          <p:nvPr/>
        </p:nvPicPr>
        <p:blipFill>
          <a:blip r:embed="rId3"/>
          <a:stretch>
            <a:fillRect/>
          </a:stretch>
        </p:blipFill>
        <p:spPr>
          <a:xfrm>
            <a:off x="737882" y="1837709"/>
            <a:ext cx="3021829" cy="4055613"/>
          </a:xfrm>
          <a:prstGeom prst="rect">
            <a:avLst/>
          </a:prstGeom>
        </p:spPr>
      </p:pic>
      <p:sp>
        <p:nvSpPr>
          <p:cNvPr id="3" name="직사각형 2"/>
          <p:cNvSpPr/>
          <p:nvPr/>
        </p:nvSpPr>
        <p:spPr>
          <a:xfrm>
            <a:off x="623091" y="1837709"/>
            <a:ext cx="407056" cy="405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775490" y="5534025"/>
            <a:ext cx="3099011" cy="511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222776" y="4411332"/>
            <a:ext cx="374650" cy="4127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993423" y="4411332"/>
            <a:ext cx="374650" cy="41275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그림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6792" y="1720703"/>
            <a:ext cx="3535095" cy="3535095"/>
          </a:xfrm>
          <a:prstGeom prst="rect">
            <a:avLst/>
          </a:prstGeom>
        </p:spPr>
      </p:pic>
      <p:sp>
        <p:nvSpPr>
          <p:cNvPr id="28" name="TextBox 27"/>
          <p:cNvSpPr txBox="1"/>
          <p:nvPr/>
        </p:nvSpPr>
        <p:spPr>
          <a:xfrm>
            <a:off x="7244570" y="1317244"/>
            <a:ext cx="1991298" cy="353943"/>
          </a:xfrm>
          <a:prstGeom prst="rect">
            <a:avLst/>
          </a:prstGeom>
          <a:noFill/>
        </p:spPr>
        <p:txBody>
          <a:bodyPr wrap="square" rtlCol="0">
            <a:spAutoFit/>
          </a:bodyPr>
          <a:lstStyle/>
          <a:p>
            <a:r>
              <a:rPr lang="en-US" altLang="ko-KR" sz="1700" b="1" dirty="0" smtClean="0"/>
              <a:t>&lt; </a:t>
            </a:r>
            <a:r>
              <a:rPr lang="en-US" altLang="ko-KR" sz="1700" b="1" dirty="0" err="1" smtClean="0"/>
              <a:t>Orostachys</a:t>
            </a:r>
            <a:r>
              <a:rPr lang="en-US" altLang="ko-KR" sz="1700" b="1" dirty="0" smtClean="0"/>
              <a:t> &gt;</a:t>
            </a:r>
          </a:p>
        </p:txBody>
      </p:sp>
      <p:cxnSp>
        <p:nvCxnSpPr>
          <p:cNvPr id="29" name="직선 화살표 연결선 28"/>
          <p:cNvCxnSpPr/>
          <p:nvPr/>
        </p:nvCxnSpPr>
        <p:spPr>
          <a:xfrm flipH="1" flipV="1">
            <a:off x="1410102" y="4824083"/>
            <a:ext cx="772486" cy="1304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직선 화살표 연결선 29"/>
          <p:cNvCxnSpPr/>
          <p:nvPr/>
        </p:nvCxnSpPr>
        <p:spPr>
          <a:xfrm flipH="1" flipV="1">
            <a:off x="2182588" y="4835161"/>
            <a:ext cx="2088470" cy="1293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89916" y="6128949"/>
            <a:ext cx="7868949" cy="353943"/>
          </a:xfrm>
          <a:prstGeom prst="rect">
            <a:avLst/>
          </a:prstGeom>
          <a:noFill/>
        </p:spPr>
        <p:txBody>
          <a:bodyPr wrap="none" rtlCol="0">
            <a:spAutoFit/>
          </a:bodyPr>
          <a:lstStyle/>
          <a:p>
            <a:r>
              <a:rPr lang="en-US" altLang="ko-KR" sz="1700" b="1" dirty="0" smtClean="0"/>
              <a:t>Mahru </a:t>
            </a:r>
            <a:r>
              <a:rPr lang="en-US" altLang="ko-KR" sz="1700" b="1" dirty="0" err="1" smtClean="0">
                <a:solidFill>
                  <a:srgbClr val="C00000"/>
                </a:solidFill>
              </a:rPr>
              <a:t>Orostachys</a:t>
            </a:r>
            <a:r>
              <a:rPr lang="en-US" altLang="ko-KR" sz="1700" b="1" dirty="0" smtClean="0">
                <a:solidFill>
                  <a:srgbClr val="C00000"/>
                </a:solidFill>
              </a:rPr>
              <a:t> </a:t>
            </a:r>
            <a:r>
              <a:rPr lang="en-US" altLang="ko-KR" sz="1700" b="1" dirty="0" smtClean="0"/>
              <a:t>( Mahru </a:t>
            </a:r>
            <a:r>
              <a:rPr lang="en-US" altLang="ko-KR" sz="1700" b="1" dirty="0" err="1" smtClean="0">
                <a:solidFill>
                  <a:srgbClr val="C00000"/>
                </a:solidFill>
              </a:rPr>
              <a:t>Orostachys</a:t>
            </a:r>
            <a:r>
              <a:rPr lang="en-US" altLang="ko-KR" sz="1700" b="1" dirty="0" smtClean="0">
                <a:solidFill>
                  <a:srgbClr val="C00000"/>
                </a:solidFill>
              </a:rPr>
              <a:t> </a:t>
            </a:r>
            <a:r>
              <a:rPr lang="en-US" altLang="ko-KR" sz="1700" b="1" dirty="0" smtClean="0"/>
              <a:t>Indonesian directed tells Review ii</a:t>
            </a:r>
          </a:p>
        </p:txBody>
      </p:sp>
      <p:sp>
        <p:nvSpPr>
          <p:cNvPr id="32" name="TextBox 31"/>
          <p:cNvSpPr txBox="1"/>
          <p:nvPr/>
        </p:nvSpPr>
        <p:spPr>
          <a:xfrm>
            <a:off x="661326" y="5759837"/>
            <a:ext cx="1208792" cy="353943"/>
          </a:xfrm>
          <a:prstGeom prst="rect">
            <a:avLst/>
          </a:prstGeom>
          <a:noFill/>
        </p:spPr>
        <p:txBody>
          <a:bodyPr wrap="none" rtlCol="0">
            <a:spAutoFit/>
          </a:bodyPr>
          <a:lstStyle/>
          <a:p>
            <a:r>
              <a:rPr lang="en-US" altLang="ko-KR" sz="1700" dirty="0" smtClean="0"/>
              <a:t>Sentence :</a:t>
            </a:r>
          </a:p>
        </p:txBody>
      </p:sp>
      <p:sp>
        <p:nvSpPr>
          <p:cNvPr id="26" name="TextBox 25"/>
          <p:cNvSpPr txBox="1"/>
          <p:nvPr/>
        </p:nvSpPr>
        <p:spPr>
          <a:xfrm>
            <a:off x="7596013" y="5423743"/>
            <a:ext cx="3620350" cy="615553"/>
          </a:xfrm>
          <a:prstGeom prst="rect">
            <a:avLst/>
          </a:prstGeom>
          <a:noFill/>
        </p:spPr>
        <p:txBody>
          <a:bodyPr wrap="none" rtlCol="0">
            <a:spAutoFit/>
          </a:bodyPr>
          <a:lstStyle/>
          <a:p>
            <a:r>
              <a:rPr lang="en-US" altLang="ko-KR" sz="1700" dirty="0" smtClean="0"/>
              <a:t>We </a:t>
            </a:r>
            <a:r>
              <a:rPr lang="en-US" altLang="ko-KR" sz="1700" b="1" dirty="0" smtClean="0">
                <a:solidFill>
                  <a:srgbClr val="C00000"/>
                </a:solidFill>
              </a:rPr>
              <a:t>can interpret </a:t>
            </a:r>
            <a:r>
              <a:rPr lang="en-US" altLang="ko-KR" sz="1700" dirty="0" smtClean="0"/>
              <a:t>the relationship </a:t>
            </a:r>
          </a:p>
          <a:p>
            <a:r>
              <a:rPr lang="en-US" altLang="ko-KR" sz="1700" dirty="0" smtClean="0"/>
              <a:t>between the two !</a:t>
            </a:r>
          </a:p>
        </p:txBody>
      </p:sp>
      <p:cxnSp>
        <p:nvCxnSpPr>
          <p:cNvPr id="5" name="직선 화살표 연결선 4"/>
          <p:cNvCxnSpPr/>
          <p:nvPr/>
        </p:nvCxnSpPr>
        <p:spPr>
          <a:xfrm>
            <a:off x="7178040" y="5608413"/>
            <a:ext cx="4255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5949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5" y="1164888"/>
            <a:ext cx="4762500" cy="461665"/>
          </a:xfrm>
          <a:prstGeom prst="rect">
            <a:avLst/>
          </a:prstGeom>
          <a:noFill/>
        </p:spPr>
        <p:txBody>
          <a:bodyPr wrap="square" rtlCol="0">
            <a:spAutoFit/>
          </a:bodyPr>
          <a:lstStyle/>
          <a:p>
            <a:r>
              <a:rPr lang="en-US" altLang="ko-KR" sz="2400" b="1" dirty="0" smtClean="0"/>
              <a:t>[</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Hyperparameter</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 Summary</a:t>
            </a:r>
            <a:r>
              <a:rPr lang="en-US" altLang="ko-KR" sz="2400" b="1" dirty="0" smtClean="0"/>
              <a:t>] </a:t>
            </a:r>
            <a:endParaRPr lang="ko-KR" altLang="en-US" sz="2400" dirty="0"/>
          </a:p>
        </p:txBody>
      </p:sp>
      <p:graphicFrame>
        <p:nvGraphicFramePr>
          <p:cNvPr id="2" name="표 1"/>
          <p:cNvGraphicFramePr>
            <a:graphicFrameLocks noGrp="1"/>
          </p:cNvGraphicFramePr>
          <p:nvPr>
            <p:extLst>
              <p:ext uri="{D42A27DB-BD31-4B8C-83A1-F6EECF244321}">
                <p14:modId xmlns:p14="http://schemas.microsoft.com/office/powerpoint/2010/main" val="1903433580"/>
              </p:ext>
            </p:extLst>
          </p:nvPr>
        </p:nvGraphicFramePr>
        <p:xfrm>
          <a:off x="1299481" y="1868827"/>
          <a:ext cx="9059862" cy="4577080"/>
        </p:xfrm>
        <a:graphic>
          <a:graphicData uri="http://schemas.openxmlformats.org/drawingml/2006/table">
            <a:tbl>
              <a:tblPr firstRow="1" bandRow="1">
                <a:tableStyleId>{5C22544A-7EE6-4342-B048-85BDC9FD1C3A}</a:tableStyleId>
              </a:tblPr>
              <a:tblGrid>
                <a:gridCol w="2740084">
                  <a:extLst>
                    <a:ext uri="{9D8B030D-6E8A-4147-A177-3AD203B41FA5}">
                      <a16:colId xmlns:a16="http://schemas.microsoft.com/office/drawing/2014/main" val="1136776290"/>
                    </a:ext>
                  </a:extLst>
                </a:gridCol>
                <a:gridCol w="3159889">
                  <a:extLst>
                    <a:ext uri="{9D8B030D-6E8A-4147-A177-3AD203B41FA5}">
                      <a16:colId xmlns:a16="http://schemas.microsoft.com/office/drawing/2014/main" val="2261172641"/>
                    </a:ext>
                  </a:extLst>
                </a:gridCol>
                <a:gridCol w="3159889">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Paper (Open</a:t>
                      </a:r>
                      <a:r>
                        <a:rPr lang="en-US" altLang="ko-KR" baseline="0" dirty="0" smtClean="0">
                          <a:solidFill>
                            <a:schemeClr val="tx1"/>
                          </a:solidFill>
                        </a:rPr>
                        <a:t> Source)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Mine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118533">
                <a:tc>
                  <a:txBody>
                    <a:bodyPr/>
                    <a:lstStyle/>
                    <a:p>
                      <a:pPr algn="ctr" latinLnBrk="1"/>
                      <a:r>
                        <a:rPr lang="en-US" altLang="ko-KR" dirty="0" err="1" smtClean="0">
                          <a:solidFill>
                            <a:schemeClr val="tx1"/>
                          </a:solidFill>
                        </a:rPr>
                        <a:t>Embedding_size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256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256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0006317"/>
                  </a:ext>
                </a:extLst>
              </a:tr>
              <a:tr h="182880">
                <a:tc>
                  <a:txBody>
                    <a:bodyPr/>
                    <a:lstStyle/>
                    <a:p>
                      <a:pPr algn="ctr" latinLnBrk="1"/>
                      <a:r>
                        <a:rPr lang="en-US" altLang="ko-KR" dirty="0" smtClean="0">
                          <a:solidFill>
                            <a:schemeClr val="tx1"/>
                          </a:solidFill>
                        </a:rPr>
                        <a:t>Batch</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1000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6855631"/>
                  </a:ext>
                </a:extLst>
              </a:tr>
              <a:tr h="182880">
                <a:tc>
                  <a:txBody>
                    <a:bodyPr/>
                    <a:lstStyle/>
                    <a:p>
                      <a:pPr algn="ctr" latinLnBrk="1"/>
                      <a:r>
                        <a:rPr lang="en-US" altLang="ko-KR" dirty="0" smtClean="0">
                          <a:solidFill>
                            <a:schemeClr val="tx1"/>
                          </a:solidFill>
                        </a:rPr>
                        <a:t>Learning rate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389607"/>
                  </a:ext>
                </a:extLst>
              </a:tr>
              <a:tr h="182880">
                <a:tc>
                  <a:txBody>
                    <a:bodyPr/>
                    <a:lstStyle/>
                    <a:p>
                      <a:pPr algn="ctr" latinLnBrk="1"/>
                      <a:r>
                        <a:rPr lang="en-US" altLang="ko-KR" dirty="0" smtClean="0">
                          <a:solidFill>
                            <a:schemeClr val="tx1"/>
                          </a:solidFill>
                        </a:rPr>
                        <a:t>Epoch</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5</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5</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873557"/>
                  </a:ext>
                </a:extLst>
              </a:tr>
              <a:tr h="182880">
                <a:tc>
                  <a:txBody>
                    <a:bodyPr/>
                    <a:lstStyle/>
                    <a:p>
                      <a:pPr algn="ctr" latinLnBrk="1"/>
                      <a:r>
                        <a:rPr lang="en-US" altLang="ko-KR" dirty="0" smtClean="0">
                          <a:solidFill>
                            <a:schemeClr val="tx1"/>
                          </a:solidFill>
                        </a:rPr>
                        <a:t>GRU</a:t>
                      </a:r>
                      <a:r>
                        <a:rPr lang="en-US" altLang="ko-KR" baseline="0" dirty="0" smtClean="0">
                          <a:solidFill>
                            <a:schemeClr val="tx1"/>
                          </a:solidFill>
                        </a:rPr>
                        <a:t> Cell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1024</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1024</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1251953"/>
                  </a:ext>
                </a:extLst>
              </a:tr>
              <a:tr h="182880">
                <a:tc>
                  <a:txBody>
                    <a:bodyPr/>
                    <a:lstStyle/>
                    <a:p>
                      <a:pPr algn="ctr" latinLnBrk="1"/>
                      <a:r>
                        <a:rPr lang="en-US" altLang="ko-KR" dirty="0" smtClean="0">
                          <a:solidFill>
                            <a:schemeClr val="tx1"/>
                          </a:solidFill>
                        </a:rPr>
                        <a:t>Word 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Word2vec</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Word2vec</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7195166"/>
                  </a:ext>
                </a:extLst>
              </a:tr>
              <a:tr h="182880">
                <a:tc>
                  <a:txBody>
                    <a:bodyPr/>
                    <a:lstStyle/>
                    <a:p>
                      <a:pPr algn="ctr" latinLnBrk="1"/>
                      <a:r>
                        <a:rPr lang="en-US" altLang="ko-KR" dirty="0" smtClean="0">
                          <a:solidFill>
                            <a:schemeClr val="tx1"/>
                          </a:solidFill>
                        </a:rPr>
                        <a:t>Class 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Uniform(-0.01,0.01)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2081438"/>
                  </a:ext>
                </a:extLst>
              </a:tr>
              <a:tr h="182880">
                <a:tc>
                  <a:txBody>
                    <a:bodyPr/>
                    <a:lstStyle/>
                    <a:p>
                      <a:pPr algn="ctr" latinLnBrk="1"/>
                      <a:r>
                        <a:rPr lang="en-US" altLang="ko-KR" dirty="0" smtClean="0">
                          <a:solidFill>
                            <a:schemeClr val="tx1"/>
                          </a:solidFill>
                        </a:rPr>
                        <a:t>Aggregation Layer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Xavier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7578313"/>
                  </a:ext>
                </a:extLst>
              </a:tr>
              <a:tr h="182880">
                <a:tc>
                  <a:txBody>
                    <a:bodyPr/>
                    <a:lstStyle/>
                    <a:p>
                      <a:pPr algn="ctr" latinLnBrk="1"/>
                      <a:r>
                        <a:rPr lang="en-US" altLang="ko-KR" dirty="0" smtClean="0">
                          <a:solidFill>
                            <a:schemeClr val="tx1"/>
                          </a:solidFill>
                        </a:rPr>
                        <a:t>Dropout</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p>
                    <a:p>
                      <a:pPr algn="r" latinLnBrk="1"/>
                      <a:r>
                        <a:rPr lang="en-US" altLang="ko-KR" dirty="0" smtClean="0">
                          <a:solidFill>
                            <a:schemeClr val="tx1"/>
                          </a:solidFill>
                        </a:rPr>
                        <a:t>(but</a:t>
                      </a:r>
                      <a:r>
                        <a:rPr lang="en-US" altLang="ko-KR" baseline="0" dirty="0" smtClean="0">
                          <a:solidFill>
                            <a:schemeClr val="tx1"/>
                          </a:solidFill>
                        </a:rPr>
                        <a:t> recommended use)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2647697"/>
                  </a:ext>
                </a:extLst>
              </a:tr>
              <a:tr h="182880">
                <a:tc>
                  <a:txBody>
                    <a:bodyPr/>
                    <a:lstStyle/>
                    <a:p>
                      <a:pPr algn="ctr" latinLnBrk="1"/>
                      <a:r>
                        <a:rPr lang="en-US" altLang="ko-KR" dirty="0" smtClean="0">
                          <a:solidFill>
                            <a:schemeClr val="tx1"/>
                          </a:solidFill>
                        </a:rPr>
                        <a:t>L2norm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p>
                    <a:p>
                      <a:pPr marL="0" marR="0" indent="0" algn="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(but</a:t>
                      </a:r>
                      <a:r>
                        <a:rPr lang="en-US" altLang="ko-KR" baseline="0" dirty="0" smtClean="0">
                          <a:solidFill>
                            <a:schemeClr val="tx1"/>
                          </a:solidFill>
                        </a:rPr>
                        <a:t> recommended use)</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9308441"/>
                  </a:ext>
                </a:extLst>
              </a:tr>
            </a:tbl>
          </a:graphicData>
        </a:graphic>
      </p:graphicFrame>
    </p:spTree>
    <p:extLst>
      <p:ext uri="{BB962C8B-B14F-4D97-AF65-F5344CB8AC3E}">
        <p14:creationId xmlns:p14="http://schemas.microsoft.com/office/powerpoint/2010/main" val="40097701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 name="그림 3"/>
          <p:cNvPicPr>
            <a:picLocks noChangeAspect="1"/>
          </p:cNvPicPr>
          <p:nvPr/>
        </p:nvPicPr>
        <p:blipFill>
          <a:blip r:embed="rId3"/>
          <a:stretch>
            <a:fillRect/>
          </a:stretch>
        </p:blipFill>
        <p:spPr>
          <a:xfrm>
            <a:off x="6967958" y="5071878"/>
            <a:ext cx="4465657" cy="910624"/>
          </a:xfrm>
          <a:prstGeom prst="rect">
            <a:avLst/>
          </a:prstGeom>
        </p:spPr>
      </p:pic>
      <p:sp>
        <p:nvSpPr>
          <p:cNvPr id="5" name="TextBox 4"/>
          <p:cNvSpPr txBox="1"/>
          <p:nvPr/>
        </p:nvSpPr>
        <p:spPr>
          <a:xfrm>
            <a:off x="11398891" y="5627454"/>
            <a:ext cx="332142" cy="246221"/>
          </a:xfrm>
          <a:prstGeom prst="rect">
            <a:avLst/>
          </a:prstGeom>
          <a:noFill/>
        </p:spPr>
        <p:txBody>
          <a:bodyPr wrap="none" rtlCol="0">
            <a:spAutoFit/>
          </a:bodyPr>
          <a:lstStyle/>
          <a:p>
            <a:r>
              <a:rPr lang="en-US" altLang="ko-KR" sz="1000" dirty="0" smtClean="0"/>
              <a:t>[1]</a:t>
            </a:r>
            <a:endParaRPr lang="ko-KR" altLang="en-US" sz="1000" dirty="0"/>
          </a:p>
        </p:txBody>
      </p:sp>
      <p:sp>
        <p:nvSpPr>
          <p:cNvPr id="14" name="TextBox 13"/>
          <p:cNvSpPr txBox="1"/>
          <p:nvPr/>
        </p:nvSpPr>
        <p:spPr>
          <a:xfrm>
            <a:off x="366062" y="6209625"/>
            <a:ext cx="11198900" cy="400110"/>
          </a:xfrm>
          <a:prstGeom prst="rect">
            <a:avLst/>
          </a:prstGeom>
          <a:noFill/>
        </p:spPr>
        <p:txBody>
          <a:bodyPr wrap="none" rtlCol="0">
            <a:spAutoFit/>
          </a:bodyPr>
          <a:lstStyle/>
          <a:p>
            <a:r>
              <a:rPr lang="en-US" altLang="ko-KR" sz="1000" dirty="0" smtClean="0"/>
              <a:t>[</a:t>
            </a:r>
            <a:r>
              <a:rPr lang="en-US" altLang="ko-KR" sz="1000" dirty="0"/>
              <a:t>1] </a:t>
            </a:r>
            <a:r>
              <a:rPr lang="en-US" altLang="ko-KR" sz="1000" dirty="0" err="1"/>
              <a:t>Cunxiao</a:t>
            </a:r>
            <a:r>
              <a:rPr lang="en-US" altLang="ko-KR" sz="1000" dirty="0"/>
              <a:t> </a:t>
            </a:r>
            <a:r>
              <a:rPr lang="en-US" altLang="ko-KR" sz="1000" dirty="0" smtClean="0"/>
              <a:t>Du, </a:t>
            </a:r>
            <a:r>
              <a:rPr lang="en-US" altLang="ko-KR" sz="1000" dirty="0" err="1"/>
              <a:t>Zhaozheng</a:t>
            </a:r>
            <a:r>
              <a:rPr lang="en-US" altLang="ko-KR" sz="1000" dirty="0"/>
              <a:t> </a:t>
            </a:r>
            <a:r>
              <a:rPr lang="en-US" altLang="ko-KR" sz="1000" dirty="0" smtClean="0"/>
              <a:t>Chen, </a:t>
            </a:r>
            <a:r>
              <a:rPr lang="en-US" altLang="ko-KR" sz="1000" dirty="0" err="1"/>
              <a:t>Fuli</a:t>
            </a:r>
            <a:r>
              <a:rPr lang="en-US" altLang="ko-KR" sz="1000" dirty="0"/>
              <a:t> </a:t>
            </a:r>
            <a:r>
              <a:rPr lang="en-US" altLang="ko-KR" sz="1000" dirty="0" smtClean="0"/>
              <a:t>Feng, </a:t>
            </a:r>
            <a:r>
              <a:rPr lang="en-US" altLang="ko-KR" sz="1000" dirty="0"/>
              <a:t>Lei </a:t>
            </a:r>
            <a:r>
              <a:rPr lang="en-US" altLang="ko-KR" sz="1000" dirty="0" smtClean="0"/>
              <a:t>Zhu, </a:t>
            </a:r>
            <a:r>
              <a:rPr lang="en-US" altLang="ko-KR" sz="1000" dirty="0"/>
              <a:t>Tian </a:t>
            </a:r>
            <a:r>
              <a:rPr lang="en-US" altLang="ko-KR" sz="1000" dirty="0" err="1" smtClean="0"/>
              <a:t>Gan</a:t>
            </a:r>
            <a:r>
              <a:rPr lang="en-US" altLang="ko-KR" sz="1000" dirty="0" smtClean="0"/>
              <a:t>, and </a:t>
            </a:r>
            <a:r>
              <a:rPr lang="en-US" altLang="ko-KR" sz="1000" dirty="0" err="1"/>
              <a:t>Liqiang</a:t>
            </a:r>
            <a:r>
              <a:rPr lang="en-US" altLang="ko-KR" sz="1000" dirty="0"/>
              <a:t> </a:t>
            </a:r>
            <a:r>
              <a:rPr lang="en-US" altLang="ko-KR" sz="1000" dirty="0" err="1" smtClean="0"/>
              <a:t>Nie</a:t>
            </a:r>
            <a:r>
              <a:rPr lang="en-US" altLang="ko-KR" sz="1000" dirty="0" smtClean="0"/>
              <a:t>, “Explicit </a:t>
            </a:r>
            <a:r>
              <a:rPr lang="en-US" altLang="ko-KR" sz="1000" dirty="0"/>
              <a:t>Interaction Model towards Text </a:t>
            </a:r>
            <a:r>
              <a:rPr lang="en-US" altLang="ko-KR" sz="1000" dirty="0" smtClean="0"/>
              <a:t>Classification,” in Proceedings of the Thirty-Third AAAI Conference </a:t>
            </a:r>
          </a:p>
          <a:p>
            <a:r>
              <a:rPr lang="en-US" altLang="ko-KR" sz="1000" dirty="0"/>
              <a:t> </a:t>
            </a:r>
            <a:r>
              <a:rPr lang="en-US" altLang="ko-KR" sz="1000" dirty="0" smtClean="0"/>
              <a:t>   on Artificial Intelligence 2019</a:t>
            </a:r>
            <a:endParaRPr lang="ko-KR" altLang="en-US" sz="1000" dirty="0"/>
          </a:p>
        </p:txBody>
      </p:sp>
      <p:sp>
        <p:nvSpPr>
          <p:cNvPr id="15" name="TextBox 14"/>
          <p:cNvSpPr txBox="1"/>
          <p:nvPr/>
        </p:nvSpPr>
        <p:spPr>
          <a:xfrm>
            <a:off x="774745" y="1164888"/>
            <a:ext cx="5197792" cy="461665"/>
          </a:xfrm>
          <a:prstGeom prst="rect">
            <a:avLst/>
          </a:prstGeom>
          <a:noFill/>
        </p:spPr>
        <p:txBody>
          <a:bodyPr wrap="square" rtlCol="0">
            <a:spAutoFit/>
          </a:bodyPr>
          <a:lstStyle/>
          <a:p>
            <a:r>
              <a:rPr lang="en-US" altLang="ko-KR" sz="2400" b="1" dirty="0" smtClean="0"/>
              <a: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Experiment Results in </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Mulit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-Label</a:t>
            </a:r>
            <a:r>
              <a:rPr lang="en-US" altLang="ko-KR" sz="2400" b="1" dirty="0" smtClean="0"/>
              <a:t>] </a:t>
            </a:r>
            <a:endParaRPr lang="ko-KR" altLang="en-US" sz="2400" dirty="0"/>
          </a:p>
        </p:txBody>
      </p:sp>
      <mc:AlternateContent xmlns:mc="http://schemas.openxmlformats.org/markup-compatibility/2006" xmlns:a14="http://schemas.microsoft.com/office/drawing/2010/main">
        <mc:Choice Requires="a14">
          <p:graphicFrame>
            <p:nvGraphicFramePr>
              <p:cNvPr id="16" name="표 15"/>
              <p:cNvGraphicFramePr>
                <a:graphicFrameLocks noGrp="1"/>
              </p:cNvGraphicFramePr>
              <p:nvPr>
                <p:extLst>
                  <p:ext uri="{D42A27DB-BD31-4B8C-83A1-F6EECF244321}">
                    <p14:modId xmlns:p14="http://schemas.microsoft.com/office/powerpoint/2010/main" val="1905514143"/>
                  </p:ext>
                </p:extLst>
              </p:nvPr>
            </p:nvGraphicFramePr>
            <p:xfrm>
              <a:off x="1665582" y="2265954"/>
              <a:ext cx="7976128" cy="1463040"/>
            </p:xfrm>
            <a:graphic>
              <a:graphicData uri="http://schemas.openxmlformats.org/drawingml/2006/table">
                <a:tbl>
                  <a:tblPr firstRow="1" bandRow="1">
                    <a:tableStyleId>{5C22544A-7EE6-4342-B048-85BDC9FD1C3A}</a:tableStyleId>
                  </a:tblPr>
                  <a:tblGrid>
                    <a:gridCol w="2592184">
                      <a:extLst>
                        <a:ext uri="{9D8B030D-6E8A-4147-A177-3AD203B41FA5}">
                          <a16:colId xmlns:a16="http://schemas.microsoft.com/office/drawing/2014/main" val="1136776290"/>
                        </a:ext>
                      </a:extLst>
                    </a:gridCol>
                    <a:gridCol w="1723877">
                      <a:extLst>
                        <a:ext uri="{9D8B030D-6E8A-4147-A177-3AD203B41FA5}">
                          <a16:colId xmlns:a16="http://schemas.microsoft.com/office/drawing/2014/main" val="1255984349"/>
                        </a:ext>
                      </a:extLst>
                    </a:gridCol>
                    <a:gridCol w="1749769">
                      <a:extLst>
                        <a:ext uri="{9D8B030D-6E8A-4147-A177-3AD203B41FA5}">
                          <a16:colId xmlns:a16="http://schemas.microsoft.com/office/drawing/2014/main" val="1844754479"/>
                        </a:ext>
                      </a:extLst>
                    </a:gridCol>
                    <a:gridCol w="1910298">
                      <a:extLst>
                        <a:ext uri="{9D8B030D-6E8A-4147-A177-3AD203B41FA5}">
                          <a16:colId xmlns:a16="http://schemas.microsoft.com/office/drawing/2014/main" val="2713486576"/>
                        </a:ext>
                      </a:extLst>
                    </a:gridCol>
                  </a:tblGrid>
                  <a:tr h="317331">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latinLnBrk="1"/>
                          <a:r>
                            <a:rPr lang="en-US" altLang="ko-KR" dirty="0" err="1" smtClean="0">
                              <a:solidFill>
                                <a:schemeClr val="tx1"/>
                              </a:solidFill>
                            </a:rPr>
                            <a:t>Kanshan</a:t>
                          </a:r>
                          <a:r>
                            <a:rPr lang="en-US" altLang="ko-KR" dirty="0" smtClean="0">
                              <a:solidFill>
                                <a:schemeClr val="tx1"/>
                              </a:solidFill>
                            </a:rPr>
                            <a:t>-Cup Dataset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1733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b="1" dirty="0" smtClean="0">
                              <a:solidFill>
                                <a:schemeClr val="tx1"/>
                              </a:solidFill>
                            </a:rPr>
                            <a:t>Precision</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Recall@5</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𝑭</m:t>
                                    </m:r>
                                  </m:e>
                                  <m:sub>
                                    <m:r>
                                      <a:rPr lang="en-US" altLang="ko-KR" b="1" i="1" smtClean="0">
                                        <a:solidFill>
                                          <a:schemeClr val="tx1"/>
                                        </a:solidFill>
                                        <a:latin typeface="Cambria Math" panose="02040503050406030204" pitchFamily="18" charset="0"/>
                                      </a:rPr>
                                      <m:t>𝟏</m:t>
                                    </m:r>
                                  </m:sub>
                                </m:sSub>
                              </m:oMath>
                            </m:oMathPara>
                          </a14:m>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1.360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0.561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0.397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smtClean="0">
                              <a:solidFill>
                                <a:schemeClr val="tx1"/>
                              </a:solidFill>
                            </a:rPr>
                            <a:t>(Reproduce) (dev)</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1.291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0.529</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0.375</a:t>
                          </a:r>
                          <a:endParaRPr lang="ko-KR" altLang="en-US"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3650960"/>
                      </a:ext>
                    </a:extLst>
                  </a:tr>
                </a:tbl>
              </a:graphicData>
            </a:graphic>
          </p:graphicFrame>
        </mc:Choice>
        <mc:Fallback xmlns="">
          <p:graphicFrame>
            <p:nvGraphicFramePr>
              <p:cNvPr id="16" name="표 15"/>
              <p:cNvGraphicFramePr>
                <a:graphicFrameLocks noGrp="1"/>
              </p:cNvGraphicFramePr>
              <p:nvPr>
                <p:extLst>
                  <p:ext uri="{D42A27DB-BD31-4B8C-83A1-F6EECF244321}">
                    <p14:modId xmlns:p14="http://schemas.microsoft.com/office/powerpoint/2010/main" val="1905514143"/>
                  </p:ext>
                </p:extLst>
              </p:nvPr>
            </p:nvGraphicFramePr>
            <p:xfrm>
              <a:off x="1665582" y="2265954"/>
              <a:ext cx="7976128" cy="1463040"/>
            </p:xfrm>
            <a:graphic>
              <a:graphicData uri="http://schemas.openxmlformats.org/drawingml/2006/table">
                <a:tbl>
                  <a:tblPr firstRow="1" bandRow="1">
                    <a:tableStyleId>{5C22544A-7EE6-4342-B048-85BDC9FD1C3A}</a:tableStyleId>
                  </a:tblPr>
                  <a:tblGrid>
                    <a:gridCol w="2592184">
                      <a:extLst>
                        <a:ext uri="{9D8B030D-6E8A-4147-A177-3AD203B41FA5}">
                          <a16:colId xmlns:a16="http://schemas.microsoft.com/office/drawing/2014/main" val="1136776290"/>
                        </a:ext>
                      </a:extLst>
                    </a:gridCol>
                    <a:gridCol w="1723877">
                      <a:extLst>
                        <a:ext uri="{9D8B030D-6E8A-4147-A177-3AD203B41FA5}">
                          <a16:colId xmlns:a16="http://schemas.microsoft.com/office/drawing/2014/main" val="1255984349"/>
                        </a:ext>
                      </a:extLst>
                    </a:gridCol>
                    <a:gridCol w="1749769">
                      <a:extLst>
                        <a:ext uri="{9D8B030D-6E8A-4147-A177-3AD203B41FA5}">
                          <a16:colId xmlns:a16="http://schemas.microsoft.com/office/drawing/2014/main" val="1844754479"/>
                        </a:ext>
                      </a:extLst>
                    </a:gridCol>
                    <a:gridCol w="1910298">
                      <a:extLst>
                        <a:ext uri="{9D8B030D-6E8A-4147-A177-3AD203B41FA5}">
                          <a16:colId xmlns:a16="http://schemas.microsoft.com/office/drawing/2014/main" val="2713486576"/>
                        </a:ext>
                      </a:extLst>
                    </a:gridCol>
                  </a:tblGrid>
                  <a:tr h="365760">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latinLnBrk="1"/>
                          <a:r>
                            <a:rPr lang="en-US" altLang="ko-KR" dirty="0" err="1" smtClean="0">
                              <a:solidFill>
                                <a:schemeClr val="tx1"/>
                              </a:solidFill>
                            </a:rPr>
                            <a:t>Kanshan</a:t>
                          </a:r>
                          <a:r>
                            <a:rPr lang="en-US" altLang="ko-KR" dirty="0" smtClean="0">
                              <a:solidFill>
                                <a:schemeClr val="tx1"/>
                              </a:solidFill>
                            </a:rPr>
                            <a:t>-Cup Dataset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6576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b="1" dirty="0" smtClean="0">
                              <a:solidFill>
                                <a:schemeClr val="tx1"/>
                              </a:solidFill>
                            </a:rPr>
                            <a:t>Precision</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Recall@5</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16879" t="-106557" r="-318" b="-222951"/>
                          </a:stretch>
                        </a:blipFill>
                      </a:tcPr>
                    </a:tc>
                    <a:extLst>
                      <a:ext uri="{0D108BD9-81ED-4DB2-BD59-A6C34878D82A}">
                        <a16:rowId xmlns:a16="http://schemas.microsoft.com/office/drawing/2014/main" val="1430408692"/>
                      </a:ext>
                    </a:extLst>
                  </a:tr>
                  <a:tr h="36576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1.360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0.561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0.397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365760">
                    <a:tc>
                      <a:txBody>
                        <a:bodyPr/>
                        <a:lstStyle/>
                        <a:p>
                          <a:pPr latinLnBrk="1"/>
                          <a:r>
                            <a:rPr lang="en-US" altLang="ko-KR" dirty="0" smtClean="0">
                              <a:solidFill>
                                <a:schemeClr val="tx1"/>
                              </a:solidFill>
                            </a:rPr>
                            <a:t>(Reproduce</a:t>
                          </a:r>
                          <a:r>
                            <a:rPr lang="en-US" altLang="ko-KR" dirty="0" smtClean="0">
                              <a:solidFill>
                                <a:schemeClr val="tx1"/>
                              </a:solidFill>
                            </a:rPr>
                            <a:t>) (dev)</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1.291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0.529</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0.375</a:t>
                          </a:r>
                          <a:endParaRPr lang="ko-KR" altLang="en-US"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3650960"/>
                      </a:ext>
                    </a:extLst>
                  </a:tr>
                </a:tbl>
              </a:graphicData>
            </a:graphic>
          </p:graphicFrame>
        </mc:Fallback>
      </mc:AlternateContent>
    </p:spTree>
    <p:extLst>
      <p:ext uri="{BB962C8B-B14F-4D97-AF65-F5344CB8AC3E}">
        <p14:creationId xmlns:p14="http://schemas.microsoft.com/office/powerpoint/2010/main" val="3889609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graphicFrame>
            <p:nvGraphicFramePr>
              <p:cNvPr id="2" name="표 1"/>
              <p:cNvGraphicFramePr>
                <a:graphicFrameLocks noGrp="1"/>
              </p:cNvGraphicFramePr>
              <p:nvPr>
                <p:extLst>
                  <p:ext uri="{D42A27DB-BD31-4B8C-83A1-F6EECF244321}">
                    <p14:modId xmlns:p14="http://schemas.microsoft.com/office/powerpoint/2010/main" val="902383244"/>
                  </p:ext>
                </p:extLst>
              </p:nvPr>
            </p:nvGraphicFramePr>
            <p:xfrm>
              <a:off x="1665582" y="2265954"/>
              <a:ext cx="7976128" cy="1463040"/>
            </p:xfrm>
            <a:graphic>
              <a:graphicData uri="http://schemas.openxmlformats.org/drawingml/2006/table">
                <a:tbl>
                  <a:tblPr firstRow="1" bandRow="1">
                    <a:tableStyleId>{5C22544A-7EE6-4342-B048-85BDC9FD1C3A}</a:tableStyleId>
                  </a:tblPr>
                  <a:tblGrid>
                    <a:gridCol w="2592184">
                      <a:extLst>
                        <a:ext uri="{9D8B030D-6E8A-4147-A177-3AD203B41FA5}">
                          <a16:colId xmlns:a16="http://schemas.microsoft.com/office/drawing/2014/main" val="1136776290"/>
                        </a:ext>
                      </a:extLst>
                    </a:gridCol>
                    <a:gridCol w="1723877">
                      <a:extLst>
                        <a:ext uri="{9D8B030D-6E8A-4147-A177-3AD203B41FA5}">
                          <a16:colId xmlns:a16="http://schemas.microsoft.com/office/drawing/2014/main" val="1255984349"/>
                        </a:ext>
                      </a:extLst>
                    </a:gridCol>
                    <a:gridCol w="1749769">
                      <a:extLst>
                        <a:ext uri="{9D8B030D-6E8A-4147-A177-3AD203B41FA5}">
                          <a16:colId xmlns:a16="http://schemas.microsoft.com/office/drawing/2014/main" val="1844754479"/>
                        </a:ext>
                      </a:extLst>
                    </a:gridCol>
                    <a:gridCol w="1910298">
                      <a:extLst>
                        <a:ext uri="{9D8B030D-6E8A-4147-A177-3AD203B41FA5}">
                          <a16:colId xmlns:a16="http://schemas.microsoft.com/office/drawing/2014/main" val="2713486576"/>
                        </a:ext>
                      </a:extLst>
                    </a:gridCol>
                  </a:tblGrid>
                  <a:tr h="317331">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latinLnBrk="1"/>
                          <a:r>
                            <a:rPr lang="en-US" altLang="ko-KR" dirty="0" err="1" smtClean="0">
                              <a:solidFill>
                                <a:schemeClr val="tx1"/>
                              </a:solidFill>
                            </a:rPr>
                            <a:t>Kanshan</a:t>
                          </a:r>
                          <a:r>
                            <a:rPr lang="en-US" altLang="ko-KR" dirty="0" smtClean="0">
                              <a:solidFill>
                                <a:schemeClr val="tx1"/>
                              </a:solidFill>
                            </a:rPr>
                            <a:t>-Cup Dataset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1733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b="1" dirty="0" smtClean="0">
                              <a:solidFill>
                                <a:schemeClr val="tx1"/>
                              </a:solidFill>
                            </a:rPr>
                            <a:t>Precision</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Recall@5</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𝑭</m:t>
                                    </m:r>
                                  </m:e>
                                  <m:sub>
                                    <m:r>
                                      <a:rPr lang="en-US" altLang="ko-KR" b="1" i="1" smtClean="0">
                                        <a:solidFill>
                                          <a:schemeClr val="tx1"/>
                                        </a:solidFill>
                                        <a:latin typeface="Cambria Math" panose="02040503050406030204" pitchFamily="18" charset="0"/>
                                      </a:rPr>
                                      <m:t>𝟏</m:t>
                                    </m:r>
                                  </m:sub>
                                </m:sSub>
                              </m:oMath>
                            </m:oMathPara>
                          </a14:m>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1.360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0.561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0.397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smtClean="0">
                              <a:solidFill>
                                <a:schemeClr val="tx1"/>
                              </a:solidFill>
                            </a:rPr>
                            <a:t>(Reproduce) (dev)</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1.291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0.529</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0.375</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3650960"/>
                      </a:ext>
                    </a:extLst>
                  </a:tr>
                </a:tbl>
              </a:graphicData>
            </a:graphic>
          </p:graphicFrame>
        </mc:Choice>
        <mc:Fallback xmlns="">
          <p:graphicFrame>
            <p:nvGraphicFramePr>
              <p:cNvPr id="2" name="표 1"/>
              <p:cNvGraphicFramePr>
                <a:graphicFrameLocks noGrp="1"/>
              </p:cNvGraphicFramePr>
              <p:nvPr>
                <p:extLst>
                  <p:ext uri="{D42A27DB-BD31-4B8C-83A1-F6EECF244321}">
                    <p14:modId xmlns:p14="http://schemas.microsoft.com/office/powerpoint/2010/main" val="902383244"/>
                  </p:ext>
                </p:extLst>
              </p:nvPr>
            </p:nvGraphicFramePr>
            <p:xfrm>
              <a:off x="1665582" y="2265954"/>
              <a:ext cx="7976128" cy="1463040"/>
            </p:xfrm>
            <a:graphic>
              <a:graphicData uri="http://schemas.openxmlformats.org/drawingml/2006/table">
                <a:tbl>
                  <a:tblPr firstRow="1" bandRow="1">
                    <a:tableStyleId>{5C22544A-7EE6-4342-B048-85BDC9FD1C3A}</a:tableStyleId>
                  </a:tblPr>
                  <a:tblGrid>
                    <a:gridCol w="2592184">
                      <a:extLst>
                        <a:ext uri="{9D8B030D-6E8A-4147-A177-3AD203B41FA5}">
                          <a16:colId xmlns:a16="http://schemas.microsoft.com/office/drawing/2014/main" val="1136776290"/>
                        </a:ext>
                      </a:extLst>
                    </a:gridCol>
                    <a:gridCol w="1723877">
                      <a:extLst>
                        <a:ext uri="{9D8B030D-6E8A-4147-A177-3AD203B41FA5}">
                          <a16:colId xmlns:a16="http://schemas.microsoft.com/office/drawing/2014/main" val="1255984349"/>
                        </a:ext>
                      </a:extLst>
                    </a:gridCol>
                    <a:gridCol w="1749769">
                      <a:extLst>
                        <a:ext uri="{9D8B030D-6E8A-4147-A177-3AD203B41FA5}">
                          <a16:colId xmlns:a16="http://schemas.microsoft.com/office/drawing/2014/main" val="1844754479"/>
                        </a:ext>
                      </a:extLst>
                    </a:gridCol>
                    <a:gridCol w="1910298">
                      <a:extLst>
                        <a:ext uri="{9D8B030D-6E8A-4147-A177-3AD203B41FA5}">
                          <a16:colId xmlns:a16="http://schemas.microsoft.com/office/drawing/2014/main" val="2713486576"/>
                        </a:ext>
                      </a:extLst>
                    </a:gridCol>
                  </a:tblGrid>
                  <a:tr h="365760">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latinLnBrk="1"/>
                          <a:r>
                            <a:rPr lang="en-US" altLang="ko-KR" dirty="0" err="1" smtClean="0">
                              <a:solidFill>
                                <a:schemeClr val="tx1"/>
                              </a:solidFill>
                            </a:rPr>
                            <a:t>Kanshan</a:t>
                          </a:r>
                          <a:r>
                            <a:rPr lang="en-US" altLang="ko-KR" dirty="0" smtClean="0">
                              <a:solidFill>
                                <a:schemeClr val="tx1"/>
                              </a:solidFill>
                            </a:rPr>
                            <a:t>-Cup Dataset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6576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b="1" dirty="0" smtClean="0">
                              <a:solidFill>
                                <a:schemeClr val="tx1"/>
                              </a:solidFill>
                            </a:rPr>
                            <a:t>Precision</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Recall@5</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16879" t="-106557" r="-318" b="-222951"/>
                          </a:stretch>
                        </a:blipFill>
                      </a:tcPr>
                    </a:tc>
                    <a:extLst>
                      <a:ext uri="{0D108BD9-81ED-4DB2-BD59-A6C34878D82A}">
                        <a16:rowId xmlns:a16="http://schemas.microsoft.com/office/drawing/2014/main" val="1430408692"/>
                      </a:ext>
                    </a:extLst>
                  </a:tr>
                  <a:tr h="36576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1.360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0.561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0.397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365760">
                    <a:tc>
                      <a:txBody>
                        <a:bodyPr/>
                        <a:lstStyle/>
                        <a:p>
                          <a:pPr latinLnBrk="1"/>
                          <a:r>
                            <a:rPr lang="en-US" altLang="ko-KR" dirty="0" smtClean="0">
                              <a:solidFill>
                                <a:schemeClr val="tx1"/>
                              </a:solidFill>
                            </a:rPr>
                            <a:t>(Reproduce</a:t>
                          </a:r>
                          <a:r>
                            <a:rPr lang="en-US" altLang="ko-KR" dirty="0" smtClean="0">
                              <a:solidFill>
                                <a:schemeClr val="tx1"/>
                              </a:solidFill>
                            </a:rPr>
                            <a:t>) (dev)</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1.291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0.529</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R" dirty="0" smtClean="0"/>
                            <a:t>0.375</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3650960"/>
                      </a:ext>
                    </a:extLst>
                  </a:tr>
                </a:tbl>
              </a:graphicData>
            </a:graphic>
          </p:graphicFrame>
        </mc:Fallback>
      </mc:AlternateContent>
      <p:pic>
        <p:nvPicPr>
          <p:cNvPr id="4" name="그림 3"/>
          <p:cNvPicPr>
            <a:picLocks noChangeAspect="1"/>
          </p:cNvPicPr>
          <p:nvPr/>
        </p:nvPicPr>
        <p:blipFill>
          <a:blip r:embed="rId4"/>
          <a:stretch>
            <a:fillRect/>
          </a:stretch>
        </p:blipFill>
        <p:spPr>
          <a:xfrm>
            <a:off x="6967958" y="5071878"/>
            <a:ext cx="4465657" cy="910624"/>
          </a:xfrm>
          <a:prstGeom prst="rect">
            <a:avLst/>
          </a:prstGeom>
        </p:spPr>
      </p:pic>
      <p:sp>
        <p:nvSpPr>
          <p:cNvPr id="5" name="TextBox 4"/>
          <p:cNvSpPr txBox="1"/>
          <p:nvPr/>
        </p:nvSpPr>
        <p:spPr>
          <a:xfrm>
            <a:off x="11398891" y="5627454"/>
            <a:ext cx="332142" cy="246221"/>
          </a:xfrm>
          <a:prstGeom prst="rect">
            <a:avLst/>
          </a:prstGeom>
          <a:noFill/>
        </p:spPr>
        <p:txBody>
          <a:bodyPr wrap="none" rtlCol="0">
            <a:spAutoFit/>
          </a:bodyPr>
          <a:lstStyle/>
          <a:p>
            <a:r>
              <a:rPr lang="en-US" altLang="ko-KR" sz="1000" dirty="0" smtClean="0"/>
              <a:t>[1]</a:t>
            </a:r>
            <a:endParaRPr lang="ko-KR" altLang="en-US" sz="1000" dirty="0"/>
          </a:p>
        </p:txBody>
      </p:sp>
      <p:sp>
        <p:nvSpPr>
          <p:cNvPr id="14" name="TextBox 13"/>
          <p:cNvSpPr txBox="1"/>
          <p:nvPr/>
        </p:nvSpPr>
        <p:spPr>
          <a:xfrm>
            <a:off x="366062" y="6209625"/>
            <a:ext cx="11198900" cy="400110"/>
          </a:xfrm>
          <a:prstGeom prst="rect">
            <a:avLst/>
          </a:prstGeom>
          <a:noFill/>
        </p:spPr>
        <p:txBody>
          <a:bodyPr wrap="none" rtlCol="0">
            <a:spAutoFit/>
          </a:bodyPr>
          <a:lstStyle/>
          <a:p>
            <a:r>
              <a:rPr lang="en-US" altLang="ko-KR" sz="1000" dirty="0" smtClean="0"/>
              <a:t>[</a:t>
            </a:r>
            <a:r>
              <a:rPr lang="en-US" altLang="ko-KR" sz="1000" dirty="0"/>
              <a:t>1] </a:t>
            </a:r>
            <a:r>
              <a:rPr lang="en-US" altLang="ko-KR" sz="1000" dirty="0" err="1"/>
              <a:t>Cunxiao</a:t>
            </a:r>
            <a:r>
              <a:rPr lang="en-US" altLang="ko-KR" sz="1000" dirty="0"/>
              <a:t> </a:t>
            </a:r>
            <a:r>
              <a:rPr lang="en-US" altLang="ko-KR" sz="1000" dirty="0" smtClean="0"/>
              <a:t>Du, </a:t>
            </a:r>
            <a:r>
              <a:rPr lang="en-US" altLang="ko-KR" sz="1000" dirty="0" err="1"/>
              <a:t>Zhaozheng</a:t>
            </a:r>
            <a:r>
              <a:rPr lang="en-US" altLang="ko-KR" sz="1000" dirty="0"/>
              <a:t> </a:t>
            </a:r>
            <a:r>
              <a:rPr lang="en-US" altLang="ko-KR" sz="1000" dirty="0" smtClean="0"/>
              <a:t>Chen, </a:t>
            </a:r>
            <a:r>
              <a:rPr lang="en-US" altLang="ko-KR" sz="1000" dirty="0" err="1"/>
              <a:t>Fuli</a:t>
            </a:r>
            <a:r>
              <a:rPr lang="en-US" altLang="ko-KR" sz="1000" dirty="0"/>
              <a:t> </a:t>
            </a:r>
            <a:r>
              <a:rPr lang="en-US" altLang="ko-KR" sz="1000" dirty="0" smtClean="0"/>
              <a:t>Feng, </a:t>
            </a:r>
            <a:r>
              <a:rPr lang="en-US" altLang="ko-KR" sz="1000" dirty="0"/>
              <a:t>Lei </a:t>
            </a:r>
            <a:r>
              <a:rPr lang="en-US" altLang="ko-KR" sz="1000" dirty="0" smtClean="0"/>
              <a:t>Zhu, </a:t>
            </a:r>
            <a:r>
              <a:rPr lang="en-US" altLang="ko-KR" sz="1000" dirty="0"/>
              <a:t>Tian </a:t>
            </a:r>
            <a:r>
              <a:rPr lang="en-US" altLang="ko-KR" sz="1000" dirty="0" err="1" smtClean="0"/>
              <a:t>Gan</a:t>
            </a:r>
            <a:r>
              <a:rPr lang="en-US" altLang="ko-KR" sz="1000" dirty="0" smtClean="0"/>
              <a:t>, and </a:t>
            </a:r>
            <a:r>
              <a:rPr lang="en-US" altLang="ko-KR" sz="1000" dirty="0" err="1"/>
              <a:t>Liqiang</a:t>
            </a:r>
            <a:r>
              <a:rPr lang="en-US" altLang="ko-KR" sz="1000" dirty="0"/>
              <a:t> </a:t>
            </a:r>
            <a:r>
              <a:rPr lang="en-US" altLang="ko-KR" sz="1000" dirty="0" err="1" smtClean="0"/>
              <a:t>Nie</a:t>
            </a:r>
            <a:r>
              <a:rPr lang="en-US" altLang="ko-KR" sz="1000" dirty="0" smtClean="0"/>
              <a:t>, “Explicit </a:t>
            </a:r>
            <a:r>
              <a:rPr lang="en-US" altLang="ko-KR" sz="1000" dirty="0"/>
              <a:t>Interaction Model towards Text </a:t>
            </a:r>
            <a:r>
              <a:rPr lang="en-US" altLang="ko-KR" sz="1000" dirty="0" smtClean="0"/>
              <a:t>Classification,” in Proceedings of the Thirty-Third AAAI Conference </a:t>
            </a:r>
          </a:p>
          <a:p>
            <a:r>
              <a:rPr lang="en-US" altLang="ko-KR" sz="1000" dirty="0"/>
              <a:t> </a:t>
            </a:r>
            <a:r>
              <a:rPr lang="en-US" altLang="ko-KR" sz="1000" dirty="0" smtClean="0"/>
              <a:t>   on Artificial Intelligence 2019</a:t>
            </a:r>
            <a:endParaRPr lang="ko-KR" altLang="en-US" sz="1000" dirty="0"/>
          </a:p>
        </p:txBody>
      </p:sp>
      <p:sp>
        <p:nvSpPr>
          <p:cNvPr id="15" name="TextBox 14"/>
          <p:cNvSpPr txBox="1"/>
          <p:nvPr/>
        </p:nvSpPr>
        <p:spPr>
          <a:xfrm>
            <a:off x="774745" y="1164888"/>
            <a:ext cx="5197792" cy="461665"/>
          </a:xfrm>
          <a:prstGeom prst="rect">
            <a:avLst/>
          </a:prstGeom>
          <a:noFill/>
        </p:spPr>
        <p:txBody>
          <a:bodyPr wrap="square" rtlCol="0">
            <a:spAutoFit/>
          </a:bodyPr>
          <a:lstStyle/>
          <a:p>
            <a:r>
              <a:rPr lang="en-US" altLang="ko-KR" sz="2400" b="1" dirty="0" smtClean="0"/>
              <a: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Experiment Results in </a:t>
            </a:r>
            <a:r>
              <a:rPr lang="en-US" altLang="ko-KR" sz="2400" b="1" dirty="0" err="1" smtClean="0">
                <a:ln>
                  <a:solidFill>
                    <a:schemeClr val="tx1">
                      <a:alpha val="0"/>
                    </a:schemeClr>
                  </a:solidFill>
                </a:ln>
                <a:latin typeface="나눔고딕" panose="020D0604000000000000" pitchFamily="50" charset="-127"/>
                <a:ea typeface="나눔고딕" panose="020D0604000000000000" pitchFamily="50" charset="-127"/>
              </a:rPr>
              <a:t>Mulit</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-Label</a:t>
            </a:r>
            <a:r>
              <a:rPr lang="en-US" altLang="ko-KR" sz="2400" b="1" dirty="0" smtClean="0"/>
              <a:t>] </a:t>
            </a:r>
            <a:endParaRPr lang="ko-KR" altLang="en-US" sz="2400" dirty="0"/>
          </a:p>
        </p:txBody>
      </p:sp>
      <p:cxnSp>
        <p:nvCxnSpPr>
          <p:cNvPr id="6" name="직선 화살표 연결선 5"/>
          <p:cNvCxnSpPr/>
          <p:nvPr/>
        </p:nvCxnSpPr>
        <p:spPr>
          <a:xfrm>
            <a:off x="5104435" y="3728994"/>
            <a:ext cx="0" cy="495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479403" y="4340506"/>
            <a:ext cx="2496133" cy="646331"/>
          </a:xfrm>
          <a:prstGeom prst="rect">
            <a:avLst/>
          </a:prstGeom>
          <a:noFill/>
        </p:spPr>
        <p:txBody>
          <a:bodyPr wrap="none" rtlCol="0">
            <a:spAutoFit/>
          </a:bodyPr>
          <a:lstStyle/>
          <a:p>
            <a:r>
              <a:rPr lang="en-US" altLang="ko-KR" dirty="0" smtClean="0"/>
              <a:t>Dropout : 0.5 – 1.271 </a:t>
            </a:r>
          </a:p>
          <a:p>
            <a:r>
              <a:rPr lang="en-US" altLang="ko-KR" dirty="0" smtClean="0"/>
              <a:t>Dropout : 0.6 – 1.291</a:t>
            </a:r>
            <a:endParaRPr lang="ko-KR" altLang="en-US" dirty="0"/>
          </a:p>
        </p:txBody>
      </p:sp>
    </p:spTree>
    <p:extLst>
      <p:ext uri="{BB962C8B-B14F-4D97-AF65-F5344CB8AC3E}">
        <p14:creationId xmlns:p14="http://schemas.microsoft.com/office/powerpoint/2010/main" val="2077680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4" y="1164888"/>
            <a:ext cx="7912055" cy="461665"/>
          </a:xfrm>
          <a:prstGeom prst="rect">
            <a:avLst/>
          </a:prstGeom>
          <a:noFill/>
        </p:spPr>
        <p:txBody>
          <a:bodyPr wrap="square" rtlCol="0">
            <a:spAutoFit/>
          </a:bodyPr>
          <a:lstStyle/>
          <a:p>
            <a:r>
              <a:rPr lang="en-US" altLang="ko-KR" sz="2400" b="1" dirty="0"/>
              <a:t>[Additional Experiment : </a:t>
            </a:r>
            <a:r>
              <a:rPr lang="en-US" altLang="ko-KR" sz="2400" b="1" dirty="0">
                <a:ln>
                  <a:solidFill>
                    <a:schemeClr val="tx1">
                      <a:alpha val="0"/>
                    </a:schemeClr>
                  </a:solidFill>
                </a:ln>
                <a:latin typeface="나눔고딕" panose="020D0604000000000000" pitchFamily="50" charset="-127"/>
                <a:ea typeface="나눔고딕" panose="020D0604000000000000" pitchFamily="50" charset="-127"/>
              </a:rPr>
              <a:t>Running Time</a:t>
            </a:r>
            <a:r>
              <a:rPr lang="en-US" altLang="ko-KR" sz="2400" b="1" dirty="0" smtClean="0"/>
              <a:t>] </a:t>
            </a:r>
            <a:endParaRPr lang="ko-KR" altLang="en-US" sz="2400" dirty="0"/>
          </a:p>
        </p:txBody>
      </p:sp>
      <p:graphicFrame>
        <p:nvGraphicFramePr>
          <p:cNvPr id="2" name="표 1"/>
          <p:cNvGraphicFramePr>
            <a:graphicFrameLocks noGrp="1"/>
          </p:cNvGraphicFramePr>
          <p:nvPr>
            <p:extLst>
              <p:ext uri="{D42A27DB-BD31-4B8C-83A1-F6EECF244321}">
                <p14:modId xmlns:p14="http://schemas.microsoft.com/office/powerpoint/2010/main" val="3286373147"/>
              </p:ext>
            </p:extLst>
          </p:nvPr>
        </p:nvGraphicFramePr>
        <p:xfrm>
          <a:off x="1299481" y="1868827"/>
          <a:ext cx="9149500" cy="4577080"/>
        </p:xfrm>
        <a:graphic>
          <a:graphicData uri="http://schemas.openxmlformats.org/drawingml/2006/table">
            <a:tbl>
              <a:tblPr firstRow="1" bandRow="1">
                <a:tableStyleId>{5C22544A-7EE6-4342-B048-85BDC9FD1C3A}</a:tableStyleId>
              </a:tblPr>
              <a:tblGrid>
                <a:gridCol w="2540356">
                  <a:extLst>
                    <a:ext uri="{9D8B030D-6E8A-4147-A177-3AD203B41FA5}">
                      <a16:colId xmlns:a16="http://schemas.microsoft.com/office/drawing/2014/main" val="1136776290"/>
                    </a:ext>
                  </a:extLst>
                </a:gridCol>
                <a:gridCol w="2650603">
                  <a:extLst>
                    <a:ext uri="{9D8B030D-6E8A-4147-A177-3AD203B41FA5}">
                      <a16:colId xmlns:a16="http://schemas.microsoft.com/office/drawing/2014/main" val="2261172641"/>
                    </a:ext>
                  </a:extLst>
                </a:gridCol>
                <a:gridCol w="1767863">
                  <a:extLst>
                    <a:ext uri="{9D8B030D-6E8A-4147-A177-3AD203B41FA5}">
                      <a16:colId xmlns:a16="http://schemas.microsoft.com/office/drawing/2014/main" val="426805342"/>
                    </a:ext>
                  </a:extLst>
                </a:gridCol>
                <a:gridCol w="2190678">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Paper (Open</a:t>
                      </a:r>
                      <a:r>
                        <a:rPr lang="en-US" altLang="ko-KR" baseline="0" dirty="0" smtClean="0">
                          <a:solidFill>
                            <a:schemeClr val="tx1"/>
                          </a:solidFill>
                        </a:rPr>
                        <a:t> Source)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Basic</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Mine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118533">
                <a:tc>
                  <a:txBody>
                    <a:bodyPr/>
                    <a:lstStyle/>
                    <a:p>
                      <a:pPr algn="ctr" latinLnBrk="1"/>
                      <a:r>
                        <a:rPr lang="en-US" altLang="ko-KR" dirty="0" err="1" smtClean="0">
                          <a:solidFill>
                            <a:schemeClr val="tx1"/>
                          </a:solidFill>
                        </a:rPr>
                        <a:t>Embedding_size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128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0006317"/>
                  </a:ext>
                </a:extLst>
              </a:tr>
              <a:tr h="182880">
                <a:tc>
                  <a:txBody>
                    <a:bodyPr/>
                    <a:lstStyle/>
                    <a:p>
                      <a:pPr algn="ctr" latinLnBrk="1"/>
                      <a:r>
                        <a:rPr lang="en-US" altLang="ko-KR" dirty="0" smtClean="0">
                          <a:solidFill>
                            <a:schemeClr val="tx1"/>
                          </a:solidFill>
                        </a:rPr>
                        <a:t>Batch</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16</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256</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256</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6855631"/>
                  </a:ext>
                </a:extLst>
              </a:tr>
              <a:tr h="182880">
                <a:tc>
                  <a:txBody>
                    <a:bodyPr/>
                    <a:lstStyle/>
                    <a:p>
                      <a:pPr algn="ctr" latinLnBrk="1"/>
                      <a:r>
                        <a:rPr lang="en-US" altLang="ko-KR" dirty="0" smtClean="0">
                          <a:solidFill>
                            <a:schemeClr val="tx1"/>
                          </a:solidFill>
                        </a:rPr>
                        <a:t>Learning rate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0.0001</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389607"/>
                  </a:ext>
                </a:extLst>
              </a:tr>
              <a:tr h="182880">
                <a:tc>
                  <a:txBody>
                    <a:bodyPr/>
                    <a:lstStyle/>
                    <a:p>
                      <a:pPr algn="ctr" latinLnBrk="1"/>
                      <a:r>
                        <a:rPr lang="en-US" altLang="ko-KR" dirty="0" smtClean="0">
                          <a:solidFill>
                            <a:schemeClr val="tx1"/>
                          </a:solidFill>
                        </a:rPr>
                        <a:t>Region Size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7</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7</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7</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873557"/>
                  </a:ext>
                </a:extLst>
              </a:tr>
              <a:tr h="182880">
                <a:tc>
                  <a:txBody>
                    <a:bodyPr/>
                    <a:lstStyle/>
                    <a:p>
                      <a:pPr algn="ctr" latinLnBrk="1"/>
                      <a:r>
                        <a:rPr lang="en-US" altLang="ko-KR" dirty="0" smtClean="0">
                          <a:solidFill>
                            <a:schemeClr val="tx1"/>
                          </a:solidFill>
                        </a:rPr>
                        <a:t>Epoch</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20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b="0" dirty="0" smtClean="0">
                          <a:solidFill>
                            <a:schemeClr val="tx1"/>
                          </a:solidFill>
                        </a:rPr>
                        <a:t>10</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1251953"/>
                  </a:ext>
                </a:extLst>
              </a:tr>
              <a:tr h="182880">
                <a:tc>
                  <a:txBody>
                    <a:bodyPr/>
                    <a:lstStyle/>
                    <a:p>
                      <a:pPr algn="ctr" latinLnBrk="1"/>
                      <a:r>
                        <a:rPr lang="en-US" altLang="ko-KR" dirty="0" smtClean="0">
                          <a:solidFill>
                            <a:schemeClr val="tx1"/>
                          </a:solidFill>
                        </a:rPr>
                        <a:t>Word 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Random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Uniform(-0.01,0.01)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7195166"/>
                  </a:ext>
                </a:extLst>
              </a:tr>
              <a:tr h="182880">
                <a:tc>
                  <a:txBody>
                    <a:bodyPr/>
                    <a:lstStyle/>
                    <a:p>
                      <a:pPr algn="ctr" latinLnBrk="1"/>
                      <a:r>
                        <a:rPr lang="en-US" altLang="ko-KR" dirty="0" smtClean="0">
                          <a:solidFill>
                            <a:schemeClr val="tx1"/>
                          </a:solidFill>
                        </a:rPr>
                        <a:t>Class Embedding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Random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Uniform(-0.01,0.01)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2081438"/>
                  </a:ext>
                </a:extLst>
              </a:tr>
              <a:tr h="182880">
                <a:tc>
                  <a:txBody>
                    <a:bodyPr/>
                    <a:lstStyle/>
                    <a:p>
                      <a:pPr algn="ctr" latinLnBrk="1"/>
                      <a:r>
                        <a:rPr lang="en-US" altLang="ko-KR" dirty="0" smtClean="0">
                          <a:solidFill>
                            <a:schemeClr val="tx1"/>
                          </a:solidFill>
                        </a:rPr>
                        <a:t>Aggregation Layer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Random</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Xavier</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7578313"/>
                  </a:ext>
                </a:extLst>
              </a:tr>
              <a:tr h="182880">
                <a:tc>
                  <a:txBody>
                    <a:bodyPr/>
                    <a:lstStyle/>
                    <a:p>
                      <a:pPr algn="ctr" latinLnBrk="1"/>
                      <a:r>
                        <a:rPr lang="en-US" altLang="ko-KR" dirty="0" smtClean="0">
                          <a:solidFill>
                            <a:schemeClr val="tx1"/>
                          </a:solidFill>
                        </a:rPr>
                        <a:t>Dropout</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p>
                    <a:p>
                      <a:pPr algn="r" latinLnBrk="1"/>
                      <a:r>
                        <a:rPr lang="en-US" altLang="ko-KR" dirty="0" smtClean="0">
                          <a:solidFill>
                            <a:schemeClr val="tx1"/>
                          </a:solidFill>
                        </a:rPr>
                        <a:t>(but</a:t>
                      </a:r>
                      <a:r>
                        <a:rPr lang="en-US" altLang="ko-KR" baseline="0" dirty="0" smtClean="0">
                          <a:solidFill>
                            <a:schemeClr val="tx1"/>
                          </a:solidFill>
                        </a:rPr>
                        <a:t> recommended use)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2647697"/>
                  </a:ext>
                </a:extLst>
              </a:tr>
              <a:tr h="182880">
                <a:tc>
                  <a:txBody>
                    <a:bodyPr/>
                    <a:lstStyle/>
                    <a:p>
                      <a:pPr algn="ctr" latinLnBrk="1"/>
                      <a:r>
                        <a:rPr lang="en-US" altLang="ko-KR" dirty="0" smtClean="0">
                          <a:solidFill>
                            <a:schemeClr val="tx1"/>
                          </a:solidFill>
                        </a:rPr>
                        <a:t>L2norm</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p>
                    <a:p>
                      <a:pPr marL="0" marR="0" indent="0" algn="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(but</a:t>
                      </a:r>
                      <a:r>
                        <a:rPr lang="en-US" altLang="ko-KR" baseline="0" dirty="0" smtClean="0">
                          <a:solidFill>
                            <a:schemeClr val="tx1"/>
                          </a:solidFill>
                        </a:rPr>
                        <a:t> recommended use)</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X</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latinLnBrk="1"/>
                      <a:r>
                        <a:rPr lang="en-US" altLang="ko-KR" dirty="0" smtClean="0">
                          <a:solidFill>
                            <a:schemeClr val="tx1"/>
                          </a:solidFill>
                        </a:rPr>
                        <a:t>1e-5,</a:t>
                      </a:r>
                      <a:r>
                        <a:rPr lang="en-US" altLang="ko-KR" baseline="0" dirty="0" smtClean="0">
                          <a:solidFill>
                            <a:schemeClr val="tx1"/>
                          </a:solidFill>
                        </a:rPr>
                        <a:t> </a:t>
                      </a:r>
                      <a:r>
                        <a:rPr lang="en-US" altLang="ko-KR" dirty="0" smtClean="0">
                          <a:solidFill>
                            <a:schemeClr val="tx1"/>
                          </a:solidFill>
                        </a:rPr>
                        <a:t>1e-8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19308441"/>
                  </a:ext>
                </a:extLst>
              </a:tr>
            </a:tbl>
          </a:graphicData>
        </a:graphic>
      </p:graphicFrame>
      <p:sp>
        <p:nvSpPr>
          <p:cNvPr id="3" name="직사각형 2"/>
          <p:cNvSpPr/>
          <p:nvPr/>
        </p:nvSpPr>
        <p:spPr>
          <a:xfrm flipV="1">
            <a:off x="1299481" y="2604304"/>
            <a:ext cx="9149500" cy="3588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63789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774744" y="1164888"/>
            <a:ext cx="7686349" cy="461665"/>
          </a:xfrm>
          <a:prstGeom prst="rect">
            <a:avLst/>
          </a:prstGeom>
          <a:noFill/>
        </p:spPr>
        <p:txBody>
          <a:bodyPr wrap="square" rtlCol="0">
            <a:spAutoFit/>
          </a:bodyPr>
          <a:lstStyle/>
          <a:p>
            <a:r>
              <a:rPr lang="en-US" altLang="ko-KR" sz="2400" b="1" dirty="0"/>
              <a:t>[Additional Experiment : </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Running Time</a:t>
            </a:r>
            <a:r>
              <a:rPr lang="en-US" altLang="ko-KR" sz="2400" b="1" dirty="0" smtClean="0"/>
              <a:t>] </a:t>
            </a:r>
            <a:endParaRPr lang="ko-KR" altLang="en-US" sz="2400" dirty="0"/>
          </a:p>
        </p:txBody>
      </p:sp>
      <p:sp>
        <p:nvSpPr>
          <p:cNvPr id="16" name="TextBox 15"/>
          <p:cNvSpPr txBox="1"/>
          <p:nvPr/>
        </p:nvSpPr>
        <p:spPr>
          <a:xfrm>
            <a:off x="1135728" y="1565619"/>
            <a:ext cx="4762500" cy="400110"/>
          </a:xfrm>
          <a:prstGeom prst="rect">
            <a:avLst/>
          </a:prstGeom>
          <a:noFill/>
        </p:spPr>
        <p:txBody>
          <a:bodyPr wrap="square" rtlCol="0">
            <a:spAutoFit/>
          </a:bodyPr>
          <a:lstStyle/>
          <a:p>
            <a:r>
              <a:rPr lang="en-US" altLang="ko-KR" sz="2000" b="1" dirty="0" smtClean="0"/>
              <a:t>- Per 1 </a:t>
            </a:r>
            <a:r>
              <a:rPr lang="en-US" altLang="ko-KR" sz="2000" b="1" dirty="0"/>
              <a:t>e</a:t>
            </a:r>
            <a:r>
              <a:rPr lang="en-US" altLang="ko-KR" sz="2000" b="1" dirty="0" smtClean="0"/>
              <a:t>poch</a:t>
            </a:r>
          </a:p>
        </p:txBody>
      </p:sp>
      <p:graphicFrame>
        <p:nvGraphicFramePr>
          <p:cNvPr id="14" name="표 13"/>
          <p:cNvGraphicFramePr>
            <a:graphicFrameLocks noGrp="1"/>
          </p:cNvGraphicFramePr>
          <p:nvPr>
            <p:extLst/>
          </p:nvPr>
        </p:nvGraphicFramePr>
        <p:xfrm>
          <a:off x="1394545" y="2051220"/>
          <a:ext cx="9883523" cy="2204720"/>
        </p:xfrm>
        <a:graphic>
          <a:graphicData uri="http://schemas.openxmlformats.org/drawingml/2006/table">
            <a:tbl>
              <a:tblPr firstRow="1" bandRow="1">
                <a:tableStyleId>{5C22544A-7EE6-4342-B048-85BDC9FD1C3A}</a:tableStyleId>
              </a:tblPr>
              <a:tblGrid>
                <a:gridCol w="2141316">
                  <a:extLst>
                    <a:ext uri="{9D8B030D-6E8A-4147-A177-3AD203B41FA5}">
                      <a16:colId xmlns:a16="http://schemas.microsoft.com/office/drawing/2014/main" val="1136776290"/>
                    </a:ext>
                  </a:extLst>
                </a:gridCol>
                <a:gridCol w="2662178">
                  <a:extLst>
                    <a:ext uri="{9D8B030D-6E8A-4147-A177-3AD203B41FA5}">
                      <a16:colId xmlns:a16="http://schemas.microsoft.com/office/drawing/2014/main" val="2261172641"/>
                    </a:ext>
                  </a:extLst>
                </a:gridCol>
                <a:gridCol w="2776666">
                  <a:extLst>
                    <a:ext uri="{9D8B030D-6E8A-4147-A177-3AD203B41FA5}">
                      <a16:colId xmlns:a16="http://schemas.microsoft.com/office/drawing/2014/main" val="3282781308"/>
                    </a:ext>
                  </a:extLst>
                </a:gridCol>
                <a:gridCol w="2303363">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Paper</a:t>
                      </a:r>
                      <a:r>
                        <a:rPr lang="en-US" altLang="ko-KR" baseline="0" dirty="0" smtClean="0">
                          <a:solidFill>
                            <a:schemeClr val="tx1"/>
                          </a:solidFill>
                        </a:rPr>
                        <a:t> / batch 16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Mine</a:t>
                      </a:r>
                      <a:r>
                        <a:rPr lang="en-US" altLang="ko-KR" baseline="0" dirty="0" smtClean="0">
                          <a:solidFill>
                            <a:schemeClr val="tx1"/>
                          </a:solidFill>
                        </a:rPr>
                        <a:t> / batch 16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Mine</a:t>
                      </a:r>
                      <a:r>
                        <a:rPr lang="en-US" altLang="ko-KR" baseline="0" dirty="0" smtClean="0">
                          <a:solidFill>
                            <a:schemeClr val="tx1"/>
                          </a:solidFill>
                        </a:rPr>
                        <a:t> / batch 256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70840">
                <a:tc>
                  <a:txBody>
                    <a:bodyPr/>
                    <a:lstStyle/>
                    <a:p>
                      <a:pP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P.</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7h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39</a:t>
                      </a:r>
                      <a:r>
                        <a:rPr lang="en-US" altLang="ko-KR" baseline="0" dirty="0" smtClean="0">
                          <a:solidFill>
                            <a:schemeClr val="tx1"/>
                          </a:solidFill>
                        </a:rPr>
                        <a:t>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0490879"/>
                  </a:ext>
                </a:extLst>
              </a:tr>
              <a:tr h="0">
                <a:tc>
                  <a:txBody>
                    <a:bodyPr/>
                    <a:lstStyle/>
                    <a:p>
                      <a:pPr latinLnBrk="1"/>
                      <a:r>
                        <a:rPr lang="en-US" altLang="ko-KR" dirty="0" err="1" smtClean="0">
                          <a:solidFill>
                            <a:schemeClr val="tx1"/>
                          </a:solidFill>
                        </a:rPr>
                        <a:t>Amz</a:t>
                      </a:r>
                      <a:r>
                        <a:rPr lang="en-US" altLang="ko-KR" dirty="0" smtClean="0">
                          <a:solidFill>
                            <a:schemeClr val="tx1"/>
                          </a:solidFill>
                        </a:rPr>
                        <a:t>. F.</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7h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37m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9538386"/>
                  </a:ext>
                </a:extLst>
              </a:tr>
              <a:tr h="303953">
                <a:tc>
                  <a:txBody>
                    <a:bodyPr/>
                    <a:lstStyle/>
                    <a:p>
                      <a:pPr latinLnBrk="1"/>
                      <a:r>
                        <a:rPr lang="en-US" altLang="ko-KR" dirty="0" smtClean="0">
                          <a:solidFill>
                            <a:schemeClr val="tx1"/>
                          </a:solidFill>
                        </a:rPr>
                        <a:t>AG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5m30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48s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4761042"/>
                  </a:ext>
                </a:extLst>
              </a:tr>
              <a:tr h="242147">
                <a:tc>
                  <a:txBody>
                    <a:bodyPr/>
                    <a:lstStyle/>
                    <a:p>
                      <a:pPr latinLnBrk="1"/>
                      <a:r>
                        <a:rPr lang="en-US" altLang="ko-KR" dirty="0" smtClean="0">
                          <a:solidFill>
                            <a:schemeClr val="tx1"/>
                          </a:solidFill>
                        </a:rPr>
                        <a:t>DBP</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1h15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7m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519152"/>
                  </a:ext>
                </a:extLst>
              </a:tr>
              <a:tr h="180340">
                <a:tc>
                  <a:txBody>
                    <a:bodyPr/>
                    <a:lstStyle/>
                    <a:p>
                      <a:pP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4h06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35m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494384"/>
                  </a:ext>
                </a:extLst>
              </a:tr>
            </a:tbl>
          </a:graphicData>
        </a:graphic>
      </p:graphicFrame>
      <p:sp>
        <p:nvSpPr>
          <p:cNvPr id="18" name="TextBox 17"/>
          <p:cNvSpPr txBox="1"/>
          <p:nvPr/>
        </p:nvSpPr>
        <p:spPr>
          <a:xfrm>
            <a:off x="6516548" y="4322366"/>
            <a:ext cx="5393802" cy="307777"/>
          </a:xfrm>
          <a:prstGeom prst="rect">
            <a:avLst/>
          </a:prstGeom>
          <a:noFill/>
        </p:spPr>
        <p:txBody>
          <a:bodyPr wrap="square" rtlCol="0">
            <a:spAutoFit/>
          </a:bodyPr>
          <a:lstStyle/>
          <a:p>
            <a:r>
              <a:rPr lang="en-US" altLang="ko-KR" sz="1400" dirty="0" smtClean="0"/>
              <a:t>Experiment environment</a:t>
            </a:r>
            <a:r>
              <a:rPr lang="ko-KR" altLang="en-US" sz="1400" dirty="0" smtClean="0"/>
              <a:t> </a:t>
            </a:r>
            <a:r>
              <a:rPr lang="en-US" altLang="ko-KR" sz="1400" dirty="0" smtClean="0"/>
              <a:t>: GPU Tesla K 80 (Google </a:t>
            </a:r>
            <a:r>
              <a:rPr lang="en-US" altLang="ko-KR" sz="1400" dirty="0" err="1" smtClean="0"/>
              <a:t>Colab</a:t>
            </a:r>
            <a:r>
              <a:rPr lang="en-US" altLang="ko-KR" sz="1400" dirty="0" smtClean="0"/>
              <a:t>)</a:t>
            </a:r>
          </a:p>
        </p:txBody>
      </p:sp>
    </p:spTree>
    <p:extLst>
      <p:ext uri="{BB962C8B-B14F-4D97-AF65-F5344CB8AC3E}">
        <p14:creationId xmlns:p14="http://schemas.microsoft.com/office/powerpoint/2010/main" val="2702855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p:cNvSpPr txBox="1"/>
          <p:nvPr/>
        </p:nvSpPr>
        <p:spPr>
          <a:xfrm>
            <a:off x="1093193" y="1534841"/>
            <a:ext cx="4762500" cy="400110"/>
          </a:xfrm>
          <a:prstGeom prst="rect">
            <a:avLst/>
          </a:prstGeom>
          <a:noFill/>
        </p:spPr>
        <p:txBody>
          <a:bodyPr wrap="square" rtlCol="0">
            <a:spAutoFit/>
          </a:bodyPr>
          <a:lstStyle/>
          <a:p>
            <a:r>
              <a:rPr lang="en-US" altLang="ko-KR" sz="2000" b="1" dirty="0" smtClean="0"/>
              <a:t>- Yahoo! Answers</a:t>
            </a:r>
            <a:endParaRPr lang="ko-KR" altLang="en-US" sz="2000" dirty="0"/>
          </a:p>
        </p:txBody>
      </p:sp>
      <p:sp>
        <p:nvSpPr>
          <p:cNvPr id="17" name="TextBox 16"/>
          <p:cNvSpPr txBox="1"/>
          <p:nvPr/>
        </p:nvSpPr>
        <p:spPr>
          <a:xfrm>
            <a:off x="1795188" y="2082445"/>
            <a:ext cx="4762500" cy="369332"/>
          </a:xfrm>
          <a:prstGeom prst="rect">
            <a:avLst/>
          </a:prstGeom>
          <a:noFill/>
        </p:spPr>
        <p:txBody>
          <a:bodyPr wrap="square" rtlCol="0">
            <a:spAutoFit/>
          </a:bodyPr>
          <a:lstStyle/>
          <a:p>
            <a:r>
              <a:rPr lang="en-US" altLang="ko-KR" b="1" dirty="0" smtClean="0"/>
              <a:t>Distribution of sentence length</a:t>
            </a:r>
            <a:endParaRPr lang="ko-KR" altLang="en-US" b="1" dirty="0"/>
          </a:p>
        </p:txBody>
      </p:sp>
      <p:sp>
        <p:nvSpPr>
          <p:cNvPr id="18" name="TextBox 17"/>
          <p:cNvSpPr txBox="1"/>
          <p:nvPr/>
        </p:nvSpPr>
        <p:spPr>
          <a:xfrm>
            <a:off x="6908685" y="2082445"/>
            <a:ext cx="2883497" cy="369332"/>
          </a:xfrm>
          <a:prstGeom prst="rect">
            <a:avLst/>
          </a:prstGeom>
          <a:noFill/>
        </p:spPr>
        <p:txBody>
          <a:bodyPr wrap="square" rtlCol="0">
            <a:spAutoFit/>
          </a:bodyPr>
          <a:lstStyle/>
          <a:p>
            <a:r>
              <a:rPr lang="en-US" altLang="ko-KR" b="1" dirty="0" smtClean="0"/>
              <a:t>Ratio of sentence length</a:t>
            </a:r>
            <a:endParaRPr lang="ko-KR" altLang="en-US" b="1" dirty="0"/>
          </a:p>
        </p:txBody>
      </p:sp>
      <p:pic>
        <p:nvPicPr>
          <p:cNvPr id="5" name="그림 4"/>
          <p:cNvPicPr>
            <a:picLocks noChangeAspect="1"/>
          </p:cNvPicPr>
          <p:nvPr/>
        </p:nvPicPr>
        <p:blipFill>
          <a:blip r:embed="rId3"/>
          <a:stretch>
            <a:fillRect/>
          </a:stretch>
        </p:blipFill>
        <p:spPr>
          <a:xfrm>
            <a:off x="1783613" y="2408302"/>
            <a:ext cx="3742057" cy="2389041"/>
          </a:xfrm>
          <a:prstGeom prst="rect">
            <a:avLst/>
          </a:prstGeom>
        </p:spPr>
      </p:pic>
      <p:pic>
        <p:nvPicPr>
          <p:cNvPr id="6" name="그림 5"/>
          <p:cNvPicPr>
            <a:picLocks noChangeAspect="1"/>
          </p:cNvPicPr>
          <p:nvPr/>
        </p:nvPicPr>
        <p:blipFill>
          <a:blip r:embed="rId4"/>
          <a:stretch>
            <a:fillRect/>
          </a:stretch>
        </p:blipFill>
        <p:spPr>
          <a:xfrm>
            <a:off x="6730955" y="2408302"/>
            <a:ext cx="3353097" cy="2107661"/>
          </a:xfrm>
          <a:prstGeom prst="rect">
            <a:avLst/>
          </a:prstGeom>
        </p:spPr>
      </p:pic>
      <p:sp>
        <p:nvSpPr>
          <p:cNvPr id="25" name="TextBox 24"/>
          <p:cNvSpPr txBox="1"/>
          <p:nvPr/>
        </p:nvSpPr>
        <p:spPr>
          <a:xfrm>
            <a:off x="774745" y="1164888"/>
            <a:ext cx="6887696" cy="461665"/>
          </a:xfrm>
          <a:prstGeom prst="rect">
            <a:avLst/>
          </a:prstGeom>
          <a:noFill/>
        </p:spPr>
        <p:txBody>
          <a:bodyPr wrap="square" rtlCol="0">
            <a:spAutoFit/>
          </a:bodyPr>
          <a:lstStyle/>
          <a:p>
            <a:r>
              <a:rPr lang="en-US" altLang="ko-KR" sz="2400" b="1" dirty="0"/>
              <a:t>[Additional Experiment : </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Running Time</a:t>
            </a:r>
            <a:r>
              <a:rPr lang="en-US" altLang="ko-KR" sz="2400" b="1" dirty="0" smtClean="0"/>
              <a:t>] </a:t>
            </a:r>
            <a:endParaRPr lang="ko-KR" altLang="en-US" sz="2400" dirty="0"/>
          </a:p>
        </p:txBody>
      </p:sp>
    </p:spTree>
    <p:extLst>
      <p:ext uri="{BB962C8B-B14F-4D97-AF65-F5344CB8AC3E}">
        <p14:creationId xmlns:p14="http://schemas.microsoft.com/office/powerpoint/2010/main" val="275362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p:cNvSpPr txBox="1"/>
          <p:nvPr/>
        </p:nvSpPr>
        <p:spPr>
          <a:xfrm>
            <a:off x="1093193" y="1534841"/>
            <a:ext cx="4762500" cy="400110"/>
          </a:xfrm>
          <a:prstGeom prst="rect">
            <a:avLst/>
          </a:prstGeom>
          <a:noFill/>
        </p:spPr>
        <p:txBody>
          <a:bodyPr wrap="square" rtlCol="0">
            <a:spAutoFit/>
          </a:bodyPr>
          <a:lstStyle/>
          <a:p>
            <a:r>
              <a:rPr lang="en-US" altLang="ko-KR" sz="2000" b="1" dirty="0" smtClean="0"/>
              <a:t>- Yahoo! Answers</a:t>
            </a:r>
            <a:endParaRPr lang="ko-KR" altLang="en-US" sz="2000" dirty="0"/>
          </a:p>
        </p:txBody>
      </p:sp>
      <p:sp>
        <p:nvSpPr>
          <p:cNvPr id="17" name="TextBox 16"/>
          <p:cNvSpPr txBox="1"/>
          <p:nvPr/>
        </p:nvSpPr>
        <p:spPr>
          <a:xfrm>
            <a:off x="1795188" y="2082445"/>
            <a:ext cx="4762500" cy="369332"/>
          </a:xfrm>
          <a:prstGeom prst="rect">
            <a:avLst/>
          </a:prstGeom>
          <a:noFill/>
        </p:spPr>
        <p:txBody>
          <a:bodyPr wrap="square" rtlCol="0">
            <a:spAutoFit/>
          </a:bodyPr>
          <a:lstStyle/>
          <a:p>
            <a:r>
              <a:rPr lang="en-US" altLang="ko-KR" b="1" dirty="0" smtClean="0"/>
              <a:t>Distribution of sentence length</a:t>
            </a:r>
            <a:endParaRPr lang="ko-KR" altLang="en-US" b="1" dirty="0"/>
          </a:p>
        </p:txBody>
      </p:sp>
      <p:sp>
        <p:nvSpPr>
          <p:cNvPr id="18" name="TextBox 17"/>
          <p:cNvSpPr txBox="1"/>
          <p:nvPr/>
        </p:nvSpPr>
        <p:spPr>
          <a:xfrm>
            <a:off x="6908685" y="2082445"/>
            <a:ext cx="2883497" cy="369332"/>
          </a:xfrm>
          <a:prstGeom prst="rect">
            <a:avLst/>
          </a:prstGeom>
          <a:noFill/>
        </p:spPr>
        <p:txBody>
          <a:bodyPr wrap="square" rtlCol="0">
            <a:spAutoFit/>
          </a:bodyPr>
          <a:lstStyle/>
          <a:p>
            <a:r>
              <a:rPr lang="en-US" altLang="ko-KR" b="1" dirty="0" smtClean="0"/>
              <a:t>Ratio of sentence length</a:t>
            </a:r>
            <a:endParaRPr lang="ko-KR" altLang="en-US" b="1" dirty="0"/>
          </a:p>
        </p:txBody>
      </p:sp>
      <p:pic>
        <p:nvPicPr>
          <p:cNvPr id="5" name="그림 4"/>
          <p:cNvPicPr>
            <a:picLocks noChangeAspect="1"/>
          </p:cNvPicPr>
          <p:nvPr/>
        </p:nvPicPr>
        <p:blipFill>
          <a:blip r:embed="rId3"/>
          <a:stretch>
            <a:fillRect/>
          </a:stretch>
        </p:blipFill>
        <p:spPr>
          <a:xfrm>
            <a:off x="1783613" y="2408302"/>
            <a:ext cx="3742057" cy="2389041"/>
          </a:xfrm>
          <a:prstGeom prst="rect">
            <a:avLst/>
          </a:prstGeom>
        </p:spPr>
      </p:pic>
      <p:pic>
        <p:nvPicPr>
          <p:cNvPr id="6" name="그림 5"/>
          <p:cNvPicPr>
            <a:picLocks noChangeAspect="1"/>
          </p:cNvPicPr>
          <p:nvPr/>
        </p:nvPicPr>
        <p:blipFill>
          <a:blip r:embed="rId4"/>
          <a:stretch>
            <a:fillRect/>
          </a:stretch>
        </p:blipFill>
        <p:spPr>
          <a:xfrm>
            <a:off x="6730955" y="2408302"/>
            <a:ext cx="3353097" cy="2107661"/>
          </a:xfrm>
          <a:prstGeom prst="rect">
            <a:avLst/>
          </a:prstGeom>
        </p:spPr>
      </p:pic>
      <p:sp>
        <p:nvSpPr>
          <p:cNvPr id="19" name="TextBox 18"/>
          <p:cNvSpPr txBox="1"/>
          <p:nvPr/>
        </p:nvSpPr>
        <p:spPr>
          <a:xfrm>
            <a:off x="1416885" y="5231446"/>
            <a:ext cx="8837478" cy="400110"/>
          </a:xfrm>
          <a:prstGeom prst="rect">
            <a:avLst/>
          </a:prstGeom>
          <a:noFill/>
        </p:spPr>
        <p:txBody>
          <a:bodyPr wrap="square" rtlCol="0">
            <a:spAutoFit/>
          </a:bodyPr>
          <a:lstStyle/>
          <a:p>
            <a:r>
              <a:rPr lang="en-US" altLang="ko-KR" sz="2000" dirty="0" smtClean="0"/>
              <a:t>The paper uses a maximum sentence length of 1024.</a:t>
            </a:r>
            <a:endParaRPr lang="ko-KR" altLang="en-US" sz="2000" dirty="0"/>
          </a:p>
        </p:txBody>
      </p:sp>
      <p:cxnSp>
        <p:nvCxnSpPr>
          <p:cNvPr id="3" name="직선 연결선 2"/>
          <p:cNvCxnSpPr/>
          <p:nvPr/>
        </p:nvCxnSpPr>
        <p:spPr>
          <a:xfrm>
            <a:off x="5347504" y="2244489"/>
            <a:ext cx="0" cy="25705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44559" y="4777056"/>
            <a:ext cx="745652" cy="307777"/>
          </a:xfrm>
          <a:prstGeom prst="rect">
            <a:avLst/>
          </a:prstGeom>
          <a:noFill/>
        </p:spPr>
        <p:txBody>
          <a:bodyPr wrap="square" rtlCol="0">
            <a:spAutoFit/>
          </a:bodyPr>
          <a:lstStyle/>
          <a:p>
            <a:r>
              <a:rPr lang="en-US" altLang="ko-KR" sz="1400" b="1" dirty="0" smtClean="0"/>
              <a:t>1024</a:t>
            </a:r>
            <a:endParaRPr lang="ko-KR" altLang="en-US" sz="1400" b="1" dirty="0"/>
          </a:p>
        </p:txBody>
      </p:sp>
      <p:sp>
        <p:nvSpPr>
          <p:cNvPr id="26" name="TextBox 25"/>
          <p:cNvSpPr txBox="1"/>
          <p:nvPr/>
        </p:nvSpPr>
        <p:spPr>
          <a:xfrm>
            <a:off x="774744" y="1164888"/>
            <a:ext cx="6818247" cy="461665"/>
          </a:xfrm>
          <a:prstGeom prst="rect">
            <a:avLst/>
          </a:prstGeom>
          <a:noFill/>
        </p:spPr>
        <p:txBody>
          <a:bodyPr wrap="square" rtlCol="0">
            <a:spAutoFit/>
          </a:bodyPr>
          <a:lstStyle/>
          <a:p>
            <a:r>
              <a:rPr lang="en-US" altLang="ko-KR" sz="2400" b="1" dirty="0"/>
              <a:t>[Additional Experiment : </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Running Time</a:t>
            </a:r>
            <a:r>
              <a:rPr lang="en-US" altLang="ko-KR" sz="2400" b="1" dirty="0" smtClean="0"/>
              <a:t>] </a:t>
            </a:r>
            <a:endParaRPr lang="ko-KR" altLang="en-US" sz="2400" dirty="0"/>
          </a:p>
        </p:txBody>
      </p:sp>
    </p:spTree>
    <p:extLst>
      <p:ext uri="{BB962C8B-B14F-4D97-AF65-F5344CB8AC3E}">
        <p14:creationId xmlns:p14="http://schemas.microsoft.com/office/powerpoint/2010/main" val="2760010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p:cNvSpPr txBox="1"/>
          <p:nvPr/>
        </p:nvSpPr>
        <p:spPr>
          <a:xfrm>
            <a:off x="1093193" y="1534841"/>
            <a:ext cx="4762500" cy="400110"/>
          </a:xfrm>
          <a:prstGeom prst="rect">
            <a:avLst/>
          </a:prstGeom>
          <a:noFill/>
        </p:spPr>
        <p:txBody>
          <a:bodyPr wrap="square" rtlCol="0">
            <a:spAutoFit/>
          </a:bodyPr>
          <a:lstStyle/>
          <a:p>
            <a:r>
              <a:rPr lang="en-US" altLang="ko-KR" sz="2000" b="1" dirty="0" smtClean="0"/>
              <a:t>- Yahoo! Answers</a:t>
            </a:r>
            <a:endParaRPr lang="ko-KR" altLang="en-US" sz="2000" dirty="0"/>
          </a:p>
        </p:txBody>
      </p:sp>
      <p:sp>
        <p:nvSpPr>
          <p:cNvPr id="17" name="TextBox 16"/>
          <p:cNvSpPr txBox="1"/>
          <p:nvPr/>
        </p:nvSpPr>
        <p:spPr>
          <a:xfrm>
            <a:off x="1795188" y="2082445"/>
            <a:ext cx="4762500" cy="369332"/>
          </a:xfrm>
          <a:prstGeom prst="rect">
            <a:avLst/>
          </a:prstGeom>
          <a:noFill/>
        </p:spPr>
        <p:txBody>
          <a:bodyPr wrap="square" rtlCol="0">
            <a:spAutoFit/>
          </a:bodyPr>
          <a:lstStyle/>
          <a:p>
            <a:r>
              <a:rPr lang="en-US" altLang="ko-KR" b="1" dirty="0" smtClean="0"/>
              <a:t>Distribution of sentence length</a:t>
            </a:r>
            <a:endParaRPr lang="ko-KR" altLang="en-US" b="1" dirty="0"/>
          </a:p>
        </p:txBody>
      </p:sp>
      <p:sp>
        <p:nvSpPr>
          <p:cNvPr id="18" name="TextBox 17"/>
          <p:cNvSpPr txBox="1"/>
          <p:nvPr/>
        </p:nvSpPr>
        <p:spPr>
          <a:xfrm>
            <a:off x="6908685" y="2082445"/>
            <a:ext cx="2883497" cy="369332"/>
          </a:xfrm>
          <a:prstGeom prst="rect">
            <a:avLst/>
          </a:prstGeom>
          <a:noFill/>
        </p:spPr>
        <p:txBody>
          <a:bodyPr wrap="square" rtlCol="0">
            <a:spAutoFit/>
          </a:bodyPr>
          <a:lstStyle/>
          <a:p>
            <a:r>
              <a:rPr lang="en-US" altLang="ko-KR" b="1" dirty="0" smtClean="0"/>
              <a:t>Ratio of sentence length</a:t>
            </a:r>
            <a:endParaRPr lang="ko-KR" altLang="en-US" b="1" dirty="0"/>
          </a:p>
        </p:txBody>
      </p:sp>
      <p:pic>
        <p:nvPicPr>
          <p:cNvPr id="5" name="그림 4"/>
          <p:cNvPicPr>
            <a:picLocks noChangeAspect="1"/>
          </p:cNvPicPr>
          <p:nvPr/>
        </p:nvPicPr>
        <p:blipFill>
          <a:blip r:embed="rId3"/>
          <a:stretch>
            <a:fillRect/>
          </a:stretch>
        </p:blipFill>
        <p:spPr>
          <a:xfrm>
            <a:off x="1783613" y="2408302"/>
            <a:ext cx="3742057" cy="2389041"/>
          </a:xfrm>
          <a:prstGeom prst="rect">
            <a:avLst/>
          </a:prstGeom>
        </p:spPr>
      </p:pic>
      <p:pic>
        <p:nvPicPr>
          <p:cNvPr id="6" name="그림 5"/>
          <p:cNvPicPr>
            <a:picLocks noChangeAspect="1"/>
          </p:cNvPicPr>
          <p:nvPr/>
        </p:nvPicPr>
        <p:blipFill>
          <a:blip r:embed="rId4"/>
          <a:stretch>
            <a:fillRect/>
          </a:stretch>
        </p:blipFill>
        <p:spPr>
          <a:xfrm>
            <a:off x="6730955" y="2408302"/>
            <a:ext cx="3353097" cy="2107661"/>
          </a:xfrm>
          <a:prstGeom prst="rect">
            <a:avLst/>
          </a:prstGeom>
        </p:spPr>
      </p:pic>
      <p:sp>
        <p:nvSpPr>
          <p:cNvPr id="19" name="TextBox 18"/>
          <p:cNvSpPr txBox="1"/>
          <p:nvPr/>
        </p:nvSpPr>
        <p:spPr>
          <a:xfrm>
            <a:off x="1416885" y="5231446"/>
            <a:ext cx="8837478" cy="400110"/>
          </a:xfrm>
          <a:prstGeom prst="rect">
            <a:avLst/>
          </a:prstGeom>
          <a:noFill/>
        </p:spPr>
        <p:txBody>
          <a:bodyPr wrap="square" rtlCol="0">
            <a:spAutoFit/>
          </a:bodyPr>
          <a:lstStyle/>
          <a:p>
            <a:r>
              <a:rPr lang="en-US" altLang="ko-KR" sz="2000" dirty="0" smtClean="0"/>
              <a:t>The paper uses a maximum sentence length of 1024.</a:t>
            </a:r>
            <a:endParaRPr lang="ko-KR" altLang="en-US" sz="2000" dirty="0"/>
          </a:p>
        </p:txBody>
      </p:sp>
      <p:cxnSp>
        <p:nvCxnSpPr>
          <p:cNvPr id="3" name="직선 연결선 2"/>
          <p:cNvCxnSpPr/>
          <p:nvPr/>
        </p:nvCxnSpPr>
        <p:spPr>
          <a:xfrm>
            <a:off x="3900675" y="2244489"/>
            <a:ext cx="0" cy="25705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66310" y="4777056"/>
            <a:ext cx="524690" cy="307777"/>
          </a:xfrm>
          <a:prstGeom prst="rect">
            <a:avLst/>
          </a:prstGeom>
          <a:noFill/>
        </p:spPr>
        <p:txBody>
          <a:bodyPr wrap="square" rtlCol="0">
            <a:spAutoFit/>
          </a:bodyPr>
          <a:lstStyle/>
          <a:p>
            <a:r>
              <a:rPr lang="en-US" altLang="ko-KR" sz="1400" b="1" dirty="0" smtClean="0"/>
              <a:t>512</a:t>
            </a:r>
            <a:endParaRPr lang="ko-KR" altLang="en-US" sz="1400" b="1" dirty="0"/>
          </a:p>
        </p:txBody>
      </p:sp>
      <p:sp>
        <p:nvSpPr>
          <p:cNvPr id="26" name="TextBox 25"/>
          <p:cNvSpPr txBox="1"/>
          <p:nvPr/>
        </p:nvSpPr>
        <p:spPr>
          <a:xfrm>
            <a:off x="1984157" y="5748272"/>
            <a:ext cx="8704299" cy="707886"/>
          </a:xfrm>
          <a:prstGeom prst="rect">
            <a:avLst/>
          </a:prstGeom>
          <a:noFill/>
        </p:spPr>
        <p:txBody>
          <a:bodyPr wrap="square" rtlCol="0">
            <a:spAutoFit/>
          </a:bodyPr>
          <a:lstStyle/>
          <a:p>
            <a:r>
              <a:rPr lang="en-US" altLang="ko-KR" sz="2000" dirty="0" smtClean="0"/>
              <a:t>However, when the length distribution is referred to, </a:t>
            </a:r>
          </a:p>
          <a:p>
            <a:r>
              <a:rPr lang="en-US" altLang="ko-KR" sz="2000" dirty="0" smtClean="0"/>
              <a:t>the data can be analyzed</a:t>
            </a:r>
            <a:r>
              <a:rPr lang="en-US" altLang="ko-KR" sz="2000" b="1" dirty="0" smtClean="0"/>
              <a:t> </a:t>
            </a:r>
            <a:r>
              <a:rPr lang="en-US" altLang="ko-KR" sz="2000" b="1" dirty="0" smtClean="0">
                <a:solidFill>
                  <a:srgbClr val="C00000"/>
                </a:solidFill>
              </a:rPr>
              <a:t>more efficiently</a:t>
            </a:r>
            <a:r>
              <a:rPr lang="en-US" altLang="ko-KR" sz="2000" dirty="0" smtClean="0"/>
              <a:t>.</a:t>
            </a:r>
            <a:endParaRPr lang="ko-KR" altLang="en-US" sz="2000" dirty="0"/>
          </a:p>
        </p:txBody>
      </p:sp>
      <p:cxnSp>
        <p:nvCxnSpPr>
          <p:cNvPr id="4" name="직선 화살표 연결선 3"/>
          <p:cNvCxnSpPr/>
          <p:nvPr/>
        </p:nvCxnSpPr>
        <p:spPr>
          <a:xfrm>
            <a:off x="1585732" y="5941141"/>
            <a:ext cx="413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74745" y="1164888"/>
            <a:ext cx="6333284" cy="461665"/>
          </a:xfrm>
          <a:prstGeom prst="rect">
            <a:avLst/>
          </a:prstGeom>
          <a:noFill/>
        </p:spPr>
        <p:txBody>
          <a:bodyPr wrap="square" rtlCol="0">
            <a:spAutoFit/>
          </a:bodyPr>
          <a:lstStyle/>
          <a:p>
            <a:r>
              <a:rPr lang="en-US" altLang="ko-KR" sz="2400" b="1" dirty="0"/>
              <a:t>[Additional Experiment : </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Running Time</a:t>
            </a:r>
            <a:r>
              <a:rPr lang="en-US" altLang="ko-KR" sz="2400" b="1" dirty="0" smtClean="0"/>
              <a:t>] </a:t>
            </a:r>
            <a:endParaRPr lang="ko-KR" altLang="en-US" sz="2400" dirty="0"/>
          </a:p>
        </p:txBody>
      </p:sp>
    </p:spTree>
    <p:extLst>
      <p:ext uri="{BB962C8B-B14F-4D97-AF65-F5344CB8AC3E}">
        <p14:creationId xmlns:p14="http://schemas.microsoft.com/office/powerpoint/2010/main" val="2904308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 name="표 1"/>
          <p:cNvGraphicFramePr>
            <a:graphicFrameLocks noGrp="1"/>
          </p:cNvGraphicFramePr>
          <p:nvPr>
            <p:extLst/>
          </p:nvPr>
        </p:nvGraphicFramePr>
        <p:xfrm>
          <a:off x="1394545" y="2051220"/>
          <a:ext cx="9883523" cy="2204720"/>
        </p:xfrm>
        <a:graphic>
          <a:graphicData uri="http://schemas.openxmlformats.org/drawingml/2006/table">
            <a:tbl>
              <a:tblPr firstRow="1" bandRow="1">
                <a:tableStyleId>{5C22544A-7EE6-4342-B048-85BDC9FD1C3A}</a:tableStyleId>
              </a:tblPr>
              <a:tblGrid>
                <a:gridCol w="2141316">
                  <a:extLst>
                    <a:ext uri="{9D8B030D-6E8A-4147-A177-3AD203B41FA5}">
                      <a16:colId xmlns:a16="http://schemas.microsoft.com/office/drawing/2014/main" val="1136776290"/>
                    </a:ext>
                  </a:extLst>
                </a:gridCol>
                <a:gridCol w="2662178">
                  <a:extLst>
                    <a:ext uri="{9D8B030D-6E8A-4147-A177-3AD203B41FA5}">
                      <a16:colId xmlns:a16="http://schemas.microsoft.com/office/drawing/2014/main" val="2261172641"/>
                    </a:ext>
                  </a:extLst>
                </a:gridCol>
                <a:gridCol w="2776666">
                  <a:extLst>
                    <a:ext uri="{9D8B030D-6E8A-4147-A177-3AD203B41FA5}">
                      <a16:colId xmlns:a16="http://schemas.microsoft.com/office/drawing/2014/main" val="3282781308"/>
                    </a:ext>
                  </a:extLst>
                </a:gridCol>
                <a:gridCol w="2303363">
                  <a:extLst>
                    <a:ext uri="{9D8B030D-6E8A-4147-A177-3AD203B41FA5}">
                      <a16:colId xmlns:a16="http://schemas.microsoft.com/office/drawing/2014/main" val="3059895212"/>
                    </a:ext>
                  </a:extLst>
                </a:gridCol>
              </a:tblGrid>
              <a:tr h="370840">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Paper</a:t>
                      </a:r>
                      <a:r>
                        <a:rPr lang="en-US" altLang="ko-KR" baseline="0" dirty="0" smtClean="0">
                          <a:solidFill>
                            <a:schemeClr val="tx1"/>
                          </a:solidFill>
                        </a:rPr>
                        <a:t> / batch 16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Mine</a:t>
                      </a:r>
                      <a:r>
                        <a:rPr lang="en-US" altLang="ko-KR" baseline="0" dirty="0" smtClean="0">
                          <a:solidFill>
                            <a:schemeClr val="tx1"/>
                          </a:solidFill>
                        </a:rPr>
                        <a:t> / batch 16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Mine</a:t>
                      </a:r>
                      <a:r>
                        <a:rPr lang="en-US" altLang="ko-KR" baseline="0" dirty="0" smtClean="0">
                          <a:solidFill>
                            <a:schemeClr val="tx1"/>
                          </a:solidFill>
                        </a:rPr>
                        <a:t> / batch 256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70840">
                <a:tc>
                  <a:txBody>
                    <a:bodyPr/>
                    <a:lstStyle/>
                    <a:p>
                      <a:pP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P.</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7h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39</a:t>
                      </a:r>
                      <a:r>
                        <a:rPr lang="en-US" altLang="ko-KR" baseline="0" dirty="0" smtClean="0">
                          <a:solidFill>
                            <a:schemeClr val="tx1"/>
                          </a:solidFill>
                        </a:rPr>
                        <a:t>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0490879"/>
                  </a:ext>
                </a:extLst>
              </a:tr>
              <a:tr h="0">
                <a:tc>
                  <a:txBody>
                    <a:bodyPr/>
                    <a:lstStyle/>
                    <a:p>
                      <a:pPr latinLnBrk="1"/>
                      <a:r>
                        <a:rPr lang="en-US" altLang="ko-KR" dirty="0" err="1" smtClean="0">
                          <a:solidFill>
                            <a:schemeClr val="tx1"/>
                          </a:solidFill>
                        </a:rPr>
                        <a:t>Amz</a:t>
                      </a:r>
                      <a:r>
                        <a:rPr lang="en-US" altLang="ko-KR" dirty="0" smtClean="0">
                          <a:solidFill>
                            <a:schemeClr val="tx1"/>
                          </a:solidFill>
                        </a:rPr>
                        <a:t>. F.</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7h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37m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9538386"/>
                  </a:ext>
                </a:extLst>
              </a:tr>
              <a:tr h="303953">
                <a:tc>
                  <a:txBody>
                    <a:bodyPr/>
                    <a:lstStyle/>
                    <a:p>
                      <a:pPr latinLnBrk="1"/>
                      <a:r>
                        <a:rPr lang="en-US" altLang="ko-KR" dirty="0" smtClean="0">
                          <a:solidFill>
                            <a:schemeClr val="tx1"/>
                          </a:solidFill>
                        </a:rPr>
                        <a:t>AG</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a:t>
                      </a:r>
                      <a:endParaRPr lang="ko-KR"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5m30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48s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4761042"/>
                  </a:ext>
                </a:extLst>
              </a:tr>
              <a:tr h="242147">
                <a:tc>
                  <a:txBody>
                    <a:bodyPr/>
                    <a:lstStyle/>
                    <a:p>
                      <a:pPr latinLnBrk="1"/>
                      <a:r>
                        <a:rPr lang="en-US" altLang="ko-KR" dirty="0" smtClean="0">
                          <a:solidFill>
                            <a:schemeClr val="tx1"/>
                          </a:solidFill>
                        </a:rPr>
                        <a:t>DBP</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1h15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7m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519152"/>
                  </a:ext>
                </a:extLst>
              </a:tr>
              <a:tr h="180340">
                <a:tc>
                  <a:txBody>
                    <a:bodyPr/>
                    <a:lstStyle/>
                    <a:p>
                      <a:pP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4h06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35m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494384"/>
                  </a:ext>
                </a:extLst>
              </a:tr>
            </a:tbl>
          </a:graphicData>
        </a:graphic>
      </p:graphicFrame>
      <p:sp>
        <p:nvSpPr>
          <p:cNvPr id="17" name="TextBox 16"/>
          <p:cNvSpPr txBox="1"/>
          <p:nvPr/>
        </p:nvSpPr>
        <p:spPr>
          <a:xfrm>
            <a:off x="9889734" y="4776747"/>
            <a:ext cx="805273" cy="400110"/>
          </a:xfrm>
          <a:prstGeom prst="rect">
            <a:avLst/>
          </a:prstGeom>
          <a:noFill/>
        </p:spPr>
        <p:txBody>
          <a:bodyPr wrap="square" rtlCol="0">
            <a:spAutoFit/>
          </a:bodyPr>
          <a:lstStyle/>
          <a:p>
            <a:r>
              <a:rPr lang="en-US" altLang="ko-KR" sz="2000" b="1" dirty="0" smtClean="0"/>
              <a:t>21m</a:t>
            </a:r>
          </a:p>
        </p:txBody>
      </p:sp>
      <p:sp>
        <p:nvSpPr>
          <p:cNvPr id="3" name="타원 2"/>
          <p:cNvSpPr/>
          <p:nvPr/>
        </p:nvSpPr>
        <p:spPr>
          <a:xfrm>
            <a:off x="8900931" y="3808070"/>
            <a:ext cx="798653" cy="5440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135728" y="1565619"/>
            <a:ext cx="4762500" cy="400110"/>
          </a:xfrm>
          <a:prstGeom prst="rect">
            <a:avLst/>
          </a:prstGeom>
          <a:noFill/>
        </p:spPr>
        <p:txBody>
          <a:bodyPr wrap="square" rtlCol="0">
            <a:spAutoFit/>
          </a:bodyPr>
          <a:lstStyle/>
          <a:p>
            <a:r>
              <a:rPr lang="en-US" altLang="ko-KR" sz="2000" b="1" dirty="0" smtClean="0"/>
              <a:t>- Per 1 </a:t>
            </a:r>
            <a:r>
              <a:rPr lang="en-US" altLang="ko-KR" sz="2000" b="1" dirty="0"/>
              <a:t>e</a:t>
            </a:r>
            <a:r>
              <a:rPr lang="en-US" altLang="ko-KR" sz="2000" b="1" dirty="0" smtClean="0"/>
              <a:t>poch</a:t>
            </a:r>
          </a:p>
        </p:txBody>
      </p:sp>
      <p:sp>
        <p:nvSpPr>
          <p:cNvPr id="26" name="TextBox 25"/>
          <p:cNvSpPr txBox="1"/>
          <p:nvPr/>
        </p:nvSpPr>
        <p:spPr>
          <a:xfrm>
            <a:off x="774744" y="1164888"/>
            <a:ext cx="6771949" cy="461665"/>
          </a:xfrm>
          <a:prstGeom prst="rect">
            <a:avLst/>
          </a:prstGeom>
          <a:noFill/>
        </p:spPr>
        <p:txBody>
          <a:bodyPr wrap="square" rtlCol="0">
            <a:spAutoFit/>
          </a:bodyPr>
          <a:lstStyle/>
          <a:p>
            <a:r>
              <a:rPr lang="en-US" altLang="ko-KR" sz="2400" b="1" dirty="0"/>
              <a:t>[Additional Experiment : </a:t>
            </a:r>
            <a:r>
              <a:rPr lang="en-US" altLang="ko-KR" sz="2400" b="1" dirty="0" smtClean="0">
                <a:ln>
                  <a:solidFill>
                    <a:schemeClr val="tx1">
                      <a:alpha val="0"/>
                    </a:schemeClr>
                  </a:solidFill>
                </a:ln>
                <a:latin typeface="나눔고딕" panose="020D0604000000000000" pitchFamily="50" charset="-127"/>
                <a:ea typeface="나눔고딕" panose="020D0604000000000000" pitchFamily="50" charset="-127"/>
              </a:rPr>
              <a:t>Running Time</a:t>
            </a:r>
            <a:r>
              <a:rPr lang="en-US" altLang="ko-KR" sz="2400" b="1" dirty="0" smtClean="0"/>
              <a:t>] </a:t>
            </a:r>
            <a:endParaRPr lang="ko-KR" altLang="en-US" sz="2400" dirty="0"/>
          </a:p>
        </p:txBody>
      </p:sp>
      <p:sp>
        <p:nvSpPr>
          <p:cNvPr id="16" name="TextBox 15"/>
          <p:cNvSpPr txBox="1"/>
          <p:nvPr/>
        </p:nvSpPr>
        <p:spPr>
          <a:xfrm>
            <a:off x="6516548" y="4322366"/>
            <a:ext cx="5393802" cy="307777"/>
          </a:xfrm>
          <a:prstGeom prst="rect">
            <a:avLst/>
          </a:prstGeom>
          <a:noFill/>
        </p:spPr>
        <p:txBody>
          <a:bodyPr wrap="square" rtlCol="0">
            <a:spAutoFit/>
          </a:bodyPr>
          <a:lstStyle/>
          <a:p>
            <a:r>
              <a:rPr lang="en-US" altLang="ko-KR" sz="1400" dirty="0" smtClean="0"/>
              <a:t>Experiment environment</a:t>
            </a:r>
            <a:r>
              <a:rPr lang="ko-KR" altLang="en-US" sz="1400" dirty="0" smtClean="0"/>
              <a:t> </a:t>
            </a:r>
            <a:r>
              <a:rPr lang="en-US" altLang="ko-KR" sz="1400" dirty="0" smtClean="0"/>
              <a:t>: GPU Tesla K 80 (Google </a:t>
            </a:r>
            <a:r>
              <a:rPr lang="en-US" altLang="ko-KR" sz="1400" dirty="0" err="1" smtClean="0"/>
              <a:t>Colab</a:t>
            </a:r>
            <a:r>
              <a:rPr lang="en-US" altLang="ko-KR" sz="1400" dirty="0" smtClean="0"/>
              <a:t>)</a:t>
            </a:r>
          </a:p>
        </p:txBody>
      </p:sp>
      <p:cxnSp>
        <p:nvCxnSpPr>
          <p:cNvPr id="18" name="직선 화살표 연결선 17"/>
          <p:cNvCxnSpPr/>
          <p:nvPr/>
        </p:nvCxnSpPr>
        <p:spPr>
          <a:xfrm>
            <a:off x="9300257" y="4352080"/>
            <a:ext cx="589477" cy="624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013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54632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Previous Work</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18" name="그룹 17"/>
          <p:cNvGrpSpPr/>
          <p:nvPr/>
        </p:nvGrpSpPr>
        <p:grpSpPr>
          <a:xfrm>
            <a:off x="0" y="0"/>
            <a:ext cx="12192000" cy="6857999"/>
            <a:chOff x="0" y="0"/>
            <a:chExt cx="12192000" cy="6857999"/>
          </a:xfrm>
          <a:solidFill>
            <a:schemeClr val="accent1">
              <a:lumMod val="40000"/>
              <a:lumOff val="60000"/>
            </a:schemeClr>
          </a:solidFill>
        </p:grpSpPr>
        <p:sp>
          <p:nvSpPr>
            <p:cNvPr id="19" name="직사각형 18"/>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TextBox 32"/>
          <p:cNvSpPr txBox="1"/>
          <p:nvPr/>
        </p:nvSpPr>
        <p:spPr>
          <a:xfrm>
            <a:off x="5409975" y="1428975"/>
            <a:ext cx="4248823" cy="369332"/>
          </a:xfrm>
          <a:prstGeom prst="rect">
            <a:avLst/>
          </a:prstGeom>
          <a:noFill/>
        </p:spPr>
        <p:txBody>
          <a:bodyPr wrap="square" rtlCol="0">
            <a:spAutoFit/>
          </a:bodyPr>
          <a:lstStyle/>
          <a:p>
            <a:r>
              <a:rPr lang="en-US" altLang="ko-KR" b="1" dirty="0" smtClean="0"/>
              <a:t>[ Character-level ] </a:t>
            </a:r>
            <a:endParaRPr lang="ko-KR" altLang="en-US" dirty="0"/>
          </a:p>
        </p:txBody>
      </p:sp>
      <p:grpSp>
        <p:nvGrpSpPr>
          <p:cNvPr id="4" name="그룹 3"/>
          <p:cNvGrpSpPr/>
          <p:nvPr/>
        </p:nvGrpSpPr>
        <p:grpSpPr>
          <a:xfrm>
            <a:off x="611783" y="1932858"/>
            <a:ext cx="5079608" cy="3740859"/>
            <a:chOff x="6112510" y="1791532"/>
            <a:chExt cx="5079608" cy="3740859"/>
          </a:xfrm>
        </p:grpSpPr>
        <p:sp>
          <p:nvSpPr>
            <p:cNvPr id="26" name="직사각형 25"/>
            <p:cNvSpPr/>
            <p:nvPr/>
          </p:nvSpPr>
          <p:spPr>
            <a:xfrm>
              <a:off x="6197710"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26"/>
            <p:cNvCxnSpPr/>
            <p:nvPr/>
          </p:nvCxnSpPr>
          <p:spPr>
            <a:xfrm>
              <a:off x="6197710"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6197710"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6197710"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6197710"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6112510" y="5088800"/>
                  <a:ext cx="7850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6112510" y="5088800"/>
                  <a:ext cx="785022" cy="307777"/>
                </a:xfrm>
                <a:prstGeom prst="rect">
                  <a:avLst/>
                </a:prstGeom>
                <a:blipFill>
                  <a:blip r:embed="rId3"/>
                  <a:stretch>
                    <a:fillRect/>
                  </a:stretch>
                </a:blipFill>
              </p:spPr>
              <p:txBody>
                <a:bodyPr/>
                <a:lstStyle/>
                <a:p>
                  <a:r>
                    <a:rPr lang="ko-KR" altLang="en-US">
                      <a:noFill/>
                    </a:rPr>
                    <a:t> </a:t>
                  </a:r>
                </a:p>
              </p:txBody>
            </p:sp>
          </mc:Fallback>
        </mc:AlternateContent>
        <p:sp>
          <p:nvSpPr>
            <p:cNvPr id="38" name="직사각형 37"/>
            <p:cNvSpPr/>
            <p:nvPr/>
          </p:nvSpPr>
          <p:spPr>
            <a:xfrm>
              <a:off x="7750675"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7750675"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7750675"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7750675"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7750675"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직사각형 42"/>
            <p:cNvSpPr/>
            <p:nvPr/>
          </p:nvSpPr>
          <p:spPr>
            <a:xfrm>
              <a:off x="10480892"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4" name="직선 연결선 43"/>
            <p:cNvCxnSpPr/>
            <p:nvPr/>
          </p:nvCxnSpPr>
          <p:spPr>
            <a:xfrm>
              <a:off x="10480892"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10480892"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10480892"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10480892"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103321" y="1791532"/>
              <a:ext cx="2907655" cy="55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7130220" y="1881863"/>
              <a:ext cx="2907655" cy="369332"/>
            </a:xfrm>
            <a:prstGeom prst="rect">
              <a:avLst/>
            </a:prstGeom>
            <a:noFill/>
          </p:spPr>
          <p:txBody>
            <a:bodyPr wrap="none" rtlCol="0">
              <a:spAutoFit/>
            </a:bodyPr>
            <a:lstStyle/>
            <a:p>
              <a:r>
                <a:rPr lang="en-US" altLang="ko-KR" b="1" dirty="0" smtClean="0"/>
                <a:t>Text-level representation</a:t>
              </a:r>
              <a:endParaRPr lang="ko-KR" altLang="en-US" b="1" dirty="0"/>
            </a:p>
          </p:txBody>
        </p:sp>
        <p:cxnSp>
          <p:nvCxnSpPr>
            <p:cNvPr id="50" name="직선 화살표 연결선 49"/>
            <p:cNvCxnSpPr>
              <a:stCxn id="26" idx="0"/>
              <a:endCxn id="48" idx="2"/>
            </p:cNvCxnSpPr>
            <p:nvPr/>
          </p:nvCxnSpPr>
          <p:spPr>
            <a:xfrm flipV="1">
              <a:off x="6495884" y="2350332"/>
              <a:ext cx="2061265" cy="1353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p:cNvCxnSpPr>
              <a:stCxn id="38" idx="0"/>
              <a:endCxn id="48" idx="2"/>
            </p:cNvCxnSpPr>
            <p:nvPr/>
          </p:nvCxnSpPr>
          <p:spPr>
            <a:xfrm flipV="1">
              <a:off x="8048849" y="2350332"/>
              <a:ext cx="508300" cy="1353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직선 화살표 연결선 51"/>
            <p:cNvCxnSpPr>
              <a:stCxn id="43" idx="0"/>
              <a:endCxn id="48" idx="2"/>
            </p:cNvCxnSpPr>
            <p:nvPr/>
          </p:nvCxnSpPr>
          <p:spPr>
            <a:xfrm flipH="1" flipV="1">
              <a:off x="8557149" y="2350332"/>
              <a:ext cx="2221917" cy="1353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8969488" y="4416218"/>
              <a:ext cx="906017" cy="369332"/>
            </a:xfrm>
            <a:prstGeom prst="rect">
              <a:avLst/>
            </a:prstGeom>
            <a:noFill/>
          </p:spPr>
          <p:txBody>
            <a:bodyPr wrap="none" rtlCol="0">
              <a:spAutoFit/>
            </a:bodyPr>
            <a:lstStyle/>
            <a:p>
              <a:r>
                <a:rPr lang="ko-KR" altLang="en-US" b="1" dirty="0" smtClean="0">
                  <a:latin typeface="맑은 고딕" panose="020B0503020000020004" pitchFamily="50" charset="-127"/>
                  <a:ea typeface="맑은 고딕" panose="020B0503020000020004" pitchFamily="50" charset="-127"/>
                </a:rPr>
                <a:t>〮   〮   </a:t>
              </a:r>
              <a:r>
                <a:rPr lang="ko-KR" altLang="en-US" b="1" dirty="0" smtClean="0">
                  <a:latin typeface="맑은 고딕" panose="020B0503020000020004" pitchFamily="50" charset="-127"/>
                </a:rPr>
                <a:t>〮</a:t>
              </a:r>
              <a:endParaRPr lang="ko-KR" altLang="en-US" b="1" dirty="0"/>
            </a:p>
          </p:txBody>
        </p:sp>
        <p:sp>
          <p:nvSpPr>
            <p:cNvPr id="54" name="TextBox 53"/>
            <p:cNvSpPr txBox="1"/>
            <p:nvPr/>
          </p:nvSpPr>
          <p:spPr>
            <a:xfrm>
              <a:off x="10255356" y="2708860"/>
              <a:ext cx="705642" cy="369332"/>
            </a:xfrm>
            <a:prstGeom prst="rect">
              <a:avLst/>
            </a:prstGeom>
            <a:noFill/>
          </p:spPr>
          <p:txBody>
            <a:bodyPr wrap="none" rtlCol="0">
              <a:spAutoFit/>
            </a:bodyPr>
            <a:lstStyle/>
            <a:p>
              <a:r>
                <a:rPr lang="en-US" altLang="ko-KR" b="1" dirty="0" smtClean="0"/>
                <a:t>SUM</a:t>
              </a:r>
              <a:endParaRPr lang="ko-KR" altLang="en-US" b="1" dirty="0"/>
            </a:p>
          </p:txBody>
        </p:sp>
        <mc:AlternateContent xmlns:mc="http://schemas.openxmlformats.org/markup-compatibility/2006" xmlns:a14="http://schemas.microsoft.com/office/drawing/2010/main">
          <mc:Choice Requires="a14">
            <p:sp>
              <p:nvSpPr>
                <p:cNvPr id="57" name="TextBox 56"/>
                <p:cNvSpPr txBox="1"/>
                <p:nvPr/>
              </p:nvSpPr>
              <p:spPr>
                <a:xfrm>
                  <a:off x="7656338" y="5088799"/>
                  <a:ext cx="7850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7656338" y="5088799"/>
                  <a:ext cx="785022" cy="307777"/>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391065" y="5088798"/>
                  <a:ext cx="80105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𝑛</m:t>
                            </m:r>
                          </m:sub>
                        </m:sSub>
                      </m:oMath>
                    </m:oMathPara>
                  </a14:m>
                  <a:endParaRPr lang="ko-KR" altLang="en-US"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0391065" y="5088798"/>
                  <a:ext cx="801053" cy="307777"/>
                </a:xfrm>
                <a:prstGeom prst="rect">
                  <a:avLst/>
                </a:prstGeom>
                <a:blipFill>
                  <a:blip r:embed="rId5"/>
                  <a:stretch>
                    <a:fillRect/>
                  </a:stretch>
                </a:blipFill>
              </p:spPr>
              <p:txBody>
                <a:bodyPr/>
                <a:lstStyle/>
                <a:p>
                  <a:r>
                    <a:rPr lang="ko-KR" altLang="en-US">
                      <a:noFill/>
                    </a:rPr>
                    <a:t> </a:t>
                  </a:r>
                </a:p>
              </p:txBody>
            </p:sp>
          </mc:Fallback>
        </mc:AlternateContent>
      </p:grpSp>
      <p:grpSp>
        <p:nvGrpSpPr>
          <p:cNvPr id="17" name="그룹 16"/>
          <p:cNvGrpSpPr/>
          <p:nvPr/>
        </p:nvGrpSpPr>
        <p:grpSpPr>
          <a:xfrm>
            <a:off x="5528372" y="1916169"/>
            <a:ext cx="6375930" cy="639569"/>
            <a:chOff x="4916557" y="1626553"/>
            <a:chExt cx="6375930" cy="639569"/>
          </a:xfrm>
        </p:grpSpPr>
        <p:sp>
          <p:nvSpPr>
            <p:cNvPr id="60" name="직사각형 59"/>
            <p:cNvSpPr/>
            <p:nvPr/>
          </p:nvSpPr>
          <p:spPr>
            <a:xfrm>
              <a:off x="4916557" y="1626553"/>
              <a:ext cx="6375930" cy="639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1" name="직선 연결선 60"/>
            <p:cNvCxnSpPr/>
            <p:nvPr/>
          </p:nvCxnSpPr>
          <p:spPr>
            <a:xfrm>
              <a:off x="53467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p:nvPr/>
          </p:nvCxnSpPr>
          <p:spPr>
            <a:xfrm>
              <a:off x="57785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62103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108616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66325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p:cNvCxnSpPr/>
            <p:nvPr/>
          </p:nvCxnSpPr>
          <p:spPr>
            <a:xfrm>
              <a:off x="104044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2693" y="1771650"/>
              <a:ext cx="6304931" cy="369332"/>
            </a:xfrm>
            <a:prstGeom prst="rect">
              <a:avLst/>
            </a:prstGeom>
            <a:noFill/>
          </p:spPr>
          <p:txBody>
            <a:bodyPr wrap="none" rtlCol="0">
              <a:spAutoFit/>
            </a:bodyPr>
            <a:lstStyle/>
            <a:p>
              <a:r>
                <a:rPr lang="en-US" altLang="ko-KR" dirty="0" smtClean="0"/>
                <a:t>W   h    a    t                      </a:t>
              </a:r>
              <a:r>
                <a:rPr lang="ko-KR" altLang="en-US" dirty="0" err="1" smtClean="0">
                  <a:latin typeface="맑은 고딕" panose="020B0503020000020004" pitchFamily="50" charset="-127"/>
                  <a:ea typeface="맑은 고딕" panose="020B0503020000020004" pitchFamily="50" charset="-127"/>
                </a:rPr>
                <a:t>ㆍㆍ</a:t>
              </a:r>
              <a:r>
                <a:rPr lang="ko-KR" altLang="en-US" dirty="0" err="1" smtClean="0">
                  <a:latin typeface="맑은 고딕" panose="020B0503020000020004" pitchFamily="50" charset="-127"/>
                </a:rPr>
                <a:t>ㆍ</a:t>
              </a:r>
              <a:r>
                <a:rPr lang="ko-KR" altLang="en-US" dirty="0" smtClean="0">
                  <a:latin typeface="맑은 고딕" panose="020B0503020000020004" pitchFamily="50" charset="-127"/>
                </a:rPr>
                <a:t>                    </a:t>
              </a:r>
              <a:r>
                <a:rPr lang="en-US" altLang="ko-KR" dirty="0" smtClean="0">
                  <a:latin typeface="맑은 고딕" panose="020B0503020000020004" pitchFamily="50" charset="-127"/>
                </a:rPr>
                <a:t>n    .</a:t>
              </a:r>
              <a:endParaRPr lang="ko-KR" altLang="en-US" dirty="0"/>
            </a:p>
          </p:txBody>
        </p:sp>
      </p:grpSp>
      <p:sp>
        <p:nvSpPr>
          <p:cNvPr id="55" name="TextBox 54"/>
          <p:cNvSpPr txBox="1"/>
          <p:nvPr/>
        </p:nvSpPr>
        <p:spPr>
          <a:xfrm>
            <a:off x="611516" y="1430562"/>
            <a:ext cx="4248823" cy="369332"/>
          </a:xfrm>
          <a:prstGeom prst="rect">
            <a:avLst/>
          </a:prstGeom>
          <a:noFill/>
        </p:spPr>
        <p:txBody>
          <a:bodyPr wrap="square" rtlCol="0">
            <a:spAutoFit/>
          </a:bodyPr>
          <a:lstStyle/>
          <a:p>
            <a:r>
              <a:rPr lang="en-US" altLang="ko-KR" b="1" dirty="0" smtClean="0"/>
              <a:t>[ Text-level ]</a:t>
            </a:r>
            <a:endParaRPr lang="ko-KR" altLang="en-US" dirty="0"/>
          </a:p>
        </p:txBody>
      </p:sp>
      <p:cxnSp>
        <p:nvCxnSpPr>
          <p:cNvPr id="56" name="직선 화살표 연결선 55"/>
          <p:cNvCxnSpPr/>
          <p:nvPr/>
        </p:nvCxnSpPr>
        <p:spPr>
          <a:xfrm>
            <a:off x="6224853" y="3174109"/>
            <a:ext cx="7523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7028830" y="2979868"/>
            <a:ext cx="4444660" cy="646331"/>
          </a:xfrm>
          <a:prstGeom prst="rect">
            <a:avLst/>
          </a:prstGeom>
          <a:noFill/>
        </p:spPr>
        <p:txBody>
          <a:bodyPr wrap="square" rtlCol="0">
            <a:spAutoFit/>
          </a:bodyPr>
          <a:lstStyle/>
          <a:p>
            <a:r>
              <a:rPr lang="en-US" altLang="ko-KR" dirty="0" smtClean="0"/>
              <a:t>It’s </a:t>
            </a:r>
            <a:r>
              <a:rPr lang="en-US" altLang="ko-KR" b="1" dirty="0" smtClean="0">
                <a:solidFill>
                  <a:srgbClr val="C00000"/>
                </a:solidFill>
              </a:rPr>
              <a:t>difficult to interpret</a:t>
            </a:r>
            <a:r>
              <a:rPr lang="en-US" altLang="ko-KR" dirty="0" smtClean="0"/>
              <a:t> the relationship between words and classes.</a:t>
            </a:r>
            <a:endParaRPr lang="ko-KR" altLang="en-US" dirty="0"/>
          </a:p>
        </p:txBody>
      </p:sp>
    </p:spTree>
    <p:extLst>
      <p:ext uri="{BB962C8B-B14F-4D97-AF65-F5344CB8AC3E}">
        <p14:creationId xmlns:p14="http://schemas.microsoft.com/office/powerpoint/2010/main" val="2635438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 name="표 1"/>
          <p:cNvGraphicFramePr>
            <a:graphicFrameLocks noGrp="1"/>
          </p:cNvGraphicFramePr>
          <p:nvPr>
            <p:extLst>
              <p:ext uri="{D42A27DB-BD31-4B8C-83A1-F6EECF244321}">
                <p14:modId xmlns:p14="http://schemas.microsoft.com/office/powerpoint/2010/main" val="3654781827"/>
              </p:ext>
            </p:extLst>
          </p:nvPr>
        </p:nvGraphicFramePr>
        <p:xfrm>
          <a:off x="1665582" y="2514599"/>
          <a:ext cx="8691018" cy="1828800"/>
        </p:xfrm>
        <a:graphic>
          <a:graphicData uri="http://schemas.openxmlformats.org/drawingml/2006/table">
            <a:tbl>
              <a:tblPr firstRow="1" bandRow="1">
                <a:tableStyleId>{5C22544A-7EE6-4342-B048-85BDC9FD1C3A}</a:tableStyleId>
              </a:tblPr>
              <a:tblGrid>
                <a:gridCol w="1907148">
                  <a:extLst>
                    <a:ext uri="{9D8B030D-6E8A-4147-A177-3AD203B41FA5}">
                      <a16:colId xmlns:a16="http://schemas.microsoft.com/office/drawing/2014/main" val="1136776290"/>
                    </a:ext>
                  </a:extLst>
                </a:gridCol>
                <a:gridCol w="1268308">
                  <a:extLst>
                    <a:ext uri="{9D8B030D-6E8A-4147-A177-3AD203B41FA5}">
                      <a16:colId xmlns:a16="http://schemas.microsoft.com/office/drawing/2014/main" val="1255984349"/>
                    </a:ext>
                  </a:extLst>
                </a:gridCol>
                <a:gridCol w="1287358">
                  <a:extLst>
                    <a:ext uri="{9D8B030D-6E8A-4147-A177-3AD203B41FA5}">
                      <a16:colId xmlns:a16="http://schemas.microsoft.com/office/drawing/2014/main" val="1844754479"/>
                    </a:ext>
                  </a:extLst>
                </a:gridCol>
                <a:gridCol w="1405464">
                  <a:extLst>
                    <a:ext uri="{9D8B030D-6E8A-4147-A177-3AD203B41FA5}">
                      <a16:colId xmlns:a16="http://schemas.microsoft.com/office/drawing/2014/main" val="2713486576"/>
                    </a:ext>
                  </a:extLst>
                </a:gridCol>
                <a:gridCol w="1410628">
                  <a:extLst>
                    <a:ext uri="{9D8B030D-6E8A-4147-A177-3AD203B41FA5}">
                      <a16:colId xmlns:a16="http://schemas.microsoft.com/office/drawing/2014/main" val="1060242558"/>
                    </a:ext>
                  </a:extLst>
                </a:gridCol>
                <a:gridCol w="1412112">
                  <a:extLst>
                    <a:ext uri="{9D8B030D-6E8A-4147-A177-3AD203B41FA5}">
                      <a16:colId xmlns:a16="http://schemas.microsoft.com/office/drawing/2014/main" val="298620299"/>
                    </a:ext>
                  </a:extLst>
                </a:gridCol>
              </a:tblGrid>
              <a:tr h="317331">
                <a:tc>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err="1" smtClean="0">
                          <a:solidFill>
                            <a:schemeClr val="tx1"/>
                          </a:solidFill>
                        </a:rPr>
                        <a:t>Amz</a:t>
                      </a:r>
                      <a:r>
                        <a:rPr lang="en-US" altLang="ko-KR" dirty="0" smtClean="0">
                          <a:solidFill>
                            <a:schemeClr val="tx1"/>
                          </a:solidFill>
                        </a:rPr>
                        <a:t>.</a:t>
                      </a:r>
                      <a:r>
                        <a:rPr lang="en-US" altLang="ko-KR" baseline="0" dirty="0" smtClean="0">
                          <a:solidFill>
                            <a:schemeClr val="tx1"/>
                          </a:solidFill>
                        </a:rPr>
                        <a:t> F.</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DBP</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31733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95.5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61.9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94.5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59.2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err="1" smtClean="0">
                          <a:solidFill>
                            <a:schemeClr val="tx1"/>
                          </a:solidFill>
                        </a:rPr>
                        <a:t>EXAM_Attention</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맑은 고딕" panose="020B0503020000020004" pitchFamily="50" charset="-127"/>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3650960"/>
                  </a:ext>
                </a:extLst>
              </a:tr>
              <a:tr h="182880">
                <a:tc>
                  <a:txBody>
                    <a:bodyPr/>
                    <a:lstStyle/>
                    <a:p>
                      <a:pPr latinLnBrk="1"/>
                      <a:r>
                        <a:rPr lang="en-US" altLang="ko-KR" dirty="0" smtClean="0">
                          <a:solidFill>
                            <a:schemeClr val="tx1"/>
                          </a:solidFill>
                        </a:rPr>
                        <a:t>(Produce)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94.7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58.7</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92.3</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99.0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202267"/>
                  </a:ext>
                </a:extLst>
              </a:tr>
            </a:tbl>
          </a:graphicData>
        </a:graphic>
      </p:graphicFrame>
      <p:sp>
        <p:nvSpPr>
          <p:cNvPr id="11" name="TextBox 10"/>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sp>
        <p:nvSpPr>
          <p:cNvPr id="15" name="TextBox 14"/>
          <p:cNvSpPr txBox="1"/>
          <p:nvPr/>
        </p:nvSpPr>
        <p:spPr>
          <a:xfrm>
            <a:off x="8814329" y="4335508"/>
            <a:ext cx="1675972" cy="276999"/>
          </a:xfrm>
          <a:prstGeom prst="rect">
            <a:avLst/>
          </a:prstGeom>
          <a:noFill/>
        </p:spPr>
        <p:txBody>
          <a:bodyPr wrap="none" rtlCol="0">
            <a:spAutoFit/>
          </a:bodyPr>
          <a:lstStyle/>
          <a:p>
            <a:r>
              <a:rPr lang="en-US" altLang="ko-KR" sz="1200" dirty="0" smtClean="0"/>
              <a:t>Test Set Accuracy [%]</a:t>
            </a:r>
            <a:endParaRPr lang="ko-KR" altLang="en-US" sz="1200" dirty="0"/>
          </a:p>
        </p:txBody>
      </p:sp>
      <p:sp>
        <p:nvSpPr>
          <p:cNvPr id="16" name="TextBox 15"/>
          <p:cNvSpPr txBox="1"/>
          <p:nvPr/>
        </p:nvSpPr>
        <p:spPr>
          <a:xfrm>
            <a:off x="366062" y="6209625"/>
            <a:ext cx="10897535" cy="553998"/>
          </a:xfrm>
          <a:prstGeom prst="rect">
            <a:avLst/>
          </a:prstGeom>
          <a:noFill/>
        </p:spPr>
        <p:txBody>
          <a:bodyPr wrap="none" rtlCol="0">
            <a:spAutoFit/>
          </a:bodyPr>
          <a:lstStyle/>
          <a:p>
            <a:r>
              <a:rPr lang="en-US" altLang="ko-KR" sz="1000" dirty="0"/>
              <a:t>[</a:t>
            </a:r>
            <a:r>
              <a:rPr lang="en-US" altLang="ko-KR" sz="1000" dirty="0" smtClean="0"/>
              <a:t>1] </a:t>
            </a:r>
            <a:r>
              <a:rPr lang="en-US" altLang="ko-KR" sz="1000" dirty="0" err="1" smtClean="0"/>
              <a:t>Dzmitry</a:t>
            </a:r>
            <a:r>
              <a:rPr lang="en-US" altLang="ko-KR" sz="1000" dirty="0" smtClean="0"/>
              <a:t> </a:t>
            </a:r>
            <a:r>
              <a:rPr lang="en-US" altLang="ko-KR" sz="1000" dirty="0" err="1"/>
              <a:t>Bahdanau</a:t>
            </a:r>
            <a:r>
              <a:rPr lang="en-US" altLang="ko-KR" sz="1000" dirty="0"/>
              <a:t>, </a:t>
            </a:r>
            <a:r>
              <a:rPr lang="en-US" altLang="ko-KR" sz="1000" dirty="0" err="1"/>
              <a:t>KyungHyun</a:t>
            </a:r>
            <a:r>
              <a:rPr lang="en-US" altLang="ko-KR" sz="1000" dirty="0"/>
              <a:t> Cho, and </a:t>
            </a:r>
            <a:r>
              <a:rPr lang="en-US" altLang="ko-KR" sz="1000" dirty="0" err="1"/>
              <a:t>Yoshua</a:t>
            </a:r>
            <a:r>
              <a:rPr lang="en-US" altLang="ko-KR" sz="1000" dirty="0"/>
              <a:t> </a:t>
            </a:r>
            <a:r>
              <a:rPr lang="en-US" altLang="ko-KR" sz="1000" dirty="0" err="1" smtClean="0"/>
              <a:t>Bengio</a:t>
            </a:r>
            <a:r>
              <a:rPr lang="en-US" altLang="ko-KR" sz="1000" dirty="0" smtClean="0"/>
              <a:t>, “Neural Machine Translation by Jointly Learning to Align and Translate,” </a:t>
            </a:r>
            <a:r>
              <a:rPr lang="en-US" altLang="ko-KR" sz="1000" dirty="0"/>
              <a:t>in Proceedings of the </a:t>
            </a:r>
            <a:r>
              <a:rPr lang="en-US" altLang="ko-KR" sz="1000" dirty="0" smtClean="0"/>
              <a:t>International </a:t>
            </a:r>
            <a:r>
              <a:rPr lang="en-US" altLang="ko-KR" sz="1000" dirty="0"/>
              <a:t>Conference on </a:t>
            </a:r>
            <a:endParaRPr lang="en-US" altLang="ko-KR" sz="1000" dirty="0" smtClean="0"/>
          </a:p>
          <a:p>
            <a:r>
              <a:rPr lang="en-US" altLang="ko-KR" sz="1000" dirty="0"/>
              <a:t> </a:t>
            </a:r>
            <a:r>
              <a:rPr lang="en-US" altLang="ko-KR" sz="1000" dirty="0" smtClean="0"/>
              <a:t>   Learning </a:t>
            </a:r>
            <a:r>
              <a:rPr lang="en-US" altLang="ko-KR" sz="1000" dirty="0" err="1"/>
              <a:t>Represenations</a:t>
            </a:r>
            <a:r>
              <a:rPr lang="en-US" altLang="ko-KR" sz="1000" dirty="0"/>
              <a:t>, 2018</a:t>
            </a:r>
            <a:endParaRPr lang="ko-KR" altLang="en-US" sz="1000" dirty="0"/>
          </a:p>
          <a:p>
            <a:r>
              <a:rPr lang="en-US" altLang="ko-KR" sz="1000" dirty="0" smtClean="0"/>
              <a:t> </a:t>
            </a:r>
            <a:endParaRPr lang="ko-KR" altLang="en-US" sz="1000" dirty="0"/>
          </a:p>
        </p:txBody>
      </p:sp>
      <p:sp>
        <p:nvSpPr>
          <p:cNvPr id="3" name="직사각형 2"/>
          <p:cNvSpPr/>
          <p:nvPr/>
        </p:nvSpPr>
        <p:spPr>
          <a:xfrm>
            <a:off x="1366518" y="3725114"/>
            <a:ext cx="377026" cy="246221"/>
          </a:xfrm>
          <a:prstGeom prst="rect">
            <a:avLst/>
          </a:prstGeom>
        </p:spPr>
        <p:txBody>
          <a:bodyPr wrap="none">
            <a:spAutoFit/>
          </a:bodyPr>
          <a:lstStyle/>
          <a:p>
            <a:r>
              <a:rPr lang="en-US" altLang="ko-KR" sz="1000" dirty="0"/>
              <a:t>[1] </a:t>
            </a:r>
            <a:endParaRPr lang="ko-KR" altLang="en-US" sz="1000" dirty="0"/>
          </a:p>
        </p:txBody>
      </p:sp>
      <p:pic>
        <p:nvPicPr>
          <p:cNvPr id="14" name="그림 13"/>
          <p:cNvPicPr>
            <a:picLocks noChangeAspect="1"/>
          </p:cNvPicPr>
          <p:nvPr/>
        </p:nvPicPr>
        <p:blipFill>
          <a:blip r:embed="rId3"/>
          <a:stretch>
            <a:fillRect/>
          </a:stretch>
        </p:blipFill>
        <p:spPr>
          <a:xfrm>
            <a:off x="8288400" y="434232"/>
            <a:ext cx="2803810" cy="1854754"/>
          </a:xfrm>
          <a:prstGeom prst="rect">
            <a:avLst/>
          </a:prstGeom>
        </p:spPr>
      </p:pic>
      <p:grpSp>
        <p:nvGrpSpPr>
          <p:cNvPr id="10" name="그룹 9"/>
          <p:cNvGrpSpPr/>
          <p:nvPr/>
        </p:nvGrpSpPr>
        <p:grpSpPr>
          <a:xfrm>
            <a:off x="9962146" y="474979"/>
            <a:ext cx="1155030" cy="1642579"/>
            <a:chOff x="3983832" y="2202180"/>
            <a:chExt cx="2028030" cy="3061970"/>
          </a:xfrm>
        </p:grpSpPr>
        <p:cxnSp>
          <p:nvCxnSpPr>
            <p:cNvPr id="17" name="직선 연결선 16"/>
            <p:cNvCxnSpPr/>
            <p:nvPr/>
          </p:nvCxnSpPr>
          <p:spPr>
            <a:xfrm>
              <a:off x="4000500" y="2202180"/>
              <a:ext cx="0" cy="30619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6007100" y="4032250"/>
              <a:ext cx="0" cy="12319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5251450" y="2202180"/>
              <a:ext cx="0" cy="18300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983832" y="2202180"/>
              <a:ext cx="1282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3988594" y="5264150"/>
              <a:ext cx="2023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5241130" y="4034632"/>
              <a:ext cx="7707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432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2" name="표 1"/>
          <p:cNvGraphicFramePr>
            <a:graphicFrameLocks noGrp="1"/>
          </p:cNvGraphicFramePr>
          <p:nvPr>
            <p:extLst>
              <p:ext uri="{D42A27DB-BD31-4B8C-83A1-F6EECF244321}">
                <p14:modId xmlns:p14="http://schemas.microsoft.com/office/powerpoint/2010/main" val="2823116148"/>
              </p:ext>
            </p:extLst>
          </p:nvPr>
        </p:nvGraphicFramePr>
        <p:xfrm>
          <a:off x="1665582" y="2178932"/>
          <a:ext cx="9226197" cy="2194560"/>
        </p:xfrm>
        <a:graphic>
          <a:graphicData uri="http://schemas.openxmlformats.org/drawingml/2006/table">
            <a:tbl>
              <a:tblPr firstRow="1" bandRow="1">
                <a:tableStyleId>{5C22544A-7EE6-4342-B048-85BDC9FD1C3A}</a:tableStyleId>
              </a:tblPr>
              <a:tblGrid>
                <a:gridCol w="2489729">
                  <a:extLst>
                    <a:ext uri="{9D8B030D-6E8A-4147-A177-3AD203B41FA5}">
                      <a16:colId xmlns:a16="http://schemas.microsoft.com/office/drawing/2014/main" val="1136776290"/>
                    </a:ext>
                  </a:extLst>
                </a:gridCol>
                <a:gridCol w="1684117">
                  <a:extLst>
                    <a:ext uri="{9D8B030D-6E8A-4147-A177-3AD203B41FA5}">
                      <a16:colId xmlns:a16="http://schemas.microsoft.com/office/drawing/2014/main" val="2713486576"/>
                    </a:ext>
                  </a:extLst>
                </a:gridCol>
                <a:gridCol w="1684117">
                  <a:extLst>
                    <a:ext uri="{9D8B030D-6E8A-4147-A177-3AD203B41FA5}">
                      <a16:colId xmlns:a16="http://schemas.microsoft.com/office/drawing/2014/main" val="2754677270"/>
                    </a:ext>
                  </a:extLst>
                </a:gridCol>
                <a:gridCol w="1684117">
                  <a:extLst>
                    <a:ext uri="{9D8B030D-6E8A-4147-A177-3AD203B41FA5}">
                      <a16:colId xmlns:a16="http://schemas.microsoft.com/office/drawing/2014/main" val="1060242558"/>
                    </a:ext>
                  </a:extLst>
                </a:gridCol>
                <a:gridCol w="1684117">
                  <a:extLst>
                    <a:ext uri="{9D8B030D-6E8A-4147-A177-3AD203B41FA5}">
                      <a16:colId xmlns:a16="http://schemas.microsoft.com/office/drawing/2014/main" val="2817770758"/>
                    </a:ext>
                  </a:extLst>
                </a:gridCol>
              </a:tblGrid>
              <a:tr h="182880">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18288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1408323"/>
                  </a:ext>
                </a:extLst>
              </a:tr>
              <a:tr h="31733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48s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21m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smtClean="0">
                          <a:solidFill>
                            <a:schemeClr val="tx1"/>
                          </a:solidFill>
                        </a:rPr>
                        <a:t>EXAM</a:t>
                      </a:r>
                      <a:r>
                        <a:rPr lang="en-US" altLang="ko-KR" baseline="0" dirty="0" smtClean="0">
                          <a:solidFill>
                            <a:schemeClr val="tx1"/>
                          </a:solidFill>
                        </a:rPr>
                        <a:t> (GRU)</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3650960"/>
                  </a:ext>
                </a:extLst>
              </a:tr>
              <a:tr h="182880">
                <a:tc>
                  <a:txBody>
                    <a:bodyPr/>
                    <a:lstStyle/>
                    <a:p>
                      <a:pPr latinLnBrk="1"/>
                      <a:r>
                        <a:rPr lang="en-US" altLang="ko-KR" dirty="0" smtClean="0">
                          <a:solidFill>
                            <a:schemeClr val="tx1"/>
                          </a:solidFill>
                        </a:rPr>
                        <a:t>(Produce)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91.2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26s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73.6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8m 54s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202267"/>
                  </a:ext>
                </a:extLst>
              </a:tr>
            </a:tbl>
          </a:graphicData>
        </a:graphic>
      </p:graphicFrame>
      <p:sp>
        <p:nvSpPr>
          <p:cNvPr id="11" name="TextBox 10"/>
          <p:cNvSpPr txBox="1"/>
          <p:nvPr/>
        </p:nvSpPr>
        <p:spPr>
          <a:xfrm>
            <a:off x="774745" y="1164888"/>
            <a:ext cx="7813670" cy="461665"/>
          </a:xfrm>
          <a:prstGeom prst="rect">
            <a:avLst/>
          </a:prstGeom>
          <a:noFill/>
        </p:spPr>
        <p:txBody>
          <a:bodyPr wrap="square" rtlCol="0">
            <a:spAutoFit/>
          </a:bodyPr>
          <a:lstStyle/>
          <a:p>
            <a:r>
              <a:rPr lang="en-US" altLang="ko-KR" sz="2400" b="1" dirty="0" smtClean="0"/>
              <a:t>[Additional Experiment : EXAM GRU] </a:t>
            </a:r>
            <a:endParaRPr lang="ko-KR" altLang="en-US" sz="2400" dirty="0"/>
          </a:p>
        </p:txBody>
      </p:sp>
      <p:sp>
        <p:nvSpPr>
          <p:cNvPr id="14" name="TextBox 13"/>
          <p:cNvSpPr txBox="1"/>
          <p:nvPr/>
        </p:nvSpPr>
        <p:spPr>
          <a:xfrm>
            <a:off x="9215807" y="4421762"/>
            <a:ext cx="1675972" cy="276999"/>
          </a:xfrm>
          <a:prstGeom prst="rect">
            <a:avLst/>
          </a:prstGeom>
          <a:noFill/>
        </p:spPr>
        <p:txBody>
          <a:bodyPr wrap="none" rtlCol="0">
            <a:spAutoFit/>
          </a:bodyPr>
          <a:lstStyle/>
          <a:p>
            <a:r>
              <a:rPr lang="en-US" altLang="ko-KR" sz="1200" dirty="0" smtClean="0"/>
              <a:t>Test Set Accuracy [%]</a:t>
            </a:r>
            <a:endParaRPr lang="ko-KR" altLang="en-US" sz="1200" dirty="0"/>
          </a:p>
        </p:txBody>
      </p:sp>
      <p:sp>
        <p:nvSpPr>
          <p:cNvPr id="17" name="직사각형 16"/>
          <p:cNvSpPr/>
          <p:nvPr/>
        </p:nvSpPr>
        <p:spPr>
          <a:xfrm>
            <a:off x="1366518" y="3725114"/>
            <a:ext cx="377026" cy="246221"/>
          </a:xfrm>
          <a:prstGeom prst="rect">
            <a:avLst/>
          </a:prstGeom>
        </p:spPr>
        <p:txBody>
          <a:bodyPr wrap="none">
            <a:spAutoFit/>
          </a:bodyPr>
          <a:lstStyle/>
          <a:p>
            <a:r>
              <a:rPr lang="en-US" altLang="ko-KR" sz="1000" dirty="0"/>
              <a:t>[1] </a:t>
            </a:r>
            <a:endParaRPr lang="ko-KR" altLang="en-US" sz="1000" dirty="0"/>
          </a:p>
        </p:txBody>
      </p:sp>
      <p:sp>
        <p:nvSpPr>
          <p:cNvPr id="27" name="TextBox 26"/>
          <p:cNvSpPr txBox="1"/>
          <p:nvPr/>
        </p:nvSpPr>
        <p:spPr>
          <a:xfrm>
            <a:off x="366062" y="6314756"/>
            <a:ext cx="11575605" cy="400110"/>
          </a:xfrm>
          <a:prstGeom prst="rect">
            <a:avLst/>
          </a:prstGeom>
          <a:noFill/>
        </p:spPr>
        <p:txBody>
          <a:bodyPr wrap="none" rtlCol="0">
            <a:spAutoFit/>
          </a:bodyPr>
          <a:lstStyle/>
          <a:p>
            <a:r>
              <a:rPr lang="en-US" altLang="ko-KR" sz="1000" dirty="0" smtClean="0"/>
              <a:t>[1] </a:t>
            </a:r>
            <a:r>
              <a:rPr lang="en-US" altLang="ko-KR" sz="1000" dirty="0" err="1"/>
              <a:t>Junyoung</a:t>
            </a:r>
            <a:r>
              <a:rPr lang="en-US" altLang="ko-KR" sz="1000" dirty="0"/>
              <a:t> Chung, </a:t>
            </a:r>
            <a:r>
              <a:rPr lang="en-US" altLang="ko-KR" sz="1000" dirty="0" err="1"/>
              <a:t>Caglar</a:t>
            </a:r>
            <a:r>
              <a:rPr lang="en-US" altLang="ko-KR" sz="1000" dirty="0"/>
              <a:t> </a:t>
            </a:r>
            <a:r>
              <a:rPr lang="en-US" altLang="ko-KR" sz="1000" dirty="0" err="1" smtClean="0"/>
              <a:t>Gulcehre</a:t>
            </a:r>
            <a:r>
              <a:rPr lang="en-US" altLang="ko-KR" sz="1000" dirty="0"/>
              <a:t>, </a:t>
            </a:r>
            <a:r>
              <a:rPr lang="en-US" altLang="ko-KR" sz="1000" dirty="0" err="1"/>
              <a:t>KyungHyun</a:t>
            </a:r>
            <a:r>
              <a:rPr lang="en-US" altLang="ko-KR" sz="1000" dirty="0"/>
              <a:t> Cho, and </a:t>
            </a:r>
            <a:r>
              <a:rPr lang="en-US" altLang="ko-KR" sz="1000" dirty="0" err="1"/>
              <a:t>Yoshua</a:t>
            </a:r>
            <a:r>
              <a:rPr lang="en-US" altLang="ko-KR" sz="1000" dirty="0"/>
              <a:t> </a:t>
            </a:r>
            <a:r>
              <a:rPr lang="en-US" altLang="ko-KR" sz="1000" dirty="0" err="1" smtClean="0"/>
              <a:t>Bengio</a:t>
            </a:r>
            <a:r>
              <a:rPr lang="en-US" altLang="ko-KR" sz="1000" dirty="0" smtClean="0"/>
              <a:t>, “Empirical Evaluation of Gated Recurrent Neural Network on Sequence Modeling,” in Computing Research Repository,</a:t>
            </a:r>
          </a:p>
          <a:p>
            <a:r>
              <a:rPr lang="en-US" altLang="ko-KR" sz="1000" dirty="0" smtClean="0"/>
              <a:t>    abs/1412.3555, 2014 </a:t>
            </a:r>
            <a:endParaRPr lang="ko-KR" altLang="en-US" sz="1600" dirty="0">
              <a:solidFill>
                <a:srgbClr val="FF0000"/>
              </a:solidFill>
            </a:endParaRPr>
          </a:p>
        </p:txBody>
      </p:sp>
      <p:grpSp>
        <p:nvGrpSpPr>
          <p:cNvPr id="7" name="그룹 6"/>
          <p:cNvGrpSpPr/>
          <p:nvPr/>
        </p:nvGrpSpPr>
        <p:grpSpPr>
          <a:xfrm>
            <a:off x="8288400" y="434232"/>
            <a:ext cx="2803810" cy="1854754"/>
            <a:chOff x="8288400" y="434232"/>
            <a:chExt cx="2803810" cy="1854754"/>
          </a:xfrm>
        </p:grpSpPr>
        <p:pic>
          <p:nvPicPr>
            <p:cNvPr id="15" name="그림 14"/>
            <p:cNvPicPr>
              <a:picLocks noChangeAspect="1"/>
            </p:cNvPicPr>
            <p:nvPr/>
          </p:nvPicPr>
          <p:blipFill>
            <a:blip r:embed="rId3"/>
            <a:stretch>
              <a:fillRect/>
            </a:stretch>
          </p:blipFill>
          <p:spPr>
            <a:xfrm>
              <a:off x="8288400" y="434232"/>
              <a:ext cx="2803810" cy="1854754"/>
            </a:xfrm>
            <a:prstGeom prst="rect">
              <a:avLst/>
            </a:prstGeom>
          </p:spPr>
        </p:pic>
        <p:cxnSp>
          <p:nvCxnSpPr>
            <p:cNvPr id="18" name="직선 연결선 17"/>
            <p:cNvCxnSpPr/>
            <p:nvPr/>
          </p:nvCxnSpPr>
          <p:spPr>
            <a:xfrm>
              <a:off x="9955764" y="474979"/>
              <a:ext cx="0" cy="1457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8743950" y="474979"/>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8752439" y="467320"/>
              <a:ext cx="0" cy="14649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flipH="1">
              <a:off x="8743918" y="1932304"/>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0086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774745" y="1164888"/>
            <a:ext cx="7813670" cy="461665"/>
          </a:xfrm>
          <a:prstGeom prst="rect">
            <a:avLst/>
          </a:prstGeom>
          <a:noFill/>
        </p:spPr>
        <p:txBody>
          <a:bodyPr wrap="square" rtlCol="0">
            <a:spAutoFit/>
          </a:bodyPr>
          <a:lstStyle/>
          <a:p>
            <a:r>
              <a:rPr lang="en-US" altLang="ko-KR" sz="2400" b="1" dirty="0" smtClean="0"/>
              <a:t>[Additional Experiment : EXAM GRU] </a:t>
            </a:r>
            <a:endParaRPr lang="ko-KR" altLang="en-US" sz="2400" dirty="0"/>
          </a:p>
        </p:txBody>
      </p:sp>
      <p:sp>
        <p:nvSpPr>
          <p:cNvPr id="16" name="TextBox 15"/>
          <p:cNvSpPr txBox="1"/>
          <p:nvPr/>
        </p:nvSpPr>
        <p:spPr>
          <a:xfrm>
            <a:off x="366062" y="6314756"/>
            <a:ext cx="11575605" cy="400110"/>
          </a:xfrm>
          <a:prstGeom prst="rect">
            <a:avLst/>
          </a:prstGeom>
          <a:noFill/>
        </p:spPr>
        <p:txBody>
          <a:bodyPr wrap="none" rtlCol="0">
            <a:spAutoFit/>
          </a:bodyPr>
          <a:lstStyle/>
          <a:p>
            <a:r>
              <a:rPr lang="en-US" altLang="ko-KR" sz="1000" dirty="0" smtClean="0"/>
              <a:t>[1] </a:t>
            </a:r>
            <a:r>
              <a:rPr lang="en-US" altLang="ko-KR" sz="1000" dirty="0" err="1"/>
              <a:t>Junyoung</a:t>
            </a:r>
            <a:r>
              <a:rPr lang="en-US" altLang="ko-KR" sz="1000" dirty="0"/>
              <a:t> Chung, </a:t>
            </a:r>
            <a:r>
              <a:rPr lang="en-US" altLang="ko-KR" sz="1000" dirty="0" err="1"/>
              <a:t>Caglar</a:t>
            </a:r>
            <a:r>
              <a:rPr lang="en-US" altLang="ko-KR" sz="1000" dirty="0"/>
              <a:t> </a:t>
            </a:r>
            <a:r>
              <a:rPr lang="en-US" altLang="ko-KR" sz="1000" dirty="0" err="1" smtClean="0"/>
              <a:t>Gulcehre</a:t>
            </a:r>
            <a:r>
              <a:rPr lang="en-US" altLang="ko-KR" sz="1000" dirty="0"/>
              <a:t>, </a:t>
            </a:r>
            <a:r>
              <a:rPr lang="en-US" altLang="ko-KR" sz="1000" dirty="0" err="1"/>
              <a:t>KyungHyun</a:t>
            </a:r>
            <a:r>
              <a:rPr lang="en-US" altLang="ko-KR" sz="1000" dirty="0"/>
              <a:t> Cho, and </a:t>
            </a:r>
            <a:r>
              <a:rPr lang="en-US" altLang="ko-KR" sz="1000" dirty="0" err="1"/>
              <a:t>Yoshua</a:t>
            </a:r>
            <a:r>
              <a:rPr lang="en-US" altLang="ko-KR" sz="1000" dirty="0"/>
              <a:t> </a:t>
            </a:r>
            <a:r>
              <a:rPr lang="en-US" altLang="ko-KR" sz="1000" dirty="0" err="1" smtClean="0"/>
              <a:t>Bengio</a:t>
            </a:r>
            <a:r>
              <a:rPr lang="en-US" altLang="ko-KR" sz="1000" dirty="0" smtClean="0"/>
              <a:t>, “Empirical Evaluation of Gated Recurrent Neural Network on Sequence Modeling,” in Computing Research Repository,</a:t>
            </a:r>
          </a:p>
          <a:p>
            <a:r>
              <a:rPr lang="en-US" altLang="ko-KR" sz="1000" dirty="0" smtClean="0"/>
              <a:t>    abs/1412.3555, 2014 </a:t>
            </a:r>
            <a:endParaRPr lang="ko-KR" altLang="en-US" sz="1600" dirty="0">
              <a:solidFill>
                <a:srgbClr val="FF0000"/>
              </a:solidFill>
            </a:endParaRPr>
          </a:p>
        </p:txBody>
      </p:sp>
      <p:graphicFrame>
        <p:nvGraphicFramePr>
          <p:cNvPr id="18" name="표 17"/>
          <p:cNvGraphicFramePr>
            <a:graphicFrameLocks noGrp="1"/>
          </p:cNvGraphicFramePr>
          <p:nvPr>
            <p:extLst>
              <p:ext uri="{D42A27DB-BD31-4B8C-83A1-F6EECF244321}">
                <p14:modId xmlns:p14="http://schemas.microsoft.com/office/powerpoint/2010/main" val="3813844734"/>
              </p:ext>
            </p:extLst>
          </p:nvPr>
        </p:nvGraphicFramePr>
        <p:xfrm>
          <a:off x="1665582" y="2178932"/>
          <a:ext cx="9226197" cy="2194560"/>
        </p:xfrm>
        <a:graphic>
          <a:graphicData uri="http://schemas.openxmlformats.org/drawingml/2006/table">
            <a:tbl>
              <a:tblPr firstRow="1" bandRow="1">
                <a:tableStyleId>{5C22544A-7EE6-4342-B048-85BDC9FD1C3A}</a:tableStyleId>
              </a:tblPr>
              <a:tblGrid>
                <a:gridCol w="2489729">
                  <a:extLst>
                    <a:ext uri="{9D8B030D-6E8A-4147-A177-3AD203B41FA5}">
                      <a16:colId xmlns:a16="http://schemas.microsoft.com/office/drawing/2014/main" val="1136776290"/>
                    </a:ext>
                  </a:extLst>
                </a:gridCol>
                <a:gridCol w="1684117">
                  <a:extLst>
                    <a:ext uri="{9D8B030D-6E8A-4147-A177-3AD203B41FA5}">
                      <a16:colId xmlns:a16="http://schemas.microsoft.com/office/drawing/2014/main" val="2713486576"/>
                    </a:ext>
                  </a:extLst>
                </a:gridCol>
                <a:gridCol w="1684117">
                  <a:extLst>
                    <a:ext uri="{9D8B030D-6E8A-4147-A177-3AD203B41FA5}">
                      <a16:colId xmlns:a16="http://schemas.microsoft.com/office/drawing/2014/main" val="2754677270"/>
                    </a:ext>
                  </a:extLst>
                </a:gridCol>
                <a:gridCol w="1684117">
                  <a:extLst>
                    <a:ext uri="{9D8B030D-6E8A-4147-A177-3AD203B41FA5}">
                      <a16:colId xmlns:a16="http://schemas.microsoft.com/office/drawing/2014/main" val="1060242558"/>
                    </a:ext>
                  </a:extLst>
                </a:gridCol>
                <a:gridCol w="1684117">
                  <a:extLst>
                    <a:ext uri="{9D8B030D-6E8A-4147-A177-3AD203B41FA5}">
                      <a16:colId xmlns:a16="http://schemas.microsoft.com/office/drawing/2014/main" val="2817770758"/>
                    </a:ext>
                  </a:extLst>
                </a:gridCol>
              </a:tblGrid>
              <a:tr h="182880">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18288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1408323"/>
                  </a:ext>
                </a:extLst>
              </a:tr>
              <a:tr h="31733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48s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21m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smtClean="0">
                          <a:solidFill>
                            <a:schemeClr val="tx1"/>
                          </a:solidFill>
                        </a:rPr>
                        <a:t>EXAM</a:t>
                      </a:r>
                      <a:r>
                        <a:rPr lang="en-US" altLang="ko-KR" baseline="0" dirty="0" smtClean="0">
                          <a:solidFill>
                            <a:schemeClr val="tx1"/>
                          </a:solidFill>
                        </a:rPr>
                        <a:t> (GRU)</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3650960"/>
                  </a:ext>
                </a:extLst>
              </a:tr>
              <a:tr h="182880">
                <a:tc>
                  <a:txBody>
                    <a:bodyPr/>
                    <a:lstStyle/>
                    <a:p>
                      <a:pPr latinLnBrk="1"/>
                      <a:r>
                        <a:rPr lang="en-US" altLang="ko-KR" dirty="0" smtClean="0">
                          <a:solidFill>
                            <a:schemeClr val="tx1"/>
                          </a:solidFill>
                        </a:rPr>
                        <a:t>(Produce)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91.2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26s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73.6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8m 54s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202267"/>
                  </a:ext>
                </a:extLst>
              </a:tr>
            </a:tbl>
          </a:graphicData>
        </a:graphic>
      </p:graphicFrame>
      <p:sp>
        <p:nvSpPr>
          <p:cNvPr id="27" name="TextBox 26"/>
          <p:cNvSpPr txBox="1"/>
          <p:nvPr/>
        </p:nvSpPr>
        <p:spPr>
          <a:xfrm>
            <a:off x="9215807" y="4421762"/>
            <a:ext cx="1675972" cy="276999"/>
          </a:xfrm>
          <a:prstGeom prst="rect">
            <a:avLst/>
          </a:prstGeom>
          <a:noFill/>
        </p:spPr>
        <p:txBody>
          <a:bodyPr wrap="none" rtlCol="0">
            <a:spAutoFit/>
          </a:bodyPr>
          <a:lstStyle/>
          <a:p>
            <a:r>
              <a:rPr lang="en-US" altLang="ko-KR" sz="1200" dirty="0" smtClean="0"/>
              <a:t>Test Set Accuracy [%]</a:t>
            </a:r>
            <a:endParaRPr lang="ko-KR" altLang="en-US" sz="1200" dirty="0"/>
          </a:p>
        </p:txBody>
      </p:sp>
      <p:sp>
        <p:nvSpPr>
          <p:cNvPr id="28" name="직사각형 27"/>
          <p:cNvSpPr/>
          <p:nvPr/>
        </p:nvSpPr>
        <p:spPr>
          <a:xfrm>
            <a:off x="1366518" y="3725114"/>
            <a:ext cx="377026" cy="246221"/>
          </a:xfrm>
          <a:prstGeom prst="rect">
            <a:avLst/>
          </a:prstGeom>
        </p:spPr>
        <p:txBody>
          <a:bodyPr wrap="none">
            <a:spAutoFit/>
          </a:bodyPr>
          <a:lstStyle/>
          <a:p>
            <a:r>
              <a:rPr lang="en-US" altLang="ko-KR" sz="1000" dirty="0"/>
              <a:t>[1] </a:t>
            </a:r>
            <a:endParaRPr lang="ko-KR" altLang="en-US" sz="1000" dirty="0"/>
          </a:p>
        </p:txBody>
      </p:sp>
      <p:sp>
        <p:nvSpPr>
          <p:cNvPr id="2" name="직사각형 1"/>
          <p:cNvSpPr/>
          <p:nvPr/>
        </p:nvSpPr>
        <p:spPr>
          <a:xfrm>
            <a:off x="5828434" y="2543670"/>
            <a:ext cx="1698172" cy="18202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9204707" y="2539599"/>
            <a:ext cx="1698172" cy="18202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618936" y="4500886"/>
            <a:ext cx="11459876" cy="1015663"/>
          </a:xfrm>
          <a:prstGeom prst="rect">
            <a:avLst/>
          </a:prstGeom>
          <a:noFill/>
        </p:spPr>
        <p:txBody>
          <a:bodyPr wrap="square" rtlCol="0">
            <a:spAutoFit/>
          </a:bodyPr>
          <a:lstStyle/>
          <a:p>
            <a:r>
              <a:rPr lang="en-US" altLang="ko-KR" sz="2000" b="1" dirty="0">
                <a:solidFill>
                  <a:schemeClr val="accent5"/>
                </a:solidFill>
              </a:rPr>
              <a:t>First,</a:t>
            </a:r>
          </a:p>
          <a:p>
            <a:r>
              <a:rPr lang="en-US" altLang="ko-KR" sz="2000" dirty="0"/>
              <a:t>The region embedding </a:t>
            </a:r>
            <a:r>
              <a:rPr lang="en-US" altLang="ko-KR" sz="2000" dirty="0" smtClean="0"/>
              <a:t>is </a:t>
            </a:r>
            <a:r>
              <a:rPr lang="en-US" altLang="ko-KR" sz="2000" dirty="0"/>
              <a:t>slower than </a:t>
            </a:r>
            <a:r>
              <a:rPr lang="en-US" altLang="ko-KR" sz="2000" dirty="0" smtClean="0"/>
              <a:t>GRU.</a:t>
            </a:r>
          </a:p>
          <a:p>
            <a:endParaRPr lang="en-US" altLang="ko-KR" sz="1000" dirty="0" smtClean="0"/>
          </a:p>
          <a:p>
            <a:endParaRPr lang="en-US" altLang="ko-KR" sz="1000" dirty="0"/>
          </a:p>
        </p:txBody>
      </p:sp>
      <p:grpSp>
        <p:nvGrpSpPr>
          <p:cNvPr id="25" name="그룹 24"/>
          <p:cNvGrpSpPr/>
          <p:nvPr/>
        </p:nvGrpSpPr>
        <p:grpSpPr>
          <a:xfrm>
            <a:off x="8288400" y="434232"/>
            <a:ext cx="2803810" cy="1854754"/>
            <a:chOff x="8288400" y="434232"/>
            <a:chExt cx="2803810" cy="1854754"/>
          </a:xfrm>
        </p:grpSpPr>
        <p:pic>
          <p:nvPicPr>
            <p:cNvPr id="26" name="그림 25"/>
            <p:cNvPicPr>
              <a:picLocks noChangeAspect="1"/>
            </p:cNvPicPr>
            <p:nvPr/>
          </p:nvPicPr>
          <p:blipFill>
            <a:blip r:embed="rId3"/>
            <a:stretch>
              <a:fillRect/>
            </a:stretch>
          </p:blipFill>
          <p:spPr>
            <a:xfrm>
              <a:off x="8288400" y="434232"/>
              <a:ext cx="2803810" cy="1854754"/>
            </a:xfrm>
            <a:prstGeom prst="rect">
              <a:avLst/>
            </a:prstGeom>
          </p:spPr>
        </p:pic>
        <p:cxnSp>
          <p:nvCxnSpPr>
            <p:cNvPr id="29" name="직선 연결선 28"/>
            <p:cNvCxnSpPr/>
            <p:nvPr/>
          </p:nvCxnSpPr>
          <p:spPr>
            <a:xfrm>
              <a:off x="9955764" y="474979"/>
              <a:ext cx="0" cy="1457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flipH="1">
              <a:off x="8743950" y="474979"/>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8752439" y="467320"/>
              <a:ext cx="0" cy="14649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flipH="1">
              <a:off x="8743918" y="1932304"/>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6439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774745" y="1164888"/>
            <a:ext cx="7813670" cy="461665"/>
          </a:xfrm>
          <a:prstGeom prst="rect">
            <a:avLst/>
          </a:prstGeom>
          <a:noFill/>
        </p:spPr>
        <p:txBody>
          <a:bodyPr wrap="square" rtlCol="0">
            <a:spAutoFit/>
          </a:bodyPr>
          <a:lstStyle/>
          <a:p>
            <a:r>
              <a:rPr lang="en-US" altLang="ko-KR" sz="2400" b="1" dirty="0" smtClean="0"/>
              <a:t>[Additional Experiment : EXAM GRU] </a:t>
            </a:r>
            <a:endParaRPr lang="ko-KR" altLang="en-US" sz="2400" dirty="0"/>
          </a:p>
        </p:txBody>
      </p:sp>
      <p:sp>
        <p:nvSpPr>
          <p:cNvPr id="16" name="TextBox 15"/>
          <p:cNvSpPr txBox="1"/>
          <p:nvPr/>
        </p:nvSpPr>
        <p:spPr>
          <a:xfrm>
            <a:off x="366062" y="6314756"/>
            <a:ext cx="11575605" cy="400110"/>
          </a:xfrm>
          <a:prstGeom prst="rect">
            <a:avLst/>
          </a:prstGeom>
          <a:noFill/>
        </p:spPr>
        <p:txBody>
          <a:bodyPr wrap="none" rtlCol="0">
            <a:spAutoFit/>
          </a:bodyPr>
          <a:lstStyle/>
          <a:p>
            <a:r>
              <a:rPr lang="en-US" altLang="ko-KR" sz="1000" dirty="0" smtClean="0"/>
              <a:t>[1] </a:t>
            </a:r>
            <a:r>
              <a:rPr lang="en-US" altLang="ko-KR" sz="1000" dirty="0" err="1"/>
              <a:t>Junyoung</a:t>
            </a:r>
            <a:r>
              <a:rPr lang="en-US" altLang="ko-KR" sz="1000" dirty="0"/>
              <a:t> Chung, </a:t>
            </a:r>
            <a:r>
              <a:rPr lang="en-US" altLang="ko-KR" sz="1000" dirty="0" err="1"/>
              <a:t>Caglar</a:t>
            </a:r>
            <a:r>
              <a:rPr lang="en-US" altLang="ko-KR" sz="1000" dirty="0"/>
              <a:t> </a:t>
            </a:r>
            <a:r>
              <a:rPr lang="en-US" altLang="ko-KR" sz="1000" dirty="0" err="1" smtClean="0"/>
              <a:t>Gulcehre</a:t>
            </a:r>
            <a:r>
              <a:rPr lang="en-US" altLang="ko-KR" sz="1000" dirty="0"/>
              <a:t>, </a:t>
            </a:r>
            <a:r>
              <a:rPr lang="en-US" altLang="ko-KR" sz="1000" dirty="0" err="1"/>
              <a:t>KyungHyun</a:t>
            </a:r>
            <a:r>
              <a:rPr lang="en-US" altLang="ko-KR" sz="1000" dirty="0"/>
              <a:t> Cho, and </a:t>
            </a:r>
            <a:r>
              <a:rPr lang="en-US" altLang="ko-KR" sz="1000" dirty="0" err="1"/>
              <a:t>Yoshua</a:t>
            </a:r>
            <a:r>
              <a:rPr lang="en-US" altLang="ko-KR" sz="1000" dirty="0"/>
              <a:t> </a:t>
            </a:r>
            <a:r>
              <a:rPr lang="en-US" altLang="ko-KR" sz="1000" dirty="0" err="1" smtClean="0"/>
              <a:t>Bengio</a:t>
            </a:r>
            <a:r>
              <a:rPr lang="en-US" altLang="ko-KR" sz="1000" dirty="0" smtClean="0"/>
              <a:t>, “Empirical Evaluation of Gated Recurrent Neural Network on Sequence Modeling,” in Computing Research Repository,</a:t>
            </a:r>
          </a:p>
          <a:p>
            <a:r>
              <a:rPr lang="en-US" altLang="ko-KR" sz="1000" dirty="0" smtClean="0"/>
              <a:t>    abs/1412.3555, 2014 </a:t>
            </a:r>
            <a:endParaRPr lang="ko-KR" altLang="en-US" sz="1600" dirty="0">
              <a:solidFill>
                <a:srgbClr val="FF0000"/>
              </a:solidFill>
            </a:endParaRPr>
          </a:p>
        </p:txBody>
      </p:sp>
      <p:graphicFrame>
        <p:nvGraphicFramePr>
          <p:cNvPr id="18" name="표 17"/>
          <p:cNvGraphicFramePr>
            <a:graphicFrameLocks noGrp="1"/>
          </p:cNvGraphicFramePr>
          <p:nvPr>
            <p:extLst>
              <p:ext uri="{D42A27DB-BD31-4B8C-83A1-F6EECF244321}">
                <p14:modId xmlns:p14="http://schemas.microsoft.com/office/powerpoint/2010/main" val="3682485777"/>
              </p:ext>
            </p:extLst>
          </p:nvPr>
        </p:nvGraphicFramePr>
        <p:xfrm>
          <a:off x="1665582" y="2178932"/>
          <a:ext cx="9226197" cy="2194560"/>
        </p:xfrm>
        <a:graphic>
          <a:graphicData uri="http://schemas.openxmlformats.org/drawingml/2006/table">
            <a:tbl>
              <a:tblPr firstRow="1" bandRow="1">
                <a:tableStyleId>{5C22544A-7EE6-4342-B048-85BDC9FD1C3A}</a:tableStyleId>
              </a:tblPr>
              <a:tblGrid>
                <a:gridCol w="2489729">
                  <a:extLst>
                    <a:ext uri="{9D8B030D-6E8A-4147-A177-3AD203B41FA5}">
                      <a16:colId xmlns:a16="http://schemas.microsoft.com/office/drawing/2014/main" val="1136776290"/>
                    </a:ext>
                  </a:extLst>
                </a:gridCol>
                <a:gridCol w="1684117">
                  <a:extLst>
                    <a:ext uri="{9D8B030D-6E8A-4147-A177-3AD203B41FA5}">
                      <a16:colId xmlns:a16="http://schemas.microsoft.com/office/drawing/2014/main" val="2713486576"/>
                    </a:ext>
                  </a:extLst>
                </a:gridCol>
                <a:gridCol w="1684117">
                  <a:extLst>
                    <a:ext uri="{9D8B030D-6E8A-4147-A177-3AD203B41FA5}">
                      <a16:colId xmlns:a16="http://schemas.microsoft.com/office/drawing/2014/main" val="2754677270"/>
                    </a:ext>
                  </a:extLst>
                </a:gridCol>
                <a:gridCol w="1684117">
                  <a:extLst>
                    <a:ext uri="{9D8B030D-6E8A-4147-A177-3AD203B41FA5}">
                      <a16:colId xmlns:a16="http://schemas.microsoft.com/office/drawing/2014/main" val="1060242558"/>
                    </a:ext>
                  </a:extLst>
                </a:gridCol>
                <a:gridCol w="1684117">
                  <a:extLst>
                    <a:ext uri="{9D8B030D-6E8A-4147-A177-3AD203B41FA5}">
                      <a16:colId xmlns:a16="http://schemas.microsoft.com/office/drawing/2014/main" val="2817770758"/>
                    </a:ext>
                  </a:extLst>
                </a:gridCol>
              </a:tblGrid>
              <a:tr h="182880">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18288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1408323"/>
                  </a:ext>
                </a:extLst>
              </a:tr>
              <a:tr h="31733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48s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21m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smtClean="0">
                          <a:solidFill>
                            <a:schemeClr val="tx1"/>
                          </a:solidFill>
                        </a:rPr>
                        <a:t>EXAM</a:t>
                      </a:r>
                      <a:r>
                        <a:rPr lang="en-US" altLang="ko-KR" baseline="0" dirty="0" smtClean="0">
                          <a:solidFill>
                            <a:schemeClr val="tx1"/>
                          </a:solidFill>
                        </a:rPr>
                        <a:t> (GRU)</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3650960"/>
                  </a:ext>
                </a:extLst>
              </a:tr>
              <a:tr h="182880">
                <a:tc>
                  <a:txBody>
                    <a:bodyPr/>
                    <a:lstStyle/>
                    <a:p>
                      <a:pPr latinLnBrk="1"/>
                      <a:r>
                        <a:rPr lang="en-US" altLang="ko-KR" dirty="0" smtClean="0">
                          <a:solidFill>
                            <a:schemeClr val="tx1"/>
                          </a:solidFill>
                        </a:rPr>
                        <a:t>(Produce)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91.2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26s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73.6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8m 54s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202267"/>
                  </a:ext>
                </a:extLst>
              </a:tr>
            </a:tbl>
          </a:graphicData>
        </a:graphic>
      </p:graphicFrame>
      <p:sp>
        <p:nvSpPr>
          <p:cNvPr id="27" name="TextBox 26"/>
          <p:cNvSpPr txBox="1"/>
          <p:nvPr/>
        </p:nvSpPr>
        <p:spPr>
          <a:xfrm>
            <a:off x="9215807" y="4421762"/>
            <a:ext cx="1675972" cy="276999"/>
          </a:xfrm>
          <a:prstGeom prst="rect">
            <a:avLst/>
          </a:prstGeom>
          <a:noFill/>
        </p:spPr>
        <p:txBody>
          <a:bodyPr wrap="none" rtlCol="0">
            <a:spAutoFit/>
          </a:bodyPr>
          <a:lstStyle/>
          <a:p>
            <a:r>
              <a:rPr lang="en-US" altLang="ko-KR" sz="1200" dirty="0" smtClean="0"/>
              <a:t>Test Set Accuracy [%]</a:t>
            </a:r>
            <a:endParaRPr lang="ko-KR" altLang="en-US" sz="1200" dirty="0"/>
          </a:p>
        </p:txBody>
      </p:sp>
      <p:sp>
        <p:nvSpPr>
          <p:cNvPr id="28" name="직사각형 27"/>
          <p:cNvSpPr/>
          <p:nvPr/>
        </p:nvSpPr>
        <p:spPr>
          <a:xfrm>
            <a:off x="1366518" y="3725114"/>
            <a:ext cx="377026" cy="246221"/>
          </a:xfrm>
          <a:prstGeom prst="rect">
            <a:avLst/>
          </a:prstGeom>
        </p:spPr>
        <p:txBody>
          <a:bodyPr wrap="none">
            <a:spAutoFit/>
          </a:bodyPr>
          <a:lstStyle/>
          <a:p>
            <a:r>
              <a:rPr lang="en-US" altLang="ko-KR" sz="1000" dirty="0"/>
              <a:t>[1] </a:t>
            </a:r>
            <a:endParaRPr lang="ko-KR" altLang="en-US" sz="1000" dirty="0"/>
          </a:p>
        </p:txBody>
      </p:sp>
      <p:sp>
        <p:nvSpPr>
          <p:cNvPr id="15" name="직사각형 14"/>
          <p:cNvSpPr/>
          <p:nvPr/>
        </p:nvSpPr>
        <p:spPr>
          <a:xfrm flipH="1">
            <a:off x="4152900" y="2543670"/>
            <a:ext cx="1675534" cy="18202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flipH="1">
            <a:off x="7529173" y="2539599"/>
            <a:ext cx="1675534" cy="18202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618936" y="4500886"/>
            <a:ext cx="11459876" cy="1785104"/>
          </a:xfrm>
          <a:prstGeom prst="rect">
            <a:avLst/>
          </a:prstGeom>
          <a:noFill/>
        </p:spPr>
        <p:txBody>
          <a:bodyPr wrap="square" rtlCol="0">
            <a:spAutoFit/>
          </a:bodyPr>
          <a:lstStyle/>
          <a:p>
            <a:r>
              <a:rPr lang="en-US" altLang="ko-KR" sz="2000" b="1" dirty="0">
                <a:solidFill>
                  <a:schemeClr val="accent5"/>
                </a:solidFill>
              </a:rPr>
              <a:t>First,</a:t>
            </a:r>
          </a:p>
          <a:p>
            <a:r>
              <a:rPr lang="en-US" altLang="ko-KR" sz="2000" dirty="0"/>
              <a:t>The region embedding </a:t>
            </a:r>
            <a:r>
              <a:rPr lang="en-US" altLang="ko-KR" sz="2000" dirty="0" smtClean="0"/>
              <a:t>is </a:t>
            </a:r>
            <a:r>
              <a:rPr lang="en-US" altLang="ko-KR" sz="2000" dirty="0"/>
              <a:t>slower than </a:t>
            </a:r>
            <a:r>
              <a:rPr lang="en-US" altLang="ko-KR" sz="2000" dirty="0" smtClean="0"/>
              <a:t>GRU.</a:t>
            </a:r>
          </a:p>
          <a:p>
            <a:endParaRPr lang="en-US" altLang="ko-KR" sz="1000" dirty="0" smtClean="0"/>
          </a:p>
          <a:p>
            <a:endParaRPr lang="en-US" altLang="ko-KR" sz="1000" dirty="0"/>
          </a:p>
          <a:p>
            <a:endParaRPr lang="en-US" altLang="ko-KR" sz="1000" dirty="0" smtClean="0"/>
          </a:p>
          <a:p>
            <a:r>
              <a:rPr lang="en-US" altLang="ko-KR" sz="2000" b="1" dirty="0" smtClean="0">
                <a:solidFill>
                  <a:schemeClr val="accent5"/>
                </a:solidFill>
              </a:rPr>
              <a:t>Second,</a:t>
            </a:r>
          </a:p>
          <a:p>
            <a:r>
              <a:rPr lang="en-US" altLang="ko-KR" sz="2000" dirty="0" smtClean="0"/>
              <a:t>The region embedding performs better than GRU.</a:t>
            </a:r>
          </a:p>
        </p:txBody>
      </p:sp>
      <p:grpSp>
        <p:nvGrpSpPr>
          <p:cNvPr id="25" name="그룹 24"/>
          <p:cNvGrpSpPr/>
          <p:nvPr/>
        </p:nvGrpSpPr>
        <p:grpSpPr>
          <a:xfrm>
            <a:off x="8288400" y="434232"/>
            <a:ext cx="2803810" cy="1854754"/>
            <a:chOff x="8288400" y="434232"/>
            <a:chExt cx="2803810" cy="1854754"/>
          </a:xfrm>
        </p:grpSpPr>
        <p:pic>
          <p:nvPicPr>
            <p:cNvPr id="30" name="그림 29"/>
            <p:cNvPicPr>
              <a:picLocks noChangeAspect="1"/>
            </p:cNvPicPr>
            <p:nvPr/>
          </p:nvPicPr>
          <p:blipFill>
            <a:blip r:embed="rId3"/>
            <a:stretch>
              <a:fillRect/>
            </a:stretch>
          </p:blipFill>
          <p:spPr>
            <a:xfrm>
              <a:off x="8288400" y="434232"/>
              <a:ext cx="2803810" cy="1854754"/>
            </a:xfrm>
            <a:prstGeom prst="rect">
              <a:avLst/>
            </a:prstGeom>
          </p:spPr>
        </p:pic>
        <p:cxnSp>
          <p:nvCxnSpPr>
            <p:cNvPr id="31" name="직선 연결선 30"/>
            <p:cNvCxnSpPr/>
            <p:nvPr/>
          </p:nvCxnSpPr>
          <p:spPr>
            <a:xfrm>
              <a:off x="9955764" y="474979"/>
              <a:ext cx="0" cy="1457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flipH="1">
              <a:off x="8743950" y="474979"/>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8752439" y="467320"/>
              <a:ext cx="0" cy="14649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flipH="1">
              <a:off x="8743918" y="1932304"/>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3034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763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Experiment</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774745" y="1164888"/>
            <a:ext cx="7813670" cy="461665"/>
          </a:xfrm>
          <a:prstGeom prst="rect">
            <a:avLst/>
          </a:prstGeom>
          <a:noFill/>
        </p:spPr>
        <p:txBody>
          <a:bodyPr wrap="square" rtlCol="0">
            <a:spAutoFit/>
          </a:bodyPr>
          <a:lstStyle/>
          <a:p>
            <a:r>
              <a:rPr lang="en-US" altLang="ko-KR" sz="2400" b="1" dirty="0" smtClean="0"/>
              <a:t>[Additional Experiment : EXAM GRU] </a:t>
            </a:r>
            <a:endParaRPr lang="ko-KR" altLang="en-US" sz="2400" dirty="0"/>
          </a:p>
        </p:txBody>
      </p:sp>
      <p:sp>
        <p:nvSpPr>
          <p:cNvPr id="18" name="TextBox 17"/>
          <p:cNvSpPr txBox="1"/>
          <p:nvPr/>
        </p:nvSpPr>
        <p:spPr>
          <a:xfrm>
            <a:off x="366062" y="6314756"/>
            <a:ext cx="11575605" cy="400110"/>
          </a:xfrm>
          <a:prstGeom prst="rect">
            <a:avLst/>
          </a:prstGeom>
          <a:noFill/>
        </p:spPr>
        <p:txBody>
          <a:bodyPr wrap="none" rtlCol="0">
            <a:spAutoFit/>
          </a:bodyPr>
          <a:lstStyle/>
          <a:p>
            <a:r>
              <a:rPr lang="en-US" altLang="ko-KR" sz="1000" dirty="0" smtClean="0"/>
              <a:t>[1] </a:t>
            </a:r>
            <a:r>
              <a:rPr lang="en-US" altLang="ko-KR" sz="1000" dirty="0" err="1"/>
              <a:t>Junyoung</a:t>
            </a:r>
            <a:r>
              <a:rPr lang="en-US" altLang="ko-KR" sz="1000" dirty="0"/>
              <a:t> Chung, </a:t>
            </a:r>
            <a:r>
              <a:rPr lang="en-US" altLang="ko-KR" sz="1000" dirty="0" err="1"/>
              <a:t>Caglar</a:t>
            </a:r>
            <a:r>
              <a:rPr lang="en-US" altLang="ko-KR" sz="1000" dirty="0"/>
              <a:t> </a:t>
            </a:r>
            <a:r>
              <a:rPr lang="en-US" altLang="ko-KR" sz="1000" dirty="0" err="1" smtClean="0"/>
              <a:t>Gulcehre</a:t>
            </a:r>
            <a:r>
              <a:rPr lang="en-US" altLang="ko-KR" sz="1000" dirty="0"/>
              <a:t>, </a:t>
            </a:r>
            <a:r>
              <a:rPr lang="en-US" altLang="ko-KR" sz="1000" dirty="0" err="1"/>
              <a:t>KyungHyun</a:t>
            </a:r>
            <a:r>
              <a:rPr lang="en-US" altLang="ko-KR" sz="1000" dirty="0"/>
              <a:t> Cho, and </a:t>
            </a:r>
            <a:r>
              <a:rPr lang="en-US" altLang="ko-KR" sz="1000" dirty="0" err="1"/>
              <a:t>Yoshua</a:t>
            </a:r>
            <a:r>
              <a:rPr lang="en-US" altLang="ko-KR" sz="1000" dirty="0"/>
              <a:t> </a:t>
            </a:r>
            <a:r>
              <a:rPr lang="en-US" altLang="ko-KR" sz="1000" dirty="0" err="1" smtClean="0"/>
              <a:t>Bengio</a:t>
            </a:r>
            <a:r>
              <a:rPr lang="en-US" altLang="ko-KR" sz="1000" dirty="0" smtClean="0"/>
              <a:t>, “Empirical Evaluation of Gated Recurrent Neural Network on Sequence Modeling,” in Computing Research Repository,</a:t>
            </a:r>
          </a:p>
          <a:p>
            <a:r>
              <a:rPr lang="en-US" altLang="ko-KR" sz="1000" dirty="0" smtClean="0"/>
              <a:t>    abs/1412.3555, 2014 </a:t>
            </a:r>
            <a:endParaRPr lang="ko-KR" altLang="en-US" sz="1600" dirty="0">
              <a:solidFill>
                <a:srgbClr val="FF0000"/>
              </a:solidFill>
            </a:endParaRPr>
          </a:p>
        </p:txBody>
      </p:sp>
      <p:graphicFrame>
        <p:nvGraphicFramePr>
          <p:cNvPr id="27" name="표 26"/>
          <p:cNvGraphicFramePr>
            <a:graphicFrameLocks noGrp="1"/>
          </p:cNvGraphicFramePr>
          <p:nvPr>
            <p:extLst>
              <p:ext uri="{D42A27DB-BD31-4B8C-83A1-F6EECF244321}">
                <p14:modId xmlns:p14="http://schemas.microsoft.com/office/powerpoint/2010/main" val="1501733968"/>
              </p:ext>
            </p:extLst>
          </p:nvPr>
        </p:nvGraphicFramePr>
        <p:xfrm>
          <a:off x="1665582" y="2178932"/>
          <a:ext cx="9226197" cy="2194560"/>
        </p:xfrm>
        <a:graphic>
          <a:graphicData uri="http://schemas.openxmlformats.org/drawingml/2006/table">
            <a:tbl>
              <a:tblPr firstRow="1" bandRow="1">
                <a:tableStyleId>{5C22544A-7EE6-4342-B048-85BDC9FD1C3A}</a:tableStyleId>
              </a:tblPr>
              <a:tblGrid>
                <a:gridCol w="2489729">
                  <a:extLst>
                    <a:ext uri="{9D8B030D-6E8A-4147-A177-3AD203B41FA5}">
                      <a16:colId xmlns:a16="http://schemas.microsoft.com/office/drawing/2014/main" val="1136776290"/>
                    </a:ext>
                  </a:extLst>
                </a:gridCol>
                <a:gridCol w="1684117">
                  <a:extLst>
                    <a:ext uri="{9D8B030D-6E8A-4147-A177-3AD203B41FA5}">
                      <a16:colId xmlns:a16="http://schemas.microsoft.com/office/drawing/2014/main" val="2713486576"/>
                    </a:ext>
                  </a:extLst>
                </a:gridCol>
                <a:gridCol w="1684117">
                  <a:extLst>
                    <a:ext uri="{9D8B030D-6E8A-4147-A177-3AD203B41FA5}">
                      <a16:colId xmlns:a16="http://schemas.microsoft.com/office/drawing/2014/main" val="2754677270"/>
                    </a:ext>
                  </a:extLst>
                </a:gridCol>
                <a:gridCol w="1684117">
                  <a:extLst>
                    <a:ext uri="{9D8B030D-6E8A-4147-A177-3AD203B41FA5}">
                      <a16:colId xmlns:a16="http://schemas.microsoft.com/office/drawing/2014/main" val="1060242558"/>
                    </a:ext>
                  </a:extLst>
                </a:gridCol>
                <a:gridCol w="1684117">
                  <a:extLst>
                    <a:ext uri="{9D8B030D-6E8A-4147-A177-3AD203B41FA5}">
                      <a16:colId xmlns:a16="http://schemas.microsoft.com/office/drawing/2014/main" val="2817770758"/>
                    </a:ext>
                  </a:extLst>
                </a:gridCol>
              </a:tblGrid>
              <a:tr h="182880">
                <a:tc rowSpan="2">
                  <a:txBody>
                    <a:bodyPr/>
                    <a:lstStyle/>
                    <a:p>
                      <a:pPr latinLnBrk="1"/>
                      <a:endParaRPr lang="en-US" altLang="ko-KR" dirty="0" smtClean="0">
                        <a:solidFill>
                          <a:schemeClr val="tx1"/>
                        </a:solidFill>
                      </a:endParaRPr>
                    </a:p>
                    <a:p>
                      <a:pPr latinLnBrk="1"/>
                      <a:r>
                        <a:rPr lang="en-US" altLang="ko-KR" dirty="0" smtClean="0">
                          <a:solidFill>
                            <a:schemeClr val="tx1"/>
                          </a:solidFill>
                        </a:rPr>
                        <a:t>Model</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AG</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dirty="0" smtClean="0">
                          <a:solidFill>
                            <a:schemeClr val="tx1"/>
                          </a:solidFill>
                        </a:rPr>
                        <a:t>Yah.</a:t>
                      </a:r>
                      <a:r>
                        <a:rPr lang="en-US" altLang="ko-KR" baseline="0" dirty="0" smtClean="0">
                          <a:solidFill>
                            <a:schemeClr val="tx1"/>
                          </a:solidFill>
                        </a:rPr>
                        <a:t> A.</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649996"/>
                  </a:ext>
                </a:extLst>
              </a:tr>
              <a:tr h="182880">
                <a:tc vMerge="1">
                  <a:txBody>
                    <a:bodyPr/>
                    <a:lstStyle/>
                    <a:p>
                      <a:pPr latinLnBrk="1"/>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Accuracy</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b="1" dirty="0" smtClean="0">
                          <a:solidFill>
                            <a:schemeClr val="tx1"/>
                          </a:solidFill>
                        </a:rPr>
                        <a:t>Time</a:t>
                      </a:r>
                      <a:endParaRPr lang="ko-KR"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1408323"/>
                  </a:ext>
                </a:extLst>
              </a:tr>
              <a:tr h="317330">
                <a:tc>
                  <a:txBody>
                    <a:bodyPr/>
                    <a:lstStyle/>
                    <a:p>
                      <a:pPr latinLnBrk="1"/>
                      <a:r>
                        <a:rPr lang="en-US" altLang="ko-KR" dirty="0" smtClean="0">
                          <a:solidFill>
                            <a:schemeClr val="tx1"/>
                          </a:solidFill>
                        </a:rPr>
                        <a:t>EXAM (Paper)</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93.0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dirty="0" smtClean="0">
                          <a:solidFill>
                            <a:schemeClr val="tx1"/>
                          </a:solidFill>
                        </a:rPr>
                        <a:t>74.8</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dirty="0" err="1" smtClean="0">
                          <a:latin typeface="맑은 고딕" panose="020B0503020000020004" pitchFamily="50" charset="-127"/>
                          <a:ea typeface="+mn-ea"/>
                        </a:rPr>
                        <a:t>ㆍ</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0408692"/>
                  </a:ext>
                </a:extLst>
              </a:tr>
              <a:tr h="317331">
                <a:tc>
                  <a:txBody>
                    <a:bodyPr/>
                    <a:lstStyle/>
                    <a:p>
                      <a:pPr latinLnBrk="1"/>
                      <a:r>
                        <a:rPr lang="en-US" altLang="ko-KR" dirty="0" smtClean="0">
                          <a:solidFill>
                            <a:schemeClr val="tx1"/>
                          </a:solidFill>
                        </a:rPr>
                        <a:t>(Reproduce)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92.6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48s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74.9</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21m</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6308671"/>
                  </a:ext>
                </a:extLst>
              </a:tr>
              <a:tr h="182880">
                <a:tc>
                  <a:txBody>
                    <a:bodyPr/>
                    <a:lstStyle/>
                    <a:p>
                      <a:pPr latinLnBrk="1"/>
                      <a:r>
                        <a:rPr lang="en-US" altLang="ko-KR" dirty="0" smtClean="0">
                          <a:solidFill>
                            <a:schemeClr val="tx1"/>
                          </a:solidFill>
                        </a:rPr>
                        <a:t>EXAM</a:t>
                      </a:r>
                      <a:r>
                        <a:rPr lang="en-US" altLang="ko-KR" baseline="0" dirty="0" smtClean="0">
                          <a:solidFill>
                            <a:schemeClr val="tx1"/>
                          </a:solidFill>
                        </a:rPr>
                        <a:t> (GRU)</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ko-KR" altLang="en-US" dirty="0" err="1" smtClean="0">
                          <a:latin typeface="맑은 고딕" panose="020B0503020000020004" pitchFamily="50" charset="-127"/>
                          <a:ea typeface="+mn-ea"/>
                        </a:rPr>
                        <a:t>ㆍ</a:t>
                      </a:r>
                      <a:endParaRPr lang="ko-KR"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3650960"/>
                  </a:ext>
                </a:extLst>
              </a:tr>
              <a:tr h="182880">
                <a:tc>
                  <a:txBody>
                    <a:bodyPr/>
                    <a:lstStyle/>
                    <a:p>
                      <a:pPr latinLnBrk="1"/>
                      <a:r>
                        <a:rPr lang="en-US" altLang="ko-KR" dirty="0" smtClean="0">
                          <a:solidFill>
                            <a:schemeClr val="tx1"/>
                          </a:solidFill>
                        </a:rPr>
                        <a:t>(Produce)</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91.2</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26s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73.6</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8m 54s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202267"/>
                  </a:ext>
                </a:extLst>
              </a:tr>
            </a:tbl>
          </a:graphicData>
        </a:graphic>
      </p:graphicFrame>
      <p:sp>
        <p:nvSpPr>
          <p:cNvPr id="28" name="TextBox 27"/>
          <p:cNvSpPr txBox="1"/>
          <p:nvPr/>
        </p:nvSpPr>
        <p:spPr>
          <a:xfrm>
            <a:off x="9215807" y="4421762"/>
            <a:ext cx="1675972" cy="276999"/>
          </a:xfrm>
          <a:prstGeom prst="rect">
            <a:avLst/>
          </a:prstGeom>
          <a:noFill/>
        </p:spPr>
        <p:txBody>
          <a:bodyPr wrap="none" rtlCol="0">
            <a:spAutoFit/>
          </a:bodyPr>
          <a:lstStyle/>
          <a:p>
            <a:r>
              <a:rPr lang="en-US" altLang="ko-KR" sz="1200" dirty="0" smtClean="0"/>
              <a:t>Test Set Accuracy [%]</a:t>
            </a:r>
            <a:endParaRPr lang="ko-KR" altLang="en-US" sz="1200" dirty="0"/>
          </a:p>
        </p:txBody>
      </p:sp>
      <p:sp>
        <p:nvSpPr>
          <p:cNvPr id="29" name="직사각형 28"/>
          <p:cNvSpPr/>
          <p:nvPr/>
        </p:nvSpPr>
        <p:spPr>
          <a:xfrm>
            <a:off x="1366518" y="3725114"/>
            <a:ext cx="377026" cy="246221"/>
          </a:xfrm>
          <a:prstGeom prst="rect">
            <a:avLst/>
          </a:prstGeom>
        </p:spPr>
        <p:txBody>
          <a:bodyPr wrap="none">
            <a:spAutoFit/>
          </a:bodyPr>
          <a:lstStyle/>
          <a:p>
            <a:r>
              <a:rPr lang="en-US" altLang="ko-KR" sz="1000" dirty="0"/>
              <a:t>[1] </a:t>
            </a:r>
            <a:endParaRPr lang="ko-KR" altLang="en-US" sz="1000" dirty="0"/>
          </a:p>
        </p:txBody>
      </p:sp>
      <p:sp>
        <p:nvSpPr>
          <p:cNvPr id="30" name="TextBox 29"/>
          <p:cNvSpPr txBox="1"/>
          <p:nvPr/>
        </p:nvSpPr>
        <p:spPr>
          <a:xfrm>
            <a:off x="1618936" y="4500886"/>
            <a:ext cx="11459876" cy="1785104"/>
          </a:xfrm>
          <a:prstGeom prst="rect">
            <a:avLst/>
          </a:prstGeom>
          <a:noFill/>
        </p:spPr>
        <p:txBody>
          <a:bodyPr wrap="square" rtlCol="0">
            <a:spAutoFit/>
          </a:bodyPr>
          <a:lstStyle/>
          <a:p>
            <a:r>
              <a:rPr lang="en-US" altLang="ko-KR" sz="2000" b="1" dirty="0">
                <a:solidFill>
                  <a:schemeClr val="accent5"/>
                </a:solidFill>
              </a:rPr>
              <a:t>First,</a:t>
            </a:r>
          </a:p>
          <a:p>
            <a:r>
              <a:rPr lang="en-US" altLang="ko-KR" sz="2000" dirty="0"/>
              <a:t>The region embedding </a:t>
            </a:r>
            <a:r>
              <a:rPr lang="en-US" altLang="ko-KR" sz="2000" dirty="0" smtClean="0"/>
              <a:t>is </a:t>
            </a:r>
            <a:r>
              <a:rPr lang="en-US" altLang="ko-KR" sz="2000" dirty="0"/>
              <a:t>slower than </a:t>
            </a:r>
            <a:r>
              <a:rPr lang="en-US" altLang="ko-KR" sz="2000" dirty="0" smtClean="0"/>
              <a:t>GRU.</a:t>
            </a:r>
          </a:p>
          <a:p>
            <a:endParaRPr lang="en-US" altLang="ko-KR" sz="1000" dirty="0" smtClean="0"/>
          </a:p>
          <a:p>
            <a:endParaRPr lang="en-US" altLang="ko-KR" sz="1000" dirty="0"/>
          </a:p>
          <a:p>
            <a:endParaRPr lang="en-US" altLang="ko-KR" sz="1000" dirty="0" smtClean="0"/>
          </a:p>
          <a:p>
            <a:r>
              <a:rPr lang="en-US" altLang="ko-KR" sz="2000" b="1" dirty="0" smtClean="0">
                <a:solidFill>
                  <a:schemeClr val="accent5"/>
                </a:solidFill>
              </a:rPr>
              <a:t>Second,</a:t>
            </a:r>
          </a:p>
          <a:p>
            <a:r>
              <a:rPr lang="en-US" altLang="ko-KR" sz="2000" dirty="0" smtClean="0"/>
              <a:t>The region embedding performs better than GRU.</a:t>
            </a:r>
          </a:p>
        </p:txBody>
      </p:sp>
      <p:cxnSp>
        <p:nvCxnSpPr>
          <p:cNvPr id="31" name="직선 화살표 연결선 30"/>
          <p:cNvCxnSpPr>
            <a:endCxn id="32" idx="1"/>
          </p:cNvCxnSpPr>
          <p:nvPr/>
        </p:nvCxnSpPr>
        <p:spPr>
          <a:xfrm flipV="1">
            <a:off x="7529173" y="5972139"/>
            <a:ext cx="196210" cy="85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7725383" y="5579724"/>
            <a:ext cx="4100555" cy="784830"/>
          </a:xfrm>
          <a:prstGeom prst="rect">
            <a:avLst/>
          </a:prstGeom>
          <a:noFill/>
        </p:spPr>
        <p:txBody>
          <a:bodyPr wrap="square" rtlCol="0">
            <a:spAutoFit/>
          </a:bodyPr>
          <a:lstStyle/>
          <a:p>
            <a:r>
              <a:rPr lang="en-US" altLang="ko-KR" sz="1500" dirty="0" smtClean="0"/>
              <a:t>The GRU uses contextual information for the entire sentence, but it is </a:t>
            </a:r>
            <a:r>
              <a:rPr lang="en-US" altLang="ko-KR" sz="1500" dirty="0" smtClean="0">
                <a:solidFill>
                  <a:srgbClr val="FF0000"/>
                </a:solidFill>
              </a:rPr>
              <a:t>difficult to maintain long-term dependencies in long sentences</a:t>
            </a:r>
            <a:r>
              <a:rPr lang="en-US" altLang="ko-KR" sz="1500" dirty="0" smtClean="0"/>
              <a:t>.</a:t>
            </a:r>
          </a:p>
        </p:txBody>
      </p:sp>
      <p:sp>
        <p:nvSpPr>
          <p:cNvPr id="17" name="직사각형 16"/>
          <p:cNvSpPr/>
          <p:nvPr/>
        </p:nvSpPr>
        <p:spPr>
          <a:xfrm flipH="1">
            <a:off x="4152900" y="2543670"/>
            <a:ext cx="1675534" cy="18202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flipH="1">
            <a:off x="7529173" y="2539599"/>
            <a:ext cx="1675534" cy="18202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그룹 32"/>
          <p:cNvGrpSpPr/>
          <p:nvPr/>
        </p:nvGrpSpPr>
        <p:grpSpPr>
          <a:xfrm>
            <a:off x="8288400" y="434232"/>
            <a:ext cx="2803810" cy="1854754"/>
            <a:chOff x="8288400" y="434232"/>
            <a:chExt cx="2803810" cy="1854754"/>
          </a:xfrm>
        </p:grpSpPr>
        <p:pic>
          <p:nvPicPr>
            <p:cNvPr id="34" name="그림 33"/>
            <p:cNvPicPr>
              <a:picLocks noChangeAspect="1"/>
            </p:cNvPicPr>
            <p:nvPr/>
          </p:nvPicPr>
          <p:blipFill>
            <a:blip r:embed="rId3"/>
            <a:stretch>
              <a:fillRect/>
            </a:stretch>
          </p:blipFill>
          <p:spPr>
            <a:xfrm>
              <a:off x="8288400" y="434232"/>
              <a:ext cx="2803810" cy="1854754"/>
            </a:xfrm>
            <a:prstGeom prst="rect">
              <a:avLst/>
            </a:prstGeom>
          </p:spPr>
        </p:pic>
        <p:cxnSp>
          <p:nvCxnSpPr>
            <p:cNvPr id="35" name="직선 연결선 34"/>
            <p:cNvCxnSpPr/>
            <p:nvPr/>
          </p:nvCxnSpPr>
          <p:spPr>
            <a:xfrm>
              <a:off x="9955764" y="474979"/>
              <a:ext cx="0" cy="1457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flipH="1">
              <a:off x="8743950" y="474979"/>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8752439" y="467320"/>
              <a:ext cx="0" cy="14649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flipH="1">
              <a:off x="8743918" y="1932304"/>
              <a:ext cx="1227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4184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233030"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Conclusion</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20" name="그룹 19"/>
          <p:cNvGrpSpPr/>
          <p:nvPr/>
        </p:nvGrpSpPr>
        <p:grpSpPr>
          <a:xfrm>
            <a:off x="0" y="0"/>
            <a:ext cx="12192000" cy="6857999"/>
            <a:chOff x="0" y="0"/>
            <a:chExt cx="12192000" cy="6857999"/>
          </a:xfrm>
          <a:solidFill>
            <a:schemeClr val="accent1">
              <a:lumMod val="40000"/>
              <a:lumOff val="60000"/>
            </a:schemeClr>
          </a:solidFill>
        </p:grpSpPr>
        <p:sp>
          <p:nvSpPr>
            <p:cNvPr id="21" name="직사각형 2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7" name="TextBox 36"/>
          <p:cNvSpPr txBox="1"/>
          <p:nvPr/>
        </p:nvSpPr>
        <p:spPr>
          <a:xfrm>
            <a:off x="2046641" y="4748443"/>
            <a:ext cx="9533841" cy="830997"/>
          </a:xfrm>
          <a:prstGeom prst="rect">
            <a:avLst/>
          </a:prstGeom>
          <a:noFill/>
        </p:spPr>
        <p:txBody>
          <a:bodyPr wrap="square" rtlCol="0">
            <a:spAutoFit/>
          </a:bodyPr>
          <a:lstStyle/>
          <a:p>
            <a:pPr marL="457200" indent="-457200">
              <a:buAutoNum type="arabicPeriod" startAt="3"/>
            </a:pPr>
            <a:r>
              <a:rPr lang="en-US" altLang="ko-KR" sz="2400" spc="-150" dirty="0" smtClean="0">
                <a:ln>
                  <a:solidFill>
                    <a:schemeClr val="tx1">
                      <a:alpha val="0"/>
                    </a:schemeClr>
                  </a:solidFill>
                </a:ln>
                <a:latin typeface="나눔고딕" panose="020D0604000000000000" pitchFamily="50" charset="-127"/>
                <a:ea typeface="나눔고딕" panose="020D0604000000000000" pitchFamily="50" charset="-127"/>
              </a:rPr>
              <a:t>They analyzed the performance effectively by using </a:t>
            </a:r>
            <a:r>
              <a:rPr lang="en-US" altLang="ko-KR" sz="2400" b="1" spc="-150" dirty="0" smtClean="0">
                <a:ln>
                  <a:solidFill>
                    <a:schemeClr val="tx1">
                      <a:alpha val="0"/>
                    </a:schemeClr>
                  </a:solidFill>
                </a:ln>
                <a:solidFill>
                  <a:srgbClr val="C00000"/>
                </a:solidFill>
                <a:latin typeface="나눔고딕" panose="020D0604000000000000" pitchFamily="50" charset="-127"/>
                <a:ea typeface="나눔고딕" panose="020D0604000000000000" pitchFamily="50" charset="-127"/>
              </a:rPr>
              <a:t>a word-level encoder suitable for the data distribution</a:t>
            </a:r>
            <a:r>
              <a:rPr lang="en-US" altLang="ko-KR" sz="2400" spc="-150" dirty="0" smtClean="0">
                <a:ln>
                  <a:solidFill>
                    <a:schemeClr val="tx1">
                      <a:alpha val="0"/>
                    </a:schemeClr>
                  </a:solidFill>
                </a:ln>
                <a:latin typeface="나눔고딕" panose="020D0604000000000000" pitchFamily="50" charset="-127"/>
                <a:ea typeface="나눔고딕" panose="020D0604000000000000" pitchFamily="50" charset="-127"/>
              </a:rPr>
              <a:t>.</a:t>
            </a:r>
          </a:p>
        </p:txBody>
      </p:sp>
      <p:sp>
        <p:nvSpPr>
          <p:cNvPr id="38" name="TextBox 37"/>
          <p:cNvSpPr txBox="1"/>
          <p:nvPr/>
        </p:nvSpPr>
        <p:spPr>
          <a:xfrm>
            <a:off x="2046642" y="3016833"/>
            <a:ext cx="8983308" cy="830997"/>
          </a:xfrm>
          <a:prstGeom prst="rect">
            <a:avLst/>
          </a:prstGeom>
          <a:noFill/>
        </p:spPr>
        <p:txBody>
          <a:bodyPr wrap="square" rtlCol="0">
            <a:spAutoFit/>
          </a:bodyPr>
          <a:lstStyle/>
          <a:p>
            <a:pPr marL="457200" indent="-457200">
              <a:buAutoNum type="arabicPeriod" startAt="2"/>
            </a:pPr>
            <a:r>
              <a:rPr lang="en-US" altLang="ko-KR" sz="2400" spc="-150" dirty="0" smtClean="0">
                <a:ln>
                  <a:solidFill>
                    <a:schemeClr val="tx1">
                      <a:alpha val="0"/>
                    </a:schemeClr>
                  </a:solidFill>
                </a:ln>
                <a:latin typeface="나눔고딕" panose="020D0604000000000000" pitchFamily="50" charset="-127"/>
                <a:ea typeface="나눔고딕" panose="020D0604000000000000" pitchFamily="50" charset="-127"/>
              </a:rPr>
              <a:t>This model can be</a:t>
            </a:r>
            <a:r>
              <a:rPr lang="en-US" altLang="ko-KR" sz="2400" b="1" spc="-150" dirty="0">
                <a:ln>
                  <a:solidFill>
                    <a:schemeClr val="tx1">
                      <a:alpha val="0"/>
                    </a:schemeClr>
                  </a:solidFill>
                </a:ln>
                <a:solidFill>
                  <a:srgbClr val="C00000"/>
                </a:solidFill>
                <a:latin typeface="나눔고딕" panose="020D0604000000000000" pitchFamily="50" charset="-127"/>
                <a:ea typeface="나눔고딕" panose="020D0604000000000000" pitchFamily="50" charset="-127"/>
              </a:rPr>
              <a:t> explicitly</a:t>
            </a:r>
            <a:r>
              <a:rPr lang="en-US" altLang="ko-KR" sz="2400" spc="-150" dirty="0" smtClean="0">
                <a:ln>
                  <a:solidFill>
                    <a:schemeClr val="tx1">
                      <a:alpha val="0"/>
                    </a:schemeClr>
                  </a:solidFill>
                </a:ln>
                <a:latin typeface="나눔고딕" panose="020D0604000000000000" pitchFamily="50" charset="-127"/>
                <a:ea typeface="나눔고딕" panose="020D0604000000000000" pitchFamily="50" charset="-127"/>
              </a:rPr>
              <a:t> </a:t>
            </a:r>
            <a:r>
              <a:rPr lang="en-US" altLang="ko-KR" sz="2400" b="1" spc="-150" dirty="0" smtClean="0">
                <a:ln>
                  <a:solidFill>
                    <a:schemeClr val="tx1">
                      <a:alpha val="0"/>
                    </a:schemeClr>
                  </a:solidFill>
                </a:ln>
                <a:solidFill>
                  <a:srgbClr val="C00000"/>
                </a:solidFill>
                <a:latin typeface="나눔고딕" panose="020D0604000000000000" pitchFamily="50" charset="-127"/>
                <a:ea typeface="나눔고딕" panose="020D0604000000000000" pitchFamily="50" charset="-127"/>
              </a:rPr>
              <a:t>interpreted</a:t>
            </a:r>
            <a:r>
              <a:rPr lang="en-US" altLang="ko-KR" sz="2400" spc="-150" dirty="0" smtClean="0">
                <a:ln>
                  <a:solidFill>
                    <a:schemeClr val="tx1">
                      <a:alpha val="0"/>
                    </a:schemeClr>
                  </a:solidFill>
                </a:ln>
                <a:latin typeface="나눔고딕" panose="020D0604000000000000" pitchFamily="50" charset="-127"/>
                <a:ea typeface="나눔고딕" panose="020D0604000000000000" pitchFamily="50" charset="-127"/>
              </a:rPr>
              <a:t> by computing each words and classes in a sentence.</a:t>
            </a:r>
            <a:endParaRPr lang="ko-KR" altLang="en-US" sz="2400" spc="-150" dirty="0">
              <a:ln>
                <a:solidFill>
                  <a:schemeClr val="tx1">
                    <a:alpha val="0"/>
                  </a:schemeClr>
                </a:solidFill>
              </a:ln>
              <a:latin typeface="나눔고딕" panose="020D0604000000000000" pitchFamily="50" charset="-127"/>
              <a:ea typeface="나눔고딕" panose="020D0604000000000000" pitchFamily="50" charset="-127"/>
            </a:endParaRPr>
          </a:p>
        </p:txBody>
      </p:sp>
      <p:sp>
        <p:nvSpPr>
          <p:cNvPr id="39" name="TextBox 38"/>
          <p:cNvSpPr txBox="1"/>
          <p:nvPr/>
        </p:nvSpPr>
        <p:spPr>
          <a:xfrm>
            <a:off x="2046642" y="1450203"/>
            <a:ext cx="8983308" cy="830997"/>
          </a:xfrm>
          <a:prstGeom prst="rect">
            <a:avLst/>
          </a:prstGeom>
          <a:noFill/>
        </p:spPr>
        <p:txBody>
          <a:bodyPr wrap="square" rtlCol="0">
            <a:spAutoFit/>
          </a:bodyPr>
          <a:lstStyle/>
          <a:p>
            <a:pPr marL="457200" indent="-457200">
              <a:buAutoNum type="arabicPeriod"/>
            </a:pPr>
            <a:r>
              <a:rPr lang="en-US" altLang="ko-KR" sz="2400" spc="-150" dirty="0">
                <a:ln>
                  <a:solidFill>
                    <a:schemeClr val="tx1">
                      <a:alpha val="0"/>
                    </a:schemeClr>
                  </a:solidFill>
                </a:ln>
                <a:latin typeface="나눔고딕" panose="020D0604000000000000" pitchFamily="50" charset="-127"/>
                <a:ea typeface="나눔고딕" panose="020D0604000000000000" pitchFamily="50" charset="-127"/>
              </a:rPr>
              <a:t>This model </a:t>
            </a:r>
            <a:r>
              <a:rPr lang="en-US" altLang="ko-KR" sz="2400" b="1" spc="-150" dirty="0">
                <a:ln>
                  <a:solidFill>
                    <a:schemeClr val="tx1">
                      <a:alpha val="0"/>
                    </a:schemeClr>
                  </a:solidFill>
                </a:ln>
                <a:solidFill>
                  <a:srgbClr val="C00000"/>
                </a:solidFill>
                <a:latin typeface="나눔고딕" panose="020D0604000000000000" pitchFamily="50" charset="-127"/>
                <a:ea typeface="나눔고딕" panose="020D0604000000000000" pitchFamily="50" charset="-127"/>
              </a:rPr>
              <a:t>performs better</a:t>
            </a:r>
            <a:r>
              <a:rPr lang="en-US" altLang="ko-KR" sz="2400" spc="-150" dirty="0">
                <a:ln>
                  <a:solidFill>
                    <a:schemeClr val="tx1">
                      <a:alpha val="0"/>
                    </a:schemeClr>
                  </a:solidFill>
                </a:ln>
                <a:latin typeface="나눔고딕" panose="020D0604000000000000" pitchFamily="50" charset="-127"/>
                <a:ea typeface="나눔고딕" panose="020D0604000000000000" pitchFamily="50" charset="-127"/>
              </a:rPr>
              <a:t> </a:t>
            </a:r>
            <a:r>
              <a:rPr lang="en-US" altLang="ko-KR" sz="2400" spc="-150" dirty="0" smtClean="0">
                <a:ln>
                  <a:solidFill>
                    <a:schemeClr val="tx1">
                      <a:alpha val="0"/>
                    </a:schemeClr>
                  </a:solidFill>
                </a:ln>
                <a:latin typeface="나눔고딕" panose="020D0604000000000000" pitchFamily="50" charset="-127"/>
                <a:ea typeface="나눔고딕" panose="020D0604000000000000" pitchFamily="50" charset="-127"/>
              </a:rPr>
              <a:t>than encoder-based model by </a:t>
            </a:r>
            <a:r>
              <a:rPr lang="en-US" altLang="ko-KR" sz="2400" spc="-150" dirty="0">
                <a:ln>
                  <a:solidFill>
                    <a:schemeClr val="tx1">
                      <a:alpha val="0"/>
                    </a:schemeClr>
                  </a:solidFill>
                </a:ln>
                <a:latin typeface="나눔고딕" panose="020D0604000000000000" pitchFamily="50" charset="-127"/>
                <a:ea typeface="나눔고딕" panose="020D0604000000000000" pitchFamily="50" charset="-127"/>
              </a:rPr>
              <a:t>reflecting the </a:t>
            </a:r>
            <a:r>
              <a:rPr lang="en-US" altLang="ko-KR" sz="2400" spc="-150" dirty="0" smtClean="0">
                <a:ln>
                  <a:solidFill>
                    <a:schemeClr val="tx1">
                      <a:alpha val="0"/>
                    </a:schemeClr>
                  </a:solidFill>
                </a:ln>
                <a:latin typeface="나눔고딕" panose="020D0604000000000000" pitchFamily="50" charset="-127"/>
                <a:ea typeface="나눔고딕" panose="020D0604000000000000" pitchFamily="50" charset="-127"/>
              </a:rPr>
              <a:t>relationship </a:t>
            </a:r>
            <a:r>
              <a:rPr lang="en-US" altLang="ko-KR" sz="2400" b="1" spc="-150" dirty="0" smtClean="0">
                <a:ln>
                  <a:solidFill>
                    <a:schemeClr val="tx1">
                      <a:alpha val="0"/>
                    </a:schemeClr>
                  </a:solidFill>
                </a:ln>
                <a:solidFill>
                  <a:srgbClr val="C00000"/>
                </a:solidFill>
                <a:latin typeface="나눔고딕" panose="020D0604000000000000" pitchFamily="50" charset="-127"/>
                <a:ea typeface="나눔고딕" panose="020D0604000000000000" pitchFamily="50" charset="-127"/>
              </a:rPr>
              <a:t>between </a:t>
            </a:r>
            <a:r>
              <a:rPr lang="en-US" altLang="ko-KR" sz="2400" b="1" spc="-150" dirty="0">
                <a:ln>
                  <a:solidFill>
                    <a:schemeClr val="tx1">
                      <a:alpha val="0"/>
                    </a:schemeClr>
                  </a:solidFill>
                </a:ln>
                <a:solidFill>
                  <a:srgbClr val="C00000"/>
                </a:solidFill>
                <a:latin typeface="나눔고딕" panose="020D0604000000000000" pitchFamily="50" charset="-127"/>
                <a:ea typeface="나눔고딕" panose="020D0604000000000000" pitchFamily="50" charset="-127"/>
              </a:rPr>
              <a:t>words and classes</a:t>
            </a:r>
            <a:r>
              <a:rPr lang="en-US" altLang="ko-KR" sz="2400" spc="-150" dirty="0">
                <a:ln>
                  <a:solidFill>
                    <a:schemeClr val="tx1">
                      <a:alpha val="0"/>
                    </a:schemeClr>
                  </a:solidFill>
                </a:ln>
                <a:latin typeface="나눔고딕" panose="020D0604000000000000" pitchFamily="50" charset="-127"/>
                <a:ea typeface="나눔고딕" panose="020D0604000000000000" pitchFamily="50" charset="-127"/>
              </a:rPr>
              <a:t>.</a:t>
            </a:r>
            <a:endParaRPr lang="ko-KR" altLang="en-US" sz="24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0502178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675185"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Q&amp;A</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
        <p:nvSpPr>
          <p:cNvPr id="16" name="TextBox 15"/>
          <p:cNvSpPr txBox="1"/>
          <p:nvPr/>
        </p:nvSpPr>
        <p:spPr>
          <a:xfrm>
            <a:off x="4423106" y="2674767"/>
            <a:ext cx="3345788" cy="1446550"/>
          </a:xfrm>
          <a:prstGeom prst="rect">
            <a:avLst/>
          </a:prstGeom>
          <a:noFill/>
        </p:spPr>
        <p:txBody>
          <a:bodyPr wrap="none" rtlCol="0">
            <a:spAutoFit/>
          </a:bodyPr>
          <a:lstStyle/>
          <a:p>
            <a:r>
              <a:rPr lang="en-US" altLang="ko-KR" sz="8800" b="1" dirty="0" smtClean="0">
                <a:ln>
                  <a:solidFill>
                    <a:schemeClr val="tx1">
                      <a:alpha val="0"/>
                    </a:schemeClr>
                  </a:solidFill>
                </a:ln>
                <a:latin typeface="나눔고딕" panose="020D0604000000000000" pitchFamily="50" charset="-127"/>
                <a:ea typeface="나눔고딕" panose="020D0604000000000000" pitchFamily="50" charset="-127"/>
              </a:rPr>
              <a:t>Q &amp; A</a:t>
            </a:r>
            <a:endParaRPr lang="ko-KR" altLang="en-US" sz="8800" b="1" dirty="0">
              <a:ln>
                <a:solidFill>
                  <a:schemeClr val="tx1">
                    <a:alpha val="0"/>
                  </a:schemeClr>
                </a:solidFill>
              </a:ln>
              <a:solidFill>
                <a:srgbClr val="C00000"/>
              </a:solidFill>
              <a:latin typeface="나눔고딕" panose="020D0604000000000000" pitchFamily="50" charset="-127"/>
              <a:ea typeface="나눔고딕" panose="020D0604000000000000" pitchFamily="50" charset="-127"/>
            </a:endParaRPr>
          </a:p>
        </p:txBody>
      </p:sp>
      <p:grpSp>
        <p:nvGrpSpPr>
          <p:cNvPr id="19" name="그룹 18"/>
          <p:cNvGrpSpPr/>
          <p:nvPr/>
        </p:nvGrpSpPr>
        <p:grpSpPr>
          <a:xfrm>
            <a:off x="0" y="0"/>
            <a:ext cx="12192000" cy="6857999"/>
            <a:chOff x="0" y="0"/>
            <a:chExt cx="12192000" cy="6857999"/>
          </a:xfrm>
          <a:solidFill>
            <a:schemeClr val="accent1">
              <a:lumMod val="40000"/>
              <a:lumOff val="60000"/>
            </a:schemeClr>
          </a:solidFill>
        </p:grpSpPr>
        <p:sp>
          <p:nvSpPr>
            <p:cNvPr id="20" name="직사각형 19"/>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451110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19" name="그룹 18"/>
          <p:cNvGrpSpPr/>
          <p:nvPr/>
        </p:nvGrpSpPr>
        <p:grpSpPr>
          <a:xfrm>
            <a:off x="0" y="0"/>
            <a:ext cx="12192000" cy="6857999"/>
            <a:chOff x="0" y="0"/>
            <a:chExt cx="12192000" cy="6857999"/>
          </a:xfrm>
          <a:solidFill>
            <a:schemeClr val="accent1">
              <a:lumMod val="40000"/>
              <a:lumOff val="60000"/>
            </a:schemeClr>
          </a:solidFill>
        </p:grpSpPr>
        <p:sp>
          <p:nvSpPr>
            <p:cNvPr id="20" name="직사각형 19"/>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366062" y="6209625"/>
            <a:ext cx="11136382" cy="400110"/>
          </a:xfrm>
          <a:prstGeom prst="rect">
            <a:avLst/>
          </a:prstGeom>
          <a:noFill/>
        </p:spPr>
        <p:txBody>
          <a:bodyPr wrap="none" rtlCol="0">
            <a:spAutoFit/>
          </a:bodyPr>
          <a:lstStyle/>
          <a:p>
            <a:r>
              <a:rPr lang="en-US" altLang="ko-KR" sz="1000" dirty="0" smtClean="0"/>
              <a:t>[</a:t>
            </a:r>
            <a:r>
              <a:rPr lang="en-US" altLang="ko-KR" sz="1000" dirty="0"/>
              <a:t>1] Chao </a:t>
            </a:r>
            <a:r>
              <a:rPr lang="en-US" altLang="ko-KR" sz="1000" dirty="0" err="1" smtClean="0"/>
              <a:t>Qiao</a:t>
            </a:r>
            <a:r>
              <a:rPr lang="en-US" altLang="ko-KR" sz="1000" dirty="0" smtClean="0"/>
              <a:t>, </a:t>
            </a:r>
            <a:r>
              <a:rPr lang="en-US" altLang="ko-KR" sz="1000" dirty="0"/>
              <a:t>Bo </a:t>
            </a:r>
            <a:r>
              <a:rPr lang="en-US" altLang="ko-KR" sz="1000" dirty="0" smtClean="0"/>
              <a:t>Huang, </a:t>
            </a:r>
            <a:r>
              <a:rPr lang="en-US" altLang="ko-KR" sz="1000" dirty="0" err="1"/>
              <a:t>Guocheng</a:t>
            </a:r>
            <a:r>
              <a:rPr lang="en-US" altLang="ko-KR" sz="1000" dirty="0"/>
              <a:t> </a:t>
            </a:r>
            <a:r>
              <a:rPr lang="en-US" altLang="ko-KR" sz="1000" dirty="0" err="1" smtClean="0"/>
              <a:t>Niu</a:t>
            </a:r>
            <a:r>
              <a:rPr lang="en-US" altLang="ko-KR" sz="1000" dirty="0" smtClean="0"/>
              <a:t>, </a:t>
            </a:r>
            <a:r>
              <a:rPr lang="en-US" altLang="ko-KR" sz="1000" dirty="0"/>
              <a:t>Daren </a:t>
            </a:r>
            <a:r>
              <a:rPr lang="en-US" altLang="ko-KR" sz="1000" dirty="0" smtClean="0"/>
              <a:t>Li</a:t>
            </a:r>
            <a:r>
              <a:rPr lang="en-US" altLang="ko-KR" sz="1000" dirty="0"/>
              <a:t>,</a:t>
            </a:r>
            <a:r>
              <a:rPr lang="en-US" altLang="ko-KR" sz="1000" dirty="0" smtClean="0"/>
              <a:t> </a:t>
            </a:r>
            <a:r>
              <a:rPr lang="en-US" altLang="ko-KR" sz="1000" dirty="0" err="1"/>
              <a:t>Daxiang</a:t>
            </a:r>
            <a:r>
              <a:rPr lang="en-US" altLang="ko-KR" sz="1000" dirty="0"/>
              <a:t> </a:t>
            </a:r>
            <a:r>
              <a:rPr lang="en-US" altLang="ko-KR" sz="1000" dirty="0" smtClean="0"/>
              <a:t>Dong, </a:t>
            </a:r>
            <a:r>
              <a:rPr lang="en-US" altLang="ko-KR" sz="1000" dirty="0"/>
              <a:t>Wei </a:t>
            </a:r>
            <a:r>
              <a:rPr lang="en-US" altLang="ko-KR" sz="1000" dirty="0" smtClean="0"/>
              <a:t>He, </a:t>
            </a:r>
            <a:r>
              <a:rPr lang="en-US" altLang="ko-KR" sz="1000" dirty="0" err="1"/>
              <a:t>Dianhai</a:t>
            </a:r>
            <a:r>
              <a:rPr lang="en-US" altLang="ko-KR" sz="1000" dirty="0"/>
              <a:t> </a:t>
            </a:r>
            <a:r>
              <a:rPr lang="en-US" altLang="ko-KR" sz="1000" dirty="0" smtClean="0"/>
              <a:t>Yu, and </a:t>
            </a:r>
            <a:r>
              <a:rPr lang="en-US" altLang="ko-KR" sz="1000" dirty="0"/>
              <a:t>Hua </a:t>
            </a:r>
            <a:r>
              <a:rPr lang="en-US" altLang="ko-KR" sz="1000" dirty="0" smtClean="0"/>
              <a:t>Wu, “A New Method of Region Embedding for Text Classification”, in Proceedings of the </a:t>
            </a:r>
          </a:p>
          <a:p>
            <a:r>
              <a:rPr lang="en-US" altLang="ko-KR" sz="1000" dirty="0"/>
              <a:t> </a:t>
            </a:r>
            <a:r>
              <a:rPr lang="en-US" altLang="ko-KR" sz="1000" dirty="0" smtClean="0"/>
              <a:t>    International Conference on Learning </a:t>
            </a:r>
            <a:r>
              <a:rPr lang="en-US" altLang="ko-KR" sz="1000" dirty="0" err="1" smtClean="0"/>
              <a:t>Represenations</a:t>
            </a:r>
            <a:r>
              <a:rPr lang="en-US" altLang="ko-KR" sz="1000" dirty="0" smtClean="0"/>
              <a:t>, 2018</a:t>
            </a:r>
            <a:endParaRPr lang="ko-KR" altLang="en-US" sz="1000" dirty="0"/>
          </a:p>
        </p:txBody>
      </p:sp>
      <p:pic>
        <p:nvPicPr>
          <p:cNvPr id="6" name="그림 5"/>
          <p:cNvPicPr>
            <a:picLocks noChangeAspect="1"/>
          </p:cNvPicPr>
          <p:nvPr/>
        </p:nvPicPr>
        <p:blipFill>
          <a:blip r:embed="rId3"/>
          <a:stretch>
            <a:fillRect/>
          </a:stretch>
        </p:blipFill>
        <p:spPr>
          <a:xfrm>
            <a:off x="1449751" y="2118167"/>
            <a:ext cx="8735972" cy="3195020"/>
          </a:xfrm>
          <a:prstGeom prst="rect">
            <a:avLst/>
          </a:prstGeom>
        </p:spPr>
      </p:pic>
      <p:sp>
        <p:nvSpPr>
          <p:cNvPr id="15" name="직사각형 14"/>
          <p:cNvSpPr/>
          <p:nvPr/>
        </p:nvSpPr>
        <p:spPr>
          <a:xfrm>
            <a:off x="8471801" y="2171507"/>
            <a:ext cx="1624699" cy="30507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7726354" y="5268210"/>
            <a:ext cx="2512226" cy="246221"/>
          </a:xfrm>
          <a:prstGeom prst="rect">
            <a:avLst/>
          </a:prstGeom>
        </p:spPr>
        <p:txBody>
          <a:bodyPr wrap="none">
            <a:spAutoFit/>
          </a:bodyPr>
          <a:lstStyle/>
          <a:p>
            <a:r>
              <a:rPr lang="en-US" altLang="ko-KR" sz="1000" dirty="0"/>
              <a:t>Experiment environment</a:t>
            </a:r>
            <a:r>
              <a:rPr lang="ko-KR" altLang="en-US" sz="1000" dirty="0"/>
              <a:t> </a:t>
            </a:r>
            <a:r>
              <a:rPr lang="en-US" altLang="ko-KR" sz="1000" dirty="0"/>
              <a:t>: </a:t>
            </a:r>
            <a:r>
              <a:rPr lang="en-US" altLang="ko-KR" sz="1000" dirty="0" smtClean="0"/>
              <a:t>Titan </a:t>
            </a:r>
            <a:r>
              <a:rPr lang="en-US" altLang="ko-KR" sz="1000" dirty="0" err="1" smtClean="0"/>
              <a:t>Xp</a:t>
            </a:r>
            <a:r>
              <a:rPr lang="en-US" altLang="ko-KR" sz="1000" dirty="0" smtClean="0"/>
              <a:t> GPU</a:t>
            </a:r>
            <a:endParaRPr lang="ko-KR" altLang="en-US" sz="1000" dirty="0"/>
          </a:p>
        </p:txBody>
      </p:sp>
    </p:spTree>
    <p:extLst>
      <p:ext uri="{BB962C8B-B14F-4D97-AF65-F5344CB8AC3E}">
        <p14:creationId xmlns:p14="http://schemas.microsoft.com/office/powerpoint/2010/main" val="2027479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[Compared model] </a:t>
            </a:r>
            <a:endParaRPr lang="ko-KR" altLang="en-US" sz="2400" dirty="0"/>
          </a:p>
        </p:txBody>
      </p:sp>
      <p:grpSp>
        <p:nvGrpSpPr>
          <p:cNvPr id="6" name="그룹 5"/>
          <p:cNvGrpSpPr/>
          <p:nvPr/>
        </p:nvGrpSpPr>
        <p:grpSpPr>
          <a:xfrm>
            <a:off x="1442287" y="2123411"/>
            <a:ext cx="2314936" cy="405114"/>
            <a:chOff x="1442287" y="2123411"/>
            <a:chExt cx="2314936" cy="405114"/>
          </a:xfrm>
        </p:grpSpPr>
        <p:sp>
          <p:nvSpPr>
            <p:cNvPr id="2" name="직사각형 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Box 6"/>
          <p:cNvSpPr txBox="1"/>
          <p:nvPr/>
        </p:nvSpPr>
        <p:spPr>
          <a:xfrm>
            <a:off x="774745" y="2146633"/>
            <a:ext cx="564578" cy="369332"/>
          </a:xfrm>
          <a:prstGeom prst="rect">
            <a:avLst/>
          </a:prstGeom>
          <a:noFill/>
        </p:spPr>
        <p:txBody>
          <a:bodyPr wrap="none" rtlCol="0">
            <a:spAutoFit/>
          </a:bodyPr>
          <a:lstStyle/>
          <a:p>
            <a:r>
              <a:rPr lang="en-US" altLang="ko-KR" dirty="0" smtClean="0"/>
              <a:t>The</a:t>
            </a:r>
            <a:endParaRPr lang="ko-KR" altLang="en-US" dirty="0"/>
          </a:p>
        </p:txBody>
      </p:sp>
      <p:grpSp>
        <p:nvGrpSpPr>
          <p:cNvPr id="33" name="그룹 32"/>
          <p:cNvGrpSpPr/>
          <p:nvPr/>
        </p:nvGrpSpPr>
        <p:grpSpPr>
          <a:xfrm>
            <a:off x="1442287" y="2908271"/>
            <a:ext cx="2314936" cy="405114"/>
            <a:chOff x="1442287" y="2123411"/>
            <a:chExt cx="2314936" cy="405114"/>
          </a:xfrm>
        </p:grpSpPr>
        <p:sp>
          <p:nvSpPr>
            <p:cNvPr id="34" name="직사각형 33"/>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a:off x="645205" y="2931493"/>
            <a:ext cx="825867" cy="369332"/>
          </a:xfrm>
          <a:prstGeom prst="rect">
            <a:avLst/>
          </a:prstGeom>
          <a:noFill/>
        </p:spPr>
        <p:txBody>
          <a:bodyPr wrap="none" rtlCol="0">
            <a:spAutoFit/>
          </a:bodyPr>
          <a:lstStyle/>
          <a:p>
            <a:r>
              <a:rPr lang="en-US" altLang="ko-KR" dirty="0" smtClean="0"/>
              <a:t>movie</a:t>
            </a:r>
            <a:endParaRPr lang="ko-KR" altLang="en-US" dirty="0"/>
          </a:p>
        </p:txBody>
      </p:sp>
      <p:grpSp>
        <p:nvGrpSpPr>
          <p:cNvPr id="41" name="그룹 40"/>
          <p:cNvGrpSpPr/>
          <p:nvPr/>
        </p:nvGrpSpPr>
        <p:grpSpPr>
          <a:xfrm>
            <a:off x="1442287" y="3725287"/>
            <a:ext cx="2314936" cy="405114"/>
            <a:chOff x="1442287" y="2123411"/>
            <a:chExt cx="2314936" cy="405114"/>
          </a:xfrm>
        </p:grpSpPr>
        <p:sp>
          <p:nvSpPr>
            <p:cNvPr id="42" name="직사각형 4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881425" y="3748509"/>
            <a:ext cx="340158" cy="369332"/>
          </a:xfrm>
          <a:prstGeom prst="rect">
            <a:avLst/>
          </a:prstGeom>
          <a:noFill/>
        </p:spPr>
        <p:txBody>
          <a:bodyPr wrap="none" rtlCol="0">
            <a:spAutoFit/>
          </a:bodyPr>
          <a:lstStyle/>
          <a:p>
            <a:r>
              <a:rPr lang="en-US" altLang="ko-KR" dirty="0" smtClean="0"/>
              <a:t>is</a:t>
            </a:r>
            <a:endParaRPr lang="ko-KR" altLang="en-US" dirty="0"/>
          </a:p>
        </p:txBody>
      </p:sp>
      <p:grpSp>
        <p:nvGrpSpPr>
          <p:cNvPr id="48" name="그룹 47"/>
          <p:cNvGrpSpPr/>
          <p:nvPr/>
        </p:nvGrpSpPr>
        <p:grpSpPr>
          <a:xfrm>
            <a:off x="1442287" y="4510147"/>
            <a:ext cx="2314936" cy="405114"/>
            <a:chOff x="1442287" y="2123411"/>
            <a:chExt cx="2314936" cy="405114"/>
          </a:xfrm>
        </p:grpSpPr>
        <p:sp>
          <p:nvSpPr>
            <p:cNvPr id="49" name="직사각형 4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 name="TextBox 53"/>
          <p:cNvSpPr txBox="1"/>
          <p:nvPr/>
        </p:nvSpPr>
        <p:spPr>
          <a:xfrm>
            <a:off x="660445" y="4533369"/>
            <a:ext cx="771365" cy="369332"/>
          </a:xfrm>
          <a:prstGeom prst="rect">
            <a:avLst/>
          </a:prstGeom>
          <a:noFill/>
        </p:spPr>
        <p:txBody>
          <a:bodyPr wrap="none" rtlCol="0">
            <a:spAutoFit/>
          </a:bodyPr>
          <a:lstStyle/>
          <a:p>
            <a:r>
              <a:rPr lang="en-US" altLang="ko-KR" dirty="0" smtClean="0"/>
              <a:t>funny</a:t>
            </a:r>
            <a:endParaRPr lang="ko-KR" altLang="en-US" dirty="0"/>
          </a:p>
        </p:txBody>
      </p:sp>
      <p:grpSp>
        <p:nvGrpSpPr>
          <p:cNvPr id="55" name="그룹 54"/>
          <p:cNvGrpSpPr/>
          <p:nvPr/>
        </p:nvGrpSpPr>
        <p:grpSpPr>
          <a:xfrm>
            <a:off x="1442287" y="5290201"/>
            <a:ext cx="2314936" cy="405114"/>
            <a:chOff x="1442287" y="2123411"/>
            <a:chExt cx="2314936" cy="405114"/>
          </a:xfrm>
        </p:grpSpPr>
        <p:sp>
          <p:nvSpPr>
            <p:cNvPr id="56" name="직사각형 5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타원 56"/>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1" name="TextBox 60"/>
          <p:cNvSpPr txBox="1"/>
          <p:nvPr/>
        </p:nvSpPr>
        <p:spPr>
          <a:xfrm>
            <a:off x="1040133" y="5298544"/>
            <a:ext cx="235962" cy="369332"/>
          </a:xfrm>
          <a:prstGeom prst="rect">
            <a:avLst/>
          </a:prstGeom>
          <a:noFill/>
        </p:spPr>
        <p:txBody>
          <a:bodyPr wrap="none" rtlCol="0">
            <a:spAutoFit/>
          </a:bodyPr>
          <a:lstStyle/>
          <a:p>
            <a:r>
              <a:rPr lang="en-US" altLang="ko-KR" dirty="0" smtClean="0"/>
              <a:t>.</a:t>
            </a:r>
            <a:endParaRPr lang="ko-KR" altLang="en-US" dirty="0"/>
          </a:p>
        </p:txBody>
      </p:sp>
      <p:grpSp>
        <p:nvGrpSpPr>
          <p:cNvPr id="63" name="그룹 62"/>
          <p:cNvGrpSpPr/>
          <p:nvPr/>
        </p:nvGrpSpPr>
        <p:grpSpPr>
          <a:xfrm>
            <a:off x="5023441" y="3725287"/>
            <a:ext cx="2314936" cy="405114"/>
            <a:chOff x="1442287" y="2123411"/>
            <a:chExt cx="2314936" cy="405114"/>
          </a:xfrm>
        </p:grpSpPr>
        <p:sp>
          <p:nvSpPr>
            <p:cNvPr id="64" name="직사각형 63"/>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1615440" y="2158328"/>
              <a:ext cx="335280" cy="3352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2151215" y="2158328"/>
              <a:ext cx="335280" cy="3352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2686990" y="2158328"/>
              <a:ext cx="335280" cy="33528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3222765" y="2158328"/>
              <a:ext cx="335280" cy="3352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4" name="직선 화살표 연결선 13"/>
          <p:cNvCxnSpPr>
            <a:stCxn id="2" idx="3"/>
            <a:endCxn id="64" idx="1"/>
          </p:cNvCxnSpPr>
          <p:nvPr/>
        </p:nvCxnSpPr>
        <p:spPr>
          <a:xfrm>
            <a:off x="3757223" y="2325968"/>
            <a:ext cx="1266218" cy="1601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p:cNvCxnSpPr>
            <a:stCxn id="34" idx="3"/>
            <a:endCxn id="64" idx="1"/>
          </p:cNvCxnSpPr>
          <p:nvPr/>
        </p:nvCxnSpPr>
        <p:spPr>
          <a:xfrm>
            <a:off x="3757223" y="3110828"/>
            <a:ext cx="1266218" cy="817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p:cNvCxnSpPr>
            <a:stCxn id="42" idx="3"/>
            <a:endCxn id="64" idx="1"/>
          </p:cNvCxnSpPr>
          <p:nvPr/>
        </p:nvCxnSpPr>
        <p:spPr>
          <a:xfrm>
            <a:off x="3757223" y="3927844"/>
            <a:ext cx="12662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직선 화살표 연결선 70"/>
          <p:cNvCxnSpPr>
            <a:stCxn id="49" idx="3"/>
            <a:endCxn id="64" idx="1"/>
          </p:cNvCxnSpPr>
          <p:nvPr/>
        </p:nvCxnSpPr>
        <p:spPr>
          <a:xfrm flipV="1">
            <a:off x="3757223" y="3927844"/>
            <a:ext cx="1266218" cy="784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p:cNvCxnSpPr>
            <a:stCxn id="56" idx="3"/>
            <a:endCxn id="64" idx="1"/>
          </p:cNvCxnSpPr>
          <p:nvPr/>
        </p:nvCxnSpPr>
        <p:spPr>
          <a:xfrm flipV="1">
            <a:off x="3757223" y="3927844"/>
            <a:ext cx="1266218" cy="1564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5326512" y="4269488"/>
            <a:ext cx="4133043" cy="369332"/>
          </a:xfrm>
          <a:prstGeom prst="rect">
            <a:avLst/>
          </a:prstGeom>
          <a:noFill/>
        </p:spPr>
        <p:txBody>
          <a:bodyPr wrap="square" rtlCol="0">
            <a:spAutoFit/>
          </a:bodyPr>
          <a:lstStyle/>
          <a:p>
            <a:r>
              <a:rPr lang="en-US" altLang="ko-KR" dirty="0" smtClean="0"/>
              <a:t>The movie is funny .</a:t>
            </a:r>
            <a:endParaRPr lang="ko-KR" altLang="en-US" dirty="0"/>
          </a:p>
        </p:txBody>
      </p:sp>
      <p:sp>
        <p:nvSpPr>
          <p:cNvPr id="77" name="TextBox 76"/>
          <p:cNvSpPr txBox="1"/>
          <p:nvPr/>
        </p:nvSpPr>
        <p:spPr>
          <a:xfrm>
            <a:off x="1657136" y="1711509"/>
            <a:ext cx="1990257" cy="307777"/>
          </a:xfrm>
          <a:prstGeom prst="rect">
            <a:avLst/>
          </a:prstGeom>
          <a:noFill/>
        </p:spPr>
        <p:txBody>
          <a:bodyPr wrap="square" rtlCol="0">
            <a:spAutoFit/>
          </a:bodyPr>
          <a:lstStyle/>
          <a:p>
            <a:r>
              <a:rPr lang="en-US" altLang="ko-KR" sz="1400" dirty="0" smtClean="0"/>
              <a:t>Word representation</a:t>
            </a:r>
            <a:endParaRPr lang="ko-KR" altLang="en-US" sz="1400" dirty="0"/>
          </a:p>
        </p:txBody>
      </p:sp>
      <p:sp>
        <p:nvSpPr>
          <p:cNvPr id="78" name="TextBox 77"/>
          <p:cNvSpPr txBox="1"/>
          <p:nvPr/>
        </p:nvSpPr>
        <p:spPr>
          <a:xfrm>
            <a:off x="5346125" y="3368138"/>
            <a:ext cx="1990257" cy="307777"/>
          </a:xfrm>
          <a:prstGeom prst="rect">
            <a:avLst/>
          </a:prstGeom>
          <a:noFill/>
        </p:spPr>
        <p:txBody>
          <a:bodyPr wrap="square" rtlCol="0">
            <a:spAutoFit/>
          </a:bodyPr>
          <a:lstStyle/>
          <a:p>
            <a:r>
              <a:rPr lang="en-US" altLang="ko-KR" sz="1400" dirty="0" smtClean="0"/>
              <a:t>Text representation</a:t>
            </a:r>
            <a:endParaRPr lang="ko-KR" altLang="en-US" sz="1400" dirty="0"/>
          </a:p>
        </p:txBody>
      </p:sp>
      <p:sp>
        <p:nvSpPr>
          <p:cNvPr id="72" name="TextBox 71"/>
          <p:cNvSpPr txBox="1"/>
          <p:nvPr/>
        </p:nvSpPr>
        <p:spPr>
          <a:xfrm>
            <a:off x="6341253" y="5725277"/>
            <a:ext cx="6528773" cy="707886"/>
          </a:xfrm>
          <a:prstGeom prst="rect">
            <a:avLst/>
          </a:prstGeom>
          <a:noFill/>
        </p:spPr>
        <p:txBody>
          <a:bodyPr wrap="square" rtlCol="0">
            <a:spAutoFit/>
          </a:bodyPr>
          <a:lstStyle/>
          <a:p>
            <a:r>
              <a:rPr lang="en-US" altLang="ko-KR" sz="2000" dirty="0" smtClean="0"/>
              <a:t>Classified but </a:t>
            </a:r>
            <a:r>
              <a:rPr lang="en-US" altLang="ko-KR" sz="2000" b="1" dirty="0" smtClean="0">
                <a:solidFill>
                  <a:srgbClr val="C00000"/>
                </a:solidFill>
              </a:rPr>
              <a:t>difficult to interpret </a:t>
            </a:r>
          </a:p>
          <a:p>
            <a:r>
              <a:rPr lang="en-US" altLang="ko-KR" sz="2000" dirty="0" smtClean="0"/>
              <a:t>relationship with class.</a:t>
            </a:r>
          </a:p>
        </p:txBody>
      </p:sp>
      <p:cxnSp>
        <p:nvCxnSpPr>
          <p:cNvPr id="74" name="직선 화살표 연결선 73"/>
          <p:cNvCxnSpPr/>
          <p:nvPr/>
        </p:nvCxnSpPr>
        <p:spPr>
          <a:xfrm>
            <a:off x="5454650" y="6086254"/>
            <a:ext cx="839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4455119" y="2570773"/>
            <a:ext cx="4133043" cy="369332"/>
          </a:xfrm>
          <a:prstGeom prst="rect">
            <a:avLst/>
          </a:prstGeom>
          <a:noFill/>
        </p:spPr>
        <p:txBody>
          <a:bodyPr wrap="square" rtlCol="0">
            <a:spAutoFit/>
          </a:bodyPr>
          <a:lstStyle/>
          <a:p>
            <a:r>
              <a:rPr lang="en-US" altLang="ko-KR" b="1" dirty="0" smtClean="0"/>
              <a:t>SUM</a:t>
            </a:r>
            <a:endParaRPr lang="ko-KR" altLang="en-US" b="1" dirty="0"/>
          </a:p>
        </p:txBody>
      </p:sp>
      <p:sp>
        <p:nvSpPr>
          <p:cNvPr id="80" name="TextBox 79"/>
          <p:cNvSpPr txBox="1"/>
          <p:nvPr/>
        </p:nvSpPr>
        <p:spPr>
          <a:xfrm>
            <a:off x="4266173" y="4959625"/>
            <a:ext cx="5075492" cy="707886"/>
          </a:xfrm>
          <a:prstGeom prst="rect">
            <a:avLst/>
          </a:prstGeom>
          <a:noFill/>
        </p:spPr>
        <p:txBody>
          <a:bodyPr wrap="square" rtlCol="0">
            <a:spAutoFit/>
          </a:bodyPr>
          <a:lstStyle/>
          <a:p>
            <a:r>
              <a:rPr lang="en-US" altLang="ko-KR" sz="2000" dirty="0" smtClean="0"/>
              <a:t>Express textual content </a:t>
            </a:r>
          </a:p>
          <a:p>
            <a:r>
              <a:rPr lang="en-US" altLang="ko-KR" sz="2000" b="1" dirty="0" smtClean="0">
                <a:solidFill>
                  <a:srgbClr val="C00000"/>
                </a:solidFill>
              </a:rPr>
              <a:t>simply by summing words</a:t>
            </a:r>
            <a:r>
              <a:rPr lang="en-US" altLang="ko-KR" sz="2000" dirty="0" smtClean="0"/>
              <a:t>.</a:t>
            </a:r>
          </a:p>
        </p:txBody>
      </p:sp>
      <p:sp>
        <p:nvSpPr>
          <p:cNvPr id="70" name="TextBox 69"/>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01081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grpSp>
        <p:nvGrpSpPr>
          <p:cNvPr id="111" name="그룹 110"/>
          <p:cNvGrpSpPr/>
          <p:nvPr/>
        </p:nvGrpSpPr>
        <p:grpSpPr>
          <a:xfrm>
            <a:off x="2109381" y="4107469"/>
            <a:ext cx="2314936" cy="405114"/>
            <a:chOff x="1442287" y="2123411"/>
            <a:chExt cx="2314936" cy="405114"/>
          </a:xfrm>
        </p:grpSpPr>
        <p:sp>
          <p:nvSpPr>
            <p:cNvPr id="112" name="직사각형 11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1615440" y="2158328"/>
              <a:ext cx="335280" cy="3352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2151215" y="2158328"/>
              <a:ext cx="335280" cy="3352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2686990" y="2158328"/>
              <a:ext cx="335280" cy="33528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3222765" y="2158328"/>
              <a:ext cx="335280" cy="3352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8" name="TextBox 117"/>
          <p:cNvSpPr txBox="1"/>
          <p:nvPr/>
        </p:nvSpPr>
        <p:spPr>
          <a:xfrm>
            <a:off x="4956598" y="1749044"/>
            <a:ext cx="2274273" cy="369332"/>
          </a:xfrm>
          <a:prstGeom prst="rect">
            <a:avLst/>
          </a:prstGeom>
          <a:noFill/>
        </p:spPr>
        <p:txBody>
          <a:bodyPr wrap="square" rtlCol="0">
            <a:spAutoFit/>
          </a:bodyPr>
          <a:lstStyle/>
          <a:p>
            <a:r>
              <a:rPr lang="en-US" altLang="ko-KR" dirty="0" smtClean="0"/>
              <a:t>The movie is funny .</a:t>
            </a:r>
            <a:endParaRPr lang="ko-KR" altLang="en-US" dirty="0"/>
          </a:p>
        </p:txBody>
      </p:sp>
      <p:grpSp>
        <p:nvGrpSpPr>
          <p:cNvPr id="2" name="그룹 1"/>
          <p:cNvGrpSpPr/>
          <p:nvPr/>
        </p:nvGrpSpPr>
        <p:grpSpPr>
          <a:xfrm>
            <a:off x="8131229" y="2872167"/>
            <a:ext cx="2286969" cy="3289998"/>
            <a:chOff x="774745" y="2095336"/>
            <a:chExt cx="2286969" cy="3289998"/>
          </a:xfrm>
        </p:grpSpPr>
        <p:sp>
          <p:nvSpPr>
            <p:cNvPr id="119" name="직사각형 118"/>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타원 120"/>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타원 121"/>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타원 127"/>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타원 129"/>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TextBox 134"/>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170" name="TextBox 169"/>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171" name="TextBox 170"/>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172" name="TextBox 171"/>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173" name="TextBox 172"/>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174" name="TextBox 173"/>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175" name="TextBox 174"/>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cxnSp>
        <p:nvCxnSpPr>
          <p:cNvPr id="4" name="직선 화살표 연결선 3"/>
          <p:cNvCxnSpPr>
            <a:stCxn id="118" idx="2"/>
          </p:cNvCxnSpPr>
          <p:nvPr/>
        </p:nvCxnSpPr>
        <p:spPr>
          <a:xfrm flipH="1">
            <a:off x="4227814" y="2118376"/>
            <a:ext cx="1865921" cy="927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직선 화살표 연결선 175"/>
          <p:cNvCxnSpPr>
            <a:stCxn id="118" idx="2"/>
          </p:cNvCxnSpPr>
          <p:nvPr/>
        </p:nvCxnSpPr>
        <p:spPr>
          <a:xfrm>
            <a:off x="6093735" y="2118376"/>
            <a:ext cx="1915372" cy="927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7" name="TextBox 176"/>
          <p:cNvSpPr txBox="1"/>
          <p:nvPr/>
        </p:nvSpPr>
        <p:spPr>
          <a:xfrm>
            <a:off x="1920425" y="2258814"/>
            <a:ext cx="2871986" cy="646331"/>
          </a:xfrm>
          <a:prstGeom prst="rect">
            <a:avLst/>
          </a:prstGeom>
          <a:noFill/>
        </p:spPr>
        <p:txBody>
          <a:bodyPr wrap="square" rtlCol="0">
            <a:spAutoFit/>
          </a:bodyPr>
          <a:lstStyle/>
          <a:p>
            <a:r>
              <a:rPr lang="en-US" altLang="ko-KR" b="1" dirty="0" smtClean="0">
                <a:solidFill>
                  <a:srgbClr val="C00000"/>
                </a:solidFill>
              </a:rPr>
              <a:t>Compress</a:t>
            </a:r>
            <a:r>
              <a:rPr lang="en-US" altLang="ko-KR" dirty="0" smtClean="0"/>
              <a:t> information </a:t>
            </a:r>
            <a:r>
              <a:rPr lang="en-US" altLang="ko-KR" b="1" dirty="0" smtClean="0">
                <a:solidFill>
                  <a:srgbClr val="C00000"/>
                </a:solidFill>
              </a:rPr>
              <a:t>into one representation</a:t>
            </a:r>
            <a:endParaRPr lang="ko-KR" altLang="en-US" b="1" dirty="0">
              <a:solidFill>
                <a:srgbClr val="C00000"/>
              </a:solidFill>
            </a:endParaRPr>
          </a:p>
        </p:txBody>
      </p:sp>
      <p:sp>
        <p:nvSpPr>
          <p:cNvPr id="178" name="TextBox 177"/>
          <p:cNvSpPr txBox="1"/>
          <p:nvPr/>
        </p:nvSpPr>
        <p:spPr>
          <a:xfrm>
            <a:off x="7584767" y="2385012"/>
            <a:ext cx="2871986" cy="369332"/>
          </a:xfrm>
          <a:prstGeom prst="rect">
            <a:avLst/>
          </a:prstGeom>
          <a:noFill/>
        </p:spPr>
        <p:txBody>
          <a:bodyPr wrap="square" rtlCol="0">
            <a:spAutoFit/>
          </a:bodyPr>
          <a:lstStyle/>
          <a:p>
            <a:r>
              <a:rPr lang="en-US" altLang="ko-KR" b="1" dirty="0" smtClean="0">
                <a:solidFill>
                  <a:srgbClr val="C00000"/>
                </a:solidFill>
              </a:rPr>
              <a:t>Keep each information</a:t>
            </a:r>
            <a:endParaRPr lang="ko-KR" altLang="en-US" b="1" dirty="0">
              <a:solidFill>
                <a:srgbClr val="C00000"/>
              </a:solidFill>
            </a:endParaRPr>
          </a:p>
        </p:txBody>
      </p:sp>
      <p:sp>
        <p:nvSpPr>
          <p:cNvPr id="45" name="TextBox 44"/>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864658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154632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Previous Work</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18" name="그룹 17"/>
          <p:cNvGrpSpPr/>
          <p:nvPr/>
        </p:nvGrpSpPr>
        <p:grpSpPr>
          <a:xfrm>
            <a:off x="0" y="0"/>
            <a:ext cx="12192000" cy="6857999"/>
            <a:chOff x="0" y="0"/>
            <a:chExt cx="12192000" cy="6857999"/>
          </a:xfrm>
          <a:solidFill>
            <a:schemeClr val="accent1">
              <a:lumMod val="40000"/>
              <a:lumOff val="60000"/>
            </a:schemeClr>
          </a:solidFill>
        </p:grpSpPr>
        <p:sp>
          <p:nvSpPr>
            <p:cNvPr id="19" name="직사각형 18"/>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 name="그룹 3"/>
          <p:cNvGrpSpPr/>
          <p:nvPr/>
        </p:nvGrpSpPr>
        <p:grpSpPr>
          <a:xfrm>
            <a:off x="611783" y="1932858"/>
            <a:ext cx="5079608" cy="3740859"/>
            <a:chOff x="6112510" y="1791532"/>
            <a:chExt cx="5079608" cy="3740859"/>
          </a:xfrm>
        </p:grpSpPr>
        <p:sp>
          <p:nvSpPr>
            <p:cNvPr id="26" name="직사각형 25"/>
            <p:cNvSpPr/>
            <p:nvPr/>
          </p:nvSpPr>
          <p:spPr>
            <a:xfrm>
              <a:off x="6197710"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26"/>
            <p:cNvCxnSpPr/>
            <p:nvPr/>
          </p:nvCxnSpPr>
          <p:spPr>
            <a:xfrm>
              <a:off x="6197710"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6197710"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6197710"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6197710"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6112510" y="5088800"/>
                  <a:ext cx="7850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6112510" y="5088800"/>
                  <a:ext cx="785022" cy="307777"/>
                </a:xfrm>
                <a:prstGeom prst="rect">
                  <a:avLst/>
                </a:prstGeom>
                <a:blipFill>
                  <a:blip r:embed="rId3"/>
                  <a:stretch>
                    <a:fillRect/>
                  </a:stretch>
                </a:blipFill>
              </p:spPr>
              <p:txBody>
                <a:bodyPr/>
                <a:lstStyle/>
                <a:p>
                  <a:r>
                    <a:rPr lang="ko-KR" altLang="en-US">
                      <a:noFill/>
                    </a:rPr>
                    <a:t> </a:t>
                  </a:r>
                </a:p>
              </p:txBody>
            </p:sp>
          </mc:Fallback>
        </mc:AlternateContent>
        <p:sp>
          <p:nvSpPr>
            <p:cNvPr id="38" name="직사각형 37"/>
            <p:cNvSpPr/>
            <p:nvPr/>
          </p:nvSpPr>
          <p:spPr>
            <a:xfrm>
              <a:off x="7750675"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연결선 38"/>
            <p:cNvCxnSpPr/>
            <p:nvPr/>
          </p:nvCxnSpPr>
          <p:spPr>
            <a:xfrm>
              <a:off x="7750675"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7750675"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7750675"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7750675"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직사각형 42"/>
            <p:cNvSpPr/>
            <p:nvPr/>
          </p:nvSpPr>
          <p:spPr>
            <a:xfrm>
              <a:off x="10480892" y="3703591"/>
              <a:ext cx="59634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4" name="직선 연결선 43"/>
            <p:cNvCxnSpPr/>
            <p:nvPr/>
          </p:nvCxnSpPr>
          <p:spPr>
            <a:xfrm>
              <a:off x="10480892" y="4010544"/>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10480892" y="4339156"/>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10480892" y="464871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10480892" y="4972569"/>
              <a:ext cx="59634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7103321" y="1791532"/>
              <a:ext cx="2907655" cy="55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7130220" y="1881863"/>
              <a:ext cx="2907655" cy="369332"/>
            </a:xfrm>
            <a:prstGeom prst="rect">
              <a:avLst/>
            </a:prstGeom>
            <a:noFill/>
          </p:spPr>
          <p:txBody>
            <a:bodyPr wrap="none" rtlCol="0">
              <a:spAutoFit/>
            </a:bodyPr>
            <a:lstStyle/>
            <a:p>
              <a:r>
                <a:rPr lang="en-US" altLang="ko-KR" b="1" dirty="0" smtClean="0"/>
                <a:t>Text-level representation</a:t>
              </a:r>
              <a:endParaRPr lang="ko-KR" altLang="en-US" b="1" dirty="0"/>
            </a:p>
          </p:txBody>
        </p:sp>
        <p:cxnSp>
          <p:nvCxnSpPr>
            <p:cNvPr id="50" name="직선 화살표 연결선 49"/>
            <p:cNvCxnSpPr>
              <a:stCxn id="26" idx="0"/>
              <a:endCxn id="48" idx="2"/>
            </p:cNvCxnSpPr>
            <p:nvPr/>
          </p:nvCxnSpPr>
          <p:spPr>
            <a:xfrm flipV="1">
              <a:off x="6495884" y="2350332"/>
              <a:ext cx="2061265" cy="1353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p:cNvCxnSpPr>
              <a:stCxn id="38" idx="0"/>
              <a:endCxn id="48" idx="2"/>
            </p:cNvCxnSpPr>
            <p:nvPr/>
          </p:nvCxnSpPr>
          <p:spPr>
            <a:xfrm flipV="1">
              <a:off x="8048849" y="2350332"/>
              <a:ext cx="508300" cy="1353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직선 화살표 연결선 51"/>
            <p:cNvCxnSpPr>
              <a:stCxn id="43" idx="0"/>
              <a:endCxn id="48" idx="2"/>
            </p:cNvCxnSpPr>
            <p:nvPr/>
          </p:nvCxnSpPr>
          <p:spPr>
            <a:xfrm flipH="1" flipV="1">
              <a:off x="8557149" y="2350332"/>
              <a:ext cx="2221917" cy="1353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8969488" y="4416218"/>
              <a:ext cx="906017" cy="369332"/>
            </a:xfrm>
            <a:prstGeom prst="rect">
              <a:avLst/>
            </a:prstGeom>
            <a:noFill/>
          </p:spPr>
          <p:txBody>
            <a:bodyPr wrap="none" rtlCol="0">
              <a:spAutoFit/>
            </a:bodyPr>
            <a:lstStyle/>
            <a:p>
              <a:r>
                <a:rPr lang="ko-KR" altLang="en-US" b="1" dirty="0" smtClean="0">
                  <a:latin typeface="맑은 고딕" panose="020B0503020000020004" pitchFamily="50" charset="-127"/>
                  <a:ea typeface="맑은 고딕" panose="020B0503020000020004" pitchFamily="50" charset="-127"/>
                </a:rPr>
                <a:t>〮   〮   </a:t>
              </a:r>
              <a:r>
                <a:rPr lang="ko-KR" altLang="en-US" b="1" dirty="0" smtClean="0">
                  <a:latin typeface="맑은 고딕" panose="020B0503020000020004" pitchFamily="50" charset="-127"/>
                </a:rPr>
                <a:t>〮</a:t>
              </a:r>
              <a:endParaRPr lang="ko-KR" altLang="en-US" b="1" dirty="0"/>
            </a:p>
          </p:txBody>
        </p:sp>
        <p:sp>
          <p:nvSpPr>
            <p:cNvPr id="54" name="TextBox 53"/>
            <p:cNvSpPr txBox="1"/>
            <p:nvPr/>
          </p:nvSpPr>
          <p:spPr>
            <a:xfrm>
              <a:off x="10255356" y="2708860"/>
              <a:ext cx="705642" cy="369332"/>
            </a:xfrm>
            <a:prstGeom prst="rect">
              <a:avLst/>
            </a:prstGeom>
            <a:noFill/>
          </p:spPr>
          <p:txBody>
            <a:bodyPr wrap="none" rtlCol="0">
              <a:spAutoFit/>
            </a:bodyPr>
            <a:lstStyle/>
            <a:p>
              <a:r>
                <a:rPr lang="en-US" altLang="ko-KR" b="1" dirty="0" smtClean="0"/>
                <a:t>SUM</a:t>
              </a:r>
              <a:endParaRPr lang="ko-KR" altLang="en-US" b="1" dirty="0"/>
            </a:p>
          </p:txBody>
        </p:sp>
        <mc:AlternateContent xmlns:mc="http://schemas.openxmlformats.org/markup-compatibility/2006" xmlns:a14="http://schemas.microsoft.com/office/drawing/2010/main">
          <mc:Choice Requires="a14">
            <p:sp>
              <p:nvSpPr>
                <p:cNvPr id="57" name="TextBox 56"/>
                <p:cNvSpPr txBox="1"/>
                <p:nvPr/>
              </p:nvSpPr>
              <p:spPr>
                <a:xfrm>
                  <a:off x="7656338" y="5088799"/>
                  <a:ext cx="7850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7656338" y="5088799"/>
                  <a:ext cx="785022" cy="307777"/>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391065" y="5088798"/>
                  <a:ext cx="80105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𝑊𝑜𝑟</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𝑛</m:t>
                            </m:r>
                          </m:sub>
                        </m:sSub>
                      </m:oMath>
                    </m:oMathPara>
                  </a14:m>
                  <a:endParaRPr lang="ko-KR" altLang="en-US"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0391065" y="5088798"/>
                  <a:ext cx="801053" cy="307777"/>
                </a:xfrm>
                <a:prstGeom prst="rect">
                  <a:avLst/>
                </a:prstGeom>
                <a:blipFill>
                  <a:blip r:embed="rId5"/>
                  <a:stretch>
                    <a:fillRect/>
                  </a:stretch>
                </a:blipFill>
              </p:spPr>
              <p:txBody>
                <a:bodyPr/>
                <a:lstStyle/>
                <a:p>
                  <a:r>
                    <a:rPr lang="ko-KR" altLang="en-US">
                      <a:noFill/>
                    </a:rPr>
                    <a:t> </a:t>
                  </a:r>
                </a:p>
              </p:txBody>
            </p:sp>
          </mc:Fallback>
        </mc:AlternateContent>
      </p:grpSp>
      <p:sp>
        <p:nvSpPr>
          <p:cNvPr id="55" name="TextBox 54"/>
          <p:cNvSpPr txBox="1"/>
          <p:nvPr/>
        </p:nvSpPr>
        <p:spPr>
          <a:xfrm>
            <a:off x="611516" y="1430562"/>
            <a:ext cx="4248823" cy="369332"/>
          </a:xfrm>
          <a:prstGeom prst="rect">
            <a:avLst/>
          </a:prstGeom>
          <a:noFill/>
        </p:spPr>
        <p:txBody>
          <a:bodyPr wrap="square" rtlCol="0">
            <a:spAutoFit/>
          </a:bodyPr>
          <a:lstStyle/>
          <a:p>
            <a:r>
              <a:rPr lang="en-US" altLang="ko-KR" b="1" dirty="0" smtClean="0"/>
              <a:t>[ Text-level ]</a:t>
            </a:r>
            <a:endParaRPr lang="ko-KR" altLang="en-US" dirty="0"/>
          </a:p>
        </p:txBody>
      </p:sp>
      <p:sp>
        <p:nvSpPr>
          <p:cNvPr id="73" name="TextBox 72"/>
          <p:cNvSpPr txBox="1"/>
          <p:nvPr/>
        </p:nvSpPr>
        <p:spPr>
          <a:xfrm>
            <a:off x="7552021" y="4603710"/>
            <a:ext cx="4248823" cy="646331"/>
          </a:xfrm>
          <a:prstGeom prst="rect">
            <a:avLst/>
          </a:prstGeom>
          <a:noFill/>
        </p:spPr>
        <p:txBody>
          <a:bodyPr wrap="square" rtlCol="0">
            <a:spAutoFit/>
          </a:bodyPr>
          <a:lstStyle/>
          <a:p>
            <a:r>
              <a:rPr lang="en-US" altLang="ko-KR" b="1" dirty="0" smtClean="0">
                <a:solidFill>
                  <a:srgbClr val="C00000"/>
                </a:solidFill>
              </a:rPr>
              <a:t>Can’t calculate</a:t>
            </a:r>
          </a:p>
          <a:p>
            <a:r>
              <a:rPr lang="en-US" altLang="ko-KR" dirty="0" smtClean="0"/>
              <a:t>the relationship score !</a:t>
            </a:r>
            <a:endParaRPr lang="ko-KR" altLang="en-US" dirty="0"/>
          </a:p>
        </p:txBody>
      </p:sp>
      <p:cxnSp>
        <p:nvCxnSpPr>
          <p:cNvPr id="3" name="직선 화살표 연결선 2"/>
          <p:cNvCxnSpPr/>
          <p:nvPr/>
        </p:nvCxnSpPr>
        <p:spPr>
          <a:xfrm>
            <a:off x="8150472" y="3681753"/>
            <a:ext cx="310622" cy="754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09975" y="1428975"/>
            <a:ext cx="4248823" cy="369332"/>
          </a:xfrm>
          <a:prstGeom prst="rect">
            <a:avLst/>
          </a:prstGeom>
          <a:noFill/>
        </p:spPr>
        <p:txBody>
          <a:bodyPr wrap="square" rtlCol="0">
            <a:spAutoFit/>
          </a:bodyPr>
          <a:lstStyle/>
          <a:p>
            <a:r>
              <a:rPr lang="en-US" altLang="ko-KR" b="1" dirty="0" smtClean="0"/>
              <a:t>[ Character-level ] </a:t>
            </a:r>
            <a:endParaRPr lang="ko-KR" altLang="en-US" dirty="0"/>
          </a:p>
        </p:txBody>
      </p:sp>
      <p:grpSp>
        <p:nvGrpSpPr>
          <p:cNvPr id="75" name="그룹 74"/>
          <p:cNvGrpSpPr/>
          <p:nvPr/>
        </p:nvGrpSpPr>
        <p:grpSpPr>
          <a:xfrm>
            <a:off x="5528372" y="1916169"/>
            <a:ext cx="6375930" cy="639569"/>
            <a:chOff x="4916557" y="1626553"/>
            <a:chExt cx="6375930" cy="639569"/>
          </a:xfrm>
        </p:grpSpPr>
        <p:sp>
          <p:nvSpPr>
            <p:cNvPr id="76" name="직사각형 75"/>
            <p:cNvSpPr/>
            <p:nvPr/>
          </p:nvSpPr>
          <p:spPr>
            <a:xfrm>
              <a:off x="4916557" y="1626553"/>
              <a:ext cx="6375930" cy="639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7" name="직선 연결선 76"/>
            <p:cNvCxnSpPr/>
            <p:nvPr/>
          </p:nvCxnSpPr>
          <p:spPr>
            <a:xfrm>
              <a:off x="53467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a:off x="57785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a:off x="6210300"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a:off x="108616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66325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10404475" y="1626553"/>
              <a:ext cx="0" cy="639569"/>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952693" y="1771650"/>
              <a:ext cx="6304931" cy="369332"/>
            </a:xfrm>
            <a:prstGeom prst="rect">
              <a:avLst/>
            </a:prstGeom>
            <a:noFill/>
          </p:spPr>
          <p:txBody>
            <a:bodyPr wrap="none" rtlCol="0">
              <a:spAutoFit/>
            </a:bodyPr>
            <a:lstStyle/>
            <a:p>
              <a:r>
                <a:rPr lang="en-US" altLang="ko-KR" dirty="0" smtClean="0"/>
                <a:t>W   h    a    t                      </a:t>
              </a:r>
              <a:r>
                <a:rPr lang="ko-KR" altLang="en-US" dirty="0" err="1" smtClean="0">
                  <a:latin typeface="맑은 고딕" panose="020B0503020000020004" pitchFamily="50" charset="-127"/>
                  <a:ea typeface="맑은 고딕" panose="020B0503020000020004" pitchFamily="50" charset="-127"/>
                </a:rPr>
                <a:t>ㆍㆍ</a:t>
              </a:r>
              <a:r>
                <a:rPr lang="ko-KR" altLang="en-US" dirty="0" err="1" smtClean="0">
                  <a:latin typeface="맑은 고딕" panose="020B0503020000020004" pitchFamily="50" charset="-127"/>
                </a:rPr>
                <a:t>ㆍ</a:t>
              </a:r>
              <a:r>
                <a:rPr lang="ko-KR" altLang="en-US" dirty="0" smtClean="0">
                  <a:latin typeface="맑은 고딕" panose="020B0503020000020004" pitchFamily="50" charset="-127"/>
                </a:rPr>
                <a:t>                    </a:t>
              </a:r>
              <a:r>
                <a:rPr lang="en-US" altLang="ko-KR" dirty="0" smtClean="0">
                  <a:latin typeface="맑은 고딕" panose="020B0503020000020004" pitchFamily="50" charset="-127"/>
                </a:rPr>
                <a:t>n    .</a:t>
              </a:r>
              <a:endParaRPr lang="ko-KR" altLang="en-US" dirty="0"/>
            </a:p>
          </p:txBody>
        </p:sp>
      </p:grpSp>
      <p:cxnSp>
        <p:nvCxnSpPr>
          <p:cNvPr id="84" name="직선 화살표 연결선 83"/>
          <p:cNvCxnSpPr/>
          <p:nvPr/>
        </p:nvCxnSpPr>
        <p:spPr>
          <a:xfrm>
            <a:off x="6224853" y="3174109"/>
            <a:ext cx="7523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7028830" y="2979868"/>
            <a:ext cx="4444660" cy="646331"/>
          </a:xfrm>
          <a:prstGeom prst="rect">
            <a:avLst/>
          </a:prstGeom>
          <a:noFill/>
        </p:spPr>
        <p:txBody>
          <a:bodyPr wrap="square" rtlCol="0">
            <a:spAutoFit/>
          </a:bodyPr>
          <a:lstStyle/>
          <a:p>
            <a:r>
              <a:rPr lang="en-US" altLang="ko-KR" dirty="0" smtClean="0"/>
              <a:t>It’s </a:t>
            </a:r>
            <a:r>
              <a:rPr lang="en-US" altLang="ko-KR" b="1" dirty="0" smtClean="0">
                <a:solidFill>
                  <a:srgbClr val="C00000"/>
                </a:solidFill>
              </a:rPr>
              <a:t>difficult to interpret</a:t>
            </a:r>
            <a:r>
              <a:rPr lang="en-US" altLang="ko-KR" dirty="0" smtClean="0"/>
              <a:t> the relationship between words and classes.</a:t>
            </a:r>
            <a:endParaRPr lang="ko-KR" altLang="en-US" dirty="0"/>
          </a:p>
        </p:txBody>
      </p:sp>
    </p:spTree>
    <p:extLst>
      <p:ext uri="{BB962C8B-B14F-4D97-AF65-F5344CB8AC3E}">
        <p14:creationId xmlns:p14="http://schemas.microsoft.com/office/powerpoint/2010/main" val="15831089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pPr marL="457200" indent="-457200">
              <a:buAutoNum type="arabicPeriod"/>
            </a:pPr>
            <a:r>
              <a:rPr lang="en-US" altLang="ko-KR" sz="2000" dirty="0" smtClean="0"/>
              <a:t>Gated Recurrent Units</a:t>
            </a:r>
          </a:p>
        </p:txBody>
      </p:sp>
      <p:sp>
        <p:nvSpPr>
          <p:cNvPr id="32" name="TextBox 31"/>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mc:AlternateContent xmlns:mc="http://schemas.openxmlformats.org/markup-compatibility/2006" xmlns:a14="http://schemas.microsoft.com/office/drawing/2010/main">
        <mc:Choice Requires="a14">
          <p:sp>
            <p:nvSpPr>
              <p:cNvPr id="14" name="TextBox 13"/>
              <p:cNvSpPr txBox="1"/>
              <p:nvPr/>
            </p:nvSpPr>
            <p:spPr>
              <a:xfrm>
                <a:off x="7425883" y="1939218"/>
                <a:ext cx="3942939" cy="369332"/>
              </a:xfrm>
              <a:prstGeom prst="rect">
                <a:avLst/>
              </a:prstGeom>
              <a:noFill/>
            </p:spPr>
            <p:txBody>
              <a:bodyPr wrap="none" rtlCol="0">
                <a:spAutoFit/>
              </a:bodyPr>
              <a:lstStyle/>
              <a:p>
                <a:r>
                  <a:rPr lang="en-US" altLang="ko-KR" dirty="0" smtClean="0"/>
                  <a:t>Reset Gate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 : </m:t>
                    </m:r>
                    <m:r>
                      <a:rPr lang="ko-KR" altLang="en-US" b="0" i="1" smtClean="0">
                        <a:latin typeface="Cambria Math" panose="02040503050406030204" pitchFamily="18" charset="0"/>
                      </a:rPr>
                      <m:t>𝜎</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𝑥𝑟</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h𝑟</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𝑡</m:t>
                        </m:r>
                        <m:r>
                          <a:rPr lang="en-US" altLang="ko-KR" i="1">
                            <a:latin typeface="Cambria Math" panose="02040503050406030204" pitchFamily="18" charset="0"/>
                          </a:rPr>
                          <m:t>−1</m:t>
                        </m:r>
                      </m:sub>
                    </m:sSub>
                    <m:r>
                      <a:rPr lang="en-US" altLang="ko-KR" b="0" i="1" smtClean="0">
                        <a:latin typeface="Cambria Math" panose="02040503050406030204" pitchFamily="18" charset="0"/>
                      </a:rPr>
                      <m:t>)</m:t>
                    </m:r>
                  </m:oMath>
                </a14:m>
                <a:endParaRPr lang="en-US" altLang="ko-KR" dirty="0"/>
              </a:p>
            </p:txBody>
          </p:sp>
        </mc:Choice>
        <mc:Fallback xmlns="">
          <p:sp>
            <p:nvSpPr>
              <p:cNvPr id="14" name="TextBox 13"/>
              <p:cNvSpPr txBox="1">
                <a:spLocks noRot="1" noChangeAspect="1" noMove="1" noResize="1" noEditPoints="1" noAdjustHandles="1" noChangeArrowheads="1" noChangeShapeType="1" noTextEdit="1"/>
              </p:cNvSpPr>
              <p:nvPr/>
            </p:nvSpPr>
            <p:spPr>
              <a:xfrm>
                <a:off x="7425883" y="1939218"/>
                <a:ext cx="3942939" cy="369332"/>
              </a:xfrm>
              <a:prstGeom prst="rect">
                <a:avLst/>
              </a:prstGeom>
              <a:blipFill>
                <a:blip r:embed="rId3"/>
                <a:stretch>
                  <a:fillRect l="-1236" t="-8197" b="-24590"/>
                </a:stretch>
              </a:blipFill>
            </p:spPr>
            <p:txBody>
              <a:bodyPr/>
              <a:lstStyle/>
              <a:p>
                <a:r>
                  <a:rPr lang="ko-KR" altLang="en-US">
                    <a:noFill/>
                  </a:rPr>
                  <a:t> </a:t>
                </a:r>
              </a:p>
            </p:txBody>
          </p:sp>
        </mc:Fallback>
      </mc:AlternateContent>
      <p:pic>
        <p:nvPicPr>
          <p:cNvPr id="4" name="그림 3"/>
          <p:cNvPicPr>
            <a:picLocks noChangeAspect="1"/>
          </p:cNvPicPr>
          <p:nvPr/>
        </p:nvPicPr>
        <p:blipFill>
          <a:blip r:embed="rId4"/>
          <a:stretch>
            <a:fillRect/>
          </a:stretch>
        </p:blipFill>
        <p:spPr>
          <a:xfrm>
            <a:off x="979345" y="2288569"/>
            <a:ext cx="6200775" cy="3352800"/>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7425883" y="2424852"/>
                <a:ext cx="3884268" cy="37651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acc>
                        <m:accPr>
                          <m:chr m:val="̂"/>
                          <m:ctrlPr>
                            <a:rPr lang="en-US" altLang="ko-KR" b="0" i="1" smtClean="0">
                              <a:latin typeface="Cambria Math" panose="02040503050406030204" pitchFamily="18" charset="0"/>
                            </a:rPr>
                          </m:ctrlPr>
                        </m:acc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𝑡</m:t>
                              </m:r>
                            </m:sub>
                          </m:sSub>
                        </m:e>
                      </m:acc>
                      <m:r>
                        <a:rPr lang="en-US" altLang="ko-KR" b="0" i="1" smtClean="0">
                          <a:latin typeface="Cambria Math" panose="02040503050406030204" pitchFamily="18" charset="0"/>
                        </a:rPr>
                        <m:t>=</m:t>
                      </m:r>
                      <m:r>
                        <m:rPr>
                          <m:sty m:val="p"/>
                        </m:rPr>
                        <a:rPr lang="en-US" altLang="ko-KR" b="0" i="0" smtClean="0">
                          <a:latin typeface="Cambria Math" panose="02040503050406030204" pitchFamily="18" charset="0"/>
                        </a:rPr>
                        <m:t>tanh</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𝑥h</m:t>
                              </m:r>
                            </m:sub>
                          </m:sSub>
                          <m:r>
                            <a:rPr lang="en-US" altLang="ko-KR" b="0" i="1" smtClean="0">
                              <a:latin typeface="Cambria Math" panose="02040503050406030204" pitchFamily="18" charset="0"/>
                            </a:rPr>
                            <m:t>𝑋</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𝑊</m:t>
                          </m:r>
                        </m:e>
                        <m:sub>
                          <m:r>
                            <a:rPr lang="en-US" altLang="ko-KR" i="1">
                              <a:latin typeface="Cambria Math" panose="02040503050406030204" pitchFamily="18" charset="0"/>
                              <a:ea typeface="Cambria Math" panose="02040503050406030204" pitchFamily="18" charset="0"/>
                            </a:rPr>
                            <m:t>hh</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𝑡</m:t>
                              </m:r>
                            </m:sub>
                          </m:sSub>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ㆍ</m:t>
                              </m:r>
                              <m:r>
                                <a:rPr lang="en-US" altLang="ko-KR" b="0" i="1" smtClean="0">
                                  <a:latin typeface="Cambria Math" panose="02040503050406030204" pitchFamily="18" charset="0"/>
                                  <a:ea typeface="Cambria Math" panose="02040503050406030204" pitchFamily="18" charset="0"/>
                                </a:rPr>
                                <m:t>𝐻</m:t>
                              </m:r>
                            </m:e>
                            <m:sub>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−1</m:t>
                              </m:r>
                            </m:sub>
                          </m:sSub>
                        </m:e>
                      </m:d>
                      <m:r>
                        <a:rPr lang="en-US" altLang="ko-KR" b="0" i="1" smtClean="0">
                          <a:latin typeface="Cambria Math" panose="02040503050406030204" pitchFamily="18" charset="0"/>
                          <a:ea typeface="Cambria Math" panose="02040503050406030204" pitchFamily="18" charset="0"/>
                        </a:rPr>
                        <m:t>)</m:t>
                      </m:r>
                    </m:oMath>
                  </m:oMathPara>
                </a14:m>
                <a:endParaRPr lang="en-US" altLang="ko-KR" dirty="0"/>
              </a:p>
            </p:txBody>
          </p:sp>
        </mc:Choice>
        <mc:Fallback xmlns="">
          <p:sp>
            <p:nvSpPr>
              <p:cNvPr id="21" name="TextBox 20"/>
              <p:cNvSpPr txBox="1">
                <a:spLocks noRot="1" noChangeAspect="1" noMove="1" noResize="1" noEditPoints="1" noAdjustHandles="1" noChangeArrowheads="1" noChangeShapeType="1" noTextEdit="1"/>
              </p:cNvSpPr>
              <p:nvPr/>
            </p:nvSpPr>
            <p:spPr>
              <a:xfrm>
                <a:off x="7425883" y="2424852"/>
                <a:ext cx="3884268" cy="376513"/>
              </a:xfrm>
              <a:prstGeom prst="rect">
                <a:avLst/>
              </a:prstGeom>
              <a:blipFill>
                <a:blip r:embed="rId5"/>
                <a:stretch>
                  <a:fillRect b="-14516"/>
                </a:stretch>
              </a:blipFill>
            </p:spPr>
            <p:txBody>
              <a:bodyPr/>
              <a:lstStyle/>
              <a:p>
                <a:r>
                  <a:rPr lang="ko-KR" altLang="en-US">
                    <a:noFill/>
                  </a:rPr>
                  <a:t> </a:t>
                </a:r>
              </a:p>
            </p:txBody>
          </p:sp>
        </mc:Fallback>
      </mc:AlternateContent>
      <p:sp>
        <p:nvSpPr>
          <p:cNvPr id="22" name="타원 21"/>
          <p:cNvSpPr/>
          <p:nvPr/>
        </p:nvSpPr>
        <p:spPr>
          <a:xfrm>
            <a:off x="10256844" y="2537284"/>
            <a:ext cx="158750" cy="158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a:off x="7729110" y="3180990"/>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8296477" y="2966381"/>
            <a:ext cx="3057375" cy="646331"/>
          </a:xfrm>
          <a:prstGeom prst="rect">
            <a:avLst/>
          </a:prstGeom>
          <a:noFill/>
        </p:spPr>
        <p:txBody>
          <a:bodyPr wrap="none" rtlCol="0">
            <a:spAutoFit/>
          </a:bodyPr>
          <a:lstStyle/>
          <a:p>
            <a:r>
              <a:rPr lang="en-US" altLang="ko-KR" dirty="0" smtClean="0"/>
              <a:t>The Gate </a:t>
            </a:r>
            <a:r>
              <a:rPr lang="en-US" altLang="ko-KR" b="1" dirty="0" smtClean="0">
                <a:solidFill>
                  <a:srgbClr val="C00000"/>
                </a:solidFill>
              </a:rPr>
              <a:t>controls</a:t>
            </a:r>
            <a:r>
              <a:rPr lang="en-US" altLang="ko-KR" dirty="0" smtClean="0"/>
              <a:t> the </a:t>
            </a:r>
            <a:r>
              <a:rPr lang="en-US" altLang="ko-KR" b="1" dirty="0">
                <a:solidFill>
                  <a:srgbClr val="C00000"/>
                </a:solidFill>
              </a:rPr>
              <a:t>use </a:t>
            </a:r>
            <a:endParaRPr lang="en-US" altLang="ko-KR" b="1" dirty="0" smtClean="0">
              <a:solidFill>
                <a:srgbClr val="C00000"/>
              </a:solidFill>
            </a:endParaRPr>
          </a:p>
          <a:p>
            <a:r>
              <a:rPr lang="en-US" altLang="ko-KR" b="1" dirty="0" smtClean="0">
                <a:solidFill>
                  <a:srgbClr val="C00000"/>
                </a:solidFill>
              </a:rPr>
              <a:t>of </a:t>
            </a:r>
            <a:r>
              <a:rPr lang="en-US" altLang="ko-KR" b="1" dirty="0">
                <a:solidFill>
                  <a:srgbClr val="C00000"/>
                </a:solidFill>
              </a:rPr>
              <a:t>previous </a:t>
            </a:r>
            <a:r>
              <a:rPr lang="en-US" altLang="ko-KR" b="1" dirty="0" smtClean="0">
                <a:solidFill>
                  <a:srgbClr val="C00000"/>
                </a:solidFill>
              </a:rPr>
              <a:t>information</a:t>
            </a:r>
            <a:r>
              <a:rPr lang="en-US" altLang="ko-KR" dirty="0" smtClean="0"/>
              <a:t>.</a:t>
            </a:r>
          </a:p>
        </p:txBody>
      </p:sp>
      <mc:AlternateContent xmlns:mc="http://schemas.openxmlformats.org/markup-compatibility/2006" xmlns:a14="http://schemas.microsoft.com/office/drawing/2010/main">
        <mc:Choice Requires="a14">
          <p:sp>
            <p:nvSpPr>
              <p:cNvPr id="24" name="TextBox 23"/>
              <p:cNvSpPr txBox="1"/>
              <p:nvPr/>
            </p:nvSpPr>
            <p:spPr>
              <a:xfrm>
                <a:off x="7425883" y="4089705"/>
                <a:ext cx="4026230" cy="369332"/>
              </a:xfrm>
              <a:prstGeom prst="rect">
                <a:avLst/>
              </a:prstGeom>
              <a:noFill/>
            </p:spPr>
            <p:txBody>
              <a:bodyPr wrap="none" rtlCol="0">
                <a:spAutoFit/>
              </a:bodyPr>
              <a:lstStyle/>
              <a:p>
                <a:r>
                  <a:rPr lang="en-US" altLang="ko-KR" dirty="0" smtClean="0"/>
                  <a:t>Update Gate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𝑡</m:t>
                        </m:r>
                      </m:sub>
                    </m:sSub>
                    <m:r>
                      <a:rPr lang="en-US" altLang="ko-KR" i="1">
                        <a:latin typeface="Cambria Math" panose="02040503050406030204" pitchFamily="18" charset="0"/>
                      </a:rPr>
                      <m:t>: </m:t>
                    </m:r>
                    <m:r>
                      <a:rPr lang="ko-KR" altLang="en-US" i="1">
                        <a:latin typeface="Cambria Math" panose="02040503050406030204" pitchFamily="18" charset="0"/>
                      </a:rPr>
                      <m:t>𝜎</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𝑡</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𝑥</m:t>
                            </m:r>
                            <m:r>
                              <a:rPr lang="en-US" altLang="ko-KR" b="0" i="1" smtClean="0">
                                <a:latin typeface="Cambria Math" panose="02040503050406030204" pitchFamily="18" charset="0"/>
                              </a:rPr>
                              <m:t>𝑧</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𝑡</m:t>
                            </m:r>
                            <m:r>
                              <a:rPr lang="en-US" altLang="ko-KR" i="1">
                                <a:latin typeface="Cambria Math" panose="02040503050406030204" pitchFamily="18" charset="0"/>
                              </a:rPr>
                              <m:t>−1</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h</m:t>
                            </m:r>
                            <m:r>
                              <a:rPr lang="en-US" altLang="ko-KR" b="0" i="1" smtClean="0">
                                <a:latin typeface="Cambria Math" panose="02040503050406030204" pitchFamily="18" charset="0"/>
                              </a:rPr>
                              <m:t>𝑧</m:t>
                            </m:r>
                          </m:sub>
                        </m:sSub>
                      </m:e>
                    </m:d>
                  </m:oMath>
                </a14:m>
                <a:endParaRPr lang="en-US" altLang="ko-KR"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7425883" y="4089705"/>
                <a:ext cx="4026230" cy="369332"/>
              </a:xfrm>
              <a:prstGeom prst="rect">
                <a:avLst/>
              </a:prstGeom>
              <a:blipFill>
                <a:blip r:embed="rId6"/>
                <a:stretch>
                  <a:fillRect l="-1210" t="-10000" b="-26667"/>
                </a:stretch>
              </a:blipFill>
            </p:spPr>
            <p:txBody>
              <a:bodyPr/>
              <a:lstStyle/>
              <a:p>
                <a:r>
                  <a:rPr lang="ko-KR" altLang="en-US">
                    <a:noFill/>
                  </a:rPr>
                  <a:t> </a:t>
                </a:r>
              </a:p>
            </p:txBody>
          </p:sp>
        </mc:Fallback>
      </mc:AlternateContent>
      <p:sp>
        <p:nvSpPr>
          <p:cNvPr id="25" name="직사각형 24"/>
          <p:cNvSpPr/>
          <p:nvPr/>
        </p:nvSpPr>
        <p:spPr>
          <a:xfrm>
            <a:off x="4058433" y="3612712"/>
            <a:ext cx="1052187" cy="8089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7" name="TextBox 26"/>
              <p:cNvSpPr txBox="1"/>
              <p:nvPr/>
            </p:nvSpPr>
            <p:spPr>
              <a:xfrm>
                <a:off x="7425883" y="4537695"/>
                <a:ext cx="3333926" cy="37651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b="0" i="1" smtClean="0">
                              <a:latin typeface="Cambria Math" panose="02040503050406030204" pitchFamily="18" charset="0"/>
                            </a:rPr>
                            <m:t>𝑡</m:t>
                          </m:r>
                        </m:sub>
                      </m:sSub>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ㆍ</m:t>
                          </m:r>
                          <m:r>
                            <a:rPr lang="en-US" altLang="ko-KR" i="1">
                              <a:latin typeface="Cambria Math" panose="02040503050406030204" pitchFamily="18" charset="0"/>
                              <a:ea typeface="Cambria Math" panose="02040503050406030204" pitchFamily="18" charset="0"/>
                            </a:rPr>
                            <m:t>𝐻</m:t>
                          </m:r>
                        </m:e>
                        <m:sub>
                          <m:r>
                            <a:rPr lang="en-US" altLang="ko-KR" i="1">
                              <a:latin typeface="Cambria Math" panose="02040503050406030204" pitchFamily="18" charset="0"/>
                              <a:ea typeface="Cambria Math" panose="02040503050406030204" pitchFamily="18" charset="0"/>
                            </a:rPr>
                            <m:t>𝑡</m:t>
                          </m:r>
                          <m:r>
                            <a:rPr lang="en-US" altLang="ko-KR" i="1">
                              <a:latin typeface="Cambria Math" panose="02040503050406030204" pitchFamily="18" charset="0"/>
                              <a:ea typeface="Cambria Math" panose="02040503050406030204" pitchFamily="18" charset="0"/>
                            </a:rPr>
                            <m:t>−1</m:t>
                          </m:r>
                        </m:sub>
                      </m:sSub>
                      <m:r>
                        <a:rPr lang="en-US" altLang="ko-KR" b="0" i="1" smtClean="0">
                          <a:latin typeface="Cambria Math" panose="02040503050406030204" pitchFamily="18" charset="0"/>
                          <a:ea typeface="Cambria Math" panose="02040503050406030204" pitchFamily="18" charset="0"/>
                        </a:rPr>
                        <m:t>+</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1−</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𝑍</m:t>
                              </m:r>
                            </m:e>
                            <m:sub>
                              <m:r>
                                <a:rPr lang="en-US" altLang="ko-KR" b="0" i="1" smtClean="0">
                                  <a:latin typeface="Cambria Math" panose="02040503050406030204" pitchFamily="18" charset="0"/>
                                  <a:ea typeface="Cambria Math" panose="02040503050406030204" pitchFamily="18" charset="0"/>
                                </a:rPr>
                                <m:t>𝑡</m:t>
                              </m:r>
                            </m:sub>
                          </m:sSub>
                        </m:e>
                      </m:d>
                      <m:r>
                        <a:rPr lang="ko-KR" altLang="en-US" i="1">
                          <a:latin typeface="Cambria Math" panose="02040503050406030204" pitchFamily="18" charset="0"/>
                          <a:ea typeface="Cambria Math" panose="02040503050406030204" pitchFamily="18" charset="0"/>
                        </a:rPr>
                        <m:t>ㆍ</m:t>
                      </m:r>
                      <m:r>
                        <a:rPr lang="en-US" altLang="ko-KR" b="0" i="1" smtClean="0">
                          <a:latin typeface="Cambria Math" panose="02040503050406030204" pitchFamily="18" charset="0"/>
                          <a:ea typeface="Cambria Math" panose="02040503050406030204" pitchFamily="18" charset="0"/>
                        </a:rPr>
                        <m:t> </m:t>
                      </m:r>
                      <m:acc>
                        <m:accPr>
                          <m:chr m:val="̂"/>
                          <m:ctrlPr>
                            <a:rPr lang="en-US" altLang="ko-KR" b="0" i="1" smtClean="0">
                              <a:latin typeface="Cambria Math" panose="02040503050406030204" pitchFamily="18" charset="0"/>
                              <a:ea typeface="Cambria Math" panose="02040503050406030204" pitchFamily="18" charset="0"/>
                            </a:rPr>
                          </m:ctrlPr>
                        </m:accPr>
                        <m:e>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𝐻</m:t>
                              </m:r>
                            </m:e>
                            <m:sub>
                              <m:r>
                                <a:rPr lang="en-US" altLang="ko-KR" b="0" i="1" smtClean="0">
                                  <a:latin typeface="Cambria Math" panose="02040503050406030204" pitchFamily="18" charset="0"/>
                                  <a:ea typeface="Cambria Math" panose="02040503050406030204" pitchFamily="18" charset="0"/>
                                </a:rPr>
                                <m:t>𝑡</m:t>
                              </m:r>
                            </m:sub>
                          </m:sSub>
                        </m:e>
                      </m:acc>
                    </m:oMath>
                  </m:oMathPara>
                </a14:m>
                <a:endParaRPr lang="en-US" altLang="ko-KR" dirty="0"/>
              </a:p>
            </p:txBody>
          </p:sp>
        </mc:Choice>
        <mc:Fallback xmlns="">
          <p:sp>
            <p:nvSpPr>
              <p:cNvPr id="27" name="TextBox 26"/>
              <p:cNvSpPr txBox="1">
                <a:spLocks noRot="1" noChangeAspect="1" noMove="1" noResize="1" noEditPoints="1" noAdjustHandles="1" noChangeArrowheads="1" noChangeShapeType="1" noTextEdit="1"/>
              </p:cNvSpPr>
              <p:nvPr/>
            </p:nvSpPr>
            <p:spPr>
              <a:xfrm>
                <a:off x="7425883" y="4537695"/>
                <a:ext cx="3333926" cy="376513"/>
              </a:xfrm>
              <a:prstGeom prst="rect">
                <a:avLst/>
              </a:prstGeom>
              <a:blipFill>
                <a:blip r:embed="rId7"/>
                <a:stretch>
                  <a:fillRect r="-15356" b="-1613"/>
                </a:stretch>
              </a:blipFill>
            </p:spPr>
            <p:txBody>
              <a:bodyPr/>
              <a:lstStyle/>
              <a:p>
                <a:r>
                  <a:rPr lang="ko-KR" altLang="en-US">
                    <a:noFill/>
                  </a:rPr>
                  <a:t> </a:t>
                </a:r>
              </a:p>
            </p:txBody>
          </p:sp>
        </mc:Fallback>
      </mc:AlternateContent>
      <p:sp>
        <p:nvSpPr>
          <p:cNvPr id="28" name="타원 27"/>
          <p:cNvSpPr/>
          <p:nvPr/>
        </p:nvSpPr>
        <p:spPr>
          <a:xfrm>
            <a:off x="10069902" y="4650127"/>
            <a:ext cx="158750" cy="158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8303416" y="4657276"/>
            <a:ext cx="158750" cy="158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055891" y="2537284"/>
            <a:ext cx="1519454" cy="10754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화살표 연결선 2"/>
          <p:cNvCxnSpPr>
            <a:stCxn id="27" idx="1"/>
            <a:endCxn id="34" idx="3"/>
          </p:cNvCxnSpPr>
          <p:nvPr/>
        </p:nvCxnSpPr>
        <p:spPr>
          <a:xfrm flipH="1" flipV="1">
            <a:off x="5575345" y="3074998"/>
            <a:ext cx="1850538" cy="1650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직선 화살표 연결선 25"/>
          <p:cNvCxnSpPr/>
          <p:nvPr/>
        </p:nvCxnSpPr>
        <p:spPr>
          <a:xfrm>
            <a:off x="7695143" y="5301579"/>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8262510" y="5086970"/>
            <a:ext cx="3718647" cy="646331"/>
          </a:xfrm>
          <a:prstGeom prst="rect">
            <a:avLst/>
          </a:prstGeom>
          <a:noFill/>
        </p:spPr>
        <p:txBody>
          <a:bodyPr wrap="none" rtlCol="0">
            <a:spAutoFit/>
          </a:bodyPr>
          <a:lstStyle/>
          <a:p>
            <a:r>
              <a:rPr lang="en-US" altLang="ko-KR" dirty="0" smtClean="0"/>
              <a:t>The Gate determines </a:t>
            </a:r>
            <a:r>
              <a:rPr lang="en-US" altLang="ko-KR" b="1" dirty="0" smtClean="0">
                <a:solidFill>
                  <a:srgbClr val="C00000"/>
                </a:solidFill>
              </a:rPr>
              <a:t>the weight </a:t>
            </a:r>
          </a:p>
          <a:p>
            <a:r>
              <a:rPr lang="en-US" altLang="ko-KR" b="1" dirty="0" smtClean="0">
                <a:solidFill>
                  <a:srgbClr val="C00000"/>
                </a:solidFill>
              </a:rPr>
              <a:t>ratio of previous information</a:t>
            </a:r>
            <a:r>
              <a:rPr lang="en-US" altLang="ko-KR" dirty="0" smtClean="0"/>
              <a:t>.</a:t>
            </a:r>
            <a:endParaRPr lang="ko-KR" altLang="en-US" dirty="0"/>
          </a:p>
        </p:txBody>
      </p:sp>
      <p:cxnSp>
        <p:nvCxnSpPr>
          <p:cNvPr id="31" name="직선 화살표 연결선 30"/>
          <p:cNvCxnSpPr>
            <a:stCxn id="24" idx="1"/>
          </p:cNvCxnSpPr>
          <p:nvPr/>
        </p:nvCxnSpPr>
        <p:spPr>
          <a:xfrm flipH="1" flipV="1">
            <a:off x="5110620" y="4017201"/>
            <a:ext cx="2315263" cy="25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직선 화살표 연결선 32"/>
          <p:cNvCxnSpPr/>
          <p:nvPr/>
        </p:nvCxnSpPr>
        <p:spPr>
          <a:xfrm>
            <a:off x="4304062" y="6193637"/>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4871429" y="5979028"/>
            <a:ext cx="7109728" cy="400110"/>
          </a:xfrm>
          <a:prstGeom prst="rect">
            <a:avLst/>
          </a:prstGeom>
          <a:noFill/>
        </p:spPr>
        <p:txBody>
          <a:bodyPr wrap="square" rtlCol="0">
            <a:spAutoFit/>
          </a:bodyPr>
          <a:lstStyle/>
          <a:p>
            <a:r>
              <a:rPr lang="en-US" altLang="ko-KR" sz="2000" b="1" dirty="0" smtClean="0"/>
              <a:t>GRU has the </a:t>
            </a:r>
            <a:r>
              <a:rPr lang="en-US" altLang="ko-KR" sz="2000" b="1" dirty="0"/>
              <a:t>ability of capturing </a:t>
            </a:r>
            <a:r>
              <a:rPr lang="en-US" altLang="ko-KR" sz="2000" b="1" dirty="0" smtClean="0">
                <a:solidFill>
                  <a:srgbClr val="C00000"/>
                </a:solidFill>
              </a:rPr>
              <a:t>sequential </a:t>
            </a:r>
            <a:r>
              <a:rPr lang="en-US" altLang="ko-KR" sz="2000" b="1" dirty="0">
                <a:solidFill>
                  <a:srgbClr val="C00000"/>
                </a:solidFill>
              </a:rPr>
              <a:t>dependency</a:t>
            </a:r>
            <a:r>
              <a:rPr lang="en-US" altLang="ko-KR" sz="2000" b="1" dirty="0"/>
              <a:t>.</a:t>
            </a:r>
            <a:endParaRPr lang="ko-KR" altLang="en-US" sz="2000" b="1" dirty="0"/>
          </a:p>
        </p:txBody>
      </p:sp>
      <p:sp>
        <p:nvSpPr>
          <p:cNvPr id="36" name="TextBox 35"/>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8747733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r>
              <a:rPr lang="en-US" altLang="ko-KR" sz="2000" dirty="0" smtClean="0"/>
              <a:t>2.   Region Embedding   </a:t>
            </a:r>
          </a:p>
        </p:txBody>
      </p:sp>
      <p:sp>
        <p:nvSpPr>
          <p:cNvPr id="23" name="TextBox 22"/>
          <p:cNvSpPr txBox="1"/>
          <p:nvPr/>
        </p:nvSpPr>
        <p:spPr>
          <a:xfrm>
            <a:off x="1472767" y="2042344"/>
            <a:ext cx="4346254" cy="369332"/>
          </a:xfrm>
          <a:prstGeom prst="rect">
            <a:avLst/>
          </a:prstGeom>
          <a:noFill/>
        </p:spPr>
        <p:txBody>
          <a:bodyPr wrap="none" rtlCol="0">
            <a:spAutoFit/>
          </a:bodyPr>
          <a:lstStyle/>
          <a:p>
            <a:r>
              <a:rPr lang="en-US" altLang="ko-KR" dirty="0" smtClean="0"/>
              <a:t>The </a:t>
            </a:r>
            <a:r>
              <a:rPr lang="en-US" altLang="ko-KR" dirty="0" smtClean="0">
                <a:solidFill>
                  <a:schemeClr val="accent1">
                    <a:lumMod val="50000"/>
                  </a:schemeClr>
                </a:solidFill>
              </a:rPr>
              <a:t>food is</a:t>
            </a:r>
            <a:r>
              <a:rPr lang="en-US" altLang="ko-KR" dirty="0" smtClean="0"/>
              <a:t> </a:t>
            </a:r>
            <a:r>
              <a:rPr lang="en-US" altLang="ko-KR" dirty="0" smtClean="0">
                <a:solidFill>
                  <a:srgbClr val="C00000"/>
                </a:solidFill>
              </a:rPr>
              <a:t>not</a:t>
            </a:r>
            <a:r>
              <a:rPr lang="en-US" altLang="ko-KR" dirty="0" smtClean="0"/>
              <a:t> </a:t>
            </a:r>
            <a:r>
              <a:rPr lang="en-US" altLang="ko-KR" dirty="0" smtClean="0">
                <a:solidFill>
                  <a:schemeClr val="accent1">
                    <a:lumMod val="50000"/>
                  </a:schemeClr>
                </a:solidFill>
              </a:rPr>
              <a:t>very good</a:t>
            </a:r>
            <a:r>
              <a:rPr lang="en-US" altLang="ko-KR" dirty="0" smtClean="0"/>
              <a:t> in this hotel.</a:t>
            </a:r>
            <a:endParaRPr lang="en-US" altLang="ko-KR" dirty="0"/>
          </a:p>
        </p:txBody>
      </p:sp>
      <p:sp>
        <p:nvSpPr>
          <p:cNvPr id="62" name="TextBox 61"/>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mc:AlternateContent xmlns:mc="http://schemas.openxmlformats.org/markup-compatibility/2006" xmlns:a14="http://schemas.microsoft.com/office/drawing/2010/main">
        <mc:Choice Requires="a14">
          <p:sp>
            <p:nvSpPr>
              <p:cNvPr id="15" name="TextBox 14"/>
              <p:cNvSpPr txBox="1"/>
              <p:nvPr/>
            </p:nvSpPr>
            <p:spPr>
              <a:xfrm>
                <a:off x="1067046" y="2628670"/>
                <a:ext cx="3828804"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067046" y="2628670"/>
                <a:ext cx="3828804" cy="246221"/>
              </a:xfrm>
              <a:prstGeom prst="rect">
                <a:avLst/>
              </a:prstGeom>
              <a:blipFill>
                <a:blip r:embed="rId3"/>
                <a:stretch>
                  <a:fillRect/>
                </a:stretch>
              </a:blipFill>
            </p:spPr>
            <p:txBody>
              <a:bodyPr/>
              <a:lstStyle/>
              <a:p>
                <a:r>
                  <a:rPr lang="ko-KR" altLang="en-US">
                    <a:noFill/>
                  </a:rPr>
                  <a:t> </a:t>
                </a:r>
              </a:p>
            </p:txBody>
          </p:sp>
        </mc:Fallback>
      </mc:AlternateContent>
      <p:cxnSp>
        <p:nvCxnSpPr>
          <p:cNvPr id="16" name="직선 화살표 연결선 15"/>
          <p:cNvCxnSpPr/>
          <p:nvPr/>
        </p:nvCxnSpPr>
        <p:spPr>
          <a:xfrm flipH="1">
            <a:off x="1647825" y="2392079"/>
            <a:ext cx="600075" cy="236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p:cNvCxnSpPr/>
          <p:nvPr/>
        </p:nvCxnSpPr>
        <p:spPr>
          <a:xfrm flipH="1">
            <a:off x="2247900" y="2370032"/>
            <a:ext cx="419101" cy="25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직선 화살표 연결선 17"/>
          <p:cNvCxnSpPr>
            <a:endCxn id="15" idx="0"/>
          </p:cNvCxnSpPr>
          <p:nvPr/>
        </p:nvCxnSpPr>
        <p:spPr>
          <a:xfrm flipH="1">
            <a:off x="2981448" y="2361508"/>
            <a:ext cx="1" cy="267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직선 화살표 연결선 18"/>
          <p:cNvCxnSpPr/>
          <p:nvPr/>
        </p:nvCxnSpPr>
        <p:spPr>
          <a:xfrm>
            <a:off x="3456033" y="2392079"/>
            <a:ext cx="182517" cy="22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직선 화살표 연결선 19"/>
          <p:cNvCxnSpPr/>
          <p:nvPr/>
        </p:nvCxnSpPr>
        <p:spPr>
          <a:xfrm>
            <a:off x="4025945" y="2392079"/>
            <a:ext cx="364202" cy="236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6133468" y="2411676"/>
            <a:ext cx="3827715" cy="369332"/>
          </a:xfrm>
          <a:prstGeom prst="rect">
            <a:avLst/>
          </a:prstGeom>
          <a:noFill/>
        </p:spPr>
        <p:txBody>
          <a:bodyPr wrap="none" rtlCol="0">
            <a:spAutoFit/>
          </a:bodyPr>
          <a:lstStyle/>
          <a:p>
            <a:r>
              <a:rPr lang="en-US" altLang="ko-KR" dirty="0" smtClean="0"/>
              <a:t>Region size : window size </a:t>
            </a:r>
            <a:r>
              <a:rPr lang="en-US" altLang="ko-KR" dirty="0" smtClean="0">
                <a:latin typeface="맑은 고딕" panose="020B0503020000020004" pitchFamily="50" charset="-127"/>
                <a:ea typeface="맑은 고딕" panose="020B0503020000020004" pitchFamily="50" charset="-127"/>
              </a:rPr>
              <a:t>ⅹ 2 + 1</a:t>
            </a:r>
            <a:endParaRPr lang="ko-KR" altLang="en-US" dirty="0"/>
          </a:p>
        </p:txBody>
      </p:sp>
      <p:cxnSp>
        <p:nvCxnSpPr>
          <p:cNvPr id="7" name="직선 화살표 연결선 6"/>
          <p:cNvCxnSpPr>
            <a:endCxn id="5" idx="1"/>
          </p:cNvCxnSpPr>
          <p:nvPr/>
        </p:nvCxnSpPr>
        <p:spPr>
          <a:xfrm>
            <a:off x="4895850" y="2596342"/>
            <a:ext cx="12376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08326" y="3634979"/>
            <a:ext cx="3057247" cy="369332"/>
          </a:xfrm>
          <a:prstGeom prst="rect">
            <a:avLst/>
          </a:prstGeom>
          <a:noFill/>
        </p:spPr>
        <p:txBody>
          <a:bodyPr wrap="none" rtlCol="0">
            <a:spAutoFit/>
          </a:bodyPr>
          <a:lstStyle/>
          <a:p>
            <a:r>
              <a:rPr lang="en-US" altLang="ko-KR" dirty="0" smtClean="0"/>
              <a:t>Embedding about meaning</a:t>
            </a:r>
            <a:endParaRPr lang="ko-KR" altLang="en-US" dirty="0"/>
          </a:p>
        </p:txBody>
      </p:sp>
      <p:sp>
        <p:nvSpPr>
          <p:cNvPr id="21" name="TextBox 20"/>
          <p:cNvSpPr txBox="1"/>
          <p:nvPr/>
        </p:nvSpPr>
        <p:spPr>
          <a:xfrm>
            <a:off x="525851" y="5232697"/>
            <a:ext cx="2986715" cy="369332"/>
          </a:xfrm>
          <a:prstGeom prst="rect">
            <a:avLst/>
          </a:prstGeom>
          <a:noFill/>
        </p:spPr>
        <p:txBody>
          <a:bodyPr wrap="none" rtlCol="0">
            <a:spAutoFit/>
          </a:bodyPr>
          <a:lstStyle/>
          <a:p>
            <a:r>
              <a:rPr lang="en-US" altLang="ko-KR" dirty="0" smtClean="0"/>
              <a:t>Embedding about position</a:t>
            </a:r>
            <a:endParaRPr lang="ko-KR" altLang="en-US" dirty="0"/>
          </a:p>
        </p:txBody>
      </p:sp>
      <p:sp>
        <p:nvSpPr>
          <p:cNvPr id="3" name="직사각형 2"/>
          <p:cNvSpPr/>
          <p:nvPr/>
        </p:nvSpPr>
        <p:spPr>
          <a:xfrm>
            <a:off x="3622875" y="3217762"/>
            <a:ext cx="1574157" cy="120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3622875" y="4809991"/>
            <a:ext cx="1574157" cy="120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313950" y="4809991"/>
            <a:ext cx="1574157" cy="120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6995524" y="4809990"/>
            <a:ext cx="1574157" cy="120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8677098" y="4809990"/>
            <a:ext cx="1574157" cy="120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10333421" y="4806007"/>
            <a:ext cx="1574157" cy="120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9" name="TextBox 28"/>
              <p:cNvSpPr txBox="1"/>
              <p:nvPr/>
            </p:nvSpPr>
            <p:spPr>
              <a:xfrm>
                <a:off x="3953797" y="4530424"/>
                <a:ext cx="7728171"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953797" y="4530424"/>
                <a:ext cx="7728171" cy="246221"/>
              </a:xfrm>
              <a:prstGeom prst="rect">
                <a:avLst/>
              </a:prstGeom>
              <a:blipFill>
                <a:blip r:embed="rId4"/>
                <a:stretch>
                  <a:fillRect/>
                </a:stretch>
              </a:blipFill>
            </p:spPr>
            <p:txBody>
              <a:bodyPr/>
              <a:lstStyle/>
              <a:p>
                <a:r>
                  <a:rPr lang="ko-KR" altLang="en-US">
                    <a:noFill/>
                  </a:rPr>
                  <a:t> </a:t>
                </a:r>
              </a:p>
            </p:txBody>
          </p:sp>
        </mc:Fallback>
      </mc:AlternateContent>
      <p:sp>
        <p:nvSpPr>
          <p:cNvPr id="30" name="TextBox 29"/>
          <p:cNvSpPr txBox="1"/>
          <p:nvPr/>
        </p:nvSpPr>
        <p:spPr>
          <a:xfrm>
            <a:off x="3930647" y="2945352"/>
            <a:ext cx="942053" cy="246221"/>
          </a:xfrm>
          <a:prstGeom prst="rect">
            <a:avLst/>
          </a:prstGeom>
          <a:noFill/>
        </p:spPr>
        <p:txBody>
          <a:bodyPr wrap="square" rtlCol="0">
            <a:spAutoFit/>
          </a:bodyPr>
          <a:lstStyle/>
          <a:p>
            <a:pPr algn="ctr"/>
            <a:r>
              <a:rPr lang="en-US" altLang="ko-KR" sz="1000" dirty="0" smtClean="0"/>
              <a:t>Meaning</a:t>
            </a:r>
            <a:endParaRPr lang="ko-KR" altLang="en-US" sz="1000" dirty="0"/>
          </a:p>
        </p:txBody>
      </p:sp>
      <p:sp>
        <p:nvSpPr>
          <p:cNvPr id="31" name="TextBox 30"/>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929146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r>
              <a:rPr lang="en-US" altLang="ko-KR" sz="2000" dirty="0" smtClean="0"/>
              <a:t>2.   Region Embedding   </a:t>
            </a:r>
          </a:p>
        </p:txBody>
      </p:sp>
      <p:sp>
        <p:nvSpPr>
          <p:cNvPr id="23" name="TextBox 22"/>
          <p:cNvSpPr txBox="1"/>
          <p:nvPr/>
        </p:nvSpPr>
        <p:spPr>
          <a:xfrm>
            <a:off x="1472767" y="2042344"/>
            <a:ext cx="4346254" cy="369332"/>
          </a:xfrm>
          <a:prstGeom prst="rect">
            <a:avLst/>
          </a:prstGeom>
          <a:noFill/>
        </p:spPr>
        <p:txBody>
          <a:bodyPr wrap="none" rtlCol="0">
            <a:spAutoFit/>
          </a:bodyPr>
          <a:lstStyle/>
          <a:p>
            <a:r>
              <a:rPr lang="en-US" altLang="ko-KR" dirty="0" smtClean="0"/>
              <a:t>The </a:t>
            </a:r>
            <a:r>
              <a:rPr lang="en-US" altLang="ko-KR" dirty="0" smtClean="0">
                <a:solidFill>
                  <a:schemeClr val="accent1">
                    <a:lumMod val="50000"/>
                  </a:schemeClr>
                </a:solidFill>
              </a:rPr>
              <a:t>food is</a:t>
            </a:r>
            <a:r>
              <a:rPr lang="en-US" altLang="ko-KR" dirty="0" smtClean="0"/>
              <a:t> </a:t>
            </a:r>
            <a:r>
              <a:rPr lang="en-US" altLang="ko-KR" dirty="0" smtClean="0">
                <a:solidFill>
                  <a:srgbClr val="C00000"/>
                </a:solidFill>
              </a:rPr>
              <a:t>not</a:t>
            </a:r>
            <a:r>
              <a:rPr lang="en-US" altLang="ko-KR" dirty="0" smtClean="0"/>
              <a:t> </a:t>
            </a:r>
            <a:r>
              <a:rPr lang="en-US" altLang="ko-KR" dirty="0" smtClean="0">
                <a:solidFill>
                  <a:schemeClr val="accent1">
                    <a:lumMod val="50000"/>
                  </a:schemeClr>
                </a:solidFill>
              </a:rPr>
              <a:t>very good</a:t>
            </a:r>
            <a:r>
              <a:rPr lang="en-US" altLang="ko-KR" dirty="0" smtClean="0"/>
              <a:t> in this hotel.</a:t>
            </a:r>
            <a:endParaRPr lang="en-US" altLang="ko-KR" dirty="0"/>
          </a:p>
        </p:txBody>
      </p:sp>
      <p:sp>
        <p:nvSpPr>
          <p:cNvPr id="30" name="직사각형 29"/>
          <p:cNvSpPr/>
          <p:nvPr/>
        </p:nvSpPr>
        <p:spPr>
          <a:xfrm>
            <a:off x="1199990" y="3048021"/>
            <a:ext cx="2138629" cy="209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모서리가 둥근 직사각형 5"/>
          <p:cNvSpPr/>
          <p:nvPr/>
        </p:nvSpPr>
        <p:spPr>
          <a:xfrm>
            <a:off x="1199990" y="3693160"/>
            <a:ext cx="2138629" cy="9144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모서리가 둥근 직사각형 31"/>
          <p:cNvSpPr/>
          <p:nvPr/>
        </p:nvSpPr>
        <p:spPr>
          <a:xfrm>
            <a:off x="1199990" y="3275897"/>
            <a:ext cx="2138629" cy="9144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32"/>
          <p:cNvSpPr/>
          <p:nvPr/>
        </p:nvSpPr>
        <p:spPr>
          <a:xfrm>
            <a:off x="1199990" y="4105296"/>
            <a:ext cx="2138629" cy="9144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모서리가 둥근 직사각형 33"/>
          <p:cNvSpPr/>
          <p:nvPr/>
        </p:nvSpPr>
        <p:spPr>
          <a:xfrm>
            <a:off x="1199990" y="4536217"/>
            <a:ext cx="2138629" cy="9144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2" name="직선 화살표 연결선 41"/>
          <p:cNvCxnSpPr/>
          <p:nvPr/>
        </p:nvCxnSpPr>
        <p:spPr>
          <a:xfrm>
            <a:off x="3527425" y="3727450"/>
            <a:ext cx="2924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p:cNvCxnSpPr/>
          <p:nvPr/>
        </p:nvCxnSpPr>
        <p:spPr>
          <a:xfrm>
            <a:off x="3527425" y="3329928"/>
            <a:ext cx="2924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p:cNvCxnSpPr/>
          <p:nvPr/>
        </p:nvCxnSpPr>
        <p:spPr>
          <a:xfrm>
            <a:off x="3527425" y="4196736"/>
            <a:ext cx="2924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p:cNvCxnSpPr/>
          <p:nvPr/>
        </p:nvCxnSpPr>
        <p:spPr>
          <a:xfrm>
            <a:off x="3535045" y="4572447"/>
            <a:ext cx="2924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직선 화살표 연결선 58"/>
          <p:cNvCxnSpPr/>
          <p:nvPr/>
        </p:nvCxnSpPr>
        <p:spPr>
          <a:xfrm>
            <a:off x="3545198" y="4836374"/>
            <a:ext cx="2924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모서리가 둥근 직사각형 60"/>
          <p:cNvSpPr/>
          <p:nvPr/>
        </p:nvSpPr>
        <p:spPr>
          <a:xfrm>
            <a:off x="1199990" y="4790654"/>
            <a:ext cx="2138629" cy="914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p:sp>
        <p:nvSpPr>
          <p:cNvPr id="43" name="모서리가 둥근 직사각형 42"/>
          <p:cNvSpPr/>
          <p:nvPr/>
        </p:nvSpPr>
        <p:spPr>
          <a:xfrm>
            <a:off x="8695888" y="4070718"/>
            <a:ext cx="2138629" cy="9144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모서리가 둥근 직사각형 43"/>
          <p:cNvSpPr/>
          <p:nvPr/>
        </p:nvSpPr>
        <p:spPr>
          <a:xfrm>
            <a:off x="8695888" y="3977305"/>
            <a:ext cx="2138629" cy="9144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44"/>
          <p:cNvSpPr/>
          <p:nvPr/>
        </p:nvSpPr>
        <p:spPr>
          <a:xfrm>
            <a:off x="8695888" y="4161385"/>
            <a:ext cx="2138629" cy="9144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모서리가 둥근 직사각형 46"/>
          <p:cNvSpPr/>
          <p:nvPr/>
        </p:nvSpPr>
        <p:spPr>
          <a:xfrm>
            <a:off x="8695888" y="4251789"/>
            <a:ext cx="2138629" cy="9144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모서리가 둥근 직사각형 47"/>
          <p:cNvSpPr/>
          <p:nvPr/>
        </p:nvSpPr>
        <p:spPr>
          <a:xfrm>
            <a:off x="8695888" y="4339062"/>
            <a:ext cx="2138629" cy="914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화살표 연결선 3"/>
          <p:cNvCxnSpPr>
            <a:endCxn id="44" idx="1"/>
          </p:cNvCxnSpPr>
          <p:nvPr/>
        </p:nvCxnSpPr>
        <p:spPr>
          <a:xfrm>
            <a:off x="7427583" y="3341358"/>
            <a:ext cx="1268305" cy="681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직선 화살표 연결선 7"/>
          <p:cNvCxnSpPr>
            <a:endCxn id="43" idx="1"/>
          </p:cNvCxnSpPr>
          <p:nvPr/>
        </p:nvCxnSpPr>
        <p:spPr>
          <a:xfrm>
            <a:off x="7451279" y="3738880"/>
            <a:ext cx="1244609" cy="377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직선 화살표 연결선 9"/>
          <p:cNvCxnSpPr>
            <a:endCxn id="45" idx="1"/>
          </p:cNvCxnSpPr>
          <p:nvPr/>
        </p:nvCxnSpPr>
        <p:spPr>
          <a:xfrm flipV="1">
            <a:off x="7427583" y="4207105"/>
            <a:ext cx="1268305" cy="1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직선 화살표 연결선 13"/>
          <p:cNvCxnSpPr>
            <a:endCxn id="47" idx="1"/>
          </p:cNvCxnSpPr>
          <p:nvPr/>
        </p:nvCxnSpPr>
        <p:spPr>
          <a:xfrm flipV="1">
            <a:off x="7435203" y="4297509"/>
            <a:ext cx="1260685" cy="286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직선 화살표 연결선 15"/>
          <p:cNvCxnSpPr>
            <a:endCxn id="48" idx="1"/>
          </p:cNvCxnSpPr>
          <p:nvPr/>
        </p:nvCxnSpPr>
        <p:spPr>
          <a:xfrm flipV="1">
            <a:off x="7445356" y="4384782"/>
            <a:ext cx="1250532" cy="45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755653" y="3989583"/>
            <a:ext cx="458780" cy="307777"/>
          </a:xfrm>
          <a:prstGeom prst="rect">
            <a:avLst/>
          </a:prstGeom>
          <a:noFill/>
        </p:spPr>
        <p:txBody>
          <a:bodyPr wrap="none" rtlCol="0">
            <a:spAutoFit/>
          </a:bodyPr>
          <a:lstStyle/>
          <a:p>
            <a:r>
              <a:rPr lang="en-US" altLang="ko-KR" sz="1400" dirty="0" smtClean="0"/>
              <a:t>not</a:t>
            </a:r>
            <a:endParaRPr lang="ko-KR" altLang="en-US" sz="1400" dirty="0"/>
          </a:p>
        </p:txBody>
      </p:sp>
      <p:sp>
        <p:nvSpPr>
          <p:cNvPr id="50" name="TextBox 49"/>
          <p:cNvSpPr txBox="1"/>
          <p:nvPr/>
        </p:nvSpPr>
        <p:spPr>
          <a:xfrm>
            <a:off x="865222" y="3566182"/>
            <a:ext cx="308098" cy="307777"/>
          </a:xfrm>
          <a:prstGeom prst="rect">
            <a:avLst/>
          </a:prstGeom>
          <a:noFill/>
        </p:spPr>
        <p:txBody>
          <a:bodyPr wrap="none" rtlCol="0">
            <a:spAutoFit/>
          </a:bodyPr>
          <a:lstStyle/>
          <a:p>
            <a:r>
              <a:rPr lang="en-US" altLang="ko-KR" sz="1400" dirty="0" smtClean="0"/>
              <a:t>is</a:t>
            </a:r>
            <a:endParaRPr lang="ko-KR" altLang="en-US" sz="1400" dirty="0"/>
          </a:p>
        </p:txBody>
      </p:sp>
      <p:sp>
        <p:nvSpPr>
          <p:cNvPr id="55" name="TextBox 54"/>
          <p:cNvSpPr txBox="1"/>
          <p:nvPr/>
        </p:nvSpPr>
        <p:spPr>
          <a:xfrm>
            <a:off x="611516" y="4687821"/>
            <a:ext cx="614271" cy="307777"/>
          </a:xfrm>
          <a:prstGeom prst="rect">
            <a:avLst/>
          </a:prstGeom>
          <a:noFill/>
        </p:spPr>
        <p:txBody>
          <a:bodyPr wrap="none" rtlCol="0">
            <a:spAutoFit/>
          </a:bodyPr>
          <a:lstStyle/>
          <a:p>
            <a:r>
              <a:rPr lang="en-US" altLang="ko-KR" sz="1400" dirty="0" smtClean="0"/>
              <a:t>good</a:t>
            </a:r>
            <a:endParaRPr lang="ko-KR" altLang="en-US" sz="1400" dirty="0"/>
          </a:p>
        </p:txBody>
      </p:sp>
      <p:sp>
        <p:nvSpPr>
          <p:cNvPr id="56" name="TextBox 55"/>
          <p:cNvSpPr txBox="1"/>
          <p:nvPr/>
        </p:nvSpPr>
        <p:spPr>
          <a:xfrm>
            <a:off x="687801" y="4408855"/>
            <a:ext cx="527965" cy="307777"/>
          </a:xfrm>
          <a:prstGeom prst="rect">
            <a:avLst/>
          </a:prstGeom>
          <a:noFill/>
        </p:spPr>
        <p:txBody>
          <a:bodyPr wrap="none" rtlCol="0">
            <a:spAutoFit/>
          </a:bodyPr>
          <a:lstStyle/>
          <a:p>
            <a:r>
              <a:rPr lang="en-US" altLang="ko-KR" sz="1400" dirty="0" smtClean="0"/>
              <a:t>very</a:t>
            </a:r>
            <a:endParaRPr lang="ko-KR" altLang="en-US" sz="1400" dirty="0"/>
          </a:p>
        </p:txBody>
      </p:sp>
      <p:sp>
        <p:nvSpPr>
          <p:cNvPr id="57" name="TextBox 56"/>
          <p:cNvSpPr txBox="1"/>
          <p:nvPr/>
        </p:nvSpPr>
        <p:spPr>
          <a:xfrm>
            <a:off x="682007" y="3197771"/>
            <a:ext cx="562975" cy="307777"/>
          </a:xfrm>
          <a:prstGeom prst="rect">
            <a:avLst/>
          </a:prstGeom>
          <a:noFill/>
        </p:spPr>
        <p:txBody>
          <a:bodyPr wrap="none" rtlCol="0">
            <a:spAutoFit/>
          </a:bodyPr>
          <a:lstStyle/>
          <a:p>
            <a:r>
              <a:rPr lang="en-US" altLang="ko-KR" sz="1400" dirty="0" smtClean="0"/>
              <a:t>food</a:t>
            </a:r>
            <a:endParaRPr lang="ko-KR" altLang="en-US" sz="1400" dirty="0"/>
          </a:p>
        </p:txBody>
      </p:sp>
      <mc:AlternateContent xmlns:mc="http://schemas.openxmlformats.org/markup-compatibility/2006" xmlns:a14="http://schemas.microsoft.com/office/drawing/2010/main">
        <mc:Choice Requires="a14">
          <p:sp>
            <p:nvSpPr>
              <p:cNvPr id="58" name="TextBox 57"/>
              <p:cNvSpPr txBox="1"/>
              <p:nvPr/>
            </p:nvSpPr>
            <p:spPr>
              <a:xfrm>
                <a:off x="6705562" y="3573899"/>
                <a:ext cx="915635" cy="329962"/>
              </a:xfrm>
              <a:prstGeom prst="rect">
                <a:avLst/>
              </a:prstGeom>
              <a:noFill/>
            </p:spPr>
            <p:txBody>
              <a:bodyPr wrap="non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a14:m>
                <a:r>
                  <a:rPr lang="ko-KR" altLang="en-US" sz="1400" dirty="0" smtClean="0"/>
                  <a:t>   </a:t>
                </a:r>
                <a:endParaRPr lang="ko-KR" altLang="en-US"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6705562" y="3573899"/>
                <a:ext cx="915635" cy="32996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636982" y="3176377"/>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6636982" y="3176377"/>
                <a:ext cx="790601" cy="32996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6636982" y="4043185"/>
                <a:ext cx="620683"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sub>
                      </m:sSub>
                    </m:oMath>
                  </m:oMathPara>
                </a14:m>
                <a:endParaRPr lang="ko-KR" altLang="en-US"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6636982" y="4043185"/>
                <a:ext cx="620683" cy="32996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644602" y="4418896"/>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65" name="TextBox 64"/>
              <p:cNvSpPr txBox="1">
                <a:spLocks noRot="1" noChangeAspect="1" noMove="1" noResize="1" noEditPoints="1" noAdjustHandles="1" noChangeArrowheads="1" noChangeShapeType="1" noTextEdit="1"/>
              </p:cNvSpPr>
              <p:nvPr/>
            </p:nvSpPr>
            <p:spPr>
              <a:xfrm>
                <a:off x="6644602" y="4418896"/>
                <a:ext cx="790601" cy="32996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654755" y="4675203"/>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6654755" y="4675203"/>
                <a:ext cx="790601" cy="329962"/>
              </a:xfrm>
              <a:prstGeom prst="rect">
                <a:avLst/>
              </a:prstGeom>
              <a:blipFill>
                <a:blip r:embed="rId7"/>
                <a:stretch>
                  <a:fillRect/>
                </a:stretch>
              </a:blipFill>
            </p:spPr>
            <p:txBody>
              <a:bodyPr/>
              <a:lstStyle/>
              <a:p>
                <a:r>
                  <a:rPr lang="ko-KR" altLang="en-US">
                    <a:noFill/>
                  </a:rPr>
                  <a:t> </a:t>
                </a:r>
              </a:p>
            </p:txBody>
          </p:sp>
        </mc:Fallback>
      </mc:AlternateContent>
      <p:sp>
        <p:nvSpPr>
          <p:cNvPr id="67" name="TextBox 66"/>
          <p:cNvSpPr txBox="1"/>
          <p:nvPr/>
        </p:nvSpPr>
        <p:spPr>
          <a:xfrm>
            <a:off x="1146650" y="2735420"/>
            <a:ext cx="3159132" cy="307777"/>
          </a:xfrm>
          <a:prstGeom prst="rect">
            <a:avLst/>
          </a:prstGeom>
          <a:noFill/>
        </p:spPr>
        <p:txBody>
          <a:bodyPr wrap="square" rtlCol="0">
            <a:spAutoFit/>
          </a:bodyPr>
          <a:lstStyle/>
          <a:p>
            <a:r>
              <a:rPr lang="en-US" altLang="ko-KR" sz="1400" dirty="0" smtClean="0"/>
              <a:t>Embedding weight about meaning</a:t>
            </a:r>
            <a:endParaRPr lang="ko-KR" altLang="en-US" sz="1400" dirty="0"/>
          </a:p>
        </p:txBody>
      </p:sp>
      <p:sp>
        <p:nvSpPr>
          <p:cNvPr id="68" name="TextBox 67"/>
          <p:cNvSpPr txBox="1"/>
          <p:nvPr/>
        </p:nvSpPr>
        <p:spPr>
          <a:xfrm>
            <a:off x="4467465" y="2949805"/>
            <a:ext cx="958917" cy="369332"/>
          </a:xfrm>
          <a:prstGeom prst="rect">
            <a:avLst/>
          </a:prstGeom>
          <a:noFill/>
        </p:spPr>
        <p:txBody>
          <a:bodyPr wrap="none" rtlCol="0">
            <a:spAutoFit/>
          </a:bodyPr>
          <a:lstStyle/>
          <a:p>
            <a:r>
              <a:rPr lang="en-US" altLang="ko-KR" dirty="0" smtClean="0"/>
              <a:t>Lookup</a:t>
            </a:r>
            <a:endParaRPr lang="ko-KR" altLang="en-US" dirty="0"/>
          </a:p>
        </p:txBody>
      </p:sp>
      <p:sp>
        <p:nvSpPr>
          <p:cNvPr id="69" name="TextBox 68"/>
          <p:cNvSpPr txBox="1"/>
          <p:nvPr/>
        </p:nvSpPr>
        <p:spPr>
          <a:xfrm>
            <a:off x="7933218" y="3204567"/>
            <a:ext cx="1032334" cy="369332"/>
          </a:xfrm>
          <a:prstGeom prst="rect">
            <a:avLst/>
          </a:prstGeom>
          <a:noFill/>
        </p:spPr>
        <p:txBody>
          <a:bodyPr wrap="none" rtlCol="0">
            <a:spAutoFit/>
          </a:bodyPr>
          <a:lstStyle/>
          <a:p>
            <a:r>
              <a:rPr lang="en-US" altLang="ko-KR" dirty="0" err="1" smtClean="0"/>
              <a:t>Concate</a:t>
            </a:r>
            <a:endParaRPr lang="ko-KR" altLang="en-US" dirty="0"/>
          </a:p>
        </p:txBody>
      </p:sp>
      <mc:AlternateContent xmlns:mc="http://schemas.openxmlformats.org/markup-compatibility/2006" xmlns:a14="http://schemas.microsoft.com/office/drawing/2010/main">
        <mc:Choice Requires="a14">
          <p:sp>
            <p:nvSpPr>
              <p:cNvPr id="71" name="TextBox 70"/>
              <p:cNvSpPr txBox="1"/>
              <p:nvPr/>
            </p:nvSpPr>
            <p:spPr>
              <a:xfrm>
                <a:off x="1067046" y="2397925"/>
                <a:ext cx="3828804"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71" name="TextBox 70"/>
              <p:cNvSpPr txBox="1">
                <a:spLocks noRot="1" noChangeAspect="1" noMove="1" noResize="1" noEditPoints="1" noAdjustHandles="1" noChangeArrowheads="1" noChangeShapeType="1" noTextEdit="1"/>
              </p:cNvSpPr>
              <p:nvPr/>
            </p:nvSpPr>
            <p:spPr>
              <a:xfrm>
                <a:off x="1067046" y="2397925"/>
                <a:ext cx="3828804" cy="246221"/>
              </a:xfrm>
              <a:prstGeom prst="rect">
                <a:avLst/>
              </a:prstGeom>
              <a:blipFill>
                <a:blip r:embed="rId8"/>
                <a:stretch>
                  <a:fillRect/>
                </a:stretch>
              </a:blipFill>
            </p:spPr>
            <p:txBody>
              <a:bodyPr/>
              <a:lstStyle/>
              <a:p>
                <a:r>
                  <a:rPr lang="ko-KR" altLang="en-US">
                    <a:noFill/>
                  </a:rPr>
                  <a:t> </a:t>
                </a:r>
              </a:p>
            </p:txBody>
          </p:sp>
        </mc:Fallback>
      </mc:AlternateContent>
      <p:sp>
        <p:nvSpPr>
          <p:cNvPr id="52" name="TextBox 51"/>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5310415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r>
              <a:rPr lang="en-US" altLang="ko-KR" sz="2000" dirty="0" smtClean="0"/>
              <a:t>2.   Region Embedding   </a:t>
            </a:r>
          </a:p>
        </p:txBody>
      </p:sp>
      <p:sp>
        <p:nvSpPr>
          <p:cNvPr id="23" name="TextBox 22"/>
          <p:cNvSpPr txBox="1"/>
          <p:nvPr/>
        </p:nvSpPr>
        <p:spPr>
          <a:xfrm>
            <a:off x="1472767" y="2042344"/>
            <a:ext cx="4346254" cy="369332"/>
          </a:xfrm>
          <a:prstGeom prst="rect">
            <a:avLst/>
          </a:prstGeom>
          <a:noFill/>
        </p:spPr>
        <p:txBody>
          <a:bodyPr wrap="none" rtlCol="0">
            <a:spAutoFit/>
          </a:bodyPr>
          <a:lstStyle/>
          <a:p>
            <a:r>
              <a:rPr lang="en-US" altLang="ko-KR" dirty="0" smtClean="0"/>
              <a:t>The </a:t>
            </a:r>
            <a:r>
              <a:rPr lang="en-US" altLang="ko-KR" dirty="0" smtClean="0">
                <a:solidFill>
                  <a:schemeClr val="accent1">
                    <a:lumMod val="50000"/>
                  </a:schemeClr>
                </a:solidFill>
              </a:rPr>
              <a:t>food is</a:t>
            </a:r>
            <a:r>
              <a:rPr lang="en-US" altLang="ko-KR" dirty="0" smtClean="0"/>
              <a:t> </a:t>
            </a:r>
            <a:r>
              <a:rPr lang="en-US" altLang="ko-KR" dirty="0" smtClean="0">
                <a:solidFill>
                  <a:srgbClr val="C00000"/>
                </a:solidFill>
              </a:rPr>
              <a:t>not</a:t>
            </a:r>
            <a:r>
              <a:rPr lang="en-US" altLang="ko-KR" dirty="0" smtClean="0"/>
              <a:t> </a:t>
            </a:r>
            <a:r>
              <a:rPr lang="en-US" altLang="ko-KR" dirty="0" smtClean="0">
                <a:solidFill>
                  <a:schemeClr val="accent1">
                    <a:lumMod val="50000"/>
                  </a:schemeClr>
                </a:solidFill>
              </a:rPr>
              <a:t>very good</a:t>
            </a:r>
            <a:r>
              <a:rPr lang="en-US" altLang="ko-KR" dirty="0" smtClean="0"/>
              <a:t> in this hotel.</a:t>
            </a:r>
            <a:endParaRPr lang="en-US" altLang="ko-KR" dirty="0"/>
          </a:p>
        </p:txBody>
      </p:sp>
      <p:sp>
        <p:nvSpPr>
          <p:cNvPr id="30" name="직사각형 29"/>
          <p:cNvSpPr/>
          <p:nvPr/>
        </p:nvSpPr>
        <p:spPr>
          <a:xfrm>
            <a:off x="831690" y="3149621"/>
            <a:ext cx="2138629" cy="209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모서리가 둥근 직사각형 5"/>
          <p:cNvSpPr/>
          <p:nvPr/>
        </p:nvSpPr>
        <p:spPr>
          <a:xfrm>
            <a:off x="831690" y="3794760"/>
            <a:ext cx="2138629" cy="914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98780" y="3694320"/>
            <a:ext cx="458780" cy="307777"/>
          </a:xfrm>
          <a:prstGeom prst="rect">
            <a:avLst/>
          </a:prstGeom>
          <a:noFill/>
        </p:spPr>
        <p:txBody>
          <a:bodyPr wrap="none" rtlCol="0">
            <a:spAutoFit/>
          </a:bodyPr>
          <a:lstStyle/>
          <a:p>
            <a:r>
              <a:rPr lang="en-US" altLang="ko-KR" sz="1400" dirty="0" smtClean="0"/>
              <a:t>not</a:t>
            </a:r>
            <a:endParaRPr lang="ko-KR" altLang="en-US" sz="1400" dirty="0"/>
          </a:p>
        </p:txBody>
      </p:sp>
      <p:sp>
        <p:nvSpPr>
          <p:cNvPr id="55" name="직사각형 54"/>
          <p:cNvSpPr/>
          <p:nvPr/>
        </p:nvSpPr>
        <p:spPr>
          <a:xfrm>
            <a:off x="3082331" y="3149621"/>
            <a:ext cx="2138629" cy="209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모서리가 둥근 직사각형 55"/>
          <p:cNvSpPr/>
          <p:nvPr/>
        </p:nvSpPr>
        <p:spPr>
          <a:xfrm>
            <a:off x="3082331" y="3794760"/>
            <a:ext cx="2138629" cy="914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5318891" y="3149621"/>
            <a:ext cx="2138629" cy="209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모서리가 둥근 직사각형 62"/>
          <p:cNvSpPr/>
          <p:nvPr/>
        </p:nvSpPr>
        <p:spPr>
          <a:xfrm>
            <a:off x="5318891" y="3794760"/>
            <a:ext cx="2138629" cy="9144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7556832" y="3149621"/>
            <a:ext cx="2138629" cy="209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모서리가 둥근 직사각형 64"/>
          <p:cNvSpPr/>
          <p:nvPr/>
        </p:nvSpPr>
        <p:spPr>
          <a:xfrm>
            <a:off x="7556832" y="3794760"/>
            <a:ext cx="2138629" cy="914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직사각형 65"/>
          <p:cNvSpPr/>
          <p:nvPr/>
        </p:nvSpPr>
        <p:spPr>
          <a:xfrm>
            <a:off x="9794773" y="3149621"/>
            <a:ext cx="2138629" cy="209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모서리가 둥근 직사각형 66"/>
          <p:cNvSpPr/>
          <p:nvPr/>
        </p:nvSpPr>
        <p:spPr>
          <a:xfrm>
            <a:off x="9794773" y="3794760"/>
            <a:ext cx="2138629" cy="9144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p:cNvSpPr/>
          <p:nvPr/>
        </p:nvSpPr>
        <p:spPr>
          <a:xfrm>
            <a:off x="5322186" y="5833500"/>
            <a:ext cx="2138630" cy="459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모서리가 둥근 직사각형 70"/>
          <p:cNvSpPr/>
          <p:nvPr/>
        </p:nvSpPr>
        <p:spPr>
          <a:xfrm>
            <a:off x="5322188" y="5839294"/>
            <a:ext cx="2138629" cy="914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모서리가 둥근 직사각형 72"/>
          <p:cNvSpPr/>
          <p:nvPr/>
        </p:nvSpPr>
        <p:spPr>
          <a:xfrm>
            <a:off x="5322187" y="5929024"/>
            <a:ext cx="2138629" cy="914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모서리가 둥근 직사각형 73"/>
          <p:cNvSpPr/>
          <p:nvPr/>
        </p:nvSpPr>
        <p:spPr>
          <a:xfrm>
            <a:off x="5322187" y="6020464"/>
            <a:ext cx="2138629" cy="9144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모서리가 둥근 직사각형 74"/>
          <p:cNvSpPr/>
          <p:nvPr/>
        </p:nvSpPr>
        <p:spPr>
          <a:xfrm>
            <a:off x="5322187" y="6110194"/>
            <a:ext cx="2138629" cy="914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모서리가 둥근 직사각형 76"/>
          <p:cNvSpPr/>
          <p:nvPr/>
        </p:nvSpPr>
        <p:spPr>
          <a:xfrm>
            <a:off x="5322187" y="6201634"/>
            <a:ext cx="2138629" cy="9144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p:cNvCxnSpPr>
            <a:stCxn id="30" idx="2"/>
            <a:endCxn id="71" idx="0"/>
          </p:cNvCxnSpPr>
          <p:nvPr/>
        </p:nvCxnSpPr>
        <p:spPr>
          <a:xfrm>
            <a:off x="1901005" y="5242905"/>
            <a:ext cx="4490498" cy="59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직선 화살표 연결선 15"/>
          <p:cNvCxnSpPr>
            <a:stCxn id="55" idx="2"/>
            <a:endCxn id="71" idx="0"/>
          </p:cNvCxnSpPr>
          <p:nvPr/>
        </p:nvCxnSpPr>
        <p:spPr>
          <a:xfrm>
            <a:off x="4151646" y="5242905"/>
            <a:ext cx="2239857" cy="59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p:cNvCxnSpPr>
            <a:stCxn id="62" idx="2"/>
            <a:endCxn id="71" idx="0"/>
          </p:cNvCxnSpPr>
          <p:nvPr/>
        </p:nvCxnSpPr>
        <p:spPr>
          <a:xfrm>
            <a:off x="6388206" y="5242905"/>
            <a:ext cx="3297" cy="59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직선 화살표 연결선 79"/>
          <p:cNvCxnSpPr>
            <a:stCxn id="64" idx="2"/>
            <a:endCxn id="69" idx="0"/>
          </p:cNvCxnSpPr>
          <p:nvPr/>
        </p:nvCxnSpPr>
        <p:spPr>
          <a:xfrm flipH="1">
            <a:off x="6391501" y="5242905"/>
            <a:ext cx="2234646" cy="590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직선 화살표 연결선 81"/>
          <p:cNvCxnSpPr>
            <a:stCxn id="66" idx="2"/>
            <a:endCxn id="71" idx="0"/>
          </p:cNvCxnSpPr>
          <p:nvPr/>
        </p:nvCxnSpPr>
        <p:spPr>
          <a:xfrm flipH="1">
            <a:off x="6391503" y="5242905"/>
            <a:ext cx="4472585" cy="59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p:sp>
        <p:nvSpPr>
          <p:cNvPr id="39" name="TextBox 38"/>
          <p:cNvSpPr txBox="1"/>
          <p:nvPr/>
        </p:nvSpPr>
        <p:spPr>
          <a:xfrm>
            <a:off x="8534357" y="5555609"/>
            <a:ext cx="1032334" cy="369332"/>
          </a:xfrm>
          <a:prstGeom prst="rect">
            <a:avLst/>
          </a:prstGeom>
          <a:noFill/>
        </p:spPr>
        <p:txBody>
          <a:bodyPr wrap="none" rtlCol="0">
            <a:spAutoFit/>
          </a:bodyPr>
          <a:lstStyle/>
          <a:p>
            <a:r>
              <a:rPr lang="en-US" altLang="ko-KR" dirty="0" err="1" smtClean="0"/>
              <a:t>Concate</a:t>
            </a:r>
            <a:endParaRPr lang="ko-KR" altLang="en-US" dirty="0"/>
          </a:p>
        </p:txBody>
      </p:sp>
      <mc:AlternateContent xmlns:mc="http://schemas.openxmlformats.org/markup-compatibility/2006" xmlns:a14="http://schemas.microsoft.com/office/drawing/2010/main">
        <mc:Choice Requires="a14">
          <p:sp>
            <p:nvSpPr>
              <p:cNvPr id="41" name="TextBox 40"/>
              <p:cNvSpPr txBox="1"/>
              <p:nvPr/>
            </p:nvSpPr>
            <p:spPr>
              <a:xfrm>
                <a:off x="1067046" y="2397925"/>
                <a:ext cx="3828804"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067046" y="2397925"/>
                <a:ext cx="3828804" cy="246221"/>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424001" y="2933705"/>
                <a:ext cx="10156481"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424001" y="2933705"/>
                <a:ext cx="10156481" cy="246221"/>
              </a:xfrm>
              <a:prstGeom prst="rect">
                <a:avLst/>
              </a:prstGeom>
              <a:blipFill>
                <a:blip r:embed="rId4"/>
                <a:stretch>
                  <a:fillRect/>
                </a:stretch>
              </a:blipFill>
            </p:spPr>
            <p:txBody>
              <a:bodyPr/>
              <a:lstStyle/>
              <a:p>
                <a:r>
                  <a:rPr lang="ko-KR" altLang="en-US">
                    <a:noFill/>
                  </a:rPr>
                  <a:t> </a:t>
                </a:r>
              </a:p>
            </p:txBody>
          </p:sp>
        </mc:Fallback>
      </mc:AlternateContent>
      <p:sp>
        <p:nvSpPr>
          <p:cNvPr id="44" name="TextBox 43"/>
          <p:cNvSpPr txBox="1"/>
          <p:nvPr/>
        </p:nvSpPr>
        <p:spPr>
          <a:xfrm>
            <a:off x="1146650" y="2735420"/>
            <a:ext cx="3159132" cy="307777"/>
          </a:xfrm>
          <a:prstGeom prst="rect">
            <a:avLst/>
          </a:prstGeom>
          <a:noFill/>
        </p:spPr>
        <p:txBody>
          <a:bodyPr wrap="square" rtlCol="0">
            <a:spAutoFit/>
          </a:bodyPr>
          <a:lstStyle/>
          <a:p>
            <a:r>
              <a:rPr lang="en-US" altLang="ko-KR" sz="1400" dirty="0" smtClean="0"/>
              <a:t>Embedding weight about position</a:t>
            </a:r>
            <a:endParaRPr lang="ko-KR" altLang="en-US" sz="1400" dirty="0"/>
          </a:p>
        </p:txBody>
      </p:sp>
      <p:sp>
        <p:nvSpPr>
          <p:cNvPr id="38" name="TextBox 37"/>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280850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r>
              <a:rPr lang="en-US" altLang="ko-KR" sz="2000" dirty="0" smtClean="0"/>
              <a:t>2.   Region Embedding   </a:t>
            </a:r>
          </a:p>
        </p:txBody>
      </p:sp>
      <p:sp>
        <p:nvSpPr>
          <p:cNvPr id="23" name="TextBox 22"/>
          <p:cNvSpPr txBox="1"/>
          <p:nvPr/>
        </p:nvSpPr>
        <p:spPr>
          <a:xfrm>
            <a:off x="1472767" y="2042344"/>
            <a:ext cx="4346254" cy="369332"/>
          </a:xfrm>
          <a:prstGeom prst="rect">
            <a:avLst/>
          </a:prstGeom>
          <a:noFill/>
        </p:spPr>
        <p:txBody>
          <a:bodyPr wrap="none" rtlCol="0">
            <a:spAutoFit/>
          </a:bodyPr>
          <a:lstStyle/>
          <a:p>
            <a:r>
              <a:rPr lang="en-US" altLang="ko-KR" dirty="0" smtClean="0"/>
              <a:t>The </a:t>
            </a:r>
            <a:r>
              <a:rPr lang="en-US" altLang="ko-KR" dirty="0" smtClean="0">
                <a:solidFill>
                  <a:schemeClr val="accent1">
                    <a:lumMod val="50000"/>
                  </a:schemeClr>
                </a:solidFill>
              </a:rPr>
              <a:t>food is</a:t>
            </a:r>
            <a:r>
              <a:rPr lang="en-US" altLang="ko-KR" dirty="0" smtClean="0"/>
              <a:t> </a:t>
            </a:r>
            <a:r>
              <a:rPr lang="en-US" altLang="ko-KR" dirty="0" smtClean="0">
                <a:solidFill>
                  <a:srgbClr val="C00000"/>
                </a:solidFill>
              </a:rPr>
              <a:t>not</a:t>
            </a:r>
            <a:r>
              <a:rPr lang="en-US" altLang="ko-KR" dirty="0" smtClean="0"/>
              <a:t> </a:t>
            </a:r>
            <a:r>
              <a:rPr lang="en-US" altLang="ko-KR" dirty="0" smtClean="0">
                <a:solidFill>
                  <a:schemeClr val="accent1">
                    <a:lumMod val="50000"/>
                  </a:schemeClr>
                </a:solidFill>
              </a:rPr>
              <a:t>very good</a:t>
            </a:r>
            <a:r>
              <a:rPr lang="en-US" altLang="ko-KR" dirty="0" smtClean="0"/>
              <a:t> in this hotel.</a:t>
            </a:r>
            <a:endParaRPr lang="en-US" altLang="ko-KR" dirty="0"/>
          </a:p>
        </p:txBody>
      </p:sp>
      <mc:AlternateContent xmlns:mc="http://schemas.openxmlformats.org/markup-compatibility/2006" xmlns:a14="http://schemas.microsoft.com/office/drawing/2010/main">
        <mc:Choice Requires="a14">
          <p:sp>
            <p:nvSpPr>
              <p:cNvPr id="46" name="TextBox 45"/>
              <p:cNvSpPr txBox="1"/>
              <p:nvPr/>
            </p:nvSpPr>
            <p:spPr>
              <a:xfrm>
                <a:off x="1253802" y="4939011"/>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253802" y="4939011"/>
                <a:ext cx="790601" cy="32996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253802" y="4650364"/>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253802" y="4650364"/>
                <a:ext cx="790601" cy="32996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272852" y="5196172"/>
                <a:ext cx="620683"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sub>
                      </m:sSub>
                    </m:oMath>
                  </m:oMathPara>
                </a14:m>
                <a:endParaRPr lang="ko-KR" altLang="en-US"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272852" y="5196172"/>
                <a:ext cx="620683" cy="32996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251897" y="5422333"/>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251897" y="5422333"/>
                <a:ext cx="790601" cy="32996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1252525" y="5692865"/>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1252525" y="5692865"/>
                <a:ext cx="790601" cy="329962"/>
              </a:xfrm>
              <a:prstGeom prst="rect">
                <a:avLst/>
              </a:prstGeom>
              <a:blipFill>
                <a:blip r:embed="rId7"/>
                <a:stretch>
                  <a:fillRect/>
                </a:stretch>
              </a:blipFill>
            </p:spPr>
            <p:txBody>
              <a:bodyPr/>
              <a:lstStyle/>
              <a:p>
                <a:r>
                  <a:rPr lang="ko-KR" altLang="en-US">
                    <a:noFill/>
                  </a:rPr>
                  <a:t> </a:t>
                </a:r>
              </a:p>
            </p:txBody>
          </p:sp>
        </mc:Fallback>
      </mc:AlternateContent>
      <p:sp>
        <p:nvSpPr>
          <p:cNvPr id="56" name="모서리가 둥근 직사각형 55"/>
          <p:cNvSpPr/>
          <p:nvPr/>
        </p:nvSpPr>
        <p:spPr>
          <a:xfrm>
            <a:off x="2065706" y="3143730"/>
            <a:ext cx="2697384" cy="2601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2065706" y="3404490"/>
            <a:ext cx="2697384" cy="2675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모서리가 둥근 직사각형 57"/>
          <p:cNvSpPr/>
          <p:nvPr/>
        </p:nvSpPr>
        <p:spPr>
          <a:xfrm>
            <a:off x="2065706" y="3669773"/>
            <a:ext cx="2697384" cy="26302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모서리가 둥근 직사각형 60"/>
          <p:cNvSpPr/>
          <p:nvPr/>
        </p:nvSpPr>
        <p:spPr>
          <a:xfrm>
            <a:off x="2065706" y="3932795"/>
            <a:ext cx="2697384" cy="25283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모서리가 둥근 직사각형 61"/>
          <p:cNvSpPr/>
          <p:nvPr/>
        </p:nvSpPr>
        <p:spPr>
          <a:xfrm>
            <a:off x="2065706" y="4186827"/>
            <a:ext cx="2697384" cy="23628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p:sp>
        <p:nvSpPr>
          <p:cNvPr id="31" name="모서리가 둥근 직사각형 30"/>
          <p:cNvSpPr/>
          <p:nvPr/>
        </p:nvSpPr>
        <p:spPr>
          <a:xfrm>
            <a:off x="2065708" y="5026905"/>
            <a:ext cx="2697382" cy="26588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모서리가 둥근 직사각형 31"/>
          <p:cNvSpPr/>
          <p:nvPr/>
        </p:nvSpPr>
        <p:spPr>
          <a:xfrm>
            <a:off x="2065709" y="4777816"/>
            <a:ext cx="2697381" cy="24908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32"/>
          <p:cNvSpPr/>
          <p:nvPr/>
        </p:nvSpPr>
        <p:spPr>
          <a:xfrm>
            <a:off x="2065708" y="5285605"/>
            <a:ext cx="2697382" cy="27020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모서리가 둥근 직사각형 33"/>
          <p:cNvSpPr/>
          <p:nvPr/>
        </p:nvSpPr>
        <p:spPr>
          <a:xfrm>
            <a:off x="2065707" y="5549793"/>
            <a:ext cx="2697383" cy="2588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모서리가 둥근 직사각형 34"/>
          <p:cNvSpPr/>
          <p:nvPr/>
        </p:nvSpPr>
        <p:spPr>
          <a:xfrm>
            <a:off x="2065706" y="5789292"/>
            <a:ext cx="2697384" cy="25683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7" name="TextBox 36"/>
              <p:cNvSpPr txBox="1"/>
              <p:nvPr/>
            </p:nvSpPr>
            <p:spPr>
              <a:xfrm>
                <a:off x="1067046" y="2397925"/>
                <a:ext cx="3828804"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067046" y="2397925"/>
                <a:ext cx="3828804" cy="246221"/>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855407" y="3117280"/>
                <a:ext cx="1210299" cy="1323439"/>
              </a:xfrm>
              <a:prstGeom prst="rect">
                <a:avLst/>
              </a:prstGeom>
              <a:noFill/>
            </p:spPr>
            <p:txBody>
              <a:bodyPr wrap="square" rtlCol="0">
                <a:spAutoFit/>
              </a:bodyPr>
              <a:lstStyle/>
              <a:p>
                <a14:m>
                  <m:oMath xmlns:m="http://schemas.openxmlformats.org/officeDocument/2006/math">
                    <m:r>
                      <a:rPr lang="en-US" altLang="ko-KR" sz="1600" b="0" i="1" smtClean="0">
                        <a:latin typeface="Cambria Math" panose="02040503050406030204" pitchFamily="18" charset="0"/>
                      </a:rPr>
                      <m:t>𝑃𝑜𝑠𝑖𝑡𝑖𝑜</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−2</m:t>
                        </m:r>
                      </m:sub>
                    </m:sSub>
                  </m:oMath>
                </a14:m>
                <a:r>
                  <a:rPr lang="en-US" altLang="ko-KR" sz="1600" dirty="0" smtClean="0"/>
                  <a:t>  </a:t>
                </a: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sub>
                    </m:sSub>
                  </m:oMath>
                </a14:m>
                <a:r>
                  <a:rPr lang="ko-KR" altLang="en-US" sz="1600" dirty="0" smtClean="0"/>
                  <a:t>  </a:t>
                </a:r>
                <a:endParaRPr lang="en-US" altLang="ko-KR" sz="1600" i="1" dirty="0" smtClean="0">
                  <a:latin typeface="Cambria Math" panose="02040503050406030204" pitchFamily="18" charset="0"/>
                </a:endParaRP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b="0" i="1" smtClean="0">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+2</m:t>
                        </m:r>
                      </m:sub>
                    </m:sSub>
                  </m:oMath>
                </a14:m>
                <a:r>
                  <a:rPr lang="ko-KR" altLang="en-US" sz="1600" dirty="0"/>
                  <a:t> </a:t>
                </a:r>
                <a:endParaRPr lang="en-US" altLang="ko-KR" sz="1600" i="1" dirty="0">
                  <a:latin typeface="Cambria Math" panose="020405030504060302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855407" y="3117280"/>
                <a:ext cx="1210299" cy="1323439"/>
              </a:xfrm>
              <a:prstGeom prst="rect">
                <a:avLst/>
              </a:prstGeom>
              <a:blipFill>
                <a:blip r:embed="rId9"/>
                <a:stretch>
                  <a:fillRect/>
                </a:stretch>
              </a:blipFill>
            </p:spPr>
            <p:txBody>
              <a:bodyPr/>
              <a:lstStyle/>
              <a:p>
                <a:r>
                  <a:rPr lang="ko-KR" altLang="en-US">
                    <a:noFill/>
                  </a:rPr>
                  <a:t> </a:t>
                </a:r>
              </a:p>
            </p:txBody>
          </p:sp>
        </mc:Fallback>
      </mc:AlternateContent>
      <p:sp>
        <p:nvSpPr>
          <p:cNvPr id="29" name="TextBox 28"/>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281462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r>
              <a:rPr lang="en-US" altLang="ko-KR" sz="2000" dirty="0" smtClean="0"/>
              <a:t>2.   Region Embedding   </a:t>
            </a:r>
          </a:p>
        </p:txBody>
      </p:sp>
      <p:sp>
        <p:nvSpPr>
          <p:cNvPr id="23" name="TextBox 22"/>
          <p:cNvSpPr txBox="1"/>
          <p:nvPr/>
        </p:nvSpPr>
        <p:spPr>
          <a:xfrm>
            <a:off x="1472767" y="2042344"/>
            <a:ext cx="4346254" cy="369332"/>
          </a:xfrm>
          <a:prstGeom prst="rect">
            <a:avLst/>
          </a:prstGeom>
          <a:noFill/>
        </p:spPr>
        <p:txBody>
          <a:bodyPr wrap="none" rtlCol="0">
            <a:spAutoFit/>
          </a:bodyPr>
          <a:lstStyle/>
          <a:p>
            <a:r>
              <a:rPr lang="en-US" altLang="ko-KR" dirty="0" smtClean="0"/>
              <a:t>The </a:t>
            </a:r>
            <a:r>
              <a:rPr lang="en-US" altLang="ko-KR" dirty="0" smtClean="0">
                <a:solidFill>
                  <a:schemeClr val="accent1">
                    <a:lumMod val="50000"/>
                  </a:schemeClr>
                </a:solidFill>
              </a:rPr>
              <a:t>food is</a:t>
            </a:r>
            <a:r>
              <a:rPr lang="en-US" altLang="ko-KR" dirty="0" smtClean="0"/>
              <a:t> </a:t>
            </a:r>
            <a:r>
              <a:rPr lang="en-US" altLang="ko-KR" dirty="0" smtClean="0">
                <a:solidFill>
                  <a:srgbClr val="C00000"/>
                </a:solidFill>
              </a:rPr>
              <a:t>not</a:t>
            </a:r>
            <a:r>
              <a:rPr lang="en-US" altLang="ko-KR" dirty="0" smtClean="0"/>
              <a:t> </a:t>
            </a:r>
            <a:r>
              <a:rPr lang="en-US" altLang="ko-KR" dirty="0" smtClean="0">
                <a:solidFill>
                  <a:schemeClr val="accent1">
                    <a:lumMod val="50000"/>
                  </a:schemeClr>
                </a:solidFill>
              </a:rPr>
              <a:t>very good</a:t>
            </a:r>
            <a:r>
              <a:rPr lang="en-US" altLang="ko-KR" dirty="0" smtClean="0"/>
              <a:t> in this hotel.</a:t>
            </a:r>
            <a:endParaRPr lang="en-US" altLang="ko-KR" dirty="0"/>
          </a:p>
        </p:txBody>
      </p:sp>
      <p:sp>
        <p:nvSpPr>
          <p:cNvPr id="56" name="모서리가 둥근 직사각형 55"/>
          <p:cNvSpPr/>
          <p:nvPr/>
        </p:nvSpPr>
        <p:spPr>
          <a:xfrm>
            <a:off x="2065706" y="3143730"/>
            <a:ext cx="2697384" cy="2601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2065706" y="3404490"/>
            <a:ext cx="2697384" cy="2675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모서리가 둥근 직사각형 57"/>
          <p:cNvSpPr/>
          <p:nvPr/>
        </p:nvSpPr>
        <p:spPr>
          <a:xfrm>
            <a:off x="2065706" y="3669773"/>
            <a:ext cx="2697384" cy="26302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모서리가 둥근 직사각형 60"/>
          <p:cNvSpPr/>
          <p:nvPr/>
        </p:nvSpPr>
        <p:spPr>
          <a:xfrm>
            <a:off x="2065706" y="3932795"/>
            <a:ext cx="2697384" cy="25283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모서리가 둥근 직사각형 61"/>
          <p:cNvSpPr/>
          <p:nvPr/>
        </p:nvSpPr>
        <p:spPr>
          <a:xfrm>
            <a:off x="2065706" y="4186827"/>
            <a:ext cx="2697384" cy="23628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p:sp>
        <p:nvSpPr>
          <p:cNvPr id="31" name="모서리가 둥근 직사각형 30"/>
          <p:cNvSpPr/>
          <p:nvPr/>
        </p:nvSpPr>
        <p:spPr>
          <a:xfrm>
            <a:off x="2065708" y="5026905"/>
            <a:ext cx="2697382" cy="26588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모서리가 둥근 직사각형 31"/>
          <p:cNvSpPr/>
          <p:nvPr/>
        </p:nvSpPr>
        <p:spPr>
          <a:xfrm>
            <a:off x="2065709" y="4777816"/>
            <a:ext cx="2697381" cy="24908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32"/>
          <p:cNvSpPr/>
          <p:nvPr/>
        </p:nvSpPr>
        <p:spPr>
          <a:xfrm>
            <a:off x="2065708" y="5285605"/>
            <a:ext cx="2697382" cy="27020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모서리가 둥근 직사각형 33"/>
          <p:cNvSpPr/>
          <p:nvPr/>
        </p:nvSpPr>
        <p:spPr>
          <a:xfrm>
            <a:off x="2065707" y="5549793"/>
            <a:ext cx="2697383" cy="2588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모서리가 둥근 직사각형 34"/>
          <p:cNvSpPr/>
          <p:nvPr/>
        </p:nvSpPr>
        <p:spPr>
          <a:xfrm>
            <a:off x="2065706" y="5789292"/>
            <a:ext cx="2697384" cy="25683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6034450" y="3932795"/>
            <a:ext cx="2788920" cy="1208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p:nvCxnSpPr>
        <p:spPr>
          <a:xfrm>
            <a:off x="6030005" y="4178011"/>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6030005" y="4423114"/>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6030005" y="466140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6030005" y="490524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a:off x="4763090" y="428346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직선 화살표 연결선 8"/>
          <p:cNvCxnSpPr/>
          <p:nvPr/>
        </p:nvCxnSpPr>
        <p:spPr>
          <a:xfrm flipV="1">
            <a:off x="4763090" y="507766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타원 65"/>
          <p:cNvSpPr/>
          <p:nvPr/>
        </p:nvSpPr>
        <p:spPr>
          <a:xfrm>
            <a:off x="6211156"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6559808"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6918476"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7298508"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7667632"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8033893"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8400154"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p:cNvSpPr txBox="1"/>
          <p:nvPr/>
        </p:nvSpPr>
        <p:spPr>
          <a:xfrm>
            <a:off x="5359001" y="2901898"/>
            <a:ext cx="1600118" cy="646331"/>
          </a:xfrm>
          <a:prstGeom prst="rect">
            <a:avLst/>
          </a:prstGeom>
          <a:noFill/>
        </p:spPr>
        <p:txBody>
          <a:bodyPr wrap="none" rtlCol="0">
            <a:spAutoFit/>
          </a:bodyPr>
          <a:lstStyle/>
          <a:p>
            <a:r>
              <a:rPr lang="en-US" altLang="ko-KR" dirty="0" smtClean="0"/>
              <a:t>Element-wise</a:t>
            </a:r>
          </a:p>
          <a:p>
            <a:r>
              <a:rPr lang="en-US" altLang="ko-KR" dirty="0" smtClean="0"/>
              <a:t>multiplication</a:t>
            </a:r>
            <a:endParaRPr lang="ko-KR" altLang="en-US" dirty="0"/>
          </a:p>
        </p:txBody>
      </p:sp>
      <p:cxnSp>
        <p:nvCxnSpPr>
          <p:cNvPr id="75" name="직선 화살표 연결선 74"/>
          <p:cNvCxnSpPr/>
          <p:nvPr/>
        </p:nvCxnSpPr>
        <p:spPr>
          <a:xfrm>
            <a:off x="4763090" y="401676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직선 화살표 연결선 76"/>
          <p:cNvCxnSpPr/>
          <p:nvPr/>
        </p:nvCxnSpPr>
        <p:spPr>
          <a:xfrm flipV="1">
            <a:off x="4763090" y="4801442"/>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직선 화살표 연결선 77"/>
          <p:cNvCxnSpPr/>
          <p:nvPr/>
        </p:nvCxnSpPr>
        <p:spPr>
          <a:xfrm>
            <a:off x="4763090" y="376911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직선 화살표 연결선 78"/>
          <p:cNvCxnSpPr/>
          <p:nvPr/>
        </p:nvCxnSpPr>
        <p:spPr>
          <a:xfrm flipV="1">
            <a:off x="4763090" y="456331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직선 화살표 연결선 79"/>
          <p:cNvCxnSpPr/>
          <p:nvPr/>
        </p:nvCxnSpPr>
        <p:spPr>
          <a:xfrm>
            <a:off x="4763090" y="3511936"/>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p:cNvCxnSpPr/>
          <p:nvPr/>
        </p:nvCxnSpPr>
        <p:spPr>
          <a:xfrm flipV="1">
            <a:off x="4763090" y="4306142"/>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직선 화살표 연결선 81"/>
          <p:cNvCxnSpPr/>
          <p:nvPr/>
        </p:nvCxnSpPr>
        <p:spPr>
          <a:xfrm>
            <a:off x="4763090" y="327381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p:cNvCxnSpPr/>
          <p:nvPr/>
        </p:nvCxnSpPr>
        <p:spPr>
          <a:xfrm flipV="1">
            <a:off x="4763090" y="406801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직선 연결선 95"/>
          <p:cNvCxnSpPr/>
          <p:nvPr/>
        </p:nvCxnSpPr>
        <p:spPr>
          <a:xfrm>
            <a:off x="6030005" y="466140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6030005" y="490524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sp>
        <p:nvSpPr>
          <p:cNvPr id="98" name="타원 97"/>
          <p:cNvSpPr/>
          <p:nvPr/>
        </p:nvSpPr>
        <p:spPr>
          <a:xfrm>
            <a:off x="6211156"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6559808"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6918476"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타원 100"/>
          <p:cNvSpPr/>
          <p:nvPr/>
        </p:nvSpPr>
        <p:spPr>
          <a:xfrm>
            <a:off x="7298508"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타원 101"/>
          <p:cNvSpPr/>
          <p:nvPr/>
        </p:nvSpPr>
        <p:spPr>
          <a:xfrm>
            <a:off x="7667632"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8033893"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8400154"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5" name="직선 연결선 104"/>
          <p:cNvCxnSpPr/>
          <p:nvPr/>
        </p:nvCxnSpPr>
        <p:spPr>
          <a:xfrm>
            <a:off x="6030005" y="4423114"/>
            <a:ext cx="27889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6030005" y="4661406"/>
            <a:ext cx="27889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타원 106"/>
          <p:cNvSpPr/>
          <p:nvPr/>
        </p:nvSpPr>
        <p:spPr>
          <a:xfrm>
            <a:off x="6211156"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6559808"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6918476"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7298508"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7667632"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8033893"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8400154"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6211156"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6559808"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6918476"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7298508"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7667632"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8033893"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8400154"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타원 120"/>
          <p:cNvSpPr/>
          <p:nvPr/>
        </p:nvSpPr>
        <p:spPr>
          <a:xfrm>
            <a:off x="6211156"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타원 121"/>
          <p:cNvSpPr/>
          <p:nvPr/>
        </p:nvSpPr>
        <p:spPr>
          <a:xfrm>
            <a:off x="6559808"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6918476"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7298508"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7667632"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8033893"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8400154"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86" name="TextBox 85"/>
              <p:cNvSpPr txBox="1"/>
              <p:nvPr/>
            </p:nvSpPr>
            <p:spPr>
              <a:xfrm>
                <a:off x="1067046" y="2397925"/>
                <a:ext cx="3828804"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86" name="TextBox 85"/>
              <p:cNvSpPr txBox="1">
                <a:spLocks noRot="1" noChangeAspect="1" noMove="1" noResize="1" noEditPoints="1" noAdjustHandles="1" noChangeArrowheads="1" noChangeShapeType="1" noTextEdit="1"/>
              </p:cNvSpPr>
              <p:nvPr/>
            </p:nvSpPr>
            <p:spPr>
              <a:xfrm>
                <a:off x="1067046" y="2397925"/>
                <a:ext cx="3828804" cy="246221"/>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1253802" y="4939011"/>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87" name="TextBox 86"/>
              <p:cNvSpPr txBox="1">
                <a:spLocks noRot="1" noChangeAspect="1" noMove="1" noResize="1" noEditPoints="1" noAdjustHandles="1" noChangeArrowheads="1" noChangeShapeType="1" noTextEdit="1"/>
              </p:cNvSpPr>
              <p:nvPr/>
            </p:nvSpPr>
            <p:spPr>
              <a:xfrm>
                <a:off x="1253802" y="4939011"/>
                <a:ext cx="790601" cy="32996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1253802" y="4650364"/>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88" name="TextBox 87"/>
              <p:cNvSpPr txBox="1">
                <a:spLocks noRot="1" noChangeAspect="1" noMove="1" noResize="1" noEditPoints="1" noAdjustHandles="1" noChangeArrowheads="1" noChangeShapeType="1" noTextEdit="1"/>
              </p:cNvSpPr>
              <p:nvPr/>
            </p:nvSpPr>
            <p:spPr>
              <a:xfrm>
                <a:off x="1253802" y="4650364"/>
                <a:ext cx="790601" cy="32996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1272852" y="5196172"/>
                <a:ext cx="620683"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sub>
                      </m:sSub>
                    </m:oMath>
                  </m:oMathPara>
                </a14:m>
                <a:endParaRPr lang="ko-KR" altLang="en-US" sz="1400" dirty="0"/>
              </a:p>
            </p:txBody>
          </p:sp>
        </mc:Choice>
        <mc:Fallback xmlns="">
          <p:sp>
            <p:nvSpPr>
              <p:cNvPr id="90" name="TextBox 89"/>
              <p:cNvSpPr txBox="1">
                <a:spLocks noRot="1" noChangeAspect="1" noMove="1" noResize="1" noEditPoints="1" noAdjustHandles="1" noChangeArrowheads="1" noChangeShapeType="1" noTextEdit="1"/>
              </p:cNvSpPr>
              <p:nvPr/>
            </p:nvSpPr>
            <p:spPr>
              <a:xfrm>
                <a:off x="1272852" y="5196172"/>
                <a:ext cx="620683" cy="32996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1251897" y="5422333"/>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1251897" y="5422333"/>
                <a:ext cx="790601" cy="329962"/>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1252525" y="5692865"/>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128" name="TextBox 127"/>
              <p:cNvSpPr txBox="1">
                <a:spLocks noRot="1" noChangeAspect="1" noMove="1" noResize="1" noEditPoints="1" noAdjustHandles="1" noChangeArrowheads="1" noChangeShapeType="1" noTextEdit="1"/>
              </p:cNvSpPr>
              <p:nvPr/>
            </p:nvSpPr>
            <p:spPr>
              <a:xfrm>
                <a:off x="1252525" y="5692865"/>
                <a:ext cx="790601" cy="329962"/>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855407" y="3117280"/>
                <a:ext cx="1210299" cy="1323439"/>
              </a:xfrm>
              <a:prstGeom prst="rect">
                <a:avLst/>
              </a:prstGeom>
              <a:noFill/>
            </p:spPr>
            <p:txBody>
              <a:bodyPr wrap="square" rtlCol="0">
                <a:spAutoFit/>
              </a:bodyPr>
              <a:lstStyle/>
              <a:p>
                <a14:m>
                  <m:oMath xmlns:m="http://schemas.openxmlformats.org/officeDocument/2006/math">
                    <m:r>
                      <a:rPr lang="en-US" altLang="ko-KR" sz="1600" b="0" i="1" smtClean="0">
                        <a:latin typeface="Cambria Math" panose="02040503050406030204" pitchFamily="18" charset="0"/>
                      </a:rPr>
                      <m:t>𝑃𝑜𝑠𝑖𝑡𝑖𝑜</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−2</m:t>
                        </m:r>
                      </m:sub>
                    </m:sSub>
                  </m:oMath>
                </a14:m>
                <a:r>
                  <a:rPr lang="en-US" altLang="ko-KR" sz="1600" dirty="0" smtClean="0"/>
                  <a:t>  </a:t>
                </a: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sub>
                    </m:sSub>
                  </m:oMath>
                </a14:m>
                <a:r>
                  <a:rPr lang="ko-KR" altLang="en-US" sz="1600" dirty="0" smtClean="0"/>
                  <a:t>  </a:t>
                </a:r>
                <a:endParaRPr lang="en-US" altLang="ko-KR" sz="1600" i="1" dirty="0" smtClean="0">
                  <a:latin typeface="Cambria Math" panose="02040503050406030204" pitchFamily="18" charset="0"/>
                </a:endParaRP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b="0" i="1" smtClean="0">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+2</m:t>
                        </m:r>
                      </m:sub>
                    </m:sSub>
                  </m:oMath>
                </a14:m>
                <a:r>
                  <a:rPr lang="ko-KR" altLang="en-US" sz="1600" dirty="0"/>
                  <a:t> </a:t>
                </a:r>
                <a:endParaRPr lang="en-US" altLang="ko-KR" sz="1600" i="1" dirty="0">
                  <a:latin typeface="Cambria Math" panose="02040503050406030204" pitchFamily="18" charset="0"/>
                </a:endParaRPr>
              </a:p>
            </p:txBody>
          </p:sp>
        </mc:Choice>
        <mc:Fallback xmlns="">
          <p:sp>
            <p:nvSpPr>
              <p:cNvPr id="129" name="TextBox 128"/>
              <p:cNvSpPr txBox="1">
                <a:spLocks noRot="1" noChangeAspect="1" noMove="1" noResize="1" noEditPoints="1" noAdjustHandles="1" noChangeArrowheads="1" noChangeShapeType="1" noTextEdit="1"/>
              </p:cNvSpPr>
              <p:nvPr/>
            </p:nvSpPr>
            <p:spPr>
              <a:xfrm>
                <a:off x="855407" y="3117280"/>
                <a:ext cx="1210299" cy="1323439"/>
              </a:xfrm>
              <a:prstGeom prst="rect">
                <a:avLst/>
              </a:prstGeom>
              <a:blipFill>
                <a:blip r:embed="rId9"/>
                <a:stretch>
                  <a:fillRect/>
                </a:stretch>
              </a:blipFill>
            </p:spPr>
            <p:txBody>
              <a:bodyPr/>
              <a:lstStyle/>
              <a:p>
                <a:r>
                  <a:rPr lang="ko-KR" altLang="en-US">
                    <a:noFill/>
                  </a:rPr>
                  <a:t> </a:t>
                </a:r>
              </a:p>
            </p:txBody>
          </p:sp>
        </mc:Fallback>
      </mc:AlternateContent>
      <p:sp>
        <p:nvSpPr>
          <p:cNvPr id="84" name="TextBox 83"/>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86984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r>
              <a:rPr lang="en-US" altLang="ko-KR" sz="2000" dirty="0" smtClean="0"/>
              <a:t>2.   Region Embedding   </a:t>
            </a:r>
          </a:p>
        </p:txBody>
      </p:sp>
      <p:sp>
        <p:nvSpPr>
          <p:cNvPr id="23" name="TextBox 22"/>
          <p:cNvSpPr txBox="1"/>
          <p:nvPr/>
        </p:nvSpPr>
        <p:spPr>
          <a:xfrm>
            <a:off x="1472767" y="2042344"/>
            <a:ext cx="4346254" cy="369332"/>
          </a:xfrm>
          <a:prstGeom prst="rect">
            <a:avLst/>
          </a:prstGeom>
          <a:noFill/>
        </p:spPr>
        <p:txBody>
          <a:bodyPr wrap="none" rtlCol="0">
            <a:spAutoFit/>
          </a:bodyPr>
          <a:lstStyle/>
          <a:p>
            <a:r>
              <a:rPr lang="en-US" altLang="ko-KR" dirty="0" smtClean="0"/>
              <a:t>The </a:t>
            </a:r>
            <a:r>
              <a:rPr lang="en-US" altLang="ko-KR" dirty="0" smtClean="0">
                <a:solidFill>
                  <a:schemeClr val="accent1">
                    <a:lumMod val="50000"/>
                  </a:schemeClr>
                </a:solidFill>
              </a:rPr>
              <a:t>food is</a:t>
            </a:r>
            <a:r>
              <a:rPr lang="en-US" altLang="ko-KR" dirty="0" smtClean="0"/>
              <a:t> </a:t>
            </a:r>
            <a:r>
              <a:rPr lang="en-US" altLang="ko-KR" dirty="0" smtClean="0">
                <a:solidFill>
                  <a:srgbClr val="C00000"/>
                </a:solidFill>
              </a:rPr>
              <a:t>not</a:t>
            </a:r>
            <a:r>
              <a:rPr lang="en-US" altLang="ko-KR" dirty="0" smtClean="0"/>
              <a:t> </a:t>
            </a:r>
            <a:r>
              <a:rPr lang="en-US" altLang="ko-KR" dirty="0" smtClean="0">
                <a:solidFill>
                  <a:schemeClr val="accent1">
                    <a:lumMod val="50000"/>
                  </a:schemeClr>
                </a:solidFill>
              </a:rPr>
              <a:t>very good</a:t>
            </a:r>
            <a:r>
              <a:rPr lang="en-US" altLang="ko-KR" dirty="0" smtClean="0"/>
              <a:t> in this hotel.</a:t>
            </a:r>
            <a:endParaRPr lang="en-US" altLang="ko-KR" dirty="0"/>
          </a:p>
        </p:txBody>
      </p:sp>
      <p:sp>
        <p:nvSpPr>
          <p:cNvPr id="56" name="모서리가 둥근 직사각형 55"/>
          <p:cNvSpPr/>
          <p:nvPr/>
        </p:nvSpPr>
        <p:spPr>
          <a:xfrm>
            <a:off x="2065706" y="3143730"/>
            <a:ext cx="2697384" cy="2601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2065706" y="3404490"/>
            <a:ext cx="2697384" cy="2675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모서리가 둥근 직사각형 57"/>
          <p:cNvSpPr/>
          <p:nvPr/>
        </p:nvSpPr>
        <p:spPr>
          <a:xfrm>
            <a:off x="2065706" y="3669773"/>
            <a:ext cx="2697384" cy="26302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모서리가 둥근 직사각형 60"/>
          <p:cNvSpPr/>
          <p:nvPr/>
        </p:nvSpPr>
        <p:spPr>
          <a:xfrm>
            <a:off x="2065706" y="3932795"/>
            <a:ext cx="2697384" cy="25283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모서리가 둥근 직사각형 61"/>
          <p:cNvSpPr/>
          <p:nvPr/>
        </p:nvSpPr>
        <p:spPr>
          <a:xfrm>
            <a:off x="2065706" y="4186827"/>
            <a:ext cx="2697384" cy="23628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p:sp>
        <p:nvSpPr>
          <p:cNvPr id="31" name="모서리가 둥근 직사각형 30"/>
          <p:cNvSpPr/>
          <p:nvPr/>
        </p:nvSpPr>
        <p:spPr>
          <a:xfrm>
            <a:off x="2065708" y="5026905"/>
            <a:ext cx="2697382" cy="26588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모서리가 둥근 직사각형 31"/>
          <p:cNvSpPr/>
          <p:nvPr/>
        </p:nvSpPr>
        <p:spPr>
          <a:xfrm>
            <a:off x="2065709" y="4777816"/>
            <a:ext cx="2697381" cy="24908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32"/>
          <p:cNvSpPr/>
          <p:nvPr/>
        </p:nvSpPr>
        <p:spPr>
          <a:xfrm>
            <a:off x="2065708" y="5285605"/>
            <a:ext cx="2697382" cy="27020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모서리가 둥근 직사각형 33"/>
          <p:cNvSpPr/>
          <p:nvPr/>
        </p:nvSpPr>
        <p:spPr>
          <a:xfrm>
            <a:off x="2065707" y="5549793"/>
            <a:ext cx="2697383" cy="2588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모서리가 둥근 직사각형 34"/>
          <p:cNvSpPr/>
          <p:nvPr/>
        </p:nvSpPr>
        <p:spPr>
          <a:xfrm>
            <a:off x="2065706" y="5789292"/>
            <a:ext cx="2697384" cy="25683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6034450" y="3932795"/>
            <a:ext cx="2788920" cy="1208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p:nvCxnSpPr>
        <p:spPr>
          <a:xfrm>
            <a:off x="6030005" y="4178011"/>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6030005" y="4423114"/>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6030005" y="466140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6030005" y="490524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a:off x="4763090" y="428346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직선 화살표 연결선 8"/>
          <p:cNvCxnSpPr/>
          <p:nvPr/>
        </p:nvCxnSpPr>
        <p:spPr>
          <a:xfrm flipV="1">
            <a:off x="4763090" y="507766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타원 65"/>
          <p:cNvSpPr/>
          <p:nvPr/>
        </p:nvSpPr>
        <p:spPr>
          <a:xfrm>
            <a:off x="6211156"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6559808"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6918476"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7298508"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7667632"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8033893"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8400154"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p:cNvSpPr txBox="1"/>
          <p:nvPr/>
        </p:nvSpPr>
        <p:spPr>
          <a:xfrm>
            <a:off x="5359001" y="2901898"/>
            <a:ext cx="1600118" cy="646331"/>
          </a:xfrm>
          <a:prstGeom prst="rect">
            <a:avLst/>
          </a:prstGeom>
          <a:noFill/>
        </p:spPr>
        <p:txBody>
          <a:bodyPr wrap="none" rtlCol="0">
            <a:spAutoFit/>
          </a:bodyPr>
          <a:lstStyle/>
          <a:p>
            <a:r>
              <a:rPr lang="en-US" altLang="ko-KR" dirty="0" smtClean="0"/>
              <a:t>Element-wise</a:t>
            </a:r>
          </a:p>
          <a:p>
            <a:r>
              <a:rPr lang="en-US" altLang="ko-KR" dirty="0" smtClean="0"/>
              <a:t>multiplication</a:t>
            </a:r>
            <a:endParaRPr lang="ko-KR" altLang="en-US" dirty="0"/>
          </a:p>
        </p:txBody>
      </p:sp>
      <p:cxnSp>
        <p:nvCxnSpPr>
          <p:cNvPr id="75" name="직선 화살표 연결선 74"/>
          <p:cNvCxnSpPr/>
          <p:nvPr/>
        </p:nvCxnSpPr>
        <p:spPr>
          <a:xfrm>
            <a:off x="4763090" y="401676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직선 화살표 연결선 76"/>
          <p:cNvCxnSpPr/>
          <p:nvPr/>
        </p:nvCxnSpPr>
        <p:spPr>
          <a:xfrm flipV="1">
            <a:off x="4763090" y="4801442"/>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직선 화살표 연결선 77"/>
          <p:cNvCxnSpPr/>
          <p:nvPr/>
        </p:nvCxnSpPr>
        <p:spPr>
          <a:xfrm>
            <a:off x="4763090" y="376911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직선 화살표 연결선 78"/>
          <p:cNvCxnSpPr/>
          <p:nvPr/>
        </p:nvCxnSpPr>
        <p:spPr>
          <a:xfrm flipV="1">
            <a:off x="4763090" y="456331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직선 화살표 연결선 79"/>
          <p:cNvCxnSpPr/>
          <p:nvPr/>
        </p:nvCxnSpPr>
        <p:spPr>
          <a:xfrm>
            <a:off x="4763090" y="3511936"/>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p:cNvCxnSpPr/>
          <p:nvPr/>
        </p:nvCxnSpPr>
        <p:spPr>
          <a:xfrm flipV="1">
            <a:off x="4763090" y="4306142"/>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직선 화살표 연결선 81"/>
          <p:cNvCxnSpPr/>
          <p:nvPr/>
        </p:nvCxnSpPr>
        <p:spPr>
          <a:xfrm>
            <a:off x="4763090" y="327381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p:cNvCxnSpPr/>
          <p:nvPr/>
        </p:nvCxnSpPr>
        <p:spPr>
          <a:xfrm flipV="1">
            <a:off x="4763090" y="406801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직선 연결선 95"/>
          <p:cNvCxnSpPr/>
          <p:nvPr/>
        </p:nvCxnSpPr>
        <p:spPr>
          <a:xfrm>
            <a:off x="6030005" y="466140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6030005" y="490524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sp>
        <p:nvSpPr>
          <p:cNvPr id="98" name="타원 97"/>
          <p:cNvSpPr/>
          <p:nvPr/>
        </p:nvSpPr>
        <p:spPr>
          <a:xfrm>
            <a:off x="6211156"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6559808"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6918476"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타원 100"/>
          <p:cNvSpPr/>
          <p:nvPr/>
        </p:nvSpPr>
        <p:spPr>
          <a:xfrm>
            <a:off x="7298508"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타원 101"/>
          <p:cNvSpPr/>
          <p:nvPr/>
        </p:nvSpPr>
        <p:spPr>
          <a:xfrm>
            <a:off x="7667632"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8033893"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8400154"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5" name="직선 연결선 104"/>
          <p:cNvCxnSpPr/>
          <p:nvPr/>
        </p:nvCxnSpPr>
        <p:spPr>
          <a:xfrm>
            <a:off x="6030005" y="4423114"/>
            <a:ext cx="27889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6030005" y="4661406"/>
            <a:ext cx="27889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타원 106"/>
          <p:cNvSpPr/>
          <p:nvPr/>
        </p:nvSpPr>
        <p:spPr>
          <a:xfrm>
            <a:off x="6211156"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6559808"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6918476"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7298508"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7667632"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8033893"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8400154"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6211156"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6559808"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6918476"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7298508"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7667632"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8033893"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8400154"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타원 120"/>
          <p:cNvSpPr/>
          <p:nvPr/>
        </p:nvSpPr>
        <p:spPr>
          <a:xfrm>
            <a:off x="6211156"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타원 121"/>
          <p:cNvSpPr/>
          <p:nvPr/>
        </p:nvSpPr>
        <p:spPr>
          <a:xfrm>
            <a:off x="6559808"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6918476"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7298508"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7667632"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8033893"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8400154"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p:cNvSpPr/>
          <p:nvPr/>
        </p:nvSpPr>
        <p:spPr>
          <a:xfrm>
            <a:off x="6020479" y="5998390"/>
            <a:ext cx="2833323" cy="350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a:stCxn id="69" idx="4"/>
            <a:endCxn id="86" idx="0"/>
          </p:cNvCxnSpPr>
          <p:nvPr/>
        </p:nvCxnSpPr>
        <p:spPr>
          <a:xfrm>
            <a:off x="7425664" y="5157772"/>
            <a:ext cx="1952" cy="840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직사각형 3"/>
          <p:cNvSpPr/>
          <p:nvPr/>
        </p:nvSpPr>
        <p:spPr>
          <a:xfrm>
            <a:off x="8356000" y="3807211"/>
            <a:ext cx="375508" cy="2660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6231194"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6579846"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6938514"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p:cNvSpPr/>
          <p:nvPr/>
        </p:nvSpPr>
        <p:spPr>
          <a:xfrm>
            <a:off x="7318546"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7687670"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8053931"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8420192"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TextBox 127"/>
          <p:cNvSpPr txBox="1"/>
          <p:nvPr/>
        </p:nvSpPr>
        <p:spPr>
          <a:xfrm>
            <a:off x="7509332" y="5347172"/>
            <a:ext cx="1516762" cy="369332"/>
          </a:xfrm>
          <a:prstGeom prst="rect">
            <a:avLst/>
          </a:prstGeom>
          <a:noFill/>
        </p:spPr>
        <p:txBody>
          <a:bodyPr wrap="none" rtlCol="0">
            <a:spAutoFit/>
          </a:bodyPr>
          <a:lstStyle/>
          <a:p>
            <a:r>
              <a:rPr lang="en-US" altLang="ko-KR" dirty="0" smtClean="0"/>
              <a:t>Max-pooling</a:t>
            </a:r>
            <a:endParaRPr lang="ko-KR" altLang="en-US" dirty="0"/>
          </a:p>
        </p:txBody>
      </p:sp>
      <mc:AlternateContent xmlns:mc="http://schemas.openxmlformats.org/markup-compatibility/2006" xmlns:a14="http://schemas.microsoft.com/office/drawing/2010/main">
        <mc:Choice Requires="a14">
          <p:sp>
            <p:nvSpPr>
              <p:cNvPr id="129" name="TextBox 128"/>
              <p:cNvSpPr txBox="1"/>
              <p:nvPr/>
            </p:nvSpPr>
            <p:spPr>
              <a:xfrm>
                <a:off x="1067046" y="2397925"/>
                <a:ext cx="3828804"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129" name="TextBox 128"/>
              <p:cNvSpPr txBox="1">
                <a:spLocks noRot="1" noChangeAspect="1" noMove="1" noResize="1" noEditPoints="1" noAdjustHandles="1" noChangeArrowheads="1" noChangeShapeType="1" noTextEdit="1"/>
              </p:cNvSpPr>
              <p:nvPr/>
            </p:nvSpPr>
            <p:spPr>
              <a:xfrm>
                <a:off x="1067046" y="2397925"/>
                <a:ext cx="3828804" cy="246221"/>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1253802" y="4939011"/>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1253802" y="4939011"/>
                <a:ext cx="790601" cy="32996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1253802" y="4650364"/>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131" name="TextBox 130"/>
              <p:cNvSpPr txBox="1">
                <a:spLocks noRot="1" noChangeAspect="1" noMove="1" noResize="1" noEditPoints="1" noAdjustHandles="1" noChangeArrowheads="1" noChangeShapeType="1" noTextEdit="1"/>
              </p:cNvSpPr>
              <p:nvPr/>
            </p:nvSpPr>
            <p:spPr>
              <a:xfrm>
                <a:off x="1253802" y="4650364"/>
                <a:ext cx="790601" cy="32996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1272852" y="5196172"/>
                <a:ext cx="620683"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sub>
                      </m:sSub>
                    </m:oMath>
                  </m:oMathPara>
                </a14:m>
                <a:endParaRPr lang="ko-KR" altLang="en-US" sz="1400" dirty="0"/>
              </a:p>
            </p:txBody>
          </p:sp>
        </mc:Choice>
        <mc:Fallback xmlns="">
          <p:sp>
            <p:nvSpPr>
              <p:cNvPr id="132" name="TextBox 131"/>
              <p:cNvSpPr txBox="1">
                <a:spLocks noRot="1" noChangeAspect="1" noMove="1" noResize="1" noEditPoints="1" noAdjustHandles="1" noChangeArrowheads="1" noChangeShapeType="1" noTextEdit="1"/>
              </p:cNvSpPr>
              <p:nvPr/>
            </p:nvSpPr>
            <p:spPr>
              <a:xfrm>
                <a:off x="1272852" y="5196172"/>
                <a:ext cx="620683" cy="32996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1251897" y="5422333"/>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133" name="TextBox 132"/>
              <p:cNvSpPr txBox="1">
                <a:spLocks noRot="1" noChangeAspect="1" noMove="1" noResize="1" noEditPoints="1" noAdjustHandles="1" noChangeArrowheads="1" noChangeShapeType="1" noTextEdit="1"/>
              </p:cNvSpPr>
              <p:nvPr/>
            </p:nvSpPr>
            <p:spPr>
              <a:xfrm>
                <a:off x="1251897" y="5422333"/>
                <a:ext cx="790601" cy="329962"/>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1" name="TextBox 140"/>
              <p:cNvSpPr txBox="1"/>
              <p:nvPr/>
            </p:nvSpPr>
            <p:spPr>
              <a:xfrm>
                <a:off x="1252525" y="5692865"/>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141" name="TextBox 140"/>
              <p:cNvSpPr txBox="1">
                <a:spLocks noRot="1" noChangeAspect="1" noMove="1" noResize="1" noEditPoints="1" noAdjustHandles="1" noChangeArrowheads="1" noChangeShapeType="1" noTextEdit="1"/>
              </p:cNvSpPr>
              <p:nvPr/>
            </p:nvSpPr>
            <p:spPr>
              <a:xfrm>
                <a:off x="1252525" y="5692865"/>
                <a:ext cx="790601" cy="329962"/>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855407" y="3117280"/>
                <a:ext cx="1210299" cy="1323439"/>
              </a:xfrm>
              <a:prstGeom prst="rect">
                <a:avLst/>
              </a:prstGeom>
              <a:noFill/>
            </p:spPr>
            <p:txBody>
              <a:bodyPr wrap="square" rtlCol="0">
                <a:spAutoFit/>
              </a:bodyPr>
              <a:lstStyle/>
              <a:p>
                <a14:m>
                  <m:oMath xmlns:m="http://schemas.openxmlformats.org/officeDocument/2006/math">
                    <m:r>
                      <a:rPr lang="en-US" altLang="ko-KR" sz="1600" b="0" i="1" smtClean="0">
                        <a:latin typeface="Cambria Math" panose="02040503050406030204" pitchFamily="18" charset="0"/>
                      </a:rPr>
                      <m:t>𝑃𝑜𝑠𝑖𝑡𝑖𝑜</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−2</m:t>
                        </m:r>
                      </m:sub>
                    </m:sSub>
                  </m:oMath>
                </a14:m>
                <a:r>
                  <a:rPr lang="en-US" altLang="ko-KR" sz="1600" dirty="0" smtClean="0"/>
                  <a:t>  </a:t>
                </a: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sub>
                    </m:sSub>
                  </m:oMath>
                </a14:m>
                <a:r>
                  <a:rPr lang="ko-KR" altLang="en-US" sz="1600" dirty="0" smtClean="0"/>
                  <a:t>  </a:t>
                </a:r>
                <a:endParaRPr lang="en-US" altLang="ko-KR" sz="1600" i="1" dirty="0" smtClean="0">
                  <a:latin typeface="Cambria Math" panose="02040503050406030204" pitchFamily="18" charset="0"/>
                </a:endParaRP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b="0" i="1" smtClean="0">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+2</m:t>
                        </m:r>
                      </m:sub>
                    </m:sSub>
                  </m:oMath>
                </a14:m>
                <a:r>
                  <a:rPr lang="ko-KR" altLang="en-US" sz="1600" dirty="0"/>
                  <a:t> </a:t>
                </a:r>
                <a:endParaRPr lang="en-US" altLang="ko-KR" sz="1600" i="1" dirty="0">
                  <a:latin typeface="Cambria Math" panose="02040503050406030204" pitchFamily="18" charset="0"/>
                </a:endParaRPr>
              </a:p>
            </p:txBody>
          </p:sp>
        </mc:Choice>
        <mc:Fallback xmlns="">
          <p:sp>
            <p:nvSpPr>
              <p:cNvPr id="142" name="TextBox 141"/>
              <p:cNvSpPr txBox="1">
                <a:spLocks noRot="1" noChangeAspect="1" noMove="1" noResize="1" noEditPoints="1" noAdjustHandles="1" noChangeArrowheads="1" noChangeShapeType="1" noTextEdit="1"/>
              </p:cNvSpPr>
              <p:nvPr/>
            </p:nvSpPr>
            <p:spPr>
              <a:xfrm>
                <a:off x="855407" y="3117280"/>
                <a:ext cx="1210299" cy="1323439"/>
              </a:xfrm>
              <a:prstGeom prst="rect">
                <a:avLst/>
              </a:prstGeom>
              <a:blipFill>
                <a:blip r:embed="rId9"/>
                <a:stretch>
                  <a:fillRect/>
                </a:stretch>
              </a:blipFill>
            </p:spPr>
            <p:txBody>
              <a:bodyPr/>
              <a:lstStyle/>
              <a:p>
                <a:r>
                  <a:rPr lang="ko-KR" altLang="en-US">
                    <a:noFill/>
                  </a:rPr>
                  <a:t> </a:t>
                </a:r>
              </a:p>
            </p:txBody>
          </p:sp>
        </mc:Fallback>
      </mc:AlternateContent>
      <p:sp>
        <p:nvSpPr>
          <p:cNvPr id="143" name="TextBox 142"/>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6618268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TextBox 75"/>
          <p:cNvSpPr txBox="1"/>
          <p:nvPr/>
        </p:nvSpPr>
        <p:spPr>
          <a:xfrm>
            <a:off x="1020508" y="1626553"/>
            <a:ext cx="5075492" cy="400110"/>
          </a:xfrm>
          <a:prstGeom prst="rect">
            <a:avLst/>
          </a:prstGeom>
          <a:noFill/>
        </p:spPr>
        <p:txBody>
          <a:bodyPr wrap="square" rtlCol="0">
            <a:spAutoFit/>
          </a:bodyPr>
          <a:lstStyle/>
          <a:p>
            <a:r>
              <a:rPr lang="en-US" altLang="ko-KR" sz="2000" dirty="0" smtClean="0"/>
              <a:t>2.   Region Embedding   </a:t>
            </a:r>
          </a:p>
        </p:txBody>
      </p:sp>
      <p:sp>
        <p:nvSpPr>
          <p:cNvPr id="23" name="TextBox 22"/>
          <p:cNvSpPr txBox="1"/>
          <p:nvPr/>
        </p:nvSpPr>
        <p:spPr>
          <a:xfrm>
            <a:off x="1472767" y="2042344"/>
            <a:ext cx="4346254" cy="369332"/>
          </a:xfrm>
          <a:prstGeom prst="rect">
            <a:avLst/>
          </a:prstGeom>
          <a:noFill/>
        </p:spPr>
        <p:txBody>
          <a:bodyPr wrap="none" rtlCol="0">
            <a:spAutoFit/>
          </a:bodyPr>
          <a:lstStyle/>
          <a:p>
            <a:r>
              <a:rPr lang="en-US" altLang="ko-KR" dirty="0" smtClean="0"/>
              <a:t>The </a:t>
            </a:r>
            <a:r>
              <a:rPr lang="en-US" altLang="ko-KR" dirty="0" smtClean="0">
                <a:solidFill>
                  <a:schemeClr val="accent1">
                    <a:lumMod val="50000"/>
                  </a:schemeClr>
                </a:solidFill>
              </a:rPr>
              <a:t>food is</a:t>
            </a:r>
            <a:r>
              <a:rPr lang="en-US" altLang="ko-KR" dirty="0" smtClean="0"/>
              <a:t> </a:t>
            </a:r>
            <a:r>
              <a:rPr lang="en-US" altLang="ko-KR" dirty="0" smtClean="0">
                <a:solidFill>
                  <a:srgbClr val="C00000"/>
                </a:solidFill>
              </a:rPr>
              <a:t>not</a:t>
            </a:r>
            <a:r>
              <a:rPr lang="en-US" altLang="ko-KR" dirty="0" smtClean="0"/>
              <a:t> </a:t>
            </a:r>
            <a:r>
              <a:rPr lang="en-US" altLang="ko-KR" dirty="0" smtClean="0">
                <a:solidFill>
                  <a:schemeClr val="accent1">
                    <a:lumMod val="50000"/>
                  </a:schemeClr>
                </a:solidFill>
              </a:rPr>
              <a:t>very good</a:t>
            </a:r>
            <a:r>
              <a:rPr lang="en-US" altLang="ko-KR" dirty="0" smtClean="0"/>
              <a:t> in this hotel.</a:t>
            </a:r>
            <a:endParaRPr lang="en-US" altLang="ko-KR" dirty="0"/>
          </a:p>
        </p:txBody>
      </p:sp>
      <p:sp>
        <p:nvSpPr>
          <p:cNvPr id="56" name="모서리가 둥근 직사각형 55"/>
          <p:cNvSpPr/>
          <p:nvPr/>
        </p:nvSpPr>
        <p:spPr>
          <a:xfrm>
            <a:off x="2065706" y="3143730"/>
            <a:ext cx="2697384" cy="2601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2065706" y="3404490"/>
            <a:ext cx="2697384" cy="2675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모서리가 둥근 직사각형 57"/>
          <p:cNvSpPr/>
          <p:nvPr/>
        </p:nvSpPr>
        <p:spPr>
          <a:xfrm>
            <a:off x="2065706" y="3669773"/>
            <a:ext cx="2697384" cy="26302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모서리가 둥근 직사각형 60"/>
          <p:cNvSpPr/>
          <p:nvPr/>
        </p:nvSpPr>
        <p:spPr>
          <a:xfrm>
            <a:off x="2065706" y="3932795"/>
            <a:ext cx="2697384" cy="25283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모서리가 둥근 직사각형 61"/>
          <p:cNvSpPr/>
          <p:nvPr/>
        </p:nvSpPr>
        <p:spPr>
          <a:xfrm>
            <a:off x="2065706" y="4186827"/>
            <a:ext cx="2697384" cy="23628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p:cNvSpPr txBox="1"/>
          <p:nvPr/>
        </p:nvSpPr>
        <p:spPr>
          <a:xfrm>
            <a:off x="774745" y="1164888"/>
            <a:ext cx="4762500" cy="461665"/>
          </a:xfrm>
          <a:prstGeom prst="rect">
            <a:avLst/>
          </a:prstGeom>
          <a:noFill/>
        </p:spPr>
        <p:txBody>
          <a:bodyPr wrap="square" rtlCol="0">
            <a:spAutoFit/>
          </a:bodyPr>
          <a:lstStyle/>
          <a:p>
            <a:r>
              <a:rPr lang="en-US" altLang="ko-KR" sz="2400" b="1" dirty="0" smtClean="0"/>
              <a:t>[Word-level Encoder] </a:t>
            </a:r>
            <a:endParaRPr lang="ko-KR" altLang="en-US" sz="2400" dirty="0"/>
          </a:p>
        </p:txBody>
      </p:sp>
      <p:sp>
        <p:nvSpPr>
          <p:cNvPr id="31" name="모서리가 둥근 직사각형 30"/>
          <p:cNvSpPr/>
          <p:nvPr/>
        </p:nvSpPr>
        <p:spPr>
          <a:xfrm>
            <a:off x="2065708" y="5026905"/>
            <a:ext cx="2697382" cy="26588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모서리가 둥근 직사각형 31"/>
          <p:cNvSpPr/>
          <p:nvPr/>
        </p:nvSpPr>
        <p:spPr>
          <a:xfrm>
            <a:off x="2065709" y="4777816"/>
            <a:ext cx="2697381" cy="24908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32"/>
          <p:cNvSpPr/>
          <p:nvPr/>
        </p:nvSpPr>
        <p:spPr>
          <a:xfrm>
            <a:off x="2065708" y="5285605"/>
            <a:ext cx="2697382" cy="27020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모서리가 둥근 직사각형 33"/>
          <p:cNvSpPr/>
          <p:nvPr/>
        </p:nvSpPr>
        <p:spPr>
          <a:xfrm>
            <a:off x="2065707" y="5549793"/>
            <a:ext cx="2697383" cy="2588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모서리가 둥근 직사각형 34"/>
          <p:cNvSpPr/>
          <p:nvPr/>
        </p:nvSpPr>
        <p:spPr>
          <a:xfrm>
            <a:off x="2065706" y="5789292"/>
            <a:ext cx="2697384" cy="25683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6034450" y="3932795"/>
            <a:ext cx="2788920" cy="1208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p:cNvCxnSpPr/>
          <p:nvPr/>
        </p:nvCxnSpPr>
        <p:spPr>
          <a:xfrm>
            <a:off x="6030005" y="4178011"/>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6030005" y="4423114"/>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6030005" y="466140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6030005" y="490524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a:off x="4763090" y="428346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직선 화살표 연결선 8"/>
          <p:cNvCxnSpPr/>
          <p:nvPr/>
        </p:nvCxnSpPr>
        <p:spPr>
          <a:xfrm flipV="1">
            <a:off x="4763090" y="507766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타원 65"/>
          <p:cNvSpPr/>
          <p:nvPr/>
        </p:nvSpPr>
        <p:spPr>
          <a:xfrm>
            <a:off x="6211156"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6559808"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6918476"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7298508"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7667632"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8033893"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8400154" y="49034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p:cNvSpPr txBox="1"/>
          <p:nvPr/>
        </p:nvSpPr>
        <p:spPr>
          <a:xfrm>
            <a:off x="5359001" y="2901898"/>
            <a:ext cx="1600118" cy="646331"/>
          </a:xfrm>
          <a:prstGeom prst="rect">
            <a:avLst/>
          </a:prstGeom>
          <a:noFill/>
        </p:spPr>
        <p:txBody>
          <a:bodyPr wrap="none" rtlCol="0">
            <a:spAutoFit/>
          </a:bodyPr>
          <a:lstStyle/>
          <a:p>
            <a:r>
              <a:rPr lang="en-US" altLang="ko-KR" dirty="0" smtClean="0"/>
              <a:t>Element-wise</a:t>
            </a:r>
          </a:p>
          <a:p>
            <a:r>
              <a:rPr lang="en-US" altLang="ko-KR" dirty="0" smtClean="0"/>
              <a:t>multiplication</a:t>
            </a:r>
            <a:endParaRPr lang="ko-KR" altLang="en-US" dirty="0"/>
          </a:p>
        </p:txBody>
      </p:sp>
      <p:cxnSp>
        <p:nvCxnSpPr>
          <p:cNvPr id="75" name="직선 화살표 연결선 74"/>
          <p:cNvCxnSpPr/>
          <p:nvPr/>
        </p:nvCxnSpPr>
        <p:spPr>
          <a:xfrm>
            <a:off x="4763090" y="401676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직선 화살표 연결선 76"/>
          <p:cNvCxnSpPr/>
          <p:nvPr/>
        </p:nvCxnSpPr>
        <p:spPr>
          <a:xfrm flipV="1">
            <a:off x="4763090" y="4801442"/>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직선 화살표 연결선 77"/>
          <p:cNvCxnSpPr/>
          <p:nvPr/>
        </p:nvCxnSpPr>
        <p:spPr>
          <a:xfrm>
            <a:off x="4763090" y="376911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직선 화살표 연결선 78"/>
          <p:cNvCxnSpPr/>
          <p:nvPr/>
        </p:nvCxnSpPr>
        <p:spPr>
          <a:xfrm flipV="1">
            <a:off x="4763090" y="456331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직선 화살표 연결선 79"/>
          <p:cNvCxnSpPr/>
          <p:nvPr/>
        </p:nvCxnSpPr>
        <p:spPr>
          <a:xfrm>
            <a:off x="4763090" y="3511936"/>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p:cNvCxnSpPr/>
          <p:nvPr/>
        </p:nvCxnSpPr>
        <p:spPr>
          <a:xfrm flipV="1">
            <a:off x="4763090" y="4306142"/>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직선 화살표 연결선 81"/>
          <p:cNvCxnSpPr/>
          <p:nvPr/>
        </p:nvCxnSpPr>
        <p:spPr>
          <a:xfrm>
            <a:off x="4763090" y="3273811"/>
            <a:ext cx="1266915" cy="785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p:cNvCxnSpPr/>
          <p:nvPr/>
        </p:nvCxnSpPr>
        <p:spPr>
          <a:xfrm flipV="1">
            <a:off x="4763090" y="4068017"/>
            <a:ext cx="1266915" cy="8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직선 연결선 95"/>
          <p:cNvCxnSpPr/>
          <p:nvPr/>
        </p:nvCxnSpPr>
        <p:spPr>
          <a:xfrm>
            <a:off x="6030005" y="466140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6030005" y="4905246"/>
            <a:ext cx="2788920" cy="0"/>
          </a:xfrm>
          <a:prstGeom prst="line">
            <a:avLst/>
          </a:prstGeom>
          <a:ln>
            <a:solidFill>
              <a:srgbClr val="024DA1"/>
            </a:solidFill>
          </a:ln>
        </p:spPr>
        <p:style>
          <a:lnRef idx="1">
            <a:schemeClr val="accent1"/>
          </a:lnRef>
          <a:fillRef idx="0">
            <a:schemeClr val="accent1"/>
          </a:fillRef>
          <a:effectRef idx="0">
            <a:schemeClr val="accent1"/>
          </a:effectRef>
          <a:fontRef idx="minor">
            <a:schemeClr val="tx1"/>
          </a:fontRef>
        </p:style>
      </p:cxnSp>
      <p:sp>
        <p:nvSpPr>
          <p:cNvPr id="98" name="타원 97"/>
          <p:cNvSpPr/>
          <p:nvPr/>
        </p:nvSpPr>
        <p:spPr>
          <a:xfrm>
            <a:off x="6211156"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6559808"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6918476"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타원 100"/>
          <p:cNvSpPr/>
          <p:nvPr/>
        </p:nvSpPr>
        <p:spPr>
          <a:xfrm>
            <a:off x="7298508"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타원 101"/>
          <p:cNvSpPr/>
          <p:nvPr/>
        </p:nvSpPr>
        <p:spPr>
          <a:xfrm>
            <a:off x="7667632"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8033893"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8400154" y="466216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5" name="직선 연결선 104"/>
          <p:cNvCxnSpPr/>
          <p:nvPr/>
        </p:nvCxnSpPr>
        <p:spPr>
          <a:xfrm>
            <a:off x="6030005" y="4423114"/>
            <a:ext cx="27889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6030005" y="4661406"/>
            <a:ext cx="278892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타원 106"/>
          <p:cNvSpPr/>
          <p:nvPr/>
        </p:nvSpPr>
        <p:spPr>
          <a:xfrm>
            <a:off x="6211156"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6559808"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6918476"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7298508"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7667632"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8033893"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8400154" y="441768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6211156"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6559808"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6918476"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7298508"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7667632"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8033893"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8400154" y="4176385"/>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타원 120"/>
          <p:cNvSpPr/>
          <p:nvPr/>
        </p:nvSpPr>
        <p:spPr>
          <a:xfrm>
            <a:off x="6211156"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타원 121"/>
          <p:cNvSpPr/>
          <p:nvPr/>
        </p:nvSpPr>
        <p:spPr>
          <a:xfrm>
            <a:off x="6559808"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6918476"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7298508"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7667632"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8033893"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8400154" y="3931910"/>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p:cNvSpPr/>
          <p:nvPr/>
        </p:nvSpPr>
        <p:spPr>
          <a:xfrm>
            <a:off x="6020479" y="5998390"/>
            <a:ext cx="2833323" cy="350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a:stCxn id="69" idx="4"/>
            <a:endCxn id="86" idx="0"/>
          </p:cNvCxnSpPr>
          <p:nvPr/>
        </p:nvCxnSpPr>
        <p:spPr>
          <a:xfrm>
            <a:off x="7425664" y="5157772"/>
            <a:ext cx="1952" cy="840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7509332" y="5347172"/>
            <a:ext cx="1516762" cy="369332"/>
          </a:xfrm>
          <a:prstGeom prst="rect">
            <a:avLst/>
          </a:prstGeom>
          <a:noFill/>
        </p:spPr>
        <p:txBody>
          <a:bodyPr wrap="none" rtlCol="0">
            <a:spAutoFit/>
          </a:bodyPr>
          <a:lstStyle/>
          <a:p>
            <a:r>
              <a:rPr lang="en-US" altLang="ko-KR" dirty="0" smtClean="0"/>
              <a:t>Max-pooling</a:t>
            </a:r>
            <a:endParaRPr lang="ko-KR" altLang="en-US" dirty="0"/>
          </a:p>
        </p:txBody>
      </p:sp>
      <p:sp>
        <p:nvSpPr>
          <p:cNvPr id="134" name="타원 133"/>
          <p:cNvSpPr/>
          <p:nvPr/>
        </p:nvSpPr>
        <p:spPr>
          <a:xfrm>
            <a:off x="6231194"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6579846"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6938514"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p:cNvSpPr/>
          <p:nvPr/>
        </p:nvSpPr>
        <p:spPr>
          <a:xfrm>
            <a:off x="7318546"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7687670"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8053931"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8420192" y="6056216"/>
            <a:ext cx="254312" cy="254312"/>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8934450" y="5950765"/>
            <a:ext cx="1861407" cy="646331"/>
          </a:xfrm>
          <a:prstGeom prst="rect">
            <a:avLst/>
          </a:prstGeom>
          <a:noFill/>
        </p:spPr>
        <p:txBody>
          <a:bodyPr wrap="none" rtlCol="0">
            <a:spAutoFit/>
          </a:bodyPr>
          <a:lstStyle/>
          <a:p>
            <a:r>
              <a:rPr lang="en-US" altLang="ko-KR" dirty="0" smtClean="0"/>
              <a:t>: Embedding on</a:t>
            </a:r>
          </a:p>
          <a:p>
            <a:r>
              <a:rPr lang="en-US" altLang="ko-KR" dirty="0"/>
              <a:t> </a:t>
            </a:r>
            <a:r>
              <a:rPr lang="en-US" altLang="ko-KR" dirty="0" smtClean="0"/>
              <a:t> the word ‘not’</a:t>
            </a:r>
            <a:endParaRPr lang="ko-KR" altLang="en-US" dirty="0"/>
          </a:p>
        </p:txBody>
      </p:sp>
      <p:sp>
        <p:nvSpPr>
          <p:cNvPr id="4" name="직사각형 3"/>
          <p:cNvSpPr/>
          <p:nvPr/>
        </p:nvSpPr>
        <p:spPr>
          <a:xfrm>
            <a:off x="2755726" y="2042344"/>
            <a:ext cx="463463" cy="3693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p:cNvCxnSpPr/>
          <p:nvPr/>
        </p:nvCxnSpPr>
        <p:spPr>
          <a:xfrm>
            <a:off x="3219189" y="2047250"/>
            <a:ext cx="597491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flipV="1">
            <a:off x="9194104" y="2048007"/>
            <a:ext cx="0" cy="396290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flipH="1">
            <a:off x="8818925" y="6001565"/>
            <a:ext cx="37517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p:cNvSpPr txBox="1"/>
              <p:nvPr/>
            </p:nvSpPr>
            <p:spPr>
              <a:xfrm>
                <a:off x="1067046" y="2397925"/>
                <a:ext cx="3828804" cy="246221"/>
              </a:xfrm>
              <a:prstGeom prst="rect">
                <a:avLst/>
              </a:prstGeom>
              <a:noFill/>
            </p:spPr>
            <p:txBody>
              <a:bodyPr wrap="square" rtlCol="0">
                <a:spAutoFit/>
              </a:bodyPr>
              <a:lstStyle/>
              <a:p>
                <a:r>
                  <a:rPr lang="en-US" altLang="ko-KR" sz="1000" dirty="0" smtClean="0"/>
                  <a:t>  </a:t>
                </a:r>
                <a14:m>
                  <m:oMath xmlns:m="http://schemas.openxmlformats.org/officeDocument/2006/math">
                    <m:r>
                      <a:rPr lang="en-US" altLang="ko-KR" sz="1000" b="0" i="1" smtClean="0">
                        <a:latin typeface="Cambria Math" panose="02040503050406030204" pitchFamily="18" charset="0"/>
                      </a:rPr>
                      <m:t>𝑃𝑜𝑠𝑖𝑡𝑖𝑜</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𝑛</m:t>
                        </m:r>
                      </m:e>
                      <m:sub>
                        <m:r>
                          <a:rPr lang="en-US" altLang="ko-KR" sz="1000" b="0" i="1" smtClean="0">
                            <a:latin typeface="Cambria Math" panose="02040503050406030204" pitchFamily="18" charset="0"/>
                          </a:rPr>
                          <m:t>𝑖</m:t>
                        </m:r>
                        <m:r>
                          <a:rPr lang="en-US" altLang="ko-KR" sz="1000" b="0" i="1" smtClean="0">
                            <a:latin typeface="Cambria Math" panose="02040503050406030204" pitchFamily="18" charset="0"/>
                          </a:rPr>
                          <m:t>−2</m:t>
                        </m:r>
                      </m:sub>
                    </m:sSub>
                  </m:oMath>
                </a14:m>
                <a:r>
                  <a:rPr lang="en-US" altLang="ko-KR"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i="1">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+1</m:t>
                        </m:r>
                      </m:sub>
                    </m:sSub>
                  </m:oMath>
                </a14:m>
                <a:r>
                  <a:rPr lang="ko-KR" altLang="en-US" sz="1000" dirty="0" smtClean="0"/>
                  <a:t>  </a:t>
                </a:r>
                <a14:m>
                  <m:oMath xmlns:m="http://schemas.openxmlformats.org/officeDocument/2006/math">
                    <m:r>
                      <a:rPr lang="en-US" altLang="ko-KR" sz="1000" i="1">
                        <a:latin typeface="Cambria Math" panose="02040503050406030204" pitchFamily="18" charset="0"/>
                      </a:rPr>
                      <m:t>𝑃𝑜𝑠𝑖𝑡𝑖𝑜</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𝑛</m:t>
                        </m:r>
                      </m:e>
                      <m:sub>
                        <m:r>
                          <a:rPr lang="en-US" altLang="ko-KR" sz="1000" i="1">
                            <a:latin typeface="Cambria Math" panose="02040503050406030204" pitchFamily="18" charset="0"/>
                          </a:rPr>
                          <m:t>𝑖</m:t>
                        </m:r>
                        <m:r>
                          <a:rPr lang="en-US" altLang="ko-KR" sz="1000" b="0" i="1" smtClean="0">
                            <a:latin typeface="Cambria Math" panose="02040503050406030204" pitchFamily="18" charset="0"/>
                          </a:rPr>
                          <m:t>+2</m:t>
                        </m:r>
                      </m:sub>
                    </m:sSub>
                  </m:oMath>
                </a14:m>
                <a:endParaRPr lang="ko-KR" altLang="en-US" sz="10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1067046" y="2397925"/>
                <a:ext cx="3828804" cy="246221"/>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1253802" y="4939011"/>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131" name="TextBox 130"/>
              <p:cNvSpPr txBox="1">
                <a:spLocks noRot="1" noChangeAspect="1" noMove="1" noResize="1" noEditPoints="1" noAdjustHandles="1" noChangeArrowheads="1" noChangeShapeType="1" noTextEdit="1"/>
              </p:cNvSpPr>
              <p:nvPr/>
            </p:nvSpPr>
            <p:spPr>
              <a:xfrm>
                <a:off x="1253802" y="4939011"/>
                <a:ext cx="790601" cy="32996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1253802" y="4650364"/>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132" name="TextBox 131"/>
              <p:cNvSpPr txBox="1">
                <a:spLocks noRot="1" noChangeAspect="1" noMove="1" noResize="1" noEditPoints="1" noAdjustHandles="1" noChangeArrowheads="1" noChangeShapeType="1" noTextEdit="1"/>
              </p:cNvSpPr>
              <p:nvPr/>
            </p:nvSpPr>
            <p:spPr>
              <a:xfrm>
                <a:off x="1253802" y="4650364"/>
                <a:ext cx="790601" cy="32996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1272852" y="5196172"/>
                <a:ext cx="620683"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sub>
                      </m:sSub>
                    </m:oMath>
                  </m:oMathPara>
                </a14:m>
                <a:endParaRPr lang="ko-KR" altLang="en-US" sz="1400" dirty="0"/>
              </a:p>
            </p:txBody>
          </p:sp>
        </mc:Choice>
        <mc:Fallback xmlns="">
          <p:sp>
            <p:nvSpPr>
              <p:cNvPr id="133" name="TextBox 132"/>
              <p:cNvSpPr txBox="1">
                <a:spLocks noRot="1" noChangeAspect="1" noMove="1" noResize="1" noEditPoints="1" noAdjustHandles="1" noChangeArrowheads="1" noChangeShapeType="1" noTextEdit="1"/>
              </p:cNvSpPr>
              <p:nvPr/>
            </p:nvSpPr>
            <p:spPr>
              <a:xfrm>
                <a:off x="1272852" y="5196172"/>
                <a:ext cx="620683" cy="32996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1" name="TextBox 140"/>
              <p:cNvSpPr txBox="1"/>
              <p:nvPr/>
            </p:nvSpPr>
            <p:spPr>
              <a:xfrm>
                <a:off x="1251897" y="5422333"/>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+1</m:t>
                          </m:r>
                        </m:sub>
                      </m:sSub>
                    </m:oMath>
                  </m:oMathPara>
                </a14:m>
                <a:endParaRPr lang="ko-KR" altLang="en-US" sz="1400" dirty="0"/>
              </a:p>
            </p:txBody>
          </p:sp>
        </mc:Choice>
        <mc:Fallback xmlns="">
          <p:sp>
            <p:nvSpPr>
              <p:cNvPr id="141" name="TextBox 140"/>
              <p:cNvSpPr txBox="1">
                <a:spLocks noRot="1" noChangeAspect="1" noMove="1" noResize="1" noEditPoints="1" noAdjustHandles="1" noChangeArrowheads="1" noChangeShapeType="1" noTextEdit="1"/>
              </p:cNvSpPr>
              <p:nvPr/>
            </p:nvSpPr>
            <p:spPr>
              <a:xfrm>
                <a:off x="1251897" y="5422333"/>
                <a:ext cx="790601" cy="329962"/>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1252525" y="5692865"/>
                <a:ext cx="790601" cy="329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𝑒</m:t>
                              </m:r>
                            </m:e>
                            <m:sub>
                              <m:r>
                                <a:rPr lang="en-US" altLang="ko-KR" sz="1400" i="1">
                                  <a:latin typeface="Cambria Math" panose="02040503050406030204" pitchFamily="18" charset="0"/>
                                </a:rPr>
                                <m:t>𝑛𝑜𝑡</m:t>
                              </m:r>
                            </m:sub>
                          </m:sSub>
                        </m:e>
                        <m:sub>
                          <m:r>
                            <a:rPr lang="en-US" altLang="ko-KR" sz="1400" i="1">
                              <a:latin typeface="Cambria Math" panose="02040503050406030204" pitchFamily="18" charset="0"/>
                            </a:rPr>
                            <m:t>𝑖</m:t>
                          </m:r>
                          <m:r>
                            <a:rPr lang="en-US" altLang="ko-KR" sz="1400" b="0" i="1" smtClean="0">
                              <a:latin typeface="Cambria Math" panose="02040503050406030204" pitchFamily="18" charset="0"/>
                            </a:rPr>
                            <m:t>+2</m:t>
                          </m:r>
                        </m:sub>
                      </m:sSub>
                    </m:oMath>
                  </m:oMathPara>
                </a14:m>
                <a:endParaRPr lang="ko-KR" altLang="en-US" sz="1400" dirty="0"/>
              </a:p>
            </p:txBody>
          </p:sp>
        </mc:Choice>
        <mc:Fallback xmlns="">
          <p:sp>
            <p:nvSpPr>
              <p:cNvPr id="142" name="TextBox 141"/>
              <p:cNvSpPr txBox="1">
                <a:spLocks noRot="1" noChangeAspect="1" noMove="1" noResize="1" noEditPoints="1" noAdjustHandles="1" noChangeArrowheads="1" noChangeShapeType="1" noTextEdit="1"/>
              </p:cNvSpPr>
              <p:nvPr/>
            </p:nvSpPr>
            <p:spPr>
              <a:xfrm>
                <a:off x="1252525" y="5692865"/>
                <a:ext cx="790601" cy="329962"/>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855407" y="3117280"/>
                <a:ext cx="1210299" cy="1323439"/>
              </a:xfrm>
              <a:prstGeom prst="rect">
                <a:avLst/>
              </a:prstGeom>
              <a:noFill/>
            </p:spPr>
            <p:txBody>
              <a:bodyPr wrap="square" rtlCol="0">
                <a:spAutoFit/>
              </a:bodyPr>
              <a:lstStyle/>
              <a:p>
                <a14:m>
                  <m:oMath xmlns:m="http://schemas.openxmlformats.org/officeDocument/2006/math">
                    <m:r>
                      <a:rPr lang="en-US" altLang="ko-KR" sz="1600" b="0" i="1" smtClean="0">
                        <a:latin typeface="Cambria Math" panose="02040503050406030204" pitchFamily="18" charset="0"/>
                      </a:rPr>
                      <m:t>𝑃𝑜𝑠𝑖𝑡𝑖𝑜</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𝑛</m:t>
                        </m:r>
                      </m:e>
                      <m:sub>
                        <m:r>
                          <a:rPr lang="en-US" altLang="ko-KR" sz="1600" b="0" i="1" smtClean="0">
                            <a:latin typeface="Cambria Math" panose="02040503050406030204" pitchFamily="18" charset="0"/>
                          </a:rPr>
                          <m:t>𝑖</m:t>
                        </m:r>
                        <m:r>
                          <a:rPr lang="en-US" altLang="ko-KR" sz="1600" b="0" i="1" smtClean="0">
                            <a:latin typeface="Cambria Math" panose="02040503050406030204" pitchFamily="18" charset="0"/>
                          </a:rPr>
                          <m:t>−2</m:t>
                        </m:r>
                      </m:sub>
                    </m:sSub>
                  </m:oMath>
                </a14:m>
                <a:r>
                  <a:rPr lang="en-US" altLang="ko-KR" sz="1600" dirty="0" smtClean="0"/>
                  <a:t>  </a:t>
                </a: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sub>
                    </m:sSub>
                  </m:oMath>
                </a14:m>
                <a:r>
                  <a:rPr lang="ko-KR" altLang="en-US" sz="1600" dirty="0" smtClean="0"/>
                  <a:t>  </a:t>
                </a:r>
                <a:endParaRPr lang="en-US" altLang="ko-KR" sz="1600" i="1" dirty="0" smtClean="0">
                  <a:latin typeface="Cambria Math" panose="02040503050406030204" pitchFamily="18" charset="0"/>
                </a:endParaRPr>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b="0" i="1" smtClean="0">
                            <a:latin typeface="Cambria Math" panose="02040503050406030204" pitchFamily="18" charset="0"/>
                          </a:rPr>
                          <m:t>+1</m:t>
                        </m:r>
                      </m:sub>
                    </m:sSub>
                  </m:oMath>
                </a14:m>
                <a:r>
                  <a:rPr lang="ko-KR" altLang="en-US" sz="1600" dirty="0" smtClean="0"/>
                  <a:t> </a:t>
                </a:r>
                <a:endParaRPr lang="en-US" altLang="ko-KR" sz="1600" dirty="0" smtClean="0"/>
              </a:p>
              <a:p>
                <a14:m>
                  <m:oMath xmlns:m="http://schemas.openxmlformats.org/officeDocument/2006/math">
                    <m:r>
                      <a:rPr lang="en-US" altLang="ko-KR" sz="1600" i="1">
                        <a:latin typeface="Cambria Math" panose="02040503050406030204" pitchFamily="18" charset="0"/>
                      </a:rPr>
                      <m:t>𝑃𝑜𝑠𝑖𝑡𝑖𝑜</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m:t>
                        </m:r>
                        <m:r>
                          <a:rPr lang="en-US" altLang="ko-KR" sz="1600" i="1">
                            <a:latin typeface="Cambria Math" panose="02040503050406030204" pitchFamily="18" charset="0"/>
                          </a:rPr>
                          <m:t>+2</m:t>
                        </m:r>
                      </m:sub>
                    </m:sSub>
                  </m:oMath>
                </a14:m>
                <a:r>
                  <a:rPr lang="ko-KR" altLang="en-US" sz="1600" dirty="0"/>
                  <a:t> </a:t>
                </a:r>
                <a:endParaRPr lang="en-US" altLang="ko-KR" sz="1600" i="1" dirty="0">
                  <a:latin typeface="Cambria Math" panose="02040503050406030204" pitchFamily="18" charset="0"/>
                </a:endParaRPr>
              </a:p>
            </p:txBody>
          </p:sp>
        </mc:Choice>
        <mc:Fallback xmlns="">
          <p:sp>
            <p:nvSpPr>
              <p:cNvPr id="143" name="TextBox 142"/>
              <p:cNvSpPr txBox="1">
                <a:spLocks noRot="1" noChangeAspect="1" noMove="1" noResize="1" noEditPoints="1" noAdjustHandles="1" noChangeArrowheads="1" noChangeShapeType="1" noTextEdit="1"/>
              </p:cNvSpPr>
              <p:nvPr/>
            </p:nvSpPr>
            <p:spPr>
              <a:xfrm>
                <a:off x="855407" y="3117280"/>
                <a:ext cx="1210299" cy="1323439"/>
              </a:xfrm>
              <a:prstGeom prst="rect">
                <a:avLst/>
              </a:prstGeom>
              <a:blipFill>
                <a:blip r:embed="rId9"/>
                <a:stretch>
                  <a:fillRect/>
                </a:stretch>
              </a:blipFill>
            </p:spPr>
            <p:txBody>
              <a:bodyPr/>
              <a:lstStyle/>
              <a:p>
                <a:r>
                  <a:rPr lang="ko-KR" altLang="en-US">
                    <a:noFill/>
                  </a:rPr>
                  <a:t> </a:t>
                </a:r>
              </a:p>
            </p:txBody>
          </p:sp>
        </mc:Fallback>
      </mc:AlternateContent>
      <p:sp>
        <p:nvSpPr>
          <p:cNvPr id="147" name="TextBox 146"/>
          <p:cNvSpPr txBox="1"/>
          <p:nvPr/>
        </p:nvSpPr>
        <p:spPr>
          <a:xfrm>
            <a:off x="8527311" y="1292667"/>
            <a:ext cx="3213096" cy="646331"/>
          </a:xfrm>
          <a:prstGeom prst="rect">
            <a:avLst/>
          </a:prstGeom>
          <a:noFill/>
        </p:spPr>
        <p:txBody>
          <a:bodyPr wrap="square" rtlCol="0">
            <a:spAutoFit/>
          </a:bodyPr>
          <a:lstStyle/>
          <a:p>
            <a:r>
              <a:rPr lang="en-US" altLang="ko-KR" b="1" dirty="0" smtClean="0"/>
              <a:t>To utilizing</a:t>
            </a:r>
            <a:r>
              <a:rPr lang="en-US" altLang="ko-KR" b="1" dirty="0" smtClean="0">
                <a:solidFill>
                  <a:srgbClr val="FF0000"/>
                </a:solidFill>
              </a:rPr>
              <a:t> </a:t>
            </a:r>
            <a:r>
              <a:rPr lang="en-US" altLang="ko-KR" b="1" dirty="0" smtClean="0">
                <a:solidFill>
                  <a:srgbClr val="C00000"/>
                </a:solidFill>
              </a:rPr>
              <a:t>task-specific </a:t>
            </a:r>
          </a:p>
          <a:p>
            <a:r>
              <a:rPr lang="en-US" altLang="ko-KR" b="1" dirty="0" smtClean="0">
                <a:solidFill>
                  <a:srgbClr val="C00000"/>
                </a:solidFill>
              </a:rPr>
              <a:t>distributed representation</a:t>
            </a:r>
            <a:r>
              <a:rPr lang="en-US" altLang="ko-KR" b="1" dirty="0" smtClean="0"/>
              <a:t>.</a:t>
            </a:r>
            <a:endParaRPr lang="ko-KR" altLang="en-US" b="1" dirty="0"/>
          </a:p>
        </p:txBody>
      </p:sp>
      <p:sp>
        <p:nvSpPr>
          <p:cNvPr id="129" name="TextBox 128"/>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2188863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3" name="그룹 2"/>
          <p:cNvGrpSpPr/>
          <p:nvPr/>
        </p:nvGrpSpPr>
        <p:grpSpPr>
          <a:xfrm>
            <a:off x="2196826" y="3937303"/>
            <a:ext cx="1048371" cy="1839405"/>
            <a:chOff x="1433639" y="3927853"/>
            <a:chExt cx="1425532" cy="2433685"/>
          </a:xfrm>
        </p:grpSpPr>
        <p:sp>
          <p:nvSpPr>
            <p:cNvPr id="4" name="직사각형 3"/>
            <p:cNvSpPr/>
            <p:nvPr/>
          </p:nvSpPr>
          <p:spPr>
            <a:xfrm>
              <a:off x="1433639" y="3927853"/>
              <a:ext cx="1425531" cy="206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1551919" y="4073699"/>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1551919" y="4554878"/>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1551919" y="5025965"/>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1551919" y="5507144"/>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2384695" y="4073699"/>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2384695" y="4554878"/>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2384695" y="5025965"/>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2384695" y="5507144"/>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1968307" y="4073699"/>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1968307" y="4554878"/>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1968307" y="5025965"/>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1968307" y="5507144"/>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p:cNvSpPr txBox="1"/>
            <p:nvPr/>
          </p:nvSpPr>
          <p:spPr>
            <a:xfrm>
              <a:off x="1461733" y="5988147"/>
              <a:ext cx="1397438" cy="373391"/>
            </a:xfrm>
            <a:prstGeom prst="rect">
              <a:avLst/>
            </a:prstGeom>
            <a:noFill/>
          </p:spPr>
          <p:txBody>
            <a:bodyPr wrap="square" rtlCol="0">
              <a:spAutoFit/>
            </a:bodyPr>
            <a:lstStyle/>
            <a:p>
              <a:r>
                <a:rPr lang="en-US" altLang="ko-KR" sz="1400" dirty="0" smtClean="0"/>
                <a:t>#1 #2  #3</a:t>
              </a:r>
              <a:endParaRPr lang="ko-KR" altLang="en-US" sz="1400" dirty="0"/>
            </a:p>
          </p:txBody>
        </p:sp>
      </p:grpSp>
      <p:grpSp>
        <p:nvGrpSpPr>
          <p:cNvPr id="2" name="그룹 1"/>
          <p:cNvGrpSpPr/>
          <p:nvPr/>
        </p:nvGrpSpPr>
        <p:grpSpPr>
          <a:xfrm>
            <a:off x="409508" y="1810894"/>
            <a:ext cx="2528956" cy="1780031"/>
            <a:chOff x="380487" y="1810894"/>
            <a:chExt cx="3290177" cy="2280445"/>
          </a:xfrm>
        </p:grpSpPr>
        <p:grpSp>
          <p:nvGrpSpPr>
            <p:cNvPr id="101" name="그룹 100"/>
            <p:cNvGrpSpPr/>
            <p:nvPr/>
          </p:nvGrpSpPr>
          <p:grpSpPr>
            <a:xfrm>
              <a:off x="1347640" y="1810894"/>
              <a:ext cx="2314936" cy="405114"/>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TextBox 106"/>
            <p:cNvSpPr txBox="1"/>
            <p:nvPr/>
          </p:nvSpPr>
          <p:spPr>
            <a:xfrm>
              <a:off x="503433" y="1827769"/>
              <a:ext cx="626071" cy="394301"/>
            </a:xfrm>
            <a:prstGeom prst="rect">
              <a:avLst/>
            </a:prstGeom>
            <a:noFill/>
          </p:spPr>
          <p:txBody>
            <a:bodyPr wrap="none" rtlCol="0">
              <a:spAutoFit/>
            </a:bodyPr>
            <a:lstStyle/>
            <a:p>
              <a:r>
                <a:rPr lang="en-US" altLang="ko-KR" sz="1400" dirty="0" smtClean="0"/>
                <a:t>The</a:t>
              </a:r>
              <a:endParaRPr lang="ko-KR" altLang="en-US" sz="1400" dirty="0"/>
            </a:p>
          </p:txBody>
        </p:sp>
        <p:grpSp>
          <p:nvGrpSpPr>
            <p:cNvPr id="108" name="그룹 107"/>
            <p:cNvGrpSpPr/>
            <p:nvPr/>
          </p:nvGrpSpPr>
          <p:grpSpPr>
            <a:xfrm>
              <a:off x="1354235" y="2273265"/>
              <a:ext cx="2314936" cy="405114"/>
              <a:chOff x="1442287" y="2123411"/>
              <a:chExt cx="2314936" cy="405114"/>
            </a:xfrm>
          </p:grpSpPr>
          <p:sp>
            <p:nvSpPr>
              <p:cNvPr id="109" name="직사각형 10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4" name="TextBox 113"/>
            <p:cNvSpPr txBox="1"/>
            <p:nvPr/>
          </p:nvSpPr>
          <p:spPr>
            <a:xfrm>
              <a:off x="380487" y="2290140"/>
              <a:ext cx="884674" cy="394301"/>
            </a:xfrm>
            <a:prstGeom prst="rect">
              <a:avLst/>
            </a:prstGeom>
            <a:noFill/>
          </p:spPr>
          <p:txBody>
            <a:bodyPr wrap="none" rtlCol="0">
              <a:spAutoFit/>
            </a:bodyPr>
            <a:lstStyle/>
            <a:p>
              <a:r>
                <a:rPr lang="en-US" altLang="ko-KR" sz="1400" dirty="0" smtClean="0"/>
                <a:t>movie</a:t>
              </a:r>
              <a:endParaRPr lang="ko-KR" altLang="en-US" sz="1400" dirty="0"/>
            </a:p>
          </p:txBody>
        </p:sp>
        <p:grpSp>
          <p:nvGrpSpPr>
            <p:cNvPr id="115" name="그룹 114"/>
            <p:cNvGrpSpPr/>
            <p:nvPr/>
          </p:nvGrpSpPr>
          <p:grpSpPr>
            <a:xfrm>
              <a:off x="1354235" y="2716713"/>
              <a:ext cx="2314936" cy="405114"/>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TextBox 120"/>
            <p:cNvSpPr txBox="1"/>
            <p:nvPr/>
          </p:nvSpPr>
          <p:spPr>
            <a:xfrm>
              <a:off x="616709" y="2733590"/>
              <a:ext cx="400836" cy="394301"/>
            </a:xfrm>
            <a:prstGeom prst="rect">
              <a:avLst/>
            </a:prstGeom>
            <a:noFill/>
          </p:spPr>
          <p:txBody>
            <a:bodyPr wrap="none" rtlCol="0">
              <a:spAutoFit/>
            </a:bodyPr>
            <a:lstStyle/>
            <a:p>
              <a:r>
                <a:rPr lang="en-US" altLang="ko-KR" sz="1400" dirty="0" smtClean="0"/>
                <a:t>is</a:t>
              </a:r>
              <a:endParaRPr lang="ko-KR" altLang="en-US" sz="1400" dirty="0"/>
            </a:p>
          </p:txBody>
        </p:sp>
        <p:grpSp>
          <p:nvGrpSpPr>
            <p:cNvPr id="122" name="그룹 121"/>
            <p:cNvGrpSpPr/>
            <p:nvPr/>
          </p:nvGrpSpPr>
          <p:grpSpPr>
            <a:xfrm>
              <a:off x="1355728" y="3189353"/>
              <a:ext cx="2314936" cy="405114"/>
              <a:chOff x="1442287" y="2123411"/>
              <a:chExt cx="2314936" cy="405114"/>
            </a:xfrm>
          </p:grpSpPr>
          <p:sp>
            <p:nvSpPr>
              <p:cNvPr id="123" name="직사각형 12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8" name="TextBox 127"/>
            <p:cNvSpPr txBox="1"/>
            <p:nvPr/>
          </p:nvSpPr>
          <p:spPr>
            <a:xfrm>
              <a:off x="397220" y="3206229"/>
              <a:ext cx="834621" cy="394301"/>
            </a:xfrm>
            <a:prstGeom prst="rect">
              <a:avLst/>
            </a:prstGeom>
            <a:noFill/>
          </p:spPr>
          <p:txBody>
            <a:bodyPr wrap="none" rtlCol="0">
              <a:spAutoFit/>
            </a:bodyPr>
            <a:lstStyle/>
            <a:p>
              <a:r>
                <a:rPr lang="en-US" altLang="ko-KR" sz="1400" dirty="0" smtClean="0"/>
                <a:t>funny</a:t>
              </a:r>
              <a:endParaRPr lang="ko-KR" altLang="en-US" sz="1400" dirty="0"/>
            </a:p>
          </p:txBody>
        </p:sp>
        <p:grpSp>
          <p:nvGrpSpPr>
            <p:cNvPr id="129" name="그룹 128"/>
            <p:cNvGrpSpPr/>
            <p:nvPr/>
          </p:nvGrpSpPr>
          <p:grpSpPr>
            <a:xfrm>
              <a:off x="1350966" y="3686225"/>
              <a:ext cx="2314936" cy="405114"/>
              <a:chOff x="1442287" y="2123411"/>
              <a:chExt cx="2314936" cy="405114"/>
            </a:xfrm>
          </p:grpSpPr>
          <p:sp>
            <p:nvSpPr>
              <p:cNvPr id="130" name="직사각형 12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 name="TextBox 134"/>
            <p:cNvSpPr txBox="1"/>
            <p:nvPr/>
          </p:nvSpPr>
          <p:spPr>
            <a:xfrm>
              <a:off x="772146" y="3688221"/>
              <a:ext cx="292390" cy="394301"/>
            </a:xfrm>
            <a:prstGeom prst="rect">
              <a:avLst/>
            </a:prstGeom>
            <a:noFill/>
          </p:spPr>
          <p:txBody>
            <a:bodyPr wrap="none" rtlCol="0">
              <a:spAutoFit/>
            </a:bodyPr>
            <a:lstStyle/>
            <a:p>
              <a:r>
                <a:rPr lang="en-US" altLang="ko-KR" sz="1400" dirty="0" smtClean="0"/>
                <a:t>.</a:t>
              </a:r>
              <a:endParaRPr lang="ko-KR" altLang="en-US" sz="1400" dirty="0"/>
            </a:p>
          </p:txBody>
        </p:sp>
      </p:grpSp>
      <p:grpSp>
        <p:nvGrpSpPr>
          <p:cNvPr id="6" name="그룹 5"/>
          <p:cNvGrpSpPr/>
          <p:nvPr/>
        </p:nvGrpSpPr>
        <p:grpSpPr>
          <a:xfrm>
            <a:off x="5158380" y="3676894"/>
            <a:ext cx="1753908" cy="2078010"/>
            <a:chOff x="2308806" y="3561282"/>
            <a:chExt cx="2286969" cy="2918951"/>
          </a:xfrm>
        </p:grpSpPr>
        <p:sp>
          <p:nvSpPr>
            <p:cNvPr id="76" name="직사각형 75"/>
            <p:cNvSpPr/>
            <p:nvPr/>
          </p:nvSpPr>
          <p:spPr>
            <a:xfrm>
              <a:off x="3170244" y="3968144"/>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7" name="타원 76"/>
            <p:cNvSpPr/>
            <p:nvPr/>
          </p:nvSpPr>
          <p:spPr>
            <a:xfrm>
              <a:off x="3288524" y="4113991"/>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8" name="타원 77"/>
            <p:cNvSpPr/>
            <p:nvPr/>
          </p:nvSpPr>
          <p:spPr>
            <a:xfrm>
              <a:off x="3288524" y="4595170"/>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9" name="타원 78"/>
            <p:cNvSpPr/>
            <p:nvPr/>
          </p:nvSpPr>
          <p:spPr>
            <a:xfrm>
              <a:off x="3288524" y="5066257"/>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0" name="타원 79"/>
            <p:cNvSpPr/>
            <p:nvPr/>
          </p:nvSpPr>
          <p:spPr>
            <a:xfrm>
              <a:off x="3288524" y="5547436"/>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1" name="타원 80"/>
            <p:cNvSpPr/>
            <p:nvPr/>
          </p:nvSpPr>
          <p:spPr>
            <a:xfrm>
              <a:off x="4121300" y="4113991"/>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2" name="타원 81"/>
            <p:cNvSpPr/>
            <p:nvPr/>
          </p:nvSpPr>
          <p:spPr>
            <a:xfrm>
              <a:off x="4121300" y="4595170"/>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3" name="타원 82"/>
            <p:cNvSpPr/>
            <p:nvPr/>
          </p:nvSpPr>
          <p:spPr>
            <a:xfrm>
              <a:off x="4121300" y="5066257"/>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4" name="타원 83"/>
            <p:cNvSpPr/>
            <p:nvPr/>
          </p:nvSpPr>
          <p:spPr>
            <a:xfrm>
              <a:off x="4121300" y="5547436"/>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5" name="타원 84"/>
            <p:cNvSpPr/>
            <p:nvPr/>
          </p:nvSpPr>
          <p:spPr>
            <a:xfrm>
              <a:off x="3704912" y="4113991"/>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6" name="타원 85"/>
            <p:cNvSpPr/>
            <p:nvPr/>
          </p:nvSpPr>
          <p:spPr>
            <a:xfrm>
              <a:off x="3704912" y="4595170"/>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7" name="타원 86"/>
            <p:cNvSpPr/>
            <p:nvPr/>
          </p:nvSpPr>
          <p:spPr>
            <a:xfrm>
              <a:off x="3704912" y="5066257"/>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8" name="타원 87"/>
            <p:cNvSpPr/>
            <p:nvPr/>
          </p:nvSpPr>
          <p:spPr>
            <a:xfrm>
              <a:off x="3704912" y="5547436"/>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0" name="타원 89"/>
            <p:cNvSpPr/>
            <p:nvPr/>
          </p:nvSpPr>
          <p:spPr>
            <a:xfrm>
              <a:off x="3288524" y="6027819"/>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2" name="타원 91"/>
            <p:cNvSpPr/>
            <p:nvPr/>
          </p:nvSpPr>
          <p:spPr>
            <a:xfrm>
              <a:off x="4121300" y="6027819"/>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6" name="타원 95"/>
            <p:cNvSpPr/>
            <p:nvPr/>
          </p:nvSpPr>
          <p:spPr>
            <a:xfrm>
              <a:off x="3704912" y="6027819"/>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6" name="TextBox 135"/>
            <p:cNvSpPr txBox="1"/>
            <p:nvPr/>
          </p:nvSpPr>
          <p:spPr>
            <a:xfrm>
              <a:off x="2431751" y="4077460"/>
              <a:ext cx="481222" cy="307777"/>
            </a:xfrm>
            <a:prstGeom prst="rect">
              <a:avLst/>
            </a:prstGeom>
            <a:noFill/>
          </p:spPr>
          <p:txBody>
            <a:bodyPr wrap="none" rtlCol="0">
              <a:spAutoFit/>
            </a:bodyPr>
            <a:lstStyle/>
            <a:p>
              <a:r>
                <a:rPr lang="en-US" altLang="ko-KR" sz="1400" dirty="0" smtClean="0"/>
                <a:t>The</a:t>
              </a:r>
              <a:endParaRPr lang="ko-KR" altLang="en-US" sz="1400" dirty="0"/>
            </a:p>
          </p:txBody>
        </p:sp>
        <p:sp>
          <p:nvSpPr>
            <p:cNvPr id="137" name="TextBox 136"/>
            <p:cNvSpPr txBox="1"/>
            <p:nvPr/>
          </p:nvSpPr>
          <p:spPr>
            <a:xfrm>
              <a:off x="2308806" y="4539831"/>
              <a:ext cx="679994" cy="307777"/>
            </a:xfrm>
            <a:prstGeom prst="rect">
              <a:avLst/>
            </a:prstGeom>
            <a:noFill/>
          </p:spPr>
          <p:txBody>
            <a:bodyPr wrap="none" rtlCol="0">
              <a:spAutoFit/>
            </a:bodyPr>
            <a:lstStyle/>
            <a:p>
              <a:r>
                <a:rPr lang="en-US" altLang="ko-KR" sz="1400" dirty="0" smtClean="0"/>
                <a:t>movie</a:t>
              </a:r>
              <a:endParaRPr lang="ko-KR" altLang="en-US" sz="1400" dirty="0"/>
            </a:p>
          </p:txBody>
        </p:sp>
        <p:sp>
          <p:nvSpPr>
            <p:cNvPr id="138" name="TextBox 137"/>
            <p:cNvSpPr txBox="1"/>
            <p:nvPr/>
          </p:nvSpPr>
          <p:spPr>
            <a:xfrm>
              <a:off x="2545026" y="4983279"/>
              <a:ext cx="308098" cy="307777"/>
            </a:xfrm>
            <a:prstGeom prst="rect">
              <a:avLst/>
            </a:prstGeom>
            <a:noFill/>
          </p:spPr>
          <p:txBody>
            <a:bodyPr wrap="none" rtlCol="0">
              <a:spAutoFit/>
            </a:bodyPr>
            <a:lstStyle/>
            <a:p>
              <a:r>
                <a:rPr lang="en-US" altLang="ko-KR" sz="1400" dirty="0" smtClean="0"/>
                <a:t>is</a:t>
              </a:r>
              <a:endParaRPr lang="ko-KR" altLang="en-US" sz="1400" dirty="0"/>
            </a:p>
          </p:txBody>
        </p:sp>
        <p:sp>
          <p:nvSpPr>
            <p:cNvPr id="139" name="TextBox 138"/>
            <p:cNvSpPr txBox="1"/>
            <p:nvPr/>
          </p:nvSpPr>
          <p:spPr>
            <a:xfrm>
              <a:off x="2325539" y="5455919"/>
              <a:ext cx="641522" cy="307777"/>
            </a:xfrm>
            <a:prstGeom prst="rect">
              <a:avLst/>
            </a:prstGeom>
            <a:noFill/>
          </p:spPr>
          <p:txBody>
            <a:bodyPr wrap="none" rtlCol="0">
              <a:spAutoFit/>
            </a:bodyPr>
            <a:lstStyle/>
            <a:p>
              <a:r>
                <a:rPr lang="en-US" altLang="ko-KR" sz="1400" dirty="0" smtClean="0"/>
                <a:t>funny</a:t>
              </a:r>
              <a:endParaRPr lang="ko-KR" altLang="en-US" sz="1400" dirty="0"/>
            </a:p>
          </p:txBody>
        </p:sp>
        <p:sp>
          <p:nvSpPr>
            <p:cNvPr id="140" name="TextBox 139"/>
            <p:cNvSpPr txBox="1"/>
            <p:nvPr/>
          </p:nvSpPr>
          <p:spPr>
            <a:xfrm>
              <a:off x="2700465" y="5937912"/>
              <a:ext cx="224742" cy="307777"/>
            </a:xfrm>
            <a:prstGeom prst="rect">
              <a:avLst/>
            </a:prstGeom>
            <a:noFill/>
          </p:spPr>
          <p:txBody>
            <a:bodyPr wrap="none" rtlCol="0">
              <a:spAutoFit/>
            </a:bodyPr>
            <a:lstStyle/>
            <a:p>
              <a:r>
                <a:rPr lang="en-US" altLang="ko-KR" sz="1400" dirty="0" smtClean="0"/>
                <a:t>.</a:t>
              </a:r>
              <a:endParaRPr lang="ko-KR" altLang="en-US" sz="1400" dirty="0"/>
            </a:p>
          </p:txBody>
        </p:sp>
        <p:sp>
          <p:nvSpPr>
            <p:cNvPr id="141" name="TextBox 140"/>
            <p:cNvSpPr txBox="1"/>
            <p:nvPr/>
          </p:nvSpPr>
          <p:spPr>
            <a:xfrm>
              <a:off x="3198337" y="3561282"/>
              <a:ext cx="1397438" cy="307777"/>
            </a:xfrm>
            <a:prstGeom prst="rect">
              <a:avLst/>
            </a:prstGeom>
            <a:noFill/>
          </p:spPr>
          <p:txBody>
            <a:bodyPr wrap="square" rtlCol="0">
              <a:spAutoFit/>
            </a:bodyPr>
            <a:lstStyle/>
            <a:p>
              <a:r>
                <a:rPr lang="en-US" altLang="ko-KR" sz="1400" dirty="0" smtClean="0"/>
                <a:t>#1  #2  #3</a:t>
              </a:r>
              <a:endParaRPr lang="ko-KR" altLang="en-US" sz="1400" dirty="0"/>
            </a:p>
          </p:txBody>
        </p:sp>
      </p:grpSp>
      <p:cxnSp>
        <p:nvCxnSpPr>
          <p:cNvPr id="8" name="직선 화살표 연결선 7"/>
          <p:cNvCxnSpPr/>
          <p:nvPr/>
        </p:nvCxnSpPr>
        <p:spPr>
          <a:xfrm>
            <a:off x="3116580" y="2735580"/>
            <a:ext cx="1987304" cy="2216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직선 화살표 연결선 9"/>
          <p:cNvCxnSpPr/>
          <p:nvPr/>
        </p:nvCxnSpPr>
        <p:spPr>
          <a:xfrm>
            <a:off x="3364762" y="4987252"/>
            <a:ext cx="1739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7" name="직사각형 176"/>
          <p:cNvSpPr/>
          <p:nvPr/>
        </p:nvSpPr>
        <p:spPr>
          <a:xfrm>
            <a:off x="7988739" y="3648319"/>
            <a:ext cx="1925594"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9" name="타원 198"/>
          <p:cNvSpPr/>
          <p:nvPr/>
        </p:nvSpPr>
        <p:spPr>
          <a:xfrm>
            <a:off x="8152964" y="4300584"/>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0.2</a:t>
            </a:r>
            <a:endParaRPr lang="ko-KR" altLang="en-US" sz="800" dirty="0">
              <a:solidFill>
                <a:schemeClr val="tx1"/>
              </a:solidFill>
            </a:endParaRPr>
          </a:p>
        </p:txBody>
      </p:sp>
      <p:sp>
        <p:nvSpPr>
          <p:cNvPr id="200" name="타원 199"/>
          <p:cNvSpPr/>
          <p:nvPr/>
        </p:nvSpPr>
        <p:spPr>
          <a:xfrm>
            <a:off x="8161420" y="4773325"/>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01" name="타원 200"/>
          <p:cNvSpPr/>
          <p:nvPr/>
        </p:nvSpPr>
        <p:spPr>
          <a:xfrm>
            <a:off x="8161419" y="5274479"/>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0.7</a:t>
            </a:r>
            <a:endParaRPr lang="ko-KR" altLang="en-US" sz="800" dirty="0">
              <a:solidFill>
                <a:schemeClr val="tx1"/>
              </a:solidFill>
            </a:endParaRPr>
          </a:p>
        </p:txBody>
      </p:sp>
      <p:sp>
        <p:nvSpPr>
          <p:cNvPr id="202" name="타원 201"/>
          <p:cNvSpPr/>
          <p:nvPr/>
        </p:nvSpPr>
        <p:spPr>
          <a:xfrm>
            <a:off x="8161418" y="5772128"/>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10" name="타원 209"/>
          <p:cNvSpPr/>
          <p:nvPr/>
        </p:nvSpPr>
        <p:spPr>
          <a:xfrm>
            <a:off x="8152963" y="3804092"/>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0.1</a:t>
            </a:r>
            <a:endParaRPr lang="ko-KR" altLang="en-US" sz="800" dirty="0">
              <a:solidFill>
                <a:schemeClr val="tx1"/>
              </a:solidFill>
            </a:endParaRPr>
          </a:p>
        </p:txBody>
      </p:sp>
      <p:sp>
        <p:nvSpPr>
          <p:cNvPr id="211" name="타원 210"/>
          <p:cNvSpPr/>
          <p:nvPr/>
        </p:nvSpPr>
        <p:spPr>
          <a:xfrm>
            <a:off x="8764240" y="4300584"/>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0.5</a:t>
            </a:r>
            <a:endParaRPr lang="ko-KR" altLang="en-US" sz="800" dirty="0">
              <a:solidFill>
                <a:schemeClr val="tx1"/>
              </a:solidFill>
            </a:endParaRPr>
          </a:p>
        </p:txBody>
      </p:sp>
      <p:sp>
        <p:nvSpPr>
          <p:cNvPr id="212" name="타원 211"/>
          <p:cNvSpPr/>
          <p:nvPr/>
        </p:nvSpPr>
        <p:spPr>
          <a:xfrm>
            <a:off x="8772696" y="4773325"/>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0.1</a:t>
            </a:r>
            <a:endParaRPr lang="ko-KR" altLang="en-US" sz="800" dirty="0">
              <a:solidFill>
                <a:schemeClr val="tx1"/>
              </a:solidFill>
            </a:endParaRPr>
          </a:p>
        </p:txBody>
      </p:sp>
      <p:sp>
        <p:nvSpPr>
          <p:cNvPr id="213" name="타원 212"/>
          <p:cNvSpPr/>
          <p:nvPr/>
        </p:nvSpPr>
        <p:spPr>
          <a:xfrm>
            <a:off x="8772695" y="5274479"/>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0.2</a:t>
            </a:r>
            <a:endParaRPr lang="ko-KR" altLang="en-US" sz="800" dirty="0">
              <a:solidFill>
                <a:schemeClr val="tx1"/>
              </a:solidFill>
            </a:endParaRPr>
          </a:p>
        </p:txBody>
      </p:sp>
      <p:sp>
        <p:nvSpPr>
          <p:cNvPr id="214" name="타원 213"/>
          <p:cNvSpPr/>
          <p:nvPr/>
        </p:nvSpPr>
        <p:spPr>
          <a:xfrm>
            <a:off x="8772694" y="5772128"/>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0.2</a:t>
            </a:r>
            <a:endParaRPr lang="ko-KR" altLang="en-US" sz="800" dirty="0">
              <a:solidFill>
                <a:schemeClr val="tx1"/>
              </a:solidFill>
            </a:endParaRPr>
          </a:p>
        </p:txBody>
      </p:sp>
      <p:sp>
        <p:nvSpPr>
          <p:cNvPr id="215" name="타원 214"/>
          <p:cNvSpPr/>
          <p:nvPr/>
        </p:nvSpPr>
        <p:spPr>
          <a:xfrm>
            <a:off x="8764239" y="3804092"/>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16" name="타원 215"/>
          <p:cNvSpPr/>
          <p:nvPr/>
        </p:nvSpPr>
        <p:spPr>
          <a:xfrm>
            <a:off x="9371356" y="4281796"/>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0.6</a:t>
            </a:r>
            <a:endParaRPr lang="ko-KR" altLang="en-US" sz="800" dirty="0">
              <a:solidFill>
                <a:schemeClr val="tx1"/>
              </a:solidFill>
            </a:endParaRPr>
          </a:p>
        </p:txBody>
      </p:sp>
      <p:sp>
        <p:nvSpPr>
          <p:cNvPr id="217" name="타원 216"/>
          <p:cNvSpPr/>
          <p:nvPr/>
        </p:nvSpPr>
        <p:spPr>
          <a:xfrm>
            <a:off x="9379812" y="4754537"/>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0.1</a:t>
            </a:r>
            <a:endParaRPr lang="ko-KR" altLang="en-US" sz="800" dirty="0">
              <a:solidFill>
                <a:schemeClr val="tx1"/>
              </a:solidFill>
            </a:endParaRPr>
          </a:p>
        </p:txBody>
      </p:sp>
      <p:sp>
        <p:nvSpPr>
          <p:cNvPr id="218" name="타원 217"/>
          <p:cNvSpPr/>
          <p:nvPr/>
        </p:nvSpPr>
        <p:spPr>
          <a:xfrm>
            <a:off x="9379811" y="5255691"/>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19" name="타원 218"/>
          <p:cNvSpPr/>
          <p:nvPr/>
        </p:nvSpPr>
        <p:spPr>
          <a:xfrm>
            <a:off x="9379810" y="5753340"/>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20" name="타원 219"/>
          <p:cNvSpPr/>
          <p:nvPr/>
        </p:nvSpPr>
        <p:spPr>
          <a:xfrm>
            <a:off x="9371355" y="3785304"/>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0.3</a:t>
            </a:r>
            <a:endParaRPr lang="ko-KR" altLang="en-US" sz="800" dirty="0">
              <a:solidFill>
                <a:schemeClr val="tx1"/>
              </a:solidFill>
            </a:endParaRPr>
          </a:p>
        </p:txBody>
      </p:sp>
      <p:cxnSp>
        <p:nvCxnSpPr>
          <p:cNvPr id="221" name="직선 화살표 연결선 220"/>
          <p:cNvCxnSpPr/>
          <p:nvPr/>
        </p:nvCxnSpPr>
        <p:spPr>
          <a:xfrm>
            <a:off x="7095154" y="4963764"/>
            <a:ext cx="694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6970059" y="4582602"/>
            <a:ext cx="1007007" cy="369332"/>
          </a:xfrm>
          <a:prstGeom prst="rect">
            <a:avLst/>
          </a:prstGeom>
          <a:noFill/>
        </p:spPr>
        <p:txBody>
          <a:bodyPr wrap="none" rtlCol="0">
            <a:spAutoFit/>
          </a:bodyPr>
          <a:lstStyle/>
          <a:p>
            <a:r>
              <a:rPr lang="en-US" altLang="ko-KR" dirty="0" err="1" smtClean="0"/>
              <a:t>softmax</a:t>
            </a:r>
            <a:endParaRPr lang="ko-KR" altLang="en-US" dirty="0"/>
          </a:p>
        </p:txBody>
      </p:sp>
      <p:cxnSp>
        <p:nvCxnSpPr>
          <p:cNvPr id="142" name="직선 연결선 14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7866046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 name="그룹 1"/>
          <p:cNvGrpSpPr/>
          <p:nvPr/>
        </p:nvGrpSpPr>
        <p:grpSpPr>
          <a:xfrm>
            <a:off x="409508" y="1810894"/>
            <a:ext cx="2528956" cy="1780031"/>
            <a:chOff x="380487" y="1810894"/>
            <a:chExt cx="3290177" cy="2280445"/>
          </a:xfrm>
        </p:grpSpPr>
        <p:grpSp>
          <p:nvGrpSpPr>
            <p:cNvPr id="101" name="그룹 100"/>
            <p:cNvGrpSpPr/>
            <p:nvPr/>
          </p:nvGrpSpPr>
          <p:grpSpPr>
            <a:xfrm>
              <a:off x="1347640" y="1810894"/>
              <a:ext cx="2314936" cy="405114"/>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TextBox 106"/>
            <p:cNvSpPr txBox="1"/>
            <p:nvPr/>
          </p:nvSpPr>
          <p:spPr>
            <a:xfrm>
              <a:off x="503433" y="1827769"/>
              <a:ext cx="626071" cy="394301"/>
            </a:xfrm>
            <a:prstGeom prst="rect">
              <a:avLst/>
            </a:prstGeom>
            <a:noFill/>
          </p:spPr>
          <p:txBody>
            <a:bodyPr wrap="none" rtlCol="0">
              <a:spAutoFit/>
            </a:bodyPr>
            <a:lstStyle/>
            <a:p>
              <a:r>
                <a:rPr lang="en-US" altLang="ko-KR" sz="1400" dirty="0" smtClean="0"/>
                <a:t>The</a:t>
              </a:r>
              <a:endParaRPr lang="ko-KR" altLang="en-US" sz="1400" dirty="0"/>
            </a:p>
          </p:txBody>
        </p:sp>
        <p:grpSp>
          <p:nvGrpSpPr>
            <p:cNvPr id="108" name="그룹 107"/>
            <p:cNvGrpSpPr/>
            <p:nvPr/>
          </p:nvGrpSpPr>
          <p:grpSpPr>
            <a:xfrm>
              <a:off x="1354235" y="2273265"/>
              <a:ext cx="2314936" cy="405114"/>
              <a:chOff x="1442287" y="2123411"/>
              <a:chExt cx="2314936" cy="405114"/>
            </a:xfrm>
          </p:grpSpPr>
          <p:sp>
            <p:nvSpPr>
              <p:cNvPr id="109" name="직사각형 10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4" name="TextBox 113"/>
            <p:cNvSpPr txBox="1"/>
            <p:nvPr/>
          </p:nvSpPr>
          <p:spPr>
            <a:xfrm>
              <a:off x="380487" y="2290140"/>
              <a:ext cx="884674" cy="394301"/>
            </a:xfrm>
            <a:prstGeom prst="rect">
              <a:avLst/>
            </a:prstGeom>
            <a:noFill/>
          </p:spPr>
          <p:txBody>
            <a:bodyPr wrap="none" rtlCol="0">
              <a:spAutoFit/>
            </a:bodyPr>
            <a:lstStyle/>
            <a:p>
              <a:r>
                <a:rPr lang="en-US" altLang="ko-KR" sz="1400" dirty="0" smtClean="0"/>
                <a:t>movie</a:t>
              </a:r>
              <a:endParaRPr lang="ko-KR" altLang="en-US" sz="1400" dirty="0"/>
            </a:p>
          </p:txBody>
        </p:sp>
        <p:grpSp>
          <p:nvGrpSpPr>
            <p:cNvPr id="115" name="그룹 114"/>
            <p:cNvGrpSpPr/>
            <p:nvPr/>
          </p:nvGrpSpPr>
          <p:grpSpPr>
            <a:xfrm>
              <a:off x="1354235" y="2716713"/>
              <a:ext cx="2314936" cy="405114"/>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TextBox 120"/>
            <p:cNvSpPr txBox="1"/>
            <p:nvPr/>
          </p:nvSpPr>
          <p:spPr>
            <a:xfrm>
              <a:off x="616709" y="2733590"/>
              <a:ext cx="400836" cy="394301"/>
            </a:xfrm>
            <a:prstGeom prst="rect">
              <a:avLst/>
            </a:prstGeom>
            <a:noFill/>
          </p:spPr>
          <p:txBody>
            <a:bodyPr wrap="none" rtlCol="0">
              <a:spAutoFit/>
            </a:bodyPr>
            <a:lstStyle/>
            <a:p>
              <a:r>
                <a:rPr lang="en-US" altLang="ko-KR" sz="1400" dirty="0" smtClean="0"/>
                <a:t>is</a:t>
              </a:r>
              <a:endParaRPr lang="ko-KR" altLang="en-US" sz="1400" dirty="0"/>
            </a:p>
          </p:txBody>
        </p:sp>
        <p:grpSp>
          <p:nvGrpSpPr>
            <p:cNvPr id="122" name="그룹 121"/>
            <p:cNvGrpSpPr/>
            <p:nvPr/>
          </p:nvGrpSpPr>
          <p:grpSpPr>
            <a:xfrm>
              <a:off x="1355728" y="3189353"/>
              <a:ext cx="2314936" cy="405114"/>
              <a:chOff x="1442287" y="2123411"/>
              <a:chExt cx="2314936" cy="405114"/>
            </a:xfrm>
          </p:grpSpPr>
          <p:sp>
            <p:nvSpPr>
              <p:cNvPr id="123" name="직사각형 12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8" name="TextBox 127"/>
            <p:cNvSpPr txBox="1"/>
            <p:nvPr/>
          </p:nvSpPr>
          <p:spPr>
            <a:xfrm>
              <a:off x="397220" y="3206229"/>
              <a:ext cx="834621" cy="394301"/>
            </a:xfrm>
            <a:prstGeom prst="rect">
              <a:avLst/>
            </a:prstGeom>
            <a:noFill/>
          </p:spPr>
          <p:txBody>
            <a:bodyPr wrap="none" rtlCol="0">
              <a:spAutoFit/>
            </a:bodyPr>
            <a:lstStyle/>
            <a:p>
              <a:r>
                <a:rPr lang="en-US" altLang="ko-KR" sz="1400" dirty="0" smtClean="0"/>
                <a:t>funny</a:t>
              </a:r>
              <a:endParaRPr lang="ko-KR" altLang="en-US" sz="1400" dirty="0"/>
            </a:p>
          </p:txBody>
        </p:sp>
        <p:grpSp>
          <p:nvGrpSpPr>
            <p:cNvPr id="129" name="그룹 128"/>
            <p:cNvGrpSpPr/>
            <p:nvPr/>
          </p:nvGrpSpPr>
          <p:grpSpPr>
            <a:xfrm>
              <a:off x="1350966" y="3686225"/>
              <a:ext cx="2314936" cy="405114"/>
              <a:chOff x="1442287" y="2123411"/>
              <a:chExt cx="2314936" cy="405114"/>
            </a:xfrm>
          </p:grpSpPr>
          <p:sp>
            <p:nvSpPr>
              <p:cNvPr id="130" name="직사각형 12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 name="TextBox 134"/>
            <p:cNvSpPr txBox="1"/>
            <p:nvPr/>
          </p:nvSpPr>
          <p:spPr>
            <a:xfrm>
              <a:off x="772146" y="3688221"/>
              <a:ext cx="292390" cy="394301"/>
            </a:xfrm>
            <a:prstGeom prst="rect">
              <a:avLst/>
            </a:prstGeom>
            <a:noFill/>
          </p:spPr>
          <p:txBody>
            <a:bodyPr wrap="none" rtlCol="0">
              <a:spAutoFit/>
            </a:bodyPr>
            <a:lstStyle/>
            <a:p>
              <a:r>
                <a:rPr lang="en-US" altLang="ko-KR" sz="1400" dirty="0" smtClean="0"/>
                <a:t>.</a:t>
              </a:r>
              <a:endParaRPr lang="ko-KR" altLang="en-US" sz="1400" dirty="0"/>
            </a:p>
          </p:txBody>
        </p:sp>
      </p:grpSp>
      <p:sp>
        <p:nvSpPr>
          <p:cNvPr id="177" name="직사각형 176"/>
          <p:cNvSpPr/>
          <p:nvPr/>
        </p:nvSpPr>
        <p:spPr>
          <a:xfrm>
            <a:off x="1095024" y="3837597"/>
            <a:ext cx="1925594"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9" name="타원 198"/>
          <p:cNvSpPr/>
          <p:nvPr/>
        </p:nvSpPr>
        <p:spPr>
          <a:xfrm>
            <a:off x="1259249" y="4489862"/>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0.2</a:t>
            </a:r>
            <a:endParaRPr lang="ko-KR" altLang="en-US" sz="800" dirty="0">
              <a:solidFill>
                <a:schemeClr val="tx1"/>
              </a:solidFill>
            </a:endParaRPr>
          </a:p>
        </p:txBody>
      </p:sp>
      <p:sp>
        <p:nvSpPr>
          <p:cNvPr id="200" name="타원 199"/>
          <p:cNvSpPr/>
          <p:nvPr/>
        </p:nvSpPr>
        <p:spPr>
          <a:xfrm>
            <a:off x="1267705" y="4962603"/>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01" name="타원 200"/>
          <p:cNvSpPr/>
          <p:nvPr/>
        </p:nvSpPr>
        <p:spPr>
          <a:xfrm>
            <a:off x="1267704" y="5463757"/>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0.7</a:t>
            </a:r>
            <a:endParaRPr lang="ko-KR" altLang="en-US" sz="800" dirty="0">
              <a:solidFill>
                <a:schemeClr val="tx1"/>
              </a:solidFill>
            </a:endParaRPr>
          </a:p>
        </p:txBody>
      </p:sp>
      <p:sp>
        <p:nvSpPr>
          <p:cNvPr id="202" name="타원 201"/>
          <p:cNvSpPr/>
          <p:nvPr/>
        </p:nvSpPr>
        <p:spPr>
          <a:xfrm>
            <a:off x="1267703" y="5961406"/>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10" name="타원 209"/>
          <p:cNvSpPr/>
          <p:nvPr/>
        </p:nvSpPr>
        <p:spPr>
          <a:xfrm>
            <a:off x="1259248" y="3993370"/>
            <a:ext cx="453415" cy="347017"/>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0.1</a:t>
            </a:r>
            <a:endParaRPr lang="ko-KR" altLang="en-US" sz="800" dirty="0">
              <a:solidFill>
                <a:schemeClr val="tx1"/>
              </a:solidFill>
            </a:endParaRPr>
          </a:p>
        </p:txBody>
      </p:sp>
      <p:sp>
        <p:nvSpPr>
          <p:cNvPr id="211" name="타원 210"/>
          <p:cNvSpPr/>
          <p:nvPr/>
        </p:nvSpPr>
        <p:spPr>
          <a:xfrm>
            <a:off x="1870525" y="4489862"/>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0.5</a:t>
            </a:r>
            <a:endParaRPr lang="ko-KR" altLang="en-US" sz="800" dirty="0">
              <a:solidFill>
                <a:schemeClr val="tx1"/>
              </a:solidFill>
            </a:endParaRPr>
          </a:p>
        </p:txBody>
      </p:sp>
      <p:sp>
        <p:nvSpPr>
          <p:cNvPr id="212" name="타원 211"/>
          <p:cNvSpPr/>
          <p:nvPr/>
        </p:nvSpPr>
        <p:spPr>
          <a:xfrm>
            <a:off x="1878981" y="4962603"/>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0.1</a:t>
            </a:r>
            <a:endParaRPr lang="ko-KR" altLang="en-US" sz="800" dirty="0">
              <a:solidFill>
                <a:schemeClr val="tx1"/>
              </a:solidFill>
            </a:endParaRPr>
          </a:p>
        </p:txBody>
      </p:sp>
      <p:sp>
        <p:nvSpPr>
          <p:cNvPr id="213" name="타원 212"/>
          <p:cNvSpPr/>
          <p:nvPr/>
        </p:nvSpPr>
        <p:spPr>
          <a:xfrm>
            <a:off x="1878980" y="5463757"/>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0.2</a:t>
            </a:r>
            <a:endParaRPr lang="ko-KR" altLang="en-US" sz="800" dirty="0">
              <a:solidFill>
                <a:schemeClr val="tx1"/>
              </a:solidFill>
            </a:endParaRPr>
          </a:p>
        </p:txBody>
      </p:sp>
      <p:sp>
        <p:nvSpPr>
          <p:cNvPr id="214" name="타원 213"/>
          <p:cNvSpPr/>
          <p:nvPr/>
        </p:nvSpPr>
        <p:spPr>
          <a:xfrm>
            <a:off x="1878979" y="5961406"/>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0.2</a:t>
            </a:r>
            <a:endParaRPr lang="ko-KR" altLang="en-US" sz="800" dirty="0">
              <a:solidFill>
                <a:schemeClr val="tx1"/>
              </a:solidFill>
            </a:endParaRPr>
          </a:p>
        </p:txBody>
      </p:sp>
      <p:sp>
        <p:nvSpPr>
          <p:cNvPr id="215" name="타원 214"/>
          <p:cNvSpPr/>
          <p:nvPr/>
        </p:nvSpPr>
        <p:spPr>
          <a:xfrm>
            <a:off x="1870524" y="3993370"/>
            <a:ext cx="453415" cy="347017"/>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16" name="타원 215"/>
          <p:cNvSpPr/>
          <p:nvPr/>
        </p:nvSpPr>
        <p:spPr>
          <a:xfrm>
            <a:off x="2477641" y="4471074"/>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0.6</a:t>
            </a:r>
            <a:endParaRPr lang="ko-KR" altLang="en-US" sz="800" dirty="0">
              <a:solidFill>
                <a:schemeClr val="tx1"/>
              </a:solidFill>
            </a:endParaRPr>
          </a:p>
        </p:txBody>
      </p:sp>
      <p:sp>
        <p:nvSpPr>
          <p:cNvPr id="217" name="타원 216"/>
          <p:cNvSpPr/>
          <p:nvPr/>
        </p:nvSpPr>
        <p:spPr>
          <a:xfrm>
            <a:off x="2486097" y="4943815"/>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0.1</a:t>
            </a:r>
            <a:endParaRPr lang="ko-KR" altLang="en-US" sz="800" dirty="0">
              <a:solidFill>
                <a:schemeClr val="tx1"/>
              </a:solidFill>
            </a:endParaRPr>
          </a:p>
        </p:txBody>
      </p:sp>
      <p:sp>
        <p:nvSpPr>
          <p:cNvPr id="218" name="타원 217"/>
          <p:cNvSpPr/>
          <p:nvPr/>
        </p:nvSpPr>
        <p:spPr>
          <a:xfrm>
            <a:off x="2486096" y="5444969"/>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19" name="타원 218"/>
          <p:cNvSpPr/>
          <p:nvPr/>
        </p:nvSpPr>
        <p:spPr>
          <a:xfrm>
            <a:off x="2486095" y="5942618"/>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0.0</a:t>
            </a:r>
            <a:endParaRPr lang="ko-KR" altLang="en-US" sz="800" dirty="0">
              <a:solidFill>
                <a:schemeClr val="tx1"/>
              </a:solidFill>
            </a:endParaRPr>
          </a:p>
        </p:txBody>
      </p:sp>
      <p:sp>
        <p:nvSpPr>
          <p:cNvPr id="220" name="타원 219"/>
          <p:cNvSpPr/>
          <p:nvPr/>
        </p:nvSpPr>
        <p:spPr>
          <a:xfrm>
            <a:off x="2477640" y="3974582"/>
            <a:ext cx="453415" cy="34701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0.3</a:t>
            </a:r>
            <a:endParaRPr lang="ko-KR" altLang="en-US" sz="800" dirty="0">
              <a:solidFill>
                <a:schemeClr val="tx1"/>
              </a:solidFill>
            </a:endParaRPr>
          </a:p>
        </p:txBody>
      </p:sp>
      <p:sp>
        <p:nvSpPr>
          <p:cNvPr id="142" name="직사각형 141"/>
          <p:cNvSpPr/>
          <p:nvPr/>
        </p:nvSpPr>
        <p:spPr>
          <a:xfrm>
            <a:off x="3912919" y="2030004"/>
            <a:ext cx="7558960"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59" name="그룹 158"/>
          <p:cNvGrpSpPr/>
          <p:nvPr/>
        </p:nvGrpSpPr>
        <p:grpSpPr>
          <a:xfrm>
            <a:off x="4026860" y="2139254"/>
            <a:ext cx="1779348" cy="316217"/>
            <a:chOff x="1442287" y="2123411"/>
            <a:chExt cx="2314936" cy="405114"/>
          </a:xfrm>
        </p:grpSpPr>
        <p:sp>
          <p:nvSpPr>
            <p:cNvPr id="190" name="직사각형 18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1" name="타원 190"/>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2" name="타원 191"/>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3" name="타원 192"/>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타원 193"/>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1" name="그룹 160"/>
          <p:cNvGrpSpPr/>
          <p:nvPr/>
        </p:nvGrpSpPr>
        <p:grpSpPr>
          <a:xfrm>
            <a:off x="4031929" y="2628755"/>
            <a:ext cx="1779348" cy="316217"/>
            <a:chOff x="1442287" y="2123411"/>
            <a:chExt cx="2314936" cy="405114"/>
          </a:xfrm>
        </p:grpSpPr>
        <p:sp>
          <p:nvSpPr>
            <p:cNvPr id="185" name="직사각형 184"/>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6" name="타원 185"/>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타원 186"/>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타원 187"/>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타원 188"/>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3" name="그룹 162"/>
          <p:cNvGrpSpPr/>
          <p:nvPr/>
        </p:nvGrpSpPr>
        <p:grpSpPr>
          <a:xfrm>
            <a:off x="4031929" y="3093961"/>
            <a:ext cx="1779348" cy="316217"/>
            <a:chOff x="1442287" y="2123411"/>
            <a:chExt cx="2314936" cy="405114"/>
          </a:xfrm>
        </p:grpSpPr>
        <p:sp>
          <p:nvSpPr>
            <p:cNvPr id="180" name="직사각형 17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타원 180"/>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타원 181"/>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타원 182"/>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4" name="타원 183"/>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5" name="그룹 164"/>
          <p:cNvGrpSpPr/>
          <p:nvPr/>
        </p:nvGrpSpPr>
        <p:grpSpPr>
          <a:xfrm>
            <a:off x="4033077" y="3605766"/>
            <a:ext cx="1779348" cy="316217"/>
            <a:chOff x="1442287" y="2123411"/>
            <a:chExt cx="2314936" cy="405114"/>
          </a:xfrm>
        </p:grpSpPr>
        <p:sp>
          <p:nvSpPr>
            <p:cNvPr id="174" name="직사각형 173"/>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타원 174"/>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6" name="타원 175"/>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타원 177"/>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타원 178"/>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7" name="그룹 166"/>
          <p:cNvGrpSpPr/>
          <p:nvPr/>
        </p:nvGrpSpPr>
        <p:grpSpPr>
          <a:xfrm>
            <a:off x="4029416" y="4122197"/>
            <a:ext cx="1779348" cy="316217"/>
            <a:chOff x="1442287" y="2123411"/>
            <a:chExt cx="2314936" cy="405114"/>
          </a:xfrm>
        </p:grpSpPr>
        <p:sp>
          <p:nvSpPr>
            <p:cNvPr id="169" name="직사각형 16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0" name="타원 169"/>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타원 170"/>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타원 171"/>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타원 172"/>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7" name="TextBox 196"/>
          <p:cNvSpPr txBox="1"/>
          <p:nvPr/>
        </p:nvSpPr>
        <p:spPr>
          <a:xfrm>
            <a:off x="5806208" y="2145182"/>
            <a:ext cx="958850" cy="307777"/>
          </a:xfrm>
          <a:prstGeom prst="rect">
            <a:avLst/>
          </a:prstGeom>
          <a:noFill/>
        </p:spPr>
        <p:txBody>
          <a:bodyPr wrap="square" rtlCol="0">
            <a:spAutoFit/>
          </a:bodyPr>
          <a:lstStyle/>
          <a:p>
            <a:r>
              <a:rPr lang="en-US" altLang="ko-KR" sz="1400" dirty="0" smtClean="0"/>
              <a:t>X 0.1</a:t>
            </a:r>
          </a:p>
        </p:txBody>
      </p:sp>
      <p:sp>
        <p:nvSpPr>
          <p:cNvPr id="198" name="TextBox 197"/>
          <p:cNvSpPr txBox="1"/>
          <p:nvPr/>
        </p:nvSpPr>
        <p:spPr>
          <a:xfrm>
            <a:off x="5806208" y="2636770"/>
            <a:ext cx="958850" cy="307777"/>
          </a:xfrm>
          <a:prstGeom prst="rect">
            <a:avLst/>
          </a:prstGeom>
          <a:noFill/>
        </p:spPr>
        <p:txBody>
          <a:bodyPr wrap="square" rtlCol="0">
            <a:spAutoFit/>
          </a:bodyPr>
          <a:lstStyle/>
          <a:p>
            <a:r>
              <a:rPr lang="en-US" altLang="ko-KR" sz="1400" dirty="0" smtClean="0"/>
              <a:t>X 0.2</a:t>
            </a:r>
          </a:p>
        </p:txBody>
      </p:sp>
      <p:sp>
        <p:nvSpPr>
          <p:cNvPr id="203" name="TextBox 202"/>
          <p:cNvSpPr txBox="1"/>
          <p:nvPr/>
        </p:nvSpPr>
        <p:spPr>
          <a:xfrm>
            <a:off x="5806208" y="3106103"/>
            <a:ext cx="958850" cy="307777"/>
          </a:xfrm>
          <a:prstGeom prst="rect">
            <a:avLst/>
          </a:prstGeom>
          <a:noFill/>
        </p:spPr>
        <p:txBody>
          <a:bodyPr wrap="square" rtlCol="0">
            <a:spAutoFit/>
          </a:bodyPr>
          <a:lstStyle/>
          <a:p>
            <a:r>
              <a:rPr lang="en-US" altLang="ko-KR" sz="1400" dirty="0" smtClean="0"/>
              <a:t>X 0.0</a:t>
            </a:r>
          </a:p>
        </p:txBody>
      </p:sp>
      <p:sp>
        <p:nvSpPr>
          <p:cNvPr id="206" name="TextBox 205"/>
          <p:cNvSpPr txBox="1"/>
          <p:nvPr/>
        </p:nvSpPr>
        <p:spPr>
          <a:xfrm>
            <a:off x="5813030" y="3621812"/>
            <a:ext cx="958850" cy="307777"/>
          </a:xfrm>
          <a:prstGeom prst="rect">
            <a:avLst/>
          </a:prstGeom>
          <a:noFill/>
        </p:spPr>
        <p:txBody>
          <a:bodyPr wrap="square" rtlCol="0">
            <a:spAutoFit/>
          </a:bodyPr>
          <a:lstStyle/>
          <a:p>
            <a:r>
              <a:rPr lang="en-US" altLang="ko-KR" sz="1400" dirty="0" smtClean="0"/>
              <a:t>X 0.7</a:t>
            </a:r>
          </a:p>
        </p:txBody>
      </p:sp>
      <p:sp>
        <p:nvSpPr>
          <p:cNvPr id="207" name="TextBox 206"/>
          <p:cNvSpPr txBox="1"/>
          <p:nvPr/>
        </p:nvSpPr>
        <p:spPr>
          <a:xfrm>
            <a:off x="5813030" y="4113400"/>
            <a:ext cx="958850" cy="307777"/>
          </a:xfrm>
          <a:prstGeom prst="rect">
            <a:avLst/>
          </a:prstGeom>
          <a:noFill/>
        </p:spPr>
        <p:txBody>
          <a:bodyPr wrap="square" rtlCol="0">
            <a:spAutoFit/>
          </a:bodyPr>
          <a:lstStyle/>
          <a:p>
            <a:r>
              <a:rPr lang="en-US" altLang="ko-KR" sz="1400" dirty="0" smtClean="0"/>
              <a:t>X 0.0</a:t>
            </a:r>
          </a:p>
        </p:txBody>
      </p:sp>
      <p:sp>
        <p:nvSpPr>
          <p:cNvPr id="208" name="TextBox 207"/>
          <p:cNvSpPr txBox="1"/>
          <p:nvPr/>
        </p:nvSpPr>
        <p:spPr>
          <a:xfrm>
            <a:off x="4733163" y="2385813"/>
            <a:ext cx="958850" cy="307777"/>
          </a:xfrm>
          <a:prstGeom prst="rect">
            <a:avLst/>
          </a:prstGeom>
          <a:noFill/>
        </p:spPr>
        <p:txBody>
          <a:bodyPr wrap="square" rtlCol="0">
            <a:spAutoFit/>
          </a:bodyPr>
          <a:lstStyle/>
          <a:p>
            <a:r>
              <a:rPr lang="en-US" altLang="ko-KR" sz="1400" dirty="0" smtClean="0"/>
              <a:t>+</a:t>
            </a:r>
          </a:p>
        </p:txBody>
      </p:sp>
      <p:sp>
        <p:nvSpPr>
          <p:cNvPr id="209" name="TextBox 208"/>
          <p:cNvSpPr txBox="1"/>
          <p:nvPr/>
        </p:nvSpPr>
        <p:spPr>
          <a:xfrm>
            <a:off x="4743639" y="2867060"/>
            <a:ext cx="958850" cy="307777"/>
          </a:xfrm>
          <a:prstGeom prst="rect">
            <a:avLst/>
          </a:prstGeom>
          <a:noFill/>
        </p:spPr>
        <p:txBody>
          <a:bodyPr wrap="square" rtlCol="0">
            <a:spAutoFit/>
          </a:bodyPr>
          <a:lstStyle/>
          <a:p>
            <a:r>
              <a:rPr lang="en-US" altLang="ko-KR" sz="1400" dirty="0" smtClean="0"/>
              <a:t>+</a:t>
            </a:r>
          </a:p>
        </p:txBody>
      </p:sp>
      <p:sp>
        <p:nvSpPr>
          <p:cNvPr id="222" name="TextBox 221"/>
          <p:cNvSpPr txBox="1"/>
          <p:nvPr/>
        </p:nvSpPr>
        <p:spPr>
          <a:xfrm>
            <a:off x="4752600" y="3358387"/>
            <a:ext cx="958850" cy="307777"/>
          </a:xfrm>
          <a:prstGeom prst="rect">
            <a:avLst/>
          </a:prstGeom>
          <a:noFill/>
        </p:spPr>
        <p:txBody>
          <a:bodyPr wrap="square" rtlCol="0">
            <a:spAutoFit/>
          </a:bodyPr>
          <a:lstStyle/>
          <a:p>
            <a:r>
              <a:rPr lang="en-US" altLang="ko-KR" sz="1400" dirty="0" smtClean="0"/>
              <a:t>+</a:t>
            </a:r>
          </a:p>
        </p:txBody>
      </p:sp>
      <p:sp>
        <p:nvSpPr>
          <p:cNvPr id="223" name="TextBox 222"/>
          <p:cNvSpPr txBox="1"/>
          <p:nvPr/>
        </p:nvSpPr>
        <p:spPr>
          <a:xfrm>
            <a:off x="4756735" y="3872005"/>
            <a:ext cx="958850" cy="307777"/>
          </a:xfrm>
          <a:prstGeom prst="rect">
            <a:avLst/>
          </a:prstGeom>
          <a:noFill/>
        </p:spPr>
        <p:txBody>
          <a:bodyPr wrap="square" rtlCol="0">
            <a:spAutoFit/>
          </a:bodyPr>
          <a:lstStyle/>
          <a:p>
            <a:r>
              <a:rPr lang="en-US" altLang="ko-KR" sz="1400" dirty="0" smtClean="0"/>
              <a:t>+</a:t>
            </a:r>
          </a:p>
        </p:txBody>
      </p:sp>
      <p:grpSp>
        <p:nvGrpSpPr>
          <p:cNvPr id="224" name="그룹 223"/>
          <p:cNvGrpSpPr/>
          <p:nvPr/>
        </p:nvGrpSpPr>
        <p:grpSpPr>
          <a:xfrm>
            <a:off x="6477475" y="2111999"/>
            <a:ext cx="1779348" cy="316217"/>
            <a:chOff x="1442287" y="2123411"/>
            <a:chExt cx="2314936" cy="405114"/>
          </a:xfrm>
        </p:grpSpPr>
        <p:sp>
          <p:nvSpPr>
            <p:cNvPr id="225" name="직사각형 224"/>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타원 225"/>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타원 226"/>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8" name="타원 227"/>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9" name="타원 228"/>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0" name="그룹 229"/>
          <p:cNvGrpSpPr/>
          <p:nvPr/>
        </p:nvGrpSpPr>
        <p:grpSpPr>
          <a:xfrm>
            <a:off x="6482544" y="2601500"/>
            <a:ext cx="1779348" cy="316217"/>
            <a:chOff x="1442287" y="2123411"/>
            <a:chExt cx="2314936" cy="405114"/>
          </a:xfrm>
        </p:grpSpPr>
        <p:sp>
          <p:nvSpPr>
            <p:cNvPr id="231" name="직사각형 23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타원 231"/>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타원 232"/>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4" name="타원 233"/>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5" name="타원 234"/>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6" name="그룹 235"/>
          <p:cNvGrpSpPr/>
          <p:nvPr/>
        </p:nvGrpSpPr>
        <p:grpSpPr>
          <a:xfrm>
            <a:off x="6482544" y="3066706"/>
            <a:ext cx="1779348" cy="316217"/>
            <a:chOff x="1442287" y="2123411"/>
            <a:chExt cx="2314936" cy="405114"/>
          </a:xfrm>
        </p:grpSpPr>
        <p:sp>
          <p:nvSpPr>
            <p:cNvPr id="237" name="직사각형 23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8" name="타원 237"/>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9" name="타원 238"/>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타원 239"/>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타원 240"/>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2" name="그룹 241"/>
          <p:cNvGrpSpPr/>
          <p:nvPr/>
        </p:nvGrpSpPr>
        <p:grpSpPr>
          <a:xfrm>
            <a:off x="6483692" y="3578511"/>
            <a:ext cx="1779348" cy="316217"/>
            <a:chOff x="1442287" y="2123411"/>
            <a:chExt cx="2314936" cy="405114"/>
          </a:xfrm>
        </p:grpSpPr>
        <p:sp>
          <p:nvSpPr>
            <p:cNvPr id="243" name="직사각형 24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타원 24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타원 24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6" name="타원 24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타원 24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8" name="그룹 247"/>
          <p:cNvGrpSpPr/>
          <p:nvPr/>
        </p:nvGrpSpPr>
        <p:grpSpPr>
          <a:xfrm>
            <a:off x="6480031" y="4094942"/>
            <a:ext cx="1779348" cy="316217"/>
            <a:chOff x="1442287" y="2123411"/>
            <a:chExt cx="2314936" cy="405114"/>
          </a:xfrm>
        </p:grpSpPr>
        <p:sp>
          <p:nvSpPr>
            <p:cNvPr id="249" name="직사각형 24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0" name="타원 249"/>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1" name="타원 250"/>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2" name="타원 251"/>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3" name="타원 252"/>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4" name="TextBox 253"/>
          <p:cNvSpPr txBox="1"/>
          <p:nvPr/>
        </p:nvSpPr>
        <p:spPr>
          <a:xfrm>
            <a:off x="8256823" y="2117927"/>
            <a:ext cx="958850" cy="307777"/>
          </a:xfrm>
          <a:prstGeom prst="rect">
            <a:avLst/>
          </a:prstGeom>
          <a:noFill/>
        </p:spPr>
        <p:txBody>
          <a:bodyPr wrap="square" rtlCol="0">
            <a:spAutoFit/>
          </a:bodyPr>
          <a:lstStyle/>
          <a:p>
            <a:r>
              <a:rPr lang="en-US" altLang="ko-KR" sz="1400" dirty="0" smtClean="0"/>
              <a:t>X 0.0</a:t>
            </a:r>
          </a:p>
        </p:txBody>
      </p:sp>
      <p:sp>
        <p:nvSpPr>
          <p:cNvPr id="255" name="TextBox 254"/>
          <p:cNvSpPr txBox="1"/>
          <p:nvPr/>
        </p:nvSpPr>
        <p:spPr>
          <a:xfrm>
            <a:off x="8256823" y="2609515"/>
            <a:ext cx="958850" cy="307777"/>
          </a:xfrm>
          <a:prstGeom prst="rect">
            <a:avLst/>
          </a:prstGeom>
          <a:noFill/>
        </p:spPr>
        <p:txBody>
          <a:bodyPr wrap="square" rtlCol="0">
            <a:spAutoFit/>
          </a:bodyPr>
          <a:lstStyle/>
          <a:p>
            <a:r>
              <a:rPr lang="en-US" altLang="ko-KR" sz="1400" dirty="0" smtClean="0"/>
              <a:t>X 0.5</a:t>
            </a:r>
          </a:p>
        </p:txBody>
      </p:sp>
      <p:sp>
        <p:nvSpPr>
          <p:cNvPr id="256" name="TextBox 255"/>
          <p:cNvSpPr txBox="1"/>
          <p:nvPr/>
        </p:nvSpPr>
        <p:spPr>
          <a:xfrm>
            <a:off x="8256823" y="3078848"/>
            <a:ext cx="958850" cy="307777"/>
          </a:xfrm>
          <a:prstGeom prst="rect">
            <a:avLst/>
          </a:prstGeom>
          <a:noFill/>
        </p:spPr>
        <p:txBody>
          <a:bodyPr wrap="square" rtlCol="0">
            <a:spAutoFit/>
          </a:bodyPr>
          <a:lstStyle/>
          <a:p>
            <a:r>
              <a:rPr lang="en-US" altLang="ko-KR" sz="1400" dirty="0" smtClean="0"/>
              <a:t>X 0.1</a:t>
            </a:r>
          </a:p>
        </p:txBody>
      </p:sp>
      <p:sp>
        <p:nvSpPr>
          <p:cNvPr id="257" name="TextBox 256"/>
          <p:cNvSpPr txBox="1"/>
          <p:nvPr/>
        </p:nvSpPr>
        <p:spPr>
          <a:xfrm>
            <a:off x="8263645" y="3594557"/>
            <a:ext cx="958850" cy="307777"/>
          </a:xfrm>
          <a:prstGeom prst="rect">
            <a:avLst/>
          </a:prstGeom>
          <a:noFill/>
        </p:spPr>
        <p:txBody>
          <a:bodyPr wrap="square" rtlCol="0">
            <a:spAutoFit/>
          </a:bodyPr>
          <a:lstStyle/>
          <a:p>
            <a:r>
              <a:rPr lang="en-US" altLang="ko-KR" sz="1400" dirty="0" smtClean="0"/>
              <a:t>X 0.2</a:t>
            </a:r>
          </a:p>
        </p:txBody>
      </p:sp>
      <p:sp>
        <p:nvSpPr>
          <p:cNvPr id="258" name="TextBox 257"/>
          <p:cNvSpPr txBox="1"/>
          <p:nvPr/>
        </p:nvSpPr>
        <p:spPr>
          <a:xfrm>
            <a:off x="8263645" y="4086145"/>
            <a:ext cx="958850" cy="307777"/>
          </a:xfrm>
          <a:prstGeom prst="rect">
            <a:avLst/>
          </a:prstGeom>
          <a:noFill/>
        </p:spPr>
        <p:txBody>
          <a:bodyPr wrap="square" rtlCol="0">
            <a:spAutoFit/>
          </a:bodyPr>
          <a:lstStyle/>
          <a:p>
            <a:r>
              <a:rPr lang="en-US" altLang="ko-KR" sz="1400" dirty="0" smtClean="0"/>
              <a:t>X 0.2</a:t>
            </a:r>
          </a:p>
        </p:txBody>
      </p:sp>
      <p:sp>
        <p:nvSpPr>
          <p:cNvPr id="259" name="TextBox 258"/>
          <p:cNvSpPr txBox="1"/>
          <p:nvPr/>
        </p:nvSpPr>
        <p:spPr>
          <a:xfrm>
            <a:off x="7183778" y="2358558"/>
            <a:ext cx="958850" cy="307777"/>
          </a:xfrm>
          <a:prstGeom prst="rect">
            <a:avLst/>
          </a:prstGeom>
          <a:noFill/>
        </p:spPr>
        <p:txBody>
          <a:bodyPr wrap="square" rtlCol="0">
            <a:spAutoFit/>
          </a:bodyPr>
          <a:lstStyle/>
          <a:p>
            <a:r>
              <a:rPr lang="en-US" altLang="ko-KR" sz="1400" dirty="0" smtClean="0"/>
              <a:t>+</a:t>
            </a:r>
          </a:p>
        </p:txBody>
      </p:sp>
      <p:sp>
        <p:nvSpPr>
          <p:cNvPr id="260" name="TextBox 259"/>
          <p:cNvSpPr txBox="1"/>
          <p:nvPr/>
        </p:nvSpPr>
        <p:spPr>
          <a:xfrm>
            <a:off x="7194254" y="2839805"/>
            <a:ext cx="958850" cy="307777"/>
          </a:xfrm>
          <a:prstGeom prst="rect">
            <a:avLst/>
          </a:prstGeom>
          <a:noFill/>
        </p:spPr>
        <p:txBody>
          <a:bodyPr wrap="square" rtlCol="0">
            <a:spAutoFit/>
          </a:bodyPr>
          <a:lstStyle/>
          <a:p>
            <a:r>
              <a:rPr lang="en-US" altLang="ko-KR" sz="1400" dirty="0" smtClean="0"/>
              <a:t>+</a:t>
            </a:r>
          </a:p>
        </p:txBody>
      </p:sp>
      <p:sp>
        <p:nvSpPr>
          <p:cNvPr id="261" name="TextBox 260"/>
          <p:cNvSpPr txBox="1"/>
          <p:nvPr/>
        </p:nvSpPr>
        <p:spPr>
          <a:xfrm>
            <a:off x="7203215" y="3331132"/>
            <a:ext cx="958850" cy="307777"/>
          </a:xfrm>
          <a:prstGeom prst="rect">
            <a:avLst/>
          </a:prstGeom>
          <a:noFill/>
        </p:spPr>
        <p:txBody>
          <a:bodyPr wrap="square" rtlCol="0">
            <a:spAutoFit/>
          </a:bodyPr>
          <a:lstStyle/>
          <a:p>
            <a:r>
              <a:rPr lang="en-US" altLang="ko-KR" sz="1400" dirty="0" smtClean="0"/>
              <a:t>+</a:t>
            </a:r>
          </a:p>
        </p:txBody>
      </p:sp>
      <p:sp>
        <p:nvSpPr>
          <p:cNvPr id="262" name="TextBox 261"/>
          <p:cNvSpPr txBox="1"/>
          <p:nvPr/>
        </p:nvSpPr>
        <p:spPr>
          <a:xfrm>
            <a:off x="7207350" y="3844750"/>
            <a:ext cx="958850" cy="307777"/>
          </a:xfrm>
          <a:prstGeom prst="rect">
            <a:avLst/>
          </a:prstGeom>
          <a:noFill/>
        </p:spPr>
        <p:txBody>
          <a:bodyPr wrap="square" rtlCol="0">
            <a:spAutoFit/>
          </a:bodyPr>
          <a:lstStyle/>
          <a:p>
            <a:r>
              <a:rPr lang="en-US" altLang="ko-KR" sz="1400" dirty="0" smtClean="0"/>
              <a:t>+</a:t>
            </a:r>
          </a:p>
        </p:txBody>
      </p:sp>
      <p:grpSp>
        <p:nvGrpSpPr>
          <p:cNvPr id="263" name="그룹 262"/>
          <p:cNvGrpSpPr/>
          <p:nvPr/>
        </p:nvGrpSpPr>
        <p:grpSpPr>
          <a:xfrm>
            <a:off x="8851782" y="2111999"/>
            <a:ext cx="1779348" cy="316217"/>
            <a:chOff x="1442287" y="2123411"/>
            <a:chExt cx="2314936" cy="405114"/>
          </a:xfrm>
        </p:grpSpPr>
        <p:sp>
          <p:nvSpPr>
            <p:cNvPr id="264" name="직사각형 263"/>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5" name="타원 264"/>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6" name="타원 265"/>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7" name="타원 266"/>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8" name="타원 267"/>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69" name="그룹 268"/>
          <p:cNvGrpSpPr/>
          <p:nvPr/>
        </p:nvGrpSpPr>
        <p:grpSpPr>
          <a:xfrm>
            <a:off x="8856851" y="2601500"/>
            <a:ext cx="1779348" cy="316217"/>
            <a:chOff x="1442287" y="2123411"/>
            <a:chExt cx="2314936" cy="405114"/>
          </a:xfrm>
        </p:grpSpPr>
        <p:sp>
          <p:nvSpPr>
            <p:cNvPr id="270" name="직사각형 26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1" name="타원 270"/>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2" name="타원 271"/>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3" name="타원 272"/>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4" name="타원 273"/>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5" name="그룹 274"/>
          <p:cNvGrpSpPr/>
          <p:nvPr/>
        </p:nvGrpSpPr>
        <p:grpSpPr>
          <a:xfrm>
            <a:off x="8856851" y="3066706"/>
            <a:ext cx="1779348" cy="316217"/>
            <a:chOff x="1442287" y="2123411"/>
            <a:chExt cx="2314936" cy="405114"/>
          </a:xfrm>
        </p:grpSpPr>
        <p:sp>
          <p:nvSpPr>
            <p:cNvPr id="276" name="직사각형 27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7" name="타원 27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8" name="타원 27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9" name="타원 27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0" name="타원 27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1" name="그룹 280"/>
          <p:cNvGrpSpPr/>
          <p:nvPr/>
        </p:nvGrpSpPr>
        <p:grpSpPr>
          <a:xfrm>
            <a:off x="8857999" y="3578511"/>
            <a:ext cx="1779348" cy="316217"/>
            <a:chOff x="1442287" y="2123411"/>
            <a:chExt cx="2314936" cy="405114"/>
          </a:xfrm>
        </p:grpSpPr>
        <p:sp>
          <p:nvSpPr>
            <p:cNvPr id="282" name="직사각형 28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3" name="타원 282"/>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4" name="타원 283"/>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5" name="타원 284"/>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6" name="타원 285"/>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7" name="그룹 286"/>
          <p:cNvGrpSpPr/>
          <p:nvPr/>
        </p:nvGrpSpPr>
        <p:grpSpPr>
          <a:xfrm>
            <a:off x="8854338" y="4094942"/>
            <a:ext cx="1779348" cy="316217"/>
            <a:chOff x="1442287" y="2123411"/>
            <a:chExt cx="2314936" cy="405114"/>
          </a:xfrm>
        </p:grpSpPr>
        <p:sp>
          <p:nvSpPr>
            <p:cNvPr id="288" name="직사각형 287"/>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9" name="타원 288"/>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0" name="타원 289"/>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1" name="타원 290"/>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2" name="타원 291"/>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3" name="TextBox 292"/>
          <p:cNvSpPr txBox="1"/>
          <p:nvPr/>
        </p:nvSpPr>
        <p:spPr>
          <a:xfrm>
            <a:off x="10631130" y="2117927"/>
            <a:ext cx="958850" cy="307777"/>
          </a:xfrm>
          <a:prstGeom prst="rect">
            <a:avLst/>
          </a:prstGeom>
          <a:noFill/>
        </p:spPr>
        <p:txBody>
          <a:bodyPr wrap="square" rtlCol="0">
            <a:spAutoFit/>
          </a:bodyPr>
          <a:lstStyle/>
          <a:p>
            <a:r>
              <a:rPr lang="en-US" altLang="ko-KR" sz="1400" dirty="0" smtClean="0"/>
              <a:t>X 0.3</a:t>
            </a:r>
          </a:p>
        </p:txBody>
      </p:sp>
      <p:sp>
        <p:nvSpPr>
          <p:cNvPr id="294" name="TextBox 293"/>
          <p:cNvSpPr txBox="1"/>
          <p:nvPr/>
        </p:nvSpPr>
        <p:spPr>
          <a:xfrm>
            <a:off x="10631130" y="2609515"/>
            <a:ext cx="958850" cy="307777"/>
          </a:xfrm>
          <a:prstGeom prst="rect">
            <a:avLst/>
          </a:prstGeom>
          <a:noFill/>
        </p:spPr>
        <p:txBody>
          <a:bodyPr wrap="square" rtlCol="0">
            <a:spAutoFit/>
          </a:bodyPr>
          <a:lstStyle/>
          <a:p>
            <a:r>
              <a:rPr lang="en-US" altLang="ko-KR" sz="1400" dirty="0" smtClean="0"/>
              <a:t>X 0.6</a:t>
            </a:r>
          </a:p>
        </p:txBody>
      </p:sp>
      <p:sp>
        <p:nvSpPr>
          <p:cNvPr id="295" name="TextBox 294"/>
          <p:cNvSpPr txBox="1"/>
          <p:nvPr/>
        </p:nvSpPr>
        <p:spPr>
          <a:xfrm>
            <a:off x="10631130" y="3078848"/>
            <a:ext cx="958850" cy="307777"/>
          </a:xfrm>
          <a:prstGeom prst="rect">
            <a:avLst/>
          </a:prstGeom>
          <a:noFill/>
        </p:spPr>
        <p:txBody>
          <a:bodyPr wrap="square" rtlCol="0">
            <a:spAutoFit/>
          </a:bodyPr>
          <a:lstStyle/>
          <a:p>
            <a:r>
              <a:rPr lang="en-US" altLang="ko-KR" sz="1400" dirty="0" smtClean="0"/>
              <a:t>X 0.1</a:t>
            </a:r>
          </a:p>
        </p:txBody>
      </p:sp>
      <p:sp>
        <p:nvSpPr>
          <p:cNvPr id="296" name="TextBox 295"/>
          <p:cNvSpPr txBox="1"/>
          <p:nvPr/>
        </p:nvSpPr>
        <p:spPr>
          <a:xfrm>
            <a:off x="10637952" y="3594557"/>
            <a:ext cx="958850" cy="307777"/>
          </a:xfrm>
          <a:prstGeom prst="rect">
            <a:avLst/>
          </a:prstGeom>
          <a:noFill/>
        </p:spPr>
        <p:txBody>
          <a:bodyPr wrap="square" rtlCol="0">
            <a:spAutoFit/>
          </a:bodyPr>
          <a:lstStyle/>
          <a:p>
            <a:r>
              <a:rPr lang="en-US" altLang="ko-KR" sz="1400" dirty="0" smtClean="0"/>
              <a:t>X 0.0</a:t>
            </a:r>
          </a:p>
        </p:txBody>
      </p:sp>
      <p:sp>
        <p:nvSpPr>
          <p:cNvPr id="297" name="TextBox 296"/>
          <p:cNvSpPr txBox="1"/>
          <p:nvPr/>
        </p:nvSpPr>
        <p:spPr>
          <a:xfrm>
            <a:off x="10637952" y="4086145"/>
            <a:ext cx="958850" cy="307777"/>
          </a:xfrm>
          <a:prstGeom prst="rect">
            <a:avLst/>
          </a:prstGeom>
          <a:noFill/>
        </p:spPr>
        <p:txBody>
          <a:bodyPr wrap="square" rtlCol="0">
            <a:spAutoFit/>
          </a:bodyPr>
          <a:lstStyle/>
          <a:p>
            <a:r>
              <a:rPr lang="en-US" altLang="ko-KR" sz="1400" dirty="0" smtClean="0"/>
              <a:t>X 0.0</a:t>
            </a:r>
          </a:p>
        </p:txBody>
      </p:sp>
      <p:sp>
        <p:nvSpPr>
          <p:cNvPr id="298" name="TextBox 297"/>
          <p:cNvSpPr txBox="1"/>
          <p:nvPr/>
        </p:nvSpPr>
        <p:spPr>
          <a:xfrm>
            <a:off x="9558085" y="2358558"/>
            <a:ext cx="958850" cy="307777"/>
          </a:xfrm>
          <a:prstGeom prst="rect">
            <a:avLst/>
          </a:prstGeom>
          <a:noFill/>
        </p:spPr>
        <p:txBody>
          <a:bodyPr wrap="square" rtlCol="0">
            <a:spAutoFit/>
          </a:bodyPr>
          <a:lstStyle/>
          <a:p>
            <a:r>
              <a:rPr lang="en-US" altLang="ko-KR" sz="1400" dirty="0" smtClean="0"/>
              <a:t>+</a:t>
            </a:r>
          </a:p>
        </p:txBody>
      </p:sp>
      <p:sp>
        <p:nvSpPr>
          <p:cNvPr id="299" name="TextBox 298"/>
          <p:cNvSpPr txBox="1"/>
          <p:nvPr/>
        </p:nvSpPr>
        <p:spPr>
          <a:xfrm>
            <a:off x="9568561" y="2839805"/>
            <a:ext cx="958850" cy="307777"/>
          </a:xfrm>
          <a:prstGeom prst="rect">
            <a:avLst/>
          </a:prstGeom>
          <a:noFill/>
        </p:spPr>
        <p:txBody>
          <a:bodyPr wrap="square" rtlCol="0">
            <a:spAutoFit/>
          </a:bodyPr>
          <a:lstStyle/>
          <a:p>
            <a:r>
              <a:rPr lang="en-US" altLang="ko-KR" sz="1400" dirty="0" smtClean="0"/>
              <a:t>+</a:t>
            </a:r>
          </a:p>
        </p:txBody>
      </p:sp>
      <p:sp>
        <p:nvSpPr>
          <p:cNvPr id="300" name="TextBox 299"/>
          <p:cNvSpPr txBox="1"/>
          <p:nvPr/>
        </p:nvSpPr>
        <p:spPr>
          <a:xfrm>
            <a:off x="9577522" y="3331132"/>
            <a:ext cx="958850" cy="307777"/>
          </a:xfrm>
          <a:prstGeom prst="rect">
            <a:avLst/>
          </a:prstGeom>
          <a:noFill/>
        </p:spPr>
        <p:txBody>
          <a:bodyPr wrap="square" rtlCol="0">
            <a:spAutoFit/>
          </a:bodyPr>
          <a:lstStyle/>
          <a:p>
            <a:r>
              <a:rPr lang="en-US" altLang="ko-KR" sz="1400" dirty="0" smtClean="0"/>
              <a:t>+</a:t>
            </a:r>
          </a:p>
        </p:txBody>
      </p:sp>
      <p:sp>
        <p:nvSpPr>
          <p:cNvPr id="301" name="TextBox 300"/>
          <p:cNvSpPr txBox="1"/>
          <p:nvPr/>
        </p:nvSpPr>
        <p:spPr>
          <a:xfrm>
            <a:off x="9581657" y="3844750"/>
            <a:ext cx="958850" cy="307777"/>
          </a:xfrm>
          <a:prstGeom prst="rect">
            <a:avLst/>
          </a:prstGeom>
          <a:noFill/>
        </p:spPr>
        <p:txBody>
          <a:bodyPr wrap="square" rtlCol="0">
            <a:spAutoFit/>
          </a:bodyPr>
          <a:lstStyle/>
          <a:p>
            <a:r>
              <a:rPr lang="en-US" altLang="ko-KR" sz="1400" dirty="0" smtClean="0"/>
              <a:t>+</a:t>
            </a:r>
          </a:p>
        </p:txBody>
      </p:sp>
      <p:sp>
        <p:nvSpPr>
          <p:cNvPr id="302" name="직사각형 301"/>
          <p:cNvSpPr/>
          <p:nvPr/>
        </p:nvSpPr>
        <p:spPr>
          <a:xfrm>
            <a:off x="6367672" y="2030004"/>
            <a:ext cx="2430841"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cxnSp>
        <p:nvCxnSpPr>
          <p:cNvPr id="11" name="직선 화살표 연결선 10"/>
          <p:cNvCxnSpPr>
            <a:stCxn id="116" idx="3"/>
            <a:endCxn id="142" idx="1"/>
          </p:cNvCxnSpPr>
          <p:nvPr/>
        </p:nvCxnSpPr>
        <p:spPr>
          <a:xfrm>
            <a:off x="2937316" y="2676052"/>
            <a:ext cx="975603" cy="652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직선 화살표 연결선 303"/>
          <p:cNvCxnSpPr>
            <a:stCxn id="177" idx="3"/>
            <a:endCxn id="142" idx="1"/>
          </p:cNvCxnSpPr>
          <p:nvPr/>
        </p:nvCxnSpPr>
        <p:spPr>
          <a:xfrm flipV="1">
            <a:off x="3020618" y="3328520"/>
            <a:ext cx="892301" cy="1807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978576" y="1604315"/>
            <a:ext cx="2226507" cy="369332"/>
          </a:xfrm>
          <a:prstGeom prst="rect">
            <a:avLst/>
          </a:prstGeom>
          <a:noFill/>
        </p:spPr>
        <p:txBody>
          <a:bodyPr wrap="none" rtlCol="0">
            <a:spAutoFit/>
          </a:bodyPr>
          <a:lstStyle/>
          <a:p>
            <a:r>
              <a:rPr lang="en-US" altLang="ko-KR" dirty="0" smtClean="0"/>
              <a:t>Attention about #1</a:t>
            </a:r>
            <a:endParaRPr lang="ko-KR" altLang="en-US" dirty="0"/>
          </a:p>
        </p:txBody>
      </p:sp>
      <p:sp>
        <p:nvSpPr>
          <p:cNvPr id="305" name="TextBox 304"/>
          <p:cNvSpPr txBox="1"/>
          <p:nvPr/>
        </p:nvSpPr>
        <p:spPr>
          <a:xfrm>
            <a:off x="6485658" y="1605204"/>
            <a:ext cx="2226507" cy="369332"/>
          </a:xfrm>
          <a:prstGeom prst="rect">
            <a:avLst/>
          </a:prstGeom>
          <a:noFill/>
        </p:spPr>
        <p:txBody>
          <a:bodyPr wrap="none" rtlCol="0">
            <a:spAutoFit/>
          </a:bodyPr>
          <a:lstStyle/>
          <a:p>
            <a:r>
              <a:rPr lang="en-US" altLang="ko-KR" dirty="0" smtClean="0"/>
              <a:t>Attention about #2</a:t>
            </a:r>
            <a:endParaRPr lang="ko-KR" altLang="en-US" dirty="0"/>
          </a:p>
        </p:txBody>
      </p:sp>
      <p:sp>
        <p:nvSpPr>
          <p:cNvPr id="306" name="TextBox 305"/>
          <p:cNvSpPr txBox="1"/>
          <p:nvPr/>
        </p:nvSpPr>
        <p:spPr>
          <a:xfrm>
            <a:off x="8972130" y="1629390"/>
            <a:ext cx="2226507" cy="369332"/>
          </a:xfrm>
          <a:prstGeom prst="rect">
            <a:avLst/>
          </a:prstGeom>
          <a:noFill/>
        </p:spPr>
        <p:txBody>
          <a:bodyPr wrap="none" rtlCol="0">
            <a:spAutoFit/>
          </a:bodyPr>
          <a:lstStyle/>
          <a:p>
            <a:r>
              <a:rPr lang="en-US" altLang="ko-KR" dirty="0" smtClean="0"/>
              <a:t>Attention about #3</a:t>
            </a:r>
            <a:endParaRPr lang="ko-KR" altLang="en-US" dirty="0"/>
          </a:p>
        </p:txBody>
      </p:sp>
      <p:cxnSp>
        <p:nvCxnSpPr>
          <p:cNvPr id="24" name="직선 연결선 23"/>
          <p:cNvCxnSpPr/>
          <p:nvPr/>
        </p:nvCxnSpPr>
        <p:spPr>
          <a:xfrm>
            <a:off x="6001912" y="4802266"/>
            <a:ext cx="371749" cy="371749"/>
          </a:xfrm>
          <a:prstGeom prst="line">
            <a:avLst/>
          </a:prstGeom>
        </p:spPr>
        <p:style>
          <a:lnRef idx="1">
            <a:schemeClr val="dk1"/>
          </a:lnRef>
          <a:fillRef idx="0">
            <a:schemeClr val="dk1"/>
          </a:fillRef>
          <a:effectRef idx="0">
            <a:schemeClr val="dk1"/>
          </a:effectRef>
          <a:fontRef idx="minor">
            <a:schemeClr val="tx1"/>
          </a:fontRef>
        </p:style>
      </p:cxnSp>
      <p:cxnSp>
        <p:nvCxnSpPr>
          <p:cNvPr id="308" name="직선 연결선 307"/>
          <p:cNvCxnSpPr/>
          <p:nvPr/>
        </p:nvCxnSpPr>
        <p:spPr>
          <a:xfrm>
            <a:off x="6130767" y="4753260"/>
            <a:ext cx="371749" cy="371749"/>
          </a:xfrm>
          <a:prstGeom prst="line">
            <a:avLst/>
          </a:prstGeom>
        </p:spPr>
        <p:style>
          <a:lnRef idx="1">
            <a:schemeClr val="dk1"/>
          </a:lnRef>
          <a:fillRef idx="0">
            <a:schemeClr val="dk1"/>
          </a:fillRef>
          <a:effectRef idx="0">
            <a:schemeClr val="dk1"/>
          </a:effectRef>
          <a:fontRef idx="minor">
            <a:schemeClr val="tx1"/>
          </a:fontRef>
        </p:style>
      </p:cxnSp>
      <p:grpSp>
        <p:nvGrpSpPr>
          <p:cNvPr id="327" name="그룹 326"/>
          <p:cNvGrpSpPr/>
          <p:nvPr/>
        </p:nvGrpSpPr>
        <p:grpSpPr>
          <a:xfrm>
            <a:off x="6710368" y="5138712"/>
            <a:ext cx="1779348" cy="316217"/>
            <a:chOff x="1442287" y="2123411"/>
            <a:chExt cx="2314936" cy="405114"/>
          </a:xfrm>
        </p:grpSpPr>
        <p:sp>
          <p:nvSpPr>
            <p:cNvPr id="328" name="직사각형 327"/>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타원 328"/>
            <p:cNvSpPr/>
            <p:nvPr/>
          </p:nvSpPr>
          <p:spPr>
            <a:xfrm>
              <a:off x="1615440" y="2158328"/>
              <a:ext cx="335280" cy="3352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0" name="타원 329"/>
            <p:cNvSpPr/>
            <p:nvPr/>
          </p:nvSpPr>
          <p:spPr>
            <a:xfrm>
              <a:off x="2151215" y="2158328"/>
              <a:ext cx="335280" cy="3352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1" name="타원 330"/>
            <p:cNvSpPr/>
            <p:nvPr/>
          </p:nvSpPr>
          <p:spPr>
            <a:xfrm>
              <a:off x="2686990" y="2158328"/>
              <a:ext cx="335280" cy="3352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2" name="타원 331"/>
            <p:cNvSpPr/>
            <p:nvPr/>
          </p:nvSpPr>
          <p:spPr>
            <a:xfrm>
              <a:off x="3222765" y="2158328"/>
              <a:ext cx="335280" cy="3352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3" name="그룹 332"/>
          <p:cNvGrpSpPr/>
          <p:nvPr/>
        </p:nvGrpSpPr>
        <p:grpSpPr>
          <a:xfrm>
            <a:off x="6715437" y="5512463"/>
            <a:ext cx="1779348" cy="316217"/>
            <a:chOff x="1442287" y="2123411"/>
            <a:chExt cx="2314936" cy="405114"/>
          </a:xfrm>
        </p:grpSpPr>
        <p:sp>
          <p:nvSpPr>
            <p:cNvPr id="334" name="직사각형 333"/>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5" name="타원 334"/>
            <p:cNvSpPr/>
            <p:nvPr/>
          </p:nvSpPr>
          <p:spPr>
            <a:xfrm>
              <a:off x="1615440" y="2158328"/>
              <a:ext cx="335280" cy="33528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6" name="타원 335"/>
            <p:cNvSpPr/>
            <p:nvPr/>
          </p:nvSpPr>
          <p:spPr>
            <a:xfrm>
              <a:off x="2151215" y="2158328"/>
              <a:ext cx="335280" cy="33528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7" name="타원 336"/>
            <p:cNvSpPr/>
            <p:nvPr/>
          </p:nvSpPr>
          <p:spPr>
            <a:xfrm>
              <a:off x="2686990" y="2158328"/>
              <a:ext cx="335280" cy="33528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8" name="타원 337"/>
            <p:cNvSpPr/>
            <p:nvPr/>
          </p:nvSpPr>
          <p:spPr>
            <a:xfrm>
              <a:off x="3222765" y="2158328"/>
              <a:ext cx="335280" cy="33528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9" name="그룹 338"/>
          <p:cNvGrpSpPr/>
          <p:nvPr/>
        </p:nvGrpSpPr>
        <p:grpSpPr>
          <a:xfrm>
            <a:off x="6715437" y="5908219"/>
            <a:ext cx="1779348" cy="316217"/>
            <a:chOff x="1442287" y="2123411"/>
            <a:chExt cx="2314936" cy="405114"/>
          </a:xfrm>
        </p:grpSpPr>
        <p:sp>
          <p:nvSpPr>
            <p:cNvPr id="340" name="직사각형 33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1" name="타원 340"/>
            <p:cNvSpPr/>
            <p:nvPr/>
          </p:nvSpPr>
          <p:spPr>
            <a:xfrm>
              <a:off x="1615440" y="2158328"/>
              <a:ext cx="335280" cy="33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2" name="타원 341"/>
            <p:cNvSpPr/>
            <p:nvPr/>
          </p:nvSpPr>
          <p:spPr>
            <a:xfrm>
              <a:off x="2151215" y="2158328"/>
              <a:ext cx="335280" cy="33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3" name="타원 342"/>
            <p:cNvSpPr/>
            <p:nvPr/>
          </p:nvSpPr>
          <p:spPr>
            <a:xfrm>
              <a:off x="2686990" y="2158328"/>
              <a:ext cx="335280" cy="33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4" name="타원 343"/>
            <p:cNvSpPr/>
            <p:nvPr/>
          </p:nvSpPr>
          <p:spPr>
            <a:xfrm>
              <a:off x="3222765" y="2158328"/>
              <a:ext cx="335280" cy="335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TextBox 24"/>
          <p:cNvSpPr txBox="1"/>
          <p:nvPr/>
        </p:nvSpPr>
        <p:spPr>
          <a:xfrm>
            <a:off x="8532570" y="5096900"/>
            <a:ext cx="3077637" cy="369332"/>
          </a:xfrm>
          <a:prstGeom prst="rect">
            <a:avLst/>
          </a:prstGeom>
          <a:noFill/>
        </p:spPr>
        <p:txBody>
          <a:bodyPr wrap="none" rtlCol="0">
            <a:spAutoFit/>
          </a:bodyPr>
          <a:lstStyle/>
          <a:p>
            <a:r>
              <a:rPr lang="en-US" altLang="ko-KR" dirty="0" smtClean="0"/>
              <a:t>&lt; #1 &gt;  text representation</a:t>
            </a:r>
            <a:endParaRPr lang="ko-KR" altLang="en-US" dirty="0"/>
          </a:p>
        </p:txBody>
      </p:sp>
      <p:sp>
        <p:nvSpPr>
          <p:cNvPr id="345" name="TextBox 344"/>
          <p:cNvSpPr txBox="1"/>
          <p:nvPr/>
        </p:nvSpPr>
        <p:spPr>
          <a:xfrm>
            <a:off x="8532570" y="5469211"/>
            <a:ext cx="3077637" cy="369332"/>
          </a:xfrm>
          <a:prstGeom prst="rect">
            <a:avLst/>
          </a:prstGeom>
          <a:noFill/>
        </p:spPr>
        <p:txBody>
          <a:bodyPr wrap="none" rtlCol="0">
            <a:spAutoFit/>
          </a:bodyPr>
          <a:lstStyle/>
          <a:p>
            <a:r>
              <a:rPr lang="en-US" altLang="ko-KR" dirty="0" smtClean="0"/>
              <a:t>&lt; #2 &gt;  text representation</a:t>
            </a:r>
            <a:endParaRPr lang="ko-KR" altLang="en-US" dirty="0"/>
          </a:p>
        </p:txBody>
      </p:sp>
      <p:sp>
        <p:nvSpPr>
          <p:cNvPr id="346" name="TextBox 345"/>
          <p:cNvSpPr txBox="1"/>
          <p:nvPr/>
        </p:nvSpPr>
        <p:spPr>
          <a:xfrm>
            <a:off x="8528856" y="5889099"/>
            <a:ext cx="3077637" cy="369332"/>
          </a:xfrm>
          <a:prstGeom prst="rect">
            <a:avLst/>
          </a:prstGeom>
          <a:noFill/>
        </p:spPr>
        <p:txBody>
          <a:bodyPr wrap="none" rtlCol="0">
            <a:spAutoFit/>
          </a:bodyPr>
          <a:lstStyle/>
          <a:p>
            <a:r>
              <a:rPr lang="en-US" altLang="ko-KR" dirty="0" smtClean="0"/>
              <a:t>&lt; #3 &gt;  text representation</a:t>
            </a:r>
            <a:endParaRPr lang="ko-KR" altLang="en-US" dirty="0"/>
          </a:p>
        </p:txBody>
      </p:sp>
      <p:sp>
        <p:nvSpPr>
          <p:cNvPr id="221" name="TextBox 220"/>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cxnSp>
        <p:nvCxnSpPr>
          <p:cNvPr id="303" name="직선 연결선 302"/>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082896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
        <p:nvSpPr>
          <p:cNvPr id="72" name="TextBox 71"/>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 name="그림 3"/>
          <p:cNvPicPr>
            <a:picLocks noChangeAspect="1"/>
          </p:cNvPicPr>
          <p:nvPr/>
        </p:nvPicPr>
        <p:blipFill>
          <a:blip r:embed="rId3"/>
          <a:stretch>
            <a:fillRect/>
          </a:stretch>
        </p:blipFill>
        <p:spPr>
          <a:xfrm>
            <a:off x="995431" y="2147253"/>
            <a:ext cx="5100569" cy="3374088"/>
          </a:xfrm>
          <a:prstGeom prst="rect">
            <a:avLst/>
          </a:prstGeom>
        </p:spPr>
      </p:pic>
      <p:sp>
        <p:nvSpPr>
          <p:cNvPr id="14" name="TextBox 13"/>
          <p:cNvSpPr txBox="1"/>
          <p:nvPr/>
        </p:nvSpPr>
        <p:spPr>
          <a:xfrm>
            <a:off x="1734030" y="4985225"/>
            <a:ext cx="431528" cy="246221"/>
          </a:xfrm>
          <a:prstGeom prst="rect">
            <a:avLst/>
          </a:prstGeom>
          <a:noFill/>
        </p:spPr>
        <p:txBody>
          <a:bodyPr wrap="none" rtlCol="0">
            <a:spAutoFit/>
          </a:bodyPr>
          <a:lstStyle/>
          <a:p>
            <a:r>
              <a:rPr lang="en-US" altLang="ko-KR" sz="1000" dirty="0" smtClean="0"/>
              <a:t>[1,2]</a:t>
            </a:r>
            <a:endParaRPr lang="ko-KR" altLang="en-US" sz="1000" dirty="0"/>
          </a:p>
        </p:txBody>
      </p:sp>
      <p:sp>
        <p:nvSpPr>
          <p:cNvPr id="15" name="TextBox 14"/>
          <p:cNvSpPr txBox="1"/>
          <p:nvPr/>
        </p:nvSpPr>
        <p:spPr>
          <a:xfrm>
            <a:off x="6578555" y="1536373"/>
            <a:ext cx="5075492" cy="4278094"/>
          </a:xfrm>
          <a:prstGeom prst="rect">
            <a:avLst/>
          </a:prstGeom>
          <a:noFill/>
        </p:spPr>
        <p:txBody>
          <a:bodyPr wrap="square" rtlCol="0">
            <a:spAutoFit/>
          </a:bodyPr>
          <a:lstStyle/>
          <a:p>
            <a:r>
              <a:rPr lang="en-US" altLang="ko-KR" sz="2400" b="1" dirty="0" smtClean="0">
                <a:solidFill>
                  <a:schemeClr val="accent5"/>
                </a:solidFill>
              </a:rPr>
              <a:t>Word-level Encoder </a:t>
            </a:r>
          </a:p>
          <a:p>
            <a:r>
              <a:rPr lang="en-US" altLang="ko-KR" sz="2000" dirty="0" smtClean="0"/>
              <a:t>First component projects the input text </a:t>
            </a:r>
          </a:p>
          <a:p>
            <a:r>
              <a:rPr lang="en-US" altLang="ko-KR" sz="2000" dirty="0" smtClean="0"/>
              <a:t>into </a:t>
            </a:r>
            <a:r>
              <a:rPr lang="en-US" altLang="ko-KR" sz="2000" b="1" dirty="0" smtClean="0">
                <a:solidFill>
                  <a:srgbClr val="C00000"/>
                </a:solidFill>
              </a:rPr>
              <a:t>a word-level representation</a:t>
            </a:r>
            <a:r>
              <a:rPr lang="en-US" altLang="ko-KR" sz="2000" dirty="0" smtClean="0"/>
              <a:t>.</a:t>
            </a:r>
          </a:p>
          <a:p>
            <a:endParaRPr lang="en-US" altLang="ko-KR" sz="2000" b="1" dirty="0" smtClean="0"/>
          </a:p>
          <a:p>
            <a:r>
              <a:rPr lang="en-US" altLang="ko-KR" sz="2400" b="1" dirty="0" smtClean="0">
                <a:solidFill>
                  <a:schemeClr val="accent5"/>
                </a:solidFill>
              </a:rPr>
              <a:t>Interaction Layer</a:t>
            </a:r>
          </a:p>
          <a:p>
            <a:r>
              <a:rPr lang="en-US" altLang="ko-KR" sz="2000" dirty="0" smtClean="0"/>
              <a:t>Second component computes the </a:t>
            </a:r>
            <a:r>
              <a:rPr lang="en-US" altLang="ko-KR" sz="2000" b="1" dirty="0" smtClean="0">
                <a:solidFill>
                  <a:srgbClr val="C00000"/>
                </a:solidFill>
              </a:rPr>
              <a:t>interaction signals between the words and classes</a:t>
            </a:r>
            <a:r>
              <a:rPr lang="en-US" altLang="ko-KR" sz="2000" dirty="0" smtClean="0"/>
              <a:t>.</a:t>
            </a:r>
          </a:p>
          <a:p>
            <a:endParaRPr lang="en-US" altLang="ko-KR" sz="2000" b="1" dirty="0" smtClean="0">
              <a:solidFill>
                <a:schemeClr val="accent5"/>
              </a:solidFill>
            </a:endParaRPr>
          </a:p>
          <a:p>
            <a:r>
              <a:rPr lang="en-US" altLang="ko-KR" sz="2400" b="1" dirty="0" smtClean="0">
                <a:solidFill>
                  <a:schemeClr val="accent5"/>
                </a:solidFill>
              </a:rPr>
              <a:t>Aggregation Layer</a:t>
            </a:r>
          </a:p>
          <a:p>
            <a:r>
              <a:rPr lang="en-US" altLang="ko-KR" sz="2000" dirty="0" smtClean="0"/>
              <a:t>Third component </a:t>
            </a:r>
            <a:r>
              <a:rPr lang="en-US" altLang="ko-KR" sz="2000" b="1" dirty="0" smtClean="0">
                <a:solidFill>
                  <a:srgbClr val="C00000"/>
                </a:solidFill>
              </a:rPr>
              <a:t>aggregate the interaction signals</a:t>
            </a:r>
            <a:r>
              <a:rPr lang="en-US" altLang="ko-KR" sz="2000" dirty="0" smtClean="0"/>
              <a:t> for each class and </a:t>
            </a:r>
          </a:p>
          <a:p>
            <a:r>
              <a:rPr lang="en-US" altLang="ko-KR" sz="2000" dirty="0" smtClean="0"/>
              <a:t>make the </a:t>
            </a:r>
            <a:r>
              <a:rPr lang="en-US" altLang="ko-KR" sz="2000" b="1" dirty="0" smtClean="0">
                <a:solidFill>
                  <a:srgbClr val="C00000"/>
                </a:solidFill>
              </a:rPr>
              <a:t>final predictions</a:t>
            </a:r>
            <a:r>
              <a:rPr lang="en-US" altLang="ko-KR" sz="2000" dirty="0" smtClean="0"/>
              <a:t>.</a:t>
            </a:r>
            <a:endParaRPr lang="en-US" altLang="ko-KR" sz="2000" dirty="0">
              <a:solidFill>
                <a:srgbClr val="FF0000"/>
              </a:solidFill>
            </a:endParaRPr>
          </a:p>
        </p:txBody>
      </p:sp>
      <p:sp>
        <p:nvSpPr>
          <p:cNvPr id="16" name="TextBox 15"/>
          <p:cNvSpPr txBox="1"/>
          <p:nvPr/>
        </p:nvSpPr>
        <p:spPr>
          <a:xfrm>
            <a:off x="366062" y="5998099"/>
            <a:ext cx="11136382" cy="400110"/>
          </a:xfrm>
          <a:prstGeom prst="rect">
            <a:avLst/>
          </a:prstGeom>
          <a:noFill/>
        </p:spPr>
        <p:txBody>
          <a:bodyPr wrap="none" rtlCol="0">
            <a:spAutoFit/>
          </a:bodyPr>
          <a:lstStyle/>
          <a:p>
            <a:r>
              <a:rPr lang="en-US" altLang="ko-KR" sz="1000" dirty="0" smtClean="0"/>
              <a:t>[</a:t>
            </a:r>
            <a:r>
              <a:rPr lang="en-US" altLang="ko-KR" sz="1000" dirty="0"/>
              <a:t>1] Chao </a:t>
            </a:r>
            <a:r>
              <a:rPr lang="en-US" altLang="ko-KR" sz="1000" dirty="0" err="1" smtClean="0"/>
              <a:t>Qiao</a:t>
            </a:r>
            <a:r>
              <a:rPr lang="en-US" altLang="ko-KR" sz="1000" dirty="0" smtClean="0"/>
              <a:t>, </a:t>
            </a:r>
            <a:r>
              <a:rPr lang="en-US" altLang="ko-KR" sz="1000" dirty="0"/>
              <a:t>Bo </a:t>
            </a:r>
            <a:r>
              <a:rPr lang="en-US" altLang="ko-KR" sz="1000" dirty="0" smtClean="0"/>
              <a:t>Huang, </a:t>
            </a:r>
            <a:r>
              <a:rPr lang="en-US" altLang="ko-KR" sz="1000" dirty="0" err="1"/>
              <a:t>Guocheng</a:t>
            </a:r>
            <a:r>
              <a:rPr lang="en-US" altLang="ko-KR" sz="1000" dirty="0"/>
              <a:t> </a:t>
            </a:r>
            <a:r>
              <a:rPr lang="en-US" altLang="ko-KR" sz="1000" dirty="0" err="1" smtClean="0"/>
              <a:t>Niu</a:t>
            </a:r>
            <a:r>
              <a:rPr lang="en-US" altLang="ko-KR" sz="1000" dirty="0" smtClean="0"/>
              <a:t>, </a:t>
            </a:r>
            <a:r>
              <a:rPr lang="en-US" altLang="ko-KR" sz="1000" dirty="0"/>
              <a:t>Daren </a:t>
            </a:r>
            <a:r>
              <a:rPr lang="en-US" altLang="ko-KR" sz="1000" dirty="0" smtClean="0"/>
              <a:t>Li</a:t>
            </a:r>
            <a:r>
              <a:rPr lang="en-US" altLang="ko-KR" sz="1000" dirty="0"/>
              <a:t>,</a:t>
            </a:r>
            <a:r>
              <a:rPr lang="en-US" altLang="ko-KR" sz="1000" dirty="0" smtClean="0"/>
              <a:t> </a:t>
            </a:r>
            <a:r>
              <a:rPr lang="en-US" altLang="ko-KR" sz="1000" dirty="0" err="1"/>
              <a:t>Daxiang</a:t>
            </a:r>
            <a:r>
              <a:rPr lang="en-US" altLang="ko-KR" sz="1000" dirty="0"/>
              <a:t> </a:t>
            </a:r>
            <a:r>
              <a:rPr lang="en-US" altLang="ko-KR" sz="1000" dirty="0" smtClean="0"/>
              <a:t>Dong, </a:t>
            </a:r>
            <a:r>
              <a:rPr lang="en-US" altLang="ko-KR" sz="1000" dirty="0"/>
              <a:t>Wei </a:t>
            </a:r>
            <a:r>
              <a:rPr lang="en-US" altLang="ko-KR" sz="1000" dirty="0" smtClean="0"/>
              <a:t>He, </a:t>
            </a:r>
            <a:r>
              <a:rPr lang="en-US" altLang="ko-KR" sz="1000" dirty="0" err="1"/>
              <a:t>Dianhai</a:t>
            </a:r>
            <a:r>
              <a:rPr lang="en-US" altLang="ko-KR" sz="1000" dirty="0"/>
              <a:t> </a:t>
            </a:r>
            <a:r>
              <a:rPr lang="en-US" altLang="ko-KR" sz="1000" dirty="0" smtClean="0"/>
              <a:t>Yu, and </a:t>
            </a:r>
            <a:r>
              <a:rPr lang="en-US" altLang="ko-KR" sz="1000" dirty="0"/>
              <a:t>Hua </a:t>
            </a:r>
            <a:r>
              <a:rPr lang="en-US" altLang="ko-KR" sz="1000" dirty="0" smtClean="0"/>
              <a:t>Wu, “A New Method of Region Embedding for Text Classification,” in Proceedings of the </a:t>
            </a:r>
          </a:p>
          <a:p>
            <a:r>
              <a:rPr lang="en-US" altLang="ko-KR" sz="1000" dirty="0"/>
              <a:t> </a:t>
            </a:r>
            <a:r>
              <a:rPr lang="en-US" altLang="ko-KR" sz="1000" dirty="0" smtClean="0"/>
              <a:t>    International Conference on Learning </a:t>
            </a:r>
            <a:r>
              <a:rPr lang="en-US" altLang="ko-KR" sz="1000" dirty="0" err="1" smtClean="0"/>
              <a:t>Represenations</a:t>
            </a:r>
            <a:r>
              <a:rPr lang="en-US" altLang="ko-KR" sz="1000" dirty="0" smtClean="0"/>
              <a:t>, 2018</a:t>
            </a:r>
            <a:endParaRPr lang="ko-KR" altLang="en-US" sz="1000" dirty="0"/>
          </a:p>
        </p:txBody>
      </p:sp>
      <p:sp>
        <p:nvSpPr>
          <p:cNvPr id="17" name="TextBox 16"/>
          <p:cNvSpPr txBox="1"/>
          <p:nvPr/>
        </p:nvSpPr>
        <p:spPr>
          <a:xfrm>
            <a:off x="366062" y="6314756"/>
            <a:ext cx="11575605" cy="400110"/>
          </a:xfrm>
          <a:prstGeom prst="rect">
            <a:avLst/>
          </a:prstGeom>
          <a:noFill/>
        </p:spPr>
        <p:txBody>
          <a:bodyPr wrap="none" rtlCol="0">
            <a:spAutoFit/>
          </a:bodyPr>
          <a:lstStyle/>
          <a:p>
            <a:r>
              <a:rPr lang="en-US" altLang="ko-KR" sz="1000" dirty="0" smtClean="0"/>
              <a:t>[2</a:t>
            </a:r>
            <a:r>
              <a:rPr lang="en-US" altLang="ko-KR" sz="1000" dirty="0"/>
              <a:t>] </a:t>
            </a:r>
            <a:r>
              <a:rPr lang="en-US" altLang="ko-KR" sz="1000" dirty="0" err="1"/>
              <a:t>Junyoung</a:t>
            </a:r>
            <a:r>
              <a:rPr lang="en-US" altLang="ko-KR" sz="1000" dirty="0"/>
              <a:t> Chung, </a:t>
            </a:r>
            <a:r>
              <a:rPr lang="en-US" altLang="ko-KR" sz="1000" dirty="0" err="1"/>
              <a:t>Caglar</a:t>
            </a:r>
            <a:r>
              <a:rPr lang="en-US" altLang="ko-KR" sz="1000" dirty="0"/>
              <a:t> </a:t>
            </a:r>
            <a:r>
              <a:rPr lang="en-US" altLang="ko-KR" sz="1000" dirty="0" err="1" smtClean="0"/>
              <a:t>Gulcehre</a:t>
            </a:r>
            <a:r>
              <a:rPr lang="en-US" altLang="ko-KR" sz="1000" dirty="0"/>
              <a:t>, </a:t>
            </a:r>
            <a:r>
              <a:rPr lang="en-US" altLang="ko-KR" sz="1000" dirty="0" err="1"/>
              <a:t>KyungHyun</a:t>
            </a:r>
            <a:r>
              <a:rPr lang="en-US" altLang="ko-KR" sz="1000" dirty="0"/>
              <a:t> Cho, and </a:t>
            </a:r>
            <a:r>
              <a:rPr lang="en-US" altLang="ko-KR" sz="1000" dirty="0" err="1"/>
              <a:t>Yoshua</a:t>
            </a:r>
            <a:r>
              <a:rPr lang="en-US" altLang="ko-KR" sz="1000" dirty="0"/>
              <a:t> </a:t>
            </a:r>
            <a:r>
              <a:rPr lang="en-US" altLang="ko-KR" sz="1000" dirty="0" err="1" smtClean="0"/>
              <a:t>Bengio</a:t>
            </a:r>
            <a:r>
              <a:rPr lang="en-US" altLang="ko-KR" sz="1000" dirty="0" smtClean="0"/>
              <a:t>, “Empirical Evaluation of Gated Recurrent Neural Network on Sequence Modeling,” in Computing Research Repository,</a:t>
            </a:r>
          </a:p>
          <a:p>
            <a:r>
              <a:rPr lang="en-US" altLang="ko-KR" sz="1000" dirty="0" smtClean="0"/>
              <a:t>    abs/1412.3555, 2014 </a:t>
            </a:r>
            <a:endParaRPr lang="ko-KR" altLang="en-US" sz="1600" dirty="0">
              <a:solidFill>
                <a:srgbClr val="FF0000"/>
              </a:solidFill>
            </a:endParaRPr>
          </a:p>
        </p:txBody>
      </p:sp>
    </p:spTree>
    <p:extLst>
      <p:ext uri="{BB962C8B-B14F-4D97-AF65-F5344CB8AC3E}">
        <p14:creationId xmlns:p14="http://schemas.microsoft.com/office/powerpoint/2010/main" val="9159517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 name="그룹 3"/>
          <p:cNvGrpSpPr/>
          <p:nvPr/>
        </p:nvGrpSpPr>
        <p:grpSpPr>
          <a:xfrm>
            <a:off x="1016593" y="2439064"/>
            <a:ext cx="2286969" cy="3289998"/>
            <a:chOff x="774745" y="2095336"/>
            <a:chExt cx="2286969" cy="3289998"/>
          </a:xfrm>
        </p:grpSpPr>
        <p:sp>
          <p:nvSpPr>
            <p:cNvPr id="11" name="직사각형 10"/>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31" name="TextBox 30"/>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32" name="TextBox 31"/>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33" name="TextBox 32"/>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34" name="TextBox 33"/>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35" name="TextBox 34"/>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36" name="TextBox 35"/>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grpSp>
        <p:nvGrpSpPr>
          <p:cNvPr id="3" name="그룹 2"/>
          <p:cNvGrpSpPr/>
          <p:nvPr/>
        </p:nvGrpSpPr>
        <p:grpSpPr>
          <a:xfrm>
            <a:off x="4050233" y="2398564"/>
            <a:ext cx="7683883" cy="3022721"/>
            <a:chOff x="4050233" y="2038979"/>
            <a:chExt cx="7683883" cy="3022721"/>
          </a:xfrm>
        </p:grpSpPr>
        <p:sp>
          <p:nvSpPr>
            <p:cNvPr id="37" name="직사각형 36"/>
            <p:cNvSpPr/>
            <p:nvPr/>
          </p:nvSpPr>
          <p:spPr>
            <a:xfrm>
              <a:off x="4050233" y="2464668"/>
              <a:ext cx="7558960"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8" name="그룹 37"/>
            <p:cNvGrpSpPr/>
            <p:nvPr/>
          </p:nvGrpSpPr>
          <p:grpSpPr>
            <a:xfrm>
              <a:off x="4164174" y="2573918"/>
              <a:ext cx="1779348" cy="316217"/>
              <a:chOff x="1442287" y="2123411"/>
              <a:chExt cx="2314936" cy="405114"/>
            </a:xfrm>
          </p:grpSpPr>
          <p:sp>
            <p:nvSpPr>
              <p:cNvPr id="39" name="직사각형 3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4" name="그룹 43"/>
            <p:cNvGrpSpPr/>
            <p:nvPr/>
          </p:nvGrpSpPr>
          <p:grpSpPr>
            <a:xfrm>
              <a:off x="4169243" y="3063419"/>
              <a:ext cx="1779348" cy="316217"/>
              <a:chOff x="1442287" y="2123411"/>
              <a:chExt cx="2314936" cy="405114"/>
            </a:xfrm>
          </p:grpSpPr>
          <p:sp>
            <p:nvSpPr>
              <p:cNvPr id="45" name="직사각형 44"/>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그룹 49"/>
            <p:cNvGrpSpPr/>
            <p:nvPr/>
          </p:nvGrpSpPr>
          <p:grpSpPr>
            <a:xfrm>
              <a:off x="4169243" y="3528625"/>
              <a:ext cx="1779348" cy="316217"/>
              <a:chOff x="1442287" y="2123411"/>
              <a:chExt cx="2314936" cy="405114"/>
            </a:xfrm>
          </p:grpSpPr>
          <p:sp>
            <p:nvSpPr>
              <p:cNvPr id="51" name="직사각형 5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6" name="그룹 55"/>
            <p:cNvGrpSpPr/>
            <p:nvPr/>
          </p:nvGrpSpPr>
          <p:grpSpPr>
            <a:xfrm>
              <a:off x="4170391" y="4040430"/>
              <a:ext cx="1779348" cy="316217"/>
              <a:chOff x="1442287" y="2123411"/>
              <a:chExt cx="2314936" cy="405114"/>
            </a:xfrm>
          </p:grpSpPr>
          <p:sp>
            <p:nvSpPr>
              <p:cNvPr id="57" name="직사각형 5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2" name="그룹 61"/>
            <p:cNvGrpSpPr/>
            <p:nvPr/>
          </p:nvGrpSpPr>
          <p:grpSpPr>
            <a:xfrm>
              <a:off x="4166730" y="4556861"/>
              <a:ext cx="1779348" cy="316217"/>
              <a:chOff x="1442287" y="2123411"/>
              <a:chExt cx="2314936" cy="405114"/>
            </a:xfrm>
          </p:grpSpPr>
          <p:sp>
            <p:nvSpPr>
              <p:cNvPr id="63" name="직사각형 6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8" name="TextBox 67"/>
            <p:cNvSpPr txBox="1"/>
            <p:nvPr/>
          </p:nvSpPr>
          <p:spPr>
            <a:xfrm>
              <a:off x="5943522" y="2579846"/>
              <a:ext cx="958850" cy="307777"/>
            </a:xfrm>
            <a:prstGeom prst="rect">
              <a:avLst/>
            </a:prstGeom>
            <a:noFill/>
          </p:spPr>
          <p:txBody>
            <a:bodyPr wrap="square" rtlCol="0">
              <a:spAutoFit/>
            </a:bodyPr>
            <a:lstStyle/>
            <a:p>
              <a:r>
                <a:rPr lang="en-US" altLang="ko-KR" sz="1400" dirty="0" smtClean="0"/>
                <a:t>X 0.1</a:t>
              </a:r>
            </a:p>
          </p:txBody>
        </p:sp>
        <p:sp>
          <p:nvSpPr>
            <p:cNvPr id="69" name="TextBox 68"/>
            <p:cNvSpPr txBox="1"/>
            <p:nvPr/>
          </p:nvSpPr>
          <p:spPr>
            <a:xfrm>
              <a:off x="5943522" y="3071434"/>
              <a:ext cx="958850" cy="307777"/>
            </a:xfrm>
            <a:prstGeom prst="rect">
              <a:avLst/>
            </a:prstGeom>
            <a:noFill/>
          </p:spPr>
          <p:txBody>
            <a:bodyPr wrap="square" rtlCol="0">
              <a:spAutoFit/>
            </a:bodyPr>
            <a:lstStyle/>
            <a:p>
              <a:r>
                <a:rPr lang="en-US" altLang="ko-KR" sz="1400" dirty="0" smtClean="0"/>
                <a:t>X 0.2</a:t>
              </a:r>
            </a:p>
          </p:txBody>
        </p:sp>
        <p:sp>
          <p:nvSpPr>
            <p:cNvPr id="70" name="TextBox 69"/>
            <p:cNvSpPr txBox="1"/>
            <p:nvPr/>
          </p:nvSpPr>
          <p:spPr>
            <a:xfrm>
              <a:off x="5943522" y="3540767"/>
              <a:ext cx="958850" cy="307777"/>
            </a:xfrm>
            <a:prstGeom prst="rect">
              <a:avLst/>
            </a:prstGeom>
            <a:noFill/>
          </p:spPr>
          <p:txBody>
            <a:bodyPr wrap="square" rtlCol="0">
              <a:spAutoFit/>
            </a:bodyPr>
            <a:lstStyle/>
            <a:p>
              <a:r>
                <a:rPr lang="en-US" altLang="ko-KR" sz="1400" dirty="0" smtClean="0"/>
                <a:t>X 0.0</a:t>
              </a:r>
            </a:p>
          </p:txBody>
        </p:sp>
        <p:sp>
          <p:nvSpPr>
            <p:cNvPr id="71" name="TextBox 70"/>
            <p:cNvSpPr txBox="1"/>
            <p:nvPr/>
          </p:nvSpPr>
          <p:spPr>
            <a:xfrm>
              <a:off x="5950344" y="4056476"/>
              <a:ext cx="958850" cy="307777"/>
            </a:xfrm>
            <a:prstGeom prst="rect">
              <a:avLst/>
            </a:prstGeom>
            <a:noFill/>
          </p:spPr>
          <p:txBody>
            <a:bodyPr wrap="square" rtlCol="0">
              <a:spAutoFit/>
            </a:bodyPr>
            <a:lstStyle/>
            <a:p>
              <a:r>
                <a:rPr lang="en-US" altLang="ko-KR" sz="1400" dirty="0" smtClean="0"/>
                <a:t>X 0.7</a:t>
              </a:r>
            </a:p>
          </p:txBody>
        </p:sp>
        <p:sp>
          <p:nvSpPr>
            <p:cNvPr id="72" name="TextBox 71"/>
            <p:cNvSpPr txBox="1"/>
            <p:nvPr/>
          </p:nvSpPr>
          <p:spPr>
            <a:xfrm>
              <a:off x="5950344" y="4548064"/>
              <a:ext cx="958850" cy="307777"/>
            </a:xfrm>
            <a:prstGeom prst="rect">
              <a:avLst/>
            </a:prstGeom>
            <a:noFill/>
          </p:spPr>
          <p:txBody>
            <a:bodyPr wrap="square" rtlCol="0">
              <a:spAutoFit/>
            </a:bodyPr>
            <a:lstStyle/>
            <a:p>
              <a:r>
                <a:rPr lang="en-US" altLang="ko-KR" sz="1400" dirty="0" smtClean="0"/>
                <a:t>X 0.0</a:t>
              </a:r>
            </a:p>
          </p:txBody>
        </p:sp>
        <p:sp>
          <p:nvSpPr>
            <p:cNvPr id="73" name="TextBox 72"/>
            <p:cNvSpPr txBox="1"/>
            <p:nvPr/>
          </p:nvSpPr>
          <p:spPr>
            <a:xfrm>
              <a:off x="4870477" y="2820477"/>
              <a:ext cx="958850" cy="307777"/>
            </a:xfrm>
            <a:prstGeom prst="rect">
              <a:avLst/>
            </a:prstGeom>
            <a:noFill/>
          </p:spPr>
          <p:txBody>
            <a:bodyPr wrap="square" rtlCol="0">
              <a:spAutoFit/>
            </a:bodyPr>
            <a:lstStyle/>
            <a:p>
              <a:r>
                <a:rPr lang="en-US" altLang="ko-KR" sz="1400" dirty="0" smtClean="0"/>
                <a:t>+</a:t>
              </a:r>
            </a:p>
          </p:txBody>
        </p:sp>
        <p:sp>
          <p:nvSpPr>
            <p:cNvPr id="74" name="TextBox 73"/>
            <p:cNvSpPr txBox="1"/>
            <p:nvPr/>
          </p:nvSpPr>
          <p:spPr>
            <a:xfrm>
              <a:off x="4880953" y="3301724"/>
              <a:ext cx="958850" cy="307777"/>
            </a:xfrm>
            <a:prstGeom prst="rect">
              <a:avLst/>
            </a:prstGeom>
            <a:noFill/>
          </p:spPr>
          <p:txBody>
            <a:bodyPr wrap="square" rtlCol="0">
              <a:spAutoFit/>
            </a:bodyPr>
            <a:lstStyle/>
            <a:p>
              <a:r>
                <a:rPr lang="en-US" altLang="ko-KR" sz="1400" dirty="0" smtClean="0"/>
                <a:t>+</a:t>
              </a:r>
            </a:p>
          </p:txBody>
        </p:sp>
        <p:sp>
          <p:nvSpPr>
            <p:cNvPr id="75" name="TextBox 74"/>
            <p:cNvSpPr txBox="1"/>
            <p:nvPr/>
          </p:nvSpPr>
          <p:spPr>
            <a:xfrm>
              <a:off x="4889914" y="3793051"/>
              <a:ext cx="958850" cy="307777"/>
            </a:xfrm>
            <a:prstGeom prst="rect">
              <a:avLst/>
            </a:prstGeom>
            <a:noFill/>
          </p:spPr>
          <p:txBody>
            <a:bodyPr wrap="square" rtlCol="0">
              <a:spAutoFit/>
            </a:bodyPr>
            <a:lstStyle/>
            <a:p>
              <a:r>
                <a:rPr lang="en-US" altLang="ko-KR" sz="1400" dirty="0" smtClean="0"/>
                <a:t>+</a:t>
              </a:r>
            </a:p>
          </p:txBody>
        </p:sp>
        <p:sp>
          <p:nvSpPr>
            <p:cNvPr id="76" name="TextBox 75"/>
            <p:cNvSpPr txBox="1"/>
            <p:nvPr/>
          </p:nvSpPr>
          <p:spPr>
            <a:xfrm>
              <a:off x="4894049" y="4306669"/>
              <a:ext cx="958850" cy="307777"/>
            </a:xfrm>
            <a:prstGeom prst="rect">
              <a:avLst/>
            </a:prstGeom>
            <a:noFill/>
          </p:spPr>
          <p:txBody>
            <a:bodyPr wrap="square" rtlCol="0">
              <a:spAutoFit/>
            </a:bodyPr>
            <a:lstStyle/>
            <a:p>
              <a:r>
                <a:rPr lang="en-US" altLang="ko-KR" sz="1400" dirty="0" smtClean="0"/>
                <a:t>+</a:t>
              </a:r>
            </a:p>
          </p:txBody>
        </p:sp>
        <p:grpSp>
          <p:nvGrpSpPr>
            <p:cNvPr id="77" name="그룹 76"/>
            <p:cNvGrpSpPr/>
            <p:nvPr/>
          </p:nvGrpSpPr>
          <p:grpSpPr>
            <a:xfrm>
              <a:off x="6614789" y="2546663"/>
              <a:ext cx="1779348" cy="316217"/>
              <a:chOff x="1442287" y="2123411"/>
              <a:chExt cx="2314936" cy="405114"/>
            </a:xfrm>
          </p:grpSpPr>
          <p:sp>
            <p:nvSpPr>
              <p:cNvPr id="78" name="직사각형 77"/>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3" name="그룹 82"/>
            <p:cNvGrpSpPr/>
            <p:nvPr/>
          </p:nvGrpSpPr>
          <p:grpSpPr>
            <a:xfrm>
              <a:off x="6619858" y="3036164"/>
              <a:ext cx="1779348" cy="316217"/>
              <a:chOff x="1442287" y="2123411"/>
              <a:chExt cx="2314936" cy="405114"/>
            </a:xfrm>
          </p:grpSpPr>
          <p:sp>
            <p:nvSpPr>
              <p:cNvPr id="84" name="직사각형 83"/>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0" name="그룹 89"/>
            <p:cNvGrpSpPr/>
            <p:nvPr/>
          </p:nvGrpSpPr>
          <p:grpSpPr>
            <a:xfrm>
              <a:off x="6619858" y="3501370"/>
              <a:ext cx="1779348" cy="316217"/>
              <a:chOff x="1442287" y="2123411"/>
              <a:chExt cx="2314936" cy="405114"/>
            </a:xfrm>
          </p:grpSpPr>
          <p:sp>
            <p:nvSpPr>
              <p:cNvPr id="92" name="직사각형 9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타원 96"/>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0" name="그룹 99"/>
            <p:cNvGrpSpPr/>
            <p:nvPr/>
          </p:nvGrpSpPr>
          <p:grpSpPr>
            <a:xfrm>
              <a:off x="6621006" y="4013175"/>
              <a:ext cx="1779348" cy="316217"/>
              <a:chOff x="1442287" y="2123411"/>
              <a:chExt cx="2314936" cy="405114"/>
            </a:xfrm>
          </p:grpSpPr>
          <p:sp>
            <p:nvSpPr>
              <p:cNvPr id="101" name="직사각형 10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타원 101"/>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6" name="그룹 105"/>
            <p:cNvGrpSpPr/>
            <p:nvPr/>
          </p:nvGrpSpPr>
          <p:grpSpPr>
            <a:xfrm>
              <a:off x="6617345" y="4529606"/>
              <a:ext cx="1779348" cy="316217"/>
              <a:chOff x="1442287" y="2123411"/>
              <a:chExt cx="2314936" cy="405114"/>
            </a:xfrm>
          </p:grpSpPr>
          <p:sp>
            <p:nvSpPr>
              <p:cNvPr id="107" name="직사각형 10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2" name="TextBox 111"/>
            <p:cNvSpPr txBox="1"/>
            <p:nvPr/>
          </p:nvSpPr>
          <p:spPr>
            <a:xfrm>
              <a:off x="8394137" y="2552591"/>
              <a:ext cx="958850" cy="307777"/>
            </a:xfrm>
            <a:prstGeom prst="rect">
              <a:avLst/>
            </a:prstGeom>
            <a:noFill/>
          </p:spPr>
          <p:txBody>
            <a:bodyPr wrap="square" rtlCol="0">
              <a:spAutoFit/>
            </a:bodyPr>
            <a:lstStyle/>
            <a:p>
              <a:r>
                <a:rPr lang="en-US" altLang="ko-KR" sz="1400" dirty="0" smtClean="0"/>
                <a:t>X 0.0</a:t>
              </a:r>
            </a:p>
          </p:txBody>
        </p:sp>
        <p:sp>
          <p:nvSpPr>
            <p:cNvPr id="113" name="TextBox 112"/>
            <p:cNvSpPr txBox="1"/>
            <p:nvPr/>
          </p:nvSpPr>
          <p:spPr>
            <a:xfrm>
              <a:off x="8394137" y="3044179"/>
              <a:ext cx="958850" cy="307777"/>
            </a:xfrm>
            <a:prstGeom prst="rect">
              <a:avLst/>
            </a:prstGeom>
            <a:noFill/>
          </p:spPr>
          <p:txBody>
            <a:bodyPr wrap="square" rtlCol="0">
              <a:spAutoFit/>
            </a:bodyPr>
            <a:lstStyle/>
            <a:p>
              <a:r>
                <a:rPr lang="en-US" altLang="ko-KR" sz="1400" dirty="0" smtClean="0"/>
                <a:t>X 0.5</a:t>
              </a:r>
            </a:p>
          </p:txBody>
        </p:sp>
        <p:sp>
          <p:nvSpPr>
            <p:cNvPr id="114" name="TextBox 113"/>
            <p:cNvSpPr txBox="1"/>
            <p:nvPr/>
          </p:nvSpPr>
          <p:spPr>
            <a:xfrm>
              <a:off x="8394137" y="3513512"/>
              <a:ext cx="958850" cy="307777"/>
            </a:xfrm>
            <a:prstGeom prst="rect">
              <a:avLst/>
            </a:prstGeom>
            <a:noFill/>
          </p:spPr>
          <p:txBody>
            <a:bodyPr wrap="square" rtlCol="0">
              <a:spAutoFit/>
            </a:bodyPr>
            <a:lstStyle/>
            <a:p>
              <a:r>
                <a:rPr lang="en-US" altLang="ko-KR" sz="1400" dirty="0" smtClean="0"/>
                <a:t>X 0.1</a:t>
              </a:r>
            </a:p>
          </p:txBody>
        </p:sp>
        <p:sp>
          <p:nvSpPr>
            <p:cNvPr id="115" name="TextBox 114"/>
            <p:cNvSpPr txBox="1"/>
            <p:nvPr/>
          </p:nvSpPr>
          <p:spPr>
            <a:xfrm>
              <a:off x="8400959" y="4029221"/>
              <a:ext cx="958850" cy="307777"/>
            </a:xfrm>
            <a:prstGeom prst="rect">
              <a:avLst/>
            </a:prstGeom>
            <a:noFill/>
          </p:spPr>
          <p:txBody>
            <a:bodyPr wrap="square" rtlCol="0">
              <a:spAutoFit/>
            </a:bodyPr>
            <a:lstStyle/>
            <a:p>
              <a:r>
                <a:rPr lang="en-US" altLang="ko-KR" sz="1400" dirty="0" smtClean="0"/>
                <a:t>X 0.2</a:t>
              </a:r>
            </a:p>
          </p:txBody>
        </p:sp>
        <p:sp>
          <p:nvSpPr>
            <p:cNvPr id="116" name="TextBox 115"/>
            <p:cNvSpPr txBox="1"/>
            <p:nvPr/>
          </p:nvSpPr>
          <p:spPr>
            <a:xfrm>
              <a:off x="8400959" y="4520809"/>
              <a:ext cx="958850" cy="307777"/>
            </a:xfrm>
            <a:prstGeom prst="rect">
              <a:avLst/>
            </a:prstGeom>
            <a:noFill/>
          </p:spPr>
          <p:txBody>
            <a:bodyPr wrap="square" rtlCol="0">
              <a:spAutoFit/>
            </a:bodyPr>
            <a:lstStyle/>
            <a:p>
              <a:r>
                <a:rPr lang="en-US" altLang="ko-KR" sz="1400" dirty="0" smtClean="0"/>
                <a:t>X 0.2</a:t>
              </a:r>
            </a:p>
          </p:txBody>
        </p:sp>
        <p:sp>
          <p:nvSpPr>
            <p:cNvPr id="117" name="TextBox 116"/>
            <p:cNvSpPr txBox="1"/>
            <p:nvPr/>
          </p:nvSpPr>
          <p:spPr>
            <a:xfrm>
              <a:off x="7321092" y="2793222"/>
              <a:ext cx="958850" cy="307777"/>
            </a:xfrm>
            <a:prstGeom prst="rect">
              <a:avLst/>
            </a:prstGeom>
            <a:noFill/>
          </p:spPr>
          <p:txBody>
            <a:bodyPr wrap="square" rtlCol="0">
              <a:spAutoFit/>
            </a:bodyPr>
            <a:lstStyle/>
            <a:p>
              <a:r>
                <a:rPr lang="en-US" altLang="ko-KR" sz="1400" dirty="0" smtClean="0"/>
                <a:t>+</a:t>
              </a:r>
            </a:p>
          </p:txBody>
        </p:sp>
        <p:sp>
          <p:nvSpPr>
            <p:cNvPr id="118" name="TextBox 117"/>
            <p:cNvSpPr txBox="1"/>
            <p:nvPr/>
          </p:nvSpPr>
          <p:spPr>
            <a:xfrm>
              <a:off x="7331568" y="3274469"/>
              <a:ext cx="958850" cy="307777"/>
            </a:xfrm>
            <a:prstGeom prst="rect">
              <a:avLst/>
            </a:prstGeom>
            <a:noFill/>
          </p:spPr>
          <p:txBody>
            <a:bodyPr wrap="square" rtlCol="0">
              <a:spAutoFit/>
            </a:bodyPr>
            <a:lstStyle/>
            <a:p>
              <a:r>
                <a:rPr lang="en-US" altLang="ko-KR" sz="1400" dirty="0" smtClean="0"/>
                <a:t>+</a:t>
              </a:r>
            </a:p>
          </p:txBody>
        </p:sp>
        <p:sp>
          <p:nvSpPr>
            <p:cNvPr id="119" name="TextBox 118"/>
            <p:cNvSpPr txBox="1"/>
            <p:nvPr/>
          </p:nvSpPr>
          <p:spPr>
            <a:xfrm>
              <a:off x="7340529" y="3765796"/>
              <a:ext cx="958850" cy="307777"/>
            </a:xfrm>
            <a:prstGeom prst="rect">
              <a:avLst/>
            </a:prstGeom>
            <a:noFill/>
          </p:spPr>
          <p:txBody>
            <a:bodyPr wrap="square" rtlCol="0">
              <a:spAutoFit/>
            </a:bodyPr>
            <a:lstStyle/>
            <a:p>
              <a:r>
                <a:rPr lang="en-US" altLang="ko-KR" sz="1400" dirty="0" smtClean="0"/>
                <a:t>+</a:t>
              </a:r>
            </a:p>
          </p:txBody>
        </p:sp>
        <p:sp>
          <p:nvSpPr>
            <p:cNvPr id="120" name="TextBox 119"/>
            <p:cNvSpPr txBox="1"/>
            <p:nvPr/>
          </p:nvSpPr>
          <p:spPr>
            <a:xfrm>
              <a:off x="7344664" y="4279414"/>
              <a:ext cx="958850" cy="307777"/>
            </a:xfrm>
            <a:prstGeom prst="rect">
              <a:avLst/>
            </a:prstGeom>
            <a:noFill/>
          </p:spPr>
          <p:txBody>
            <a:bodyPr wrap="square" rtlCol="0">
              <a:spAutoFit/>
            </a:bodyPr>
            <a:lstStyle/>
            <a:p>
              <a:r>
                <a:rPr lang="en-US" altLang="ko-KR" sz="1400" dirty="0" smtClean="0"/>
                <a:t>+</a:t>
              </a:r>
            </a:p>
          </p:txBody>
        </p:sp>
        <p:grpSp>
          <p:nvGrpSpPr>
            <p:cNvPr id="121" name="그룹 120"/>
            <p:cNvGrpSpPr/>
            <p:nvPr/>
          </p:nvGrpSpPr>
          <p:grpSpPr>
            <a:xfrm>
              <a:off x="8989096" y="2546663"/>
              <a:ext cx="1779348" cy="316217"/>
              <a:chOff x="1442287" y="2123411"/>
              <a:chExt cx="2314936" cy="405114"/>
            </a:xfrm>
          </p:grpSpPr>
          <p:sp>
            <p:nvSpPr>
              <p:cNvPr id="122" name="직사각형 12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7" name="그룹 126"/>
            <p:cNvGrpSpPr/>
            <p:nvPr/>
          </p:nvGrpSpPr>
          <p:grpSpPr>
            <a:xfrm>
              <a:off x="8994165" y="3036164"/>
              <a:ext cx="1779348" cy="316217"/>
              <a:chOff x="1442287" y="2123411"/>
              <a:chExt cx="2314936" cy="405114"/>
            </a:xfrm>
          </p:grpSpPr>
          <p:sp>
            <p:nvSpPr>
              <p:cNvPr id="128" name="직사각형 127"/>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타원 129"/>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3" name="그룹 132"/>
            <p:cNvGrpSpPr/>
            <p:nvPr/>
          </p:nvGrpSpPr>
          <p:grpSpPr>
            <a:xfrm>
              <a:off x="8994165" y="3501370"/>
              <a:ext cx="1779348" cy="316217"/>
              <a:chOff x="1442287" y="2123411"/>
              <a:chExt cx="2314936" cy="405114"/>
            </a:xfrm>
          </p:grpSpPr>
          <p:sp>
            <p:nvSpPr>
              <p:cNvPr id="134" name="직사각형 133"/>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9" name="그룹 138"/>
            <p:cNvGrpSpPr/>
            <p:nvPr/>
          </p:nvGrpSpPr>
          <p:grpSpPr>
            <a:xfrm>
              <a:off x="8995313" y="4013175"/>
              <a:ext cx="1779348" cy="316217"/>
              <a:chOff x="1442287" y="2123411"/>
              <a:chExt cx="2314936" cy="405114"/>
            </a:xfrm>
          </p:grpSpPr>
          <p:sp>
            <p:nvSpPr>
              <p:cNvPr id="140" name="직사각형 13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타원 140"/>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5" name="그룹 144"/>
            <p:cNvGrpSpPr/>
            <p:nvPr/>
          </p:nvGrpSpPr>
          <p:grpSpPr>
            <a:xfrm>
              <a:off x="8991652" y="4529606"/>
              <a:ext cx="1779348" cy="316217"/>
              <a:chOff x="1442287" y="2123411"/>
              <a:chExt cx="2314936" cy="405114"/>
            </a:xfrm>
          </p:grpSpPr>
          <p:sp>
            <p:nvSpPr>
              <p:cNvPr id="146" name="직사각형 14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1" name="TextBox 150"/>
            <p:cNvSpPr txBox="1"/>
            <p:nvPr/>
          </p:nvSpPr>
          <p:spPr>
            <a:xfrm>
              <a:off x="10768444" y="2552591"/>
              <a:ext cx="958850" cy="307777"/>
            </a:xfrm>
            <a:prstGeom prst="rect">
              <a:avLst/>
            </a:prstGeom>
            <a:noFill/>
          </p:spPr>
          <p:txBody>
            <a:bodyPr wrap="square" rtlCol="0">
              <a:spAutoFit/>
            </a:bodyPr>
            <a:lstStyle/>
            <a:p>
              <a:r>
                <a:rPr lang="en-US" altLang="ko-KR" sz="1400" dirty="0" smtClean="0"/>
                <a:t>X 0.3</a:t>
              </a:r>
            </a:p>
          </p:txBody>
        </p:sp>
        <p:sp>
          <p:nvSpPr>
            <p:cNvPr id="152" name="TextBox 151"/>
            <p:cNvSpPr txBox="1"/>
            <p:nvPr/>
          </p:nvSpPr>
          <p:spPr>
            <a:xfrm>
              <a:off x="10768444" y="3044179"/>
              <a:ext cx="958850" cy="307777"/>
            </a:xfrm>
            <a:prstGeom prst="rect">
              <a:avLst/>
            </a:prstGeom>
            <a:noFill/>
          </p:spPr>
          <p:txBody>
            <a:bodyPr wrap="square" rtlCol="0">
              <a:spAutoFit/>
            </a:bodyPr>
            <a:lstStyle/>
            <a:p>
              <a:r>
                <a:rPr lang="en-US" altLang="ko-KR" sz="1400" dirty="0" smtClean="0"/>
                <a:t>X 0.6</a:t>
              </a:r>
            </a:p>
          </p:txBody>
        </p:sp>
        <p:sp>
          <p:nvSpPr>
            <p:cNvPr id="153" name="TextBox 152"/>
            <p:cNvSpPr txBox="1"/>
            <p:nvPr/>
          </p:nvSpPr>
          <p:spPr>
            <a:xfrm>
              <a:off x="10768444" y="3513512"/>
              <a:ext cx="958850" cy="307777"/>
            </a:xfrm>
            <a:prstGeom prst="rect">
              <a:avLst/>
            </a:prstGeom>
            <a:noFill/>
          </p:spPr>
          <p:txBody>
            <a:bodyPr wrap="square" rtlCol="0">
              <a:spAutoFit/>
            </a:bodyPr>
            <a:lstStyle/>
            <a:p>
              <a:r>
                <a:rPr lang="en-US" altLang="ko-KR" sz="1400" dirty="0" smtClean="0"/>
                <a:t>X 0.1</a:t>
              </a:r>
            </a:p>
          </p:txBody>
        </p:sp>
        <p:sp>
          <p:nvSpPr>
            <p:cNvPr id="154" name="TextBox 153"/>
            <p:cNvSpPr txBox="1"/>
            <p:nvPr/>
          </p:nvSpPr>
          <p:spPr>
            <a:xfrm>
              <a:off x="10775266" y="4029221"/>
              <a:ext cx="958850" cy="307777"/>
            </a:xfrm>
            <a:prstGeom prst="rect">
              <a:avLst/>
            </a:prstGeom>
            <a:noFill/>
          </p:spPr>
          <p:txBody>
            <a:bodyPr wrap="square" rtlCol="0">
              <a:spAutoFit/>
            </a:bodyPr>
            <a:lstStyle/>
            <a:p>
              <a:r>
                <a:rPr lang="en-US" altLang="ko-KR" sz="1400" dirty="0" smtClean="0"/>
                <a:t>X 0.0</a:t>
              </a:r>
            </a:p>
          </p:txBody>
        </p:sp>
        <p:sp>
          <p:nvSpPr>
            <p:cNvPr id="155" name="TextBox 154"/>
            <p:cNvSpPr txBox="1"/>
            <p:nvPr/>
          </p:nvSpPr>
          <p:spPr>
            <a:xfrm>
              <a:off x="10775266" y="4520809"/>
              <a:ext cx="958850" cy="307777"/>
            </a:xfrm>
            <a:prstGeom prst="rect">
              <a:avLst/>
            </a:prstGeom>
            <a:noFill/>
          </p:spPr>
          <p:txBody>
            <a:bodyPr wrap="square" rtlCol="0">
              <a:spAutoFit/>
            </a:bodyPr>
            <a:lstStyle/>
            <a:p>
              <a:r>
                <a:rPr lang="en-US" altLang="ko-KR" sz="1400" dirty="0" smtClean="0"/>
                <a:t>X 0.0</a:t>
              </a:r>
            </a:p>
          </p:txBody>
        </p:sp>
        <p:sp>
          <p:nvSpPr>
            <p:cNvPr id="156" name="TextBox 155"/>
            <p:cNvSpPr txBox="1"/>
            <p:nvPr/>
          </p:nvSpPr>
          <p:spPr>
            <a:xfrm>
              <a:off x="9695399" y="2793222"/>
              <a:ext cx="958850" cy="307777"/>
            </a:xfrm>
            <a:prstGeom prst="rect">
              <a:avLst/>
            </a:prstGeom>
            <a:noFill/>
          </p:spPr>
          <p:txBody>
            <a:bodyPr wrap="square" rtlCol="0">
              <a:spAutoFit/>
            </a:bodyPr>
            <a:lstStyle/>
            <a:p>
              <a:r>
                <a:rPr lang="en-US" altLang="ko-KR" sz="1400" dirty="0" smtClean="0"/>
                <a:t>+</a:t>
              </a:r>
            </a:p>
          </p:txBody>
        </p:sp>
        <p:sp>
          <p:nvSpPr>
            <p:cNvPr id="157" name="TextBox 156"/>
            <p:cNvSpPr txBox="1"/>
            <p:nvPr/>
          </p:nvSpPr>
          <p:spPr>
            <a:xfrm>
              <a:off x="9705875" y="3274469"/>
              <a:ext cx="958850" cy="307777"/>
            </a:xfrm>
            <a:prstGeom prst="rect">
              <a:avLst/>
            </a:prstGeom>
            <a:noFill/>
          </p:spPr>
          <p:txBody>
            <a:bodyPr wrap="square" rtlCol="0">
              <a:spAutoFit/>
            </a:bodyPr>
            <a:lstStyle/>
            <a:p>
              <a:r>
                <a:rPr lang="en-US" altLang="ko-KR" sz="1400" dirty="0" smtClean="0"/>
                <a:t>+</a:t>
              </a:r>
            </a:p>
          </p:txBody>
        </p:sp>
        <p:sp>
          <p:nvSpPr>
            <p:cNvPr id="158" name="TextBox 157"/>
            <p:cNvSpPr txBox="1"/>
            <p:nvPr/>
          </p:nvSpPr>
          <p:spPr>
            <a:xfrm>
              <a:off x="9714836" y="3765796"/>
              <a:ext cx="958850" cy="307777"/>
            </a:xfrm>
            <a:prstGeom prst="rect">
              <a:avLst/>
            </a:prstGeom>
            <a:noFill/>
          </p:spPr>
          <p:txBody>
            <a:bodyPr wrap="square" rtlCol="0">
              <a:spAutoFit/>
            </a:bodyPr>
            <a:lstStyle/>
            <a:p>
              <a:r>
                <a:rPr lang="en-US" altLang="ko-KR" sz="1400" dirty="0" smtClean="0"/>
                <a:t>+</a:t>
              </a:r>
            </a:p>
          </p:txBody>
        </p:sp>
        <p:sp>
          <p:nvSpPr>
            <p:cNvPr id="159" name="TextBox 158"/>
            <p:cNvSpPr txBox="1"/>
            <p:nvPr/>
          </p:nvSpPr>
          <p:spPr>
            <a:xfrm>
              <a:off x="9718971" y="4279414"/>
              <a:ext cx="958850" cy="307777"/>
            </a:xfrm>
            <a:prstGeom prst="rect">
              <a:avLst/>
            </a:prstGeom>
            <a:noFill/>
          </p:spPr>
          <p:txBody>
            <a:bodyPr wrap="square" rtlCol="0">
              <a:spAutoFit/>
            </a:bodyPr>
            <a:lstStyle/>
            <a:p>
              <a:r>
                <a:rPr lang="en-US" altLang="ko-KR" sz="1400" dirty="0" smtClean="0"/>
                <a:t>+</a:t>
              </a:r>
            </a:p>
          </p:txBody>
        </p:sp>
        <p:sp>
          <p:nvSpPr>
            <p:cNvPr id="160" name="직사각형 159"/>
            <p:cNvSpPr/>
            <p:nvPr/>
          </p:nvSpPr>
          <p:spPr>
            <a:xfrm>
              <a:off x="6504986" y="2464668"/>
              <a:ext cx="2430841"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1" name="TextBox 160"/>
            <p:cNvSpPr txBox="1"/>
            <p:nvPr/>
          </p:nvSpPr>
          <p:spPr>
            <a:xfrm>
              <a:off x="4115890" y="2038979"/>
              <a:ext cx="2226507" cy="369332"/>
            </a:xfrm>
            <a:prstGeom prst="rect">
              <a:avLst/>
            </a:prstGeom>
            <a:noFill/>
          </p:spPr>
          <p:txBody>
            <a:bodyPr wrap="none" rtlCol="0">
              <a:spAutoFit/>
            </a:bodyPr>
            <a:lstStyle/>
            <a:p>
              <a:r>
                <a:rPr lang="en-US" altLang="ko-KR" dirty="0" smtClean="0"/>
                <a:t>Attention about #1</a:t>
              </a:r>
              <a:endParaRPr lang="ko-KR" altLang="en-US" dirty="0"/>
            </a:p>
          </p:txBody>
        </p:sp>
        <p:sp>
          <p:nvSpPr>
            <p:cNvPr id="162" name="TextBox 161"/>
            <p:cNvSpPr txBox="1"/>
            <p:nvPr/>
          </p:nvSpPr>
          <p:spPr>
            <a:xfrm>
              <a:off x="6622972" y="2039868"/>
              <a:ext cx="2226507" cy="369332"/>
            </a:xfrm>
            <a:prstGeom prst="rect">
              <a:avLst/>
            </a:prstGeom>
            <a:noFill/>
          </p:spPr>
          <p:txBody>
            <a:bodyPr wrap="none" rtlCol="0">
              <a:spAutoFit/>
            </a:bodyPr>
            <a:lstStyle/>
            <a:p>
              <a:r>
                <a:rPr lang="en-US" altLang="ko-KR" dirty="0" smtClean="0"/>
                <a:t>Attention about #2</a:t>
              </a:r>
              <a:endParaRPr lang="ko-KR" altLang="en-US" dirty="0"/>
            </a:p>
          </p:txBody>
        </p:sp>
        <p:sp>
          <p:nvSpPr>
            <p:cNvPr id="163" name="TextBox 162"/>
            <p:cNvSpPr txBox="1"/>
            <p:nvPr/>
          </p:nvSpPr>
          <p:spPr>
            <a:xfrm>
              <a:off x="9109444" y="2064054"/>
              <a:ext cx="2226507" cy="369332"/>
            </a:xfrm>
            <a:prstGeom prst="rect">
              <a:avLst/>
            </a:prstGeom>
            <a:noFill/>
          </p:spPr>
          <p:txBody>
            <a:bodyPr wrap="none" rtlCol="0">
              <a:spAutoFit/>
            </a:bodyPr>
            <a:lstStyle/>
            <a:p>
              <a:r>
                <a:rPr lang="en-US" altLang="ko-KR" dirty="0" smtClean="0"/>
                <a:t>Attention about #3</a:t>
              </a:r>
              <a:endParaRPr lang="ko-KR" altLang="en-US" dirty="0"/>
            </a:p>
          </p:txBody>
        </p:sp>
      </p:grpSp>
      <mc:AlternateContent xmlns:mc="http://schemas.openxmlformats.org/markup-compatibility/2006" xmlns:a14="http://schemas.microsoft.com/office/drawing/2010/main">
        <mc:Choice Requires="a14">
          <p:sp>
            <p:nvSpPr>
              <p:cNvPr id="165" name="TextBox 164"/>
              <p:cNvSpPr txBox="1"/>
              <p:nvPr/>
            </p:nvSpPr>
            <p:spPr>
              <a:xfrm>
                <a:off x="6915253" y="5826562"/>
                <a:ext cx="3991414" cy="404919"/>
              </a:xfrm>
              <a:prstGeom prst="rect">
                <a:avLst/>
              </a:prstGeom>
              <a:noFill/>
            </p:spPr>
            <p:txBody>
              <a:bodyPr wrap="none" lIns="0" tIns="0" rIns="0" bIns="0" rtlCol="0">
                <a:spAutoFit/>
              </a:bodyPr>
              <a:lstStyle/>
              <a:p>
                <a14:m>
                  <m:oMath xmlns:m="http://schemas.openxmlformats.org/officeDocument/2006/math">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e>
                    </m:nary>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oMath>
                </a14:m>
                <a:r>
                  <a:rPr lang="ko-KR" altLang="en-US" dirty="0" smtClean="0"/>
                  <a:t>  </a:t>
                </a:r>
                <a:r>
                  <a:rPr lang="en-US" altLang="ko-KR" dirty="0" smtClean="0"/>
                  <a:t>,</a:t>
                </a:r>
                <a:r>
                  <a:rPr lang="en-US" altLang="ko-KR" sz="1400" dirty="0" smtClean="0"/>
                  <a:t>where, </a:t>
                </a:r>
                <a14:m>
                  <m:oMath xmlns:m="http://schemas.openxmlformats.org/officeDocument/2006/math">
                    <m:r>
                      <a:rPr lang="en-US" altLang="ko-KR" sz="1400" i="1">
                        <a:latin typeface="Cambria Math" panose="02040503050406030204" pitchFamily="18" charset="0"/>
                      </a:rPr>
                      <m:t>𝑝</m:t>
                    </m:r>
                    <m:d>
                      <m:dPr>
                        <m:ctrlPr>
                          <a:rPr lang="en-US" altLang="ko-KR" sz="1400" i="1">
                            <a:latin typeface="Cambria Math" panose="02040503050406030204" pitchFamily="18" charset="0"/>
                          </a:rPr>
                        </m:ctrlPr>
                      </m:d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𝑖</m:t>
                            </m:r>
                          </m:sub>
                        </m:sSub>
                        <m:r>
                          <a:rPr lang="en-US" altLang="ko-KR" sz="1400" i="1">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𝑐</m:t>
                            </m:r>
                          </m:e>
                          <m:sub>
                            <m:r>
                              <a:rPr lang="en-US" altLang="ko-KR" sz="1400" i="1">
                                <a:latin typeface="Cambria Math" panose="02040503050406030204" pitchFamily="18" charset="0"/>
                              </a:rPr>
                              <m:t>𝑗</m:t>
                            </m:r>
                          </m:sub>
                        </m:sSub>
                      </m:e>
                    </m:d>
                  </m:oMath>
                </a14:m>
                <a:r>
                  <a:rPr lang="en-US" altLang="ko-KR" sz="1400" dirty="0" smtClean="0"/>
                  <a:t>=</a:t>
                </a:r>
                <a14:m>
                  <m:oMath xmlns:m="http://schemas.openxmlformats.org/officeDocument/2006/math">
                    <m:f>
                      <m:fPr>
                        <m:ctrlPr>
                          <a:rPr lang="en-US" altLang="ko-KR" sz="1400" i="1" dirty="0" smtClean="0">
                            <a:latin typeface="Cambria Math" panose="02040503050406030204" pitchFamily="18" charset="0"/>
                          </a:rPr>
                        </m:ctrlPr>
                      </m:fPr>
                      <m:num>
                        <m:r>
                          <a:rPr lang="en-US" altLang="ko-KR" sz="1400" i="1">
                            <a:latin typeface="Cambria Math" panose="02040503050406030204" pitchFamily="18" charset="0"/>
                          </a:rPr>
                          <m:t>𝑓</m:t>
                        </m:r>
                        <m:d>
                          <m:dPr>
                            <m:ctrlPr>
                              <a:rPr lang="en-US" altLang="ko-KR" sz="1400" i="1">
                                <a:latin typeface="Cambria Math" panose="02040503050406030204" pitchFamily="18" charset="0"/>
                              </a:rPr>
                            </m:ctrlPr>
                          </m:d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𝑖</m:t>
                                </m:r>
                              </m:sub>
                            </m:sSub>
                            <m:r>
                              <a:rPr lang="en-US" altLang="ko-KR" sz="1400" i="1">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𝑐</m:t>
                                </m:r>
                              </m:e>
                              <m:sub>
                                <m:r>
                                  <a:rPr lang="en-US" altLang="ko-KR" sz="1400" i="1">
                                    <a:latin typeface="Cambria Math" panose="02040503050406030204" pitchFamily="18" charset="0"/>
                                  </a:rPr>
                                  <m:t>𝑗</m:t>
                                </m:r>
                              </m:sub>
                            </m:sSub>
                          </m:e>
                        </m:d>
                      </m:num>
                      <m:den>
                        <m:nary>
                          <m:naryPr>
                            <m:chr m:val="∑"/>
                            <m:ctrlPr>
                              <a:rPr lang="ko-KR" altLang="en-US" sz="1400" i="1">
                                <a:latin typeface="Cambria Math" panose="02040503050406030204" pitchFamily="18" charset="0"/>
                              </a:rPr>
                            </m:ctrlPr>
                          </m:naryPr>
                          <m:sub>
                            <m:r>
                              <m:rPr>
                                <m:brk m:alnAt="23"/>
                              </m:rPr>
                              <a:rPr lang="en-US" altLang="ko-KR" sz="1400" i="1">
                                <a:latin typeface="Cambria Math" panose="02040503050406030204" pitchFamily="18" charset="0"/>
                              </a:rPr>
                              <m:t>𝑖</m:t>
                            </m:r>
                            <m:r>
                              <a:rPr lang="en-US" altLang="ko-KR" sz="1400" i="1">
                                <a:latin typeface="Cambria Math" panose="02040503050406030204" pitchFamily="18" charset="0"/>
                              </a:rPr>
                              <m:t>=1</m:t>
                            </m:r>
                          </m:sub>
                          <m:sup>
                            <m:r>
                              <a:rPr lang="en-US" altLang="ko-KR" sz="1400" i="1">
                                <a:latin typeface="Cambria Math" panose="02040503050406030204" pitchFamily="18" charset="0"/>
                              </a:rPr>
                              <m:t>𝑁</m:t>
                            </m:r>
                          </m:sup>
                          <m:e>
                            <m:r>
                              <a:rPr lang="en-US" altLang="ko-KR" sz="1400" i="1">
                                <a:latin typeface="Cambria Math" panose="02040503050406030204" pitchFamily="18" charset="0"/>
                              </a:rPr>
                              <m:t>𝑓</m:t>
                            </m:r>
                            <m:d>
                              <m:dPr>
                                <m:ctrlPr>
                                  <a:rPr lang="en-US" altLang="ko-KR" sz="1400" i="1">
                                    <a:latin typeface="Cambria Math" panose="02040503050406030204" pitchFamily="18" charset="0"/>
                                  </a:rPr>
                                </m:ctrlPr>
                              </m:d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𝑖</m:t>
                                    </m:r>
                                  </m:sub>
                                </m:sSub>
                                <m:r>
                                  <a:rPr lang="en-US" altLang="ko-KR" sz="1400" i="1">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𝑐</m:t>
                                    </m:r>
                                  </m:e>
                                  <m:sub>
                                    <m:r>
                                      <a:rPr lang="en-US" altLang="ko-KR" sz="1400" i="1">
                                        <a:latin typeface="Cambria Math" panose="02040503050406030204" pitchFamily="18" charset="0"/>
                                      </a:rPr>
                                      <m:t>𝑗</m:t>
                                    </m:r>
                                  </m:sub>
                                </m:sSub>
                              </m:e>
                            </m:d>
                          </m:e>
                        </m:nary>
                      </m:den>
                    </m:f>
                  </m:oMath>
                </a14:m>
                <a:endParaRPr lang="ko-KR" altLang="en-US" sz="14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6915253" y="5826562"/>
                <a:ext cx="3991414" cy="404919"/>
              </a:xfrm>
              <a:prstGeom prst="rect">
                <a:avLst/>
              </a:prstGeom>
              <a:blipFill>
                <a:blip r:embed="rId4"/>
                <a:stretch>
                  <a:fillRect l="-10687" t="-110606" b="-16212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359210" y="5824314"/>
                <a:ext cx="5440528" cy="319062"/>
              </a:xfrm>
              <a:prstGeom prst="rect">
                <a:avLst/>
              </a:prstGeom>
              <a:noFill/>
            </p:spPr>
            <p:txBody>
              <a:bodyPr wrap="none" lIns="0" tIns="0" rIns="0" bIns="0" rtlCol="0">
                <a:spAutoFit/>
              </a:bodyPr>
              <a:lstStyle/>
              <a:p>
                <a:r>
                  <a:rPr lang="en-US" altLang="ko-KR" dirty="0" smtClean="0"/>
                  <a:t>[</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2</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 ,</a:t>
                </a:r>
                <a:r>
                  <a:rPr lang="en-US" altLang="ko-KR" sz="1400" dirty="0" smtClean="0"/>
                  <a:t>where </a:t>
                </a:r>
                <a14:m>
                  <m:oMath xmlns:m="http://schemas.openxmlformats.org/officeDocument/2006/math">
                    <m:r>
                      <a:rPr lang="en-US" altLang="ko-KR" sz="1400" i="1">
                        <a:latin typeface="Cambria Math" panose="02040503050406030204" pitchFamily="18" charset="0"/>
                      </a:rPr>
                      <m:t>𝑓</m:t>
                    </m:r>
                    <m:d>
                      <m:dPr>
                        <m:ctrlPr>
                          <a:rPr lang="en-US" altLang="ko-KR" sz="1400" i="1">
                            <a:latin typeface="Cambria Math" panose="02040503050406030204" pitchFamily="18" charset="0"/>
                          </a:rPr>
                        </m:ctrlPr>
                      </m:dP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b="0" i="1" smtClean="0">
                                <a:latin typeface="Cambria Math" panose="02040503050406030204" pitchFamily="18" charset="0"/>
                              </a:rPr>
                              <m:t>𝑖</m:t>
                            </m:r>
                          </m:sub>
                        </m:sSub>
                        <m:r>
                          <a:rPr lang="en-US" altLang="ko-KR" sz="1400" i="1">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𝑐</m:t>
                            </m:r>
                          </m:e>
                          <m:sub>
                            <m:r>
                              <a:rPr lang="en-US" altLang="ko-KR" sz="1400" i="1">
                                <a:latin typeface="Cambria Math" panose="02040503050406030204" pitchFamily="18" charset="0"/>
                              </a:rPr>
                              <m:t>𝑗</m:t>
                            </m:r>
                          </m:sub>
                        </m:sSub>
                      </m:e>
                    </m:d>
                  </m:oMath>
                </a14:m>
                <a:r>
                  <a:rPr lang="en-US" altLang="ko-KR" sz="1400" dirty="0" smtClean="0"/>
                  <a:t>=</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𝑖</m:t>
                        </m:r>
                      </m:sub>
                    </m:sSub>
                    <m:r>
                      <a:rPr lang="ko-KR" altLang="en-US" sz="1400" i="1" smtClean="0">
                        <a:latin typeface="Cambria Math" panose="02040503050406030204" pitchFamily="18" charset="0"/>
                      </a:rPr>
                      <m:t>ㆍ</m:t>
                    </m:r>
                    <m:sSub>
                      <m:sSubPr>
                        <m:ctrlPr>
                          <a:rPr lang="en-US" altLang="ko-KR" sz="1400" i="1" smtClean="0">
                            <a:latin typeface="Cambria Math" panose="02040503050406030204" pitchFamily="18" charset="0"/>
                          </a:rPr>
                        </m:ctrlPr>
                      </m:sSubPr>
                      <m:e>
                        <m:r>
                          <a:rPr lang="en-US" altLang="ko-KR" sz="1400" i="1">
                            <a:latin typeface="Cambria Math" panose="02040503050406030204" pitchFamily="18" charset="0"/>
                          </a:rPr>
                          <m:t>𝑐</m:t>
                        </m:r>
                      </m:e>
                      <m:sub>
                        <m:r>
                          <a:rPr lang="en-US" altLang="ko-KR" sz="1400" i="1">
                            <a:latin typeface="Cambria Math" panose="02040503050406030204" pitchFamily="18" charset="0"/>
                          </a:rPr>
                          <m:t>𝑗</m:t>
                        </m:r>
                      </m:sub>
                    </m:sSub>
                  </m:oMath>
                </a14:m>
                <a:endParaRPr lang="ko-KR" altLang="en-US" sz="1400" dirty="0"/>
              </a:p>
            </p:txBody>
          </p:sp>
        </mc:Choice>
        <mc:Fallback xmlns="">
          <p:sp>
            <p:nvSpPr>
              <p:cNvPr id="166" name="TextBox 165"/>
              <p:cNvSpPr txBox="1">
                <a:spLocks noRot="1" noChangeAspect="1" noMove="1" noResize="1" noEditPoints="1" noAdjustHandles="1" noChangeArrowheads="1" noChangeShapeType="1" noTextEdit="1"/>
              </p:cNvSpPr>
              <p:nvPr/>
            </p:nvSpPr>
            <p:spPr>
              <a:xfrm>
                <a:off x="359210" y="5824314"/>
                <a:ext cx="5440528" cy="319062"/>
              </a:xfrm>
              <a:prstGeom prst="rect">
                <a:avLst/>
              </a:prstGeom>
              <a:blipFill>
                <a:blip r:embed="rId5"/>
                <a:stretch>
                  <a:fillRect l="-2691" t="-20755" b="-33962"/>
                </a:stretch>
              </a:blipFill>
            </p:spPr>
            <p:txBody>
              <a:bodyPr/>
              <a:lstStyle/>
              <a:p>
                <a:r>
                  <a:rPr lang="ko-KR" altLang="en-US">
                    <a:noFill/>
                  </a:rPr>
                  <a:t> </a:t>
                </a:r>
              </a:p>
            </p:txBody>
          </p:sp>
        </mc:Fallback>
      </mc:AlternateContent>
      <p:sp>
        <p:nvSpPr>
          <p:cNvPr id="167" name="TextBox 166"/>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cxnSp>
        <p:nvCxnSpPr>
          <p:cNvPr id="168" name="직선 연결선 167"/>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1016593" y="1657369"/>
                <a:ext cx="5367537" cy="6720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word</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representation</m:t>
                      </m:r>
                      <m:r>
                        <a:rPr lang="en-US" altLang="ko-KR" b="0" i="0" smtClean="0">
                          <a:latin typeface="Cambria Math" panose="02040503050406030204" pitchFamily="18" charset="0"/>
                        </a:rPr>
                        <m:t>, </m:t>
                      </m:r>
                      <m:sSub>
                        <m:sSubPr>
                          <m:ctrlPr>
                            <a:rPr lang="en-US" altLang="ko-KR" b="0" i="1" smtClean="0">
                              <a:latin typeface="Cambria Math" panose="02040503050406030204" pitchFamily="18" charset="0"/>
                            </a:rPr>
                          </m:ctrlPr>
                        </m:sSubPr>
                        <m:e>
                          <m:r>
                            <m:rPr>
                              <m:sty m:val="p"/>
                            </m:rPr>
                            <a:rPr lang="en-US" altLang="ko-KR" b="0" i="0" smtClean="0">
                              <a:latin typeface="Cambria Math" panose="02040503050406030204" pitchFamily="18" charset="0"/>
                            </a:rPr>
                            <m:t>c</m:t>
                          </m:r>
                        </m:e>
                        <m:sub>
                          <m:r>
                            <m:rPr>
                              <m:sty m:val="p"/>
                            </m:rPr>
                            <a:rPr lang="en-US" altLang="ko-KR" b="0" i="0" smtClean="0">
                              <a:latin typeface="Cambria Math" panose="02040503050406030204" pitchFamily="18" charset="0"/>
                            </a:rPr>
                            <m:t>j</m:t>
                          </m:r>
                        </m:sub>
                      </m:sSub>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class</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representation</m:t>
                      </m:r>
                      <m:r>
                        <a:rPr lang="en-US" altLang="ko-KR" b="0" i="0" smtClean="0">
                          <a:latin typeface="Cambria Math" panose="02040503050406030204" pitchFamily="18" charset="0"/>
                        </a:rPr>
                        <m:t>,</m:t>
                      </m:r>
                    </m:oMath>
                  </m:oMathPara>
                </a14:m>
                <a:endParaRPr lang="en-US" altLang="ko-KR" b="0"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i</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length</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of</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sentence</m:t>
                      </m:r>
                      <m:r>
                        <a:rPr lang="en-US" altLang="ko-KR" b="0" i="0" smtClean="0">
                          <a:latin typeface="Cambria Math" panose="02040503050406030204" pitchFamily="18" charset="0"/>
                        </a:rPr>
                        <m:t> ,   </m:t>
                      </m:r>
                      <m:r>
                        <m:rPr>
                          <m:sty m:val="p"/>
                        </m:rPr>
                        <a:rPr lang="en-US" altLang="ko-KR" b="0" i="0" smtClean="0">
                          <a:latin typeface="Cambria Math" panose="02040503050406030204" pitchFamily="18" charset="0"/>
                        </a:rPr>
                        <m:t>j</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the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number</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of</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classes</m:t>
                      </m:r>
                    </m:oMath>
                  </m:oMathPara>
                </a14:m>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016593" y="1657369"/>
                <a:ext cx="5367537" cy="672043"/>
              </a:xfrm>
              <a:prstGeom prst="rect">
                <a:avLst/>
              </a:prstGeom>
              <a:blipFill>
                <a:blip r:embed="rId5"/>
                <a:stretch>
                  <a:fillRect b="-8182"/>
                </a:stretch>
              </a:blipFill>
            </p:spPr>
            <p:txBody>
              <a:bodyPr/>
              <a:lstStyle/>
              <a:p>
                <a:r>
                  <a:rPr lang="ko-KR" altLang="en-US">
                    <a:noFill/>
                  </a:rPr>
                  <a:t> </a:t>
                </a:r>
              </a:p>
            </p:txBody>
          </p:sp>
        </mc:Fallback>
      </mc:AlternateContent>
      <p:sp>
        <p:nvSpPr>
          <p:cNvPr id="170" name="TextBox 169"/>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2428185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14" name="TextBox 13"/>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sp>
        <p:nvSpPr>
          <p:cNvPr id="15" name="TextBox 14"/>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6905592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582837" y="4540053"/>
            <a:ext cx="2318263" cy="369332"/>
          </a:xfrm>
          <a:prstGeom prst="rect">
            <a:avLst/>
          </a:prstGeom>
          <a:noFill/>
        </p:spPr>
        <p:txBody>
          <a:bodyPr wrap="none" rtlCol="0">
            <a:spAutoFit/>
          </a:bodyPr>
          <a:lstStyle/>
          <a:p>
            <a:r>
              <a:rPr lang="en-US" altLang="ko-KR" dirty="0" smtClean="0"/>
              <a:t>The movie is funny .</a:t>
            </a:r>
          </a:p>
        </p:txBody>
      </p:sp>
      <p:sp>
        <p:nvSpPr>
          <p:cNvPr id="170" name="TextBox 169"/>
          <p:cNvSpPr txBox="1"/>
          <p:nvPr/>
        </p:nvSpPr>
        <p:spPr>
          <a:xfrm>
            <a:off x="3514709" y="3672046"/>
            <a:ext cx="2454518" cy="369332"/>
          </a:xfrm>
          <a:prstGeom prst="rect">
            <a:avLst/>
          </a:prstGeom>
          <a:noFill/>
        </p:spPr>
        <p:txBody>
          <a:bodyPr wrap="none" rtlCol="0">
            <a:spAutoFit/>
          </a:bodyPr>
          <a:lstStyle/>
          <a:p>
            <a:r>
              <a:rPr lang="en-US" altLang="ko-KR" dirty="0" smtClean="0"/>
              <a:t>#1         #2         #3</a:t>
            </a:r>
          </a:p>
        </p:txBody>
      </p: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609357" y="3642153"/>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 name="TextBox 17"/>
          <p:cNvSpPr txBox="1"/>
          <p:nvPr/>
        </p:nvSpPr>
        <p:spPr>
          <a:xfrm>
            <a:off x="2248337" y="4515484"/>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17" name="TextBox 16"/>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20" name="TextBox 19"/>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19" name="그룹 18"/>
          <p:cNvGrpSpPr/>
          <p:nvPr/>
        </p:nvGrpSpPr>
        <p:grpSpPr>
          <a:xfrm>
            <a:off x="7095277" y="3189682"/>
            <a:ext cx="2286969" cy="3289998"/>
            <a:chOff x="774745" y="2095336"/>
            <a:chExt cx="2286969" cy="3289998"/>
          </a:xfrm>
        </p:grpSpPr>
        <p:sp>
          <p:nvSpPr>
            <p:cNvPr id="21" name="직사각형 20"/>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38" name="TextBox 37"/>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39" name="TextBox 38"/>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40" name="TextBox 39"/>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41" name="TextBox 40"/>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42" name="TextBox 41"/>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43" name="TextBox 42"/>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sp>
        <p:nvSpPr>
          <p:cNvPr id="44" name="TextBox 43"/>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1894599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582837" y="4540053"/>
            <a:ext cx="2318263" cy="369332"/>
          </a:xfrm>
          <a:prstGeom prst="rect">
            <a:avLst/>
          </a:prstGeom>
          <a:noFill/>
        </p:spPr>
        <p:txBody>
          <a:bodyPr wrap="none" rtlCol="0">
            <a:spAutoFit/>
          </a:bodyPr>
          <a:lstStyle/>
          <a:p>
            <a:r>
              <a:rPr lang="en-US" altLang="ko-KR" dirty="0" smtClean="0"/>
              <a:t>The movie is funny .</a:t>
            </a:r>
          </a:p>
        </p:txBody>
      </p:sp>
      <p:sp>
        <p:nvSpPr>
          <p:cNvPr id="170" name="TextBox 169"/>
          <p:cNvSpPr txBox="1"/>
          <p:nvPr/>
        </p:nvSpPr>
        <p:spPr>
          <a:xfrm>
            <a:off x="3514709" y="3672046"/>
            <a:ext cx="2454518" cy="369332"/>
          </a:xfrm>
          <a:prstGeom prst="rect">
            <a:avLst/>
          </a:prstGeom>
          <a:noFill/>
        </p:spPr>
        <p:txBody>
          <a:bodyPr wrap="none" rtlCol="0">
            <a:spAutoFit/>
          </a:bodyPr>
          <a:lstStyle/>
          <a:p>
            <a:r>
              <a:rPr lang="en-US" altLang="ko-KR" dirty="0" smtClean="0"/>
              <a:t>#1         #2         #3</a:t>
            </a:r>
          </a:p>
        </p:txBody>
      </p: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직사각형 2"/>
          <p:cNvSpPr/>
          <p:nvPr/>
        </p:nvSpPr>
        <p:spPr>
          <a:xfrm>
            <a:off x="4189842" y="3367332"/>
            <a:ext cx="1870811"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2609357" y="3642153"/>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 name="TextBox 17"/>
          <p:cNvSpPr txBox="1"/>
          <p:nvPr/>
        </p:nvSpPr>
        <p:spPr>
          <a:xfrm>
            <a:off x="2248337" y="4515484"/>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20" name="TextBox 19"/>
          <p:cNvSpPr txBox="1"/>
          <p:nvPr/>
        </p:nvSpPr>
        <p:spPr>
          <a:xfrm>
            <a:off x="1937637" y="2611848"/>
            <a:ext cx="6207757" cy="369332"/>
          </a:xfrm>
          <a:prstGeom prst="rect">
            <a:avLst/>
          </a:prstGeom>
          <a:noFill/>
        </p:spPr>
        <p:txBody>
          <a:bodyPr wrap="squar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21" name="TextBox 20"/>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69" name="그룹 68"/>
          <p:cNvGrpSpPr/>
          <p:nvPr/>
        </p:nvGrpSpPr>
        <p:grpSpPr>
          <a:xfrm>
            <a:off x="7095277" y="3189682"/>
            <a:ext cx="2286969" cy="3289998"/>
            <a:chOff x="774745" y="2095336"/>
            <a:chExt cx="2286969" cy="3289998"/>
          </a:xfrm>
        </p:grpSpPr>
        <p:sp>
          <p:nvSpPr>
            <p:cNvPr id="70" name="직사각형 69"/>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타원 75"/>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TextBox 85"/>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87" name="TextBox 86"/>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88" name="TextBox 87"/>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90" name="TextBox 89"/>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92" name="TextBox 91"/>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96" name="TextBox 95"/>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97" name="TextBox 96"/>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sp>
        <p:nvSpPr>
          <p:cNvPr id="2" name="직사각형 1"/>
          <p:cNvSpPr/>
          <p:nvPr/>
        </p:nvSpPr>
        <p:spPr>
          <a:xfrm>
            <a:off x="7999525" y="3189682"/>
            <a:ext cx="455586" cy="298222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5930776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582837" y="4540053"/>
            <a:ext cx="2318263" cy="369332"/>
          </a:xfrm>
          <a:prstGeom prst="rect">
            <a:avLst/>
          </a:prstGeom>
          <a:noFill/>
        </p:spPr>
        <p:txBody>
          <a:bodyPr wrap="none" rtlCol="0">
            <a:spAutoFit/>
          </a:bodyPr>
          <a:lstStyle/>
          <a:p>
            <a:r>
              <a:rPr lang="en-US" altLang="ko-KR" dirty="0" smtClean="0"/>
              <a:t>The movie is funny .</a:t>
            </a:r>
          </a:p>
        </p:txBody>
      </p:sp>
      <p:sp>
        <p:nvSpPr>
          <p:cNvPr id="170" name="TextBox 169"/>
          <p:cNvSpPr txBox="1"/>
          <p:nvPr/>
        </p:nvSpPr>
        <p:spPr>
          <a:xfrm>
            <a:off x="3514709" y="3672046"/>
            <a:ext cx="2454518" cy="369332"/>
          </a:xfrm>
          <a:prstGeom prst="rect">
            <a:avLst/>
          </a:prstGeom>
          <a:noFill/>
        </p:spPr>
        <p:txBody>
          <a:bodyPr wrap="none" rtlCol="0">
            <a:spAutoFit/>
          </a:bodyPr>
          <a:lstStyle/>
          <a:p>
            <a:r>
              <a:rPr lang="en-US" altLang="ko-KR" dirty="0" smtClean="0"/>
              <a:t>#1         #2         #3</a:t>
            </a:r>
          </a:p>
        </p:txBody>
      </p: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직사각형 2"/>
          <p:cNvSpPr/>
          <p:nvPr/>
        </p:nvSpPr>
        <p:spPr>
          <a:xfrm>
            <a:off x="4189842" y="3367332"/>
            <a:ext cx="1870811"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2609357" y="3642153"/>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 name="TextBox 17"/>
          <p:cNvSpPr txBox="1"/>
          <p:nvPr/>
        </p:nvSpPr>
        <p:spPr>
          <a:xfrm>
            <a:off x="2248337" y="4515484"/>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20" name="직사각형 19"/>
          <p:cNvSpPr/>
          <p:nvPr/>
        </p:nvSpPr>
        <p:spPr>
          <a:xfrm>
            <a:off x="4075007" y="4424317"/>
            <a:ext cx="1981074" cy="44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p:nvPr/>
        </p:nvCxnSpPr>
        <p:spPr>
          <a:xfrm>
            <a:off x="3761772" y="4011485"/>
            <a:ext cx="69448" cy="5285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22" name="TextBox 21"/>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23" name="그룹 22"/>
          <p:cNvGrpSpPr/>
          <p:nvPr/>
        </p:nvGrpSpPr>
        <p:grpSpPr>
          <a:xfrm>
            <a:off x="7095277" y="3189682"/>
            <a:ext cx="2286969" cy="3289998"/>
            <a:chOff x="774745" y="2095336"/>
            <a:chExt cx="2286969" cy="3289998"/>
          </a:xfrm>
        </p:grpSpPr>
        <p:sp>
          <p:nvSpPr>
            <p:cNvPr id="24" name="직사각형 23"/>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41" name="TextBox 40"/>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42" name="TextBox 41"/>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43" name="TextBox 42"/>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44" name="TextBox 43"/>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45" name="TextBox 44"/>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46" name="TextBox 45"/>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sp>
        <p:nvSpPr>
          <p:cNvPr id="47" name="직사각형 46"/>
          <p:cNvSpPr/>
          <p:nvPr/>
        </p:nvSpPr>
        <p:spPr>
          <a:xfrm>
            <a:off x="7999525" y="3672047"/>
            <a:ext cx="455586" cy="4882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717969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582837" y="4540053"/>
            <a:ext cx="2318263" cy="369332"/>
          </a:xfrm>
          <a:prstGeom prst="rect">
            <a:avLst/>
          </a:prstGeom>
          <a:noFill/>
        </p:spPr>
        <p:txBody>
          <a:bodyPr wrap="none" rtlCol="0">
            <a:spAutoFit/>
          </a:bodyPr>
          <a:lstStyle/>
          <a:p>
            <a:r>
              <a:rPr lang="en-US" altLang="ko-KR" dirty="0" smtClean="0"/>
              <a:t>The movie is funny .</a:t>
            </a:r>
          </a:p>
        </p:txBody>
      </p:sp>
      <p:sp>
        <p:nvSpPr>
          <p:cNvPr id="170" name="TextBox 169"/>
          <p:cNvSpPr txBox="1"/>
          <p:nvPr/>
        </p:nvSpPr>
        <p:spPr>
          <a:xfrm>
            <a:off x="3514709" y="3672046"/>
            <a:ext cx="2454518" cy="369332"/>
          </a:xfrm>
          <a:prstGeom prst="rect">
            <a:avLst/>
          </a:prstGeom>
          <a:noFill/>
        </p:spPr>
        <p:txBody>
          <a:bodyPr wrap="none" rtlCol="0">
            <a:spAutoFit/>
          </a:bodyPr>
          <a:lstStyle/>
          <a:p>
            <a:r>
              <a:rPr lang="en-US" altLang="ko-KR" dirty="0" smtClean="0"/>
              <a:t>#1         #2         #3</a:t>
            </a:r>
          </a:p>
        </p:txBody>
      </p: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직사각형 2"/>
          <p:cNvSpPr/>
          <p:nvPr/>
        </p:nvSpPr>
        <p:spPr>
          <a:xfrm>
            <a:off x="4189842" y="3367332"/>
            <a:ext cx="1870811"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2609357" y="3642153"/>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 name="TextBox 17"/>
          <p:cNvSpPr txBox="1"/>
          <p:nvPr/>
        </p:nvSpPr>
        <p:spPr>
          <a:xfrm>
            <a:off x="2248337" y="4515484"/>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20" name="직사각형 19"/>
          <p:cNvSpPr/>
          <p:nvPr/>
        </p:nvSpPr>
        <p:spPr>
          <a:xfrm>
            <a:off x="3572584" y="4509292"/>
            <a:ext cx="483839" cy="409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845719" y="4430628"/>
            <a:ext cx="1276709" cy="567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p:cNvCxnSpPr/>
          <p:nvPr/>
        </p:nvCxnSpPr>
        <p:spPr>
          <a:xfrm>
            <a:off x="3761772" y="4011485"/>
            <a:ext cx="659757" cy="5285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24" name="TextBox 23"/>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25" name="그룹 24"/>
          <p:cNvGrpSpPr/>
          <p:nvPr/>
        </p:nvGrpSpPr>
        <p:grpSpPr>
          <a:xfrm>
            <a:off x="7095277" y="3189682"/>
            <a:ext cx="2286969" cy="3289998"/>
            <a:chOff x="774745" y="2095336"/>
            <a:chExt cx="2286969" cy="3289998"/>
          </a:xfrm>
        </p:grpSpPr>
        <p:sp>
          <p:nvSpPr>
            <p:cNvPr id="26" name="직사각형 2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43" name="TextBox 42"/>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44" name="TextBox 43"/>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45" name="TextBox 44"/>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46" name="TextBox 45"/>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47" name="TextBox 46"/>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48" name="TextBox 47"/>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sp>
        <p:nvSpPr>
          <p:cNvPr id="49" name="직사각형 48"/>
          <p:cNvSpPr/>
          <p:nvPr/>
        </p:nvSpPr>
        <p:spPr>
          <a:xfrm flipV="1">
            <a:off x="7999525" y="4160301"/>
            <a:ext cx="455586" cy="4710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8040452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582837" y="4540053"/>
            <a:ext cx="2318263" cy="369332"/>
          </a:xfrm>
          <a:prstGeom prst="rect">
            <a:avLst/>
          </a:prstGeom>
          <a:noFill/>
        </p:spPr>
        <p:txBody>
          <a:bodyPr wrap="none" rtlCol="0">
            <a:spAutoFit/>
          </a:bodyPr>
          <a:lstStyle/>
          <a:p>
            <a:r>
              <a:rPr lang="en-US" altLang="ko-KR" dirty="0" smtClean="0"/>
              <a:t>The movie is funny .</a:t>
            </a:r>
          </a:p>
        </p:txBody>
      </p:sp>
      <p:sp>
        <p:nvSpPr>
          <p:cNvPr id="170" name="TextBox 169"/>
          <p:cNvSpPr txBox="1"/>
          <p:nvPr/>
        </p:nvSpPr>
        <p:spPr>
          <a:xfrm>
            <a:off x="3514709" y="3672046"/>
            <a:ext cx="2454518" cy="369332"/>
          </a:xfrm>
          <a:prstGeom prst="rect">
            <a:avLst/>
          </a:prstGeom>
          <a:noFill/>
        </p:spPr>
        <p:txBody>
          <a:bodyPr wrap="none" rtlCol="0">
            <a:spAutoFit/>
          </a:bodyPr>
          <a:lstStyle/>
          <a:p>
            <a:r>
              <a:rPr lang="en-US" altLang="ko-KR" dirty="0" smtClean="0"/>
              <a:t>#1         #2         #3</a:t>
            </a:r>
          </a:p>
        </p:txBody>
      </p: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직사각형 2"/>
          <p:cNvSpPr/>
          <p:nvPr/>
        </p:nvSpPr>
        <p:spPr>
          <a:xfrm>
            <a:off x="4189842" y="3367332"/>
            <a:ext cx="1870811"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2609357" y="3642153"/>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 name="TextBox 17"/>
          <p:cNvSpPr txBox="1"/>
          <p:nvPr/>
        </p:nvSpPr>
        <p:spPr>
          <a:xfrm>
            <a:off x="2248337" y="4515484"/>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20" name="직사각형 19"/>
          <p:cNvSpPr/>
          <p:nvPr/>
        </p:nvSpPr>
        <p:spPr>
          <a:xfrm>
            <a:off x="3633683" y="4408430"/>
            <a:ext cx="1135088" cy="510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5023829" y="4465485"/>
            <a:ext cx="928117" cy="453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p:cNvCxnSpPr/>
          <p:nvPr/>
        </p:nvCxnSpPr>
        <p:spPr>
          <a:xfrm>
            <a:off x="3761772" y="4011485"/>
            <a:ext cx="1134319" cy="5285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24" name="TextBox 23"/>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25" name="그룹 24"/>
          <p:cNvGrpSpPr/>
          <p:nvPr/>
        </p:nvGrpSpPr>
        <p:grpSpPr>
          <a:xfrm>
            <a:off x="7095277" y="3189682"/>
            <a:ext cx="2286969" cy="3289998"/>
            <a:chOff x="774745" y="2095336"/>
            <a:chExt cx="2286969" cy="3289998"/>
          </a:xfrm>
        </p:grpSpPr>
        <p:sp>
          <p:nvSpPr>
            <p:cNvPr id="26" name="직사각형 2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43" name="TextBox 42"/>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44" name="TextBox 43"/>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45" name="TextBox 44"/>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46" name="TextBox 45"/>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47" name="TextBox 46"/>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48" name="TextBox 47"/>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sp>
        <p:nvSpPr>
          <p:cNvPr id="49" name="직사각형 48"/>
          <p:cNvSpPr/>
          <p:nvPr/>
        </p:nvSpPr>
        <p:spPr>
          <a:xfrm>
            <a:off x="7999525" y="4631387"/>
            <a:ext cx="455586" cy="4529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0034349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582837" y="4540053"/>
            <a:ext cx="2318263" cy="369332"/>
          </a:xfrm>
          <a:prstGeom prst="rect">
            <a:avLst/>
          </a:prstGeom>
          <a:noFill/>
        </p:spPr>
        <p:txBody>
          <a:bodyPr wrap="none" rtlCol="0">
            <a:spAutoFit/>
          </a:bodyPr>
          <a:lstStyle/>
          <a:p>
            <a:r>
              <a:rPr lang="en-US" altLang="ko-KR" dirty="0" smtClean="0"/>
              <a:t>The movie is funny .</a:t>
            </a:r>
          </a:p>
        </p:txBody>
      </p:sp>
      <p:sp>
        <p:nvSpPr>
          <p:cNvPr id="170" name="TextBox 169"/>
          <p:cNvSpPr txBox="1"/>
          <p:nvPr/>
        </p:nvSpPr>
        <p:spPr>
          <a:xfrm>
            <a:off x="3514709" y="3672046"/>
            <a:ext cx="2454518" cy="369332"/>
          </a:xfrm>
          <a:prstGeom prst="rect">
            <a:avLst/>
          </a:prstGeom>
          <a:noFill/>
        </p:spPr>
        <p:txBody>
          <a:bodyPr wrap="none" rtlCol="0">
            <a:spAutoFit/>
          </a:bodyPr>
          <a:lstStyle/>
          <a:p>
            <a:r>
              <a:rPr lang="en-US" altLang="ko-KR" dirty="0" smtClean="0"/>
              <a:t>#1         #2         #3</a:t>
            </a:r>
          </a:p>
        </p:txBody>
      </p: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직사각형 2"/>
          <p:cNvSpPr/>
          <p:nvPr/>
        </p:nvSpPr>
        <p:spPr>
          <a:xfrm>
            <a:off x="4189842" y="3367332"/>
            <a:ext cx="1870811"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2609357" y="3642153"/>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 name="TextBox 17"/>
          <p:cNvSpPr txBox="1"/>
          <p:nvPr/>
        </p:nvSpPr>
        <p:spPr>
          <a:xfrm>
            <a:off x="2248337" y="4515484"/>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20" name="직사각형 19"/>
          <p:cNvSpPr/>
          <p:nvPr/>
        </p:nvSpPr>
        <p:spPr>
          <a:xfrm>
            <a:off x="3529508" y="4408430"/>
            <a:ext cx="1505476" cy="459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5716850" y="4505378"/>
            <a:ext cx="928117" cy="453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p:cNvCxnSpPr/>
          <p:nvPr/>
        </p:nvCxnSpPr>
        <p:spPr>
          <a:xfrm>
            <a:off x="3761772" y="4011485"/>
            <a:ext cx="1597306" cy="5285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24" name="TextBox 23"/>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25" name="그룹 24"/>
          <p:cNvGrpSpPr/>
          <p:nvPr/>
        </p:nvGrpSpPr>
        <p:grpSpPr>
          <a:xfrm>
            <a:off x="7095277" y="3189682"/>
            <a:ext cx="2286969" cy="3289998"/>
            <a:chOff x="774745" y="2095336"/>
            <a:chExt cx="2286969" cy="3289998"/>
          </a:xfrm>
        </p:grpSpPr>
        <p:sp>
          <p:nvSpPr>
            <p:cNvPr id="26" name="직사각형 25"/>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43" name="TextBox 42"/>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44" name="TextBox 43"/>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45" name="TextBox 44"/>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46" name="TextBox 45"/>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47" name="TextBox 46"/>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48" name="TextBox 47"/>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sp>
        <p:nvSpPr>
          <p:cNvPr id="49" name="직사각형 48"/>
          <p:cNvSpPr/>
          <p:nvPr/>
        </p:nvSpPr>
        <p:spPr>
          <a:xfrm flipV="1">
            <a:off x="7999525" y="5084318"/>
            <a:ext cx="455586" cy="48199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039019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582837" y="4540053"/>
            <a:ext cx="2318263" cy="369332"/>
          </a:xfrm>
          <a:prstGeom prst="rect">
            <a:avLst/>
          </a:prstGeom>
          <a:noFill/>
        </p:spPr>
        <p:txBody>
          <a:bodyPr wrap="none" rtlCol="0">
            <a:spAutoFit/>
          </a:bodyPr>
          <a:lstStyle/>
          <a:p>
            <a:r>
              <a:rPr lang="en-US" altLang="ko-KR" dirty="0" smtClean="0"/>
              <a:t>The movie is funny .</a:t>
            </a:r>
          </a:p>
        </p:txBody>
      </p:sp>
      <p:sp>
        <p:nvSpPr>
          <p:cNvPr id="170" name="TextBox 169"/>
          <p:cNvSpPr txBox="1"/>
          <p:nvPr/>
        </p:nvSpPr>
        <p:spPr>
          <a:xfrm>
            <a:off x="3514709" y="3672046"/>
            <a:ext cx="2454518" cy="369332"/>
          </a:xfrm>
          <a:prstGeom prst="rect">
            <a:avLst/>
          </a:prstGeom>
          <a:noFill/>
        </p:spPr>
        <p:txBody>
          <a:bodyPr wrap="none" rtlCol="0">
            <a:spAutoFit/>
          </a:bodyPr>
          <a:lstStyle/>
          <a:p>
            <a:r>
              <a:rPr lang="en-US" altLang="ko-KR" dirty="0" smtClean="0"/>
              <a:t>#1         #2         #3</a:t>
            </a:r>
          </a:p>
        </p:txBody>
      </p: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직사각형 2"/>
          <p:cNvSpPr/>
          <p:nvPr/>
        </p:nvSpPr>
        <p:spPr>
          <a:xfrm>
            <a:off x="4189842" y="3367332"/>
            <a:ext cx="1870811"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2609357" y="3642153"/>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 name="TextBox 17"/>
          <p:cNvSpPr txBox="1"/>
          <p:nvPr/>
        </p:nvSpPr>
        <p:spPr>
          <a:xfrm>
            <a:off x="2248337" y="4515484"/>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20" name="직사각형 19"/>
          <p:cNvSpPr/>
          <p:nvPr/>
        </p:nvSpPr>
        <p:spPr>
          <a:xfrm>
            <a:off x="3656832" y="4408430"/>
            <a:ext cx="2013825" cy="510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p:cNvCxnSpPr>
            <a:endCxn id="20" idx="3"/>
          </p:cNvCxnSpPr>
          <p:nvPr/>
        </p:nvCxnSpPr>
        <p:spPr>
          <a:xfrm>
            <a:off x="3761772" y="4011485"/>
            <a:ext cx="1908885" cy="6523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23" name="그룹 22"/>
          <p:cNvGrpSpPr/>
          <p:nvPr/>
        </p:nvGrpSpPr>
        <p:grpSpPr>
          <a:xfrm>
            <a:off x="7095277" y="3189682"/>
            <a:ext cx="2286969" cy="3289998"/>
            <a:chOff x="774745" y="2095336"/>
            <a:chExt cx="2286969" cy="3289998"/>
          </a:xfrm>
        </p:grpSpPr>
        <p:sp>
          <p:nvSpPr>
            <p:cNvPr id="24" name="직사각형 23"/>
            <p:cNvSpPr/>
            <p:nvPr/>
          </p:nvSpPr>
          <p:spPr>
            <a:xfrm>
              <a:off x="1636183" y="2502198"/>
              <a:ext cx="1425531" cy="2512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1754463" y="2648045"/>
              <a:ext cx="335666" cy="335666"/>
            </a:xfrm>
            <a:prstGeom prst="ellipse">
              <a:avLst/>
            </a:prstGeom>
            <a:solidFill>
              <a:schemeClr val="accent2">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1754463" y="3129224"/>
              <a:ext cx="335666" cy="335666"/>
            </a:xfrm>
            <a:prstGeom prst="ellipse">
              <a:avLst/>
            </a:prstGeom>
            <a:solidFill>
              <a:schemeClr val="accent2">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1754463" y="3600311"/>
              <a:ext cx="335666" cy="335666"/>
            </a:xfrm>
            <a:prstGeom prst="ellipse">
              <a:avLst/>
            </a:prstGeom>
            <a:solidFill>
              <a:schemeClr val="accent4">
                <a:lumMod val="5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1754463" y="4081490"/>
              <a:ext cx="335666" cy="335666"/>
            </a:xfrm>
            <a:prstGeom prst="ellipse">
              <a:avLst/>
            </a:prstGeom>
            <a:solidFill>
              <a:schemeClr val="accent4">
                <a:lumMod val="7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587239" y="2648045"/>
              <a:ext cx="335666" cy="335666"/>
            </a:xfrm>
            <a:prstGeom prst="ellipse">
              <a:avLst/>
            </a:prstGeom>
            <a:solidFill>
              <a:schemeClr val="accent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2587239" y="3129224"/>
              <a:ext cx="335666" cy="335666"/>
            </a:xfrm>
            <a:prstGeom prst="ellipse">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587239" y="3600311"/>
              <a:ext cx="335666" cy="335666"/>
            </a:xfrm>
            <a:prstGeom prst="ellipse">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587239" y="4081490"/>
              <a:ext cx="335666" cy="335666"/>
            </a:xfrm>
            <a:prstGeom prst="ellipse">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170851" y="2648045"/>
              <a:ext cx="335666" cy="335666"/>
            </a:xfrm>
            <a:prstGeom prst="ellipse">
              <a:avLst/>
            </a:prstGeom>
            <a:solidFill>
              <a:schemeClr val="accent2">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2170851" y="3129224"/>
              <a:ext cx="335666" cy="335666"/>
            </a:xfrm>
            <a:prstGeom prst="ellipse">
              <a:avLst/>
            </a:prstGeom>
            <a:solidFill>
              <a:schemeClr val="accent2">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170851" y="3600311"/>
              <a:ext cx="335666" cy="335666"/>
            </a:xfrm>
            <a:prstGeom prst="ellipse">
              <a:avLst/>
            </a:prstGeom>
            <a:solidFill>
              <a:schemeClr val="accent4">
                <a:lumMod val="50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170851" y="4081490"/>
              <a:ext cx="335666" cy="335666"/>
            </a:xfrm>
            <a:prstGeom prst="ellipse">
              <a:avLst/>
            </a:prstGeom>
            <a:solidFill>
              <a:schemeClr val="accent4">
                <a:lumMod val="75000"/>
              </a:schemeClr>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1754463" y="4561873"/>
              <a:ext cx="335666" cy="335666"/>
            </a:xfrm>
            <a:prstGeom prst="ellipse">
              <a:avLst/>
            </a:prstGeom>
            <a:solidFill>
              <a:srgbClr val="7030A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2587239" y="4561873"/>
              <a:ext cx="335666" cy="335666"/>
            </a:xfrm>
            <a:prstGeom prst="ellips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2170851" y="4561873"/>
              <a:ext cx="335666" cy="335666"/>
            </a:xfrm>
            <a:prstGeom prst="ellipse">
              <a:avLst/>
            </a:prstGeom>
            <a:solidFill>
              <a:srgbClr val="7030A0"/>
            </a:solid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897690" y="2611514"/>
              <a:ext cx="564578" cy="369332"/>
            </a:xfrm>
            <a:prstGeom prst="rect">
              <a:avLst/>
            </a:prstGeom>
            <a:noFill/>
          </p:spPr>
          <p:txBody>
            <a:bodyPr wrap="none" rtlCol="0">
              <a:spAutoFit/>
            </a:bodyPr>
            <a:lstStyle/>
            <a:p>
              <a:r>
                <a:rPr lang="en-US" altLang="ko-KR" dirty="0" smtClean="0"/>
                <a:t>The</a:t>
              </a:r>
              <a:endParaRPr lang="ko-KR" altLang="en-US" dirty="0"/>
            </a:p>
          </p:txBody>
        </p:sp>
        <p:sp>
          <p:nvSpPr>
            <p:cNvPr id="41" name="TextBox 40"/>
            <p:cNvSpPr txBox="1"/>
            <p:nvPr/>
          </p:nvSpPr>
          <p:spPr>
            <a:xfrm>
              <a:off x="774745" y="3073885"/>
              <a:ext cx="825867" cy="369332"/>
            </a:xfrm>
            <a:prstGeom prst="rect">
              <a:avLst/>
            </a:prstGeom>
            <a:noFill/>
          </p:spPr>
          <p:txBody>
            <a:bodyPr wrap="none" rtlCol="0">
              <a:spAutoFit/>
            </a:bodyPr>
            <a:lstStyle/>
            <a:p>
              <a:r>
                <a:rPr lang="en-US" altLang="ko-KR" dirty="0" smtClean="0"/>
                <a:t>movie</a:t>
              </a:r>
              <a:endParaRPr lang="ko-KR" altLang="en-US" dirty="0"/>
            </a:p>
          </p:txBody>
        </p:sp>
        <p:sp>
          <p:nvSpPr>
            <p:cNvPr id="42" name="TextBox 41"/>
            <p:cNvSpPr txBox="1"/>
            <p:nvPr/>
          </p:nvSpPr>
          <p:spPr>
            <a:xfrm>
              <a:off x="1010965" y="3517333"/>
              <a:ext cx="340158" cy="369332"/>
            </a:xfrm>
            <a:prstGeom prst="rect">
              <a:avLst/>
            </a:prstGeom>
            <a:noFill/>
          </p:spPr>
          <p:txBody>
            <a:bodyPr wrap="none" rtlCol="0">
              <a:spAutoFit/>
            </a:bodyPr>
            <a:lstStyle/>
            <a:p>
              <a:r>
                <a:rPr lang="en-US" altLang="ko-KR" dirty="0" smtClean="0"/>
                <a:t>is</a:t>
              </a:r>
              <a:endParaRPr lang="ko-KR" altLang="en-US" dirty="0"/>
            </a:p>
          </p:txBody>
        </p:sp>
        <p:sp>
          <p:nvSpPr>
            <p:cNvPr id="43" name="TextBox 42"/>
            <p:cNvSpPr txBox="1"/>
            <p:nvPr/>
          </p:nvSpPr>
          <p:spPr>
            <a:xfrm>
              <a:off x="791478" y="3989973"/>
              <a:ext cx="771365" cy="369332"/>
            </a:xfrm>
            <a:prstGeom prst="rect">
              <a:avLst/>
            </a:prstGeom>
            <a:noFill/>
          </p:spPr>
          <p:txBody>
            <a:bodyPr wrap="none" rtlCol="0">
              <a:spAutoFit/>
            </a:bodyPr>
            <a:lstStyle/>
            <a:p>
              <a:r>
                <a:rPr lang="en-US" altLang="ko-KR" dirty="0" smtClean="0"/>
                <a:t>funny</a:t>
              </a:r>
              <a:endParaRPr lang="ko-KR" altLang="en-US" dirty="0"/>
            </a:p>
          </p:txBody>
        </p:sp>
        <p:sp>
          <p:nvSpPr>
            <p:cNvPr id="44" name="TextBox 43"/>
            <p:cNvSpPr txBox="1"/>
            <p:nvPr/>
          </p:nvSpPr>
          <p:spPr>
            <a:xfrm>
              <a:off x="1166404" y="4471966"/>
              <a:ext cx="235962" cy="369332"/>
            </a:xfrm>
            <a:prstGeom prst="rect">
              <a:avLst/>
            </a:prstGeom>
            <a:noFill/>
          </p:spPr>
          <p:txBody>
            <a:bodyPr wrap="none" rtlCol="0">
              <a:spAutoFit/>
            </a:bodyPr>
            <a:lstStyle/>
            <a:p>
              <a:r>
                <a:rPr lang="en-US" altLang="ko-KR" dirty="0" smtClean="0"/>
                <a:t>.</a:t>
              </a:r>
              <a:endParaRPr lang="ko-KR" altLang="en-US" dirty="0"/>
            </a:p>
          </p:txBody>
        </p:sp>
        <p:sp>
          <p:nvSpPr>
            <p:cNvPr id="45" name="TextBox 44"/>
            <p:cNvSpPr txBox="1"/>
            <p:nvPr/>
          </p:nvSpPr>
          <p:spPr>
            <a:xfrm>
              <a:off x="1664276" y="2095336"/>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46" name="TextBox 45"/>
            <p:cNvSpPr txBox="1"/>
            <p:nvPr/>
          </p:nvSpPr>
          <p:spPr>
            <a:xfrm>
              <a:off x="1851245" y="5077557"/>
              <a:ext cx="1071660" cy="307777"/>
            </a:xfrm>
            <a:prstGeom prst="rect">
              <a:avLst/>
            </a:prstGeom>
            <a:noFill/>
          </p:spPr>
          <p:txBody>
            <a:bodyPr wrap="square" rtlCol="0">
              <a:spAutoFit/>
            </a:bodyPr>
            <a:lstStyle/>
            <a:p>
              <a:r>
                <a:rPr lang="en-US" altLang="ko-KR" sz="1400" dirty="0" smtClean="0"/>
                <a:t>Interaction</a:t>
              </a:r>
              <a:endParaRPr lang="ko-KR" altLang="en-US" sz="1400" dirty="0"/>
            </a:p>
          </p:txBody>
        </p:sp>
      </p:grpSp>
      <p:sp>
        <p:nvSpPr>
          <p:cNvPr id="47" name="직사각형 46"/>
          <p:cNvSpPr/>
          <p:nvPr/>
        </p:nvSpPr>
        <p:spPr>
          <a:xfrm>
            <a:off x="7999525" y="5566310"/>
            <a:ext cx="455586" cy="52474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601891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mc:AlternateContent xmlns:mc="http://schemas.openxmlformats.org/markup-compatibility/2006" xmlns:a14="http://schemas.microsoft.com/office/drawing/2010/main">
        <mc:Choice Requires="a14">
          <p:sp>
            <p:nvSpPr>
              <p:cNvPr id="164" name="TextBox 163"/>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3"/>
                <a:stretch>
                  <a:fillRect l="-3404" t="-21154" r="-2553" b="-36538"/>
                </a:stretch>
              </a:blipFill>
            </p:spPr>
            <p:txBody>
              <a:bodyPr/>
              <a:lstStyle/>
              <a:p>
                <a:r>
                  <a:rPr lang="ko-KR" altLang="en-US">
                    <a:noFill/>
                  </a:rPr>
                  <a:t> </a:t>
                </a:r>
              </a:p>
            </p:txBody>
          </p:sp>
        </mc:Fallback>
      </mc:AlternateContent>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직선 화살표 연결선 3"/>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sp>
        <p:nvSpPr>
          <p:cNvPr id="14" name="TextBox 13"/>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1605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 name="그림 3"/>
          <p:cNvPicPr>
            <a:picLocks noChangeAspect="1"/>
          </p:cNvPicPr>
          <p:nvPr/>
        </p:nvPicPr>
        <p:blipFill>
          <a:blip r:embed="rId3"/>
          <a:stretch>
            <a:fillRect/>
          </a:stretch>
        </p:blipFill>
        <p:spPr>
          <a:xfrm>
            <a:off x="995431" y="2147253"/>
            <a:ext cx="5100569" cy="3374088"/>
          </a:xfrm>
          <a:prstGeom prst="rect">
            <a:avLst/>
          </a:prstGeom>
        </p:spPr>
      </p:pic>
      <p:cxnSp>
        <p:nvCxnSpPr>
          <p:cNvPr id="5" name="직선 연결선 4"/>
          <p:cNvCxnSpPr/>
          <p:nvPr/>
        </p:nvCxnSpPr>
        <p:spPr>
          <a:xfrm>
            <a:off x="4000500" y="2202180"/>
            <a:ext cx="0" cy="30619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6007100" y="4032250"/>
            <a:ext cx="0" cy="12319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5251450" y="2202180"/>
            <a:ext cx="0" cy="18300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3832" y="2202180"/>
            <a:ext cx="1282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3988594" y="5264150"/>
            <a:ext cx="2023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5241130" y="4034632"/>
            <a:ext cx="7707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578555" y="1536373"/>
            <a:ext cx="5075492" cy="4278094"/>
          </a:xfrm>
          <a:prstGeom prst="rect">
            <a:avLst/>
          </a:prstGeom>
          <a:noFill/>
        </p:spPr>
        <p:txBody>
          <a:bodyPr wrap="square" rtlCol="0">
            <a:spAutoFit/>
          </a:bodyPr>
          <a:lstStyle/>
          <a:p>
            <a:r>
              <a:rPr lang="en-US" altLang="ko-KR" sz="2400" b="1" dirty="0" smtClean="0">
                <a:solidFill>
                  <a:schemeClr val="accent5"/>
                </a:solidFill>
              </a:rPr>
              <a:t>Word-level Encoder </a:t>
            </a:r>
          </a:p>
          <a:p>
            <a:r>
              <a:rPr lang="en-US" altLang="ko-KR" sz="2000" dirty="0" smtClean="0"/>
              <a:t>First component projects the input text </a:t>
            </a:r>
          </a:p>
          <a:p>
            <a:r>
              <a:rPr lang="en-US" altLang="ko-KR" sz="2000" dirty="0" smtClean="0"/>
              <a:t>into </a:t>
            </a:r>
            <a:r>
              <a:rPr lang="en-US" altLang="ko-KR" sz="2000" b="1" dirty="0" smtClean="0">
                <a:solidFill>
                  <a:srgbClr val="C00000"/>
                </a:solidFill>
              </a:rPr>
              <a:t>a word-level representation</a:t>
            </a:r>
            <a:r>
              <a:rPr lang="en-US" altLang="ko-KR" sz="2000" dirty="0" smtClean="0"/>
              <a:t>.</a:t>
            </a:r>
          </a:p>
          <a:p>
            <a:endParaRPr lang="en-US" altLang="ko-KR" sz="2000" b="1" dirty="0" smtClean="0"/>
          </a:p>
          <a:p>
            <a:r>
              <a:rPr lang="en-US" altLang="ko-KR" sz="2400" b="1" dirty="0" smtClean="0">
                <a:solidFill>
                  <a:schemeClr val="accent5"/>
                </a:solidFill>
              </a:rPr>
              <a:t>Interaction Layer</a:t>
            </a:r>
          </a:p>
          <a:p>
            <a:r>
              <a:rPr lang="en-US" altLang="ko-KR" sz="2000" dirty="0" smtClean="0"/>
              <a:t>Second component computes the </a:t>
            </a:r>
            <a:r>
              <a:rPr lang="en-US" altLang="ko-KR" sz="2000" b="1" dirty="0" smtClean="0">
                <a:solidFill>
                  <a:srgbClr val="C00000"/>
                </a:solidFill>
              </a:rPr>
              <a:t>interaction signals between the words and classes</a:t>
            </a:r>
            <a:r>
              <a:rPr lang="en-US" altLang="ko-KR" sz="2000" dirty="0" smtClean="0"/>
              <a:t>.</a:t>
            </a:r>
          </a:p>
          <a:p>
            <a:endParaRPr lang="en-US" altLang="ko-KR" sz="2000" b="1" dirty="0" smtClean="0">
              <a:solidFill>
                <a:schemeClr val="accent5"/>
              </a:solidFill>
            </a:endParaRPr>
          </a:p>
          <a:p>
            <a:r>
              <a:rPr lang="en-US" altLang="ko-KR" sz="2400" b="1" dirty="0" smtClean="0">
                <a:solidFill>
                  <a:schemeClr val="accent5"/>
                </a:solidFill>
              </a:rPr>
              <a:t>Aggregation Layer</a:t>
            </a:r>
          </a:p>
          <a:p>
            <a:r>
              <a:rPr lang="en-US" altLang="ko-KR" sz="2000" dirty="0" smtClean="0"/>
              <a:t>Third component </a:t>
            </a:r>
            <a:r>
              <a:rPr lang="en-US" altLang="ko-KR" sz="2000" b="1" dirty="0" smtClean="0">
                <a:solidFill>
                  <a:srgbClr val="C00000"/>
                </a:solidFill>
              </a:rPr>
              <a:t>aggregate the interaction signals</a:t>
            </a:r>
            <a:r>
              <a:rPr lang="en-US" altLang="ko-KR" sz="2000" dirty="0" smtClean="0"/>
              <a:t> for each class and </a:t>
            </a:r>
          </a:p>
          <a:p>
            <a:r>
              <a:rPr lang="en-US" altLang="ko-KR" sz="2000" dirty="0" smtClean="0"/>
              <a:t>make the </a:t>
            </a:r>
            <a:r>
              <a:rPr lang="en-US" altLang="ko-KR" sz="2000" b="1" dirty="0" smtClean="0">
                <a:solidFill>
                  <a:srgbClr val="C00000"/>
                </a:solidFill>
              </a:rPr>
              <a:t>final predictions</a:t>
            </a:r>
            <a:r>
              <a:rPr lang="en-US" altLang="ko-KR" sz="2000" dirty="0" smtClean="0"/>
              <a:t>.</a:t>
            </a:r>
            <a:endParaRPr lang="en-US" altLang="ko-KR" sz="2000" dirty="0">
              <a:solidFill>
                <a:srgbClr val="FF0000"/>
              </a:solidFill>
            </a:endParaRPr>
          </a:p>
        </p:txBody>
      </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22" name="TextBox 21"/>
          <p:cNvSpPr txBox="1"/>
          <p:nvPr/>
        </p:nvSpPr>
        <p:spPr>
          <a:xfrm>
            <a:off x="1734030" y="4985225"/>
            <a:ext cx="431528" cy="246221"/>
          </a:xfrm>
          <a:prstGeom prst="rect">
            <a:avLst/>
          </a:prstGeom>
          <a:noFill/>
        </p:spPr>
        <p:txBody>
          <a:bodyPr wrap="none" rtlCol="0">
            <a:spAutoFit/>
          </a:bodyPr>
          <a:lstStyle/>
          <a:p>
            <a:r>
              <a:rPr lang="en-US" altLang="ko-KR" sz="1000" dirty="0" smtClean="0"/>
              <a:t>[1,2]</a:t>
            </a:r>
            <a:endParaRPr lang="ko-KR" altLang="en-US" sz="1000" dirty="0"/>
          </a:p>
        </p:txBody>
      </p:sp>
      <p:sp>
        <p:nvSpPr>
          <p:cNvPr id="24" name="TextBox 23"/>
          <p:cNvSpPr txBox="1"/>
          <p:nvPr/>
        </p:nvSpPr>
        <p:spPr>
          <a:xfrm>
            <a:off x="366062" y="5998099"/>
            <a:ext cx="11136382" cy="400110"/>
          </a:xfrm>
          <a:prstGeom prst="rect">
            <a:avLst/>
          </a:prstGeom>
          <a:noFill/>
        </p:spPr>
        <p:txBody>
          <a:bodyPr wrap="none" rtlCol="0">
            <a:spAutoFit/>
          </a:bodyPr>
          <a:lstStyle/>
          <a:p>
            <a:r>
              <a:rPr lang="en-US" altLang="ko-KR" sz="1000" dirty="0" smtClean="0"/>
              <a:t>[</a:t>
            </a:r>
            <a:r>
              <a:rPr lang="en-US" altLang="ko-KR" sz="1000" dirty="0"/>
              <a:t>1] Chao </a:t>
            </a:r>
            <a:r>
              <a:rPr lang="en-US" altLang="ko-KR" sz="1000" dirty="0" err="1" smtClean="0"/>
              <a:t>Qiao</a:t>
            </a:r>
            <a:r>
              <a:rPr lang="en-US" altLang="ko-KR" sz="1000" dirty="0" smtClean="0"/>
              <a:t>, </a:t>
            </a:r>
            <a:r>
              <a:rPr lang="en-US" altLang="ko-KR" sz="1000" dirty="0"/>
              <a:t>Bo </a:t>
            </a:r>
            <a:r>
              <a:rPr lang="en-US" altLang="ko-KR" sz="1000" dirty="0" smtClean="0"/>
              <a:t>Huang, </a:t>
            </a:r>
            <a:r>
              <a:rPr lang="en-US" altLang="ko-KR" sz="1000" dirty="0" err="1"/>
              <a:t>Guocheng</a:t>
            </a:r>
            <a:r>
              <a:rPr lang="en-US" altLang="ko-KR" sz="1000" dirty="0"/>
              <a:t> </a:t>
            </a:r>
            <a:r>
              <a:rPr lang="en-US" altLang="ko-KR" sz="1000" dirty="0" err="1" smtClean="0"/>
              <a:t>Niu</a:t>
            </a:r>
            <a:r>
              <a:rPr lang="en-US" altLang="ko-KR" sz="1000" dirty="0" smtClean="0"/>
              <a:t>, </a:t>
            </a:r>
            <a:r>
              <a:rPr lang="en-US" altLang="ko-KR" sz="1000" dirty="0"/>
              <a:t>Daren </a:t>
            </a:r>
            <a:r>
              <a:rPr lang="en-US" altLang="ko-KR" sz="1000" dirty="0" smtClean="0"/>
              <a:t>Li</a:t>
            </a:r>
            <a:r>
              <a:rPr lang="en-US" altLang="ko-KR" sz="1000" dirty="0"/>
              <a:t>,</a:t>
            </a:r>
            <a:r>
              <a:rPr lang="en-US" altLang="ko-KR" sz="1000" dirty="0" smtClean="0"/>
              <a:t> </a:t>
            </a:r>
            <a:r>
              <a:rPr lang="en-US" altLang="ko-KR" sz="1000" dirty="0" err="1"/>
              <a:t>Daxiang</a:t>
            </a:r>
            <a:r>
              <a:rPr lang="en-US" altLang="ko-KR" sz="1000" dirty="0"/>
              <a:t> </a:t>
            </a:r>
            <a:r>
              <a:rPr lang="en-US" altLang="ko-KR" sz="1000" dirty="0" smtClean="0"/>
              <a:t>Dong, </a:t>
            </a:r>
            <a:r>
              <a:rPr lang="en-US" altLang="ko-KR" sz="1000" dirty="0"/>
              <a:t>Wei </a:t>
            </a:r>
            <a:r>
              <a:rPr lang="en-US" altLang="ko-KR" sz="1000" dirty="0" smtClean="0"/>
              <a:t>He, </a:t>
            </a:r>
            <a:r>
              <a:rPr lang="en-US" altLang="ko-KR" sz="1000" dirty="0" err="1"/>
              <a:t>Dianhai</a:t>
            </a:r>
            <a:r>
              <a:rPr lang="en-US" altLang="ko-KR" sz="1000" dirty="0"/>
              <a:t> </a:t>
            </a:r>
            <a:r>
              <a:rPr lang="en-US" altLang="ko-KR" sz="1000" dirty="0" smtClean="0"/>
              <a:t>Yu, and </a:t>
            </a:r>
            <a:r>
              <a:rPr lang="en-US" altLang="ko-KR" sz="1000" dirty="0"/>
              <a:t>Hua </a:t>
            </a:r>
            <a:r>
              <a:rPr lang="en-US" altLang="ko-KR" sz="1000" dirty="0" smtClean="0"/>
              <a:t>Wu, “A New Method of Region Embedding for Text Classification,” in Proceedings of the </a:t>
            </a:r>
          </a:p>
          <a:p>
            <a:r>
              <a:rPr lang="en-US" altLang="ko-KR" sz="1000" dirty="0"/>
              <a:t> </a:t>
            </a:r>
            <a:r>
              <a:rPr lang="en-US" altLang="ko-KR" sz="1000" dirty="0" smtClean="0"/>
              <a:t>    International Conference on Learning </a:t>
            </a:r>
            <a:r>
              <a:rPr lang="en-US" altLang="ko-KR" sz="1000" dirty="0" err="1" smtClean="0"/>
              <a:t>Represenations</a:t>
            </a:r>
            <a:r>
              <a:rPr lang="en-US" altLang="ko-KR" sz="1000" dirty="0" smtClean="0"/>
              <a:t>, 2018</a:t>
            </a:r>
            <a:endParaRPr lang="ko-KR" altLang="en-US" sz="1000" dirty="0"/>
          </a:p>
        </p:txBody>
      </p:sp>
      <p:sp>
        <p:nvSpPr>
          <p:cNvPr id="26" name="TextBox 25"/>
          <p:cNvSpPr txBox="1"/>
          <p:nvPr/>
        </p:nvSpPr>
        <p:spPr>
          <a:xfrm>
            <a:off x="366062" y="6314756"/>
            <a:ext cx="11575605" cy="400110"/>
          </a:xfrm>
          <a:prstGeom prst="rect">
            <a:avLst/>
          </a:prstGeom>
          <a:noFill/>
        </p:spPr>
        <p:txBody>
          <a:bodyPr wrap="none" rtlCol="0">
            <a:spAutoFit/>
          </a:bodyPr>
          <a:lstStyle/>
          <a:p>
            <a:r>
              <a:rPr lang="en-US" altLang="ko-KR" sz="1000" dirty="0" smtClean="0"/>
              <a:t>[2</a:t>
            </a:r>
            <a:r>
              <a:rPr lang="en-US" altLang="ko-KR" sz="1000" dirty="0"/>
              <a:t>] </a:t>
            </a:r>
            <a:r>
              <a:rPr lang="en-US" altLang="ko-KR" sz="1000" dirty="0" err="1"/>
              <a:t>Junyoung</a:t>
            </a:r>
            <a:r>
              <a:rPr lang="en-US" altLang="ko-KR" sz="1000" dirty="0"/>
              <a:t> Chung, </a:t>
            </a:r>
            <a:r>
              <a:rPr lang="en-US" altLang="ko-KR" sz="1000" dirty="0" err="1"/>
              <a:t>Caglar</a:t>
            </a:r>
            <a:r>
              <a:rPr lang="en-US" altLang="ko-KR" sz="1000" dirty="0"/>
              <a:t> </a:t>
            </a:r>
            <a:r>
              <a:rPr lang="en-US" altLang="ko-KR" sz="1000" dirty="0" err="1" smtClean="0"/>
              <a:t>Gulcehre</a:t>
            </a:r>
            <a:r>
              <a:rPr lang="en-US" altLang="ko-KR" sz="1000" dirty="0"/>
              <a:t>, </a:t>
            </a:r>
            <a:r>
              <a:rPr lang="en-US" altLang="ko-KR" sz="1000" dirty="0" err="1"/>
              <a:t>KyungHyun</a:t>
            </a:r>
            <a:r>
              <a:rPr lang="en-US" altLang="ko-KR" sz="1000" dirty="0"/>
              <a:t> Cho, and </a:t>
            </a:r>
            <a:r>
              <a:rPr lang="en-US" altLang="ko-KR" sz="1000" dirty="0" err="1"/>
              <a:t>Yoshua</a:t>
            </a:r>
            <a:r>
              <a:rPr lang="en-US" altLang="ko-KR" sz="1000" dirty="0"/>
              <a:t> </a:t>
            </a:r>
            <a:r>
              <a:rPr lang="en-US" altLang="ko-KR" sz="1000" dirty="0" err="1" smtClean="0"/>
              <a:t>Bengio</a:t>
            </a:r>
            <a:r>
              <a:rPr lang="en-US" altLang="ko-KR" sz="1000" dirty="0" smtClean="0"/>
              <a:t>, “Empirical Evaluation of Gated Recurrent Neural Network on Sequence Modeling,” in Computing Research Repository,</a:t>
            </a:r>
          </a:p>
          <a:p>
            <a:r>
              <a:rPr lang="en-US" altLang="ko-KR" sz="1000" dirty="0" smtClean="0"/>
              <a:t>    abs/1412.3555, 2014 </a:t>
            </a:r>
            <a:endParaRPr lang="ko-KR" altLang="en-US" sz="1600" dirty="0">
              <a:solidFill>
                <a:srgbClr val="FF0000"/>
              </a:solidFill>
            </a:endParaRPr>
          </a:p>
        </p:txBody>
      </p:sp>
    </p:spTree>
    <p:extLst>
      <p:ext uri="{BB962C8B-B14F-4D97-AF65-F5344CB8AC3E}">
        <p14:creationId xmlns:p14="http://schemas.microsoft.com/office/powerpoint/2010/main" val="38830776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7" name="TextBox 166"/>
              <p:cNvSpPr txBox="1"/>
              <p:nvPr/>
            </p:nvSpPr>
            <p:spPr>
              <a:xfrm>
                <a:off x="1345305" y="3841231"/>
                <a:ext cx="3488006" cy="319062"/>
              </a:xfrm>
              <a:prstGeom prst="rect">
                <a:avLst/>
              </a:prstGeom>
              <a:noFill/>
            </p:spPr>
            <p:txBody>
              <a:bodyPr wrap="none" lIns="0" tIns="0" rIns="0" bIns="0" rtlCol="0">
                <a:spAutoFit/>
              </a:bodyPr>
              <a:lstStyle/>
              <a:p>
                <a:r>
                  <a:rPr lang="en-US" altLang="ko-KR" dirty="0" smtClean="0"/>
                  <a:t>EXAM Attention : </a:t>
                </a:r>
                <a14:m>
                  <m:oMath xmlns:m="http://schemas.openxmlformats.org/officeDocument/2006/math">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e>
                    </m:nary>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oMath>
                </a14:m>
                <a:endParaRPr lang="ko-KR" altLang="en-US" sz="1400" dirty="0"/>
              </a:p>
            </p:txBody>
          </p:sp>
        </mc:Choice>
        <mc:Fallback xmlns="">
          <p:sp>
            <p:nvSpPr>
              <p:cNvPr id="167" name="TextBox 166"/>
              <p:cNvSpPr txBox="1">
                <a:spLocks noRot="1" noChangeAspect="1" noMove="1" noResize="1" noEditPoints="1" noAdjustHandles="1" noChangeArrowheads="1" noChangeShapeType="1" noTextEdit="1"/>
              </p:cNvSpPr>
              <p:nvPr/>
            </p:nvSpPr>
            <p:spPr>
              <a:xfrm>
                <a:off x="1345305" y="3841231"/>
                <a:ext cx="3488006" cy="319062"/>
              </a:xfrm>
              <a:prstGeom prst="rect">
                <a:avLst/>
              </a:prstGeom>
              <a:blipFill>
                <a:blip r:embed="rId3"/>
                <a:stretch>
                  <a:fillRect l="-4196" t="-146154" r="-524" b="-226923"/>
                </a:stretch>
              </a:blipFill>
            </p:spPr>
            <p:txBody>
              <a:bodyPr/>
              <a:lstStyle/>
              <a:p>
                <a:r>
                  <a:rPr lang="ko-KR" altLang="en-US">
                    <a:noFill/>
                  </a:rPr>
                  <a:t> </a:t>
                </a:r>
              </a:p>
            </p:txBody>
          </p:sp>
        </mc:Fallback>
      </mc:AlternateContent>
      <p:sp>
        <p:nvSpPr>
          <p:cNvPr id="175" name="TextBox 174"/>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mc:AlternateContent xmlns:mc="http://schemas.openxmlformats.org/markup-compatibility/2006" xmlns:a14="http://schemas.microsoft.com/office/drawing/2010/main">
        <mc:Choice Requires="a14">
          <p:sp>
            <p:nvSpPr>
              <p:cNvPr id="176" name="TextBox 175"/>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4"/>
                <a:stretch>
                  <a:fillRect l="-3404" t="-21154" r="-2553" b="-36538"/>
                </a:stretch>
              </a:blipFill>
            </p:spPr>
            <p:txBody>
              <a:bodyPr/>
              <a:lstStyle/>
              <a:p>
                <a:r>
                  <a:rPr lang="ko-KR" altLang="en-US">
                    <a:noFill/>
                  </a:rPr>
                  <a:t> </a:t>
                </a:r>
              </a:p>
            </p:txBody>
          </p:sp>
        </mc:Fallback>
      </mc:AlternateContent>
      <p:cxnSp>
        <p:nvCxnSpPr>
          <p:cNvPr id="177" name="직선 화살표 연결선 176"/>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직선 화살표 연결선 178"/>
          <p:cNvCxnSpPr/>
          <p:nvPr/>
        </p:nvCxnSpPr>
        <p:spPr>
          <a:xfrm>
            <a:off x="1551007" y="4508676"/>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sp>
        <p:nvSpPr>
          <p:cNvPr id="17" name="TextBox 16"/>
          <p:cNvSpPr txBox="1"/>
          <p:nvPr/>
        </p:nvSpPr>
        <p:spPr>
          <a:xfrm>
            <a:off x="1937637" y="4316993"/>
            <a:ext cx="7012112" cy="369332"/>
          </a:xfrm>
          <a:prstGeom prst="rect">
            <a:avLst/>
          </a:prstGeom>
          <a:noFill/>
        </p:spPr>
        <p:txBody>
          <a:bodyPr wrap="none" rtlCol="0">
            <a:spAutoFit/>
          </a:bodyPr>
          <a:lstStyle/>
          <a:p>
            <a:r>
              <a:rPr lang="en-US" altLang="ko-KR" dirty="0" smtClean="0"/>
              <a:t>Attention reflects </a:t>
            </a:r>
            <a:r>
              <a:rPr lang="en-US" altLang="ko-KR" b="1" dirty="0" smtClean="0">
                <a:solidFill>
                  <a:srgbClr val="C00000"/>
                </a:solidFill>
              </a:rPr>
              <a:t>the importance of each word in a sentence</a:t>
            </a:r>
            <a:r>
              <a:rPr lang="en-US" altLang="ko-KR" dirty="0" smtClean="0"/>
              <a:t>.</a:t>
            </a:r>
          </a:p>
        </p:txBody>
      </p:sp>
      <p:sp>
        <p:nvSpPr>
          <p:cNvPr id="18" name="TextBox 17"/>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9151690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7" name="TextBox 166"/>
              <p:cNvSpPr txBox="1"/>
              <p:nvPr/>
            </p:nvSpPr>
            <p:spPr>
              <a:xfrm>
                <a:off x="1345305" y="3841231"/>
                <a:ext cx="3488006" cy="319062"/>
              </a:xfrm>
              <a:prstGeom prst="rect">
                <a:avLst/>
              </a:prstGeom>
              <a:noFill/>
            </p:spPr>
            <p:txBody>
              <a:bodyPr wrap="none" lIns="0" tIns="0" rIns="0" bIns="0" rtlCol="0">
                <a:spAutoFit/>
              </a:bodyPr>
              <a:lstStyle/>
              <a:p>
                <a:r>
                  <a:rPr lang="en-US" altLang="ko-KR" dirty="0" smtClean="0"/>
                  <a:t>EXAM Attention : </a:t>
                </a:r>
                <a14:m>
                  <m:oMath xmlns:m="http://schemas.openxmlformats.org/officeDocument/2006/math">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e>
                    </m:nary>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oMath>
                </a14:m>
                <a:endParaRPr lang="ko-KR" altLang="en-US" sz="1400" dirty="0"/>
              </a:p>
            </p:txBody>
          </p:sp>
        </mc:Choice>
        <mc:Fallback xmlns="">
          <p:sp>
            <p:nvSpPr>
              <p:cNvPr id="167" name="TextBox 166"/>
              <p:cNvSpPr txBox="1">
                <a:spLocks noRot="1" noChangeAspect="1" noMove="1" noResize="1" noEditPoints="1" noAdjustHandles="1" noChangeArrowheads="1" noChangeShapeType="1" noTextEdit="1"/>
              </p:cNvSpPr>
              <p:nvPr/>
            </p:nvSpPr>
            <p:spPr>
              <a:xfrm>
                <a:off x="1345305" y="3841231"/>
                <a:ext cx="3488006" cy="319062"/>
              </a:xfrm>
              <a:prstGeom prst="rect">
                <a:avLst/>
              </a:prstGeom>
              <a:blipFill>
                <a:blip r:embed="rId3"/>
                <a:stretch>
                  <a:fillRect l="-4196" t="-146154" r="-524" b="-2269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4"/>
                <a:stretch>
                  <a:fillRect l="-3404" t="-21154" r="-2553" b="-36538"/>
                </a:stretch>
              </a:blipFill>
            </p:spPr>
            <p:txBody>
              <a:bodyPr/>
              <a:lstStyle/>
              <a:p>
                <a:r>
                  <a:rPr lang="ko-KR" altLang="en-US">
                    <a:noFill/>
                  </a:rPr>
                  <a:t> </a:t>
                </a:r>
              </a:p>
            </p:txBody>
          </p:sp>
        </mc:Fallback>
      </mc:AlternateContent>
      <p:cxnSp>
        <p:nvCxnSpPr>
          <p:cNvPr id="177" name="직선 화살표 연결선 176"/>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직선 화살표 연결선 178"/>
          <p:cNvCxnSpPr/>
          <p:nvPr/>
        </p:nvCxnSpPr>
        <p:spPr>
          <a:xfrm>
            <a:off x="1551007" y="4508676"/>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 name="TextBox 183"/>
          <p:cNvSpPr txBox="1"/>
          <p:nvPr/>
        </p:nvSpPr>
        <p:spPr>
          <a:xfrm>
            <a:off x="3513389" y="6060144"/>
            <a:ext cx="2318263" cy="369332"/>
          </a:xfrm>
          <a:prstGeom prst="rect">
            <a:avLst/>
          </a:prstGeom>
          <a:noFill/>
        </p:spPr>
        <p:txBody>
          <a:bodyPr wrap="none" rtlCol="0">
            <a:spAutoFit/>
          </a:bodyPr>
          <a:lstStyle/>
          <a:p>
            <a:r>
              <a:rPr lang="en-US" altLang="ko-KR" dirty="0" smtClean="0"/>
              <a:t>The movie is funny .</a:t>
            </a:r>
          </a:p>
        </p:txBody>
      </p:sp>
      <p:sp>
        <p:nvSpPr>
          <p:cNvPr id="185" name="TextBox 184"/>
          <p:cNvSpPr txBox="1"/>
          <p:nvPr/>
        </p:nvSpPr>
        <p:spPr>
          <a:xfrm>
            <a:off x="3445261" y="5192137"/>
            <a:ext cx="2454518" cy="369332"/>
          </a:xfrm>
          <a:prstGeom prst="rect">
            <a:avLst/>
          </a:prstGeom>
          <a:noFill/>
        </p:spPr>
        <p:txBody>
          <a:bodyPr wrap="none" rtlCol="0">
            <a:spAutoFit/>
          </a:bodyPr>
          <a:lstStyle/>
          <a:p>
            <a:r>
              <a:rPr lang="en-US" altLang="ko-KR" dirty="0" smtClean="0"/>
              <a:t>#1         #2         #3</a:t>
            </a:r>
          </a:p>
        </p:txBody>
      </p:sp>
      <p:sp>
        <p:nvSpPr>
          <p:cNvPr id="186" name="TextBox 185"/>
          <p:cNvSpPr txBox="1"/>
          <p:nvPr/>
        </p:nvSpPr>
        <p:spPr>
          <a:xfrm>
            <a:off x="2539909" y="5162244"/>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7" name="TextBox 186"/>
          <p:cNvSpPr txBox="1"/>
          <p:nvPr/>
        </p:nvSpPr>
        <p:spPr>
          <a:xfrm>
            <a:off x="2178889" y="6035575"/>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188" name="직사각형 187"/>
          <p:cNvSpPr/>
          <p:nvPr/>
        </p:nvSpPr>
        <p:spPr>
          <a:xfrm>
            <a:off x="4236393" y="4919214"/>
            <a:ext cx="2050015"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23" name="TextBox 22"/>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22" name="그룹 21"/>
          <p:cNvGrpSpPr/>
          <p:nvPr/>
        </p:nvGrpSpPr>
        <p:grpSpPr>
          <a:xfrm>
            <a:off x="6513946" y="5079357"/>
            <a:ext cx="4142436" cy="1516392"/>
            <a:chOff x="4050233" y="2038979"/>
            <a:chExt cx="7613844" cy="3022721"/>
          </a:xfrm>
        </p:grpSpPr>
        <p:sp>
          <p:nvSpPr>
            <p:cNvPr id="25" name="직사각형 24"/>
            <p:cNvSpPr/>
            <p:nvPr/>
          </p:nvSpPr>
          <p:spPr>
            <a:xfrm>
              <a:off x="4050233" y="2464668"/>
              <a:ext cx="7245163"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6" name="그룹 25"/>
            <p:cNvGrpSpPr/>
            <p:nvPr/>
          </p:nvGrpSpPr>
          <p:grpSpPr>
            <a:xfrm>
              <a:off x="4164174" y="2573918"/>
              <a:ext cx="1779348" cy="316217"/>
              <a:chOff x="1442287" y="2123411"/>
              <a:chExt cx="2314936" cy="405114"/>
            </a:xfrm>
          </p:grpSpPr>
          <p:sp>
            <p:nvSpPr>
              <p:cNvPr id="147" name="직사각형 14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p:cNvGrpSpPr/>
            <p:nvPr/>
          </p:nvGrpSpPr>
          <p:grpSpPr>
            <a:xfrm>
              <a:off x="4169243" y="3063419"/>
              <a:ext cx="1779348" cy="316217"/>
              <a:chOff x="1442287" y="2123411"/>
              <a:chExt cx="2314936" cy="405114"/>
            </a:xfrm>
          </p:grpSpPr>
          <p:sp>
            <p:nvSpPr>
              <p:cNvPr id="142" name="직사각형 14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27"/>
            <p:cNvGrpSpPr/>
            <p:nvPr/>
          </p:nvGrpSpPr>
          <p:grpSpPr>
            <a:xfrm>
              <a:off x="4169243" y="3528625"/>
              <a:ext cx="1779348" cy="316217"/>
              <a:chOff x="1442287" y="2123411"/>
              <a:chExt cx="2314936" cy="405114"/>
            </a:xfrm>
          </p:grpSpPr>
          <p:sp>
            <p:nvSpPr>
              <p:cNvPr id="137" name="직사각형 13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타원 140"/>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 name="그룹 28"/>
            <p:cNvGrpSpPr/>
            <p:nvPr/>
          </p:nvGrpSpPr>
          <p:grpSpPr>
            <a:xfrm>
              <a:off x="4170391" y="4040430"/>
              <a:ext cx="1779348" cy="316217"/>
              <a:chOff x="1442287" y="2123411"/>
              <a:chExt cx="2314936" cy="405114"/>
            </a:xfrm>
          </p:grpSpPr>
          <p:sp>
            <p:nvSpPr>
              <p:cNvPr id="132" name="직사각형 13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 name="그룹 29"/>
            <p:cNvGrpSpPr/>
            <p:nvPr/>
          </p:nvGrpSpPr>
          <p:grpSpPr>
            <a:xfrm>
              <a:off x="4166730" y="4556861"/>
              <a:ext cx="1779348" cy="316217"/>
              <a:chOff x="1442287" y="2123411"/>
              <a:chExt cx="2314936" cy="405114"/>
            </a:xfrm>
          </p:grpSpPr>
          <p:sp>
            <p:nvSpPr>
              <p:cNvPr id="127" name="직사각형 12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타원 127"/>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타원 129"/>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TextBox 30"/>
            <p:cNvSpPr txBox="1"/>
            <p:nvPr/>
          </p:nvSpPr>
          <p:spPr>
            <a:xfrm>
              <a:off x="5882242" y="2507198"/>
              <a:ext cx="958850" cy="469447"/>
            </a:xfrm>
            <a:prstGeom prst="rect">
              <a:avLst/>
            </a:prstGeom>
            <a:noFill/>
          </p:spPr>
          <p:txBody>
            <a:bodyPr wrap="square" rtlCol="0">
              <a:spAutoFit/>
            </a:bodyPr>
            <a:lstStyle/>
            <a:p>
              <a:r>
                <a:rPr lang="en-US" altLang="ko-KR" sz="600" dirty="0" smtClean="0"/>
                <a:t>X 0.1</a:t>
              </a:r>
            </a:p>
          </p:txBody>
        </p:sp>
        <p:sp>
          <p:nvSpPr>
            <p:cNvPr id="32" name="TextBox 31"/>
            <p:cNvSpPr txBox="1"/>
            <p:nvPr/>
          </p:nvSpPr>
          <p:spPr>
            <a:xfrm>
              <a:off x="5882242" y="2998788"/>
              <a:ext cx="958850" cy="469447"/>
            </a:xfrm>
            <a:prstGeom prst="rect">
              <a:avLst/>
            </a:prstGeom>
            <a:noFill/>
          </p:spPr>
          <p:txBody>
            <a:bodyPr wrap="square" rtlCol="0">
              <a:spAutoFit/>
            </a:bodyPr>
            <a:lstStyle/>
            <a:p>
              <a:r>
                <a:rPr lang="en-US" altLang="ko-KR" sz="600" dirty="0" smtClean="0"/>
                <a:t>X 0.2</a:t>
              </a:r>
            </a:p>
          </p:txBody>
        </p:sp>
        <p:sp>
          <p:nvSpPr>
            <p:cNvPr id="33" name="TextBox 32"/>
            <p:cNvSpPr txBox="1"/>
            <p:nvPr/>
          </p:nvSpPr>
          <p:spPr>
            <a:xfrm>
              <a:off x="5882242" y="3468120"/>
              <a:ext cx="958850" cy="469447"/>
            </a:xfrm>
            <a:prstGeom prst="rect">
              <a:avLst/>
            </a:prstGeom>
            <a:noFill/>
          </p:spPr>
          <p:txBody>
            <a:bodyPr wrap="square" rtlCol="0">
              <a:spAutoFit/>
            </a:bodyPr>
            <a:lstStyle/>
            <a:p>
              <a:r>
                <a:rPr lang="en-US" altLang="ko-KR" sz="600" dirty="0" smtClean="0"/>
                <a:t>X 0.0</a:t>
              </a:r>
            </a:p>
          </p:txBody>
        </p:sp>
        <p:sp>
          <p:nvSpPr>
            <p:cNvPr id="34" name="TextBox 33"/>
            <p:cNvSpPr txBox="1"/>
            <p:nvPr/>
          </p:nvSpPr>
          <p:spPr>
            <a:xfrm>
              <a:off x="5889065" y="3983829"/>
              <a:ext cx="958850" cy="469447"/>
            </a:xfrm>
            <a:prstGeom prst="rect">
              <a:avLst/>
            </a:prstGeom>
            <a:noFill/>
          </p:spPr>
          <p:txBody>
            <a:bodyPr wrap="square" rtlCol="0">
              <a:spAutoFit/>
            </a:bodyPr>
            <a:lstStyle/>
            <a:p>
              <a:r>
                <a:rPr lang="en-US" altLang="ko-KR" sz="600" dirty="0" smtClean="0"/>
                <a:t>X 0.7</a:t>
              </a:r>
            </a:p>
          </p:txBody>
        </p:sp>
        <p:sp>
          <p:nvSpPr>
            <p:cNvPr id="35" name="TextBox 34"/>
            <p:cNvSpPr txBox="1"/>
            <p:nvPr/>
          </p:nvSpPr>
          <p:spPr>
            <a:xfrm>
              <a:off x="5889065" y="4475416"/>
              <a:ext cx="958850" cy="469447"/>
            </a:xfrm>
            <a:prstGeom prst="rect">
              <a:avLst/>
            </a:prstGeom>
            <a:noFill/>
          </p:spPr>
          <p:txBody>
            <a:bodyPr wrap="square" rtlCol="0">
              <a:spAutoFit/>
            </a:bodyPr>
            <a:lstStyle/>
            <a:p>
              <a:r>
                <a:rPr lang="en-US" altLang="ko-KR" sz="600" dirty="0" smtClean="0"/>
                <a:t>X 0.0</a:t>
              </a:r>
            </a:p>
          </p:txBody>
        </p:sp>
        <p:sp>
          <p:nvSpPr>
            <p:cNvPr id="36" name="TextBox 35"/>
            <p:cNvSpPr txBox="1"/>
            <p:nvPr/>
          </p:nvSpPr>
          <p:spPr>
            <a:xfrm>
              <a:off x="4870477" y="2753991"/>
              <a:ext cx="958850" cy="469447"/>
            </a:xfrm>
            <a:prstGeom prst="rect">
              <a:avLst/>
            </a:prstGeom>
            <a:noFill/>
          </p:spPr>
          <p:txBody>
            <a:bodyPr wrap="square" rtlCol="0">
              <a:spAutoFit/>
            </a:bodyPr>
            <a:lstStyle/>
            <a:p>
              <a:r>
                <a:rPr lang="en-US" altLang="ko-KR" sz="600" dirty="0" smtClean="0"/>
                <a:t>+</a:t>
              </a:r>
            </a:p>
          </p:txBody>
        </p:sp>
        <p:sp>
          <p:nvSpPr>
            <p:cNvPr id="37" name="TextBox 36"/>
            <p:cNvSpPr txBox="1"/>
            <p:nvPr/>
          </p:nvSpPr>
          <p:spPr>
            <a:xfrm>
              <a:off x="4880953" y="3235239"/>
              <a:ext cx="958850" cy="469447"/>
            </a:xfrm>
            <a:prstGeom prst="rect">
              <a:avLst/>
            </a:prstGeom>
            <a:noFill/>
          </p:spPr>
          <p:txBody>
            <a:bodyPr wrap="square" rtlCol="0">
              <a:spAutoFit/>
            </a:bodyPr>
            <a:lstStyle/>
            <a:p>
              <a:r>
                <a:rPr lang="en-US" altLang="ko-KR" sz="600" dirty="0" smtClean="0"/>
                <a:t>+</a:t>
              </a:r>
            </a:p>
          </p:txBody>
        </p:sp>
        <p:sp>
          <p:nvSpPr>
            <p:cNvPr id="38" name="TextBox 37"/>
            <p:cNvSpPr txBox="1"/>
            <p:nvPr/>
          </p:nvSpPr>
          <p:spPr>
            <a:xfrm>
              <a:off x="4889914" y="3726565"/>
              <a:ext cx="958850" cy="469447"/>
            </a:xfrm>
            <a:prstGeom prst="rect">
              <a:avLst/>
            </a:prstGeom>
            <a:noFill/>
          </p:spPr>
          <p:txBody>
            <a:bodyPr wrap="square" rtlCol="0">
              <a:spAutoFit/>
            </a:bodyPr>
            <a:lstStyle/>
            <a:p>
              <a:r>
                <a:rPr lang="en-US" altLang="ko-KR" sz="600" dirty="0" smtClean="0"/>
                <a:t>+</a:t>
              </a:r>
            </a:p>
          </p:txBody>
        </p:sp>
        <p:sp>
          <p:nvSpPr>
            <p:cNvPr id="39" name="TextBox 38"/>
            <p:cNvSpPr txBox="1"/>
            <p:nvPr/>
          </p:nvSpPr>
          <p:spPr>
            <a:xfrm>
              <a:off x="4894049" y="4240181"/>
              <a:ext cx="958850" cy="469447"/>
            </a:xfrm>
            <a:prstGeom prst="rect">
              <a:avLst/>
            </a:prstGeom>
            <a:noFill/>
          </p:spPr>
          <p:txBody>
            <a:bodyPr wrap="square" rtlCol="0">
              <a:spAutoFit/>
            </a:bodyPr>
            <a:lstStyle/>
            <a:p>
              <a:r>
                <a:rPr lang="en-US" altLang="ko-KR" sz="600" dirty="0" smtClean="0"/>
                <a:t>+</a:t>
              </a:r>
            </a:p>
          </p:txBody>
        </p:sp>
        <p:grpSp>
          <p:nvGrpSpPr>
            <p:cNvPr id="40" name="그룹 39"/>
            <p:cNvGrpSpPr/>
            <p:nvPr/>
          </p:nvGrpSpPr>
          <p:grpSpPr>
            <a:xfrm>
              <a:off x="6614789" y="2546663"/>
              <a:ext cx="1779348" cy="316217"/>
              <a:chOff x="1442287" y="2123411"/>
              <a:chExt cx="2314936" cy="405114"/>
            </a:xfrm>
          </p:grpSpPr>
          <p:sp>
            <p:nvSpPr>
              <p:cNvPr id="122" name="직사각형 12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6619858" y="3036164"/>
              <a:ext cx="1779348" cy="316217"/>
              <a:chOff x="1442287" y="2123411"/>
              <a:chExt cx="2314936" cy="405114"/>
            </a:xfrm>
          </p:grpSpPr>
          <p:sp>
            <p:nvSpPr>
              <p:cNvPr id="117" name="직사각형 11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타원 120"/>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그룹 41"/>
            <p:cNvGrpSpPr/>
            <p:nvPr/>
          </p:nvGrpSpPr>
          <p:grpSpPr>
            <a:xfrm>
              <a:off x="6619858" y="3501370"/>
              <a:ext cx="1779348" cy="316217"/>
              <a:chOff x="1442287" y="2123411"/>
              <a:chExt cx="2314936" cy="405114"/>
            </a:xfrm>
          </p:grpSpPr>
          <p:sp>
            <p:nvSpPr>
              <p:cNvPr id="112" name="직사각형 11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 name="그룹 42"/>
            <p:cNvGrpSpPr/>
            <p:nvPr/>
          </p:nvGrpSpPr>
          <p:grpSpPr>
            <a:xfrm>
              <a:off x="6621006" y="4013175"/>
              <a:ext cx="1779348" cy="316217"/>
              <a:chOff x="1442287" y="2123411"/>
              <a:chExt cx="2314936" cy="405114"/>
            </a:xfrm>
          </p:grpSpPr>
          <p:sp>
            <p:nvSpPr>
              <p:cNvPr id="107" name="직사각형 10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4" name="그룹 43"/>
            <p:cNvGrpSpPr/>
            <p:nvPr/>
          </p:nvGrpSpPr>
          <p:grpSpPr>
            <a:xfrm>
              <a:off x="6617345" y="4529606"/>
              <a:ext cx="1779348" cy="316217"/>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5" name="TextBox 44"/>
            <p:cNvSpPr txBox="1"/>
            <p:nvPr/>
          </p:nvSpPr>
          <p:spPr>
            <a:xfrm>
              <a:off x="8289093" y="2467838"/>
              <a:ext cx="958850" cy="469447"/>
            </a:xfrm>
            <a:prstGeom prst="rect">
              <a:avLst/>
            </a:prstGeom>
            <a:noFill/>
          </p:spPr>
          <p:txBody>
            <a:bodyPr wrap="square" rtlCol="0">
              <a:spAutoFit/>
            </a:bodyPr>
            <a:lstStyle/>
            <a:p>
              <a:r>
                <a:rPr lang="en-US" altLang="ko-KR" sz="600" dirty="0" smtClean="0"/>
                <a:t>X 0.0</a:t>
              </a:r>
            </a:p>
          </p:txBody>
        </p:sp>
        <p:sp>
          <p:nvSpPr>
            <p:cNvPr id="46" name="TextBox 45"/>
            <p:cNvSpPr txBox="1"/>
            <p:nvPr/>
          </p:nvSpPr>
          <p:spPr>
            <a:xfrm>
              <a:off x="8289093" y="2959428"/>
              <a:ext cx="958850" cy="469447"/>
            </a:xfrm>
            <a:prstGeom prst="rect">
              <a:avLst/>
            </a:prstGeom>
            <a:noFill/>
          </p:spPr>
          <p:txBody>
            <a:bodyPr wrap="square" rtlCol="0">
              <a:spAutoFit/>
            </a:bodyPr>
            <a:lstStyle/>
            <a:p>
              <a:r>
                <a:rPr lang="en-US" altLang="ko-KR" sz="600" dirty="0" smtClean="0"/>
                <a:t>X 0.5</a:t>
              </a:r>
            </a:p>
          </p:txBody>
        </p:sp>
        <p:sp>
          <p:nvSpPr>
            <p:cNvPr id="47" name="TextBox 46"/>
            <p:cNvSpPr txBox="1"/>
            <p:nvPr/>
          </p:nvSpPr>
          <p:spPr>
            <a:xfrm>
              <a:off x="8289093" y="3428760"/>
              <a:ext cx="958850" cy="469447"/>
            </a:xfrm>
            <a:prstGeom prst="rect">
              <a:avLst/>
            </a:prstGeom>
            <a:noFill/>
          </p:spPr>
          <p:txBody>
            <a:bodyPr wrap="square" rtlCol="0">
              <a:spAutoFit/>
            </a:bodyPr>
            <a:lstStyle/>
            <a:p>
              <a:r>
                <a:rPr lang="en-US" altLang="ko-KR" sz="600" dirty="0" smtClean="0"/>
                <a:t>X 0.1</a:t>
              </a:r>
            </a:p>
          </p:txBody>
        </p:sp>
        <p:sp>
          <p:nvSpPr>
            <p:cNvPr id="48" name="TextBox 47"/>
            <p:cNvSpPr txBox="1"/>
            <p:nvPr/>
          </p:nvSpPr>
          <p:spPr>
            <a:xfrm>
              <a:off x="8295914" y="3944469"/>
              <a:ext cx="958850" cy="469447"/>
            </a:xfrm>
            <a:prstGeom prst="rect">
              <a:avLst/>
            </a:prstGeom>
            <a:noFill/>
          </p:spPr>
          <p:txBody>
            <a:bodyPr wrap="square" rtlCol="0">
              <a:spAutoFit/>
            </a:bodyPr>
            <a:lstStyle/>
            <a:p>
              <a:r>
                <a:rPr lang="en-US" altLang="ko-KR" sz="600" dirty="0" smtClean="0"/>
                <a:t>X 0.2</a:t>
              </a:r>
            </a:p>
          </p:txBody>
        </p:sp>
        <p:sp>
          <p:nvSpPr>
            <p:cNvPr id="49" name="TextBox 48"/>
            <p:cNvSpPr txBox="1"/>
            <p:nvPr/>
          </p:nvSpPr>
          <p:spPr>
            <a:xfrm>
              <a:off x="8295914" y="4436056"/>
              <a:ext cx="958850" cy="469447"/>
            </a:xfrm>
            <a:prstGeom prst="rect">
              <a:avLst/>
            </a:prstGeom>
            <a:noFill/>
          </p:spPr>
          <p:txBody>
            <a:bodyPr wrap="square" rtlCol="0">
              <a:spAutoFit/>
            </a:bodyPr>
            <a:lstStyle/>
            <a:p>
              <a:r>
                <a:rPr lang="en-US" altLang="ko-KR" sz="600" dirty="0" smtClean="0"/>
                <a:t>X 0.2</a:t>
              </a:r>
            </a:p>
          </p:txBody>
        </p:sp>
        <p:sp>
          <p:nvSpPr>
            <p:cNvPr id="50" name="TextBox 49"/>
            <p:cNvSpPr txBox="1"/>
            <p:nvPr/>
          </p:nvSpPr>
          <p:spPr>
            <a:xfrm>
              <a:off x="7321094" y="2726735"/>
              <a:ext cx="958850" cy="469447"/>
            </a:xfrm>
            <a:prstGeom prst="rect">
              <a:avLst/>
            </a:prstGeom>
            <a:noFill/>
          </p:spPr>
          <p:txBody>
            <a:bodyPr wrap="square" rtlCol="0">
              <a:spAutoFit/>
            </a:bodyPr>
            <a:lstStyle/>
            <a:p>
              <a:r>
                <a:rPr lang="en-US" altLang="ko-KR" sz="600" dirty="0" smtClean="0"/>
                <a:t>+</a:t>
              </a:r>
            </a:p>
          </p:txBody>
        </p:sp>
        <p:sp>
          <p:nvSpPr>
            <p:cNvPr id="51" name="TextBox 50"/>
            <p:cNvSpPr txBox="1"/>
            <p:nvPr/>
          </p:nvSpPr>
          <p:spPr>
            <a:xfrm>
              <a:off x="7331568" y="3207983"/>
              <a:ext cx="958850" cy="469447"/>
            </a:xfrm>
            <a:prstGeom prst="rect">
              <a:avLst/>
            </a:prstGeom>
            <a:noFill/>
          </p:spPr>
          <p:txBody>
            <a:bodyPr wrap="square" rtlCol="0">
              <a:spAutoFit/>
            </a:bodyPr>
            <a:lstStyle/>
            <a:p>
              <a:r>
                <a:rPr lang="en-US" altLang="ko-KR" sz="600" dirty="0" smtClean="0"/>
                <a:t>+</a:t>
              </a:r>
            </a:p>
          </p:txBody>
        </p:sp>
        <p:sp>
          <p:nvSpPr>
            <p:cNvPr id="52" name="TextBox 51"/>
            <p:cNvSpPr txBox="1"/>
            <p:nvPr/>
          </p:nvSpPr>
          <p:spPr>
            <a:xfrm>
              <a:off x="7340530" y="3699308"/>
              <a:ext cx="958850" cy="469447"/>
            </a:xfrm>
            <a:prstGeom prst="rect">
              <a:avLst/>
            </a:prstGeom>
            <a:noFill/>
          </p:spPr>
          <p:txBody>
            <a:bodyPr wrap="square" rtlCol="0">
              <a:spAutoFit/>
            </a:bodyPr>
            <a:lstStyle/>
            <a:p>
              <a:r>
                <a:rPr lang="en-US" altLang="ko-KR" sz="600" dirty="0" smtClean="0"/>
                <a:t>+</a:t>
              </a:r>
            </a:p>
          </p:txBody>
        </p:sp>
        <p:sp>
          <p:nvSpPr>
            <p:cNvPr id="53" name="TextBox 52"/>
            <p:cNvSpPr txBox="1"/>
            <p:nvPr/>
          </p:nvSpPr>
          <p:spPr>
            <a:xfrm>
              <a:off x="7344662" y="4212928"/>
              <a:ext cx="958850" cy="469447"/>
            </a:xfrm>
            <a:prstGeom prst="rect">
              <a:avLst/>
            </a:prstGeom>
            <a:noFill/>
          </p:spPr>
          <p:txBody>
            <a:bodyPr wrap="square" rtlCol="0">
              <a:spAutoFit/>
            </a:bodyPr>
            <a:lstStyle/>
            <a:p>
              <a:r>
                <a:rPr lang="en-US" altLang="ko-KR" sz="600" dirty="0" smtClean="0"/>
                <a:t>+</a:t>
              </a:r>
            </a:p>
          </p:txBody>
        </p:sp>
        <p:grpSp>
          <p:nvGrpSpPr>
            <p:cNvPr id="54" name="그룹 53"/>
            <p:cNvGrpSpPr/>
            <p:nvPr/>
          </p:nvGrpSpPr>
          <p:grpSpPr>
            <a:xfrm>
              <a:off x="8989096" y="2546663"/>
              <a:ext cx="1779348" cy="316217"/>
              <a:chOff x="1442287" y="2123411"/>
              <a:chExt cx="2314936" cy="405114"/>
            </a:xfrm>
          </p:grpSpPr>
          <p:sp>
            <p:nvSpPr>
              <p:cNvPr id="97" name="직사각형 9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타원 100"/>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p:cNvGrpSpPr/>
            <p:nvPr/>
          </p:nvGrpSpPr>
          <p:grpSpPr>
            <a:xfrm>
              <a:off x="8994165" y="3036164"/>
              <a:ext cx="1779348" cy="316217"/>
              <a:chOff x="1442287" y="2123411"/>
              <a:chExt cx="2314936" cy="405114"/>
            </a:xfrm>
          </p:grpSpPr>
          <p:sp>
            <p:nvSpPr>
              <p:cNvPr id="87" name="직사각형 8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6" name="그룹 55"/>
            <p:cNvGrpSpPr/>
            <p:nvPr/>
          </p:nvGrpSpPr>
          <p:grpSpPr>
            <a:xfrm>
              <a:off x="8994165" y="3501370"/>
              <a:ext cx="1779348" cy="316217"/>
              <a:chOff x="1442287" y="2123411"/>
              <a:chExt cx="2314936" cy="405114"/>
            </a:xfrm>
          </p:grpSpPr>
          <p:sp>
            <p:nvSpPr>
              <p:cNvPr id="82" name="직사각형 8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7" name="그룹 56"/>
            <p:cNvGrpSpPr/>
            <p:nvPr/>
          </p:nvGrpSpPr>
          <p:grpSpPr>
            <a:xfrm>
              <a:off x="8995313" y="4013175"/>
              <a:ext cx="1779348" cy="316217"/>
              <a:chOff x="1442287" y="2123411"/>
              <a:chExt cx="2314936" cy="405114"/>
            </a:xfrm>
          </p:grpSpPr>
          <p:sp>
            <p:nvSpPr>
              <p:cNvPr id="77" name="직사각형 7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 name="그룹 57"/>
            <p:cNvGrpSpPr/>
            <p:nvPr/>
          </p:nvGrpSpPr>
          <p:grpSpPr>
            <a:xfrm>
              <a:off x="8991652" y="4529606"/>
              <a:ext cx="1779348" cy="316217"/>
              <a:chOff x="1442287" y="2123411"/>
              <a:chExt cx="2314936" cy="405114"/>
            </a:xfrm>
          </p:grpSpPr>
          <p:sp>
            <p:nvSpPr>
              <p:cNvPr id="72" name="직사각형 7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타원 75"/>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9" name="TextBox 58"/>
            <p:cNvSpPr txBox="1"/>
            <p:nvPr/>
          </p:nvSpPr>
          <p:spPr>
            <a:xfrm>
              <a:off x="10698408" y="2479947"/>
              <a:ext cx="958850" cy="469447"/>
            </a:xfrm>
            <a:prstGeom prst="rect">
              <a:avLst/>
            </a:prstGeom>
            <a:noFill/>
          </p:spPr>
          <p:txBody>
            <a:bodyPr wrap="square" rtlCol="0">
              <a:spAutoFit/>
            </a:bodyPr>
            <a:lstStyle/>
            <a:p>
              <a:r>
                <a:rPr lang="en-US" altLang="ko-KR" sz="600" dirty="0" smtClean="0"/>
                <a:t>X 0.3</a:t>
              </a:r>
            </a:p>
          </p:txBody>
        </p:sp>
        <p:sp>
          <p:nvSpPr>
            <p:cNvPr id="60" name="TextBox 59"/>
            <p:cNvSpPr txBox="1"/>
            <p:nvPr/>
          </p:nvSpPr>
          <p:spPr>
            <a:xfrm>
              <a:off x="10698408" y="2971536"/>
              <a:ext cx="958850" cy="469447"/>
            </a:xfrm>
            <a:prstGeom prst="rect">
              <a:avLst/>
            </a:prstGeom>
            <a:noFill/>
          </p:spPr>
          <p:txBody>
            <a:bodyPr wrap="square" rtlCol="0">
              <a:spAutoFit/>
            </a:bodyPr>
            <a:lstStyle/>
            <a:p>
              <a:r>
                <a:rPr lang="en-US" altLang="ko-KR" sz="600" dirty="0" smtClean="0"/>
                <a:t>X 0.6</a:t>
              </a:r>
            </a:p>
          </p:txBody>
        </p:sp>
        <p:sp>
          <p:nvSpPr>
            <p:cNvPr id="61" name="TextBox 60"/>
            <p:cNvSpPr txBox="1"/>
            <p:nvPr/>
          </p:nvSpPr>
          <p:spPr>
            <a:xfrm>
              <a:off x="10698408" y="3440869"/>
              <a:ext cx="958850" cy="469447"/>
            </a:xfrm>
            <a:prstGeom prst="rect">
              <a:avLst/>
            </a:prstGeom>
            <a:noFill/>
          </p:spPr>
          <p:txBody>
            <a:bodyPr wrap="square" rtlCol="0">
              <a:spAutoFit/>
            </a:bodyPr>
            <a:lstStyle/>
            <a:p>
              <a:r>
                <a:rPr lang="en-US" altLang="ko-KR" sz="600" dirty="0" smtClean="0"/>
                <a:t>X 0.1</a:t>
              </a:r>
            </a:p>
          </p:txBody>
        </p:sp>
        <p:sp>
          <p:nvSpPr>
            <p:cNvPr id="62" name="TextBox 61"/>
            <p:cNvSpPr txBox="1"/>
            <p:nvPr/>
          </p:nvSpPr>
          <p:spPr>
            <a:xfrm>
              <a:off x="10705227" y="3956578"/>
              <a:ext cx="958850" cy="469447"/>
            </a:xfrm>
            <a:prstGeom prst="rect">
              <a:avLst/>
            </a:prstGeom>
            <a:noFill/>
          </p:spPr>
          <p:txBody>
            <a:bodyPr wrap="square" rtlCol="0">
              <a:spAutoFit/>
            </a:bodyPr>
            <a:lstStyle/>
            <a:p>
              <a:r>
                <a:rPr lang="en-US" altLang="ko-KR" sz="600" dirty="0" smtClean="0"/>
                <a:t>X 0.0</a:t>
              </a:r>
            </a:p>
          </p:txBody>
        </p:sp>
        <p:sp>
          <p:nvSpPr>
            <p:cNvPr id="63" name="TextBox 62"/>
            <p:cNvSpPr txBox="1"/>
            <p:nvPr/>
          </p:nvSpPr>
          <p:spPr>
            <a:xfrm>
              <a:off x="10705227" y="4448164"/>
              <a:ext cx="958850" cy="469447"/>
            </a:xfrm>
            <a:prstGeom prst="rect">
              <a:avLst/>
            </a:prstGeom>
            <a:noFill/>
          </p:spPr>
          <p:txBody>
            <a:bodyPr wrap="square" rtlCol="0">
              <a:spAutoFit/>
            </a:bodyPr>
            <a:lstStyle/>
            <a:p>
              <a:r>
                <a:rPr lang="en-US" altLang="ko-KR" sz="600" dirty="0" smtClean="0"/>
                <a:t>X 0.0</a:t>
              </a:r>
            </a:p>
          </p:txBody>
        </p:sp>
        <p:sp>
          <p:nvSpPr>
            <p:cNvPr id="64" name="TextBox 63"/>
            <p:cNvSpPr txBox="1"/>
            <p:nvPr/>
          </p:nvSpPr>
          <p:spPr>
            <a:xfrm>
              <a:off x="9695400" y="2726735"/>
              <a:ext cx="958850" cy="469447"/>
            </a:xfrm>
            <a:prstGeom prst="rect">
              <a:avLst/>
            </a:prstGeom>
            <a:noFill/>
          </p:spPr>
          <p:txBody>
            <a:bodyPr wrap="square" rtlCol="0">
              <a:spAutoFit/>
            </a:bodyPr>
            <a:lstStyle/>
            <a:p>
              <a:r>
                <a:rPr lang="en-US" altLang="ko-KR" sz="600" dirty="0" smtClean="0"/>
                <a:t>+</a:t>
              </a:r>
            </a:p>
          </p:txBody>
        </p:sp>
        <p:sp>
          <p:nvSpPr>
            <p:cNvPr id="65" name="TextBox 64"/>
            <p:cNvSpPr txBox="1"/>
            <p:nvPr/>
          </p:nvSpPr>
          <p:spPr>
            <a:xfrm>
              <a:off x="9705875" y="3207983"/>
              <a:ext cx="958850" cy="469447"/>
            </a:xfrm>
            <a:prstGeom prst="rect">
              <a:avLst/>
            </a:prstGeom>
            <a:noFill/>
          </p:spPr>
          <p:txBody>
            <a:bodyPr wrap="square" rtlCol="0">
              <a:spAutoFit/>
            </a:bodyPr>
            <a:lstStyle/>
            <a:p>
              <a:r>
                <a:rPr lang="en-US" altLang="ko-KR" sz="600" dirty="0" smtClean="0"/>
                <a:t>+</a:t>
              </a:r>
            </a:p>
          </p:txBody>
        </p:sp>
        <p:sp>
          <p:nvSpPr>
            <p:cNvPr id="66" name="TextBox 65"/>
            <p:cNvSpPr txBox="1"/>
            <p:nvPr/>
          </p:nvSpPr>
          <p:spPr>
            <a:xfrm>
              <a:off x="9714837" y="3699308"/>
              <a:ext cx="958850" cy="469447"/>
            </a:xfrm>
            <a:prstGeom prst="rect">
              <a:avLst/>
            </a:prstGeom>
            <a:noFill/>
          </p:spPr>
          <p:txBody>
            <a:bodyPr wrap="square" rtlCol="0">
              <a:spAutoFit/>
            </a:bodyPr>
            <a:lstStyle/>
            <a:p>
              <a:r>
                <a:rPr lang="en-US" altLang="ko-KR" sz="600" dirty="0" smtClean="0"/>
                <a:t>+</a:t>
              </a:r>
            </a:p>
          </p:txBody>
        </p:sp>
        <p:sp>
          <p:nvSpPr>
            <p:cNvPr id="67" name="TextBox 66"/>
            <p:cNvSpPr txBox="1"/>
            <p:nvPr/>
          </p:nvSpPr>
          <p:spPr>
            <a:xfrm>
              <a:off x="9718970" y="4212928"/>
              <a:ext cx="958850" cy="469447"/>
            </a:xfrm>
            <a:prstGeom prst="rect">
              <a:avLst/>
            </a:prstGeom>
            <a:noFill/>
          </p:spPr>
          <p:txBody>
            <a:bodyPr wrap="square" rtlCol="0">
              <a:spAutoFit/>
            </a:bodyPr>
            <a:lstStyle/>
            <a:p>
              <a:r>
                <a:rPr lang="en-US" altLang="ko-KR" sz="600" dirty="0" smtClean="0"/>
                <a:t>+</a:t>
              </a:r>
            </a:p>
          </p:txBody>
        </p:sp>
        <p:sp>
          <p:nvSpPr>
            <p:cNvPr id="68" name="직사각형 67"/>
            <p:cNvSpPr/>
            <p:nvPr/>
          </p:nvSpPr>
          <p:spPr>
            <a:xfrm>
              <a:off x="6504986" y="2464668"/>
              <a:ext cx="2430841"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69" name="TextBox 68"/>
            <p:cNvSpPr txBox="1"/>
            <p:nvPr/>
          </p:nvSpPr>
          <p:spPr>
            <a:xfrm>
              <a:off x="4115890" y="2038979"/>
              <a:ext cx="2195611" cy="460132"/>
            </a:xfrm>
            <a:prstGeom prst="rect">
              <a:avLst/>
            </a:prstGeom>
            <a:noFill/>
          </p:spPr>
          <p:txBody>
            <a:bodyPr wrap="none" rtlCol="0">
              <a:spAutoFit/>
            </a:bodyPr>
            <a:lstStyle/>
            <a:p>
              <a:r>
                <a:rPr lang="en-US" altLang="ko-KR" sz="900" dirty="0" smtClean="0"/>
                <a:t>Attention about #1</a:t>
              </a:r>
              <a:endParaRPr lang="ko-KR" altLang="en-US" sz="900" dirty="0"/>
            </a:p>
          </p:txBody>
        </p:sp>
        <p:sp>
          <p:nvSpPr>
            <p:cNvPr id="70" name="TextBox 69"/>
            <p:cNvSpPr txBox="1"/>
            <p:nvPr/>
          </p:nvSpPr>
          <p:spPr>
            <a:xfrm>
              <a:off x="6622973" y="2039868"/>
              <a:ext cx="2195611" cy="460132"/>
            </a:xfrm>
            <a:prstGeom prst="rect">
              <a:avLst/>
            </a:prstGeom>
            <a:noFill/>
          </p:spPr>
          <p:txBody>
            <a:bodyPr wrap="none" rtlCol="0">
              <a:spAutoFit/>
            </a:bodyPr>
            <a:lstStyle/>
            <a:p>
              <a:r>
                <a:rPr lang="en-US" altLang="ko-KR" sz="900" dirty="0" smtClean="0"/>
                <a:t>Attention about #2</a:t>
              </a:r>
              <a:endParaRPr lang="ko-KR" altLang="en-US" sz="900" dirty="0"/>
            </a:p>
          </p:txBody>
        </p:sp>
        <p:sp>
          <p:nvSpPr>
            <p:cNvPr id="71" name="TextBox 70"/>
            <p:cNvSpPr txBox="1"/>
            <p:nvPr/>
          </p:nvSpPr>
          <p:spPr>
            <a:xfrm>
              <a:off x="9109444" y="2064056"/>
              <a:ext cx="2195611" cy="460132"/>
            </a:xfrm>
            <a:prstGeom prst="rect">
              <a:avLst/>
            </a:prstGeom>
            <a:noFill/>
          </p:spPr>
          <p:txBody>
            <a:bodyPr wrap="none" rtlCol="0">
              <a:spAutoFit/>
            </a:bodyPr>
            <a:lstStyle/>
            <a:p>
              <a:r>
                <a:rPr lang="en-US" altLang="ko-KR" sz="900" dirty="0" smtClean="0"/>
                <a:t>Attention about #3</a:t>
              </a:r>
              <a:endParaRPr lang="ko-KR" altLang="en-US" sz="900" dirty="0"/>
            </a:p>
          </p:txBody>
        </p:sp>
      </p:grpSp>
      <p:sp>
        <p:nvSpPr>
          <p:cNvPr id="152" name="TextBox 151"/>
          <p:cNvSpPr txBox="1"/>
          <p:nvPr/>
        </p:nvSpPr>
        <p:spPr>
          <a:xfrm>
            <a:off x="1937637" y="4316993"/>
            <a:ext cx="7012112" cy="369332"/>
          </a:xfrm>
          <a:prstGeom prst="rect">
            <a:avLst/>
          </a:prstGeom>
          <a:noFill/>
        </p:spPr>
        <p:txBody>
          <a:bodyPr wrap="none" rtlCol="0">
            <a:spAutoFit/>
          </a:bodyPr>
          <a:lstStyle/>
          <a:p>
            <a:r>
              <a:rPr lang="en-US" altLang="ko-KR" dirty="0" smtClean="0"/>
              <a:t>Attention reflects </a:t>
            </a:r>
            <a:r>
              <a:rPr lang="en-US" altLang="ko-KR" b="1" dirty="0" smtClean="0">
                <a:solidFill>
                  <a:srgbClr val="C00000"/>
                </a:solidFill>
              </a:rPr>
              <a:t>the importance of each word in a sentence</a:t>
            </a:r>
            <a:r>
              <a:rPr lang="en-US" altLang="ko-KR" dirty="0" smtClean="0"/>
              <a:t>.</a:t>
            </a:r>
          </a:p>
        </p:txBody>
      </p:sp>
      <p:sp>
        <p:nvSpPr>
          <p:cNvPr id="153" name="TextBox 152"/>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867893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7" name="TextBox 166"/>
              <p:cNvSpPr txBox="1"/>
              <p:nvPr/>
            </p:nvSpPr>
            <p:spPr>
              <a:xfrm>
                <a:off x="1345305" y="3841231"/>
                <a:ext cx="3488006" cy="319062"/>
              </a:xfrm>
              <a:prstGeom prst="rect">
                <a:avLst/>
              </a:prstGeom>
              <a:noFill/>
            </p:spPr>
            <p:txBody>
              <a:bodyPr wrap="none" lIns="0" tIns="0" rIns="0" bIns="0" rtlCol="0">
                <a:spAutoFit/>
              </a:bodyPr>
              <a:lstStyle/>
              <a:p>
                <a:r>
                  <a:rPr lang="en-US" altLang="ko-KR" dirty="0" smtClean="0"/>
                  <a:t>EXAM Attention : </a:t>
                </a:r>
                <a14:m>
                  <m:oMath xmlns:m="http://schemas.openxmlformats.org/officeDocument/2006/math">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e>
                    </m:nary>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oMath>
                </a14:m>
                <a:endParaRPr lang="ko-KR" altLang="en-US" sz="1400" dirty="0"/>
              </a:p>
            </p:txBody>
          </p:sp>
        </mc:Choice>
        <mc:Fallback xmlns="">
          <p:sp>
            <p:nvSpPr>
              <p:cNvPr id="167" name="TextBox 166"/>
              <p:cNvSpPr txBox="1">
                <a:spLocks noRot="1" noChangeAspect="1" noMove="1" noResize="1" noEditPoints="1" noAdjustHandles="1" noChangeArrowheads="1" noChangeShapeType="1" noTextEdit="1"/>
              </p:cNvSpPr>
              <p:nvPr/>
            </p:nvSpPr>
            <p:spPr>
              <a:xfrm>
                <a:off x="1345305" y="3841231"/>
                <a:ext cx="3488006" cy="319062"/>
              </a:xfrm>
              <a:prstGeom prst="rect">
                <a:avLst/>
              </a:prstGeom>
              <a:blipFill>
                <a:blip r:embed="rId3"/>
                <a:stretch>
                  <a:fillRect l="-4196" t="-146154" r="-524" b="-2269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4"/>
                <a:stretch>
                  <a:fillRect l="-3404" t="-21154" r="-2553" b="-36538"/>
                </a:stretch>
              </a:blipFill>
            </p:spPr>
            <p:txBody>
              <a:bodyPr/>
              <a:lstStyle/>
              <a:p>
                <a:r>
                  <a:rPr lang="ko-KR" altLang="en-US">
                    <a:noFill/>
                  </a:rPr>
                  <a:t> </a:t>
                </a:r>
              </a:p>
            </p:txBody>
          </p:sp>
        </mc:Fallback>
      </mc:AlternateContent>
      <p:cxnSp>
        <p:nvCxnSpPr>
          <p:cNvPr id="177" name="직선 화살표 연결선 176"/>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직선 화살표 연결선 178"/>
          <p:cNvCxnSpPr/>
          <p:nvPr/>
        </p:nvCxnSpPr>
        <p:spPr>
          <a:xfrm>
            <a:off x="1551007" y="4508676"/>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 name="TextBox 184"/>
          <p:cNvSpPr txBox="1"/>
          <p:nvPr/>
        </p:nvSpPr>
        <p:spPr>
          <a:xfrm>
            <a:off x="3445261" y="5192137"/>
            <a:ext cx="2454518" cy="369332"/>
          </a:xfrm>
          <a:prstGeom prst="rect">
            <a:avLst/>
          </a:prstGeom>
          <a:noFill/>
        </p:spPr>
        <p:txBody>
          <a:bodyPr wrap="none" rtlCol="0">
            <a:spAutoFit/>
          </a:bodyPr>
          <a:lstStyle/>
          <a:p>
            <a:r>
              <a:rPr lang="en-US" altLang="ko-KR" dirty="0" smtClean="0"/>
              <a:t>#1         #2         #3</a:t>
            </a:r>
          </a:p>
        </p:txBody>
      </p:sp>
      <p:sp>
        <p:nvSpPr>
          <p:cNvPr id="186" name="TextBox 185"/>
          <p:cNvSpPr txBox="1"/>
          <p:nvPr/>
        </p:nvSpPr>
        <p:spPr>
          <a:xfrm>
            <a:off x="2539909" y="5162244"/>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8" name="직사각형 187"/>
          <p:cNvSpPr/>
          <p:nvPr/>
        </p:nvSpPr>
        <p:spPr>
          <a:xfrm>
            <a:off x="4236393" y="4919214"/>
            <a:ext cx="2050015"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화살표 연결선 2"/>
          <p:cNvCxnSpPr/>
          <p:nvPr/>
        </p:nvCxnSpPr>
        <p:spPr>
          <a:xfrm>
            <a:off x="3750197" y="5561469"/>
            <a:ext cx="613459" cy="359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178889" y="6035575"/>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32" name="TextBox 31"/>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34" name="TextBox 33"/>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grpSp>
        <p:nvGrpSpPr>
          <p:cNvPr id="25" name="그룹 24"/>
          <p:cNvGrpSpPr/>
          <p:nvPr/>
        </p:nvGrpSpPr>
        <p:grpSpPr>
          <a:xfrm>
            <a:off x="6513946" y="5079357"/>
            <a:ext cx="4142436" cy="1516392"/>
            <a:chOff x="4050233" y="2038979"/>
            <a:chExt cx="7613844" cy="3022721"/>
          </a:xfrm>
        </p:grpSpPr>
        <p:sp>
          <p:nvSpPr>
            <p:cNvPr id="26" name="직사각형 25"/>
            <p:cNvSpPr/>
            <p:nvPr/>
          </p:nvSpPr>
          <p:spPr>
            <a:xfrm>
              <a:off x="4050233" y="2464668"/>
              <a:ext cx="7245163"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3" name="그룹 32"/>
            <p:cNvGrpSpPr/>
            <p:nvPr/>
          </p:nvGrpSpPr>
          <p:grpSpPr>
            <a:xfrm>
              <a:off x="4164174" y="2573918"/>
              <a:ext cx="1779348" cy="316217"/>
              <a:chOff x="1442287" y="2123411"/>
              <a:chExt cx="2314936" cy="405114"/>
            </a:xfrm>
          </p:grpSpPr>
          <p:sp>
            <p:nvSpPr>
              <p:cNvPr id="156" name="직사각형 15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타원 156"/>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타원 157"/>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타원 158"/>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 name="그룹 35"/>
            <p:cNvGrpSpPr/>
            <p:nvPr/>
          </p:nvGrpSpPr>
          <p:grpSpPr>
            <a:xfrm>
              <a:off x="4169243" y="3063419"/>
              <a:ext cx="1779348" cy="316217"/>
              <a:chOff x="1442287" y="2123411"/>
              <a:chExt cx="2314936" cy="405114"/>
            </a:xfrm>
          </p:grpSpPr>
          <p:sp>
            <p:nvSpPr>
              <p:cNvPr id="151" name="직사각형 15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타원 152"/>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 name="그룹 36"/>
            <p:cNvGrpSpPr/>
            <p:nvPr/>
          </p:nvGrpSpPr>
          <p:grpSpPr>
            <a:xfrm>
              <a:off x="4169243" y="3528625"/>
              <a:ext cx="1779348" cy="316217"/>
              <a:chOff x="1442287" y="2123411"/>
              <a:chExt cx="2314936" cy="405114"/>
            </a:xfrm>
          </p:grpSpPr>
          <p:sp>
            <p:nvSpPr>
              <p:cNvPr id="146" name="직사각형 14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 name="그룹 37"/>
            <p:cNvGrpSpPr/>
            <p:nvPr/>
          </p:nvGrpSpPr>
          <p:grpSpPr>
            <a:xfrm>
              <a:off x="4170391" y="4040430"/>
              <a:ext cx="1779348" cy="316217"/>
              <a:chOff x="1442287" y="2123411"/>
              <a:chExt cx="2314936" cy="405114"/>
            </a:xfrm>
          </p:grpSpPr>
          <p:sp>
            <p:nvSpPr>
              <p:cNvPr id="141" name="직사각형 14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 name="그룹 38"/>
            <p:cNvGrpSpPr/>
            <p:nvPr/>
          </p:nvGrpSpPr>
          <p:grpSpPr>
            <a:xfrm>
              <a:off x="4166730" y="4556861"/>
              <a:ext cx="1779348" cy="316217"/>
              <a:chOff x="1442287" y="2123411"/>
              <a:chExt cx="2314936" cy="405114"/>
            </a:xfrm>
          </p:grpSpPr>
          <p:sp>
            <p:nvSpPr>
              <p:cNvPr id="136" name="직사각형 13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a:off x="5882242" y="2507198"/>
              <a:ext cx="958850" cy="469447"/>
            </a:xfrm>
            <a:prstGeom prst="rect">
              <a:avLst/>
            </a:prstGeom>
            <a:noFill/>
          </p:spPr>
          <p:txBody>
            <a:bodyPr wrap="square" rtlCol="0">
              <a:spAutoFit/>
            </a:bodyPr>
            <a:lstStyle/>
            <a:p>
              <a:r>
                <a:rPr lang="en-US" altLang="ko-KR" sz="600" dirty="0" smtClean="0"/>
                <a:t>X 0.1</a:t>
              </a:r>
            </a:p>
          </p:txBody>
        </p:sp>
        <p:sp>
          <p:nvSpPr>
            <p:cNvPr id="41" name="TextBox 40"/>
            <p:cNvSpPr txBox="1"/>
            <p:nvPr/>
          </p:nvSpPr>
          <p:spPr>
            <a:xfrm>
              <a:off x="5882242" y="2998788"/>
              <a:ext cx="958850" cy="469447"/>
            </a:xfrm>
            <a:prstGeom prst="rect">
              <a:avLst/>
            </a:prstGeom>
            <a:noFill/>
          </p:spPr>
          <p:txBody>
            <a:bodyPr wrap="square" rtlCol="0">
              <a:spAutoFit/>
            </a:bodyPr>
            <a:lstStyle/>
            <a:p>
              <a:r>
                <a:rPr lang="en-US" altLang="ko-KR" sz="600" dirty="0" smtClean="0"/>
                <a:t>X 0.2</a:t>
              </a:r>
            </a:p>
          </p:txBody>
        </p:sp>
        <p:sp>
          <p:nvSpPr>
            <p:cNvPr id="42" name="TextBox 41"/>
            <p:cNvSpPr txBox="1"/>
            <p:nvPr/>
          </p:nvSpPr>
          <p:spPr>
            <a:xfrm>
              <a:off x="5882242" y="3468120"/>
              <a:ext cx="958850" cy="469447"/>
            </a:xfrm>
            <a:prstGeom prst="rect">
              <a:avLst/>
            </a:prstGeom>
            <a:noFill/>
          </p:spPr>
          <p:txBody>
            <a:bodyPr wrap="square" rtlCol="0">
              <a:spAutoFit/>
            </a:bodyPr>
            <a:lstStyle/>
            <a:p>
              <a:r>
                <a:rPr lang="en-US" altLang="ko-KR" sz="600" dirty="0" smtClean="0"/>
                <a:t>X 0.0</a:t>
              </a:r>
            </a:p>
          </p:txBody>
        </p:sp>
        <p:sp>
          <p:nvSpPr>
            <p:cNvPr id="43" name="TextBox 42"/>
            <p:cNvSpPr txBox="1"/>
            <p:nvPr/>
          </p:nvSpPr>
          <p:spPr>
            <a:xfrm>
              <a:off x="5889065" y="3983829"/>
              <a:ext cx="958850" cy="469447"/>
            </a:xfrm>
            <a:prstGeom prst="rect">
              <a:avLst/>
            </a:prstGeom>
            <a:noFill/>
          </p:spPr>
          <p:txBody>
            <a:bodyPr wrap="square" rtlCol="0">
              <a:spAutoFit/>
            </a:bodyPr>
            <a:lstStyle/>
            <a:p>
              <a:r>
                <a:rPr lang="en-US" altLang="ko-KR" sz="600" dirty="0" smtClean="0"/>
                <a:t>X 0.7</a:t>
              </a:r>
            </a:p>
          </p:txBody>
        </p:sp>
        <p:sp>
          <p:nvSpPr>
            <p:cNvPr id="44" name="TextBox 43"/>
            <p:cNvSpPr txBox="1"/>
            <p:nvPr/>
          </p:nvSpPr>
          <p:spPr>
            <a:xfrm>
              <a:off x="5889065" y="4475416"/>
              <a:ext cx="958850" cy="469447"/>
            </a:xfrm>
            <a:prstGeom prst="rect">
              <a:avLst/>
            </a:prstGeom>
            <a:noFill/>
          </p:spPr>
          <p:txBody>
            <a:bodyPr wrap="square" rtlCol="0">
              <a:spAutoFit/>
            </a:bodyPr>
            <a:lstStyle/>
            <a:p>
              <a:r>
                <a:rPr lang="en-US" altLang="ko-KR" sz="600" dirty="0" smtClean="0"/>
                <a:t>X 0.0</a:t>
              </a:r>
            </a:p>
          </p:txBody>
        </p:sp>
        <p:sp>
          <p:nvSpPr>
            <p:cNvPr id="45" name="TextBox 44"/>
            <p:cNvSpPr txBox="1"/>
            <p:nvPr/>
          </p:nvSpPr>
          <p:spPr>
            <a:xfrm>
              <a:off x="4870477" y="2753991"/>
              <a:ext cx="958850" cy="469447"/>
            </a:xfrm>
            <a:prstGeom prst="rect">
              <a:avLst/>
            </a:prstGeom>
            <a:noFill/>
          </p:spPr>
          <p:txBody>
            <a:bodyPr wrap="square" rtlCol="0">
              <a:spAutoFit/>
            </a:bodyPr>
            <a:lstStyle/>
            <a:p>
              <a:r>
                <a:rPr lang="en-US" altLang="ko-KR" sz="600" dirty="0" smtClean="0"/>
                <a:t>+</a:t>
              </a:r>
            </a:p>
          </p:txBody>
        </p:sp>
        <p:sp>
          <p:nvSpPr>
            <p:cNvPr id="46" name="TextBox 45"/>
            <p:cNvSpPr txBox="1"/>
            <p:nvPr/>
          </p:nvSpPr>
          <p:spPr>
            <a:xfrm>
              <a:off x="4880953" y="3235239"/>
              <a:ext cx="958850" cy="469447"/>
            </a:xfrm>
            <a:prstGeom prst="rect">
              <a:avLst/>
            </a:prstGeom>
            <a:noFill/>
          </p:spPr>
          <p:txBody>
            <a:bodyPr wrap="square" rtlCol="0">
              <a:spAutoFit/>
            </a:bodyPr>
            <a:lstStyle/>
            <a:p>
              <a:r>
                <a:rPr lang="en-US" altLang="ko-KR" sz="600" dirty="0" smtClean="0"/>
                <a:t>+</a:t>
              </a:r>
            </a:p>
          </p:txBody>
        </p:sp>
        <p:sp>
          <p:nvSpPr>
            <p:cNvPr id="47" name="TextBox 46"/>
            <p:cNvSpPr txBox="1"/>
            <p:nvPr/>
          </p:nvSpPr>
          <p:spPr>
            <a:xfrm>
              <a:off x="4889914" y="3726565"/>
              <a:ext cx="958850" cy="469447"/>
            </a:xfrm>
            <a:prstGeom prst="rect">
              <a:avLst/>
            </a:prstGeom>
            <a:noFill/>
          </p:spPr>
          <p:txBody>
            <a:bodyPr wrap="square" rtlCol="0">
              <a:spAutoFit/>
            </a:bodyPr>
            <a:lstStyle/>
            <a:p>
              <a:r>
                <a:rPr lang="en-US" altLang="ko-KR" sz="600" dirty="0" smtClean="0"/>
                <a:t>+</a:t>
              </a:r>
            </a:p>
          </p:txBody>
        </p:sp>
        <p:sp>
          <p:nvSpPr>
            <p:cNvPr id="48" name="TextBox 47"/>
            <p:cNvSpPr txBox="1"/>
            <p:nvPr/>
          </p:nvSpPr>
          <p:spPr>
            <a:xfrm>
              <a:off x="4894049" y="4240181"/>
              <a:ext cx="958850" cy="469447"/>
            </a:xfrm>
            <a:prstGeom prst="rect">
              <a:avLst/>
            </a:prstGeom>
            <a:noFill/>
          </p:spPr>
          <p:txBody>
            <a:bodyPr wrap="square" rtlCol="0">
              <a:spAutoFit/>
            </a:bodyPr>
            <a:lstStyle/>
            <a:p>
              <a:r>
                <a:rPr lang="en-US" altLang="ko-KR" sz="600" dirty="0" smtClean="0"/>
                <a:t>+</a:t>
              </a:r>
            </a:p>
          </p:txBody>
        </p:sp>
        <p:grpSp>
          <p:nvGrpSpPr>
            <p:cNvPr id="49" name="그룹 48"/>
            <p:cNvGrpSpPr/>
            <p:nvPr/>
          </p:nvGrpSpPr>
          <p:grpSpPr>
            <a:xfrm>
              <a:off x="6614789" y="2546663"/>
              <a:ext cx="1779348" cy="316217"/>
              <a:chOff x="1442287" y="2123411"/>
              <a:chExt cx="2314936" cy="405114"/>
            </a:xfrm>
          </p:grpSpPr>
          <p:sp>
            <p:nvSpPr>
              <p:cNvPr id="131" name="직사각형 13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그룹 49"/>
            <p:cNvGrpSpPr/>
            <p:nvPr/>
          </p:nvGrpSpPr>
          <p:grpSpPr>
            <a:xfrm>
              <a:off x="6619858" y="3036164"/>
              <a:ext cx="1779348" cy="316217"/>
              <a:chOff x="1442287" y="2123411"/>
              <a:chExt cx="2314936" cy="405114"/>
            </a:xfrm>
          </p:grpSpPr>
          <p:sp>
            <p:nvSpPr>
              <p:cNvPr id="126" name="직사각형 12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타원 127"/>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타원 129"/>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1" name="그룹 50"/>
            <p:cNvGrpSpPr/>
            <p:nvPr/>
          </p:nvGrpSpPr>
          <p:grpSpPr>
            <a:xfrm>
              <a:off x="6619858" y="3501370"/>
              <a:ext cx="1779348" cy="316217"/>
              <a:chOff x="1442287" y="2123411"/>
              <a:chExt cx="2314936" cy="405114"/>
            </a:xfrm>
          </p:grpSpPr>
          <p:sp>
            <p:nvSpPr>
              <p:cNvPr id="121" name="직사각형 12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타원 121"/>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2" name="그룹 51"/>
            <p:cNvGrpSpPr/>
            <p:nvPr/>
          </p:nvGrpSpPr>
          <p:grpSpPr>
            <a:xfrm>
              <a:off x="6621006" y="4013175"/>
              <a:ext cx="1779348" cy="316217"/>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그룹 52"/>
            <p:cNvGrpSpPr/>
            <p:nvPr/>
          </p:nvGrpSpPr>
          <p:grpSpPr>
            <a:xfrm>
              <a:off x="6617345" y="4529606"/>
              <a:ext cx="1779348" cy="316217"/>
              <a:chOff x="1442287" y="2123411"/>
              <a:chExt cx="2314936" cy="405114"/>
            </a:xfrm>
          </p:grpSpPr>
          <p:sp>
            <p:nvSpPr>
              <p:cNvPr id="111" name="직사각형 11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 name="TextBox 53"/>
            <p:cNvSpPr txBox="1"/>
            <p:nvPr/>
          </p:nvSpPr>
          <p:spPr>
            <a:xfrm>
              <a:off x="8289093" y="2467838"/>
              <a:ext cx="958850" cy="469447"/>
            </a:xfrm>
            <a:prstGeom prst="rect">
              <a:avLst/>
            </a:prstGeom>
            <a:noFill/>
          </p:spPr>
          <p:txBody>
            <a:bodyPr wrap="square" rtlCol="0">
              <a:spAutoFit/>
            </a:bodyPr>
            <a:lstStyle/>
            <a:p>
              <a:r>
                <a:rPr lang="en-US" altLang="ko-KR" sz="600" dirty="0" smtClean="0"/>
                <a:t>X 0.0</a:t>
              </a:r>
            </a:p>
          </p:txBody>
        </p:sp>
        <p:sp>
          <p:nvSpPr>
            <p:cNvPr id="55" name="TextBox 54"/>
            <p:cNvSpPr txBox="1"/>
            <p:nvPr/>
          </p:nvSpPr>
          <p:spPr>
            <a:xfrm>
              <a:off x="8289093" y="2959428"/>
              <a:ext cx="958850" cy="469447"/>
            </a:xfrm>
            <a:prstGeom prst="rect">
              <a:avLst/>
            </a:prstGeom>
            <a:noFill/>
          </p:spPr>
          <p:txBody>
            <a:bodyPr wrap="square" rtlCol="0">
              <a:spAutoFit/>
            </a:bodyPr>
            <a:lstStyle/>
            <a:p>
              <a:r>
                <a:rPr lang="en-US" altLang="ko-KR" sz="600" dirty="0" smtClean="0"/>
                <a:t>X 0.5</a:t>
              </a:r>
            </a:p>
          </p:txBody>
        </p:sp>
        <p:sp>
          <p:nvSpPr>
            <p:cNvPr id="56" name="TextBox 55"/>
            <p:cNvSpPr txBox="1"/>
            <p:nvPr/>
          </p:nvSpPr>
          <p:spPr>
            <a:xfrm>
              <a:off x="8289093" y="3428760"/>
              <a:ext cx="958850" cy="469447"/>
            </a:xfrm>
            <a:prstGeom prst="rect">
              <a:avLst/>
            </a:prstGeom>
            <a:noFill/>
          </p:spPr>
          <p:txBody>
            <a:bodyPr wrap="square" rtlCol="0">
              <a:spAutoFit/>
            </a:bodyPr>
            <a:lstStyle/>
            <a:p>
              <a:r>
                <a:rPr lang="en-US" altLang="ko-KR" sz="600" dirty="0" smtClean="0"/>
                <a:t>X 0.1</a:t>
              </a:r>
            </a:p>
          </p:txBody>
        </p:sp>
        <p:sp>
          <p:nvSpPr>
            <p:cNvPr id="57" name="TextBox 56"/>
            <p:cNvSpPr txBox="1"/>
            <p:nvPr/>
          </p:nvSpPr>
          <p:spPr>
            <a:xfrm>
              <a:off x="8295914" y="3944469"/>
              <a:ext cx="958850" cy="469447"/>
            </a:xfrm>
            <a:prstGeom prst="rect">
              <a:avLst/>
            </a:prstGeom>
            <a:noFill/>
          </p:spPr>
          <p:txBody>
            <a:bodyPr wrap="square" rtlCol="0">
              <a:spAutoFit/>
            </a:bodyPr>
            <a:lstStyle/>
            <a:p>
              <a:r>
                <a:rPr lang="en-US" altLang="ko-KR" sz="600" dirty="0" smtClean="0"/>
                <a:t>X 0.2</a:t>
              </a:r>
            </a:p>
          </p:txBody>
        </p:sp>
        <p:sp>
          <p:nvSpPr>
            <p:cNvPr id="58" name="TextBox 57"/>
            <p:cNvSpPr txBox="1"/>
            <p:nvPr/>
          </p:nvSpPr>
          <p:spPr>
            <a:xfrm>
              <a:off x="8295914" y="4436056"/>
              <a:ext cx="958850" cy="469447"/>
            </a:xfrm>
            <a:prstGeom prst="rect">
              <a:avLst/>
            </a:prstGeom>
            <a:noFill/>
          </p:spPr>
          <p:txBody>
            <a:bodyPr wrap="square" rtlCol="0">
              <a:spAutoFit/>
            </a:bodyPr>
            <a:lstStyle/>
            <a:p>
              <a:r>
                <a:rPr lang="en-US" altLang="ko-KR" sz="600" dirty="0" smtClean="0"/>
                <a:t>X 0.2</a:t>
              </a:r>
            </a:p>
          </p:txBody>
        </p:sp>
        <p:sp>
          <p:nvSpPr>
            <p:cNvPr id="59" name="TextBox 58"/>
            <p:cNvSpPr txBox="1"/>
            <p:nvPr/>
          </p:nvSpPr>
          <p:spPr>
            <a:xfrm>
              <a:off x="7321094" y="2726735"/>
              <a:ext cx="958850" cy="469447"/>
            </a:xfrm>
            <a:prstGeom prst="rect">
              <a:avLst/>
            </a:prstGeom>
            <a:noFill/>
          </p:spPr>
          <p:txBody>
            <a:bodyPr wrap="square" rtlCol="0">
              <a:spAutoFit/>
            </a:bodyPr>
            <a:lstStyle/>
            <a:p>
              <a:r>
                <a:rPr lang="en-US" altLang="ko-KR" sz="600" dirty="0" smtClean="0"/>
                <a:t>+</a:t>
              </a:r>
            </a:p>
          </p:txBody>
        </p:sp>
        <p:sp>
          <p:nvSpPr>
            <p:cNvPr id="60" name="TextBox 59"/>
            <p:cNvSpPr txBox="1"/>
            <p:nvPr/>
          </p:nvSpPr>
          <p:spPr>
            <a:xfrm>
              <a:off x="7331568" y="3207983"/>
              <a:ext cx="958850" cy="469447"/>
            </a:xfrm>
            <a:prstGeom prst="rect">
              <a:avLst/>
            </a:prstGeom>
            <a:noFill/>
          </p:spPr>
          <p:txBody>
            <a:bodyPr wrap="square" rtlCol="0">
              <a:spAutoFit/>
            </a:bodyPr>
            <a:lstStyle/>
            <a:p>
              <a:r>
                <a:rPr lang="en-US" altLang="ko-KR" sz="600" dirty="0" smtClean="0"/>
                <a:t>+</a:t>
              </a:r>
            </a:p>
          </p:txBody>
        </p:sp>
        <p:sp>
          <p:nvSpPr>
            <p:cNvPr id="61" name="TextBox 60"/>
            <p:cNvSpPr txBox="1"/>
            <p:nvPr/>
          </p:nvSpPr>
          <p:spPr>
            <a:xfrm>
              <a:off x="7340530" y="3699308"/>
              <a:ext cx="958850" cy="469447"/>
            </a:xfrm>
            <a:prstGeom prst="rect">
              <a:avLst/>
            </a:prstGeom>
            <a:noFill/>
          </p:spPr>
          <p:txBody>
            <a:bodyPr wrap="square" rtlCol="0">
              <a:spAutoFit/>
            </a:bodyPr>
            <a:lstStyle/>
            <a:p>
              <a:r>
                <a:rPr lang="en-US" altLang="ko-KR" sz="600" dirty="0" smtClean="0"/>
                <a:t>+</a:t>
              </a:r>
            </a:p>
          </p:txBody>
        </p:sp>
        <p:sp>
          <p:nvSpPr>
            <p:cNvPr id="62" name="TextBox 61"/>
            <p:cNvSpPr txBox="1"/>
            <p:nvPr/>
          </p:nvSpPr>
          <p:spPr>
            <a:xfrm>
              <a:off x="7344662" y="4212928"/>
              <a:ext cx="958850" cy="469447"/>
            </a:xfrm>
            <a:prstGeom prst="rect">
              <a:avLst/>
            </a:prstGeom>
            <a:noFill/>
          </p:spPr>
          <p:txBody>
            <a:bodyPr wrap="square" rtlCol="0">
              <a:spAutoFit/>
            </a:bodyPr>
            <a:lstStyle/>
            <a:p>
              <a:r>
                <a:rPr lang="en-US" altLang="ko-KR" sz="600" dirty="0" smtClean="0"/>
                <a:t>+</a:t>
              </a:r>
            </a:p>
          </p:txBody>
        </p:sp>
        <p:grpSp>
          <p:nvGrpSpPr>
            <p:cNvPr id="63" name="그룹 62"/>
            <p:cNvGrpSpPr/>
            <p:nvPr/>
          </p:nvGrpSpPr>
          <p:grpSpPr>
            <a:xfrm>
              <a:off x="8989096" y="2546663"/>
              <a:ext cx="1779348" cy="316217"/>
              <a:chOff x="1442287" y="2123411"/>
              <a:chExt cx="2314936" cy="405114"/>
            </a:xfrm>
          </p:grpSpPr>
          <p:sp>
            <p:nvSpPr>
              <p:cNvPr id="106" name="직사각형 10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타원 106"/>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4" name="그룹 63"/>
            <p:cNvGrpSpPr/>
            <p:nvPr/>
          </p:nvGrpSpPr>
          <p:grpSpPr>
            <a:xfrm>
              <a:off x="8994165" y="3036164"/>
              <a:ext cx="1779348" cy="316217"/>
              <a:chOff x="1442287" y="2123411"/>
              <a:chExt cx="2314936" cy="405114"/>
            </a:xfrm>
          </p:grpSpPr>
          <p:sp>
            <p:nvSpPr>
              <p:cNvPr id="101" name="직사각형 10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타원 101"/>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5" name="그룹 64"/>
            <p:cNvGrpSpPr/>
            <p:nvPr/>
          </p:nvGrpSpPr>
          <p:grpSpPr>
            <a:xfrm>
              <a:off x="8994165" y="3501370"/>
              <a:ext cx="1779348" cy="316217"/>
              <a:chOff x="1442287" y="2123411"/>
              <a:chExt cx="2314936" cy="405114"/>
            </a:xfrm>
          </p:grpSpPr>
          <p:sp>
            <p:nvSpPr>
              <p:cNvPr id="96" name="직사각형 9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타원 9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6" name="그룹 65"/>
            <p:cNvGrpSpPr/>
            <p:nvPr/>
          </p:nvGrpSpPr>
          <p:grpSpPr>
            <a:xfrm>
              <a:off x="8995313" y="4013175"/>
              <a:ext cx="1779348" cy="316217"/>
              <a:chOff x="1442287" y="2123411"/>
              <a:chExt cx="2314936" cy="405114"/>
            </a:xfrm>
          </p:grpSpPr>
          <p:sp>
            <p:nvSpPr>
              <p:cNvPr id="86" name="직사각형 8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7" name="그룹 66"/>
            <p:cNvGrpSpPr/>
            <p:nvPr/>
          </p:nvGrpSpPr>
          <p:grpSpPr>
            <a:xfrm>
              <a:off x="8991652" y="4529606"/>
              <a:ext cx="1779348" cy="316217"/>
              <a:chOff x="1442287" y="2123411"/>
              <a:chExt cx="2314936" cy="405114"/>
            </a:xfrm>
          </p:grpSpPr>
          <p:sp>
            <p:nvSpPr>
              <p:cNvPr id="81" name="직사각형 80"/>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8" name="TextBox 67"/>
            <p:cNvSpPr txBox="1"/>
            <p:nvPr/>
          </p:nvSpPr>
          <p:spPr>
            <a:xfrm>
              <a:off x="10698408" y="2479947"/>
              <a:ext cx="958850" cy="469447"/>
            </a:xfrm>
            <a:prstGeom prst="rect">
              <a:avLst/>
            </a:prstGeom>
            <a:noFill/>
          </p:spPr>
          <p:txBody>
            <a:bodyPr wrap="square" rtlCol="0">
              <a:spAutoFit/>
            </a:bodyPr>
            <a:lstStyle/>
            <a:p>
              <a:r>
                <a:rPr lang="en-US" altLang="ko-KR" sz="600" dirty="0" smtClean="0"/>
                <a:t>X 0.3</a:t>
              </a:r>
            </a:p>
          </p:txBody>
        </p:sp>
        <p:sp>
          <p:nvSpPr>
            <p:cNvPr id="69" name="TextBox 68"/>
            <p:cNvSpPr txBox="1"/>
            <p:nvPr/>
          </p:nvSpPr>
          <p:spPr>
            <a:xfrm>
              <a:off x="10698408" y="2971536"/>
              <a:ext cx="958850" cy="469447"/>
            </a:xfrm>
            <a:prstGeom prst="rect">
              <a:avLst/>
            </a:prstGeom>
            <a:noFill/>
          </p:spPr>
          <p:txBody>
            <a:bodyPr wrap="square" rtlCol="0">
              <a:spAutoFit/>
            </a:bodyPr>
            <a:lstStyle/>
            <a:p>
              <a:r>
                <a:rPr lang="en-US" altLang="ko-KR" sz="600" dirty="0" smtClean="0"/>
                <a:t>X 0.6</a:t>
              </a:r>
            </a:p>
          </p:txBody>
        </p:sp>
        <p:sp>
          <p:nvSpPr>
            <p:cNvPr id="70" name="TextBox 69"/>
            <p:cNvSpPr txBox="1"/>
            <p:nvPr/>
          </p:nvSpPr>
          <p:spPr>
            <a:xfrm>
              <a:off x="10698408" y="3440869"/>
              <a:ext cx="958850" cy="469447"/>
            </a:xfrm>
            <a:prstGeom prst="rect">
              <a:avLst/>
            </a:prstGeom>
            <a:noFill/>
          </p:spPr>
          <p:txBody>
            <a:bodyPr wrap="square" rtlCol="0">
              <a:spAutoFit/>
            </a:bodyPr>
            <a:lstStyle/>
            <a:p>
              <a:r>
                <a:rPr lang="en-US" altLang="ko-KR" sz="600" dirty="0" smtClean="0"/>
                <a:t>X 0.1</a:t>
              </a:r>
            </a:p>
          </p:txBody>
        </p:sp>
        <p:sp>
          <p:nvSpPr>
            <p:cNvPr id="71" name="TextBox 70"/>
            <p:cNvSpPr txBox="1"/>
            <p:nvPr/>
          </p:nvSpPr>
          <p:spPr>
            <a:xfrm>
              <a:off x="10705227" y="3956578"/>
              <a:ext cx="958850" cy="469447"/>
            </a:xfrm>
            <a:prstGeom prst="rect">
              <a:avLst/>
            </a:prstGeom>
            <a:noFill/>
          </p:spPr>
          <p:txBody>
            <a:bodyPr wrap="square" rtlCol="0">
              <a:spAutoFit/>
            </a:bodyPr>
            <a:lstStyle/>
            <a:p>
              <a:r>
                <a:rPr lang="en-US" altLang="ko-KR" sz="600" dirty="0" smtClean="0"/>
                <a:t>X 0.0</a:t>
              </a:r>
            </a:p>
          </p:txBody>
        </p:sp>
        <p:sp>
          <p:nvSpPr>
            <p:cNvPr id="72" name="TextBox 71"/>
            <p:cNvSpPr txBox="1"/>
            <p:nvPr/>
          </p:nvSpPr>
          <p:spPr>
            <a:xfrm>
              <a:off x="10705227" y="4448164"/>
              <a:ext cx="958850" cy="469447"/>
            </a:xfrm>
            <a:prstGeom prst="rect">
              <a:avLst/>
            </a:prstGeom>
            <a:noFill/>
          </p:spPr>
          <p:txBody>
            <a:bodyPr wrap="square" rtlCol="0">
              <a:spAutoFit/>
            </a:bodyPr>
            <a:lstStyle/>
            <a:p>
              <a:r>
                <a:rPr lang="en-US" altLang="ko-KR" sz="600" dirty="0" smtClean="0"/>
                <a:t>X 0.0</a:t>
              </a:r>
            </a:p>
          </p:txBody>
        </p:sp>
        <p:sp>
          <p:nvSpPr>
            <p:cNvPr id="73" name="TextBox 72"/>
            <p:cNvSpPr txBox="1"/>
            <p:nvPr/>
          </p:nvSpPr>
          <p:spPr>
            <a:xfrm>
              <a:off x="9695400" y="2726735"/>
              <a:ext cx="958850" cy="469447"/>
            </a:xfrm>
            <a:prstGeom prst="rect">
              <a:avLst/>
            </a:prstGeom>
            <a:noFill/>
          </p:spPr>
          <p:txBody>
            <a:bodyPr wrap="square" rtlCol="0">
              <a:spAutoFit/>
            </a:bodyPr>
            <a:lstStyle/>
            <a:p>
              <a:r>
                <a:rPr lang="en-US" altLang="ko-KR" sz="600" dirty="0" smtClean="0"/>
                <a:t>+</a:t>
              </a:r>
            </a:p>
          </p:txBody>
        </p:sp>
        <p:sp>
          <p:nvSpPr>
            <p:cNvPr id="74" name="TextBox 73"/>
            <p:cNvSpPr txBox="1"/>
            <p:nvPr/>
          </p:nvSpPr>
          <p:spPr>
            <a:xfrm>
              <a:off x="9705875" y="3207983"/>
              <a:ext cx="958850" cy="469447"/>
            </a:xfrm>
            <a:prstGeom prst="rect">
              <a:avLst/>
            </a:prstGeom>
            <a:noFill/>
          </p:spPr>
          <p:txBody>
            <a:bodyPr wrap="square" rtlCol="0">
              <a:spAutoFit/>
            </a:bodyPr>
            <a:lstStyle/>
            <a:p>
              <a:r>
                <a:rPr lang="en-US" altLang="ko-KR" sz="600" dirty="0" smtClean="0"/>
                <a:t>+</a:t>
              </a:r>
            </a:p>
          </p:txBody>
        </p:sp>
        <p:sp>
          <p:nvSpPr>
            <p:cNvPr id="75" name="TextBox 74"/>
            <p:cNvSpPr txBox="1"/>
            <p:nvPr/>
          </p:nvSpPr>
          <p:spPr>
            <a:xfrm>
              <a:off x="9714837" y="3699308"/>
              <a:ext cx="958850" cy="469447"/>
            </a:xfrm>
            <a:prstGeom prst="rect">
              <a:avLst/>
            </a:prstGeom>
            <a:noFill/>
          </p:spPr>
          <p:txBody>
            <a:bodyPr wrap="square" rtlCol="0">
              <a:spAutoFit/>
            </a:bodyPr>
            <a:lstStyle/>
            <a:p>
              <a:r>
                <a:rPr lang="en-US" altLang="ko-KR" sz="600" dirty="0" smtClean="0"/>
                <a:t>+</a:t>
              </a:r>
            </a:p>
          </p:txBody>
        </p:sp>
        <p:sp>
          <p:nvSpPr>
            <p:cNvPr id="76" name="TextBox 75"/>
            <p:cNvSpPr txBox="1"/>
            <p:nvPr/>
          </p:nvSpPr>
          <p:spPr>
            <a:xfrm>
              <a:off x="9718970" y="4212928"/>
              <a:ext cx="958850" cy="469447"/>
            </a:xfrm>
            <a:prstGeom prst="rect">
              <a:avLst/>
            </a:prstGeom>
            <a:noFill/>
          </p:spPr>
          <p:txBody>
            <a:bodyPr wrap="square" rtlCol="0">
              <a:spAutoFit/>
            </a:bodyPr>
            <a:lstStyle/>
            <a:p>
              <a:r>
                <a:rPr lang="en-US" altLang="ko-KR" sz="600" dirty="0" smtClean="0"/>
                <a:t>+</a:t>
              </a:r>
            </a:p>
          </p:txBody>
        </p:sp>
        <p:sp>
          <p:nvSpPr>
            <p:cNvPr id="77" name="직사각형 76"/>
            <p:cNvSpPr/>
            <p:nvPr/>
          </p:nvSpPr>
          <p:spPr>
            <a:xfrm>
              <a:off x="6504986" y="2464668"/>
              <a:ext cx="2430841"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8" name="TextBox 77"/>
            <p:cNvSpPr txBox="1"/>
            <p:nvPr/>
          </p:nvSpPr>
          <p:spPr>
            <a:xfrm>
              <a:off x="4115890" y="2038979"/>
              <a:ext cx="2195611" cy="460132"/>
            </a:xfrm>
            <a:prstGeom prst="rect">
              <a:avLst/>
            </a:prstGeom>
            <a:noFill/>
          </p:spPr>
          <p:txBody>
            <a:bodyPr wrap="none" rtlCol="0">
              <a:spAutoFit/>
            </a:bodyPr>
            <a:lstStyle/>
            <a:p>
              <a:r>
                <a:rPr lang="en-US" altLang="ko-KR" sz="900" dirty="0" smtClean="0"/>
                <a:t>Attention about #1</a:t>
              </a:r>
              <a:endParaRPr lang="ko-KR" altLang="en-US" sz="900" dirty="0"/>
            </a:p>
          </p:txBody>
        </p:sp>
        <p:sp>
          <p:nvSpPr>
            <p:cNvPr id="79" name="TextBox 78"/>
            <p:cNvSpPr txBox="1"/>
            <p:nvPr/>
          </p:nvSpPr>
          <p:spPr>
            <a:xfrm>
              <a:off x="6622973" y="2039868"/>
              <a:ext cx="2195611" cy="460132"/>
            </a:xfrm>
            <a:prstGeom prst="rect">
              <a:avLst/>
            </a:prstGeom>
            <a:noFill/>
          </p:spPr>
          <p:txBody>
            <a:bodyPr wrap="none" rtlCol="0">
              <a:spAutoFit/>
            </a:bodyPr>
            <a:lstStyle/>
            <a:p>
              <a:r>
                <a:rPr lang="en-US" altLang="ko-KR" sz="900" dirty="0" smtClean="0"/>
                <a:t>Attention about #2</a:t>
              </a:r>
              <a:endParaRPr lang="ko-KR" altLang="en-US" sz="900" dirty="0"/>
            </a:p>
          </p:txBody>
        </p:sp>
        <p:sp>
          <p:nvSpPr>
            <p:cNvPr id="80" name="TextBox 79"/>
            <p:cNvSpPr txBox="1"/>
            <p:nvPr/>
          </p:nvSpPr>
          <p:spPr>
            <a:xfrm>
              <a:off x="9109444" y="2064056"/>
              <a:ext cx="2195611" cy="460132"/>
            </a:xfrm>
            <a:prstGeom prst="rect">
              <a:avLst/>
            </a:prstGeom>
            <a:noFill/>
          </p:spPr>
          <p:txBody>
            <a:bodyPr wrap="none" rtlCol="0">
              <a:spAutoFit/>
            </a:bodyPr>
            <a:lstStyle/>
            <a:p>
              <a:r>
                <a:rPr lang="en-US" altLang="ko-KR" sz="900" dirty="0" smtClean="0"/>
                <a:t>Attention about #3</a:t>
              </a:r>
              <a:endParaRPr lang="ko-KR" altLang="en-US" sz="900" dirty="0"/>
            </a:p>
          </p:txBody>
        </p:sp>
      </p:grpSp>
      <p:sp>
        <p:nvSpPr>
          <p:cNvPr id="161" name="TextBox 160"/>
          <p:cNvSpPr txBox="1"/>
          <p:nvPr/>
        </p:nvSpPr>
        <p:spPr>
          <a:xfrm>
            <a:off x="3513389" y="6060144"/>
            <a:ext cx="2364750" cy="369332"/>
          </a:xfrm>
          <a:prstGeom prst="rect">
            <a:avLst/>
          </a:prstGeom>
          <a:noFill/>
        </p:spPr>
        <p:txBody>
          <a:bodyPr wrap="none" rtlCol="0">
            <a:spAutoFit/>
          </a:bodyPr>
          <a:lstStyle/>
          <a:p>
            <a:r>
              <a:rPr lang="en-US" altLang="ko-KR" dirty="0" smtClean="0"/>
              <a:t>The movie is </a:t>
            </a:r>
            <a:r>
              <a:rPr lang="en-US" altLang="ko-KR" b="1" dirty="0" smtClean="0"/>
              <a:t>funny</a:t>
            </a:r>
            <a:r>
              <a:rPr lang="en-US" altLang="ko-KR" dirty="0" smtClean="0"/>
              <a:t> .</a:t>
            </a:r>
          </a:p>
        </p:txBody>
      </p:sp>
      <p:sp>
        <p:nvSpPr>
          <p:cNvPr id="162" name="직사각형 161"/>
          <p:cNvSpPr/>
          <p:nvPr/>
        </p:nvSpPr>
        <p:spPr>
          <a:xfrm flipH="1">
            <a:off x="3548091" y="6035575"/>
            <a:ext cx="515369" cy="437999"/>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직사각형 162"/>
          <p:cNvSpPr/>
          <p:nvPr/>
        </p:nvSpPr>
        <p:spPr>
          <a:xfrm>
            <a:off x="4684053" y="6034129"/>
            <a:ext cx="253708" cy="43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직사각형 163"/>
          <p:cNvSpPr/>
          <p:nvPr/>
        </p:nvSpPr>
        <p:spPr>
          <a:xfrm>
            <a:off x="5654630" y="6060144"/>
            <a:ext cx="428867" cy="43799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p:cNvSpPr/>
          <p:nvPr/>
        </p:nvSpPr>
        <p:spPr>
          <a:xfrm>
            <a:off x="4731074" y="6051779"/>
            <a:ext cx="258963" cy="43799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6496755" y="5122418"/>
            <a:ext cx="1339320" cy="15038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TextBox 168"/>
          <p:cNvSpPr txBox="1"/>
          <p:nvPr/>
        </p:nvSpPr>
        <p:spPr>
          <a:xfrm>
            <a:off x="1937637" y="4316993"/>
            <a:ext cx="7012112" cy="369332"/>
          </a:xfrm>
          <a:prstGeom prst="rect">
            <a:avLst/>
          </a:prstGeom>
          <a:noFill/>
        </p:spPr>
        <p:txBody>
          <a:bodyPr wrap="none" rtlCol="0">
            <a:spAutoFit/>
          </a:bodyPr>
          <a:lstStyle/>
          <a:p>
            <a:r>
              <a:rPr lang="en-US" altLang="ko-KR" dirty="0" smtClean="0"/>
              <a:t>Attention reflects </a:t>
            </a:r>
            <a:r>
              <a:rPr lang="en-US" altLang="ko-KR" b="1" dirty="0" smtClean="0">
                <a:solidFill>
                  <a:srgbClr val="C00000"/>
                </a:solidFill>
              </a:rPr>
              <a:t>the importance of each word in a sentence</a:t>
            </a:r>
            <a:r>
              <a:rPr lang="en-US" altLang="ko-KR" dirty="0" smtClean="0"/>
              <a:t>.</a:t>
            </a:r>
          </a:p>
        </p:txBody>
      </p:sp>
      <p:sp>
        <p:nvSpPr>
          <p:cNvPr id="170" name="TextBox 169"/>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034475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7" name="TextBox 166"/>
              <p:cNvSpPr txBox="1"/>
              <p:nvPr/>
            </p:nvSpPr>
            <p:spPr>
              <a:xfrm>
                <a:off x="1345305" y="3841231"/>
                <a:ext cx="3488006" cy="319062"/>
              </a:xfrm>
              <a:prstGeom prst="rect">
                <a:avLst/>
              </a:prstGeom>
              <a:noFill/>
            </p:spPr>
            <p:txBody>
              <a:bodyPr wrap="none" lIns="0" tIns="0" rIns="0" bIns="0" rtlCol="0">
                <a:spAutoFit/>
              </a:bodyPr>
              <a:lstStyle/>
              <a:p>
                <a:r>
                  <a:rPr lang="en-US" altLang="ko-KR" dirty="0" smtClean="0"/>
                  <a:t>EXAM Attention : </a:t>
                </a:r>
                <a14:m>
                  <m:oMath xmlns:m="http://schemas.openxmlformats.org/officeDocument/2006/math">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e>
                    </m:nary>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oMath>
                </a14:m>
                <a:endParaRPr lang="ko-KR" altLang="en-US" sz="1400" dirty="0"/>
              </a:p>
            </p:txBody>
          </p:sp>
        </mc:Choice>
        <mc:Fallback xmlns="">
          <p:sp>
            <p:nvSpPr>
              <p:cNvPr id="167" name="TextBox 166"/>
              <p:cNvSpPr txBox="1">
                <a:spLocks noRot="1" noChangeAspect="1" noMove="1" noResize="1" noEditPoints="1" noAdjustHandles="1" noChangeArrowheads="1" noChangeShapeType="1" noTextEdit="1"/>
              </p:cNvSpPr>
              <p:nvPr/>
            </p:nvSpPr>
            <p:spPr>
              <a:xfrm>
                <a:off x="1345305" y="3841231"/>
                <a:ext cx="3488006" cy="319062"/>
              </a:xfrm>
              <a:prstGeom prst="rect">
                <a:avLst/>
              </a:prstGeom>
              <a:blipFill>
                <a:blip r:embed="rId3"/>
                <a:stretch>
                  <a:fillRect l="-4196" t="-146154" r="-524" b="-2269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4"/>
                <a:stretch>
                  <a:fillRect l="-3404" t="-21154" r="-2553" b="-36538"/>
                </a:stretch>
              </a:blipFill>
            </p:spPr>
            <p:txBody>
              <a:bodyPr/>
              <a:lstStyle/>
              <a:p>
                <a:r>
                  <a:rPr lang="ko-KR" altLang="en-US">
                    <a:noFill/>
                  </a:rPr>
                  <a:t> </a:t>
                </a:r>
              </a:p>
            </p:txBody>
          </p:sp>
        </mc:Fallback>
      </mc:AlternateContent>
      <p:cxnSp>
        <p:nvCxnSpPr>
          <p:cNvPr id="177" name="직선 화살표 연결선 176"/>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직선 화살표 연결선 178"/>
          <p:cNvCxnSpPr/>
          <p:nvPr/>
        </p:nvCxnSpPr>
        <p:spPr>
          <a:xfrm>
            <a:off x="1551007" y="4508676"/>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 name="TextBox 184"/>
          <p:cNvSpPr txBox="1"/>
          <p:nvPr/>
        </p:nvSpPr>
        <p:spPr>
          <a:xfrm>
            <a:off x="3445261" y="5192137"/>
            <a:ext cx="2454518" cy="369332"/>
          </a:xfrm>
          <a:prstGeom prst="rect">
            <a:avLst/>
          </a:prstGeom>
          <a:noFill/>
        </p:spPr>
        <p:txBody>
          <a:bodyPr wrap="none" rtlCol="0">
            <a:spAutoFit/>
          </a:bodyPr>
          <a:lstStyle/>
          <a:p>
            <a:r>
              <a:rPr lang="en-US" altLang="ko-KR" dirty="0" smtClean="0"/>
              <a:t>#1         #2         #3</a:t>
            </a:r>
          </a:p>
        </p:txBody>
      </p:sp>
      <p:sp>
        <p:nvSpPr>
          <p:cNvPr id="186" name="TextBox 185"/>
          <p:cNvSpPr txBox="1"/>
          <p:nvPr/>
        </p:nvSpPr>
        <p:spPr>
          <a:xfrm>
            <a:off x="2539909" y="5162244"/>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188" name="직사각형 187"/>
          <p:cNvSpPr/>
          <p:nvPr/>
        </p:nvSpPr>
        <p:spPr>
          <a:xfrm>
            <a:off x="3325148" y="4932342"/>
            <a:ext cx="830163"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화살표 연결선 2"/>
          <p:cNvCxnSpPr>
            <a:stCxn id="185" idx="2"/>
          </p:cNvCxnSpPr>
          <p:nvPr/>
        </p:nvCxnSpPr>
        <p:spPr>
          <a:xfrm>
            <a:off x="4672520" y="5561469"/>
            <a:ext cx="6160" cy="430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직사각형 25"/>
          <p:cNvSpPr/>
          <p:nvPr/>
        </p:nvSpPr>
        <p:spPr>
          <a:xfrm>
            <a:off x="5392725" y="4895684"/>
            <a:ext cx="830163"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2178889" y="6035575"/>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41" name="TextBox 40"/>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sp>
        <p:nvSpPr>
          <p:cNvPr id="44" name="TextBox 43"/>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sp>
        <p:nvSpPr>
          <p:cNvPr id="31" name="TextBox 30"/>
          <p:cNvSpPr txBox="1"/>
          <p:nvPr/>
        </p:nvSpPr>
        <p:spPr>
          <a:xfrm>
            <a:off x="3513389" y="6060144"/>
            <a:ext cx="2318263" cy="369332"/>
          </a:xfrm>
          <a:prstGeom prst="rect">
            <a:avLst/>
          </a:prstGeom>
          <a:noFill/>
        </p:spPr>
        <p:txBody>
          <a:bodyPr wrap="none" rtlCol="0">
            <a:spAutoFit/>
          </a:bodyPr>
          <a:lstStyle/>
          <a:p>
            <a:r>
              <a:rPr lang="en-US" altLang="ko-KR" dirty="0" smtClean="0"/>
              <a:t>The movie is funny .</a:t>
            </a:r>
          </a:p>
        </p:txBody>
      </p:sp>
      <p:sp>
        <p:nvSpPr>
          <p:cNvPr id="32" name="직사각형 31"/>
          <p:cNvSpPr/>
          <p:nvPr/>
        </p:nvSpPr>
        <p:spPr>
          <a:xfrm>
            <a:off x="4733309" y="6041348"/>
            <a:ext cx="211083" cy="43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566288" y="6024344"/>
            <a:ext cx="432260" cy="437999"/>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938689" y="6003771"/>
            <a:ext cx="658835" cy="43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p:cNvGrpSpPr/>
          <p:nvPr/>
        </p:nvGrpSpPr>
        <p:grpSpPr>
          <a:xfrm>
            <a:off x="6513946" y="5079357"/>
            <a:ext cx="4142436" cy="1516392"/>
            <a:chOff x="4050233" y="2038979"/>
            <a:chExt cx="7613844" cy="3022721"/>
          </a:xfrm>
        </p:grpSpPr>
        <p:sp>
          <p:nvSpPr>
            <p:cNvPr id="45" name="직사각형 44"/>
            <p:cNvSpPr/>
            <p:nvPr/>
          </p:nvSpPr>
          <p:spPr>
            <a:xfrm>
              <a:off x="4050233" y="2464668"/>
              <a:ext cx="7245163"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46" name="그룹 45"/>
            <p:cNvGrpSpPr/>
            <p:nvPr/>
          </p:nvGrpSpPr>
          <p:grpSpPr>
            <a:xfrm>
              <a:off x="4164174" y="2573918"/>
              <a:ext cx="1779348" cy="316217"/>
              <a:chOff x="1442287" y="2123411"/>
              <a:chExt cx="2314936" cy="405114"/>
            </a:xfrm>
          </p:grpSpPr>
          <p:sp>
            <p:nvSpPr>
              <p:cNvPr id="170" name="직사각형 16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타원 170"/>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타원 171"/>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타원 172"/>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타원 173"/>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그룹 46"/>
            <p:cNvGrpSpPr/>
            <p:nvPr/>
          </p:nvGrpSpPr>
          <p:grpSpPr>
            <a:xfrm>
              <a:off x="4169243" y="3063419"/>
              <a:ext cx="1779348" cy="316217"/>
              <a:chOff x="1442287" y="2123411"/>
              <a:chExt cx="2314936" cy="405114"/>
            </a:xfrm>
          </p:grpSpPr>
          <p:sp>
            <p:nvSpPr>
              <p:cNvPr id="162" name="직사각형 16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타원 167"/>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타원 168"/>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8" name="그룹 47"/>
            <p:cNvGrpSpPr/>
            <p:nvPr/>
          </p:nvGrpSpPr>
          <p:grpSpPr>
            <a:xfrm>
              <a:off x="4169243" y="3528625"/>
              <a:ext cx="1779348" cy="316217"/>
              <a:chOff x="1442287" y="2123411"/>
              <a:chExt cx="2314936" cy="405114"/>
            </a:xfrm>
          </p:grpSpPr>
          <p:sp>
            <p:nvSpPr>
              <p:cNvPr id="157" name="직사각형 15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타원 157"/>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타원 158"/>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9" name="그룹 48"/>
            <p:cNvGrpSpPr/>
            <p:nvPr/>
          </p:nvGrpSpPr>
          <p:grpSpPr>
            <a:xfrm>
              <a:off x="4170391" y="4040430"/>
              <a:ext cx="1779348" cy="316217"/>
              <a:chOff x="1442287" y="2123411"/>
              <a:chExt cx="2314936" cy="405114"/>
            </a:xfrm>
          </p:grpSpPr>
          <p:sp>
            <p:nvSpPr>
              <p:cNvPr id="152" name="직사각형 15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타원 152"/>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타원 155"/>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그룹 49"/>
            <p:cNvGrpSpPr/>
            <p:nvPr/>
          </p:nvGrpSpPr>
          <p:grpSpPr>
            <a:xfrm>
              <a:off x="4166730" y="4556861"/>
              <a:ext cx="1779348" cy="316217"/>
              <a:chOff x="1442287" y="2123411"/>
              <a:chExt cx="2314936" cy="405114"/>
            </a:xfrm>
          </p:grpSpPr>
          <p:sp>
            <p:nvSpPr>
              <p:cNvPr id="147" name="직사각형 14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 name="TextBox 50"/>
            <p:cNvSpPr txBox="1"/>
            <p:nvPr/>
          </p:nvSpPr>
          <p:spPr>
            <a:xfrm>
              <a:off x="5882242" y="2507198"/>
              <a:ext cx="958850" cy="469447"/>
            </a:xfrm>
            <a:prstGeom prst="rect">
              <a:avLst/>
            </a:prstGeom>
            <a:noFill/>
          </p:spPr>
          <p:txBody>
            <a:bodyPr wrap="square" rtlCol="0">
              <a:spAutoFit/>
            </a:bodyPr>
            <a:lstStyle/>
            <a:p>
              <a:r>
                <a:rPr lang="en-US" altLang="ko-KR" sz="600" dirty="0" smtClean="0"/>
                <a:t>X 0.1</a:t>
              </a:r>
            </a:p>
          </p:txBody>
        </p:sp>
        <p:sp>
          <p:nvSpPr>
            <p:cNvPr id="52" name="TextBox 51"/>
            <p:cNvSpPr txBox="1"/>
            <p:nvPr/>
          </p:nvSpPr>
          <p:spPr>
            <a:xfrm>
              <a:off x="5882242" y="2998788"/>
              <a:ext cx="958850" cy="469447"/>
            </a:xfrm>
            <a:prstGeom prst="rect">
              <a:avLst/>
            </a:prstGeom>
            <a:noFill/>
          </p:spPr>
          <p:txBody>
            <a:bodyPr wrap="square" rtlCol="0">
              <a:spAutoFit/>
            </a:bodyPr>
            <a:lstStyle/>
            <a:p>
              <a:r>
                <a:rPr lang="en-US" altLang="ko-KR" sz="600" dirty="0" smtClean="0"/>
                <a:t>X 0.2</a:t>
              </a:r>
            </a:p>
          </p:txBody>
        </p:sp>
        <p:sp>
          <p:nvSpPr>
            <p:cNvPr id="53" name="TextBox 52"/>
            <p:cNvSpPr txBox="1"/>
            <p:nvPr/>
          </p:nvSpPr>
          <p:spPr>
            <a:xfrm>
              <a:off x="5882242" y="3468120"/>
              <a:ext cx="958850" cy="469447"/>
            </a:xfrm>
            <a:prstGeom prst="rect">
              <a:avLst/>
            </a:prstGeom>
            <a:noFill/>
          </p:spPr>
          <p:txBody>
            <a:bodyPr wrap="square" rtlCol="0">
              <a:spAutoFit/>
            </a:bodyPr>
            <a:lstStyle/>
            <a:p>
              <a:r>
                <a:rPr lang="en-US" altLang="ko-KR" sz="600" dirty="0" smtClean="0"/>
                <a:t>X 0.0</a:t>
              </a:r>
            </a:p>
          </p:txBody>
        </p:sp>
        <p:sp>
          <p:nvSpPr>
            <p:cNvPr id="54" name="TextBox 53"/>
            <p:cNvSpPr txBox="1"/>
            <p:nvPr/>
          </p:nvSpPr>
          <p:spPr>
            <a:xfrm>
              <a:off x="5889065" y="3983829"/>
              <a:ext cx="958850" cy="469447"/>
            </a:xfrm>
            <a:prstGeom prst="rect">
              <a:avLst/>
            </a:prstGeom>
            <a:noFill/>
          </p:spPr>
          <p:txBody>
            <a:bodyPr wrap="square" rtlCol="0">
              <a:spAutoFit/>
            </a:bodyPr>
            <a:lstStyle/>
            <a:p>
              <a:r>
                <a:rPr lang="en-US" altLang="ko-KR" sz="600" dirty="0" smtClean="0"/>
                <a:t>X 0.7</a:t>
              </a:r>
            </a:p>
          </p:txBody>
        </p:sp>
        <p:sp>
          <p:nvSpPr>
            <p:cNvPr id="55" name="TextBox 54"/>
            <p:cNvSpPr txBox="1"/>
            <p:nvPr/>
          </p:nvSpPr>
          <p:spPr>
            <a:xfrm>
              <a:off x="5889065" y="4475416"/>
              <a:ext cx="958850" cy="469447"/>
            </a:xfrm>
            <a:prstGeom prst="rect">
              <a:avLst/>
            </a:prstGeom>
            <a:noFill/>
          </p:spPr>
          <p:txBody>
            <a:bodyPr wrap="square" rtlCol="0">
              <a:spAutoFit/>
            </a:bodyPr>
            <a:lstStyle/>
            <a:p>
              <a:r>
                <a:rPr lang="en-US" altLang="ko-KR" sz="600" dirty="0" smtClean="0"/>
                <a:t>X 0.0</a:t>
              </a:r>
            </a:p>
          </p:txBody>
        </p:sp>
        <p:sp>
          <p:nvSpPr>
            <p:cNvPr id="56" name="TextBox 55"/>
            <p:cNvSpPr txBox="1"/>
            <p:nvPr/>
          </p:nvSpPr>
          <p:spPr>
            <a:xfrm>
              <a:off x="4870477" y="2753991"/>
              <a:ext cx="958850" cy="469447"/>
            </a:xfrm>
            <a:prstGeom prst="rect">
              <a:avLst/>
            </a:prstGeom>
            <a:noFill/>
          </p:spPr>
          <p:txBody>
            <a:bodyPr wrap="square" rtlCol="0">
              <a:spAutoFit/>
            </a:bodyPr>
            <a:lstStyle/>
            <a:p>
              <a:r>
                <a:rPr lang="en-US" altLang="ko-KR" sz="600" dirty="0" smtClean="0"/>
                <a:t>+</a:t>
              </a:r>
            </a:p>
          </p:txBody>
        </p:sp>
        <p:sp>
          <p:nvSpPr>
            <p:cNvPr id="57" name="TextBox 56"/>
            <p:cNvSpPr txBox="1"/>
            <p:nvPr/>
          </p:nvSpPr>
          <p:spPr>
            <a:xfrm>
              <a:off x="4880953" y="3235239"/>
              <a:ext cx="958850" cy="469447"/>
            </a:xfrm>
            <a:prstGeom prst="rect">
              <a:avLst/>
            </a:prstGeom>
            <a:noFill/>
          </p:spPr>
          <p:txBody>
            <a:bodyPr wrap="square" rtlCol="0">
              <a:spAutoFit/>
            </a:bodyPr>
            <a:lstStyle/>
            <a:p>
              <a:r>
                <a:rPr lang="en-US" altLang="ko-KR" sz="600" dirty="0" smtClean="0"/>
                <a:t>+</a:t>
              </a:r>
            </a:p>
          </p:txBody>
        </p:sp>
        <p:sp>
          <p:nvSpPr>
            <p:cNvPr id="58" name="TextBox 57"/>
            <p:cNvSpPr txBox="1"/>
            <p:nvPr/>
          </p:nvSpPr>
          <p:spPr>
            <a:xfrm>
              <a:off x="4889914" y="3726565"/>
              <a:ext cx="958850" cy="469447"/>
            </a:xfrm>
            <a:prstGeom prst="rect">
              <a:avLst/>
            </a:prstGeom>
            <a:noFill/>
          </p:spPr>
          <p:txBody>
            <a:bodyPr wrap="square" rtlCol="0">
              <a:spAutoFit/>
            </a:bodyPr>
            <a:lstStyle/>
            <a:p>
              <a:r>
                <a:rPr lang="en-US" altLang="ko-KR" sz="600" dirty="0" smtClean="0"/>
                <a:t>+</a:t>
              </a:r>
            </a:p>
          </p:txBody>
        </p:sp>
        <p:sp>
          <p:nvSpPr>
            <p:cNvPr id="59" name="TextBox 58"/>
            <p:cNvSpPr txBox="1"/>
            <p:nvPr/>
          </p:nvSpPr>
          <p:spPr>
            <a:xfrm>
              <a:off x="4894049" y="4240181"/>
              <a:ext cx="958850" cy="469447"/>
            </a:xfrm>
            <a:prstGeom prst="rect">
              <a:avLst/>
            </a:prstGeom>
            <a:noFill/>
          </p:spPr>
          <p:txBody>
            <a:bodyPr wrap="square" rtlCol="0">
              <a:spAutoFit/>
            </a:bodyPr>
            <a:lstStyle/>
            <a:p>
              <a:r>
                <a:rPr lang="en-US" altLang="ko-KR" sz="600" dirty="0" smtClean="0"/>
                <a:t>+</a:t>
              </a:r>
            </a:p>
          </p:txBody>
        </p:sp>
        <p:grpSp>
          <p:nvGrpSpPr>
            <p:cNvPr id="60" name="그룹 59"/>
            <p:cNvGrpSpPr/>
            <p:nvPr/>
          </p:nvGrpSpPr>
          <p:grpSpPr>
            <a:xfrm>
              <a:off x="6614789" y="2546663"/>
              <a:ext cx="1779348" cy="316217"/>
              <a:chOff x="1442287" y="2123411"/>
              <a:chExt cx="2314936" cy="405114"/>
            </a:xfrm>
          </p:grpSpPr>
          <p:sp>
            <p:nvSpPr>
              <p:cNvPr id="142" name="직사각형 14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1" name="그룹 60"/>
            <p:cNvGrpSpPr/>
            <p:nvPr/>
          </p:nvGrpSpPr>
          <p:grpSpPr>
            <a:xfrm>
              <a:off x="6619858" y="3036164"/>
              <a:ext cx="1779348" cy="316217"/>
              <a:chOff x="1442287" y="2123411"/>
              <a:chExt cx="2314936" cy="405114"/>
            </a:xfrm>
          </p:grpSpPr>
          <p:sp>
            <p:nvSpPr>
              <p:cNvPr id="137" name="직사각형 13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타원 140"/>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2" name="그룹 61"/>
            <p:cNvGrpSpPr/>
            <p:nvPr/>
          </p:nvGrpSpPr>
          <p:grpSpPr>
            <a:xfrm>
              <a:off x="6619858" y="3501370"/>
              <a:ext cx="1779348" cy="316217"/>
              <a:chOff x="1442287" y="2123411"/>
              <a:chExt cx="2314936" cy="405114"/>
            </a:xfrm>
          </p:grpSpPr>
          <p:sp>
            <p:nvSpPr>
              <p:cNvPr id="132" name="직사각형 13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 name="그룹 62"/>
            <p:cNvGrpSpPr/>
            <p:nvPr/>
          </p:nvGrpSpPr>
          <p:grpSpPr>
            <a:xfrm>
              <a:off x="6621006" y="4013175"/>
              <a:ext cx="1779348" cy="316217"/>
              <a:chOff x="1442287" y="2123411"/>
              <a:chExt cx="2314936" cy="405114"/>
            </a:xfrm>
          </p:grpSpPr>
          <p:sp>
            <p:nvSpPr>
              <p:cNvPr id="127" name="직사각형 12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타원 127"/>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타원 129"/>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4" name="그룹 63"/>
            <p:cNvGrpSpPr/>
            <p:nvPr/>
          </p:nvGrpSpPr>
          <p:grpSpPr>
            <a:xfrm>
              <a:off x="6617345" y="4529606"/>
              <a:ext cx="1779348" cy="316217"/>
              <a:chOff x="1442287" y="2123411"/>
              <a:chExt cx="2314936" cy="405114"/>
            </a:xfrm>
          </p:grpSpPr>
          <p:sp>
            <p:nvSpPr>
              <p:cNvPr id="122" name="직사각형 12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5" name="TextBox 64"/>
            <p:cNvSpPr txBox="1"/>
            <p:nvPr/>
          </p:nvSpPr>
          <p:spPr>
            <a:xfrm>
              <a:off x="8289093" y="2467838"/>
              <a:ext cx="958850" cy="469447"/>
            </a:xfrm>
            <a:prstGeom prst="rect">
              <a:avLst/>
            </a:prstGeom>
            <a:noFill/>
          </p:spPr>
          <p:txBody>
            <a:bodyPr wrap="square" rtlCol="0">
              <a:spAutoFit/>
            </a:bodyPr>
            <a:lstStyle/>
            <a:p>
              <a:r>
                <a:rPr lang="en-US" altLang="ko-KR" sz="600" dirty="0" smtClean="0"/>
                <a:t>X 0.0</a:t>
              </a:r>
            </a:p>
          </p:txBody>
        </p:sp>
        <p:sp>
          <p:nvSpPr>
            <p:cNvPr id="66" name="TextBox 65"/>
            <p:cNvSpPr txBox="1"/>
            <p:nvPr/>
          </p:nvSpPr>
          <p:spPr>
            <a:xfrm>
              <a:off x="8289093" y="2959428"/>
              <a:ext cx="958850" cy="469447"/>
            </a:xfrm>
            <a:prstGeom prst="rect">
              <a:avLst/>
            </a:prstGeom>
            <a:noFill/>
          </p:spPr>
          <p:txBody>
            <a:bodyPr wrap="square" rtlCol="0">
              <a:spAutoFit/>
            </a:bodyPr>
            <a:lstStyle/>
            <a:p>
              <a:r>
                <a:rPr lang="en-US" altLang="ko-KR" sz="600" dirty="0" smtClean="0"/>
                <a:t>X 0.5</a:t>
              </a:r>
            </a:p>
          </p:txBody>
        </p:sp>
        <p:sp>
          <p:nvSpPr>
            <p:cNvPr id="67" name="TextBox 66"/>
            <p:cNvSpPr txBox="1"/>
            <p:nvPr/>
          </p:nvSpPr>
          <p:spPr>
            <a:xfrm>
              <a:off x="8289093" y="3428760"/>
              <a:ext cx="958850" cy="469447"/>
            </a:xfrm>
            <a:prstGeom prst="rect">
              <a:avLst/>
            </a:prstGeom>
            <a:noFill/>
          </p:spPr>
          <p:txBody>
            <a:bodyPr wrap="square" rtlCol="0">
              <a:spAutoFit/>
            </a:bodyPr>
            <a:lstStyle/>
            <a:p>
              <a:r>
                <a:rPr lang="en-US" altLang="ko-KR" sz="600" dirty="0" smtClean="0"/>
                <a:t>X 0.1</a:t>
              </a:r>
            </a:p>
          </p:txBody>
        </p:sp>
        <p:sp>
          <p:nvSpPr>
            <p:cNvPr id="68" name="TextBox 67"/>
            <p:cNvSpPr txBox="1"/>
            <p:nvPr/>
          </p:nvSpPr>
          <p:spPr>
            <a:xfrm>
              <a:off x="8295914" y="3944469"/>
              <a:ext cx="958850" cy="469447"/>
            </a:xfrm>
            <a:prstGeom prst="rect">
              <a:avLst/>
            </a:prstGeom>
            <a:noFill/>
          </p:spPr>
          <p:txBody>
            <a:bodyPr wrap="square" rtlCol="0">
              <a:spAutoFit/>
            </a:bodyPr>
            <a:lstStyle/>
            <a:p>
              <a:r>
                <a:rPr lang="en-US" altLang="ko-KR" sz="600" dirty="0" smtClean="0"/>
                <a:t>X 0.2</a:t>
              </a:r>
            </a:p>
          </p:txBody>
        </p:sp>
        <p:sp>
          <p:nvSpPr>
            <p:cNvPr id="69" name="TextBox 68"/>
            <p:cNvSpPr txBox="1"/>
            <p:nvPr/>
          </p:nvSpPr>
          <p:spPr>
            <a:xfrm>
              <a:off x="8295914" y="4436056"/>
              <a:ext cx="958850" cy="469447"/>
            </a:xfrm>
            <a:prstGeom prst="rect">
              <a:avLst/>
            </a:prstGeom>
            <a:noFill/>
          </p:spPr>
          <p:txBody>
            <a:bodyPr wrap="square" rtlCol="0">
              <a:spAutoFit/>
            </a:bodyPr>
            <a:lstStyle/>
            <a:p>
              <a:r>
                <a:rPr lang="en-US" altLang="ko-KR" sz="600" dirty="0" smtClean="0"/>
                <a:t>X 0.2</a:t>
              </a:r>
            </a:p>
          </p:txBody>
        </p:sp>
        <p:sp>
          <p:nvSpPr>
            <p:cNvPr id="70" name="TextBox 69"/>
            <p:cNvSpPr txBox="1"/>
            <p:nvPr/>
          </p:nvSpPr>
          <p:spPr>
            <a:xfrm>
              <a:off x="7321094" y="2726735"/>
              <a:ext cx="958850" cy="469447"/>
            </a:xfrm>
            <a:prstGeom prst="rect">
              <a:avLst/>
            </a:prstGeom>
            <a:noFill/>
          </p:spPr>
          <p:txBody>
            <a:bodyPr wrap="square" rtlCol="0">
              <a:spAutoFit/>
            </a:bodyPr>
            <a:lstStyle/>
            <a:p>
              <a:r>
                <a:rPr lang="en-US" altLang="ko-KR" sz="600" dirty="0" smtClean="0"/>
                <a:t>+</a:t>
              </a:r>
            </a:p>
          </p:txBody>
        </p:sp>
        <p:sp>
          <p:nvSpPr>
            <p:cNvPr id="71" name="TextBox 70"/>
            <p:cNvSpPr txBox="1"/>
            <p:nvPr/>
          </p:nvSpPr>
          <p:spPr>
            <a:xfrm>
              <a:off x="7331568" y="3207983"/>
              <a:ext cx="958850" cy="469447"/>
            </a:xfrm>
            <a:prstGeom prst="rect">
              <a:avLst/>
            </a:prstGeom>
            <a:noFill/>
          </p:spPr>
          <p:txBody>
            <a:bodyPr wrap="square" rtlCol="0">
              <a:spAutoFit/>
            </a:bodyPr>
            <a:lstStyle/>
            <a:p>
              <a:r>
                <a:rPr lang="en-US" altLang="ko-KR" sz="600" dirty="0" smtClean="0"/>
                <a:t>+</a:t>
              </a:r>
            </a:p>
          </p:txBody>
        </p:sp>
        <p:sp>
          <p:nvSpPr>
            <p:cNvPr id="72" name="TextBox 71"/>
            <p:cNvSpPr txBox="1"/>
            <p:nvPr/>
          </p:nvSpPr>
          <p:spPr>
            <a:xfrm>
              <a:off x="7340530" y="3699308"/>
              <a:ext cx="958850" cy="469447"/>
            </a:xfrm>
            <a:prstGeom prst="rect">
              <a:avLst/>
            </a:prstGeom>
            <a:noFill/>
          </p:spPr>
          <p:txBody>
            <a:bodyPr wrap="square" rtlCol="0">
              <a:spAutoFit/>
            </a:bodyPr>
            <a:lstStyle/>
            <a:p>
              <a:r>
                <a:rPr lang="en-US" altLang="ko-KR" sz="600" dirty="0" smtClean="0"/>
                <a:t>+</a:t>
              </a:r>
            </a:p>
          </p:txBody>
        </p:sp>
        <p:sp>
          <p:nvSpPr>
            <p:cNvPr id="73" name="TextBox 72"/>
            <p:cNvSpPr txBox="1"/>
            <p:nvPr/>
          </p:nvSpPr>
          <p:spPr>
            <a:xfrm>
              <a:off x="7344662" y="4212928"/>
              <a:ext cx="958850" cy="469447"/>
            </a:xfrm>
            <a:prstGeom prst="rect">
              <a:avLst/>
            </a:prstGeom>
            <a:noFill/>
          </p:spPr>
          <p:txBody>
            <a:bodyPr wrap="square" rtlCol="0">
              <a:spAutoFit/>
            </a:bodyPr>
            <a:lstStyle/>
            <a:p>
              <a:r>
                <a:rPr lang="en-US" altLang="ko-KR" sz="600" dirty="0" smtClean="0"/>
                <a:t>+</a:t>
              </a:r>
            </a:p>
          </p:txBody>
        </p:sp>
        <p:grpSp>
          <p:nvGrpSpPr>
            <p:cNvPr id="74" name="그룹 73"/>
            <p:cNvGrpSpPr/>
            <p:nvPr/>
          </p:nvGrpSpPr>
          <p:grpSpPr>
            <a:xfrm>
              <a:off x="8989096" y="2546663"/>
              <a:ext cx="1779348" cy="316217"/>
              <a:chOff x="1442287" y="2123411"/>
              <a:chExt cx="2314936" cy="405114"/>
            </a:xfrm>
          </p:grpSpPr>
          <p:sp>
            <p:nvSpPr>
              <p:cNvPr id="117" name="직사각형 11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타원 120"/>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5" name="그룹 74"/>
            <p:cNvGrpSpPr/>
            <p:nvPr/>
          </p:nvGrpSpPr>
          <p:grpSpPr>
            <a:xfrm>
              <a:off x="8994165" y="3036164"/>
              <a:ext cx="1779348" cy="316217"/>
              <a:chOff x="1442287" y="2123411"/>
              <a:chExt cx="2314936" cy="405114"/>
            </a:xfrm>
          </p:grpSpPr>
          <p:sp>
            <p:nvSpPr>
              <p:cNvPr id="112" name="직사각형 11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6" name="그룹 75"/>
            <p:cNvGrpSpPr/>
            <p:nvPr/>
          </p:nvGrpSpPr>
          <p:grpSpPr>
            <a:xfrm>
              <a:off x="8994165" y="3501370"/>
              <a:ext cx="1779348" cy="316217"/>
              <a:chOff x="1442287" y="2123411"/>
              <a:chExt cx="2314936" cy="405114"/>
            </a:xfrm>
          </p:grpSpPr>
          <p:sp>
            <p:nvSpPr>
              <p:cNvPr id="107" name="직사각형 10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7" name="그룹 76"/>
            <p:cNvGrpSpPr/>
            <p:nvPr/>
          </p:nvGrpSpPr>
          <p:grpSpPr>
            <a:xfrm>
              <a:off x="8995313" y="4013175"/>
              <a:ext cx="1779348" cy="316217"/>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8" name="그룹 77"/>
            <p:cNvGrpSpPr/>
            <p:nvPr/>
          </p:nvGrpSpPr>
          <p:grpSpPr>
            <a:xfrm>
              <a:off x="8991652" y="4529606"/>
              <a:ext cx="1779348" cy="316217"/>
              <a:chOff x="1442287" y="2123411"/>
              <a:chExt cx="2314936" cy="405114"/>
            </a:xfrm>
          </p:grpSpPr>
          <p:sp>
            <p:nvSpPr>
              <p:cNvPr id="97" name="직사각형 96"/>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타원 100"/>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9" name="TextBox 78"/>
            <p:cNvSpPr txBox="1"/>
            <p:nvPr/>
          </p:nvSpPr>
          <p:spPr>
            <a:xfrm>
              <a:off x="10698408" y="2479947"/>
              <a:ext cx="958850" cy="469447"/>
            </a:xfrm>
            <a:prstGeom prst="rect">
              <a:avLst/>
            </a:prstGeom>
            <a:noFill/>
          </p:spPr>
          <p:txBody>
            <a:bodyPr wrap="square" rtlCol="0">
              <a:spAutoFit/>
            </a:bodyPr>
            <a:lstStyle/>
            <a:p>
              <a:r>
                <a:rPr lang="en-US" altLang="ko-KR" sz="600" dirty="0" smtClean="0"/>
                <a:t>X 0.3</a:t>
              </a:r>
            </a:p>
          </p:txBody>
        </p:sp>
        <p:sp>
          <p:nvSpPr>
            <p:cNvPr id="80" name="TextBox 79"/>
            <p:cNvSpPr txBox="1"/>
            <p:nvPr/>
          </p:nvSpPr>
          <p:spPr>
            <a:xfrm>
              <a:off x="10698408" y="2971536"/>
              <a:ext cx="958850" cy="469447"/>
            </a:xfrm>
            <a:prstGeom prst="rect">
              <a:avLst/>
            </a:prstGeom>
            <a:noFill/>
          </p:spPr>
          <p:txBody>
            <a:bodyPr wrap="square" rtlCol="0">
              <a:spAutoFit/>
            </a:bodyPr>
            <a:lstStyle/>
            <a:p>
              <a:r>
                <a:rPr lang="en-US" altLang="ko-KR" sz="600" dirty="0" smtClean="0"/>
                <a:t>X 0.6</a:t>
              </a:r>
            </a:p>
          </p:txBody>
        </p:sp>
        <p:sp>
          <p:nvSpPr>
            <p:cNvPr id="81" name="TextBox 80"/>
            <p:cNvSpPr txBox="1"/>
            <p:nvPr/>
          </p:nvSpPr>
          <p:spPr>
            <a:xfrm>
              <a:off x="10698408" y="3440869"/>
              <a:ext cx="958850" cy="469447"/>
            </a:xfrm>
            <a:prstGeom prst="rect">
              <a:avLst/>
            </a:prstGeom>
            <a:noFill/>
          </p:spPr>
          <p:txBody>
            <a:bodyPr wrap="square" rtlCol="0">
              <a:spAutoFit/>
            </a:bodyPr>
            <a:lstStyle/>
            <a:p>
              <a:r>
                <a:rPr lang="en-US" altLang="ko-KR" sz="600" dirty="0" smtClean="0"/>
                <a:t>X 0.1</a:t>
              </a:r>
            </a:p>
          </p:txBody>
        </p:sp>
        <p:sp>
          <p:nvSpPr>
            <p:cNvPr id="82" name="TextBox 81"/>
            <p:cNvSpPr txBox="1"/>
            <p:nvPr/>
          </p:nvSpPr>
          <p:spPr>
            <a:xfrm>
              <a:off x="10705227" y="3956578"/>
              <a:ext cx="958850" cy="469447"/>
            </a:xfrm>
            <a:prstGeom prst="rect">
              <a:avLst/>
            </a:prstGeom>
            <a:noFill/>
          </p:spPr>
          <p:txBody>
            <a:bodyPr wrap="square" rtlCol="0">
              <a:spAutoFit/>
            </a:bodyPr>
            <a:lstStyle/>
            <a:p>
              <a:r>
                <a:rPr lang="en-US" altLang="ko-KR" sz="600" dirty="0" smtClean="0"/>
                <a:t>X 0.0</a:t>
              </a:r>
            </a:p>
          </p:txBody>
        </p:sp>
        <p:sp>
          <p:nvSpPr>
            <p:cNvPr id="83" name="TextBox 82"/>
            <p:cNvSpPr txBox="1"/>
            <p:nvPr/>
          </p:nvSpPr>
          <p:spPr>
            <a:xfrm>
              <a:off x="10705227" y="4448164"/>
              <a:ext cx="958850" cy="469447"/>
            </a:xfrm>
            <a:prstGeom prst="rect">
              <a:avLst/>
            </a:prstGeom>
            <a:noFill/>
          </p:spPr>
          <p:txBody>
            <a:bodyPr wrap="square" rtlCol="0">
              <a:spAutoFit/>
            </a:bodyPr>
            <a:lstStyle/>
            <a:p>
              <a:r>
                <a:rPr lang="en-US" altLang="ko-KR" sz="600" dirty="0" smtClean="0"/>
                <a:t>X 0.0</a:t>
              </a:r>
            </a:p>
          </p:txBody>
        </p:sp>
        <p:sp>
          <p:nvSpPr>
            <p:cNvPr id="84" name="TextBox 83"/>
            <p:cNvSpPr txBox="1"/>
            <p:nvPr/>
          </p:nvSpPr>
          <p:spPr>
            <a:xfrm>
              <a:off x="9695400" y="2726735"/>
              <a:ext cx="958850" cy="469447"/>
            </a:xfrm>
            <a:prstGeom prst="rect">
              <a:avLst/>
            </a:prstGeom>
            <a:noFill/>
          </p:spPr>
          <p:txBody>
            <a:bodyPr wrap="square" rtlCol="0">
              <a:spAutoFit/>
            </a:bodyPr>
            <a:lstStyle/>
            <a:p>
              <a:r>
                <a:rPr lang="en-US" altLang="ko-KR" sz="600" dirty="0" smtClean="0"/>
                <a:t>+</a:t>
              </a:r>
            </a:p>
          </p:txBody>
        </p:sp>
        <p:sp>
          <p:nvSpPr>
            <p:cNvPr id="85" name="TextBox 84"/>
            <p:cNvSpPr txBox="1"/>
            <p:nvPr/>
          </p:nvSpPr>
          <p:spPr>
            <a:xfrm>
              <a:off x="9705875" y="3207983"/>
              <a:ext cx="958850" cy="469447"/>
            </a:xfrm>
            <a:prstGeom prst="rect">
              <a:avLst/>
            </a:prstGeom>
            <a:noFill/>
          </p:spPr>
          <p:txBody>
            <a:bodyPr wrap="square" rtlCol="0">
              <a:spAutoFit/>
            </a:bodyPr>
            <a:lstStyle/>
            <a:p>
              <a:r>
                <a:rPr lang="en-US" altLang="ko-KR" sz="600" dirty="0" smtClean="0"/>
                <a:t>+</a:t>
              </a:r>
            </a:p>
          </p:txBody>
        </p:sp>
        <p:sp>
          <p:nvSpPr>
            <p:cNvPr id="86" name="TextBox 85"/>
            <p:cNvSpPr txBox="1"/>
            <p:nvPr/>
          </p:nvSpPr>
          <p:spPr>
            <a:xfrm>
              <a:off x="9714837" y="3699308"/>
              <a:ext cx="958850" cy="469447"/>
            </a:xfrm>
            <a:prstGeom prst="rect">
              <a:avLst/>
            </a:prstGeom>
            <a:noFill/>
          </p:spPr>
          <p:txBody>
            <a:bodyPr wrap="square" rtlCol="0">
              <a:spAutoFit/>
            </a:bodyPr>
            <a:lstStyle/>
            <a:p>
              <a:r>
                <a:rPr lang="en-US" altLang="ko-KR" sz="600" dirty="0" smtClean="0"/>
                <a:t>+</a:t>
              </a:r>
            </a:p>
          </p:txBody>
        </p:sp>
        <p:sp>
          <p:nvSpPr>
            <p:cNvPr id="87" name="TextBox 86"/>
            <p:cNvSpPr txBox="1"/>
            <p:nvPr/>
          </p:nvSpPr>
          <p:spPr>
            <a:xfrm>
              <a:off x="9718970" y="4212928"/>
              <a:ext cx="958850" cy="469447"/>
            </a:xfrm>
            <a:prstGeom prst="rect">
              <a:avLst/>
            </a:prstGeom>
            <a:noFill/>
          </p:spPr>
          <p:txBody>
            <a:bodyPr wrap="square" rtlCol="0">
              <a:spAutoFit/>
            </a:bodyPr>
            <a:lstStyle/>
            <a:p>
              <a:r>
                <a:rPr lang="en-US" altLang="ko-KR" sz="600" dirty="0" smtClean="0"/>
                <a:t>+</a:t>
              </a:r>
            </a:p>
          </p:txBody>
        </p:sp>
        <p:sp>
          <p:nvSpPr>
            <p:cNvPr id="88" name="직사각형 87"/>
            <p:cNvSpPr/>
            <p:nvPr/>
          </p:nvSpPr>
          <p:spPr>
            <a:xfrm>
              <a:off x="6504986" y="2464668"/>
              <a:ext cx="2430841" cy="2597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0" name="TextBox 89"/>
            <p:cNvSpPr txBox="1"/>
            <p:nvPr/>
          </p:nvSpPr>
          <p:spPr>
            <a:xfrm>
              <a:off x="4115890" y="2038979"/>
              <a:ext cx="2195611" cy="460132"/>
            </a:xfrm>
            <a:prstGeom prst="rect">
              <a:avLst/>
            </a:prstGeom>
            <a:noFill/>
          </p:spPr>
          <p:txBody>
            <a:bodyPr wrap="none" rtlCol="0">
              <a:spAutoFit/>
            </a:bodyPr>
            <a:lstStyle/>
            <a:p>
              <a:r>
                <a:rPr lang="en-US" altLang="ko-KR" sz="900" dirty="0" smtClean="0"/>
                <a:t>Attention about #1</a:t>
              </a:r>
              <a:endParaRPr lang="ko-KR" altLang="en-US" sz="900" dirty="0"/>
            </a:p>
          </p:txBody>
        </p:sp>
        <p:sp>
          <p:nvSpPr>
            <p:cNvPr id="92" name="TextBox 91"/>
            <p:cNvSpPr txBox="1"/>
            <p:nvPr/>
          </p:nvSpPr>
          <p:spPr>
            <a:xfrm>
              <a:off x="6622973" y="2039868"/>
              <a:ext cx="2195611" cy="460132"/>
            </a:xfrm>
            <a:prstGeom prst="rect">
              <a:avLst/>
            </a:prstGeom>
            <a:noFill/>
          </p:spPr>
          <p:txBody>
            <a:bodyPr wrap="none" rtlCol="0">
              <a:spAutoFit/>
            </a:bodyPr>
            <a:lstStyle/>
            <a:p>
              <a:r>
                <a:rPr lang="en-US" altLang="ko-KR" sz="900" dirty="0" smtClean="0"/>
                <a:t>Attention about #2</a:t>
              </a:r>
              <a:endParaRPr lang="ko-KR" altLang="en-US" sz="900" dirty="0"/>
            </a:p>
          </p:txBody>
        </p:sp>
        <p:sp>
          <p:nvSpPr>
            <p:cNvPr id="96" name="TextBox 95"/>
            <p:cNvSpPr txBox="1"/>
            <p:nvPr/>
          </p:nvSpPr>
          <p:spPr>
            <a:xfrm>
              <a:off x="9109444" y="2064056"/>
              <a:ext cx="2195611" cy="460132"/>
            </a:xfrm>
            <a:prstGeom prst="rect">
              <a:avLst/>
            </a:prstGeom>
            <a:noFill/>
          </p:spPr>
          <p:txBody>
            <a:bodyPr wrap="none" rtlCol="0">
              <a:spAutoFit/>
            </a:bodyPr>
            <a:lstStyle/>
            <a:p>
              <a:r>
                <a:rPr lang="en-US" altLang="ko-KR" sz="900" dirty="0" smtClean="0"/>
                <a:t>Attention about #3</a:t>
              </a:r>
              <a:endParaRPr lang="ko-KR" altLang="en-US" sz="900" dirty="0"/>
            </a:p>
          </p:txBody>
        </p:sp>
      </p:grpSp>
      <p:sp>
        <p:nvSpPr>
          <p:cNvPr id="175" name="직사각형 174"/>
          <p:cNvSpPr/>
          <p:nvPr/>
        </p:nvSpPr>
        <p:spPr>
          <a:xfrm flipH="1">
            <a:off x="7837835" y="5122418"/>
            <a:ext cx="1351025" cy="15038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직사각형 177"/>
          <p:cNvSpPr/>
          <p:nvPr/>
        </p:nvSpPr>
        <p:spPr>
          <a:xfrm>
            <a:off x="3594265" y="6041348"/>
            <a:ext cx="404283" cy="43799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직사각형 179"/>
          <p:cNvSpPr/>
          <p:nvPr/>
        </p:nvSpPr>
        <p:spPr>
          <a:xfrm>
            <a:off x="5624030" y="6049452"/>
            <a:ext cx="303921" cy="43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80"/>
          <p:cNvSpPr/>
          <p:nvPr/>
        </p:nvSpPr>
        <p:spPr>
          <a:xfrm flipH="1">
            <a:off x="4704239" y="6009147"/>
            <a:ext cx="240153" cy="437999"/>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TextBox 181"/>
          <p:cNvSpPr txBox="1"/>
          <p:nvPr/>
        </p:nvSpPr>
        <p:spPr>
          <a:xfrm>
            <a:off x="1937637" y="4316993"/>
            <a:ext cx="7012112" cy="369332"/>
          </a:xfrm>
          <a:prstGeom prst="rect">
            <a:avLst/>
          </a:prstGeom>
          <a:noFill/>
        </p:spPr>
        <p:txBody>
          <a:bodyPr wrap="none" rtlCol="0">
            <a:spAutoFit/>
          </a:bodyPr>
          <a:lstStyle/>
          <a:p>
            <a:r>
              <a:rPr lang="en-US" altLang="ko-KR" dirty="0" smtClean="0"/>
              <a:t>Attention reflects </a:t>
            </a:r>
            <a:r>
              <a:rPr lang="en-US" altLang="ko-KR" b="1" dirty="0" smtClean="0">
                <a:solidFill>
                  <a:srgbClr val="C00000"/>
                </a:solidFill>
              </a:rPr>
              <a:t>the importance of each word in a sentence</a:t>
            </a:r>
            <a:r>
              <a:rPr lang="en-US" altLang="ko-KR" dirty="0" smtClean="0"/>
              <a:t>.</a:t>
            </a:r>
          </a:p>
        </p:txBody>
      </p:sp>
      <p:sp>
        <p:nvSpPr>
          <p:cNvPr id="184" name="TextBox 183"/>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909589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65" name="직선 연결선 164"/>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7" name="TextBox 166"/>
              <p:cNvSpPr txBox="1"/>
              <p:nvPr/>
            </p:nvSpPr>
            <p:spPr>
              <a:xfrm>
                <a:off x="1345305" y="3841231"/>
                <a:ext cx="3488006" cy="319062"/>
              </a:xfrm>
              <a:prstGeom prst="rect">
                <a:avLst/>
              </a:prstGeom>
              <a:noFill/>
            </p:spPr>
            <p:txBody>
              <a:bodyPr wrap="none" lIns="0" tIns="0" rIns="0" bIns="0" rtlCol="0">
                <a:spAutoFit/>
              </a:bodyPr>
              <a:lstStyle/>
              <a:p>
                <a:r>
                  <a:rPr lang="en-US" altLang="ko-KR" dirty="0" smtClean="0"/>
                  <a:t>EXAM Attention : </a:t>
                </a:r>
                <a14:m>
                  <m:oMath xmlns:m="http://schemas.openxmlformats.org/officeDocument/2006/math">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e>
                    </m:nary>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oMath>
                </a14:m>
                <a:endParaRPr lang="ko-KR" altLang="en-US" sz="1400" dirty="0"/>
              </a:p>
            </p:txBody>
          </p:sp>
        </mc:Choice>
        <mc:Fallback xmlns="">
          <p:sp>
            <p:nvSpPr>
              <p:cNvPr id="167" name="TextBox 166"/>
              <p:cNvSpPr txBox="1">
                <a:spLocks noRot="1" noChangeAspect="1" noMove="1" noResize="1" noEditPoints="1" noAdjustHandles="1" noChangeArrowheads="1" noChangeShapeType="1" noTextEdit="1"/>
              </p:cNvSpPr>
              <p:nvPr/>
            </p:nvSpPr>
            <p:spPr>
              <a:xfrm>
                <a:off x="1345305" y="3841231"/>
                <a:ext cx="3488006" cy="319062"/>
              </a:xfrm>
              <a:prstGeom prst="rect">
                <a:avLst/>
              </a:prstGeom>
              <a:blipFill>
                <a:blip r:embed="rId3"/>
                <a:stretch>
                  <a:fillRect l="-4196" t="-146154" r="-524" b="-2269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6" name="TextBox 175"/>
              <p:cNvSpPr txBox="1"/>
              <p:nvPr/>
            </p:nvSpPr>
            <p:spPr>
              <a:xfrm>
                <a:off x="1345305" y="2158120"/>
                <a:ext cx="4302203" cy="319062"/>
              </a:xfrm>
              <a:prstGeom prst="rect">
                <a:avLst/>
              </a:prstGeom>
              <a:noFill/>
            </p:spPr>
            <p:txBody>
              <a:bodyPr wrap="none" lIns="0" tIns="0" rIns="0" bIns="0" rtlCol="0">
                <a:spAutoFit/>
              </a:bodyPr>
              <a:lstStyle/>
              <a:p>
                <a:r>
                  <a:rPr lang="en-US" altLang="ko-KR" dirty="0" smtClean="0"/>
                  <a:t>EXAM : [</a:t>
                </a:r>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𝑗</m:t>
                            </m:r>
                          </m:sub>
                        </m:sSub>
                      </m:e>
                    </m:d>
                  </m:oMath>
                </a14:m>
                <a:r>
                  <a:rPr lang="en-US" altLang="ko-KR" dirty="0" smtClean="0"/>
                  <a:t>; </a:t>
                </a:r>
                <a14:m>
                  <m:oMath xmlns:m="http://schemas.openxmlformats.org/officeDocument/2006/math">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r>
                      <a:rPr lang="en-US" altLang="ko-KR" b="0" i="0" smtClean="0">
                        <a:latin typeface="Cambria Math" panose="02040503050406030204" pitchFamily="18" charset="0"/>
                      </a:rPr>
                      <m:t>;</m:t>
                    </m:r>
                    <m:r>
                      <a:rPr lang="ko-KR" altLang="en-US" i="1">
                        <a:latin typeface="Cambria Math" panose="02040503050406030204" pitchFamily="18" charset="0"/>
                      </a:rPr>
                      <m:t>〮〮〮</m:t>
                    </m:r>
                    <m:r>
                      <a:rPr lang="en-US" altLang="ko-KR" b="0" i="0" smtClean="0">
                        <a:latin typeface="Cambria Math" panose="02040503050406030204" pitchFamily="18" charset="0"/>
                      </a:rPr>
                      <m:t> ;</m:t>
                    </m:r>
                    <m:r>
                      <a:rPr lang="en-US" altLang="ko-KR" i="1">
                        <a:latin typeface="Cambria Math" panose="02040503050406030204" pitchFamily="18" charset="0"/>
                      </a:rPr>
                      <m:t>𝑓</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𝑤</m:t>
                            </m:r>
                          </m:e>
                          <m:sub>
                            <m:r>
                              <a:rPr lang="en-US" altLang="ko-KR" b="0" i="1" smtClean="0">
                                <a:latin typeface="Cambria Math" panose="02040503050406030204" pitchFamily="18" charset="0"/>
                              </a:rPr>
                              <m:t>𝑁</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𝑐</m:t>
                            </m:r>
                          </m:e>
                          <m:sub>
                            <m:r>
                              <a:rPr lang="en-US" altLang="ko-KR" i="1">
                                <a:latin typeface="Cambria Math" panose="02040503050406030204" pitchFamily="18" charset="0"/>
                              </a:rPr>
                              <m:t>𝑗</m:t>
                            </m:r>
                          </m:sub>
                        </m:sSub>
                      </m:e>
                    </m:d>
                  </m:oMath>
                </a14:m>
                <a:r>
                  <a:rPr lang="en-US" altLang="ko-KR" dirty="0" smtClean="0"/>
                  <a:t>]</a:t>
                </a:r>
                <a:endParaRPr lang="ko-KR" alt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1345305" y="2158120"/>
                <a:ext cx="4302203" cy="319062"/>
              </a:xfrm>
              <a:prstGeom prst="rect">
                <a:avLst/>
              </a:prstGeom>
              <a:blipFill>
                <a:blip r:embed="rId4"/>
                <a:stretch>
                  <a:fillRect l="-3404" t="-21154" r="-2553" b="-36538"/>
                </a:stretch>
              </a:blipFill>
            </p:spPr>
            <p:txBody>
              <a:bodyPr/>
              <a:lstStyle/>
              <a:p>
                <a:r>
                  <a:rPr lang="ko-KR" altLang="en-US">
                    <a:noFill/>
                  </a:rPr>
                  <a:t> </a:t>
                </a:r>
              </a:p>
            </p:txBody>
          </p:sp>
        </mc:Fallback>
      </mc:AlternateContent>
      <p:cxnSp>
        <p:nvCxnSpPr>
          <p:cNvPr id="177" name="직선 화살표 연결선 176"/>
          <p:cNvCxnSpPr/>
          <p:nvPr/>
        </p:nvCxnSpPr>
        <p:spPr>
          <a:xfrm>
            <a:off x="1551007" y="2803532"/>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직선 화살표 연결선 178"/>
          <p:cNvCxnSpPr/>
          <p:nvPr/>
        </p:nvCxnSpPr>
        <p:spPr>
          <a:xfrm>
            <a:off x="1551007" y="4508676"/>
            <a:ext cx="393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926536" y="5821806"/>
            <a:ext cx="3941015" cy="369332"/>
          </a:xfrm>
          <a:prstGeom prst="rect">
            <a:avLst/>
          </a:prstGeom>
          <a:noFill/>
        </p:spPr>
        <p:txBody>
          <a:bodyPr wrap="none" rtlCol="0">
            <a:spAutoFit/>
          </a:bodyPr>
          <a:lstStyle/>
          <a:p>
            <a:r>
              <a:rPr lang="en-US" altLang="ko-KR" b="1" dirty="0" smtClean="0">
                <a:solidFill>
                  <a:srgbClr val="C00000"/>
                </a:solidFill>
              </a:rPr>
              <a:t>Can’t evaluate </a:t>
            </a:r>
            <a:r>
              <a:rPr lang="en-US" altLang="ko-KR" dirty="0" smtClean="0"/>
              <a:t>which one is </a:t>
            </a:r>
            <a:r>
              <a:rPr lang="en-US" altLang="ko-KR" b="1" dirty="0" smtClean="0">
                <a:solidFill>
                  <a:srgbClr val="C00000"/>
                </a:solidFill>
              </a:rPr>
              <a:t>better</a:t>
            </a:r>
            <a:r>
              <a:rPr lang="en-US" altLang="ko-KR" dirty="0" smtClean="0"/>
              <a:t>,</a:t>
            </a:r>
          </a:p>
        </p:txBody>
      </p:sp>
      <p:cxnSp>
        <p:nvCxnSpPr>
          <p:cNvPr id="3" name="직선 화살표 연결선 2"/>
          <p:cNvCxnSpPr/>
          <p:nvPr/>
        </p:nvCxnSpPr>
        <p:spPr>
          <a:xfrm>
            <a:off x="7426325" y="6006472"/>
            <a:ext cx="46727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3445261" y="5192137"/>
            <a:ext cx="2454518" cy="369332"/>
          </a:xfrm>
          <a:prstGeom prst="rect">
            <a:avLst/>
          </a:prstGeom>
          <a:noFill/>
        </p:spPr>
        <p:txBody>
          <a:bodyPr wrap="none" rtlCol="0">
            <a:spAutoFit/>
          </a:bodyPr>
          <a:lstStyle/>
          <a:p>
            <a:r>
              <a:rPr lang="en-US" altLang="ko-KR" dirty="0" smtClean="0"/>
              <a:t>#1         #2         #3</a:t>
            </a:r>
          </a:p>
        </p:txBody>
      </p:sp>
      <p:sp>
        <p:nvSpPr>
          <p:cNvPr id="43" name="TextBox 42"/>
          <p:cNvSpPr txBox="1"/>
          <p:nvPr/>
        </p:nvSpPr>
        <p:spPr>
          <a:xfrm>
            <a:off x="2539909" y="5162244"/>
            <a:ext cx="838691" cy="369332"/>
          </a:xfrm>
          <a:prstGeom prst="rect">
            <a:avLst/>
          </a:prstGeom>
          <a:noFill/>
        </p:spPr>
        <p:txBody>
          <a:bodyPr wrap="none" rtlCol="0">
            <a:spAutoFit/>
          </a:bodyPr>
          <a:lstStyle/>
          <a:p>
            <a:r>
              <a:rPr lang="en-US" altLang="ko-KR" dirty="0" smtClean="0"/>
              <a:t>Class :</a:t>
            </a:r>
            <a:endParaRPr lang="ko-KR" altLang="en-US" dirty="0"/>
          </a:p>
        </p:txBody>
      </p:sp>
      <p:sp>
        <p:nvSpPr>
          <p:cNvPr id="44" name="직사각형 43"/>
          <p:cNvSpPr/>
          <p:nvPr/>
        </p:nvSpPr>
        <p:spPr>
          <a:xfrm>
            <a:off x="3325148" y="4932342"/>
            <a:ext cx="830163"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a:off x="5392725" y="4895684"/>
            <a:ext cx="830163" cy="100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2178889" y="6035575"/>
            <a:ext cx="1266372" cy="369332"/>
          </a:xfrm>
          <a:prstGeom prst="rect">
            <a:avLst/>
          </a:prstGeom>
          <a:noFill/>
        </p:spPr>
        <p:txBody>
          <a:bodyPr wrap="none" rtlCol="0">
            <a:spAutoFit/>
          </a:bodyPr>
          <a:lstStyle/>
          <a:p>
            <a:r>
              <a:rPr lang="en-US" altLang="ko-KR" dirty="0" smtClean="0"/>
              <a:t>Sentence :</a:t>
            </a:r>
            <a:endParaRPr lang="ko-KR" altLang="en-US" dirty="0"/>
          </a:p>
        </p:txBody>
      </p:sp>
      <p:sp>
        <p:nvSpPr>
          <p:cNvPr id="53" name="TextBox 52"/>
          <p:cNvSpPr txBox="1"/>
          <p:nvPr/>
        </p:nvSpPr>
        <p:spPr>
          <a:xfrm>
            <a:off x="1937637" y="2611849"/>
            <a:ext cx="6255815" cy="369332"/>
          </a:xfrm>
          <a:prstGeom prst="rect">
            <a:avLst/>
          </a:prstGeom>
          <a:noFill/>
        </p:spPr>
        <p:txBody>
          <a:bodyPr wrap="none" rtlCol="0">
            <a:spAutoFit/>
          </a:bodyPr>
          <a:lstStyle/>
          <a:p>
            <a:r>
              <a:rPr lang="en-US" altLang="ko-KR" dirty="0" smtClean="0"/>
              <a:t>Each has a </a:t>
            </a:r>
            <a:r>
              <a:rPr lang="en-US" altLang="ko-KR" b="1" dirty="0" smtClean="0">
                <a:solidFill>
                  <a:srgbClr val="C00000"/>
                </a:solidFill>
              </a:rPr>
              <a:t>unique value </a:t>
            </a:r>
            <a:r>
              <a:rPr lang="en-US" altLang="ko-KR" dirty="0" smtClean="0"/>
              <a:t>between the class and the word.</a:t>
            </a:r>
          </a:p>
        </p:txBody>
      </p:sp>
      <p:cxnSp>
        <p:nvCxnSpPr>
          <p:cNvPr id="55" name="직선 화살표 연결선 54"/>
          <p:cNvCxnSpPr/>
          <p:nvPr/>
        </p:nvCxnSpPr>
        <p:spPr>
          <a:xfrm>
            <a:off x="4672520" y="5561469"/>
            <a:ext cx="6160" cy="430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774745" y="1164888"/>
            <a:ext cx="6755070" cy="461665"/>
          </a:xfrm>
          <a:prstGeom prst="rect">
            <a:avLst/>
          </a:prstGeom>
          <a:noFill/>
        </p:spPr>
        <p:txBody>
          <a:bodyPr wrap="square" rtlCol="0">
            <a:spAutoFit/>
          </a:bodyPr>
          <a:lstStyle/>
          <a:p>
            <a:r>
              <a:rPr lang="en-US" altLang="ko-KR" sz="2400" b="1" dirty="0" smtClean="0"/>
              <a:t>[Additional Experiment : EXAM Attention] </a:t>
            </a:r>
            <a:endParaRPr lang="ko-KR" altLang="en-US" sz="2400" dirty="0"/>
          </a:p>
        </p:txBody>
      </p:sp>
      <p:sp>
        <p:nvSpPr>
          <p:cNvPr id="29" name="TextBox 28"/>
          <p:cNvSpPr txBox="1"/>
          <p:nvPr/>
        </p:nvSpPr>
        <p:spPr>
          <a:xfrm>
            <a:off x="3513389" y="6060144"/>
            <a:ext cx="2318263" cy="369332"/>
          </a:xfrm>
          <a:prstGeom prst="rect">
            <a:avLst/>
          </a:prstGeom>
          <a:noFill/>
        </p:spPr>
        <p:txBody>
          <a:bodyPr wrap="none" rtlCol="0">
            <a:spAutoFit/>
          </a:bodyPr>
          <a:lstStyle/>
          <a:p>
            <a:r>
              <a:rPr lang="en-US" altLang="ko-KR" dirty="0" smtClean="0"/>
              <a:t>The movie is funny .</a:t>
            </a:r>
          </a:p>
        </p:txBody>
      </p:sp>
      <p:sp>
        <p:nvSpPr>
          <p:cNvPr id="30" name="직사각형 29"/>
          <p:cNvSpPr/>
          <p:nvPr/>
        </p:nvSpPr>
        <p:spPr>
          <a:xfrm>
            <a:off x="4733309" y="6041348"/>
            <a:ext cx="211083" cy="43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3566288" y="6024344"/>
            <a:ext cx="432260" cy="437999"/>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938689" y="6003771"/>
            <a:ext cx="658835" cy="43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594265" y="6041348"/>
            <a:ext cx="404283" cy="43799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5624030" y="6049452"/>
            <a:ext cx="303921" cy="437999"/>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flipH="1">
            <a:off x="4704239" y="6009147"/>
            <a:ext cx="240153" cy="437999"/>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937637" y="4316993"/>
            <a:ext cx="7012112" cy="369332"/>
          </a:xfrm>
          <a:prstGeom prst="rect">
            <a:avLst/>
          </a:prstGeom>
          <a:noFill/>
        </p:spPr>
        <p:txBody>
          <a:bodyPr wrap="none" rtlCol="0">
            <a:spAutoFit/>
          </a:bodyPr>
          <a:lstStyle/>
          <a:p>
            <a:r>
              <a:rPr lang="en-US" altLang="ko-KR" dirty="0" smtClean="0"/>
              <a:t>Attention reflects </a:t>
            </a:r>
            <a:r>
              <a:rPr lang="en-US" altLang="ko-KR" b="1" dirty="0" smtClean="0">
                <a:solidFill>
                  <a:srgbClr val="C00000"/>
                </a:solidFill>
              </a:rPr>
              <a:t>the importance of each word in a sentence</a:t>
            </a:r>
            <a:r>
              <a:rPr lang="en-US" altLang="ko-KR" dirty="0" smtClean="0"/>
              <a:t>.</a:t>
            </a:r>
          </a:p>
        </p:txBody>
      </p:sp>
      <p:sp>
        <p:nvSpPr>
          <p:cNvPr id="37" name="TextBox 36"/>
          <p:cNvSpPr txBox="1"/>
          <p:nvPr/>
        </p:nvSpPr>
        <p:spPr>
          <a:xfrm>
            <a:off x="661326" y="775385"/>
            <a:ext cx="111601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Appendix</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2102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grpSp>
        <p:nvGrpSpPr>
          <p:cNvPr id="101" name="그룹 100"/>
          <p:cNvGrpSpPr/>
          <p:nvPr/>
        </p:nvGrpSpPr>
        <p:grpSpPr>
          <a:xfrm>
            <a:off x="1451813" y="2123411"/>
            <a:ext cx="2314936" cy="405114"/>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TextBox 106"/>
          <p:cNvSpPr txBox="1"/>
          <p:nvPr/>
        </p:nvSpPr>
        <p:spPr>
          <a:xfrm>
            <a:off x="784271" y="2146633"/>
            <a:ext cx="564578" cy="369332"/>
          </a:xfrm>
          <a:prstGeom prst="rect">
            <a:avLst/>
          </a:prstGeom>
          <a:noFill/>
        </p:spPr>
        <p:txBody>
          <a:bodyPr wrap="none" rtlCol="0">
            <a:spAutoFit/>
          </a:bodyPr>
          <a:lstStyle/>
          <a:p>
            <a:r>
              <a:rPr lang="en-US" altLang="ko-KR" dirty="0" smtClean="0"/>
              <a:t>The</a:t>
            </a:r>
            <a:endParaRPr lang="ko-KR" altLang="en-US" dirty="0"/>
          </a:p>
        </p:txBody>
      </p:sp>
      <p:grpSp>
        <p:nvGrpSpPr>
          <p:cNvPr id="108" name="그룹 107"/>
          <p:cNvGrpSpPr/>
          <p:nvPr/>
        </p:nvGrpSpPr>
        <p:grpSpPr>
          <a:xfrm>
            <a:off x="1458408" y="2585782"/>
            <a:ext cx="2314936" cy="405114"/>
            <a:chOff x="1442287" y="2123411"/>
            <a:chExt cx="2314936" cy="405114"/>
          </a:xfrm>
        </p:grpSpPr>
        <p:sp>
          <p:nvSpPr>
            <p:cNvPr id="109" name="직사각형 10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4" name="TextBox 113"/>
          <p:cNvSpPr txBox="1"/>
          <p:nvPr/>
        </p:nvSpPr>
        <p:spPr>
          <a:xfrm>
            <a:off x="661326" y="2609004"/>
            <a:ext cx="825867" cy="369332"/>
          </a:xfrm>
          <a:prstGeom prst="rect">
            <a:avLst/>
          </a:prstGeom>
          <a:noFill/>
        </p:spPr>
        <p:txBody>
          <a:bodyPr wrap="none" rtlCol="0">
            <a:spAutoFit/>
          </a:bodyPr>
          <a:lstStyle/>
          <a:p>
            <a:r>
              <a:rPr lang="en-US" altLang="ko-KR" dirty="0" smtClean="0"/>
              <a:t>movie</a:t>
            </a:r>
            <a:endParaRPr lang="ko-KR" altLang="en-US" dirty="0"/>
          </a:p>
        </p:txBody>
      </p:sp>
      <p:grpSp>
        <p:nvGrpSpPr>
          <p:cNvPr id="115" name="그룹 114"/>
          <p:cNvGrpSpPr/>
          <p:nvPr/>
        </p:nvGrpSpPr>
        <p:grpSpPr>
          <a:xfrm>
            <a:off x="1458408" y="3029230"/>
            <a:ext cx="2314936" cy="405114"/>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TextBox 120"/>
          <p:cNvSpPr txBox="1"/>
          <p:nvPr/>
        </p:nvSpPr>
        <p:spPr>
          <a:xfrm>
            <a:off x="897546" y="3052452"/>
            <a:ext cx="340158" cy="369332"/>
          </a:xfrm>
          <a:prstGeom prst="rect">
            <a:avLst/>
          </a:prstGeom>
          <a:noFill/>
        </p:spPr>
        <p:txBody>
          <a:bodyPr wrap="none" rtlCol="0">
            <a:spAutoFit/>
          </a:bodyPr>
          <a:lstStyle/>
          <a:p>
            <a:r>
              <a:rPr lang="en-US" altLang="ko-KR" dirty="0" smtClean="0"/>
              <a:t>is</a:t>
            </a:r>
            <a:endParaRPr lang="ko-KR" altLang="en-US" dirty="0"/>
          </a:p>
        </p:txBody>
      </p:sp>
      <p:grpSp>
        <p:nvGrpSpPr>
          <p:cNvPr id="122" name="그룹 121"/>
          <p:cNvGrpSpPr/>
          <p:nvPr/>
        </p:nvGrpSpPr>
        <p:grpSpPr>
          <a:xfrm>
            <a:off x="1459901" y="3501870"/>
            <a:ext cx="2314936" cy="405114"/>
            <a:chOff x="1442287" y="2123411"/>
            <a:chExt cx="2314936" cy="405114"/>
          </a:xfrm>
        </p:grpSpPr>
        <p:sp>
          <p:nvSpPr>
            <p:cNvPr id="123" name="직사각형 12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8" name="TextBox 127"/>
          <p:cNvSpPr txBox="1"/>
          <p:nvPr/>
        </p:nvSpPr>
        <p:spPr>
          <a:xfrm>
            <a:off x="678059" y="3525092"/>
            <a:ext cx="771365" cy="369332"/>
          </a:xfrm>
          <a:prstGeom prst="rect">
            <a:avLst/>
          </a:prstGeom>
          <a:noFill/>
        </p:spPr>
        <p:txBody>
          <a:bodyPr wrap="none" rtlCol="0">
            <a:spAutoFit/>
          </a:bodyPr>
          <a:lstStyle/>
          <a:p>
            <a:r>
              <a:rPr lang="en-US" altLang="ko-KR" dirty="0" smtClean="0"/>
              <a:t>funny</a:t>
            </a:r>
            <a:endParaRPr lang="ko-KR" altLang="en-US" dirty="0"/>
          </a:p>
        </p:txBody>
      </p:sp>
      <p:grpSp>
        <p:nvGrpSpPr>
          <p:cNvPr id="129" name="그룹 128"/>
          <p:cNvGrpSpPr/>
          <p:nvPr/>
        </p:nvGrpSpPr>
        <p:grpSpPr>
          <a:xfrm>
            <a:off x="1455139" y="3998742"/>
            <a:ext cx="2314936" cy="405114"/>
            <a:chOff x="1442287" y="2123411"/>
            <a:chExt cx="2314936" cy="405114"/>
          </a:xfrm>
        </p:grpSpPr>
        <p:sp>
          <p:nvSpPr>
            <p:cNvPr id="130" name="직사각형 12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 name="TextBox 134"/>
          <p:cNvSpPr txBox="1"/>
          <p:nvPr/>
        </p:nvSpPr>
        <p:spPr>
          <a:xfrm>
            <a:off x="1052985" y="4007085"/>
            <a:ext cx="235962" cy="369332"/>
          </a:xfrm>
          <a:prstGeom prst="rect">
            <a:avLst/>
          </a:prstGeom>
          <a:noFill/>
        </p:spPr>
        <p:txBody>
          <a:bodyPr wrap="none" rtlCol="0">
            <a:spAutoFit/>
          </a:bodyPr>
          <a:lstStyle/>
          <a:p>
            <a:r>
              <a:rPr lang="en-US" altLang="ko-KR" dirty="0" smtClean="0"/>
              <a:t>.</a:t>
            </a:r>
            <a:endParaRPr lang="ko-KR" altLang="en-US" dirty="0"/>
          </a:p>
        </p:txBody>
      </p:sp>
      <p:sp>
        <p:nvSpPr>
          <p:cNvPr id="142" name="TextBox 141"/>
          <p:cNvSpPr txBox="1"/>
          <p:nvPr/>
        </p:nvSpPr>
        <p:spPr>
          <a:xfrm>
            <a:off x="1657136" y="1711509"/>
            <a:ext cx="1990257" cy="307777"/>
          </a:xfrm>
          <a:prstGeom prst="rect">
            <a:avLst/>
          </a:prstGeom>
          <a:noFill/>
        </p:spPr>
        <p:txBody>
          <a:bodyPr wrap="square" rtlCol="0">
            <a:spAutoFit/>
          </a:bodyPr>
          <a:lstStyle/>
          <a:p>
            <a:r>
              <a:rPr lang="en-US" altLang="ko-KR" sz="1400" dirty="0" smtClean="0"/>
              <a:t>Word representation</a:t>
            </a:r>
            <a:endParaRPr lang="ko-KR" altLang="en-US" sz="1400" dirty="0"/>
          </a:p>
        </p:txBody>
      </p:sp>
    </p:spTree>
    <p:extLst>
      <p:ext uri="{BB962C8B-B14F-4D97-AF65-F5344CB8AC3E}">
        <p14:creationId xmlns:p14="http://schemas.microsoft.com/office/powerpoint/2010/main" val="185008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직선 연결선 11"/>
          <p:cNvCxnSpPr/>
          <p:nvPr/>
        </p:nvCxnSpPr>
        <p:spPr>
          <a:xfrm flipV="1">
            <a:off x="611516" y="742546"/>
            <a:ext cx="0" cy="468000"/>
          </a:xfrm>
          <a:prstGeom prst="line">
            <a:avLst/>
          </a:prstGeom>
          <a:ln w="1079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1326" y="775385"/>
            <a:ext cx="811441" cy="384721"/>
          </a:xfrm>
          <a:prstGeom prst="rect">
            <a:avLst/>
          </a:prstGeom>
          <a:noFill/>
        </p:spPr>
        <p:txBody>
          <a:bodyPr wrap="none" rtlCol="0">
            <a:spAutoFit/>
          </a:bodyPr>
          <a:lstStyle/>
          <a:p>
            <a:r>
              <a:rPr lang="en-US" altLang="ko-KR" sz="1900" spc="-150" dirty="0" smtClean="0">
                <a:ln>
                  <a:solidFill>
                    <a:schemeClr val="tx1">
                      <a:alpha val="0"/>
                    </a:schemeClr>
                  </a:solidFill>
                </a:ln>
                <a:latin typeface="나눔고딕" panose="020D0604000000000000" pitchFamily="50" charset="-127"/>
                <a:ea typeface="나눔고딕" panose="020D0604000000000000" pitchFamily="50" charset="-127"/>
              </a:rPr>
              <a:t>Model</a:t>
            </a:r>
            <a:endParaRPr lang="ko-KR" altLang="en-US" sz="1900" spc="-150" dirty="0">
              <a:ln>
                <a:solidFill>
                  <a:schemeClr val="tx1">
                    <a:alpha val="0"/>
                  </a:schemeClr>
                </a:solidFill>
              </a:ln>
              <a:latin typeface="나눔고딕" panose="020D0604000000000000" pitchFamily="50" charset="-127"/>
              <a:ea typeface="나눔고딕" panose="020D0604000000000000" pitchFamily="50" charset="-127"/>
            </a:endParaRPr>
          </a:p>
        </p:txBody>
      </p:sp>
      <p:grpSp>
        <p:nvGrpSpPr>
          <p:cNvPr id="89" name="그룹 88"/>
          <p:cNvGrpSpPr/>
          <p:nvPr/>
        </p:nvGrpSpPr>
        <p:grpSpPr>
          <a:xfrm>
            <a:off x="0" y="0"/>
            <a:ext cx="12192000" cy="6857999"/>
            <a:chOff x="0" y="0"/>
            <a:chExt cx="12192000" cy="6857999"/>
          </a:xfrm>
          <a:solidFill>
            <a:schemeClr val="accent1">
              <a:lumMod val="40000"/>
              <a:lumOff val="60000"/>
            </a:schemeClr>
          </a:solidFill>
        </p:grpSpPr>
        <p:sp>
          <p:nvSpPr>
            <p:cNvPr id="91" name="직사각형 90"/>
            <p:cNvSpPr/>
            <p:nvPr/>
          </p:nvSpPr>
          <p:spPr>
            <a:xfrm>
              <a:off x="0" y="6688182"/>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0" y="0"/>
              <a:ext cx="12192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rot="16200000">
              <a:off x="-3245091" y="3313134"/>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rot="16200000">
              <a:off x="8777091" y="3313135"/>
              <a:ext cx="6660000" cy="169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p:cNvSpPr txBox="1"/>
          <p:nvPr/>
        </p:nvSpPr>
        <p:spPr>
          <a:xfrm>
            <a:off x="774745" y="1164888"/>
            <a:ext cx="4762500" cy="461665"/>
          </a:xfrm>
          <a:prstGeom prst="rect">
            <a:avLst/>
          </a:prstGeom>
          <a:noFill/>
        </p:spPr>
        <p:txBody>
          <a:bodyPr wrap="square" rtlCol="0">
            <a:spAutoFit/>
          </a:bodyPr>
          <a:lstStyle/>
          <a:p>
            <a:r>
              <a:rPr lang="en-US" altLang="ko-KR" sz="2400" b="1" dirty="0" smtClean="0"/>
              <a:t>[EXAM model] </a:t>
            </a:r>
            <a:endParaRPr lang="ko-KR" altLang="en-US" sz="2400" dirty="0"/>
          </a:p>
        </p:txBody>
      </p:sp>
      <p:sp>
        <p:nvSpPr>
          <p:cNvPr id="4" name="직사각형 3"/>
          <p:cNvSpPr/>
          <p:nvPr/>
        </p:nvSpPr>
        <p:spPr>
          <a:xfrm>
            <a:off x="5029692" y="4201299"/>
            <a:ext cx="1425531" cy="2060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5147972" y="4347145"/>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5147972" y="4828324"/>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5147972" y="5299411"/>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5147972" y="5780590"/>
            <a:ext cx="335666" cy="33566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5980748" y="4347145"/>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5980748" y="4828324"/>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5980748" y="5299411"/>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5980748" y="5780590"/>
            <a:ext cx="335666" cy="3356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5564360" y="4347145"/>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5564360" y="4828324"/>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5564360" y="5299411"/>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5564360" y="5780590"/>
            <a:ext cx="335666" cy="335666"/>
          </a:xfrm>
          <a:prstGeom prst="ellipse">
            <a:avLst/>
          </a:prstGeom>
          <a:noFill/>
          <a:ln w="28575">
            <a:solidFill>
              <a:srgbClr val="024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p:cNvSpPr txBox="1"/>
          <p:nvPr/>
        </p:nvSpPr>
        <p:spPr>
          <a:xfrm>
            <a:off x="5057786" y="6261593"/>
            <a:ext cx="1397438" cy="369332"/>
          </a:xfrm>
          <a:prstGeom prst="rect">
            <a:avLst/>
          </a:prstGeom>
          <a:noFill/>
        </p:spPr>
        <p:txBody>
          <a:bodyPr wrap="square" rtlCol="0">
            <a:spAutoFit/>
          </a:bodyPr>
          <a:lstStyle/>
          <a:p>
            <a:r>
              <a:rPr lang="en-US" altLang="ko-KR" dirty="0" smtClean="0"/>
              <a:t>#1  #2  #3</a:t>
            </a:r>
            <a:endParaRPr lang="ko-KR" altLang="en-US" dirty="0"/>
          </a:p>
        </p:txBody>
      </p:sp>
      <p:sp>
        <p:nvSpPr>
          <p:cNvPr id="100" name="TextBox 99"/>
          <p:cNvSpPr txBox="1"/>
          <p:nvPr/>
        </p:nvSpPr>
        <p:spPr>
          <a:xfrm>
            <a:off x="4187130" y="6243789"/>
            <a:ext cx="878767" cy="369332"/>
          </a:xfrm>
          <a:prstGeom prst="rect">
            <a:avLst/>
          </a:prstGeom>
          <a:noFill/>
        </p:spPr>
        <p:txBody>
          <a:bodyPr wrap="none" rtlCol="0">
            <a:spAutoFit/>
          </a:bodyPr>
          <a:lstStyle/>
          <a:p>
            <a:r>
              <a:rPr lang="en-US" altLang="ko-KR" b="1" dirty="0" smtClean="0"/>
              <a:t>Class :</a:t>
            </a:r>
            <a:endParaRPr lang="ko-KR" altLang="en-US" b="1" dirty="0"/>
          </a:p>
        </p:txBody>
      </p:sp>
      <p:grpSp>
        <p:nvGrpSpPr>
          <p:cNvPr id="101" name="그룹 100"/>
          <p:cNvGrpSpPr/>
          <p:nvPr/>
        </p:nvGrpSpPr>
        <p:grpSpPr>
          <a:xfrm>
            <a:off x="1451813" y="2123411"/>
            <a:ext cx="2314936" cy="405114"/>
            <a:chOff x="1442287" y="2123411"/>
            <a:chExt cx="2314936" cy="405114"/>
          </a:xfrm>
        </p:grpSpPr>
        <p:sp>
          <p:nvSpPr>
            <p:cNvPr id="102" name="직사각형 101"/>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161544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215121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2686990"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3222765" y="2158328"/>
              <a:ext cx="335280" cy="33528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TextBox 106"/>
          <p:cNvSpPr txBox="1"/>
          <p:nvPr/>
        </p:nvSpPr>
        <p:spPr>
          <a:xfrm>
            <a:off x="784271" y="2146633"/>
            <a:ext cx="564578" cy="369332"/>
          </a:xfrm>
          <a:prstGeom prst="rect">
            <a:avLst/>
          </a:prstGeom>
          <a:noFill/>
        </p:spPr>
        <p:txBody>
          <a:bodyPr wrap="none" rtlCol="0">
            <a:spAutoFit/>
          </a:bodyPr>
          <a:lstStyle/>
          <a:p>
            <a:r>
              <a:rPr lang="en-US" altLang="ko-KR" dirty="0" smtClean="0"/>
              <a:t>The</a:t>
            </a:r>
            <a:endParaRPr lang="ko-KR" altLang="en-US" dirty="0"/>
          </a:p>
        </p:txBody>
      </p:sp>
      <p:grpSp>
        <p:nvGrpSpPr>
          <p:cNvPr id="108" name="그룹 107"/>
          <p:cNvGrpSpPr/>
          <p:nvPr/>
        </p:nvGrpSpPr>
        <p:grpSpPr>
          <a:xfrm>
            <a:off x="1458408" y="2585782"/>
            <a:ext cx="2314936" cy="405114"/>
            <a:chOff x="1442287" y="2123411"/>
            <a:chExt cx="2314936" cy="405114"/>
          </a:xfrm>
        </p:grpSpPr>
        <p:sp>
          <p:nvSpPr>
            <p:cNvPr id="109" name="직사각형 108"/>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61544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215121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686990"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3222765" y="2158328"/>
              <a:ext cx="335280" cy="3352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4" name="TextBox 113"/>
          <p:cNvSpPr txBox="1"/>
          <p:nvPr/>
        </p:nvSpPr>
        <p:spPr>
          <a:xfrm>
            <a:off x="661326" y="2609004"/>
            <a:ext cx="825867" cy="369332"/>
          </a:xfrm>
          <a:prstGeom prst="rect">
            <a:avLst/>
          </a:prstGeom>
          <a:noFill/>
        </p:spPr>
        <p:txBody>
          <a:bodyPr wrap="none" rtlCol="0">
            <a:spAutoFit/>
          </a:bodyPr>
          <a:lstStyle/>
          <a:p>
            <a:r>
              <a:rPr lang="en-US" altLang="ko-KR" dirty="0" smtClean="0"/>
              <a:t>movie</a:t>
            </a:r>
            <a:endParaRPr lang="ko-KR" altLang="en-US" dirty="0"/>
          </a:p>
        </p:txBody>
      </p:sp>
      <p:grpSp>
        <p:nvGrpSpPr>
          <p:cNvPr id="115" name="그룹 114"/>
          <p:cNvGrpSpPr/>
          <p:nvPr/>
        </p:nvGrpSpPr>
        <p:grpSpPr>
          <a:xfrm>
            <a:off x="1458408" y="3029230"/>
            <a:ext cx="2314936" cy="405114"/>
            <a:chOff x="1442287" y="2123411"/>
            <a:chExt cx="2314936" cy="405114"/>
          </a:xfrm>
        </p:grpSpPr>
        <p:sp>
          <p:nvSpPr>
            <p:cNvPr id="116" name="직사각형 115"/>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161544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215121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2686990"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222765" y="2158328"/>
              <a:ext cx="335280" cy="33528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TextBox 120"/>
          <p:cNvSpPr txBox="1"/>
          <p:nvPr/>
        </p:nvSpPr>
        <p:spPr>
          <a:xfrm>
            <a:off x="897546" y="3052452"/>
            <a:ext cx="340158" cy="369332"/>
          </a:xfrm>
          <a:prstGeom prst="rect">
            <a:avLst/>
          </a:prstGeom>
          <a:noFill/>
        </p:spPr>
        <p:txBody>
          <a:bodyPr wrap="none" rtlCol="0">
            <a:spAutoFit/>
          </a:bodyPr>
          <a:lstStyle/>
          <a:p>
            <a:r>
              <a:rPr lang="en-US" altLang="ko-KR" dirty="0" smtClean="0"/>
              <a:t>is</a:t>
            </a:r>
            <a:endParaRPr lang="ko-KR" altLang="en-US" dirty="0"/>
          </a:p>
        </p:txBody>
      </p:sp>
      <p:grpSp>
        <p:nvGrpSpPr>
          <p:cNvPr id="122" name="그룹 121"/>
          <p:cNvGrpSpPr/>
          <p:nvPr/>
        </p:nvGrpSpPr>
        <p:grpSpPr>
          <a:xfrm>
            <a:off x="1459901" y="3501870"/>
            <a:ext cx="2314936" cy="405114"/>
            <a:chOff x="1442287" y="2123411"/>
            <a:chExt cx="2314936" cy="405114"/>
          </a:xfrm>
        </p:grpSpPr>
        <p:sp>
          <p:nvSpPr>
            <p:cNvPr id="123" name="직사각형 122"/>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61544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215121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2686990"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3222765" y="2158328"/>
              <a:ext cx="335280" cy="33528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8" name="TextBox 127"/>
          <p:cNvSpPr txBox="1"/>
          <p:nvPr/>
        </p:nvSpPr>
        <p:spPr>
          <a:xfrm>
            <a:off x="678059" y="3525092"/>
            <a:ext cx="771365" cy="369332"/>
          </a:xfrm>
          <a:prstGeom prst="rect">
            <a:avLst/>
          </a:prstGeom>
          <a:noFill/>
        </p:spPr>
        <p:txBody>
          <a:bodyPr wrap="none" rtlCol="0">
            <a:spAutoFit/>
          </a:bodyPr>
          <a:lstStyle/>
          <a:p>
            <a:r>
              <a:rPr lang="en-US" altLang="ko-KR" dirty="0" smtClean="0"/>
              <a:t>funny</a:t>
            </a:r>
            <a:endParaRPr lang="ko-KR" altLang="en-US" dirty="0"/>
          </a:p>
        </p:txBody>
      </p:sp>
      <p:grpSp>
        <p:nvGrpSpPr>
          <p:cNvPr id="129" name="그룹 128"/>
          <p:cNvGrpSpPr/>
          <p:nvPr/>
        </p:nvGrpSpPr>
        <p:grpSpPr>
          <a:xfrm>
            <a:off x="1455139" y="3998742"/>
            <a:ext cx="2314936" cy="405114"/>
            <a:chOff x="1442287" y="2123411"/>
            <a:chExt cx="2314936" cy="405114"/>
          </a:xfrm>
        </p:grpSpPr>
        <p:sp>
          <p:nvSpPr>
            <p:cNvPr id="130" name="직사각형 129"/>
            <p:cNvSpPr/>
            <p:nvPr/>
          </p:nvSpPr>
          <p:spPr>
            <a:xfrm>
              <a:off x="1442287" y="2123411"/>
              <a:ext cx="2314936" cy="40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161544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15121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686990"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222765" y="2158328"/>
              <a:ext cx="335280" cy="3352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 name="TextBox 134"/>
          <p:cNvSpPr txBox="1"/>
          <p:nvPr/>
        </p:nvSpPr>
        <p:spPr>
          <a:xfrm>
            <a:off x="1052985" y="4007085"/>
            <a:ext cx="235962" cy="369332"/>
          </a:xfrm>
          <a:prstGeom prst="rect">
            <a:avLst/>
          </a:prstGeom>
          <a:noFill/>
        </p:spPr>
        <p:txBody>
          <a:bodyPr wrap="none" rtlCol="0">
            <a:spAutoFit/>
          </a:bodyPr>
          <a:lstStyle/>
          <a:p>
            <a:r>
              <a:rPr lang="en-US" altLang="ko-KR" dirty="0" smtClean="0"/>
              <a:t>.</a:t>
            </a:r>
            <a:endParaRPr lang="ko-KR" altLang="en-US" dirty="0"/>
          </a:p>
        </p:txBody>
      </p:sp>
      <p:sp>
        <p:nvSpPr>
          <p:cNvPr id="98" name="TextBox 97"/>
          <p:cNvSpPr txBox="1"/>
          <p:nvPr/>
        </p:nvSpPr>
        <p:spPr>
          <a:xfrm>
            <a:off x="3110614" y="5116485"/>
            <a:ext cx="1990257" cy="307777"/>
          </a:xfrm>
          <a:prstGeom prst="rect">
            <a:avLst/>
          </a:prstGeom>
          <a:noFill/>
        </p:spPr>
        <p:txBody>
          <a:bodyPr wrap="square" rtlCol="0">
            <a:spAutoFit/>
          </a:bodyPr>
          <a:lstStyle/>
          <a:p>
            <a:r>
              <a:rPr lang="en-US" altLang="ko-KR" sz="1400" dirty="0" smtClean="0"/>
              <a:t>Class representation</a:t>
            </a:r>
            <a:endParaRPr lang="ko-KR" altLang="en-US" sz="1400" dirty="0"/>
          </a:p>
        </p:txBody>
      </p:sp>
      <p:sp>
        <p:nvSpPr>
          <p:cNvPr id="142" name="TextBox 141"/>
          <p:cNvSpPr txBox="1"/>
          <p:nvPr/>
        </p:nvSpPr>
        <p:spPr>
          <a:xfrm>
            <a:off x="1657136" y="1711509"/>
            <a:ext cx="1990257" cy="307777"/>
          </a:xfrm>
          <a:prstGeom prst="rect">
            <a:avLst/>
          </a:prstGeom>
          <a:noFill/>
        </p:spPr>
        <p:txBody>
          <a:bodyPr wrap="square" rtlCol="0">
            <a:spAutoFit/>
          </a:bodyPr>
          <a:lstStyle/>
          <a:p>
            <a:r>
              <a:rPr lang="en-US" altLang="ko-KR" sz="1400" dirty="0" smtClean="0"/>
              <a:t>Word representation</a:t>
            </a:r>
            <a:endParaRPr lang="ko-KR" altLang="en-US" sz="1400" dirty="0"/>
          </a:p>
        </p:txBody>
      </p:sp>
    </p:spTree>
    <p:extLst>
      <p:ext uri="{BB962C8B-B14F-4D97-AF65-F5344CB8AC3E}">
        <p14:creationId xmlns:p14="http://schemas.microsoft.com/office/powerpoint/2010/main" val="1272141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15632</TotalTime>
  <Words>4343</Words>
  <Application>Microsoft Office PowerPoint</Application>
  <PresentationFormat>와이드스크린</PresentationFormat>
  <Paragraphs>1623</Paragraphs>
  <Slides>74</Slides>
  <Notes>74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74</vt:i4>
      </vt:variant>
    </vt:vector>
  </HeadingPairs>
  <TitlesOfParts>
    <vt:vector size="79" baseType="lpstr">
      <vt:lpstr>나눔고딕</vt:lpstr>
      <vt:lpstr>맑은 고딕</vt:lpstr>
      <vt:lpstr>Cambria Math</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강의실B104</cp:lastModifiedBy>
  <cp:revision>594</cp:revision>
  <dcterms:created xsi:type="dcterms:W3CDTF">2016-03-25T08:54:41Z</dcterms:created>
  <dcterms:modified xsi:type="dcterms:W3CDTF">2019-12-11T02:49:02Z</dcterms:modified>
</cp:coreProperties>
</file>