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87" r:id="rId2"/>
    <p:sldId id="285" r:id="rId3"/>
    <p:sldId id="314" r:id="rId4"/>
    <p:sldId id="315" r:id="rId5"/>
    <p:sldId id="323" r:id="rId6"/>
    <p:sldId id="318" r:id="rId7"/>
    <p:sldId id="319" r:id="rId8"/>
    <p:sldId id="324" r:id="rId9"/>
    <p:sldId id="288" r:id="rId10"/>
    <p:sldId id="320" r:id="rId11"/>
    <p:sldId id="296" r:id="rId12"/>
    <p:sldId id="313" r:id="rId13"/>
    <p:sldId id="321" r:id="rId14"/>
    <p:sldId id="326" r:id="rId15"/>
    <p:sldId id="299" r:id="rId16"/>
    <p:sldId id="322" r:id="rId17"/>
    <p:sldId id="301" r:id="rId18"/>
    <p:sldId id="328" r:id="rId19"/>
    <p:sldId id="302" r:id="rId20"/>
    <p:sldId id="303" r:id="rId21"/>
    <p:sldId id="304" r:id="rId22"/>
    <p:sldId id="327" r:id="rId23"/>
    <p:sldId id="307" r:id="rId24"/>
    <p:sldId id="325" r:id="rId25"/>
    <p:sldId id="308" r:id="rId26"/>
    <p:sldId id="290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나눔고딕" panose="020B0600000101010101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강" initials="조" lastIdx="3" clrIdx="0">
    <p:extLst>
      <p:ext uri="{19B8F6BF-5375-455C-9EA6-DF929625EA0E}">
        <p15:presenceInfo xmlns:p15="http://schemas.microsoft.com/office/powerpoint/2012/main" userId="조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4DA1"/>
    <a:srgbClr val="E6E6E6"/>
    <a:srgbClr val="025CBE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2" autoAdjust="0"/>
    <p:restoredTop sz="91986" autoAdjust="0"/>
  </p:normalViewPr>
  <p:slideViewPr>
    <p:cSldViewPr snapToGrid="0">
      <p:cViewPr varScale="1">
        <p:scale>
          <a:sx n="77" d="100"/>
          <a:sy n="77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4:29:56.0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4:29:56.0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3559-CC97-4F19-8946-7E93CD4F0BA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E0D5-DB0A-49AB-903D-378D0BA58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0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 풀어서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많이 구체적으로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7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는 이전 논문이던지 </a:t>
            </a:r>
            <a:r>
              <a:rPr lang="ko-KR" altLang="en-US" dirty="0" err="1" smtClean="0"/>
              <a:t>어디던지</a:t>
            </a:r>
            <a:r>
              <a:rPr lang="ko-KR" altLang="en-US" dirty="0" smtClean="0"/>
              <a:t> 분명히 찾을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ko-KR" altLang="en-US" dirty="0" err="1" smtClean="0"/>
              <a:t>찾을것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5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는 이전 논문이던지 </a:t>
            </a:r>
            <a:r>
              <a:rPr lang="ko-KR" altLang="en-US" dirty="0" err="1" smtClean="0"/>
              <a:t>어디던지</a:t>
            </a:r>
            <a:r>
              <a:rPr lang="ko-KR" altLang="en-US" dirty="0" smtClean="0"/>
              <a:t> 분명히 찾을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ko-KR" altLang="en-US" dirty="0" err="1" smtClean="0"/>
              <a:t>찾을것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4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3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Deep</a:t>
            </a:r>
            <a:r>
              <a:rPr lang="en-US" altLang="ko-KR" baseline="0" dirty="0" smtClean="0"/>
              <a:t> neural networks</a:t>
            </a:r>
            <a:r>
              <a:rPr lang="ko-KR" altLang="en-US" baseline="0" dirty="0" smtClean="0"/>
              <a:t>이론이 더 높은 </a:t>
            </a:r>
            <a:r>
              <a:rPr lang="en-US" altLang="ko-KR" baseline="0" dirty="0" smtClean="0"/>
              <a:t>representational power</a:t>
            </a:r>
            <a:r>
              <a:rPr lang="ko-KR" altLang="en-US" baseline="0" dirty="0" smtClean="0"/>
              <a:t>를 현재 </a:t>
            </a:r>
            <a:r>
              <a:rPr lang="en-US" altLang="ko-KR" baseline="0" dirty="0" smtClean="0"/>
              <a:t>shallow model</a:t>
            </a:r>
            <a:r>
              <a:rPr lang="ko-KR" altLang="en-US" baseline="0" dirty="0" smtClean="0"/>
              <a:t>보다 가지고있지만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감정분석과</a:t>
            </a:r>
            <a:r>
              <a:rPr lang="ko-KR" altLang="en-US" baseline="0" dirty="0" smtClean="0"/>
              <a:t> 같은 간단한 </a:t>
            </a:r>
            <a:r>
              <a:rPr lang="ko-KR" altLang="en-US" baseline="0" dirty="0" err="1" smtClean="0"/>
              <a:t>분류믄제같은경우</a:t>
            </a:r>
            <a:r>
              <a:rPr lang="ko-KR" altLang="en-US" baseline="0" dirty="0" smtClean="0"/>
              <a:t> 그것을 </a:t>
            </a:r>
            <a:r>
              <a:rPr lang="ko-KR" altLang="en-US" baseline="0" dirty="0" err="1" smtClean="0"/>
              <a:t>평가할때</a:t>
            </a:r>
            <a:r>
              <a:rPr lang="ko-KR" altLang="en-US" baseline="0" dirty="0" smtClean="0"/>
              <a:t> 가장 </a:t>
            </a:r>
            <a:r>
              <a:rPr lang="ko-KR" altLang="en-US" baseline="0" dirty="0" err="1" smtClean="0"/>
              <a:t>적합한것이</a:t>
            </a:r>
            <a:r>
              <a:rPr lang="ko-KR" altLang="en-US" baseline="0" dirty="0" smtClean="0"/>
              <a:t> 무엇인지는 불명확하다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8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0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9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82A-627E-4D41-9A8E-B4310DFC50F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oatjo2016@nav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37271" y="1479107"/>
            <a:ext cx="654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Bag of 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Tricks</a:t>
            </a:r>
          </a:p>
          <a:p>
            <a:pPr algn="ctr"/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for Efficient Text Classification</a:t>
            </a:r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1546" y="3641821"/>
            <a:ext cx="2759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(EACL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8908" y="5160343"/>
            <a:ext cx="4274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Kang Cho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goatjo2016@naver.com</a:t>
            </a:r>
            <a:endParaRPr lang="en-US" altLang="ko-KR" sz="175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 Intelligence Lab, Korea University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2019.08.08</a:t>
            </a:r>
            <a:endParaRPr lang="ko-KR" altLang="en-US" sz="17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text classification]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13694" y="358687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3694" y="431339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7714" y="22389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01285" y="292867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8279" y="370768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buy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90591" y="440803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4248" y="513088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apple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01285" y="583259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2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63446" y="1599549"/>
            <a:ext cx="136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Word </a:t>
            </a:r>
          </a:p>
          <a:p>
            <a:pPr algn="ctr"/>
            <a:r>
              <a:rPr lang="en-US" altLang="ko-KR" sz="1400" dirty="0" smtClean="0"/>
              <a:t>representation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574820" y="51589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Average</a:t>
            </a:r>
            <a:endParaRPr lang="ko-KR" altLang="en-US" b="1" dirty="0"/>
          </a:p>
        </p:txBody>
      </p:sp>
      <p:sp>
        <p:nvSpPr>
          <p:cNvPr id="90" name="직사각형 89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2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4" idx="3"/>
          </p:cNvCxnSpPr>
          <p:nvPr/>
        </p:nvCxnSpPr>
        <p:spPr>
          <a:xfrm>
            <a:off x="1406771" y="3838924"/>
            <a:ext cx="990297" cy="1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25" idx="3"/>
          </p:cNvCxnSpPr>
          <p:nvPr/>
        </p:nvCxnSpPr>
        <p:spPr>
          <a:xfrm flipV="1">
            <a:off x="1406771" y="4368834"/>
            <a:ext cx="977711" cy="1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7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  <a:endCxn id="90" idx="1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003798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90" idx="3"/>
            <a:endCxn id="132" idx="1"/>
          </p:cNvCxnSpPr>
          <p:nvPr/>
        </p:nvCxnSpPr>
        <p:spPr>
          <a:xfrm flipV="1">
            <a:off x="9536481" y="4184142"/>
            <a:ext cx="467317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10074136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072215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072520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072214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0024870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816360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0745279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815617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813696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814001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0813695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766351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52364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132" idx="3"/>
            <a:endCxn id="57" idx="1"/>
          </p:cNvCxnSpPr>
          <p:nvPr/>
        </p:nvCxnSpPr>
        <p:spPr>
          <a:xfrm flipV="1">
            <a:off x="10296875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76043" y="3226450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Very </a:t>
            </a:r>
            <a:r>
              <a:rPr lang="en-US" altLang="ko-KR" sz="1000" dirty="0"/>
              <a:t>N</a:t>
            </a:r>
            <a:r>
              <a:rPr lang="en-US" altLang="ko-KR" sz="1000" dirty="0" smtClean="0"/>
              <a:t>egative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1076043" y="344562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Negative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1076043" y="457126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Positive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76043" y="483724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Very Positive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267890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59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646" y="1304009"/>
            <a:ext cx="3658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Sentence N-grams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74069" y="2032687"/>
            <a:ext cx="818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Ungram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:  can,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buy, a, ?,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〮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〮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 (Bag-of-Words)</a:t>
            </a:r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Bigram     : 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can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_i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i_buy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buy_a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a_can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〮 〮 〮 </a:t>
            </a:r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4069" y="3751654"/>
            <a:ext cx="719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Sentence : Can I buy a apple?</a:t>
            </a:r>
          </a:p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Unigram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 : [ can,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buy, a, apple, ? ]</a:t>
            </a:r>
          </a:p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Bigram  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: [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can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buy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buy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apple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apple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? ]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779008" y="5001768"/>
            <a:ext cx="0" cy="46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98523" y="5642881"/>
            <a:ext cx="878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 can,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, buy, a, apple, ?, </a:t>
            </a:r>
            <a:r>
              <a:rPr lang="en-US" altLang="ko-KR" sz="2400" dirty="0" err="1" smtClean="0"/>
              <a:t>can_i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i_buy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buy_a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a_apple</a:t>
            </a:r>
            <a:r>
              <a:rPr lang="en-US" altLang="ko-KR" sz="2400" dirty="0" smtClean="0"/>
              <a:t>, apple_?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4231" y="2733058"/>
            <a:ext cx="589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Trigram  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can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_i_buy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i_buy_a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buy_a_can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, 〮 〮 〮 </a:t>
            </a:r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32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8260137" y="5887285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773332" y="5883479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11820" y="4196210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1957" y="3915499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50564" y="2827962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50564" y="2562710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37144" y="2562710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83782" y="4201137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82227" y="3916136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37144" y="2826379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86344" y="4106226"/>
            <a:ext cx="11144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7519" y="2484957"/>
            <a:ext cx="5182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        : [ 0.01 0.02 -0.01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0.03 ]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 </a:t>
            </a:r>
            <a:r>
              <a:rPr lang="en-US" altLang="ko-KR" dirty="0" err="1" smtClean="0">
                <a:latin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[ 0.11 0.02  0.00 〮〮〮 -0.01 ]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buy_a</a:t>
            </a:r>
            <a:r>
              <a:rPr lang="en-US" altLang="ko-KR" dirty="0" smtClean="0">
                <a:latin typeface="맑은 고딕" panose="020B0503020000020004" pitchFamily="50" charset="-127"/>
              </a:rPr>
              <a:t>       : [ 0.02 0.01  0.04 〮〮〮 -0.02 ]</a:t>
            </a:r>
          </a:p>
          <a:p>
            <a:r>
              <a:rPr lang="en-US" altLang="ko-KR" dirty="0" smtClean="0"/>
              <a:t>apple_?     : [ 0.05 0.04 -0.07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541638" y="45916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58273" y="490539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AVERAGE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7519" y="5677512"/>
            <a:ext cx="178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Sentence</a:t>
            </a:r>
          </a:p>
          <a:p>
            <a:r>
              <a:rPr lang="en-US" altLang="ko-KR" dirty="0" smtClean="0"/>
              <a:t>Representation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87334" y="393953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I buy a apple?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1542" y="2010780"/>
            <a:ext cx="1697953" cy="46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Sentence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9013" y="2010780"/>
            <a:ext cx="466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Sentence Representation</a:t>
            </a:r>
            <a:endParaRPr lang="ko-KR" altLang="en-US" sz="24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047750" y="2477113"/>
            <a:ext cx="955248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55646" y="1304009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Sentence representation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9922" y="5816519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[ </a:t>
            </a:r>
            <a:r>
              <a:rPr lang="en-US" altLang="ko-KR" dirty="0" smtClean="0"/>
              <a:t>0.11 0.03 </a:t>
            </a:r>
            <a:r>
              <a:rPr lang="en-US" altLang="ko-KR" dirty="0"/>
              <a:t>-</a:t>
            </a:r>
            <a:r>
              <a:rPr lang="en-US" altLang="ko-KR" dirty="0" smtClean="0"/>
              <a:t>0.01 </a:t>
            </a:r>
            <a:r>
              <a:rPr lang="en-US" altLang="ko-KR" dirty="0">
                <a:latin typeface="맑은 고딕" panose="020B0503020000020004" pitchFamily="50" charset="-127"/>
              </a:rPr>
              <a:t>〮〮〮  </a:t>
            </a:r>
            <a:r>
              <a:rPr lang="en-US" altLang="ko-KR" dirty="0" smtClean="0">
                <a:latin typeface="맑은 고딕" panose="020B0503020000020004" pitchFamily="50" charset="-127"/>
              </a:rPr>
              <a:t>0.01 </a:t>
            </a:r>
            <a:r>
              <a:rPr lang="en-US" altLang="ko-KR" dirty="0">
                <a:latin typeface="맑은 고딕" panose="020B0503020000020004" pitchFamily="50" charset="-127"/>
              </a:rPr>
              <a:t>]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6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18192" y="5397356"/>
            <a:ext cx="368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the number of classes is large,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43632" y="5643885"/>
            <a:ext cx="348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the computation is expensive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0611398" y="2653640"/>
            <a:ext cx="710571" cy="262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text classification] </a:t>
            </a:r>
            <a:endParaRPr lang="ko-KR" altLang="en-US" sz="2400" dirty="0"/>
          </a:p>
        </p:txBody>
      </p:sp>
      <p:sp>
        <p:nvSpPr>
          <p:cNvPr id="155" name="직사각형 154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113694" y="358687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13694" y="431339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657714" y="22389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can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01285" y="292867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18279" y="370768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buy</a:t>
            </a:r>
            <a:endParaRPr lang="ko-KR" alt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90591" y="440803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9388" y="513088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can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01285" y="583259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67" name="직사각형 166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>
            <a:stCxn id="155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563446" y="1599549"/>
            <a:ext cx="136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Word </a:t>
            </a:r>
          </a:p>
          <a:p>
            <a:pPr algn="ctr"/>
            <a:r>
              <a:rPr lang="en-US" altLang="ko-KR" sz="1400" dirty="0" smtClean="0"/>
              <a:t>representation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5574820" y="51589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Average</a:t>
            </a:r>
            <a:endParaRPr lang="ko-KR" altLang="en-US" b="1" dirty="0"/>
          </a:p>
        </p:txBody>
      </p:sp>
      <p:sp>
        <p:nvSpPr>
          <p:cNvPr id="178" name="직사각형 177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/>
          <p:cNvCxnSpPr>
            <a:stCxn id="155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7" idx="3"/>
          </p:cNvCxnSpPr>
          <p:nvPr/>
        </p:nvCxnSpPr>
        <p:spPr>
          <a:xfrm>
            <a:off x="1406771" y="3838924"/>
            <a:ext cx="990297" cy="1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58" idx="3"/>
          </p:cNvCxnSpPr>
          <p:nvPr/>
        </p:nvCxnSpPr>
        <p:spPr>
          <a:xfrm flipV="1">
            <a:off x="1406771" y="4368834"/>
            <a:ext cx="977711" cy="1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59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0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70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71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70" idx="3"/>
            <a:endCxn id="176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71" idx="3"/>
            <a:endCxn id="176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76" idx="3"/>
            <a:endCxn id="178" idx="1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10099052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화살표 연결선 193"/>
          <p:cNvCxnSpPr>
            <a:stCxn id="178" idx="3"/>
            <a:endCxn id="193" idx="1"/>
          </p:cNvCxnSpPr>
          <p:nvPr/>
        </p:nvCxnSpPr>
        <p:spPr>
          <a:xfrm flipV="1">
            <a:off x="9536481" y="4184142"/>
            <a:ext cx="562571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10169390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10167469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10167774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10167468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10120124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9911614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201" name="직사각형 200"/>
          <p:cNvSpPr/>
          <p:nvPr/>
        </p:nvSpPr>
        <p:spPr>
          <a:xfrm>
            <a:off x="10840533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10910871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0908950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909255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10908949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0861605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0547618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208" name="직선 화살표 연결선 207"/>
          <p:cNvCxnSpPr>
            <a:stCxn id="193" idx="3"/>
            <a:endCxn id="201" idx="1"/>
          </p:cNvCxnSpPr>
          <p:nvPr/>
        </p:nvCxnSpPr>
        <p:spPr>
          <a:xfrm flipV="1">
            <a:off x="10392129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333684" y="322645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#sports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333684" y="344562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#health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1333684" y="457126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#society</a:t>
            </a:r>
            <a:endParaRPr lang="ko-KR" alt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1333684" y="48372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#science</a:t>
            </a:r>
            <a:endParaRPr lang="ko-KR" altLang="en-US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1525531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  <p:sp>
        <p:nvSpPr>
          <p:cNvPr id="214" name="직사각형 213"/>
          <p:cNvSpPr/>
          <p:nvPr/>
        </p:nvSpPr>
        <p:spPr>
          <a:xfrm>
            <a:off x="5845813" y="2663748"/>
            <a:ext cx="4629686" cy="2584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05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[Hierarchical </a:t>
            </a:r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40351" y="2002261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Huffman Tree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619130" y="2651190"/>
            <a:ext cx="4530003" cy="2802819"/>
            <a:chOff x="1532330" y="2638881"/>
            <a:chExt cx="2872968" cy="1777573"/>
          </a:xfrm>
        </p:grpSpPr>
        <p:grpSp>
          <p:nvGrpSpPr>
            <p:cNvPr id="89" name="그룹 88"/>
            <p:cNvGrpSpPr/>
            <p:nvPr/>
          </p:nvGrpSpPr>
          <p:grpSpPr>
            <a:xfrm>
              <a:off x="1624195" y="2638881"/>
              <a:ext cx="2451661" cy="1641733"/>
              <a:chOff x="1549400" y="2474704"/>
              <a:chExt cx="2451661" cy="1641733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200986" y="2474704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946033" y="2972290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76249" y="3461812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444334" y="3461812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>
                <a:stCxn id="15" idx="3"/>
              </p:cNvCxnSpPr>
              <p:nvPr/>
            </p:nvCxnSpPr>
            <p:spPr>
              <a:xfrm flipH="1">
                <a:off x="1671753" y="2711171"/>
                <a:ext cx="569804" cy="2971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15" idx="5"/>
                <a:endCxn id="58" idx="1"/>
              </p:cNvCxnSpPr>
              <p:nvPr/>
            </p:nvCxnSpPr>
            <p:spPr>
              <a:xfrm>
                <a:off x="2437453" y="2711171"/>
                <a:ext cx="549151" cy="3016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58" idx="3"/>
                <a:endCxn id="60" idx="7"/>
              </p:cNvCxnSpPr>
              <p:nvPr/>
            </p:nvCxnSpPr>
            <p:spPr>
              <a:xfrm flipH="1">
                <a:off x="2712716" y="3208757"/>
                <a:ext cx="273888" cy="29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58" idx="5"/>
                <a:endCxn id="61" idx="1"/>
              </p:cNvCxnSpPr>
              <p:nvPr/>
            </p:nvCxnSpPr>
            <p:spPr>
              <a:xfrm>
                <a:off x="3182500" y="3208757"/>
                <a:ext cx="302405" cy="29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0" idx="3"/>
              </p:cNvCxnSpPr>
              <p:nvPr/>
            </p:nvCxnSpPr>
            <p:spPr>
              <a:xfrm flipH="1">
                <a:off x="2355406" y="3698279"/>
                <a:ext cx="161414" cy="183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0" idx="5"/>
              </p:cNvCxnSpPr>
              <p:nvPr/>
            </p:nvCxnSpPr>
            <p:spPr>
              <a:xfrm>
                <a:off x="2712716" y="3698279"/>
                <a:ext cx="164041" cy="1473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61" idx="3"/>
              </p:cNvCxnSpPr>
              <p:nvPr/>
            </p:nvCxnSpPr>
            <p:spPr>
              <a:xfrm flipH="1">
                <a:off x="3368675" y="3698279"/>
                <a:ext cx="116230" cy="159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61" idx="5"/>
              </p:cNvCxnSpPr>
              <p:nvPr/>
            </p:nvCxnSpPr>
            <p:spPr>
              <a:xfrm>
                <a:off x="3680801" y="3698279"/>
                <a:ext cx="126062" cy="1473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244249" y="3870216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7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821106" y="3858075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6</a:t>
                </a:r>
                <a:endParaRPr lang="ko-KR" alt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267867" y="3841755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45863" y="3838496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95730" y="35001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27793" y="3504349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97352" y="301977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549400" y="3012728"/>
                <a:ext cx="383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25</a:t>
                </a:r>
                <a:endParaRPr lang="ko-KR" alt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258059" y="2523789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940196" y="2876450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98190" y="338349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01413" y="3818222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42102" y="38003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56438" y="2878147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848" y="3337912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55365" y="3819037"/>
              <a:ext cx="240772" cy="13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5587" y="3790488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13427" y="4160594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#sports</a:t>
              </a:r>
              <a:endParaRPr lang="ko-KR" alt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98111" y="4164052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#health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1766" y="4170233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#society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20495" y="417023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#science</a:t>
              </a:r>
              <a:endParaRPr lang="ko-KR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2330" y="3329576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#happy</a:t>
              </a:r>
              <a:endParaRPr lang="ko-KR" altLang="en-US" sz="1000" dirty="0"/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2187"/>
              </p:ext>
            </p:extLst>
          </p:nvPr>
        </p:nvGraphicFramePr>
        <p:xfrm>
          <a:off x="7058264" y="2617540"/>
          <a:ext cx="3384974" cy="2218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691">
                  <a:extLst>
                    <a:ext uri="{9D8B030D-6E8A-4147-A177-3AD203B41FA5}">
                      <a16:colId xmlns:a16="http://schemas.microsoft.com/office/drawing/2014/main" val="1998115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1243069007"/>
                    </a:ext>
                  </a:extLst>
                </a:gridCol>
              </a:tblGrid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Word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Encoding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4519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#Society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84657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#science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76584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#health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29362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6744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#happy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0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6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[Hierarchical </a:t>
            </a:r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5639662" y="2838050"/>
            <a:ext cx="110542" cy="9249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08723" y="2316114"/>
            <a:ext cx="2420937" cy="1968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5" idx="1"/>
          </p:cNvCxnSpPr>
          <p:nvPr/>
        </p:nvCxnSpPr>
        <p:spPr>
          <a:xfrm>
            <a:off x="5750205" y="3300530"/>
            <a:ext cx="858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619011" y="2511635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13866" y="3671741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614060" y="3866717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76197" y="2345418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97" y="2345418"/>
                <a:ext cx="880584" cy="347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6197" y="3483472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97" y="3483472"/>
                <a:ext cx="880584" cy="347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979355" y="3704008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55" y="3704008"/>
                <a:ext cx="880584" cy="347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/>
          <p:cNvSpPr/>
          <p:nvPr/>
        </p:nvSpPr>
        <p:spPr>
          <a:xfrm>
            <a:off x="10827223" y="3087332"/>
            <a:ext cx="380105" cy="4263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918447" y="3196661"/>
            <a:ext cx="202636" cy="2205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627417" y="257052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Sigmoid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25" idx="3"/>
            <a:endCxn id="55" idx="1"/>
          </p:cNvCxnSpPr>
          <p:nvPr/>
        </p:nvCxnSpPr>
        <p:spPr>
          <a:xfrm>
            <a:off x="9029660" y="3300530"/>
            <a:ext cx="179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598" y="4465712"/>
            <a:ext cx="5152464" cy="85256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185177" y="3184014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#Health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79669" y="4927208"/>
                <a:ext cx="2685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9" y="4927208"/>
                <a:ext cx="2685641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730569" y="5167555"/>
            <a:ext cx="381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4381" y="4533768"/>
            <a:ext cx="424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Computational complexity</a:t>
            </a:r>
            <a:endParaRPr lang="ko-KR" altLang="en-US" sz="24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581080" y="1927287"/>
            <a:ext cx="4207231" cy="2145517"/>
            <a:chOff x="5930010" y="1982225"/>
            <a:chExt cx="5017614" cy="2558780"/>
          </a:xfrm>
        </p:grpSpPr>
        <p:grpSp>
          <p:nvGrpSpPr>
            <p:cNvPr id="50" name="그룹 49"/>
            <p:cNvGrpSpPr/>
            <p:nvPr/>
          </p:nvGrpSpPr>
          <p:grpSpPr>
            <a:xfrm>
              <a:off x="5930010" y="1982225"/>
              <a:ext cx="5017614" cy="2507480"/>
              <a:chOff x="774745" y="1626553"/>
              <a:chExt cx="7039090" cy="3819506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745" y="1626553"/>
                <a:ext cx="7039090" cy="3819506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0250" y="2427650"/>
                <a:ext cx="304800" cy="274320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7392" y="2431104"/>
                <a:ext cx="467858" cy="270866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3744" y="3178479"/>
                <a:ext cx="516941" cy="252062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2430" y="3177269"/>
                <a:ext cx="236387" cy="253272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1866" y="3907051"/>
                <a:ext cx="257292" cy="253272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7187" y="3907050"/>
                <a:ext cx="486557" cy="216248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6315790" y="4247358"/>
              <a:ext cx="738325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#sports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36683" y="4242808"/>
              <a:ext cx="744060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#health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11331" y="4242807"/>
              <a:ext cx="793766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#society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59088" y="4246182"/>
              <a:ext cx="816708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#science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44341" y="4242807"/>
              <a:ext cx="1328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   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〮    〮</a:t>
              </a:r>
              <a:endParaRPr lang="ko-KR" altLang="en-US" sz="10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436713" y="165883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329957" y="222282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554" y="4064946"/>
            <a:ext cx="182178" cy="15100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3244" y="4038354"/>
            <a:ext cx="186943" cy="18446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7590" y="4057779"/>
            <a:ext cx="384832" cy="1575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98495" y="396139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x   x(      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69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a sentence]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6390" y="2661138"/>
            <a:ext cx="11281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64210" y="2145324"/>
            <a:ext cx="0" cy="294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563" y="2132653"/>
            <a:ext cx="56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number of classes is small</a:t>
            </a:r>
            <a:endParaRPr lang="ko-KR" altLang="en-US" dirty="0"/>
          </a:p>
        </p:txBody>
      </p:sp>
      <p:grpSp>
        <p:nvGrpSpPr>
          <p:cNvPr id="221" name="그룹 220"/>
          <p:cNvGrpSpPr/>
          <p:nvPr/>
        </p:nvGrpSpPr>
        <p:grpSpPr>
          <a:xfrm>
            <a:off x="784933" y="3032692"/>
            <a:ext cx="5050516" cy="1650347"/>
            <a:chOff x="1113694" y="2135065"/>
            <a:chExt cx="10638861" cy="4187577"/>
          </a:xfrm>
        </p:grpSpPr>
        <p:sp>
          <p:nvSpPr>
            <p:cNvPr id="222" name="직사각형 221"/>
            <p:cNvSpPr/>
            <p:nvPr/>
          </p:nvSpPr>
          <p:spPr>
            <a:xfrm>
              <a:off x="1113694" y="2135066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113694" y="286035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113694" y="358687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1113694" y="431339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113694" y="5038690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1113694" y="5765210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390775" y="2943225"/>
              <a:ext cx="1876425" cy="245745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097383" y="2135065"/>
              <a:ext cx="293077" cy="138514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5097383" y="4870830"/>
              <a:ext cx="293077" cy="145181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stCxn id="222" idx="3"/>
            </p:cNvCxnSpPr>
            <p:nvPr/>
          </p:nvCxnSpPr>
          <p:spPr>
            <a:xfrm>
              <a:off x="1406771" y="2387112"/>
              <a:ext cx="984004" cy="718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5064536" y="3655166"/>
              <a:ext cx="293078" cy="117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8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341618" y="3496762"/>
              <a:ext cx="293077" cy="138514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7998080" y="3487089"/>
              <a:ext cx="1866645" cy="139482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화살표 연결선 234"/>
            <p:cNvCxnSpPr>
              <a:stCxn id="222" idx="3"/>
            </p:cNvCxnSpPr>
            <p:nvPr/>
          </p:nvCxnSpPr>
          <p:spPr>
            <a:xfrm>
              <a:off x="1406771" y="2387112"/>
              <a:ext cx="977711" cy="72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/>
            <p:cNvCxnSpPr>
              <a:stCxn id="223" idx="3"/>
            </p:cNvCxnSpPr>
            <p:nvPr/>
          </p:nvCxnSpPr>
          <p:spPr>
            <a:xfrm>
              <a:off x="1406771" y="3112404"/>
              <a:ext cx="990297" cy="47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/>
            <p:cNvCxnSpPr>
              <a:stCxn id="224" idx="3"/>
            </p:cNvCxnSpPr>
            <p:nvPr/>
          </p:nvCxnSpPr>
          <p:spPr>
            <a:xfrm>
              <a:off x="1406771" y="3838924"/>
              <a:ext cx="990297" cy="11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>
              <a:stCxn id="225" idx="3"/>
            </p:cNvCxnSpPr>
            <p:nvPr/>
          </p:nvCxnSpPr>
          <p:spPr>
            <a:xfrm flipV="1">
              <a:off x="1406771" y="4368834"/>
              <a:ext cx="977711" cy="19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>
              <a:stCxn id="226" idx="3"/>
            </p:cNvCxnSpPr>
            <p:nvPr/>
          </p:nvCxnSpPr>
          <p:spPr>
            <a:xfrm flipV="1">
              <a:off x="1406771" y="4777805"/>
              <a:ext cx="984004" cy="512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>
              <a:stCxn id="227" idx="3"/>
            </p:cNvCxnSpPr>
            <p:nvPr/>
          </p:nvCxnSpPr>
          <p:spPr>
            <a:xfrm flipV="1">
              <a:off x="1406771" y="5182416"/>
              <a:ext cx="984004" cy="834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>
              <a:endCxn id="229" idx="1"/>
            </p:cNvCxnSpPr>
            <p:nvPr/>
          </p:nvCxnSpPr>
          <p:spPr>
            <a:xfrm flipV="1">
              <a:off x="4253924" y="2827640"/>
              <a:ext cx="843459" cy="33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endCxn id="230" idx="1"/>
            </p:cNvCxnSpPr>
            <p:nvPr/>
          </p:nvCxnSpPr>
          <p:spPr>
            <a:xfrm>
              <a:off x="4266016" y="5200148"/>
              <a:ext cx="831367" cy="396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/>
            <p:cNvCxnSpPr>
              <a:stCxn id="229" idx="3"/>
              <a:endCxn id="233" idx="1"/>
            </p:cNvCxnSpPr>
            <p:nvPr/>
          </p:nvCxnSpPr>
          <p:spPr>
            <a:xfrm>
              <a:off x="5390460" y="2827640"/>
              <a:ext cx="951158" cy="136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/>
            <p:cNvCxnSpPr>
              <a:stCxn id="230" idx="3"/>
              <a:endCxn id="233" idx="1"/>
            </p:cNvCxnSpPr>
            <p:nvPr/>
          </p:nvCxnSpPr>
          <p:spPr>
            <a:xfrm flipV="1">
              <a:off x="5390460" y="4189337"/>
              <a:ext cx="951158" cy="14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>
              <a:stCxn id="233" idx="3"/>
              <a:endCxn id="234" idx="1"/>
            </p:cNvCxnSpPr>
            <p:nvPr/>
          </p:nvCxnSpPr>
          <p:spPr>
            <a:xfrm flipV="1">
              <a:off x="6634695" y="4184500"/>
              <a:ext cx="1363385" cy="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직사각형 245"/>
            <p:cNvSpPr/>
            <p:nvPr/>
          </p:nvSpPr>
          <p:spPr>
            <a:xfrm>
              <a:off x="10696925" y="3205768"/>
              <a:ext cx="293077" cy="1956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7" name="직선 화살표 연결선 246"/>
            <p:cNvCxnSpPr>
              <a:stCxn id="234" idx="3"/>
              <a:endCxn id="246" idx="1"/>
            </p:cNvCxnSpPr>
            <p:nvPr/>
          </p:nvCxnSpPr>
          <p:spPr>
            <a:xfrm flipV="1">
              <a:off x="9864725" y="4184142"/>
              <a:ext cx="832200" cy="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10767263" y="3283223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10765342" y="3551448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>
              <a:off x="10765647" y="4893036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10765341" y="4621564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0717997" y="3742180"/>
              <a:ext cx="293078" cy="93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1438406" y="3203815"/>
              <a:ext cx="293077" cy="1956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11508744" y="3281270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>
              <a:off x="11506823" y="3549495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11507128" y="4891083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11506822" y="4619611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1459477" y="3740229"/>
              <a:ext cx="293078" cy="93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259" name="직선 화살표 연결선 258"/>
            <p:cNvCxnSpPr>
              <a:stCxn id="246" idx="3"/>
              <a:endCxn id="253" idx="1"/>
            </p:cNvCxnSpPr>
            <p:nvPr/>
          </p:nvCxnSpPr>
          <p:spPr>
            <a:xfrm flipV="1">
              <a:off x="10990002" y="4182189"/>
              <a:ext cx="448404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41395" y="3647647"/>
            <a:ext cx="116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</a:endParaRPr>
          </a:p>
          <a:p>
            <a:r>
              <a:rPr lang="ko-KR" altLang="en-US" sz="500" dirty="0">
                <a:latin typeface="맑은 고딕" panose="020B0503020000020004" pitchFamily="50" charset="-127"/>
              </a:rPr>
              <a:t>〮</a:t>
            </a:r>
            <a:endParaRPr lang="ko-KR" altLang="en-US" sz="5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689615" y="3673856"/>
            <a:ext cx="116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</a:endParaRPr>
          </a:p>
          <a:p>
            <a:r>
              <a:rPr lang="ko-KR" altLang="en-US" sz="500" dirty="0">
                <a:latin typeface="맑은 고딕" panose="020B0503020000020004" pitchFamily="50" charset="-127"/>
              </a:rPr>
              <a:t>〮</a:t>
            </a:r>
            <a:endParaRPr lang="ko-KR" altLang="en-US" sz="5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6364826" y="3010264"/>
            <a:ext cx="5059360" cy="1650347"/>
            <a:chOff x="6394984" y="2898693"/>
            <a:chExt cx="5059360" cy="1650347"/>
          </a:xfrm>
        </p:grpSpPr>
        <p:sp>
          <p:nvSpPr>
            <p:cNvPr id="303" name="직사각형 302"/>
            <p:cNvSpPr/>
            <p:nvPr/>
          </p:nvSpPr>
          <p:spPr>
            <a:xfrm>
              <a:off x="6394984" y="2898693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6394984" y="3184535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6394984" y="3470860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6394984" y="3757186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6394984" y="4043027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394984" y="4329353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7001244" y="3217193"/>
              <a:ext cx="890783" cy="96849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8286134" y="2898693"/>
              <a:ext cx="139131" cy="54589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8286134" y="3976873"/>
              <a:ext cx="139131" cy="57216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2" name="직선 연결선 311"/>
            <p:cNvCxnSpPr>
              <a:stCxn id="303" idx="3"/>
            </p:cNvCxnSpPr>
            <p:nvPr/>
          </p:nvCxnSpPr>
          <p:spPr>
            <a:xfrm>
              <a:off x="6534115" y="2998026"/>
              <a:ext cx="467130" cy="282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8270541" y="3507298"/>
              <a:ext cx="139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8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8876802" y="3435345"/>
              <a:ext cx="139131" cy="54589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9663163" y="3431533"/>
              <a:ext cx="886140" cy="54970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화살표 연결선 315"/>
            <p:cNvCxnSpPr>
              <a:stCxn id="303" idx="3"/>
            </p:cNvCxnSpPr>
            <p:nvPr/>
          </p:nvCxnSpPr>
          <p:spPr>
            <a:xfrm>
              <a:off x="6534115" y="2998026"/>
              <a:ext cx="464142" cy="2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/>
            <p:cNvCxnSpPr>
              <a:stCxn id="304" idx="3"/>
            </p:cNvCxnSpPr>
            <p:nvPr/>
          </p:nvCxnSpPr>
          <p:spPr>
            <a:xfrm>
              <a:off x="6534115" y="3283868"/>
              <a:ext cx="470117" cy="18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/>
            <p:cNvCxnSpPr>
              <a:stCxn id="305" idx="3"/>
            </p:cNvCxnSpPr>
            <p:nvPr/>
          </p:nvCxnSpPr>
          <p:spPr>
            <a:xfrm>
              <a:off x="6534115" y="3570193"/>
              <a:ext cx="470117" cy="43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/>
            <p:cNvCxnSpPr>
              <a:stCxn id="306" idx="3"/>
            </p:cNvCxnSpPr>
            <p:nvPr/>
          </p:nvCxnSpPr>
          <p:spPr>
            <a:xfrm flipV="1">
              <a:off x="6534115" y="3779034"/>
              <a:ext cx="464142" cy="7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/>
            <p:cNvCxnSpPr>
              <a:stCxn id="307" idx="3"/>
            </p:cNvCxnSpPr>
            <p:nvPr/>
          </p:nvCxnSpPr>
          <p:spPr>
            <a:xfrm flipV="1">
              <a:off x="6534115" y="3940211"/>
              <a:ext cx="467130" cy="20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직선 화살표 연결선 320"/>
            <p:cNvCxnSpPr>
              <a:stCxn id="308" idx="3"/>
            </p:cNvCxnSpPr>
            <p:nvPr/>
          </p:nvCxnSpPr>
          <p:spPr>
            <a:xfrm flipV="1">
              <a:off x="6534115" y="4099671"/>
              <a:ext cx="467130" cy="32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/>
            <p:cNvCxnSpPr>
              <a:endCxn id="310" idx="1"/>
            </p:cNvCxnSpPr>
            <p:nvPr/>
          </p:nvCxnSpPr>
          <p:spPr>
            <a:xfrm flipV="1">
              <a:off x="7885725" y="3171641"/>
              <a:ext cx="400410" cy="130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/>
            <p:cNvCxnSpPr>
              <a:endCxn id="311" idx="1"/>
            </p:cNvCxnSpPr>
            <p:nvPr/>
          </p:nvCxnSpPr>
          <p:spPr>
            <a:xfrm>
              <a:off x="7891465" y="4106659"/>
              <a:ext cx="394669" cy="156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/>
            <p:cNvCxnSpPr>
              <a:stCxn id="310" idx="3"/>
              <a:endCxn id="314" idx="1"/>
            </p:cNvCxnSpPr>
            <p:nvPr/>
          </p:nvCxnSpPr>
          <p:spPr>
            <a:xfrm>
              <a:off x="8425265" y="3171641"/>
              <a:ext cx="451537" cy="53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>
              <a:stCxn id="311" idx="3"/>
              <a:endCxn id="314" idx="1"/>
            </p:cNvCxnSpPr>
            <p:nvPr/>
          </p:nvCxnSpPr>
          <p:spPr>
            <a:xfrm flipV="1">
              <a:off x="8425265" y="3708293"/>
              <a:ext cx="451537" cy="55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/>
            <p:cNvCxnSpPr>
              <a:stCxn id="314" idx="3"/>
              <a:endCxn id="315" idx="1"/>
            </p:cNvCxnSpPr>
            <p:nvPr/>
          </p:nvCxnSpPr>
          <p:spPr>
            <a:xfrm flipV="1">
              <a:off x="9015932" y="3706387"/>
              <a:ext cx="647231" cy="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직사각형 333"/>
            <p:cNvSpPr/>
            <p:nvPr/>
          </p:nvSpPr>
          <p:spPr>
            <a:xfrm>
              <a:off x="11315213" y="3637577"/>
              <a:ext cx="139131" cy="133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11348604" y="3668103"/>
              <a:ext cx="74171" cy="6157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1306369" y="3531297"/>
              <a:ext cx="13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40" name="직선 화살표 연결선 339"/>
            <p:cNvCxnSpPr>
              <a:stCxn id="315" idx="3"/>
              <a:endCxn id="334" idx="1"/>
            </p:cNvCxnSpPr>
            <p:nvPr/>
          </p:nvCxnSpPr>
          <p:spPr>
            <a:xfrm flipV="1">
              <a:off x="10549303" y="3704577"/>
              <a:ext cx="765910" cy="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TextBox 342"/>
          <p:cNvSpPr txBox="1"/>
          <p:nvPr/>
        </p:nvSpPr>
        <p:spPr>
          <a:xfrm>
            <a:off x="6164210" y="2132830"/>
            <a:ext cx="55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number of classes is large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89" y="5510759"/>
            <a:ext cx="2914732" cy="8632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68916" y="435679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421298" y="415359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/>
              <p:cNvSpPr txBox="1"/>
              <p:nvPr/>
            </p:nvSpPr>
            <p:spPr>
              <a:xfrm>
                <a:off x="685463" y="4641322"/>
                <a:ext cx="3650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3" y="4641322"/>
                <a:ext cx="36503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Box 346"/>
          <p:cNvSpPr txBox="1"/>
          <p:nvPr/>
        </p:nvSpPr>
        <p:spPr>
          <a:xfrm>
            <a:off x="7265148" y="438294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348" name="TextBox 347"/>
          <p:cNvSpPr txBox="1"/>
          <p:nvPr/>
        </p:nvSpPr>
        <p:spPr>
          <a:xfrm>
            <a:off x="10017530" y="417974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6281695" y="4667476"/>
                <a:ext cx="3650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95" y="4667476"/>
                <a:ext cx="36503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74745" y="5205046"/>
            <a:ext cx="27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Negative log-likelihood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284638" y="4275066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softmax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0716324" y="3988313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hierarchical</a:t>
            </a:r>
          </a:p>
          <a:p>
            <a:pPr algn="ctr"/>
            <a:r>
              <a:rPr lang="en-US" altLang="ko-KR" sz="1000" dirty="0" err="1" smtClean="0"/>
              <a:t>softmax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8117" y="1590860"/>
            <a:ext cx="6136028" cy="42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09929"/>
              </p:ext>
            </p:extLst>
          </p:nvPr>
        </p:nvGraphicFramePr>
        <p:xfrm>
          <a:off x="1119650" y="3125850"/>
          <a:ext cx="104608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279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5342222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3205332">
                  <a:extLst>
                    <a:ext uri="{9D8B030D-6E8A-4147-A177-3AD203B41FA5}">
                      <a16:colId xmlns:a16="http://schemas.microsoft.com/office/drawing/2014/main" val="27232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Training</a:t>
                      </a:r>
                      <a:r>
                        <a:rPr lang="en-US" altLang="ko-KR" b="1" baseline="0" dirty="0" smtClean="0"/>
                        <a:t> size(sentence)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</a:t>
                      </a:r>
                      <a:r>
                        <a:rPr lang="en-US" altLang="ko-KR" baseline="0" dirty="0" smtClean="0"/>
                        <a:t>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Sogou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Crowd-sourced community from </a:t>
                      </a:r>
                      <a:r>
                        <a:rPr lang="en-US" altLang="ko-KR" dirty="0" err="1" smtClean="0"/>
                        <a:t>wikipedia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Yelp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Yahoo</a:t>
                      </a:r>
                      <a:r>
                        <a:rPr lang="en-US" altLang="ko-KR" baseline="0" dirty="0" smtClean="0"/>
                        <a:t> reviews / Answers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560,000, 650,000 / 1,400,000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Amazon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3,000,000 /</a:t>
                      </a:r>
                      <a:r>
                        <a:rPr lang="en-US" altLang="ko-KR" baseline="0" dirty="0" smtClean="0"/>
                        <a:t> 3,600,000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IMDB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</a:t>
                      </a:r>
                      <a:r>
                        <a:rPr lang="en-US" altLang="ko-KR" baseline="0" dirty="0" smtClean="0"/>
                        <a:t>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YFCC100M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Yahoo Flickr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Creative Commons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91,188,648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9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119650" y="3125850"/>
          <a:ext cx="104608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279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5342222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3205332">
                  <a:extLst>
                    <a:ext uri="{9D8B030D-6E8A-4147-A177-3AD203B41FA5}">
                      <a16:colId xmlns:a16="http://schemas.microsoft.com/office/drawing/2014/main" val="27232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Training</a:t>
                      </a:r>
                      <a:r>
                        <a:rPr lang="en-US" altLang="ko-KR" b="1" baseline="0" dirty="0" smtClean="0"/>
                        <a:t> size(sentence)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</a:t>
                      </a:r>
                      <a:r>
                        <a:rPr lang="en-US" altLang="ko-KR" baseline="0" dirty="0" smtClean="0"/>
                        <a:t>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Sogou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Crowd-sourced community from </a:t>
                      </a:r>
                      <a:r>
                        <a:rPr lang="en-US" altLang="ko-KR" dirty="0" err="1" smtClean="0"/>
                        <a:t>wikipedia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Yelp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Yahoo</a:t>
                      </a:r>
                      <a:r>
                        <a:rPr lang="en-US" altLang="ko-KR" baseline="0" dirty="0" smtClean="0"/>
                        <a:t> reviews / Answers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560,000, 650,000 / 1,400,000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Amazon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3,000,000 /</a:t>
                      </a:r>
                      <a:r>
                        <a:rPr lang="en-US" altLang="ko-KR" baseline="0" dirty="0" smtClean="0"/>
                        <a:t> 3,600,000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IMDB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</a:t>
                      </a:r>
                      <a:r>
                        <a:rPr lang="en-US" altLang="ko-KR" baseline="0" dirty="0" smtClean="0"/>
                        <a:t>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YFCC100M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Yahoo Flickr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Creative Commons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91,188,648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79912" y="3870542"/>
            <a:ext cx="3200571" cy="7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9650" y="3869330"/>
            <a:ext cx="1933113" cy="7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9650" y="4969802"/>
            <a:ext cx="1933113" cy="38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79911" y="4969802"/>
            <a:ext cx="3200571" cy="38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   The state-of-the-art models in each dataset.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767" y="3530463"/>
            <a:ext cx="252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Variant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13190"/>
              </p:ext>
            </p:extLst>
          </p:nvPr>
        </p:nvGraphicFramePr>
        <p:xfrm>
          <a:off x="1119651" y="4328231"/>
          <a:ext cx="61526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8702">
                  <a:extLst>
                    <a:ext uri="{9D8B030D-6E8A-4147-A177-3AD203B41FA5}">
                      <a16:colId xmlns:a16="http://schemas.microsoft.com/office/drawing/2014/main" val="3302991201"/>
                    </a:ext>
                  </a:extLst>
                </a:gridCol>
                <a:gridCol w="4313985">
                  <a:extLst>
                    <a:ext uri="{9D8B030D-6E8A-4147-A177-3AD203B41FA5}">
                      <a16:colId xmlns:a16="http://schemas.microsoft.com/office/drawing/2014/main" val="3703497477"/>
                    </a:ext>
                  </a:extLst>
                </a:gridCol>
              </a:tblGrid>
              <a:tr h="361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Variations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Difference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23171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fastText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Using unigram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511626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fastText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bigram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Adding bigram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92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8000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54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54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54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54000"/>
                  </a:schemeClr>
                </a:solidFill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20297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586" y="2513465"/>
            <a:ext cx="10507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sentences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quickly</a:t>
            </a:r>
          </a:p>
          <a:p>
            <a:pPr algn="ctr"/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maintaining state-of-the-art performances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4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45" y="4677957"/>
            <a:ext cx="1017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/>
              <a:t>Better than char-CNN and char-CRNN, worse than VDCNN.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Adding bigram </a:t>
            </a:r>
            <a:r>
              <a:rPr lang="en-US" altLang="ko-KR" sz="2400" dirty="0"/>
              <a:t>information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improves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performance </a:t>
            </a:r>
            <a:r>
              <a:rPr lang="en-US" altLang="ko-KR" sz="2400" dirty="0"/>
              <a:t>by </a:t>
            </a:r>
            <a:r>
              <a:rPr lang="en-US" altLang="ko-KR" sz="2400" b="1" dirty="0">
                <a:solidFill>
                  <a:srgbClr val="FF0000"/>
                </a:solidFill>
              </a:rPr>
              <a:t>1-4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632680"/>
            <a:ext cx="10159248" cy="2828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4400" y="3443757"/>
            <a:ext cx="9708776" cy="247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4400" y="3785390"/>
            <a:ext cx="9708776" cy="539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3" y="1626553"/>
            <a:ext cx="10365695" cy="337575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970097" y="2658334"/>
            <a:ext cx="393700" cy="219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189164" y="2658334"/>
            <a:ext cx="566216" cy="219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6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3" y="1626553"/>
            <a:ext cx="10365695" cy="33757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63150" y="2924175"/>
            <a:ext cx="447675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63150" y="4307366"/>
            <a:ext cx="447675" cy="283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8263" y="2924175"/>
            <a:ext cx="949374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56593" y="4307366"/>
            <a:ext cx="861994" cy="283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50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[Tag prediction] 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1782623"/>
            <a:ext cx="6086159" cy="34488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65061" y="3881704"/>
            <a:ext cx="598255" cy="118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65060" y="3149552"/>
            <a:ext cx="598255" cy="602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49177" y="3873540"/>
            <a:ext cx="598255" cy="1197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36476" y="3162252"/>
            <a:ext cx="598255" cy="58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557" y="1782623"/>
            <a:ext cx="4300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model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performs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Better than </a:t>
            </a:r>
            <a:r>
              <a:rPr lang="en-US" altLang="ko-KR" sz="2400" dirty="0" smtClean="0"/>
              <a:t>the baseline.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At test time, </a:t>
            </a: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is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much faster</a:t>
            </a:r>
            <a:r>
              <a:rPr lang="en-US" altLang="ko-KR" sz="2400" dirty="0" smtClean="0"/>
              <a:t> than </a:t>
            </a:r>
            <a:r>
              <a:rPr lang="en-US" altLang="ko-KR" sz="2400" dirty="0" err="1" smtClean="0"/>
              <a:t>Tagspace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10502" y="2564623"/>
            <a:ext cx="5808066" cy="2242288"/>
            <a:chOff x="911225" y="1894401"/>
            <a:chExt cx="8639175" cy="36290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225" y="1894401"/>
              <a:ext cx="8639175" cy="362902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414045" y="2041104"/>
              <a:ext cx="3040595" cy="3280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7178" y="2564623"/>
            <a:ext cx="5477107" cy="2072608"/>
            <a:chOff x="5332553" y="1922158"/>
            <a:chExt cx="6383574" cy="2415627"/>
          </a:xfrm>
        </p:grpSpPr>
        <p:sp>
          <p:nvSpPr>
            <p:cNvPr id="17" name="직사각형 16"/>
            <p:cNvSpPr/>
            <p:nvPr/>
          </p:nvSpPr>
          <p:spPr>
            <a:xfrm>
              <a:off x="5875253" y="2838406"/>
              <a:ext cx="110542" cy="92495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44314" y="2316470"/>
              <a:ext cx="2420937" cy="19688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2553" y="2312609"/>
              <a:ext cx="1203364" cy="46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Sentence </a:t>
              </a:r>
            </a:p>
            <a:p>
              <a:pPr algn="ctr"/>
              <a:r>
                <a:rPr lang="en-US" altLang="ko-KR" sz="1000" dirty="0" smtClean="0"/>
                <a:t>representation</a:t>
              </a:r>
              <a:endParaRPr lang="ko-KR" altLang="en-US" sz="1000" dirty="0"/>
            </a:p>
          </p:txBody>
        </p:sp>
        <p:cxnSp>
          <p:nvCxnSpPr>
            <p:cNvPr id="20" name="직선 화살표 연결선 19"/>
            <p:cNvCxnSpPr>
              <a:stCxn id="17" idx="3"/>
              <a:endCxn id="18" idx="1"/>
            </p:cNvCxnSpPr>
            <p:nvPr/>
          </p:nvCxnSpPr>
          <p:spPr>
            <a:xfrm>
              <a:off x="5985796" y="3300886"/>
              <a:ext cx="8585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64419" y="3990237"/>
              <a:ext cx="1096052" cy="347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Embedding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64551" y="1922158"/>
              <a:ext cx="1580462" cy="347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Number of nodes</a:t>
              </a:r>
              <a:endParaRPr lang="ko-KR" altLang="en-US" sz="10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54602" y="2511991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9457" y="3672097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49651" y="3867073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211788" y="2345774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88" y="2345774"/>
                  <a:ext cx="880584" cy="347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211788" y="3483828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88" y="3483828"/>
                  <a:ext cx="880584" cy="3475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4946" y="3704364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46" y="3704364"/>
                  <a:ext cx="880584" cy="3475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/>
            <p:cNvSpPr/>
            <p:nvPr/>
          </p:nvSpPr>
          <p:spPr>
            <a:xfrm>
              <a:off x="11062814" y="3087688"/>
              <a:ext cx="380105" cy="42639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1154038" y="3197017"/>
              <a:ext cx="202636" cy="22053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63008" y="2570884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Sigmoid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stCxn id="18" idx="3"/>
              <a:endCxn id="33" idx="1"/>
            </p:cNvCxnSpPr>
            <p:nvPr/>
          </p:nvCxnSpPr>
          <p:spPr>
            <a:xfrm>
              <a:off x="9265251" y="3300886"/>
              <a:ext cx="1797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052" y="2005566"/>
            <a:ext cx="589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Tagspace</a:t>
            </a:r>
            <a:r>
              <a:rPr lang="en-US" altLang="ko-KR" b="1" dirty="0" smtClean="0"/>
              <a:t> model 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18568" y="2009613"/>
            <a:ext cx="54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fastText</a:t>
            </a:r>
            <a:r>
              <a:rPr lang="en-US" altLang="ko-KR" b="1" dirty="0" smtClean="0"/>
              <a:t> model</a:t>
            </a:r>
            <a:endParaRPr lang="ko-KR" altLang="en-US" b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25052" y="2442575"/>
            <a:ext cx="11339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6418566" y="1921746"/>
            <a:ext cx="2" cy="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418566" y="1920240"/>
            <a:ext cx="0" cy="297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330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Their model obtains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 par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with recently proposed methods, while being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much faster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2" y="2964009"/>
            <a:ext cx="898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Their model is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shallower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than the baseline models.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4340766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dramatically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 computational complexity </a:t>
            </a:r>
          </a:p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by hierarchical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when the number of classes is large.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6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[Bag of Words]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1035" y="1626553"/>
            <a:ext cx="9226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a. A simple and efficient baseline for sentence classification.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b. Train a linear classifier e.g., a logistic regression or an SVM.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9100" y="5581578"/>
            <a:ext cx="101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Linear classifiers </a:t>
            </a:r>
            <a:r>
              <a:rPr lang="en-US" altLang="ko-KR" sz="2400" dirty="0" smtClean="0">
                <a:solidFill>
                  <a:srgbClr val="FF0000"/>
                </a:solidFill>
              </a:rPr>
              <a:t>do not share parameters </a:t>
            </a:r>
            <a:r>
              <a:rPr lang="en-US" altLang="ko-KR" sz="2400" dirty="0" smtClean="0"/>
              <a:t>among features and classes.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08602" y="4240879"/>
                <a:ext cx="9687339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 Weight   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맑은 고딕" panose="020B0503020000020004" pitchFamily="50" charset="-127"/>
                  </a:rPr>
                  <a:t>   〮 </a:t>
                </a:r>
                <a:r>
                  <a:rPr lang="en-US" altLang="ko-KR" sz="2400" dirty="0">
                    <a:latin typeface="맑은 고딕" panose="020B0503020000020004" pitchFamily="50" charset="-127"/>
                  </a:rPr>
                  <a:t>〮 〮 </a:t>
                </a:r>
                <a:r>
                  <a:rPr lang="en-US" altLang="ko-KR" sz="2400" dirty="0" smtClean="0">
                    <a:latin typeface="맑은 고딕" panose="020B0503020000020004" pitchFamily="50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02" y="4240879"/>
                <a:ext cx="9687339" cy="468590"/>
              </a:xfrm>
              <a:prstGeom prst="rect">
                <a:avLst/>
              </a:prstGeom>
              <a:blipFill>
                <a:blip r:embed="rId2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/>
          <p:cNvCxnSpPr/>
          <p:nvPr/>
        </p:nvCxnSpPr>
        <p:spPr>
          <a:xfrm>
            <a:off x="3477866" y="5033020"/>
            <a:ext cx="1136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14654" y="4771084"/>
            <a:ext cx="0" cy="261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77866" y="4771084"/>
            <a:ext cx="0" cy="261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0154" y="508082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Independent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357536" y="4175435"/>
            <a:ext cx="874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17710" y="3944602"/>
            <a:ext cx="15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Wx+b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52330" y="3378082"/>
            <a:ext cx="968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BOW       = [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      my  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sz="2400" dirty="0">
                <a:latin typeface="맑은 고딕" panose="020B0503020000020004" pitchFamily="50" charset="-127"/>
              </a:rPr>
              <a:t>〮 〮</a:t>
            </a:r>
            <a:r>
              <a:rPr lang="en-US" altLang="ko-KR" sz="2400" dirty="0" smtClean="0"/>
              <a:t>   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apple     </a:t>
            </a:r>
            <a:r>
              <a:rPr lang="en-US" altLang="ko-KR" sz="24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?  ]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5323" y="2871878"/>
            <a:ext cx="968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 Sentence  = Can I buy a apple?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11386" y="3777085"/>
            <a:ext cx="968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           = [ 1       0    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sz="2400" dirty="0">
                <a:latin typeface="맑은 고딕" panose="020B0503020000020004" pitchFamily="50" charset="-127"/>
              </a:rPr>
              <a:t>〮 〮</a:t>
            </a:r>
            <a:r>
              <a:rPr lang="en-US" altLang="ko-KR" sz="2400" dirty="0" smtClean="0"/>
              <a:t>     </a:t>
            </a:r>
            <a:r>
              <a:rPr lang="en-US" altLang="ko-KR" sz="2400" dirty="0">
                <a:latin typeface="맑은 고딕" panose="020B0503020000020004" pitchFamily="50" charset="-127"/>
              </a:rPr>
              <a:t>1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         1  ]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82530" y="5977498"/>
            <a:ext cx="101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Difficult to generalize because of the problem of </a:t>
            </a:r>
            <a:r>
              <a:rPr lang="en-US" altLang="ko-KR" sz="2400" dirty="0" smtClean="0">
                <a:solidFill>
                  <a:srgbClr val="FF0000"/>
                </a:solidFill>
              </a:rPr>
              <a:t>scarcity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25837" y="6208331"/>
            <a:ext cx="39026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Xiang </a:t>
            </a:r>
            <a:r>
              <a:rPr lang="en-US" altLang="ko-KR" dirty="0" smtClean="0"/>
              <a:t>Zhang, </a:t>
            </a:r>
            <a:r>
              <a:rPr lang="en-US" altLang="ko-KR" dirty="0" err="1"/>
              <a:t>Junbo</a:t>
            </a:r>
            <a:r>
              <a:rPr lang="en-US" altLang="ko-KR" dirty="0"/>
              <a:t> </a:t>
            </a:r>
            <a:r>
              <a:rPr lang="en-US" altLang="ko-KR" dirty="0" smtClean="0"/>
              <a:t>Zhao, </a:t>
            </a:r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 smtClean="0"/>
              <a:t>. 2015)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6" y="1904173"/>
            <a:ext cx="9791019" cy="31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Xiang </a:t>
            </a:r>
            <a:r>
              <a:rPr lang="en-US" altLang="ko-KR" dirty="0" smtClean="0"/>
              <a:t>Zhang, </a:t>
            </a:r>
            <a:r>
              <a:rPr lang="en-US" altLang="ko-KR" dirty="0" err="1"/>
              <a:t>Junbo</a:t>
            </a:r>
            <a:r>
              <a:rPr lang="en-US" altLang="ko-KR" dirty="0"/>
              <a:t> </a:t>
            </a:r>
            <a:r>
              <a:rPr lang="en-US" altLang="ko-KR" dirty="0" smtClean="0"/>
              <a:t>Zhao, </a:t>
            </a:r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 smtClean="0"/>
              <a:t>. 2015)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6" y="1904173"/>
            <a:ext cx="9791019" cy="3100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6400" y="2051254"/>
            <a:ext cx="2349500" cy="244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42107" y="231586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42107" y="2315866"/>
            <a:ext cx="1492623" cy="2908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1325" y="22366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35372" y="22366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936" y="284412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Fixed</a:t>
            </a:r>
          </a:p>
          <a:p>
            <a:r>
              <a:rPr lang="en-US" altLang="ko-KR" sz="1000" dirty="0" smtClean="0"/>
              <a:t>Length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1014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86844" y="199038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Embedding 300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35372" y="2236606"/>
            <a:ext cx="1492623" cy="2908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8978" y="225313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55191" y="2247712"/>
            <a:ext cx="1461690" cy="268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52016" y="2542072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50431" y="2582085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2889" y="2385565"/>
            <a:ext cx="1945497" cy="1492895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2889" y="2385565"/>
            <a:ext cx="1945497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11935" y="2385565"/>
            <a:ext cx="125416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10755" y="240988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79036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31695" y="1790359"/>
            <a:ext cx="1113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ConV</a:t>
            </a:r>
            <a:r>
              <a:rPr lang="en-US" altLang="ko-KR" sz="1400" dirty="0" smtClean="0"/>
              <a:t> Layer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818779" y="1790359"/>
            <a:ext cx="128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Pooling Layer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82900" y="3198071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68149" y="31703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2041" y="4831298"/>
                <a:ext cx="5876738" cy="154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1014−7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300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1024+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1008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1024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〮</a:t>
                </a:r>
              </a:p>
              <a:p>
                <a:pPr algn="ctr"/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〮</a:t>
                </a:r>
                <a:r>
                  <a:rPr lang="en-US" altLang="ko-KR" dirty="0">
                    <a:latin typeface="맑은 고딕" panose="020B0503020000020004" pitchFamily="50" charset="-127"/>
                  </a:rPr>
                  <a:t> </a:t>
                </a:r>
                <a:endParaRPr lang="en-US" altLang="ko-KR" dirty="0" smtClean="0">
                  <a:latin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 smtClean="0">
                    <a:latin typeface="맑은 고딕" panose="020B0503020000020004" pitchFamily="50" charset="-127"/>
                  </a:rPr>
                  <a:t>〮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41" y="4831298"/>
                <a:ext cx="5876738" cy="1545680"/>
              </a:xfrm>
              <a:prstGeom prst="rect">
                <a:avLst/>
              </a:prstGeom>
              <a:blipFill>
                <a:blip r:embed="rId2"/>
                <a:stretch>
                  <a:fillRect b="-5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7008228" y="213994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750" y="2191997"/>
            <a:ext cx="2071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1325" y="223660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91325" y="2325607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91325" y="241387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4404" y="2276322"/>
            <a:ext cx="2215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7610" y="237279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712604" y="2216124"/>
            <a:ext cx="384201" cy="1989708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26299" y="31948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07091" y="1805718"/>
            <a:ext cx="199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Fully-Connected Layer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34730" y="4542987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05425" y="42262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〮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85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Tagspace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4" y="5423227"/>
            <a:ext cx="6694581" cy="10664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894401"/>
            <a:ext cx="8639175" cy="3629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Jason Weston</a:t>
            </a:r>
            <a:r>
              <a:rPr lang="en-US" altLang="ko-KR" dirty="0" smtClean="0"/>
              <a:t>, </a:t>
            </a:r>
            <a:r>
              <a:rPr lang="en-US" altLang="ko-KR" dirty="0" err="1"/>
              <a:t>Sumit</a:t>
            </a:r>
            <a:r>
              <a:rPr lang="en-US" altLang="ko-KR" dirty="0"/>
              <a:t> Chopra</a:t>
            </a:r>
            <a:r>
              <a:rPr lang="en-US" altLang="ko-KR" dirty="0" smtClean="0"/>
              <a:t>, </a:t>
            </a:r>
            <a:r>
              <a:rPr lang="en-US" altLang="ko-KR" dirty="0"/>
              <a:t>Keith Adams</a:t>
            </a:r>
            <a:r>
              <a:rPr lang="en-US" altLang="ko-KR" dirty="0" smtClean="0"/>
              <a:t>. 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Tagspace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4" y="5423227"/>
            <a:ext cx="6694581" cy="10664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894401"/>
            <a:ext cx="8639175" cy="3629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Jason Weston</a:t>
            </a:r>
            <a:r>
              <a:rPr lang="en-US" altLang="ko-KR" dirty="0" smtClean="0"/>
              <a:t>, </a:t>
            </a:r>
            <a:r>
              <a:rPr lang="en-US" altLang="ko-KR" dirty="0" err="1"/>
              <a:t>Sumit</a:t>
            </a:r>
            <a:r>
              <a:rPr lang="en-US" altLang="ko-KR" dirty="0"/>
              <a:t> Chopra</a:t>
            </a:r>
            <a:r>
              <a:rPr lang="en-US" altLang="ko-KR" dirty="0" smtClean="0"/>
              <a:t>, </a:t>
            </a:r>
            <a:r>
              <a:rPr lang="en-US" altLang="ko-KR" dirty="0"/>
              <a:t>Keith Adams</a:t>
            </a:r>
            <a:r>
              <a:rPr lang="en-US" altLang="ko-KR" dirty="0" smtClean="0"/>
              <a:t>. 2014)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00300" y="2997201"/>
            <a:ext cx="2095500" cy="165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20315" y="3302826"/>
            <a:ext cx="1047750" cy="201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75000"/>
              <a:alpha val="6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385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288443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   Their model learns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very fast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and has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 on par 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with deep learning classifiers.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2" y="4274815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overcome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problem that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limits generalization </a:t>
            </a:r>
          </a:p>
          <a:p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when some classes have very few examples.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1527238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  They use n-grams to suggest a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and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efficient way</a:t>
            </a:r>
          </a:p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 reflect the context.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2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1000</Words>
  <Application>Microsoft Office PowerPoint</Application>
  <PresentationFormat>와이드스크린</PresentationFormat>
  <Paragraphs>359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Cambria Math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조강</cp:lastModifiedBy>
  <cp:revision>209</cp:revision>
  <dcterms:created xsi:type="dcterms:W3CDTF">2016-03-25T08:54:41Z</dcterms:created>
  <dcterms:modified xsi:type="dcterms:W3CDTF">2019-08-09T07:17:21Z</dcterms:modified>
</cp:coreProperties>
</file>