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86" r:id="rId2"/>
    <p:sldId id="264" r:id="rId3"/>
    <p:sldId id="314" r:id="rId4"/>
    <p:sldId id="289" r:id="rId5"/>
    <p:sldId id="265" r:id="rId6"/>
    <p:sldId id="266" r:id="rId7"/>
    <p:sldId id="267" r:id="rId8"/>
    <p:sldId id="310" r:id="rId9"/>
    <p:sldId id="268" r:id="rId10"/>
    <p:sldId id="269" r:id="rId11"/>
    <p:sldId id="272" r:id="rId12"/>
    <p:sldId id="261" r:id="rId13"/>
    <p:sldId id="312" r:id="rId14"/>
    <p:sldId id="270" r:id="rId15"/>
    <p:sldId id="26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90" r:id="rId27"/>
  </p:sldIdLst>
  <p:sldSz cx="12192000" cy="6858000"/>
  <p:notesSz cx="6858000" cy="9144000"/>
  <p:embeddedFontLst>
    <p:embeddedFont>
      <p:font typeface="나눔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강" initials="조" lastIdx="3" clrIdx="0">
    <p:extLst>
      <p:ext uri="{19B8F6BF-5375-455C-9EA6-DF929625EA0E}">
        <p15:presenceInfo xmlns:p15="http://schemas.microsoft.com/office/powerpoint/2012/main" userId="조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A1"/>
    <a:srgbClr val="E6E6E6"/>
    <a:srgbClr val="025CBE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3559-CC97-4F19-8946-7E93CD4F0BAE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E0D5-DB0A-49AB-903D-378D0BA58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말을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자세하게 다듬을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71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3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 다시 </a:t>
            </a:r>
            <a:r>
              <a:rPr lang="ko-KR" altLang="en-US" dirty="0" err="1" smtClean="0"/>
              <a:t>읽어볼것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아마 </a:t>
            </a:r>
            <a:r>
              <a:rPr lang="ko-KR" altLang="en-US" baseline="0" dirty="0" err="1" smtClean="0"/>
              <a:t>임베딩이랑</a:t>
            </a:r>
            <a:r>
              <a:rPr lang="ko-KR" altLang="en-US" baseline="0" dirty="0" smtClean="0"/>
              <a:t> 다르게 접근했을 </a:t>
            </a:r>
            <a:r>
              <a:rPr lang="ko-KR" altLang="en-US" baseline="0" dirty="0" err="1" smtClean="0"/>
              <a:t>가능성ㅇ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ㅣ있음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분야의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특정분야의 단어들로 모델링하는 것이 효율적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하지만 데이터가 희귀하다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모델 적절</a:t>
            </a:r>
            <a:endParaRPr lang="en-US" altLang="ko-KR" dirty="0" smtClean="0"/>
          </a:p>
          <a:p>
            <a:r>
              <a:rPr lang="ko-KR" altLang="en-US" dirty="0" smtClean="0"/>
              <a:t>주어 동사 꼭 붙여서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2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마침표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5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</a:t>
            </a:r>
            <a:r>
              <a:rPr lang="ko-KR" altLang="en-US" baseline="0" dirty="0" smtClean="0"/>
              <a:t>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0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Subword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생각하게된</a:t>
            </a:r>
            <a:r>
              <a:rPr lang="ko-KR" altLang="en-US" dirty="0" smtClean="0"/>
              <a:t> 계기</a:t>
            </a:r>
            <a:r>
              <a:rPr lang="en-US" altLang="ko-KR" dirty="0" smtClean="0"/>
              <a:t>,, </a:t>
            </a:r>
            <a:r>
              <a:rPr lang="ko-KR" altLang="en-US" dirty="0" smtClean="0"/>
              <a:t>뭔지 </a:t>
            </a:r>
            <a:r>
              <a:rPr lang="ko-KR" altLang="en-US" dirty="0" err="1" smtClean="0"/>
              <a:t>파악할것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7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1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문장 다듬을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문법확인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4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</a:t>
            </a:r>
            <a:r>
              <a:rPr lang="en-US" altLang="ko-KR" dirty="0" smtClean="0"/>
              <a:t>Description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접근가능한지 아닌지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experiment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rnn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tran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그것도 베이스라인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1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LMGTFY : Let Me</a:t>
            </a:r>
            <a:r>
              <a:rPr lang="en-US" altLang="ko-KR" baseline="0" dirty="0" smtClean="0"/>
              <a:t> Google that for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9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82A-627E-4D41-9A8E-B4310DFC50FB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oatjo2016@nav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67860" y="883866"/>
            <a:ext cx="585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Enriching Word Vector</a:t>
            </a:r>
          </a:p>
          <a:p>
            <a:pPr algn="ctr"/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With </a:t>
            </a:r>
            <a:r>
              <a:rPr lang="en-US" altLang="ko-KR" sz="3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455" y="2743208"/>
            <a:ext cx="2759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8908" y="5160343"/>
            <a:ext cx="4274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Kang Cho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goatjo2016@naver.com</a:t>
            </a:r>
            <a:endParaRPr lang="en-US" altLang="ko-KR" sz="175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 Intelligence Lab, </a:t>
            </a:r>
            <a:r>
              <a:rPr lang="en-US" altLang="ko-KR" sz="17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Koera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University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2019.07.25</a:t>
            </a:r>
            <a:endParaRPr lang="ko-KR" altLang="en-US" sz="17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646" y="1304009"/>
            <a:ext cx="782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 reflect the internal structure of words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4069" y="2032686"/>
            <a:ext cx="8127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 propose to distinguish prefixes and suffixes by adding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special boundary symbols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“&lt; “ and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“&gt;”.</a:t>
            </a:r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example)  where        &lt;where&gt;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&lt;her&gt;        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 propose to use a bag of character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n-gram.</a:t>
            </a:r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76825" y="3019425"/>
            <a:ext cx="3524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99050" y="3333750"/>
            <a:ext cx="3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94287" y="3384547"/>
            <a:ext cx="3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153025" y="3241675"/>
            <a:ext cx="193675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21636"/>
              </p:ext>
            </p:extLst>
          </p:nvPr>
        </p:nvGraphicFramePr>
        <p:xfrm>
          <a:off x="1119651" y="3125850"/>
          <a:ext cx="81280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Wikipedia</a:t>
                      </a:r>
                      <a:r>
                        <a:rPr lang="en-US" altLang="ko-KR" baseline="0" dirty="0" smtClean="0"/>
                        <a:t> dump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Corpus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2013 WMT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 pairs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(English-French,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English-German,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English-Spanish)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The </a:t>
                      </a:r>
                      <a:r>
                        <a:rPr lang="en-US" altLang="ko-KR" dirty="0" err="1" smtClean="0"/>
                        <a:t>Europarl</a:t>
                      </a:r>
                      <a:r>
                        <a:rPr lang="en-US" altLang="ko-KR" baseline="0" dirty="0" smtClean="0"/>
                        <a:t> and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news commentary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Language pairs</a:t>
                      </a:r>
                      <a:endParaRPr lang="ko-KR" altLang="en-US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(English – Russian)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B4BBFD2-3AE0-4320-94BC-1841AA575DEC}"/>
              </a:ext>
            </a:extLst>
          </p:cNvPr>
          <p:cNvSpPr txBox="1"/>
          <p:nvPr/>
        </p:nvSpPr>
        <p:spPr>
          <a:xfrm>
            <a:off x="9542022" y="5357898"/>
            <a:ext cx="267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All </a:t>
            </a:r>
            <a:r>
              <a:rPr lang="en-US" altLang="ko-KR" sz="2400" dirty="0"/>
              <a:t>datasets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are publicly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2400" dirty="0" smtClean="0"/>
              <a:t>available.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3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932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skip-gram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and </a:t>
            </a:r>
            <a:r>
              <a:rPr lang="en-US" altLang="ko-KR" sz="24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cbow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models from the word2vec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package.</a:t>
            </a:r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Recursive neural network, transformation, log-bilinear language model.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3257503"/>
            <a:ext cx="252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Varia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85328"/>
              </p:ext>
            </p:extLst>
          </p:nvPr>
        </p:nvGraphicFramePr>
        <p:xfrm>
          <a:off x="1119651" y="4055271"/>
          <a:ext cx="61526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290">
                  <a:extLst>
                    <a:ext uri="{9D8B030D-6E8A-4147-A177-3AD203B41FA5}">
                      <a16:colId xmlns:a16="http://schemas.microsoft.com/office/drawing/2014/main" val="3302991201"/>
                    </a:ext>
                  </a:extLst>
                </a:gridCol>
                <a:gridCol w="4707397">
                  <a:extLst>
                    <a:ext uri="{9D8B030D-6E8A-4147-A177-3AD203B41FA5}">
                      <a16:colId xmlns:a16="http://schemas.microsoft.com/office/drawing/2014/main" val="3703497477"/>
                    </a:ext>
                  </a:extLst>
                </a:gridCol>
              </a:tblGrid>
              <a:tr h="361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Variants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Vector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23171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sisg</a:t>
                      </a:r>
                      <a:r>
                        <a:rPr lang="en-US" altLang="ko-KR" sz="1800" dirty="0" smtClean="0"/>
                        <a:t>-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Using Null Vector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511626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sisg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Summing</a:t>
                      </a:r>
                      <a:r>
                        <a:rPr lang="en-US" altLang="ko-KR" sz="1800" baseline="0" dirty="0" smtClean="0"/>
                        <a:t> the n-gram vector</a:t>
                      </a:r>
                      <a:endParaRPr lang="ko-KR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92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Variant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153094" y="4030026"/>
            <a:ext cx="11144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89013" y="2400913"/>
            <a:ext cx="4364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&lt;lm  	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dirty="0" smtClean="0"/>
              <a:t> : [ 0.01 0.04 -0.05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lmg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: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[ 0.02 0.08  0.01 〮〮〮 -0.03 ]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mgtfy</a:t>
            </a:r>
            <a:r>
              <a:rPr lang="en-US" altLang="ko-KR" dirty="0" smtClean="0">
                <a:latin typeface="맑은 고딕" panose="020B0503020000020004" pitchFamily="50" charset="-127"/>
              </a:rPr>
              <a:t>&gt;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: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[ 0.00 0.00  0.00 〮〮〮  0.00 ]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lmgtfy</a:t>
            </a:r>
            <a:r>
              <a:rPr lang="en-US" altLang="ko-KR" dirty="0" smtClean="0"/>
              <a:t>&gt;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541638" y="45154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58273" y="48291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9501" y="5601312"/>
            <a:ext cx="407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lmgtfy</a:t>
            </a:r>
            <a:r>
              <a:rPr lang="en-US" altLang="ko-KR" dirty="0" smtClean="0"/>
              <a:t>    : [ 0.12 0.01 -0.05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2844" y="3842017"/>
            <a:ext cx="391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lmgtfy</a:t>
            </a:r>
            <a:r>
              <a:rPr lang="en-US" altLang="ko-KR" dirty="0" smtClean="0"/>
              <a:t> 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11542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047750" y="2400913"/>
            <a:ext cx="955248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7942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6589013" y="3832492"/>
            <a:ext cx="4098037" cy="272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89013" y="4108717"/>
            <a:ext cx="4098037" cy="272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69963" y="3213367"/>
            <a:ext cx="4098037" cy="272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300788" y="1227652"/>
                <a:ext cx="442356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 </a:t>
                </a:r>
                <a:r>
                  <a:rPr lang="en-US" altLang="ko-KR" sz="2400" b="1" spc="-15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hyperparameter</a:t>
                </a:r>
                <a:r>
                  <a:rPr lang="en-US" altLang="ko-KR" sz="24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&gt;</a:t>
                </a:r>
              </a:p>
              <a:p>
                <a:pPr algn="ctr"/>
                <a:endParaRPr lang="en-US" altLang="ko-KR" sz="24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Word vector dimension = 300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Negative sample </a:t>
                </a: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Subsampling threshold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pc="-150" smtClean="0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400" b="0" i="1" spc="-150" smtClean="0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400" b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Learning rate = </a:t>
                </a:r>
                <a:r>
                  <a:rPr lang="en-US" altLang="ko-KR" sz="2400" b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0.05 (decay)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240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Window size = 1~5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400" b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88" y="1227652"/>
                <a:ext cx="4423563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767" y="1160106"/>
            <a:ext cx="4828021" cy="5306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 err="1" smtClean="0"/>
              <a:t>Subword</a:t>
            </a:r>
            <a:r>
              <a:rPr lang="en-US" altLang="ko-KR" sz="2800" b="1" dirty="0" smtClean="0"/>
              <a:t> model]</a:t>
            </a:r>
            <a:endParaRPr lang="ko-KR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74872" y="267792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74871" y="274573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274870" y="2809494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274869" y="4292566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274869" y="435619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74869" y="4424139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132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210546"/>
            <a:ext cx="50577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sisg</a:t>
            </a:r>
            <a:r>
              <a:rPr lang="en-US" altLang="ko-KR" sz="2400" dirty="0" smtClean="0"/>
              <a:t> model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outperforms</a:t>
            </a:r>
            <a:r>
              <a:rPr lang="en-US" altLang="ko-KR" sz="2400" dirty="0" smtClean="0"/>
              <a:t> the </a:t>
            </a:r>
            <a:r>
              <a:rPr lang="en-US" altLang="ko-KR" sz="2400" dirty="0" smtClean="0"/>
              <a:t>baselines.</a:t>
            </a:r>
            <a:endParaRPr lang="en-US" altLang="ko-KR" sz="2400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smtClean="0">
                <a:solidFill>
                  <a:srgbClr val="FF0000"/>
                </a:solidFill>
              </a:rPr>
              <a:t>effect </a:t>
            </a:r>
            <a:r>
              <a:rPr lang="en-US" altLang="ko-KR" sz="2400" dirty="0" smtClean="0"/>
              <a:t>of using </a:t>
            </a:r>
            <a:r>
              <a:rPr lang="en-US" altLang="ko-KR" sz="2400" dirty="0" smtClean="0"/>
              <a:t>character </a:t>
            </a:r>
          </a:p>
          <a:p>
            <a:r>
              <a:rPr lang="en-US" altLang="ko-KR" sz="2400" dirty="0" smtClean="0"/>
              <a:t>n-grams is important</a:t>
            </a:r>
          </a:p>
          <a:p>
            <a:r>
              <a:rPr lang="en-US" altLang="ko-KR" sz="2400" dirty="0" smtClean="0"/>
              <a:t>for </a:t>
            </a:r>
            <a:r>
              <a:rPr lang="en-US" altLang="ko-KR" sz="2400" dirty="0" smtClean="0">
                <a:solidFill>
                  <a:srgbClr val="FF0000"/>
                </a:solidFill>
              </a:rPr>
              <a:t>morphology rich</a:t>
            </a:r>
            <a:r>
              <a:rPr lang="en-US" altLang="ko-KR" sz="2400" dirty="0" smtClean="0"/>
              <a:t> language.</a:t>
            </a:r>
            <a:endParaRPr lang="en-US" altLang="ko-KR" sz="2400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Third,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smtClean="0"/>
              <a:t>model is powerful </a:t>
            </a:r>
          </a:p>
          <a:p>
            <a:r>
              <a:rPr lang="en-US" altLang="ko-KR" sz="2400" dirty="0" smtClean="0"/>
              <a:t>about </a:t>
            </a:r>
            <a:r>
              <a:rPr lang="en-US" altLang="ko-KR" sz="2400" dirty="0" smtClean="0">
                <a:solidFill>
                  <a:srgbClr val="FF0000"/>
                </a:solidFill>
              </a:rPr>
              <a:t>Rare Words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/>
              <a:t>Human similarity judgement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6" y="1847562"/>
            <a:ext cx="4448175" cy="46616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76645" y="1972170"/>
            <a:ext cx="650947" cy="4338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94578" y="164020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단위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5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3389" y="1210546"/>
            <a:ext cx="5403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morphological information improves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the </a:t>
            </a:r>
            <a:r>
              <a:rPr lang="en-US" altLang="ko-KR" sz="2400" dirty="0" smtClean="0">
                <a:solidFill>
                  <a:srgbClr val="FF0000"/>
                </a:solidFill>
              </a:rPr>
              <a:t>syntactic </a:t>
            </a:r>
            <a:r>
              <a:rPr lang="en-US" altLang="ko-KR" sz="2400" dirty="0" smtClean="0">
                <a:solidFill>
                  <a:srgbClr val="FF0000"/>
                </a:solidFill>
              </a:rPr>
              <a:t>tasks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</a:t>
            </a:r>
            <a:r>
              <a:rPr lang="en-US" altLang="ko-KR" sz="2400" dirty="0" smtClean="0">
                <a:solidFill>
                  <a:srgbClr val="FF0000"/>
                </a:solidFill>
              </a:rPr>
              <a:t> improvement </a:t>
            </a:r>
            <a:r>
              <a:rPr lang="en-US" altLang="ko-KR" sz="2400" dirty="0" smtClean="0"/>
              <a:t>is more important for </a:t>
            </a:r>
            <a:r>
              <a:rPr lang="en-US" altLang="ko-KR" sz="2400" dirty="0" smtClean="0">
                <a:solidFill>
                  <a:srgbClr val="FF0000"/>
                </a:solidFill>
              </a:rPr>
              <a:t>morphologically rich </a:t>
            </a:r>
            <a:r>
              <a:rPr lang="en-US" altLang="ko-KR" sz="2400" dirty="0" smtClean="0"/>
              <a:t>languages.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 analogy tasks]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89" y="1900164"/>
            <a:ext cx="4809810" cy="392471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78675" y="2940080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8674" y="3707475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78673" y="4520546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8673" y="5328544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69067" y="164074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단위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2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963" y="1621630"/>
            <a:ext cx="310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Using</a:t>
            </a:r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long n-grams</a:t>
            </a:r>
            <a:endParaRPr lang="en-US" altLang="ko-KR" sz="2400" dirty="0" smtClean="0"/>
          </a:p>
          <a:p>
            <a:r>
              <a:rPr lang="en-US" altLang="ko-KR" sz="2400" dirty="0" smtClean="0"/>
              <a:t>helps for semantic analogies. </a:t>
            </a:r>
            <a:endParaRPr lang="en-US" altLang="ko-KR" sz="2400" dirty="0" smtClean="0"/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  <a:endParaRPr lang="en-US" altLang="ko-KR" sz="2400" b="1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Character </a:t>
            </a:r>
          </a:p>
          <a:p>
            <a:r>
              <a:rPr lang="en-US" altLang="ko-KR" sz="2400" dirty="0" smtClean="0"/>
              <a:t>2-grams are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not </a:t>
            </a:r>
            <a:r>
              <a:rPr lang="en-US" altLang="ko-KR" sz="2400" dirty="0" smtClean="0">
                <a:solidFill>
                  <a:srgbClr val="FF0000"/>
                </a:solidFill>
              </a:rPr>
              <a:t>informative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1745821"/>
            <a:ext cx="7862458" cy="4263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[Effect of the size of n-grams]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0" y="6070600"/>
            <a:ext cx="496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Reasonable n-grams size is 3~6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포인트가 5개인 별 10"/>
          <p:cNvSpPr/>
          <p:nvPr/>
        </p:nvSpPr>
        <p:spPr>
          <a:xfrm>
            <a:off x="6654845" y="6175417"/>
            <a:ext cx="228555" cy="22705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4606" y="16216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단위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4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37" y="4864931"/>
            <a:ext cx="9602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The approach </a:t>
            </a:r>
            <a:r>
              <a:rPr lang="en-US" altLang="ko-KR" sz="2400" dirty="0" smtClean="0">
                <a:solidFill>
                  <a:srgbClr val="FF0000"/>
                </a:solidFill>
              </a:rPr>
              <a:t>performs well </a:t>
            </a:r>
            <a:r>
              <a:rPr lang="en-US" altLang="ko-KR" sz="2400" dirty="0" smtClean="0"/>
              <a:t>relative to techniques based on 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subword</a:t>
            </a:r>
            <a:r>
              <a:rPr lang="en-US" altLang="ko-KR" sz="2400" dirty="0" smtClean="0"/>
              <a:t> information obtained from morphological </a:t>
            </a:r>
            <a:r>
              <a:rPr lang="en-US" altLang="ko-KR" sz="2400" dirty="0" err="1" smtClean="0"/>
              <a:t>segmentors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8" y="1621630"/>
            <a:ext cx="9489189" cy="3243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4744" y="1164888"/>
            <a:ext cx="783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[Comparison with morphological representations] 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396659" y="16216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단위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8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336" y="4382295"/>
            <a:ext cx="9873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sisg</a:t>
            </a:r>
            <a:r>
              <a:rPr lang="en-US" altLang="ko-KR" sz="2400" dirty="0" smtClean="0"/>
              <a:t> model </a:t>
            </a:r>
            <a:r>
              <a:rPr lang="en-US" altLang="ko-KR" sz="2400" dirty="0" smtClean="0">
                <a:solidFill>
                  <a:srgbClr val="FF0000"/>
                </a:solidFill>
              </a:rPr>
              <a:t>performs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better than the </a:t>
            </a:r>
            <a:r>
              <a:rPr lang="en-US" altLang="ko-KR" sz="2400" dirty="0" smtClean="0"/>
              <a:t>baseline.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smtClean="0"/>
              <a:t>approach provides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good </a:t>
            </a:r>
            <a:r>
              <a:rPr lang="en-US" altLang="ko-KR" sz="2400" dirty="0" smtClean="0">
                <a:solidFill>
                  <a:srgbClr val="FF0000"/>
                </a:solidFill>
              </a:rPr>
              <a:t>word vectors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even </a:t>
            </a:r>
            <a:r>
              <a:rPr lang="en-US" altLang="ko-KR" sz="2400" dirty="0" smtClean="0"/>
              <a:t>when using </a:t>
            </a:r>
            <a:r>
              <a:rPr lang="en-US" altLang="ko-KR" sz="2400" dirty="0" smtClean="0">
                <a:solidFill>
                  <a:srgbClr val="FF0000"/>
                </a:solidFill>
              </a:rPr>
              <a:t>very small training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datasets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744" y="1164888"/>
            <a:ext cx="655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[Effect of the size of the training data]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6" y="1626554"/>
            <a:ext cx="7084180" cy="27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20297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9274" y="2386465"/>
            <a:ext cx="913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improve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word representations for</a:t>
            </a:r>
          </a:p>
          <a:p>
            <a:pPr algn="ctr"/>
            <a:endParaRPr lang="en-US" altLang="ko-KR" sz="36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morphological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rich language?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6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145" y="1210546"/>
            <a:ext cx="50778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  <a:endParaRPr lang="en-US" altLang="ko-KR" sz="2400" b="1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 smtClean="0">
                <a:solidFill>
                  <a:srgbClr val="FF0000"/>
                </a:solidFill>
              </a:rPr>
              <a:t>pre-trained word </a:t>
            </a:r>
            <a:r>
              <a:rPr lang="en-US" altLang="ko-KR" sz="2400" dirty="0" smtClean="0"/>
              <a:t>representation </a:t>
            </a:r>
            <a:r>
              <a:rPr lang="en-US" altLang="ko-KR" sz="2400" dirty="0" smtClean="0">
                <a:solidFill>
                  <a:srgbClr val="FF0000"/>
                </a:solidFill>
              </a:rPr>
              <a:t>improves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the test perplexity </a:t>
            </a:r>
            <a:r>
              <a:rPr lang="en-US" altLang="ko-KR" sz="2400" dirty="0" smtClean="0"/>
              <a:t>over the baseline LSTM.</a:t>
            </a:r>
            <a:endParaRPr lang="en-US" altLang="ko-KR" sz="2400" dirty="0" smtClean="0"/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Subword</a:t>
            </a:r>
            <a:r>
              <a:rPr lang="en-US" altLang="ko-KR" sz="2400" dirty="0" smtClean="0">
                <a:solidFill>
                  <a:srgbClr val="FF0000"/>
                </a:solidFill>
              </a:rPr>
              <a:t> information outperforms </a:t>
            </a:r>
            <a:r>
              <a:rPr lang="en-US" altLang="ko-KR" sz="2400" dirty="0" smtClean="0"/>
              <a:t>the plain </a:t>
            </a:r>
            <a:r>
              <a:rPr lang="en-US" altLang="ko-KR" sz="2400" dirty="0" err="1" smtClean="0"/>
              <a:t>skipgram</a:t>
            </a:r>
            <a:r>
              <a:rPr lang="en-US" altLang="ko-KR" sz="2400" dirty="0" smtClean="0"/>
              <a:t> model.</a:t>
            </a:r>
            <a:endParaRPr lang="en-US" altLang="ko-K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[Language modeling] 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1" y="1633242"/>
            <a:ext cx="4612956" cy="35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736" y="4078894"/>
            <a:ext cx="717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For </a:t>
            </a:r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r>
              <a:rPr lang="en-US" altLang="ko-KR" sz="2400" dirty="0" smtClean="0">
                <a:solidFill>
                  <a:srgbClr val="FF0000"/>
                </a:solidFill>
              </a:rPr>
              <a:t>omplex</a:t>
            </a:r>
            <a:r>
              <a:rPr lang="en-US" altLang="ko-KR" sz="2400" dirty="0" smtClean="0">
                <a:solidFill>
                  <a:srgbClr val="FF0000"/>
                </a:solidFill>
              </a:rPr>
              <a:t>, technical and infrequent </a:t>
            </a:r>
            <a:r>
              <a:rPr lang="en-US" altLang="ko-KR" sz="2400" dirty="0" smtClean="0">
                <a:solidFill>
                  <a:srgbClr val="FF0000"/>
                </a:solidFill>
              </a:rPr>
              <a:t>words,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/>
              <a:t>The </a:t>
            </a:r>
            <a:r>
              <a:rPr lang="en-US" altLang="ko-KR" sz="2400" dirty="0" err="1"/>
              <a:t>sisg</a:t>
            </a:r>
            <a:r>
              <a:rPr lang="en-US" altLang="ko-KR" sz="2400" dirty="0"/>
              <a:t> model </a:t>
            </a:r>
            <a:r>
              <a:rPr lang="en-US" altLang="ko-KR" sz="2400" dirty="0" smtClean="0"/>
              <a:t>are </a:t>
            </a:r>
            <a:r>
              <a:rPr lang="en-US" altLang="ko-KR" sz="2400" dirty="0" smtClean="0">
                <a:solidFill>
                  <a:srgbClr val="FF0000"/>
                </a:solidFill>
              </a:rPr>
              <a:t>better</a:t>
            </a:r>
            <a:r>
              <a:rPr lang="en-US" altLang="ko-KR" sz="2400" dirty="0" smtClean="0"/>
              <a:t> than the baseline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[Nearest neighbors] </a:t>
            </a:r>
            <a:endParaRPr lang="ko-KR" altLang="en-US" sz="2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5" y="1638594"/>
            <a:ext cx="8420606" cy="23240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225800" y="3009900"/>
            <a:ext cx="63500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40355" y="2794000"/>
            <a:ext cx="92710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4500" y="2794000"/>
            <a:ext cx="109220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13700" y="3009900"/>
            <a:ext cx="81280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646" y="1304009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3-grams ~ 6-grams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4069" y="2032687"/>
            <a:ext cx="4402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   :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her, ere, 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4-gram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here, 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5-gram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where, 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6-gram   :  &lt;where, where&gt;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0843" y="4472646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Special sequence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7167" y="5057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&lt;where&gt;</a:t>
            </a:r>
          </a:p>
        </p:txBody>
      </p:sp>
    </p:spTree>
    <p:extLst>
      <p:ext uri="{BB962C8B-B14F-4D97-AF65-F5344CB8AC3E}">
        <p14:creationId xmlns:p14="http://schemas.microsoft.com/office/powerpoint/2010/main" val="14390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7080" y="1720839"/>
            <a:ext cx="476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Compound nouns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autofahrer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Affixes</a:t>
            </a:r>
            <a:r>
              <a:rPr lang="en-US" altLang="ko-KR" sz="2400" dirty="0" smtClean="0"/>
              <a:t>                : kind</a:t>
            </a:r>
            <a:r>
              <a:rPr lang="en-US" altLang="ko-KR" sz="2400" b="1" dirty="0" smtClean="0"/>
              <a:t>ness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</a:t>
            </a:r>
            <a:r>
              <a:rPr lang="en-US" altLang="ko-KR" sz="2400" b="1" dirty="0" smtClean="0"/>
              <a:t>un</a:t>
            </a:r>
            <a:r>
              <a:rPr lang="en-US" altLang="ko-KR" sz="2400" dirty="0" smtClean="0"/>
              <a:t>lucky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Inflection of verbs</a:t>
            </a:r>
          </a:p>
          <a:p>
            <a:r>
              <a:rPr lang="en-US" altLang="ko-KR" sz="2400" b="1" dirty="0" smtClean="0"/>
              <a:t>With ending        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/>
              <a:t>Finir</a:t>
            </a:r>
            <a:r>
              <a:rPr lang="en-US" altLang="ko-KR" sz="2400" b="1" dirty="0" err="1" smtClean="0"/>
              <a:t>ais</a:t>
            </a:r>
            <a:endParaRPr lang="en-US" altLang="ko-KR" sz="2400" b="1" dirty="0" smtClean="0"/>
          </a:p>
          <a:p>
            <a:r>
              <a:rPr lang="en-US" altLang="ko-KR" sz="2400" dirty="0" smtClean="0"/>
              <a:t>                            </a:t>
            </a:r>
            <a:r>
              <a:rPr lang="en-US" altLang="ko-KR" sz="2400" dirty="0" err="1" smtClean="0"/>
              <a:t>Finiss</a:t>
            </a:r>
            <a:r>
              <a:rPr lang="en-US" altLang="ko-KR" sz="2400" b="1" dirty="0" err="1" smtClean="0"/>
              <a:t>ent</a:t>
            </a:r>
            <a:endParaRPr lang="en-US" altLang="ko-KR" sz="2400" b="1" dirty="0" smtClean="0"/>
          </a:p>
          <a:p>
            <a:r>
              <a:rPr lang="en-US" altLang="ko-KR" sz="2400" dirty="0" smtClean="0"/>
              <a:t>                            </a:t>
            </a:r>
            <a:r>
              <a:rPr lang="en-US" altLang="ko-KR" sz="2400" dirty="0" err="1" smtClean="0"/>
              <a:t>Finiss</a:t>
            </a:r>
            <a:r>
              <a:rPr lang="en-US" altLang="ko-KR" sz="2400" b="1" dirty="0" err="1" smtClean="0"/>
              <a:t>ions</a:t>
            </a:r>
            <a:endParaRPr lang="en-US" altLang="ko-KR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 n-grams and morphemes]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1" y="1626553"/>
            <a:ext cx="4381500" cy="49053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73446" y="2101470"/>
            <a:ext cx="3334657" cy="24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80074" y="3883893"/>
            <a:ext cx="3334657" cy="24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80073" y="4347715"/>
            <a:ext cx="3334657" cy="24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80072" y="5644681"/>
            <a:ext cx="3334657" cy="740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 </a:t>
            </a:r>
            <a:r>
              <a:rPr lang="en-US" altLang="ko-KR" sz="2400" b="1" dirty="0" smtClean="0"/>
              <a:t>similarity] </a:t>
            </a:r>
            <a:endParaRPr lang="ko-KR" altLang="en-US" sz="24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05039"/>
              </p:ext>
            </p:extLst>
          </p:nvPr>
        </p:nvGraphicFramePr>
        <p:xfrm>
          <a:off x="6685358" y="3604954"/>
          <a:ext cx="4871778" cy="236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5889">
                  <a:extLst>
                    <a:ext uri="{9D8B030D-6E8A-4147-A177-3AD203B41FA5}">
                      <a16:colId xmlns:a16="http://schemas.microsoft.com/office/drawing/2014/main" val="431153720"/>
                    </a:ext>
                  </a:extLst>
                </a:gridCol>
                <a:gridCol w="2435889">
                  <a:extLst>
                    <a:ext uri="{9D8B030D-6E8A-4147-A177-3AD203B41FA5}">
                      <a16:colId xmlns:a16="http://schemas.microsoft.com/office/drawing/2014/main" val="3231699581"/>
                    </a:ext>
                  </a:extLst>
                </a:gridCol>
              </a:tblGrid>
              <a:tr h="590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Word1</a:t>
                      </a:r>
                      <a:endParaRPr lang="ko-KR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Word2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652660"/>
                  </a:ext>
                </a:extLst>
              </a:tr>
              <a:tr h="590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Micro</a:t>
                      </a:r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circuit</a:t>
                      </a:r>
                      <a:endParaRPr lang="ko-KR" alt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Chip</a:t>
                      </a:r>
                      <a:endParaRPr lang="ko-KR" alt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24982"/>
                  </a:ext>
                </a:extLst>
              </a:tr>
              <a:tr h="590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Scarce</a:t>
                      </a:r>
                      <a:r>
                        <a:rPr lang="en-US" altLang="ko-KR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ness</a:t>
                      </a:r>
                      <a:endParaRPr lang="ko-KR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Rar</a:t>
                      </a:r>
                      <a:r>
                        <a:rPr lang="en-US" altLang="ko-KR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ity</a:t>
                      </a:r>
                      <a:endParaRPr lang="ko-KR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389573"/>
                  </a:ext>
                </a:extLst>
              </a:tr>
              <a:tr h="590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Pre</a:t>
                      </a:r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adoles</a:t>
                      </a:r>
                      <a:r>
                        <a:rPr lang="en-US" altLang="ko-KR" sz="2400" dirty="0" smtClean="0"/>
                        <a:t>cent</a:t>
                      </a:r>
                      <a:endParaRPr lang="ko-KR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Young</a:t>
                      </a:r>
                      <a:endParaRPr lang="ko-KR" alt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665671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6" y="1632599"/>
            <a:ext cx="4499568" cy="16350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2981646"/>
            <a:ext cx="4604079" cy="27777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04" y="1715017"/>
            <a:ext cx="3486643" cy="135509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 flipV="1">
            <a:off x="4410635" y="4825919"/>
            <a:ext cx="914128" cy="261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3886200" y="1870594"/>
            <a:ext cx="891988" cy="523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1543588" y="3787888"/>
            <a:ext cx="903777" cy="381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1562372" y="1909193"/>
            <a:ext cx="884993" cy="439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7236626" y="1835163"/>
            <a:ext cx="884993" cy="439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330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4475165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Since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preprocessing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supervision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are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required,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model trains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46642" y="3093147"/>
            <a:ext cx="898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outperforms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word2vec skip-gram model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about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OOV words problem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1568564"/>
            <a:ext cx="898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  The 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proved using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morphological 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is 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effective for language modeling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4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1998" y="1334176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does it meaning to be rich?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6485" y="2010780"/>
            <a:ext cx="26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rich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language</a:t>
            </a:r>
            <a:endParaRPr lang="ko-KR" altLang="en-US" sz="24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047750" y="2477113"/>
            <a:ext cx="955248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846" y="2013052"/>
            <a:ext cx="402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 language that is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rich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4" y="3089258"/>
            <a:ext cx="4493974" cy="2471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0125" y="3087999"/>
            <a:ext cx="2316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Subjective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Objective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Possessive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2984" y="2593074"/>
            <a:ext cx="11576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 smtClean="0"/>
              <a:t>Russian</a:t>
            </a:r>
            <a:endParaRPr lang="ko-KR" alt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0698" y="2591569"/>
            <a:ext cx="10967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 smtClean="0"/>
              <a:t>English</a:t>
            </a:r>
            <a:endParaRPr lang="ko-KR" altLang="en-US" sz="21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06043" y="5732059"/>
            <a:ext cx="79663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5292" y="5554635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Arabic, German, Russian, Czech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981910" y="5734333"/>
            <a:ext cx="79663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1159" y="5556909"/>
            <a:ext cx="344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English, French, Spanish, Italian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3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4" y="1164888"/>
            <a:ext cx="1100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dirty="0"/>
              <a:t>CHARAGRAM: Embedding Words and Sentences via Character n-grams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(John </a:t>
            </a:r>
            <a:r>
              <a:rPr lang="en-US" altLang="ko-KR" dirty="0" err="1" smtClean="0"/>
              <a:t>Wieting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Mohit</a:t>
            </a:r>
            <a:r>
              <a:rPr lang="en-US" altLang="ko-KR" dirty="0" smtClean="0"/>
              <a:t> Bansal Kevin </a:t>
            </a:r>
            <a:r>
              <a:rPr lang="en-US" altLang="ko-KR" dirty="0" err="1" smtClean="0"/>
              <a:t>Gimpel</a:t>
            </a:r>
            <a:r>
              <a:rPr lang="en-US" altLang="ko-KR" dirty="0" smtClean="0"/>
              <a:t>, Karen </a:t>
            </a:r>
            <a:r>
              <a:rPr lang="en-US" altLang="ko-KR" dirty="0" err="1" smtClean="0"/>
              <a:t>Livescu</a:t>
            </a:r>
            <a:r>
              <a:rPr lang="en-US" altLang="ko-KR" dirty="0" smtClean="0"/>
              <a:t>. 2016)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48999"/>
              </p:ext>
            </p:extLst>
          </p:nvPr>
        </p:nvGraphicFramePr>
        <p:xfrm>
          <a:off x="969746" y="2480549"/>
          <a:ext cx="4247712" cy="255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928">
                  <a:extLst>
                    <a:ext uri="{9D8B030D-6E8A-4147-A177-3AD203B41FA5}">
                      <a16:colId xmlns:a16="http://schemas.microsoft.com/office/drawing/2014/main" val="3723087397"/>
                    </a:ext>
                  </a:extLst>
                </a:gridCol>
                <a:gridCol w="1061928">
                  <a:extLst>
                    <a:ext uri="{9D8B030D-6E8A-4147-A177-3AD203B41FA5}">
                      <a16:colId xmlns:a16="http://schemas.microsoft.com/office/drawing/2014/main" val="3987147459"/>
                    </a:ext>
                  </a:extLst>
                </a:gridCol>
                <a:gridCol w="1061928">
                  <a:extLst>
                    <a:ext uri="{9D8B030D-6E8A-4147-A177-3AD203B41FA5}">
                      <a16:colId xmlns:a16="http://schemas.microsoft.com/office/drawing/2014/main" val="1028634551"/>
                    </a:ext>
                  </a:extLst>
                </a:gridCol>
                <a:gridCol w="1061928">
                  <a:extLst>
                    <a:ext uri="{9D8B030D-6E8A-4147-A177-3AD203B41FA5}">
                      <a16:colId xmlns:a16="http://schemas.microsoft.com/office/drawing/2014/main" val="3743550431"/>
                    </a:ext>
                  </a:extLst>
                </a:gridCol>
              </a:tblGrid>
              <a:tr h="5468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+mn-ea"/>
                        </a:rPr>
                        <a:t>〮〮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555721"/>
                  </a:ext>
                </a:extLst>
              </a:tr>
              <a:tr h="54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wh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096349"/>
                  </a:ext>
                </a:extLst>
              </a:tr>
              <a:tr h="54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456188"/>
                  </a:ext>
                </a:extLst>
              </a:tr>
              <a:tr h="546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〮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+mn-ea"/>
                        </a:rPr>
                        <a:t>〮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+mn-ea"/>
                        </a:rPr>
                        <a:t>〮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76764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5580529" y="3455894"/>
            <a:ext cx="10623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9746" y="1934644"/>
            <a:ext cx="359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Character n-gram count vector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74659" y="3039035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</a:rPr>
              <a:t>SVD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05918" y="2855729"/>
            <a:ext cx="45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a </a:t>
            </a:r>
            <a:r>
              <a:rPr lang="en-US" altLang="ko-KR" dirty="0">
                <a:solidFill>
                  <a:srgbClr val="FF0000"/>
                </a:solidFill>
              </a:rPr>
              <a:t>summation</a:t>
            </a:r>
            <a:r>
              <a:rPr lang="en-US" altLang="ko-KR" dirty="0"/>
              <a:t> is performed over the character n-grams in the </a:t>
            </a:r>
            <a:r>
              <a:rPr lang="en-US" altLang="ko-KR" dirty="0" smtClean="0"/>
              <a:t>sequence,</a:t>
            </a:r>
            <a:endParaRPr lang="ko-KR" altLang="en-US" dirty="0"/>
          </a:p>
          <a:p>
            <a:r>
              <a:rPr lang="en-US" altLang="ko-KR" dirty="0" err="1" smtClean="0"/>
              <a:t>embeddings</a:t>
            </a:r>
            <a:r>
              <a:rPr lang="en-US" altLang="ko-KR" dirty="0" smtClean="0"/>
              <a:t> are learned so as to produce </a:t>
            </a:r>
            <a:r>
              <a:rPr lang="en-US" altLang="ko-KR" b="1" dirty="0" smtClean="0">
                <a:solidFill>
                  <a:srgbClr val="FF0000"/>
                </a:solidFill>
              </a:rPr>
              <a:t>effective sequence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embeddings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28" y="2342309"/>
            <a:ext cx="3686549" cy="41384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[Word2Vec]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84448" y="2567045"/>
            <a:ext cx="6613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Log-bilinear model</a:t>
            </a: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Predict the context word for a given target 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(Distributed </a:t>
            </a:r>
            <a:r>
              <a:rPr lang="en-US" altLang="ko-KR" dirty="0"/>
              <a:t>Representations of Words and Phrases and their </a:t>
            </a:r>
            <a:r>
              <a:rPr lang="en-US" altLang="ko-KR" dirty="0" smtClean="0"/>
              <a:t>Compositionality,</a:t>
            </a:r>
          </a:p>
          <a:p>
            <a:r>
              <a:rPr lang="en-US" altLang="ko-KR" dirty="0" err="1"/>
              <a:t>Tomáš</a:t>
            </a:r>
            <a:r>
              <a:rPr lang="en-US" altLang="ko-KR" dirty="0"/>
              <a:t> </a:t>
            </a:r>
            <a:r>
              <a:rPr lang="en-US" altLang="ko-KR" dirty="0" err="1"/>
              <a:t>Mikolov</a:t>
            </a:r>
            <a:r>
              <a:rPr lang="en-US" altLang="ko-KR" dirty="0"/>
              <a:t>, Ilya </a:t>
            </a:r>
            <a:r>
              <a:rPr lang="en-US" altLang="ko-KR" dirty="0" err="1"/>
              <a:t>Sutskever</a:t>
            </a:r>
            <a:r>
              <a:rPr lang="en-US" altLang="ko-KR" dirty="0"/>
              <a:t>, Kai Chen, Greg S. </a:t>
            </a:r>
            <a:r>
              <a:rPr lang="en-US" altLang="ko-KR" dirty="0" err="1"/>
              <a:t>Corrado</a:t>
            </a:r>
            <a:r>
              <a:rPr lang="en-US" altLang="ko-KR" dirty="0"/>
              <a:t>, and Jeff Dean. </a:t>
            </a:r>
            <a:r>
              <a:rPr lang="en-US" altLang="ko-KR" dirty="0" smtClean="0"/>
              <a:t>2013b)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20387" y="3459957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Natural Language Processing </a:t>
            </a:r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 so </a:t>
            </a:r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amazing</a:t>
            </a:r>
            <a:r>
              <a:rPr lang="en-US" altLang="ko-KR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funny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080000" y="4864100"/>
            <a:ext cx="2171700" cy="5080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0159" y="5118100"/>
            <a:ext cx="393232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Out-of-vocabulary word</a:t>
            </a:r>
          </a:p>
          <a:p>
            <a:r>
              <a:rPr lang="en-US" altLang="ko-KR" sz="2400" b="1" dirty="0" smtClean="0"/>
              <a:t>Problem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40300" y="5472104"/>
            <a:ext cx="18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communication</a:t>
            </a:r>
          </a:p>
          <a:p>
            <a:r>
              <a:rPr lang="en-US" altLang="ko-KR" dirty="0" smtClean="0"/>
              <a:t>communicative</a:t>
            </a:r>
          </a:p>
        </p:txBody>
      </p:sp>
    </p:spTree>
    <p:extLst>
      <p:ext uri="{BB962C8B-B14F-4D97-AF65-F5344CB8AC3E}">
        <p14:creationId xmlns:p14="http://schemas.microsoft.com/office/powerpoint/2010/main" val="31766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385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suggest an extension of the continuous skip-gram model, 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which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takes into account </a:t>
            </a:r>
            <a:r>
              <a:rPr lang="en-US" altLang="ko-KR" sz="24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1" y="4748443"/>
            <a:ext cx="9533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trained on 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restricted dataset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achieves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better performance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than the baseline trained  on 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 dataset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6641" y="30857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  They achieve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state-of-the-art performance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on word similarity and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analogy tasks.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3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1" y="4268524"/>
            <a:ext cx="2977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Input layer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(with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hidden layer</a:t>
            </a: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output layer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67" y="1160106"/>
            <a:ext cx="4828021" cy="530683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414962" y="1900238"/>
            <a:ext cx="1332000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94576" y="1717716"/>
            <a:ext cx="26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[0.02 0.7</a:t>
            </a:r>
            <a:r>
              <a:rPr lang="en-US" altLang="ko-KR" dirty="0"/>
              <a:t> 0.01</a:t>
            </a:r>
            <a:r>
              <a:rPr lang="en-US" altLang="ko-KR" dirty="0" smtClean="0"/>
              <a:t> 〮〮〮  0.02] 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740911" y="1338726"/>
            <a:ext cx="357188" cy="3942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4480" y="1520605"/>
            <a:ext cx="102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18755" y="950488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Predicted word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49798" y="3245405"/>
                <a:ext cx="69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98" y="3245405"/>
                <a:ext cx="69893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82029" y="1957621"/>
                <a:ext cx="69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29" y="1957621"/>
                <a:ext cx="69893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95665" y="5106000"/>
                <a:ext cx="69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65" y="5106000"/>
                <a:ext cx="698933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274872" y="267792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74871" y="274573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274870" y="2809494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274869" y="4292566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274869" y="4356191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74869" y="4424139"/>
            <a:ext cx="21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〮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646" y="1304009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N-grams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4069" y="2032687"/>
            <a:ext cx="4402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2-gram   :  &lt;w,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re, 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her, ere, 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4-gram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here, 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5-gram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where, 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6-gram   :  &lt;where, where&gt;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0843" y="4472646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Special sequence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7167" y="5057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&lt;where&gt;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2987" y="3971679"/>
            <a:ext cx="4713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 Input &gt; </a:t>
            </a:r>
          </a:p>
          <a:p>
            <a:pPr algn="ctr"/>
            <a:endParaRPr lang="en-US" altLang="ko-KR" sz="24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 bag of character n-gram</a:t>
            </a: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 ~ 6 n-gram</a:t>
            </a:r>
          </a:p>
          <a:p>
            <a:pPr marL="285750" indent="-28575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sum of the vector representations of its n-grams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solidFill>
              <a:srgbClr val="024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67" y="1160106"/>
            <a:ext cx="4828021" cy="53068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71588" y="1957388"/>
            <a:ext cx="2271712" cy="355758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326" y="5674884"/>
            <a:ext cx="39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Considering </a:t>
            </a:r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information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78744" y="33953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where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67425" y="1295401"/>
            <a:ext cx="4029075" cy="202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  	 : [ 0.02 0.03 -0.01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whe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[ 0.01 0.18  0.05 〮〮〮 -0.05 ]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where&gt;   : [ 0.01 0.03  0.09 〮〮〮 -0.01 ]</a:t>
            </a:r>
          </a:p>
          <a:p>
            <a:r>
              <a:rPr lang="en-US" altLang="ko-KR" dirty="0" smtClean="0"/>
              <a:t>&lt;where&gt; : [ 0.13 0.06 -0.12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0.03 ]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020050" y="3409950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36685" y="372368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67425" y="4446481"/>
            <a:ext cx="408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    : [ 0.16 0.03 -0.07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0.02 ]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136685" y="4991100"/>
            <a:ext cx="2548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73510" y="4788932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9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1087</Words>
  <Application>Microsoft Office PowerPoint</Application>
  <PresentationFormat>와이드스크린</PresentationFormat>
  <Paragraphs>319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</vt:lpstr>
      <vt:lpstr>Wingdings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조강</cp:lastModifiedBy>
  <cp:revision>136</cp:revision>
  <dcterms:created xsi:type="dcterms:W3CDTF">2016-03-25T08:54:41Z</dcterms:created>
  <dcterms:modified xsi:type="dcterms:W3CDTF">2019-07-25T03:39:41Z</dcterms:modified>
</cp:coreProperties>
</file>