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4"/>
  </p:notesMasterIdLst>
  <p:sldIdLst>
    <p:sldId id="286" r:id="rId2"/>
    <p:sldId id="366" r:id="rId3"/>
    <p:sldId id="316" r:id="rId4"/>
    <p:sldId id="383" r:id="rId5"/>
    <p:sldId id="375" r:id="rId6"/>
    <p:sldId id="382" r:id="rId7"/>
    <p:sldId id="378" r:id="rId8"/>
    <p:sldId id="379" r:id="rId9"/>
    <p:sldId id="380" r:id="rId10"/>
    <p:sldId id="381" r:id="rId11"/>
    <p:sldId id="319" r:id="rId12"/>
    <p:sldId id="396" r:id="rId13"/>
    <p:sldId id="407" r:id="rId14"/>
    <p:sldId id="320" r:id="rId15"/>
    <p:sldId id="368" r:id="rId16"/>
    <p:sldId id="322" r:id="rId17"/>
    <p:sldId id="400" r:id="rId18"/>
    <p:sldId id="405" r:id="rId19"/>
    <p:sldId id="386" r:id="rId20"/>
    <p:sldId id="387" r:id="rId21"/>
    <p:sldId id="390" r:id="rId22"/>
    <p:sldId id="388" r:id="rId23"/>
    <p:sldId id="404" r:id="rId24"/>
    <p:sldId id="369" r:id="rId25"/>
    <p:sldId id="372" r:id="rId26"/>
    <p:sldId id="370" r:id="rId27"/>
    <p:sldId id="371" r:id="rId28"/>
    <p:sldId id="325" r:id="rId29"/>
    <p:sldId id="326" r:id="rId30"/>
    <p:sldId id="327" r:id="rId31"/>
    <p:sldId id="401" r:id="rId32"/>
    <p:sldId id="402" r:id="rId33"/>
    <p:sldId id="373" r:id="rId34"/>
    <p:sldId id="403" r:id="rId35"/>
    <p:sldId id="329" r:id="rId36"/>
    <p:sldId id="392" r:id="rId37"/>
    <p:sldId id="330" r:id="rId38"/>
    <p:sldId id="398" r:id="rId39"/>
    <p:sldId id="331" r:id="rId40"/>
    <p:sldId id="406" r:id="rId41"/>
    <p:sldId id="332" r:id="rId42"/>
    <p:sldId id="333" r:id="rId43"/>
    <p:sldId id="339" r:id="rId44"/>
    <p:sldId id="374" r:id="rId45"/>
    <p:sldId id="340" r:id="rId46"/>
    <p:sldId id="341" r:id="rId47"/>
    <p:sldId id="343" r:id="rId48"/>
    <p:sldId id="344" r:id="rId49"/>
    <p:sldId id="345" r:id="rId50"/>
    <p:sldId id="393" r:id="rId51"/>
    <p:sldId id="394" r:id="rId52"/>
    <p:sldId id="399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</p:sldIdLst>
  <p:sldSz cx="12192000" cy="6858000"/>
  <p:notesSz cx="6858000" cy="9144000"/>
  <p:embeddedFontLst>
    <p:embeddedFont>
      <p:font typeface="나눔고딕" panose="020B0600000101010101" charset="-127"/>
      <p:regular r:id="rId75"/>
      <p:bold r:id="rId76"/>
    </p:embeddedFont>
    <p:embeddedFont>
      <p:font typeface="맑은 고딕" panose="020B0503020000020004" pitchFamily="50" charset="-127"/>
      <p:regular r:id="rId77"/>
      <p:bold r:id="rId78"/>
    </p:embeddedFont>
    <p:embeddedFont>
      <p:font typeface="Cambria Math" panose="02040503050406030204" pitchFamily="18" charset="0"/>
      <p:regular r:id="rId7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강" initials="조" lastIdx="3" clrIdx="0">
    <p:extLst>
      <p:ext uri="{19B8F6BF-5375-455C-9EA6-DF929625EA0E}">
        <p15:presenceInfo xmlns:p15="http://schemas.microsoft.com/office/powerpoint/2012/main" userId="조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DA1"/>
    <a:srgbClr val="E6E6E6"/>
    <a:srgbClr val="025CBE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8" autoAdjust="0"/>
    <p:restoredTop sz="88075" autoAdjust="0"/>
  </p:normalViewPr>
  <p:slideViewPr>
    <p:cSldViewPr snapToGrid="0">
      <p:cViewPr varScale="1">
        <p:scale>
          <a:sx n="77" d="100"/>
          <a:sy n="77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3T14:29:56.02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3T14:29:56.02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83559-CC97-4F19-8946-7E93CD4F0BA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E0D5-DB0A-49AB-903D-378D0BA58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01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37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73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전체적인 문장 다듬을</a:t>
            </a:r>
            <a:r>
              <a:rPr lang="ko-KR" altLang="en-US" baseline="0" dirty="0" smtClean="0"/>
              <a:t> 것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문법확인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377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&lt;her&gt;</a:t>
            </a:r>
            <a:r>
              <a:rPr lang="en-US" altLang="ko-KR" baseline="0" dirty="0" smtClean="0"/>
              <a:t> / her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마지막정리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75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&lt;her&gt;</a:t>
            </a:r>
            <a:r>
              <a:rPr lang="en-US" altLang="ko-KR" baseline="0" dirty="0" smtClean="0"/>
              <a:t> / her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마지막정리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5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&lt;her&gt;</a:t>
            </a:r>
            <a:r>
              <a:rPr lang="en-US" altLang="ko-KR" baseline="0" dirty="0" smtClean="0"/>
              <a:t> / her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마지막정리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22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&lt;her&gt;</a:t>
            </a:r>
            <a:r>
              <a:rPr lang="en-US" altLang="ko-KR" baseline="0" dirty="0" smtClean="0"/>
              <a:t> / her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마지막정리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76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&lt;her&gt;</a:t>
            </a:r>
            <a:r>
              <a:rPr lang="en-US" altLang="ko-KR" baseline="0" dirty="0" smtClean="0"/>
              <a:t> / her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마지막정리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71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76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0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80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2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44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자세한 </a:t>
            </a:r>
            <a:r>
              <a:rPr lang="en-US" altLang="ko-KR" dirty="0" smtClean="0"/>
              <a:t>Description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쓸것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접근가능한지 아닌지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68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experiment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rnn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tran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그것도 베이스라인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14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LMGTFY : Let Me</a:t>
            </a:r>
            <a:r>
              <a:rPr lang="en-US" altLang="ko-KR" baseline="0" dirty="0" smtClean="0"/>
              <a:t> Google that for you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37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LMGTFY : Let Me</a:t>
            </a:r>
            <a:r>
              <a:rPr lang="en-US" altLang="ko-KR" baseline="0" dirty="0" smtClean="0"/>
              <a:t> Google that for you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64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LMGTFY : Let Me</a:t>
            </a:r>
            <a:r>
              <a:rPr lang="en-US" altLang="ko-KR" baseline="0" dirty="0" smtClean="0"/>
              <a:t> Google that for you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417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싹다</a:t>
            </a:r>
            <a:r>
              <a:rPr lang="ko-KR" altLang="en-US" dirty="0" smtClean="0"/>
              <a:t> 마침표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대문자 </a:t>
            </a:r>
            <a:r>
              <a:rPr lang="en-US" altLang="ko-KR" dirty="0" smtClean="0"/>
              <a:t>/ Second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72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싹다</a:t>
            </a:r>
            <a:r>
              <a:rPr lang="ko-KR" altLang="en-US" dirty="0" smtClean="0"/>
              <a:t> 마침표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대문자 </a:t>
            </a:r>
            <a:r>
              <a:rPr lang="en-US" altLang="ko-KR" dirty="0" smtClean="0"/>
              <a:t>/ Second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5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43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싹다</a:t>
            </a:r>
            <a:r>
              <a:rPr lang="ko-KR" altLang="en-US" dirty="0" smtClean="0"/>
              <a:t> 마침표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대문자 </a:t>
            </a:r>
            <a:r>
              <a:rPr lang="en-US" altLang="ko-KR" dirty="0" smtClean="0"/>
              <a:t>/ Second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20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싹다</a:t>
            </a:r>
            <a:r>
              <a:rPr lang="ko-KR" altLang="en-US" dirty="0" smtClean="0"/>
              <a:t> 마침표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대문자 </a:t>
            </a:r>
            <a:r>
              <a:rPr lang="en-US" altLang="ko-KR" dirty="0" smtClean="0"/>
              <a:t>/ Second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01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말을 </a:t>
            </a:r>
            <a:r>
              <a:rPr lang="ko-KR" altLang="en-US" dirty="0" err="1" smtClean="0"/>
              <a:t>조금더</a:t>
            </a:r>
            <a:r>
              <a:rPr lang="ko-KR" altLang="en-US" dirty="0" smtClean="0"/>
              <a:t> 자세하게 다듬을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887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말을 </a:t>
            </a:r>
            <a:r>
              <a:rPr lang="ko-KR" altLang="en-US" dirty="0" err="1" smtClean="0"/>
              <a:t>조금더</a:t>
            </a:r>
            <a:r>
              <a:rPr lang="ko-KR" altLang="en-US" dirty="0" smtClean="0"/>
              <a:t> 자세하게 다듬을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26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뭐에대한</a:t>
            </a:r>
            <a:r>
              <a:rPr lang="ko-KR" altLang="en-US" dirty="0" smtClean="0"/>
              <a:t> 퍼포먼스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정확한 해석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어디에서 어디까지 그램이냐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165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뭐에대한</a:t>
            </a:r>
            <a:r>
              <a:rPr lang="ko-KR" altLang="en-US" dirty="0" smtClean="0"/>
              <a:t> 퍼포먼스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정확한 해석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어디에서 어디까지 그램이냐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993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논문 다시 </a:t>
            </a:r>
            <a:r>
              <a:rPr lang="ko-KR" altLang="en-US" dirty="0" err="1" smtClean="0"/>
              <a:t>읽어볼것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아마 </a:t>
            </a:r>
            <a:r>
              <a:rPr lang="ko-KR" altLang="en-US" baseline="0" dirty="0" err="1" smtClean="0"/>
              <a:t>임베딩이랑</a:t>
            </a:r>
            <a:r>
              <a:rPr lang="ko-KR" altLang="en-US" baseline="0" dirty="0" smtClean="0"/>
              <a:t> 다르게 접근했을 </a:t>
            </a:r>
            <a:r>
              <a:rPr lang="ko-KR" altLang="en-US" baseline="0" dirty="0" err="1" smtClean="0"/>
              <a:t>가능성ㅇ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ㅣ있음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89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특정 분야의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특정분야의 단어들로 모델링하는 것이 효율적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하지만 데이터가 희귀하다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해당 모델 적절</a:t>
            </a:r>
            <a:endParaRPr lang="en-US" altLang="ko-KR" dirty="0" smtClean="0"/>
          </a:p>
          <a:p>
            <a:r>
              <a:rPr lang="ko-KR" altLang="en-US" dirty="0" smtClean="0"/>
              <a:t>주어 동사 꼭 붙여서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287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마침표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33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FastText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수정사항 </a:t>
            </a:r>
            <a:r>
              <a:rPr lang="en-US" altLang="ko-KR" dirty="0" smtClean="0"/>
              <a:t>embedding</a:t>
            </a:r>
          </a:p>
          <a:p>
            <a:r>
              <a:rPr lang="ko-KR" altLang="en-US" dirty="0" smtClean="0"/>
              <a:t>논문두개합치기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해싱</a:t>
            </a:r>
            <a:r>
              <a:rPr lang="ko-KR" altLang="en-US" baseline="0" dirty="0" smtClean="0"/>
              <a:t> 어떻게든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실험은 분리</a:t>
            </a:r>
            <a:r>
              <a:rPr lang="en-US" altLang="ko-KR" baseline="0" dirty="0" smtClean="0"/>
              <a:t>, / </a:t>
            </a:r>
            <a:r>
              <a:rPr lang="ko-KR" altLang="en-US" baseline="0" dirty="0" err="1" smtClean="0"/>
              <a:t>정확한설명덧붙어ㅕ서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Task </a:t>
            </a:r>
            <a:r>
              <a:rPr lang="ko-KR" altLang="en-US" baseline="0" dirty="0" smtClean="0"/>
              <a:t>각각에 대해 간단하게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9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075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340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말로 풀어서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많이 구체적으로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602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195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는 이전 논문이던지 </a:t>
            </a:r>
            <a:r>
              <a:rPr lang="ko-KR" altLang="en-US" dirty="0" err="1" smtClean="0"/>
              <a:t>어디던지</a:t>
            </a:r>
            <a:r>
              <a:rPr lang="ko-KR" altLang="en-US" dirty="0" smtClean="0"/>
              <a:t> 분명히 찾을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반드시 </a:t>
            </a:r>
            <a:r>
              <a:rPr lang="ko-KR" altLang="en-US" dirty="0" err="1" smtClean="0"/>
              <a:t>찾을것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314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는 이전 논문이던지 </a:t>
            </a:r>
            <a:r>
              <a:rPr lang="ko-KR" altLang="en-US" dirty="0" err="1" smtClean="0"/>
              <a:t>어디던지</a:t>
            </a:r>
            <a:r>
              <a:rPr lang="ko-KR" altLang="en-US" dirty="0" smtClean="0"/>
              <a:t> 분명히 찾을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반드시 </a:t>
            </a:r>
            <a:r>
              <a:rPr lang="ko-KR" altLang="en-US" dirty="0" err="1" smtClean="0"/>
              <a:t>찾을것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9739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8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427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Deep</a:t>
            </a:r>
            <a:r>
              <a:rPr lang="en-US" altLang="ko-KR" baseline="0" dirty="0" smtClean="0"/>
              <a:t> neural networks</a:t>
            </a:r>
            <a:r>
              <a:rPr lang="ko-KR" altLang="en-US" baseline="0" dirty="0" smtClean="0"/>
              <a:t>이론이 더 높은 </a:t>
            </a:r>
            <a:r>
              <a:rPr lang="en-US" altLang="ko-KR" baseline="0" dirty="0" smtClean="0"/>
              <a:t>representational power</a:t>
            </a:r>
            <a:r>
              <a:rPr lang="ko-KR" altLang="en-US" baseline="0" dirty="0" smtClean="0"/>
              <a:t>를 현재 </a:t>
            </a:r>
            <a:r>
              <a:rPr lang="en-US" altLang="ko-KR" baseline="0" dirty="0" smtClean="0"/>
              <a:t>shallow model</a:t>
            </a:r>
            <a:r>
              <a:rPr lang="ko-KR" altLang="en-US" baseline="0" dirty="0" smtClean="0"/>
              <a:t>보다 가지고있지만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감정분석과</a:t>
            </a:r>
            <a:r>
              <a:rPr lang="ko-KR" altLang="en-US" baseline="0" dirty="0" smtClean="0"/>
              <a:t> 같은 간단한 </a:t>
            </a:r>
            <a:r>
              <a:rPr lang="ko-KR" altLang="en-US" baseline="0" dirty="0" err="1" smtClean="0"/>
              <a:t>분류믄제같은경우</a:t>
            </a:r>
            <a:r>
              <a:rPr lang="ko-KR" altLang="en-US" baseline="0" dirty="0" smtClean="0"/>
              <a:t> 그것을 </a:t>
            </a:r>
            <a:r>
              <a:rPr lang="ko-KR" altLang="en-US" baseline="0" dirty="0" err="1" smtClean="0"/>
              <a:t>평가할때</a:t>
            </a:r>
            <a:r>
              <a:rPr lang="ko-KR" altLang="en-US" baseline="0" dirty="0" smtClean="0"/>
              <a:t> 가장 </a:t>
            </a:r>
            <a:r>
              <a:rPr lang="ko-KR" altLang="en-US" baseline="0" dirty="0" err="1" smtClean="0"/>
              <a:t>적합한것이</a:t>
            </a:r>
            <a:r>
              <a:rPr lang="ko-KR" altLang="en-US" baseline="0" dirty="0" smtClean="0"/>
              <a:t> 무엇인지는 불명확하다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071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FastText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수정사항 </a:t>
            </a:r>
            <a:r>
              <a:rPr lang="en-US" altLang="ko-KR" dirty="0" smtClean="0"/>
              <a:t>embedding</a:t>
            </a:r>
          </a:p>
          <a:p>
            <a:r>
              <a:rPr lang="ko-KR" altLang="en-US" dirty="0" smtClean="0"/>
              <a:t>논문두개합치기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해싱</a:t>
            </a:r>
            <a:r>
              <a:rPr lang="ko-KR" altLang="en-US" baseline="0" dirty="0" smtClean="0"/>
              <a:t> 어떻게든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실험은 분리</a:t>
            </a:r>
            <a:r>
              <a:rPr lang="en-US" altLang="ko-KR" baseline="0" dirty="0" smtClean="0"/>
              <a:t>, / </a:t>
            </a:r>
            <a:r>
              <a:rPr lang="ko-KR" altLang="en-US" baseline="0" dirty="0" err="1" smtClean="0"/>
              <a:t>정확한설명덧붙어ㅕ서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Task </a:t>
            </a:r>
            <a:r>
              <a:rPr lang="ko-KR" altLang="en-US" baseline="0" dirty="0" smtClean="0"/>
              <a:t>각각에 대해 간단하게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56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1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5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0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49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COMMUNICATION</a:t>
            </a:r>
            <a:r>
              <a:rPr lang="en-US" altLang="ko-KR" baseline="0" dirty="0" smtClean="0"/>
              <a:t> / </a:t>
            </a:r>
            <a:r>
              <a:rPr lang="en-US" altLang="ko-KR" dirty="0" smtClean="0"/>
              <a:t>COMMUNICATIVE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E0D5-DB0A-49AB-903D-378D0BA58D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9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6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5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5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9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9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2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4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7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4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182A-627E-4D41-9A8E-B4310DFC50F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5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182A-627E-4D41-9A8E-B4310DFC50F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835D-2425-45DC-B958-7F6DF26BB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6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okang92korea.ac.kr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fastTex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NUL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../media/image13.png"/><Relationship Id="rId14" Type="http://schemas.openxmlformats.org/officeDocument/2006/relationships/comments" Target="../comments/commen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fastText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fastText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8908" y="5160343"/>
            <a:ext cx="42741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Kang Cho</a:t>
            </a:r>
          </a:p>
          <a:p>
            <a:pPr algn="ctr"/>
            <a:r>
              <a:rPr lang="en-US" altLang="ko-KR" sz="175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c</a:t>
            </a:r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hokang92 </a:t>
            </a:r>
            <a:r>
              <a:rPr lang="en-US" altLang="ko-KR" sz="175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@ </a:t>
            </a:r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korea.ac.kr</a:t>
            </a:r>
            <a:endParaRPr lang="en-US" altLang="ko-KR" sz="175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Data Intelligence Lab, </a:t>
            </a:r>
            <a:r>
              <a:rPr lang="en-US" altLang="ko-KR" sz="17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Koera</a:t>
            </a:r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University</a:t>
            </a:r>
          </a:p>
          <a:p>
            <a:pPr algn="ctr"/>
            <a:r>
              <a:rPr lang="en-US" altLang="ko-KR" sz="17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2019.09.11</a:t>
            </a:r>
            <a:endParaRPr lang="ko-KR" altLang="en-US" sz="17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06" y="1610615"/>
            <a:ext cx="5856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Enriching Word Vector</a:t>
            </a:r>
          </a:p>
          <a:p>
            <a:pPr algn="ctr"/>
            <a:endParaRPr lang="en-US" altLang="ko-KR" sz="3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With </a:t>
            </a:r>
            <a:r>
              <a:rPr lang="en-US" altLang="ko-KR" sz="3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Subword</a:t>
            </a:r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Information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2806" y="3357879"/>
            <a:ext cx="2759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Piotr Bojanowski, Edouard Grave,</a:t>
            </a:r>
          </a:p>
          <a:p>
            <a:pPr algn="ctr"/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Armand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Joulin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Tomas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Mikolov</a:t>
            </a:r>
            <a:endParaRPr lang="en-US" altLang="ko-KR" sz="16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Facebook AI  Research</a:t>
            </a:r>
          </a:p>
          <a:p>
            <a:pPr algn="ctr"/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(TACL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‘17)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1319" y="1591210"/>
            <a:ext cx="6547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Bag of </a:t>
            </a:r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Tricks</a:t>
            </a:r>
          </a:p>
          <a:p>
            <a:pPr algn="ctr"/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for Efficient Text Classification</a:t>
            </a:r>
            <a:endParaRPr lang="en-US" altLang="ko-KR" sz="3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56394" y="3372924"/>
            <a:ext cx="27590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Piotr Bojanowski, Edouard Grave,</a:t>
            </a:r>
          </a:p>
          <a:p>
            <a:pPr algn="ctr"/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Armand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Joulin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Tomas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Mikolov</a:t>
            </a:r>
            <a:endParaRPr lang="en-US" altLang="ko-KR" sz="16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Facebook AI  Research</a:t>
            </a:r>
          </a:p>
          <a:p>
            <a:pPr algn="ctr"/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(EACL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‘17)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27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61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tion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tive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tively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63183" y="1891350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966358" y="2235020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966358" y="2616116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81114" y="1628505"/>
            <a:ext cx="261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[0 0 0 0 1 0 0 ]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[0 0 0 1 0 0 0 ]</a:t>
            </a:r>
          </a:p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[0 0 0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0 0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1 ]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69825" y="4989476"/>
            <a:ext cx="261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happy-day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963182" y="5221873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67244" y="4989476"/>
            <a:ext cx="345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Out-of-vocabulary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4251366" y="973777"/>
            <a:ext cx="1531917" cy="2707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43347" y="3410233"/>
            <a:ext cx="345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 enough</a:t>
            </a: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4251366" y="3871898"/>
            <a:ext cx="1531917" cy="2707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54289" y="6159356"/>
            <a:ext cx="345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37832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28" y="2342309"/>
            <a:ext cx="3686549" cy="41384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[Word2Vec] 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69746" y="1534841"/>
            <a:ext cx="8580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(Distributed </a:t>
            </a:r>
            <a:r>
              <a:rPr lang="en-US" altLang="ko-KR" dirty="0"/>
              <a:t>Representations of Words and Phrases and their </a:t>
            </a:r>
            <a:r>
              <a:rPr lang="en-US" altLang="ko-KR" dirty="0" smtClean="0"/>
              <a:t>Compositionality,</a:t>
            </a:r>
          </a:p>
          <a:p>
            <a:r>
              <a:rPr lang="en-US" altLang="ko-KR" dirty="0" err="1"/>
              <a:t>Tomáš</a:t>
            </a:r>
            <a:r>
              <a:rPr lang="en-US" altLang="ko-KR" dirty="0"/>
              <a:t> </a:t>
            </a:r>
            <a:r>
              <a:rPr lang="en-US" altLang="ko-KR" dirty="0" err="1"/>
              <a:t>Mikolov</a:t>
            </a:r>
            <a:r>
              <a:rPr lang="en-US" altLang="ko-KR" dirty="0"/>
              <a:t>, Ilya </a:t>
            </a:r>
            <a:r>
              <a:rPr lang="en-US" altLang="ko-KR" dirty="0" err="1"/>
              <a:t>Sutskever</a:t>
            </a:r>
            <a:r>
              <a:rPr lang="en-US" altLang="ko-KR" dirty="0"/>
              <a:t>, Kai Chen, Greg S. </a:t>
            </a:r>
            <a:r>
              <a:rPr lang="en-US" altLang="ko-KR" dirty="0" err="1"/>
              <a:t>Corrado</a:t>
            </a:r>
            <a:r>
              <a:rPr lang="en-US" altLang="ko-KR" dirty="0"/>
              <a:t>, and Jeff Dean. </a:t>
            </a:r>
            <a:r>
              <a:rPr lang="en-US" altLang="ko-KR" dirty="0" smtClean="0"/>
              <a:t>2013b)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endCxn id="21" idx="1"/>
          </p:cNvCxnSpPr>
          <p:nvPr/>
        </p:nvCxnSpPr>
        <p:spPr>
          <a:xfrm>
            <a:off x="5038418" y="4688677"/>
            <a:ext cx="2321741" cy="84492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60159" y="5118100"/>
            <a:ext cx="3932328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Out-of-vocabulary word</a:t>
            </a:r>
          </a:p>
          <a:p>
            <a:r>
              <a:rPr lang="en-US" altLang="ko-KR" sz="2400" b="1" dirty="0" smtClean="0"/>
              <a:t>Problem</a:t>
            </a:r>
            <a:endParaRPr lang="ko-KR" altLang="en-US" sz="24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화살표 연결선 25"/>
          <p:cNvCxnSpPr>
            <a:endCxn id="27" idx="1"/>
          </p:cNvCxnSpPr>
          <p:nvPr/>
        </p:nvCxnSpPr>
        <p:spPr>
          <a:xfrm flipV="1">
            <a:off x="5038418" y="3268244"/>
            <a:ext cx="2321741" cy="91243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60159" y="2852745"/>
            <a:ext cx="3932328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Missing word internal information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72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Radu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Soricut</a:t>
            </a:r>
            <a:r>
              <a:rPr lang="en-US" altLang="ko-KR" dirty="0" smtClean="0"/>
              <a:t>, Franz </a:t>
            </a:r>
            <a:r>
              <a:rPr lang="en-US" altLang="ko-KR" dirty="0" err="1"/>
              <a:t>Och</a:t>
            </a:r>
            <a:r>
              <a:rPr lang="en-US" altLang="ko-KR" dirty="0"/>
              <a:t> </a:t>
            </a:r>
            <a:r>
              <a:rPr lang="en-US" altLang="ko-KR" dirty="0" smtClean="0"/>
              <a:t>.2015)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4744" y="1164888"/>
            <a:ext cx="976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/>
              <a:t>Unsupervised Morphology Induction Using Word </a:t>
            </a:r>
            <a:r>
              <a:rPr lang="en-US" altLang="ko-KR" sz="2400" b="1" dirty="0" err="1"/>
              <a:t>Embeddings</a:t>
            </a:r>
            <a:r>
              <a:rPr lang="en-US" altLang="ko-KR" sz="2400" b="1" dirty="0" smtClean="0"/>
              <a:t>] 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83" y="2533887"/>
            <a:ext cx="9096375" cy="38766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1045" y="1950960"/>
            <a:ext cx="1057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From vocabulary, extract morphological information. (prefix &amp; suffix only) 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6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463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Radu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Soricut</a:t>
            </a:r>
            <a:r>
              <a:rPr lang="en-US" altLang="ko-KR" dirty="0" smtClean="0"/>
              <a:t>, Franz </a:t>
            </a:r>
            <a:r>
              <a:rPr lang="en-US" altLang="ko-KR" dirty="0" err="1"/>
              <a:t>Och</a:t>
            </a:r>
            <a:r>
              <a:rPr lang="en-US" altLang="ko-KR" dirty="0"/>
              <a:t> </a:t>
            </a:r>
            <a:r>
              <a:rPr lang="en-US" altLang="ko-KR" dirty="0" smtClean="0"/>
              <a:t>.2015)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4744" y="1164888"/>
            <a:ext cx="976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/>
              <a:t>Unsupervised Morphology Induction Using Word </a:t>
            </a:r>
            <a:r>
              <a:rPr lang="en-US" altLang="ko-KR" sz="2400" b="1" dirty="0" err="1"/>
              <a:t>Embeddings</a:t>
            </a:r>
            <a:r>
              <a:rPr lang="en-US" altLang="ko-KR" sz="2400" b="1" dirty="0" smtClean="0"/>
              <a:t>] 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83" y="2533887"/>
            <a:ext cx="9096375" cy="38766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1045" y="1950960"/>
            <a:ext cx="1057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From vocabulary, extract morphological information. (prefix &amp; suffix only) 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882776" y="2946401"/>
            <a:ext cx="203200" cy="1822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882776" y="2649003"/>
            <a:ext cx="203200" cy="1822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9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3853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Contribution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46642" y="1450203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They suggest an extension of the continuous skip-gram model,  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which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takes into account </a:t>
            </a:r>
            <a:r>
              <a:rPr lang="en-US" altLang="ko-KR" sz="24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subword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information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6641" y="4748443"/>
            <a:ext cx="9533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They present a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simple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without  complex methods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of extracting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morphological information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46642" y="3283989"/>
            <a:ext cx="898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  The model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solves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the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out-of-vocabulary problem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7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694" y="2135066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13694" y="286035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13694" y="503869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13694" y="576521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2712" y="2238966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wh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99406" y="2928677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whe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66901" y="5832590"/>
            <a:ext cx="924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&lt;where&gt;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390775" y="2943225"/>
            <a:ext cx="1876425" cy="2457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73386" y="234738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Embedding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5097383" y="2135065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97383" y="4870830"/>
            <a:ext cx="293077" cy="145181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688321" y="159954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Embedding</a:t>
            </a:r>
          </a:p>
          <a:p>
            <a:pPr algn="ctr"/>
            <a:r>
              <a:rPr lang="en-US" altLang="ko-KR" sz="1400" dirty="0" smtClean="0"/>
              <a:t>of N-grams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5104665" y="3727672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6341618" y="3496762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669820" y="515891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SUM</a:t>
            </a:r>
            <a:endParaRPr lang="ko-KR" altLang="en-US" b="1" dirty="0"/>
          </a:p>
        </p:txBody>
      </p:sp>
      <p:sp>
        <p:nvSpPr>
          <p:cNvPr id="90" name="직사각형 89"/>
          <p:cNvSpPr/>
          <p:nvPr/>
        </p:nvSpPr>
        <p:spPr>
          <a:xfrm>
            <a:off x="7669836" y="3487089"/>
            <a:ext cx="1866645" cy="1394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>
            <a:stCxn id="23" idx="3"/>
          </p:cNvCxnSpPr>
          <p:nvPr/>
        </p:nvCxnSpPr>
        <p:spPr>
          <a:xfrm>
            <a:off x="1406771" y="3112404"/>
            <a:ext cx="990297" cy="47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26" idx="3"/>
          </p:cNvCxnSpPr>
          <p:nvPr/>
        </p:nvCxnSpPr>
        <p:spPr>
          <a:xfrm flipV="1">
            <a:off x="1406771" y="4777805"/>
            <a:ext cx="984004" cy="5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34" idx="1"/>
          </p:cNvCxnSpPr>
          <p:nvPr/>
        </p:nvCxnSpPr>
        <p:spPr>
          <a:xfrm flipV="1">
            <a:off x="4253924" y="2827640"/>
            <a:ext cx="843459" cy="33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39" idx="1"/>
          </p:cNvCxnSpPr>
          <p:nvPr/>
        </p:nvCxnSpPr>
        <p:spPr>
          <a:xfrm>
            <a:off x="4266016" y="5200148"/>
            <a:ext cx="831367" cy="39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34" idx="3"/>
            <a:endCxn id="81" idx="1"/>
          </p:cNvCxnSpPr>
          <p:nvPr/>
        </p:nvCxnSpPr>
        <p:spPr>
          <a:xfrm>
            <a:off x="5390460" y="2827640"/>
            <a:ext cx="951158" cy="13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39" idx="3"/>
            <a:endCxn id="81" idx="1"/>
          </p:cNvCxnSpPr>
          <p:nvPr/>
        </p:nvCxnSpPr>
        <p:spPr>
          <a:xfrm flipV="1">
            <a:off x="5390460" y="4189337"/>
            <a:ext cx="951158" cy="140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100871" y="2875743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Hidden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cxnSp>
        <p:nvCxnSpPr>
          <p:cNvPr id="127" name="직선 화살표 연결선 126"/>
          <p:cNvCxnSpPr>
            <a:stCxn id="81" idx="3"/>
            <a:endCxn id="90" idx="1"/>
          </p:cNvCxnSpPr>
          <p:nvPr/>
        </p:nvCxnSpPr>
        <p:spPr>
          <a:xfrm flipV="1">
            <a:off x="6634695" y="4184500"/>
            <a:ext cx="1035141" cy="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144169" y="2889303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Output</a:t>
            </a:r>
            <a:br>
              <a:rPr lang="en-US" altLang="ko-KR" sz="1400" dirty="0" smtClean="0"/>
            </a:br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132" name="직사각형 131"/>
          <p:cNvSpPr/>
          <p:nvPr/>
        </p:nvSpPr>
        <p:spPr>
          <a:xfrm>
            <a:off x="10003798" y="3205768"/>
            <a:ext cx="293077" cy="19567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>
            <a:stCxn id="90" idx="3"/>
            <a:endCxn id="132" idx="1"/>
          </p:cNvCxnSpPr>
          <p:nvPr/>
        </p:nvCxnSpPr>
        <p:spPr>
          <a:xfrm flipV="1">
            <a:off x="9536481" y="4184142"/>
            <a:ext cx="467317" cy="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10074136" y="3283223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0072215" y="3551448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0072520" y="4893036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10072214" y="4621564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0024870" y="3742181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9816360" y="2822800"/>
            <a:ext cx="632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Score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10745279" y="3203815"/>
            <a:ext cx="293077" cy="19567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0815617" y="3281270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0813696" y="3549495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0814001" y="4891083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0813695" y="4619611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0766351" y="3740228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452364" y="282084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Softmax</a:t>
            </a:r>
            <a:endParaRPr lang="ko-KR" altLang="en-US" sz="1400" dirty="0"/>
          </a:p>
        </p:txBody>
      </p:sp>
      <p:cxnSp>
        <p:nvCxnSpPr>
          <p:cNvPr id="64" name="직선 화살표 연결선 63"/>
          <p:cNvCxnSpPr>
            <a:stCxn id="132" idx="3"/>
            <a:endCxn id="57" idx="1"/>
          </p:cNvCxnSpPr>
          <p:nvPr/>
        </p:nvCxnSpPr>
        <p:spPr>
          <a:xfrm flipV="1">
            <a:off x="10296875" y="4182189"/>
            <a:ext cx="448404" cy="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076043" y="3226450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it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1076043" y="3445626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is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1267890" y="3734425"/>
            <a:ext cx="2930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latin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</a:rPr>
              <a:t>〮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108054" y="3784977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1076042" y="4553289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word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062408" y="4846092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vocabulary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739930" y="5118091"/>
            <a:ext cx="46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re&gt;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Subword</a:t>
            </a:r>
            <a:r>
              <a:rPr lang="en-US" altLang="ko-KR" sz="2400" b="1" dirty="0" smtClean="0"/>
              <a:t> model] </a:t>
            </a:r>
            <a:endParaRPr lang="ko-KR" alt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838874" y="1599549"/>
            <a:ext cx="959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Character</a:t>
            </a:r>
          </a:p>
          <a:p>
            <a:pPr algn="ctr"/>
            <a:r>
              <a:rPr lang="en-US" altLang="ko-KR" sz="1400" dirty="0" smtClean="0"/>
              <a:t>N-grams</a:t>
            </a:r>
            <a:endParaRPr lang="ko-KR" altLang="en-US" sz="1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직사각형 9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6" name="직선 화살표 연결선 65"/>
          <p:cNvCxnSpPr/>
          <p:nvPr/>
        </p:nvCxnSpPr>
        <p:spPr>
          <a:xfrm>
            <a:off x="1406771" y="2387112"/>
            <a:ext cx="977711" cy="72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1406771" y="5182416"/>
            <a:ext cx="984004" cy="83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3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0388" y="2760964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N-grams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6389" y="3264174"/>
            <a:ext cx="46041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2-gram      :  &lt;w,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he,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re, 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3-gram      :  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her, ere, 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4-gram      :  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here, ere&gt;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5-gram      :  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where, here&gt;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6-gram      :  &lt;where, where&gt;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19880" y="1363067"/>
            <a:ext cx="4152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How to split a word?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39998" y="2119895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Example) ‘where’</a:t>
            </a:r>
          </a:p>
        </p:txBody>
      </p:sp>
    </p:spTree>
    <p:extLst>
      <p:ext uri="{BB962C8B-B14F-4D97-AF65-F5344CB8AC3E}">
        <p14:creationId xmlns:p14="http://schemas.microsoft.com/office/powerpoint/2010/main" val="3265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0388" y="2760964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N-grams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6389" y="3264174"/>
            <a:ext cx="46041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2-gram      :  &lt;w,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he,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re, 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3-gram      :  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her, ere, 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4-gram      :  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here, ere&gt;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5-gram      :  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where, here&gt;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6-gram      :  &lt;where, where&gt;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97137" y="2760964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Special sequence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29559" y="3284184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&lt; where &gt;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19880" y="1363067"/>
            <a:ext cx="4152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How to split a word?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39998" y="2119895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Example) ‘where’</a:t>
            </a:r>
          </a:p>
        </p:txBody>
      </p:sp>
    </p:spTree>
    <p:extLst>
      <p:ext uri="{BB962C8B-B14F-4D97-AF65-F5344CB8AC3E}">
        <p14:creationId xmlns:p14="http://schemas.microsoft.com/office/powerpoint/2010/main" val="41277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0388" y="2760964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N-grams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6389" y="3264174"/>
            <a:ext cx="46041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2-gram      :  &lt;w,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he,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re, 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3-gram      :  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her, ere, 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4-gram      :  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here, ere&gt;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5-gram      :  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where, here&gt;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6-gram      :  &lt;where, where&gt;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97137" y="2760964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Special sequence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29559" y="3284184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&lt; where &gt;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19880" y="1363067"/>
            <a:ext cx="4152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How to split a word?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39998" y="2119895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Example) ‘where’</a:t>
            </a:r>
          </a:p>
        </p:txBody>
      </p:sp>
      <p:sp>
        <p:nvSpPr>
          <p:cNvPr id="2" name="타원 1"/>
          <p:cNvSpPr/>
          <p:nvPr/>
        </p:nvSpPr>
        <p:spPr>
          <a:xfrm>
            <a:off x="8339142" y="3346098"/>
            <a:ext cx="349604" cy="3496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219894" y="3346098"/>
            <a:ext cx="349604" cy="3496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endCxn id="24" idx="4"/>
          </p:cNvCxnSpPr>
          <p:nvPr/>
        </p:nvCxnSpPr>
        <p:spPr>
          <a:xfrm flipH="1" flipV="1">
            <a:off x="7394696" y="3695702"/>
            <a:ext cx="2084584" cy="1507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2" idx="4"/>
          </p:cNvCxnSpPr>
          <p:nvPr/>
        </p:nvCxnSpPr>
        <p:spPr>
          <a:xfrm flipH="1" flipV="1">
            <a:off x="8513944" y="3695702"/>
            <a:ext cx="965336" cy="1507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18320" y="509110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9880" y="1363067"/>
            <a:ext cx="9352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is the special boundary symbols “&lt;“, “&gt;” ?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7182" y="1994922"/>
            <a:ext cx="3365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If not?</a:t>
            </a:r>
          </a:p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Trigram of where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actual word of her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112065" y="2597003"/>
            <a:ext cx="78444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483711" y="1971610"/>
            <a:ext cx="3365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ere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her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112065" y="3283794"/>
            <a:ext cx="78444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67860" y="1832406"/>
            <a:ext cx="5856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Enriching Word Vector</a:t>
            </a:r>
          </a:p>
          <a:p>
            <a:pPr algn="ctr"/>
            <a:endParaRPr lang="en-US" altLang="ko-KR" sz="3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With </a:t>
            </a:r>
            <a:r>
              <a:rPr lang="en-US" altLang="ko-KR" sz="3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Subword</a:t>
            </a:r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Information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455" y="4285516"/>
            <a:ext cx="2759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Piotr Bojanowski, Edouard Grave,</a:t>
            </a:r>
          </a:p>
          <a:p>
            <a:pPr algn="ctr"/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Armand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Joulin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Tomas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Mikolov</a:t>
            </a:r>
            <a:endParaRPr lang="en-US" altLang="ko-KR" sz="16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Facebook AI  Research</a:t>
            </a:r>
          </a:p>
          <a:p>
            <a:pPr algn="ctr"/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(TACL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‘17)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직사각형 12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5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9880" y="1363067"/>
            <a:ext cx="9352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is the special boundary symbols “&lt;“, “&gt;” ?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7182" y="1994922"/>
            <a:ext cx="3365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If not?</a:t>
            </a:r>
          </a:p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Trigram of where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actual word of her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112065" y="2597003"/>
            <a:ext cx="78444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483711" y="1971610"/>
            <a:ext cx="3365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ere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her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112065" y="3283794"/>
            <a:ext cx="78444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7362825" y="2814638"/>
            <a:ext cx="0" cy="311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467600" y="2820981"/>
            <a:ext cx="0" cy="311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8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9880" y="1363067"/>
            <a:ext cx="9352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is the special boundary symbols “&lt;“, “&gt;” ?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7182" y="1994922"/>
            <a:ext cx="3365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If not?</a:t>
            </a:r>
          </a:p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Trigram of where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actual word of her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112065" y="2597003"/>
            <a:ext cx="78444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483711" y="1971610"/>
            <a:ext cx="3365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ere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her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112065" y="3283794"/>
            <a:ext cx="78444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7362825" y="2814638"/>
            <a:ext cx="0" cy="311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467600" y="2820981"/>
            <a:ext cx="0" cy="311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67356" y="3756714"/>
            <a:ext cx="5329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Need to distinguish between them</a:t>
            </a:r>
          </a:p>
        </p:txBody>
      </p:sp>
    </p:spTree>
    <p:extLst>
      <p:ext uri="{BB962C8B-B14F-4D97-AF65-F5344CB8AC3E}">
        <p14:creationId xmlns:p14="http://schemas.microsoft.com/office/powerpoint/2010/main" val="22808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9880" y="1363067"/>
            <a:ext cx="9352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is the special boundary symbols “&lt;“, “&gt;” ?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7182" y="1994922"/>
            <a:ext cx="3365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If not?</a:t>
            </a:r>
          </a:p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Trigram of where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actual word of her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112065" y="2597003"/>
            <a:ext cx="78444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483711" y="1971610"/>
            <a:ext cx="3365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ere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her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112065" y="3283794"/>
            <a:ext cx="78444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7362825" y="2814638"/>
            <a:ext cx="0" cy="311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467600" y="2820981"/>
            <a:ext cx="0" cy="311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67356" y="3756714"/>
            <a:ext cx="5329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Need to distinguish between them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87182" y="4392472"/>
            <a:ext cx="3365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Adding the symbols</a:t>
            </a:r>
          </a:p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Trigram of where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actual word of her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112065" y="4994553"/>
            <a:ext cx="78444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83711" y="4369160"/>
            <a:ext cx="3365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ere, re&gt;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&lt;her&gt;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112065" y="5681344"/>
            <a:ext cx="78444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9880" y="1363067"/>
            <a:ext cx="9352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What is the special boundary symbols “&lt;“, “&gt;” ?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7182" y="1994922"/>
            <a:ext cx="3365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If not?</a:t>
            </a:r>
          </a:p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Trigram of where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actual word of her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112065" y="2597003"/>
            <a:ext cx="78444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483711" y="1971610"/>
            <a:ext cx="3365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ere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her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112065" y="3283794"/>
            <a:ext cx="78444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7362825" y="2814638"/>
            <a:ext cx="0" cy="311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467600" y="2820981"/>
            <a:ext cx="0" cy="311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67356" y="3756714"/>
            <a:ext cx="5329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Need to distinguish between them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87182" y="4392472"/>
            <a:ext cx="3365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Adding the symbols</a:t>
            </a:r>
          </a:p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Trigram of where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actual word of her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112065" y="4994553"/>
            <a:ext cx="78444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83711" y="4369160"/>
            <a:ext cx="3365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ere, re&gt;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&lt;her&gt;</a:t>
            </a:r>
          </a:p>
          <a:p>
            <a:endParaRPr lang="en-US" altLang="ko-KR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112065" y="5681344"/>
            <a:ext cx="78444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112125" y="5225179"/>
            <a:ext cx="0" cy="311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216900" y="5218822"/>
            <a:ext cx="0" cy="311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869240" y="5253751"/>
            <a:ext cx="619125" cy="2571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1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694" y="2135066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13694" y="286035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13694" y="503869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13694" y="576521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2712" y="2238966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wh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99406" y="2928677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whe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66901" y="5832590"/>
            <a:ext cx="924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&lt;where&gt;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73386" y="234738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Embedding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5097383" y="2135065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97383" y="4870830"/>
            <a:ext cx="293077" cy="145181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2" idx="3"/>
          </p:cNvCxnSpPr>
          <p:nvPr/>
        </p:nvCxnSpPr>
        <p:spPr>
          <a:xfrm>
            <a:off x="1406771" y="2387112"/>
            <a:ext cx="984004" cy="718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104665" y="3727672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6341618" y="3496762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669820" y="515891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SUM</a:t>
            </a:r>
            <a:endParaRPr lang="ko-KR" altLang="en-US" b="1" dirty="0"/>
          </a:p>
        </p:txBody>
      </p:sp>
      <p:cxnSp>
        <p:nvCxnSpPr>
          <p:cNvPr id="92" name="직선 화살표 연결선 91"/>
          <p:cNvCxnSpPr>
            <a:stCxn id="2" idx="3"/>
          </p:cNvCxnSpPr>
          <p:nvPr/>
        </p:nvCxnSpPr>
        <p:spPr>
          <a:xfrm>
            <a:off x="1406771" y="2387112"/>
            <a:ext cx="977711" cy="72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23" idx="3"/>
          </p:cNvCxnSpPr>
          <p:nvPr/>
        </p:nvCxnSpPr>
        <p:spPr>
          <a:xfrm>
            <a:off x="1406771" y="3112404"/>
            <a:ext cx="990297" cy="47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26" idx="3"/>
          </p:cNvCxnSpPr>
          <p:nvPr/>
        </p:nvCxnSpPr>
        <p:spPr>
          <a:xfrm flipV="1">
            <a:off x="1406771" y="4777805"/>
            <a:ext cx="984004" cy="5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27" idx="3"/>
          </p:cNvCxnSpPr>
          <p:nvPr/>
        </p:nvCxnSpPr>
        <p:spPr>
          <a:xfrm flipV="1">
            <a:off x="1406771" y="5182416"/>
            <a:ext cx="984004" cy="83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34" idx="1"/>
          </p:cNvCxnSpPr>
          <p:nvPr/>
        </p:nvCxnSpPr>
        <p:spPr>
          <a:xfrm flipV="1">
            <a:off x="4253924" y="2827640"/>
            <a:ext cx="843459" cy="33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39" idx="1"/>
          </p:cNvCxnSpPr>
          <p:nvPr/>
        </p:nvCxnSpPr>
        <p:spPr>
          <a:xfrm>
            <a:off x="4266016" y="5200148"/>
            <a:ext cx="831367" cy="39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34" idx="3"/>
            <a:endCxn id="81" idx="1"/>
          </p:cNvCxnSpPr>
          <p:nvPr/>
        </p:nvCxnSpPr>
        <p:spPr>
          <a:xfrm>
            <a:off x="5390460" y="2827640"/>
            <a:ext cx="951158" cy="13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39" idx="3"/>
            <a:endCxn id="81" idx="1"/>
          </p:cNvCxnSpPr>
          <p:nvPr/>
        </p:nvCxnSpPr>
        <p:spPr>
          <a:xfrm flipV="1">
            <a:off x="5390460" y="4189337"/>
            <a:ext cx="951158" cy="140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100871" y="2875743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Hidden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108054" y="3784977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9930" y="5118091"/>
            <a:ext cx="46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re&gt;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Subword</a:t>
            </a:r>
            <a:r>
              <a:rPr lang="en-US" altLang="ko-KR" sz="2400" b="1" dirty="0" smtClean="0"/>
              <a:t> model] </a:t>
            </a:r>
            <a:endParaRPr lang="ko-KR" alt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159948" y="1936668"/>
            <a:ext cx="4029075" cy="202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wh</a:t>
            </a:r>
            <a:r>
              <a:rPr lang="en-US" altLang="ko-KR" dirty="0" smtClean="0"/>
              <a:t>  	 : [ 0.02 0.03 -0.01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en-US" altLang="ko-KR" dirty="0" smtClean="0">
                <a:latin typeface="맑은 고딕" panose="020B0503020000020004" pitchFamily="50" charset="-127"/>
              </a:rPr>
              <a:t>〮  0.01 ]</a:t>
            </a:r>
          </a:p>
          <a:p>
            <a:r>
              <a:rPr lang="en-US" altLang="ko-KR" dirty="0" err="1" smtClean="0">
                <a:latin typeface="맑은 고딕" panose="020B0503020000020004" pitchFamily="50" charset="-127"/>
              </a:rPr>
              <a:t>whe</a:t>
            </a:r>
            <a:r>
              <a:rPr lang="en-US" altLang="ko-KR" dirty="0" smtClean="0">
                <a:latin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 </a:t>
            </a:r>
            <a:r>
              <a:rPr lang="en-US" altLang="ko-KR" dirty="0" smtClean="0">
                <a:latin typeface="맑은 고딕" panose="020B0503020000020004" pitchFamily="50" charset="-127"/>
              </a:rPr>
              <a:t>: [ 0.01 0.18  0.05 〮〮〮 -0.05 ]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 		〮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where&gt;   : [ 0.01 0.03  0.09 〮〮〮 -0.01 ]</a:t>
            </a:r>
          </a:p>
          <a:p>
            <a:r>
              <a:rPr lang="en-US" altLang="ko-KR" dirty="0" smtClean="0"/>
              <a:t>&lt;where&gt; : [ 0.13 0.06 -0.12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0.03 ]</a:t>
            </a: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9112573" y="4051217"/>
            <a:ext cx="0" cy="9144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229208" y="436494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159948" y="5087748"/>
            <a:ext cx="408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where     : [ 0.16 0.03 -0.07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0.02 ]</a:t>
            </a:r>
            <a:endParaRPr lang="ko-KR" altLang="en-US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229208" y="5632367"/>
            <a:ext cx="25484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466033" y="5430199"/>
            <a:ext cx="24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word representation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159948" y="1445205"/>
            <a:ext cx="391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Considering </a:t>
            </a:r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information</a:t>
            </a:r>
            <a:endParaRPr lang="ko-KR" altLang="en-US" b="1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5" name="직사각형 12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688321" y="159954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Embedding</a:t>
            </a:r>
          </a:p>
          <a:p>
            <a:pPr algn="ctr"/>
            <a:r>
              <a:rPr lang="en-US" altLang="ko-KR" sz="1400" dirty="0" smtClean="0"/>
              <a:t>of N-grams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838874" y="1599549"/>
            <a:ext cx="959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Character</a:t>
            </a:r>
          </a:p>
          <a:p>
            <a:pPr algn="ctr"/>
            <a:r>
              <a:rPr lang="en-US" altLang="ko-KR" sz="1400" dirty="0" smtClean="0"/>
              <a:t>N-grams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2390775" y="2943225"/>
            <a:ext cx="1876425" cy="2457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694" y="2135066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13694" y="286035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13694" y="503869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13694" y="576521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2712" y="2238966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wh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99406" y="2928677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whe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66901" y="5832590"/>
            <a:ext cx="924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&lt;where&gt;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73386" y="234738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Embedding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5097383" y="2135065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97383" y="4870830"/>
            <a:ext cx="293077" cy="145181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2" idx="3"/>
          </p:cNvCxnSpPr>
          <p:nvPr/>
        </p:nvCxnSpPr>
        <p:spPr>
          <a:xfrm>
            <a:off x="1406771" y="2387112"/>
            <a:ext cx="984004" cy="718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104665" y="3727672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6341618" y="3496762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669820" y="515891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SUM</a:t>
            </a:r>
            <a:endParaRPr lang="ko-KR" altLang="en-US" b="1" dirty="0"/>
          </a:p>
        </p:txBody>
      </p:sp>
      <p:cxnSp>
        <p:nvCxnSpPr>
          <p:cNvPr id="92" name="직선 화살표 연결선 91"/>
          <p:cNvCxnSpPr>
            <a:stCxn id="2" idx="3"/>
          </p:cNvCxnSpPr>
          <p:nvPr/>
        </p:nvCxnSpPr>
        <p:spPr>
          <a:xfrm>
            <a:off x="1406771" y="2387112"/>
            <a:ext cx="977711" cy="72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23" idx="3"/>
          </p:cNvCxnSpPr>
          <p:nvPr/>
        </p:nvCxnSpPr>
        <p:spPr>
          <a:xfrm>
            <a:off x="1406771" y="3112404"/>
            <a:ext cx="990297" cy="47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26" idx="3"/>
          </p:cNvCxnSpPr>
          <p:nvPr/>
        </p:nvCxnSpPr>
        <p:spPr>
          <a:xfrm flipV="1">
            <a:off x="1406771" y="4777805"/>
            <a:ext cx="984004" cy="5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27" idx="3"/>
          </p:cNvCxnSpPr>
          <p:nvPr/>
        </p:nvCxnSpPr>
        <p:spPr>
          <a:xfrm flipV="1">
            <a:off x="1406771" y="5182416"/>
            <a:ext cx="984004" cy="83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34" idx="1"/>
          </p:cNvCxnSpPr>
          <p:nvPr/>
        </p:nvCxnSpPr>
        <p:spPr>
          <a:xfrm flipV="1">
            <a:off x="4253924" y="2827640"/>
            <a:ext cx="843459" cy="33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39" idx="1"/>
          </p:cNvCxnSpPr>
          <p:nvPr/>
        </p:nvCxnSpPr>
        <p:spPr>
          <a:xfrm>
            <a:off x="4266016" y="5200148"/>
            <a:ext cx="831367" cy="39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34" idx="3"/>
            <a:endCxn id="81" idx="1"/>
          </p:cNvCxnSpPr>
          <p:nvPr/>
        </p:nvCxnSpPr>
        <p:spPr>
          <a:xfrm>
            <a:off x="5390460" y="2827640"/>
            <a:ext cx="951158" cy="13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39" idx="3"/>
            <a:endCxn id="81" idx="1"/>
          </p:cNvCxnSpPr>
          <p:nvPr/>
        </p:nvCxnSpPr>
        <p:spPr>
          <a:xfrm flipV="1">
            <a:off x="5390460" y="4189337"/>
            <a:ext cx="951158" cy="140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100871" y="2875743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Hidden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cxnSp>
        <p:nvCxnSpPr>
          <p:cNvPr id="127" name="직선 화살표 연결선 126"/>
          <p:cNvCxnSpPr>
            <a:stCxn id="81" idx="3"/>
          </p:cNvCxnSpPr>
          <p:nvPr/>
        </p:nvCxnSpPr>
        <p:spPr>
          <a:xfrm flipV="1">
            <a:off x="6634695" y="4184500"/>
            <a:ext cx="1035141" cy="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144169" y="2889303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Output</a:t>
            </a:r>
            <a:br>
              <a:rPr lang="en-US" altLang="ko-KR" sz="1400" dirty="0" smtClean="0"/>
            </a:br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132" name="직사각형 131"/>
          <p:cNvSpPr/>
          <p:nvPr/>
        </p:nvSpPr>
        <p:spPr>
          <a:xfrm>
            <a:off x="10003798" y="3205768"/>
            <a:ext cx="293077" cy="19567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>
            <a:endCxn id="132" idx="1"/>
          </p:cNvCxnSpPr>
          <p:nvPr/>
        </p:nvCxnSpPr>
        <p:spPr>
          <a:xfrm flipV="1">
            <a:off x="9536481" y="4184142"/>
            <a:ext cx="467317" cy="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10074136" y="3283223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0072215" y="3551448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0072520" y="4893036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10072214" y="4621564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0024870" y="3742181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9816360" y="2822800"/>
            <a:ext cx="632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Score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10745279" y="3203815"/>
            <a:ext cx="293077" cy="19567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0815617" y="3281270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0813696" y="3549495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0814001" y="4891083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0813695" y="4619611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0766351" y="3740228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452364" y="282084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Softmax</a:t>
            </a:r>
            <a:endParaRPr lang="ko-KR" altLang="en-US" sz="1400" dirty="0"/>
          </a:p>
        </p:txBody>
      </p:sp>
      <p:cxnSp>
        <p:nvCxnSpPr>
          <p:cNvPr id="64" name="직선 화살표 연결선 63"/>
          <p:cNvCxnSpPr>
            <a:stCxn id="132" idx="3"/>
            <a:endCxn id="57" idx="1"/>
          </p:cNvCxnSpPr>
          <p:nvPr/>
        </p:nvCxnSpPr>
        <p:spPr>
          <a:xfrm flipV="1">
            <a:off x="10296875" y="4182189"/>
            <a:ext cx="448404" cy="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08054" y="3784977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9930" y="5118091"/>
            <a:ext cx="46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re&gt;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Subword</a:t>
            </a:r>
            <a:r>
              <a:rPr lang="en-US" altLang="ko-KR" sz="2400" b="1" dirty="0" smtClean="0"/>
              <a:t> model] </a:t>
            </a:r>
            <a:endParaRPr lang="ko-KR" alt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838874" y="1599549"/>
            <a:ext cx="959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Character</a:t>
            </a:r>
          </a:p>
          <a:p>
            <a:pPr algn="ctr"/>
            <a:r>
              <a:rPr lang="en-US" altLang="ko-KR" sz="1400" dirty="0" smtClean="0"/>
              <a:t>N-grams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7081057" y="2615350"/>
            <a:ext cx="4794340" cy="27853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0" y="5698336"/>
            <a:ext cx="408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Computation cost is too expensive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2" name="직사각형 81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1076043" y="3226450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it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1076043" y="3445626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is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11267890" y="3734425"/>
            <a:ext cx="2930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latin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</a:rPr>
              <a:t>〮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1076042" y="4553289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word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1062408" y="4846092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vocabulary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688321" y="159954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Embedding</a:t>
            </a:r>
          </a:p>
          <a:p>
            <a:pPr algn="ctr"/>
            <a:r>
              <a:rPr lang="en-US" altLang="ko-KR" sz="1400" dirty="0" smtClean="0"/>
              <a:t>of N-grams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8668011" y="4891084"/>
            <a:ext cx="576197" cy="8072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57" idx="2"/>
          </p:cNvCxnSpPr>
          <p:nvPr/>
        </p:nvCxnSpPr>
        <p:spPr>
          <a:xfrm flipV="1">
            <a:off x="10683721" y="5160562"/>
            <a:ext cx="208097" cy="52580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390775" y="2943225"/>
            <a:ext cx="1876425" cy="2457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669836" y="3487089"/>
            <a:ext cx="1866645" cy="1394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41618" y="3496762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6100871" y="2875743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Hidden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cxnSp>
        <p:nvCxnSpPr>
          <p:cNvPr id="127" name="직선 화살표 연결선 126"/>
          <p:cNvCxnSpPr>
            <a:stCxn id="81" idx="3"/>
          </p:cNvCxnSpPr>
          <p:nvPr/>
        </p:nvCxnSpPr>
        <p:spPr>
          <a:xfrm flipV="1">
            <a:off x="6634695" y="4184500"/>
            <a:ext cx="1035141" cy="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144169" y="2889303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Output</a:t>
            </a:r>
            <a:br>
              <a:rPr lang="en-US" altLang="ko-KR" sz="1400" dirty="0" smtClean="0"/>
            </a:br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132" name="직사각형 131"/>
          <p:cNvSpPr/>
          <p:nvPr/>
        </p:nvSpPr>
        <p:spPr>
          <a:xfrm>
            <a:off x="10003798" y="3575049"/>
            <a:ext cx="293077" cy="122555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>
            <a:endCxn id="132" idx="1"/>
          </p:cNvCxnSpPr>
          <p:nvPr/>
        </p:nvCxnSpPr>
        <p:spPr>
          <a:xfrm>
            <a:off x="9536481" y="4184500"/>
            <a:ext cx="467317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10074136" y="3734073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0072215" y="4002298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0072520" y="4524736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10072214" y="4253264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9816360" y="2822800"/>
            <a:ext cx="632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Score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10745279" y="3575050"/>
            <a:ext cx="293077" cy="12255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0447557" y="282084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Sigmoid</a:t>
            </a:r>
            <a:endParaRPr lang="ko-KR" altLang="en-US" sz="1400" dirty="0"/>
          </a:p>
        </p:txBody>
      </p:sp>
      <p:cxnSp>
        <p:nvCxnSpPr>
          <p:cNvPr id="64" name="직선 화살표 연결선 63"/>
          <p:cNvCxnSpPr>
            <a:stCxn id="132" idx="3"/>
            <a:endCxn id="57" idx="1"/>
          </p:cNvCxnSpPr>
          <p:nvPr/>
        </p:nvCxnSpPr>
        <p:spPr>
          <a:xfrm>
            <a:off x="10296875" y="4187825"/>
            <a:ext cx="448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063343" y="367095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‘Positive’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1063343" y="3915526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‘Negative’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1063342" y="4178639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‘Negative’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049708" y="4471442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‘Negative’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Subword</a:t>
            </a:r>
            <a:r>
              <a:rPr lang="en-US" altLang="ko-KR" sz="2400" b="1" dirty="0" smtClean="0"/>
              <a:t> model] </a:t>
            </a:r>
            <a:endParaRPr lang="ko-KR" alt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1358108" y="2351941"/>
            <a:ext cx="306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ex)</a:t>
            </a:r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Where</a:t>
            </a:r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are you </a:t>
            </a:r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going?</a:t>
            </a:r>
            <a:endParaRPr lang="en-US" altLang="ko-KR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55267" y="2832945"/>
            <a:ext cx="3614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&lt; Positive &gt;</a:t>
            </a:r>
          </a:p>
          <a:p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Select a word in context words.</a:t>
            </a:r>
          </a:p>
          <a:p>
            <a:r>
              <a:rPr lang="en-US" altLang="ko-KR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ex) ‘are’ or ‘you’</a:t>
            </a:r>
          </a:p>
          <a:p>
            <a:endParaRPr lang="en-US" altLang="ko-KR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&lt; Negative &gt;</a:t>
            </a:r>
          </a:p>
          <a:p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Select other words in the vocabulary </a:t>
            </a:r>
          </a:p>
          <a:p>
            <a:r>
              <a:rPr lang="en-US" altLang="ko-KR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by the number of negative sampling.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5526" y="1761414"/>
            <a:ext cx="975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egative Sampling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3769" y="542710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Loss function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83460" y="5650854"/>
                <a:ext cx="4773358" cy="92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ko-KR" altLang="en-US" dirty="0"/>
                                    <m:t> 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pt-BR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nor/>
                                            </m:rPr>
                                            <a:rPr lang="ko-KR" altLang="en-US" dirty="0"/>
                                            <m:t> 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60" y="5650854"/>
                <a:ext cx="4773358" cy="929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그룹 46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8" name="직사각형 47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타원 40"/>
          <p:cNvSpPr/>
          <p:nvPr/>
        </p:nvSpPr>
        <p:spPr>
          <a:xfrm>
            <a:off x="10817086" y="3715023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0815165" y="3983248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0815470" y="4505686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815164" y="4234214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669836" y="3487089"/>
            <a:ext cx="1866645" cy="1394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694" y="2135066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13694" y="286035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13694" y="503869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13694" y="576521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91682" y="1754874"/>
            <a:ext cx="5683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Subword</a:t>
            </a:r>
            <a:r>
              <a:rPr lang="en-US" altLang="ko-KR" sz="1400" dirty="0" smtClean="0"/>
              <a:t> Information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5097383" y="2135065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97383" y="4870830"/>
            <a:ext cx="293077" cy="145181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104665" y="3727672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6341618" y="3496762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669820" y="515891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SUM</a:t>
            </a:r>
            <a:endParaRPr lang="ko-KR" altLang="en-US" b="1" dirty="0"/>
          </a:p>
        </p:txBody>
      </p:sp>
      <p:cxnSp>
        <p:nvCxnSpPr>
          <p:cNvPr id="101" name="직선 화살표 연결선 100"/>
          <p:cNvCxnSpPr>
            <a:stCxn id="23" idx="3"/>
          </p:cNvCxnSpPr>
          <p:nvPr/>
        </p:nvCxnSpPr>
        <p:spPr>
          <a:xfrm>
            <a:off x="1406771" y="3112404"/>
            <a:ext cx="990297" cy="47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26" idx="3"/>
          </p:cNvCxnSpPr>
          <p:nvPr/>
        </p:nvCxnSpPr>
        <p:spPr>
          <a:xfrm flipV="1">
            <a:off x="1406771" y="4777805"/>
            <a:ext cx="984004" cy="5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27" idx="3"/>
          </p:cNvCxnSpPr>
          <p:nvPr/>
        </p:nvCxnSpPr>
        <p:spPr>
          <a:xfrm flipV="1">
            <a:off x="1406771" y="5182416"/>
            <a:ext cx="984004" cy="83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34" idx="1"/>
          </p:cNvCxnSpPr>
          <p:nvPr/>
        </p:nvCxnSpPr>
        <p:spPr>
          <a:xfrm flipV="1">
            <a:off x="4253924" y="2827640"/>
            <a:ext cx="843459" cy="33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39" idx="1"/>
          </p:cNvCxnSpPr>
          <p:nvPr/>
        </p:nvCxnSpPr>
        <p:spPr>
          <a:xfrm>
            <a:off x="4266016" y="5200148"/>
            <a:ext cx="831367" cy="39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34" idx="3"/>
            <a:endCxn id="81" idx="1"/>
          </p:cNvCxnSpPr>
          <p:nvPr/>
        </p:nvCxnSpPr>
        <p:spPr>
          <a:xfrm>
            <a:off x="5390460" y="2827640"/>
            <a:ext cx="951158" cy="13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39" idx="3"/>
            <a:endCxn id="81" idx="1"/>
          </p:cNvCxnSpPr>
          <p:nvPr/>
        </p:nvCxnSpPr>
        <p:spPr>
          <a:xfrm flipV="1">
            <a:off x="5390460" y="4189337"/>
            <a:ext cx="951158" cy="140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100871" y="2875743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Hidden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cxnSp>
        <p:nvCxnSpPr>
          <p:cNvPr id="127" name="직선 화살표 연결선 126"/>
          <p:cNvCxnSpPr>
            <a:stCxn id="81" idx="3"/>
          </p:cNvCxnSpPr>
          <p:nvPr/>
        </p:nvCxnSpPr>
        <p:spPr>
          <a:xfrm flipV="1">
            <a:off x="6634695" y="4184500"/>
            <a:ext cx="1035141" cy="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144169" y="2889303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Output</a:t>
            </a:r>
            <a:br>
              <a:rPr lang="en-US" altLang="ko-KR" sz="1400" dirty="0" smtClean="0"/>
            </a:br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108054" y="3784977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Subword</a:t>
            </a:r>
            <a:r>
              <a:rPr lang="en-US" altLang="ko-KR" sz="2400" b="1" dirty="0" smtClean="0"/>
              <a:t> model] </a:t>
            </a:r>
            <a:endParaRPr lang="ko-KR" altLang="en-US" sz="2400" dirty="0"/>
          </a:p>
        </p:txBody>
      </p:sp>
      <p:sp>
        <p:nvSpPr>
          <p:cNvPr id="21" name="자유형 20"/>
          <p:cNvSpPr/>
          <p:nvPr/>
        </p:nvSpPr>
        <p:spPr>
          <a:xfrm>
            <a:off x="1257300" y="1919667"/>
            <a:ext cx="1870075" cy="185358"/>
          </a:xfrm>
          <a:custGeom>
            <a:avLst/>
            <a:gdLst>
              <a:gd name="connsiteX0" fmla="*/ 0 w 1870075"/>
              <a:gd name="connsiteY0" fmla="*/ 185358 h 185358"/>
              <a:gd name="connsiteX1" fmla="*/ 438150 w 1870075"/>
              <a:gd name="connsiteY1" fmla="*/ 23433 h 185358"/>
              <a:gd name="connsiteX2" fmla="*/ 1870075 w 1870075"/>
              <a:gd name="connsiteY2" fmla="*/ 4383 h 18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0075" h="185358">
                <a:moveTo>
                  <a:pt x="0" y="185358"/>
                </a:moveTo>
                <a:cubicBezTo>
                  <a:pt x="63235" y="119476"/>
                  <a:pt x="126471" y="53595"/>
                  <a:pt x="438150" y="23433"/>
                </a:cubicBezTo>
                <a:cubicBezTo>
                  <a:pt x="749829" y="-6730"/>
                  <a:pt x="1309952" y="-1174"/>
                  <a:pt x="1870075" y="43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976813" y="1918740"/>
            <a:ext cx="1533525" cy="129134"/>
          </a:xfrm>
          <a:custGeom>
            <a:avLst/>
            <a:gdLst>
              <a:gd name="connsiteX0" fmla="*/ 1533525 w 1533525"/>
              <a:gd name="connsiteY0" fmla="*/ 129134 h 129134"/>
              <a:gd name="connsiteX1" fmla="*/ 1243012 w 1533525"/>
              <a:gd name="connsiteY1" fmla="*/ 19596 h 129134"/>
              <a:gd name="connsiteX2" fmla="*/ 0 w 1533525"/>
              <a:gd name="connsiteY2" fmla="*/ 546 h 12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525" h="129134">
                <a:moveTo>
                  <a:pt x="1533525" y="129134"/>
                </a:moveTo>
                <a:cubicBezTo>
                  <a:pt x="1516062" y="85080"/>
                  <a:pt x="1498599" y="41027"/>
                  <a:pt x="1243012" y="19596"/>
                </a:cubicBezTo>
                <a:cubicBezTo>
                  <a:pt x="987425" y="-1835"/>
                  <a:pt x="493712" y="-645"/>
                  <a:pt x="0" y="5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236498" y="1753453"/>
            <a:ext cx="22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Negative Sampling</a:t>
            </a:r>
            <a:endParaRPr lang="ko-KR" altLang="en-US" sz="1400" dirty="0"/>
          </a:p>
        </p:txBody>
      </p:sp>
      <p:sp>
        <p:nvSpPr>
          <p:cNvPr id="63" name="자유형 62"/>
          <p:cNvSpPr/>
          <p:nvPr/>
        </p:nvSpPr>
        <p:spPr>
          <a:xfrm>
            <a:off x="6599381" y="1866451"/>
            <a:ext cx="1820719" cy="185358"/>
          </a:xfrm>
          <a:custGeom>
            <a:avLst/>
            <a:gdLst>
              <a:gd name="connsiteX0" fmla="*/ 0 w 1870075"/>
              <a:gd name="connsiteY0" fmla="*/ 185358 h 185358"/>
              <a:gd name="connsiteX1" fmla="*/ 438150 w 1870075"/>
              <a:gd name="connsiteY1" fmla="*/ 23433 h 185358"/>
              <a:gd name="connsiteX2" fmla="*/ 1870075 w 1870075"/>
              <a:gd name="connsiteY2" fmla="*/ 4383 h 18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0075" h="185358">
                <a:moveTo>
                  <a:pt x="0" y="185358"/>
                </a:moveTo>
                <a:cubicBezTo>
                  <a:pt x="63235" y="119476"/>
                  <a:pt x="126471" y="53595"/>
                  <a:pt x="438150" y="23433"/>
                </a:cubicBezTo>
                <a:cubicBezTo>
                  <a:pt x="749829" y="-6730"/>
                  <a:pt x="1309952" y="-1174"/>
                  <a:pt x="1870075" y="43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10258049" y="1883815"/>
            <a:ext cx="1533525" cy="129134"/>
          </a:xfrm>
          <a:custGeom>
            <a:avLst/>
            <a:gdLst>
              <a:gd name="connsiteX0" fmla="*/ 1533525 w 1533525"/>
              <a:gd name="connsiteY0" fmla="*/ 129134 h 129134"/>
              <a:gd name="connsiteX1" fmla="*/ 1243012 w 1533525"/>
              <a:gd name="connsiteY1" fmla="*/ 19596 h 129134"/>
              <a:gd name="connsiteX2" fmla="*/ 0 w 1533525"/>
              <a:gd name="connsiteY2" fmla="*/ 546 h 12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525" h="129134">
                <a:moveTo>
                  <a:pt x="1533525" y="129134"/>
                </a:moveTo>
                <a:cubicBezTo>
                  <a:pt x="1516062" y="85080"/>
                  <a:pt x="1498599" y="41027"/>
                  <a:pt x="1243012" y="19596"/>
                </a:cubicBezTo>
                <a:cubicBezTo>
                  <a:pt x="987425" y="-1835"/>
                  <a:pt x="493712" y="-645"/>
                  <a:pt x="0" y="5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2" name="직사각형 81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0003798" y="3575049"/>
            <a:ext cx="293077" cy="122555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>
            <a:endCxn id="66" idx="1"/>
          </p:cNvCxnSpPr>
          <p:nvPr/>
        </p:nvCxnSpPr>
        <p:spPr>
          <a:xfrm>
            <a:off x="9536481" y="4184500"/>
            <a:ext cx="467317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0074136" y="3734073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0072215" y="4002298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0072520" y="4524736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10072214" y="4253264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745279" y="3575050"/>
            <a:ext cx="293077" cy="12255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>
            <a:stCxn id="66" idx="3"/>
            <a:endCxn id="86" idx="1"/>
          </p:cNvCxnSpPr>
          <p:nvPr/>
        </p:nvCxnSpPr>
        <p:spPr>
          <a:xfrm>
            <a:off x="10296875" y="4187825"/>
            <a:ext cx="448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63343" y="367095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‘Positive’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11063343" y="3915526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‘Negative’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11063342" y="4178639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‘Negative’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1049708" y="4471442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‘Negative’</a:t>
            </a:r>
            <a:endParaRPr lang="ko-KR" altLang="en-US" sz="1000" dirty="0"/>
          </a:p>
        </p:txBody>
      </p:sp>
      <p:sp>
        <p:nvSpPr>
          <p:cNvPr id="95" name="타원 94"/>
          <p:cNvSpPr/>
          <p:nvPr/>
        </p:nvSpPr>
        <p:spPr>
          <a:xfrm>
            <a:off x="10817086" y="3715023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10815165" y="3983248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0815470" y="4505686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10815164" y="4234214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773386" y="234738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Embedding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2390775" y="2943225"/>
            <a:ext cx="1876425" cy="2457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669836" y="3487089"/>
            <a:ext cx="1866645" cy="1394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1406771" y="2387112"/>
            <a:ext cx="977711" cy="72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767" y="1242454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Source Code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9651" y="1848022"/>
            <a:ext cx="649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hlinkClick r:id="rId3"/>
              </a:rPr>
              <a:t>https://github.com/facebookresearch/fastText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767" y="2576701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119651" y="3125850"/>
          <a:ext cx="8128000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33032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8508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Data</a:t>
                      </a:r>
                      <a:endParaRPr lang="ko-KR" altLang="en-US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Description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99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Wikipedia</a:t>
                      </a:r>
                      <a:r>
                        <a:rPr lang="en-US" altLang="ko-KR" baseline="0" dirty="0" smtClean="0"/>
                        <a:t> dump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Corpus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482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2013 WMT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Language pairs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(English-French,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 English-German,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 English-Spanish)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65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The </a:t>
                      </a:r>
                      <a:r>
                        <a:rPr lang="en-US" altLang="ko-KR" dirty="0" err="1" smtClean="0"/>
                        <a:t>Europarl</a:t>
                      </a:r>
                      <a:r>
                        <a:rPr lang="en-US" altLang="ko-KR" baseline="0" dirty="0" smtClean="0"/>
                        <a:t> and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news commentary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Language pairs</a:t>
                      </a:r>
                      <a:endParaRPr lang="ko-KR" altLang="en-US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(English – Russian)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156288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직사각형 2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44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767" y="1242454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Baseline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9651" y="1848022"/>
            <a:ext cx="7432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Skip-gram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and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CBOW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models from the Word2Vec.</a:t>
            </a:r>
          </a:p>
          <a:p>
            <a:pPr marL="342900" indent="-342900">
              <a:buFontTx/>
              <a:buChar char="-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 morphological models.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767" y="3257503"/>
            <a:ext cx="252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 Variant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119651" y="4055271"/>
          <a:ext cx="61526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290">
                  <a:extLst>
                    <a:ext uri="{9D8B030D-6E8A-4147-A177-3AD203B41FA5}">
                      <a16:colId xmlns:a16="http://schemas.microsoft.com/office/drawing/2014/main" val="3302991201"/>
                    </a:ext>
                  </a:extLst>
                </a:gridCol>
                <a:gridCol w="4707397">
                  <a:extLst>
                    <a:ext uri="{9D8B030D-6E8A-4147-A177-3AD203B41FA5}">
                      <a16:colId xmlns:a16="http://schemas.microsoft.com/office/drawing/2014/main" val="3703497477"/>
                    </a:ext>
                  </a:extLst>
                </a:gridCol>
              </a:tblGrid>
              <a:tr h="361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Variants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Vector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123171"/>
                  </a:ext>
                </a:extLst>
              </a:tr>
              <a:tr h="361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sisg</a:t>
                      </a:r>
                      <a:r>
                        <a:rPr lang="en-US" altLang="ko-KR" sz="1800" dirty="0" smtClean="0"/>
                        <a:t>-</a:t>
                      </a:r>
                      <a:endParaRPr lang="ko-KR" altLang="en-US" sz="18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Using Null Vector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511626"/>
                  </a:ext>
                </a:extLst>
              </a:tr>
              <a:tr h="361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sisg</a:t>
                      </a:r>
                      <a:endParaRPr lang="ko-KR" altLang="en-US" sz="18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Summing</a:t>
                      </a:r>
                      <a:r>
                        <a:rPr lang="en-US" altLang="ko-KR" sz="1800" baseline="0" dirty="0" smtClean="0"/>
                        <a:t> the n-gram vector</a:t>
                      </a:r>
                      <a:endParaRPr lang="ko-KR" alt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920404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24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20297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Problem Statement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9274" y="2386465"/>
            <a:ext cx="9133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improve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word representations</a:t>
            </a:r>
          </a:p>
          <a:p>
            <a:pPr algn="ctr"/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using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morphological information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3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직사각형 1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37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51754-0971-4091-A08D-57032AC9058E}"/>
              </a:ext>
            </a:extLst>
          </p:cNvPr>
          <p:cNvSpPr txBox="1"/>
          <p:nvPr/>
        </p:nvSpPr>
        <p:spPr>
          <a:xfrm>
            <a:off x="661326" y="1323495"/>
            <a:ext cx="874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en-US" altLang="ko-KR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 </a:t>
            </a:r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Variant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36613" y="2400913"/>
            <a:ext cx="4548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&lt;ha  	    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</a:t>
            </a:r>
            <a:r>
              <a:rPr lang="en-US" altLang="ko-KR" dirty="0" smtClean="0"/>
              <a:t> : [ 0.01 0.04 -0.05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en-US" altLang="ko-KR" dirty="0" smtClean="0">
                <a:latin typeface="맑은 고딕" panose="020B0503020000020004" pitchFamily="50" charset="-127"/>
              </a:rPr>
              <a:t>〮  0.01 ]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hap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     : </a:t>
            </a:r>
            <a:r>
              <a:rPr lang="en-US" altLang="ko-KR" dirty="0" smtClean="0">
                <a:latin typeface="맑은 고딕" panose="020B0503020000020004" pitchFamily="50" charset="-127"/>
              </a:rPr>
              <a:t>: [ 0.02 0.08  0.01 〮〮〮 -0.03 ]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 		〮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y-day&gt;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     --</a:t>
            </a:r>
            <a:r>
              <a:rPr lang="en-US" altLang="ko-KR" dirty="0" smtClean="0">
                <a:latin typeface="맑은 고딕" panose="020B0503020000020004" pitchFamily="50" charset="-127"/>
              </a:rPr>
              <a:t>: [ 0.01 0.02  0.01 〮〮〮  0.00 ]</a:t>
            </a:r>
          </a:p>
          <a:p>
            <a:r>
              <a:rPr lang="en-US" altLang="ko-KR" dirty="0" smtClean="0"/>
              <a:t>&lt;happy-day&gt; : [ 0.00 0.00  0.00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0.00 ]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465438" y="4515462"/>
            <a:ext cx="0" cy="9144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82073" y="482919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36795" y="5601312"/>
            <a:ext cx="459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&lt;happy-day&gt; </a:t>
            </a:r>
            <a:r>
              <a:rPr lang="en-US" altLang="ko-KR" dirty="0" smtClean="0"/>
              <a:t>: [ 0.12 0.01 -0.05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0.01 ]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02844" y="3842017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happy-day  : [ 0.00 0.00  0.00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0.00 ]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11542" y="1934580"/>
            <a:ext cx="216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FastText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sisg</a:t>
            </a:r>
            <a:r>
              <a:rPr lang="en-US" altLang="ko-KR" sz="2400" b="1" dirty="0" smtClean="0"/>
              <a:t>-</a:t>
            </a:r>
            <a:endParaRPr lang="ko-KR" altLang="en-US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047750" y="2400913"/>
            <a:ext cx="9937750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16694" y="1934580"/>
            <a:ext cx="216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FastText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sisg</a:t>
            </a:r>
            <a:endParaRPr lang="ko-KR" altLang="en-US" sz="24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직사각형 3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82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51754-0971-4091-A08D-57032AC9058E}"/>
              </a:ext>
            </a:extLst>
          </p:cNvPr>
          <p:cNvSpPr txBox="1"/>
          <p:nvPr/>
        </p:nvSpPr>
        <p:spPr>
          <a:xfrm>
            <a:off x="661326" y="1323495"/>
            <a:ext cx="874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en-US" altLang="ko-KR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 </a:t>
            </a:r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Variant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36613" y="2400913"/>
            <a:ext cx="4548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&lt;ha  	    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</a:t>
            </a:r>
            <a:r>
              <a:rPr lang="en-US" altLang="ko-KR" dirty="0" smtClean="0"/>
              <a:t> : [ 0.01 0.04 -0.05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en-US" altLang="ko-KR" dirty="0" smtClean="0">
                <a:latin typeface="맑은 고딕" panose="020B0503020000020004" pitchFamily="50" charset="-127"/>
              </a:rPr>
              <a:t>〮  0.01 ]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hap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     : </a:t>
            </a:r>
            <a:r>
              <a:rPr lang="en-US" altLang="ko-KR" dirty="0" smtClean="0">
                <a:latin typeface="맑은 고딕" panose="020B0503020000020004" pitchFamily="50" charset="-127"/>
              </a:rPr>
              <a:t>: [ 0.02 0.08  0.01 〮〮〮 -0.03 ]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 		〮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y-day&gt;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     --</a:t>
            </a:r>
            <a:r>
              <a:rPr lang="en-US" altLang="ko-KR" dirty="0" smtClean="0">
                <a:latin typeface="맑은 고딕" panose="020B0503020000020004" pitchFamily="50" charset="-127"/>
              </a:rPr>
              <a:t>: [ 0.01 0.02  0.01 〮〮〮  0.00 ]</a:t>
            </a:r>
          </a:p>
          <a:p>
            <a:r>
              <a:rPr lang="en-US" altLang="ko-KR" dirty="0" smtClean="0"/>
              <a:t>&lt;happy-day&gt; : [ 0.00 0.00  0.00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0.00 ]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465438" y="4515462"/>
            <a:ext cx="0" cy="9144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82073" y="482919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36795" y="5601312"/>
            <a:ext cx="459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&lt;happy-day&gt; </a:t>
            </a:r>
            <a:r>
              <a:rPr lang="en-US" altLang="ko-KR" dirty="0" smtClean="0"/>
              <a:t>: [ 0.12 0.01 -0.05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0.01 ]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11542" y="1934580"/>
            <a:ext cx="216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FastText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sisg</a:t>
            </a:r>
            <a:r>
              <a:rPr lang="en-US" altLang="ko-KR" sz="2400" b="1" dirty="0" smtClean="0"/>
              <a:t>-</a:t>
            </a:r>
            <a:endParaRPr lang="ko-KR" altLang="en-US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047750" y="2400913"/>
            <a:ext cx="9937750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16694" y="1934580"/>
            <a:ext cx="216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FastText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sisg</a:t>
            </a:r>
            <a:endParaRPr lang="ko-KR" altLang="en-US" sz="24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직사각형 3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002844" y="3842017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happy-day  : [ 0.00 0.00  0.00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0.00 ]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7557" y="2849885"/>
            <a:ext cx="4309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‘happy-day’</a:t>
            </a:r>
            <a:r>
              <a:rPr lang="en-US" altLang="ko-KR" sz="1600" dirty="0" smtClean="0"/>
              <a:t> is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not in the vocabulary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the word vector is treated as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null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38" name="직선 화살표 연결선 37"/>
          <p:cNvCxnSpPr>
            <a:stCxn id="37" idx="2"/>
            <a:endCxn id="36" idx="0"/>
          </p:cNvCxnSpPr>
          <p:nvPr/>
        </p:nvCxnSpPr>
        <p:spPr>
          <a:xfrm>
            <a:off x="2412109" y="3434660"/>
            <a:ext cx="762163" cy="407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51754-0971-4091-A08D-57032AC9058E}"/>
              </a:ext>
            </a:extLst>
          </p:cNvPr>
          <p:cNvSpPr txBox="1"/>
          <p:nvPr/>
        </p:nvSpPr>
        <p:spPr>
          <a:xfrm>
            <a:off x="661326" y="1323495"/>
            <a:ext cx="874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en-US" altLang="ko-KR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 </a:t>
            </a:r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Variant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36613" y="2400913"/>
            <a:ext cx="4548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&lt;ha  	    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</a:t>
            </a:r>
            <a:r>
              <a:rPr lang="en-US" altLang="ko-KR" dirty="0" smtClean="0"/>
              <a:t> : [ 0.01 0.04 -0.05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en-US" altLang="ko-KR" dirty="0" smtClean="0">
                <a:latin typeface="맑은 고딕" panose="020B0503020000020004" pitchFamily="50" charset="-127"/>
              </a:rPr>
              <a:t>〮  0.01 ]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hap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	     : </a:t>
            </a:r>
            <a:r>
              <a:rPr lang="en-US" altLang="ko-KR" dirty="0" smtClean="0">
                <a:latin typeface="맑은 고딕" panose="020B0503020000020004" pitchFamily="50" charset="-127"/>
              </a:rPr>
              <a:t>: [ 0.02 0.08  0.01 〮〮〮 -0.03 ]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 		〮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y-day&gt;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     --</a:t>
            </a:r>
            <a:r>
              <a:rPr lang="en-US" altLang="ko-KR" dirty="0" smtClean="0">
                <a:latin typeface="맑은 고딕" panose="020B0503020000020004" pitchFamily="50" charset="-127"/>
              </a:rPr>
              <a:t>: [ 0.01 0.02  0.01 〮〮〮  0.00 ]</a:t>
            </a:r>
          </a:p>
          <a:p>
            <a:r>
              <a:rPr lang="en-US" altLang="ko-KR" dirty="0" smtClean="0"/>
              <a:t>&lt;happy-day&gt; : [ 0.00 0.00  0.00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0.00 ]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465438" y="4515462"/>
            <a:ext cx="0" cy="9144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82073" y="482919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36795" y="5601312"/>
            <a:ext cx="459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&lt;happy-day&gt; </a:t>
            </a:r>
            <a:r>
              <a:rPr lang="en-US" altLang="ko-KR" dirty="0" smtClean="0"/>
              <a:t>: [ 0.12 0.01 -0.05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0.01 ]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11542" y="1934580"/>
            <a:ext cx="216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FastText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sisg</a:t>
            </a:r>
            <a:r>
              <a:rPr lang="en-US" altLang="ko-KR" sz="2400" b="1" dirty="0" smtClean="0"/>
              <a:t>-</a:t>
            </a:r>
            <a:endParaRPr lang="ko-KR" altLang="en-US" sz="2400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047750" y="2400913"/>
            <a:ext cx="9937750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16694" y="1934580"/>
            <a:ext cx="216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FastText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sisg</a:t>
            </a:r>
            <a:endParaRPr lang="ko-KR" altLang="en-US" sz="2400" b="1" dirty="0"/>
          </a:p>
        </p:txBody>
      </p:sp>
      <p:sp>
        <p:nvSpPr>
          <p:cNvPr id="35" name="직사각형 34"/>
          <p:cNvSpPr/>
          <p:nvPr/>
        </p:nvSpPr>
        <p:spPr>
          <a:xfrm>
            <a:off x="6449313" y="4111893"/>
            <a:ext cx="4536187" cy="289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9313" y="3259307"/>
            <a:ext cx="4536187" cy="3156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직사각형 3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02844" y="3842017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happy-day  : [ 0.00 0.00  0.00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0.00 ]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7557" y="2849885"/>
            <a:ext cx="4309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‘happy-day’</a:t>
            </a:r>
            <a:r>
              <a:rPr lang="en-US" altLang="ko-KR" sz="1600" dirty="0" smtClean="0"/>
              <a:t> is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not in the vocabulary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the word vector is treated as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null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36" name="직선 화살표 연결선 35"/>
          <p:cNvCxnSpPr>
            <a:stCxn id="26" idx="2"/>
            <a:endCxn id="24" idx="0"/>
          </p:cNvCxnSpPr>
          <p:nvPr/>
        </p:nvCxnSpPr>
        <p:spPr>
          <a:xfrm>
            <a:off x="2412109" y="3434660"/>
            <a:ext cx="762163" cy="407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12108" y="6027033"/>
            <a:ext cx="4674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 there is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no specific n-gram</a:t>
            </a:r>
            <a:r>
              <a:rPr lang="en-US" altLang="ko-KR" sz="1600" dirty="0" smtClean="0"/>
              <a:t> of </a:t>
            </a:r>
            <a:r>
              <a:rPr lang="en-US" altLang="ko-KR" sz="1600" b="1" dirty="0">
                <a:solidFill>
                  <a:srgbClr val="FF0000"/>
                </a:solidFill>
              </a:rPr>
              <a:t>‘happy-day’</a:t>
            </a:r>
            <a:r>
              <a:rPr lang="en-US" altLang="ko-KR" sz="1600" dirty="0"/>
              <a:t> ,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only those n-grams</a:t>
            </a:r>
            <a:r>
              <a:rPr lang="en-US" altLang="ko-KR" sz="1600" dirty="0" smtClean="0"/>
              <a:t> are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null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4" name="직선 화살표 연결선 3"/>
          <p:cNvCxnSpPr>
            <a:stCxn id="39" idx="0"/>
            <a:endCxn id="28" idx="1"/>
          </p:cNvCxnSpPr>
          <p:nvPr/>
        </p:nvCxnSpPr>
        <p:spPr>
          <a:xfrm flipV="1">
            <a:off x="4749354" y="3417129"/>
            <a:ext cx="1699959" cy="2609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9" idx="0"/>
            <a:endCxn id="35" idx="1"/>
          </p:cNvCxnSpPr>
          <p:nvPr/>
        </p:nvCxnSpPr>
        <p:spPr>
          <a:xfrm flipV="1">
            <a:off x="4749354" y="4256413"/>
            <a:ext cx="1699959" cy="1770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5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8713" y="1841067"/>
            <a:ext cx="2340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Given pairs of words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51754-0971-4091-A08D-57032AC9058E}"/>
              </a:ext>
            </a:extLst>
          </p:cNvPr>
          <p:cNvSpPr txBox="1"/>
          <p:nvPr/>
        </p:nvSpPr>
        <p:spPr>
          <a:xfrm>
            <a:off x="661326" y="1323495"/>
            <a:ext cx="874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41016" y="2233093"/>
            <a:ext cx="502842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b="1" dirty="0" smtClean="0"/>
              <a:t>Human judgement of similarity</a:t>
            </a:r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ex) (pair words) tiger </a:t>
            </a:r>
            <a:r>
              <a:rPr lang="en-US" altLang="ko-KR" dirty="0"/>
              <a:t>:</a:t>
            </a:r>
            <a:r>
              <a:rPr lang="en-US" altLang="ko-KR" dirty="0" smtClean="0"/>
              <a:t> cat </a:t>
            </a:r>
          </a:p>
          <a:p>
            <a:r>
              <a:rPr lang="en-US" altLang="ko-KR" dirty="0" smtClean="0"/>
              <a:t>      human judgement similarity 7.35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> </a:t>
            </a:r>
            <a:r>
              <a:rPr lang="en-US" altLang="ko-KR" dirty="0" smtClean="0"/>
              <a:t>the cosine similarity 6.82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2200" b="1" dirty="0" smtClean="0"/>
              <a:t>Analogy task</a:t>
            </a:r>
          </a:p>
          <a:p>
            <a:r>
              <a:rPr lang="en-US" altLang="ko-KR" dirty="0" smtClean="0"/>
              <a:t>   ex) ‘King’ – ‘Man’ + ‘Woman’ = ?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직사각형 22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28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8713" y="1841067"/>
            <a:ext cx="2340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Given pairs of words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51754-0971-4091-A08D-57032AC9058E}"/>
              </a:ext>
            </a:extLst>
          </p:cNvPr>
          <p:cNvSpPr txBox="1"/>
          <p:nvPr/>
        </p:nvSpPr>
        <p:spPr>
          <a:xfrm>
            <a:off x="661326" y="1323495"/>
            <a:ext cx="874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en-US" altLang="ko-KR" sz="2800" b="1" dirty="0" smtClean="0"/>
              <a:t>]</a:t>
            </a:r>
            <a:endParaRPr lang="ko-KR" altLang="en-US" sz="28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직사각형 22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820409" y="2924193"/>
            <a:ext cx="3678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How closely the model </a:t>
            </a:r>
          </a:p>
          <a:p>
            <a:endParaRPr lang="en-US" altLang="ko-KR" dirty="0"/>
          </a:p>
          <a:p>
            <a:r>
              <a:rPr lang="en-US" altLang="ko-KR" dirty="0"/>
              <a:t>fits similarly to human judgment!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676900" y="3315573"/>
            <a:ext cx="1930400" cy="7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41016" y="2233093"/>
            <a:ext cx="502842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b="1" dirty="0" smtClean="0"/>
              <a:t>Human judgement of similarity</a:t>
            </a:r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ex) (pair words) tiger </a:t>
            </a:r>
            <a:r>
              <a:rPr lang="en-US" altLang="ko-KR" dirty="0"/>
              <a:t>:</a:t>
            </a:r>
            <a:r>
              <a:rPr lang="en-US" altLang="ko-KR" dirty="0" smtClean="0"/>
              <a:t> cat </a:t>
            </a:r>
          </a:p>
          <a:p>
            <a:r>
              <a:rPr lang="en-US" altLang="ko-KR" dirty="0" smtClean="0"/>
              <a:t>      human judgement similarity 7.35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> </a:t>
            </a:r>
            <a:r>
              <a:rPr lang="en-US" altLang="ko-KR" dirty="0" smtClean="0"/>
              <a:t>the cosine similarity 6.82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2200" b="1" dirty="0" smtClean="0"/>
              <a:t>Analogy task</a:t>
            </a:r>
          </a:p>
          <a:p>
            <a:r>
              <a:rPr lang="en-US" altLang="ko-KR" dirty="0" smtClean="0"/>
              <a:t>   ex) ‘King’ – ‘Man’ + ‘Woman’ = ?</a:t>
            </a:r>
          </a:p>
        </p:txBody>
      </p:sp>
    </p:spTree>
    <p:extLst>
      <p:ext uri="{BB962C8B-B14F-4D97-AF65-F5344CB8AC3E}">
        <p14:creationId xmlns:p14="http://schemas.microsoft.com/office/powerpoint/2010/main" val="3733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/>
              <a:t>Human similarity judgement</a:t>
            </a:r>
            <a:r>
              <a:rPr lang="en-US" altLang="ko-KR" sz="2400" b="1" dirty="0" smtClean="0"/>
              <a:t>]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56" y="1847562"/>
            <a:ext cx="4448175" cy="466163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576645" y="1972170"/>
            <a:ext cx="650947" cy="4366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06453" y="1640201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(unit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%)</a:t>
            </a:r>
            <a:endParaRPr lang="ko-KR" altLang="en-US" sz="1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096000" y="1210546"/>
            <a:ext cx="5057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sz="2400" dirty="0" smtClean="0"/>
              <a:t>The model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outperforms</a:t>
            </a:r>
            <a:r>
              <a:rPr lang="en-US" altLang="ko-KR" sz="2400" dirty="0" smtClean="0"/>
              <a:t> the baselines.</a:t>
            </a:r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</a:p>
          <a:p>
            <a:r>
              <a:rPr lang="en-US" altLang="ko-KR" sz="2400" dirty="0" smtClean="0"/>
              <a:t>The model is powerful </a:t>
            </a:r>
          </a:p>
          <a:p>
            <a:r>
              <a:rPr lang="en-US" altLang="ko-KR" sz="2400" dirty="0" smtClean="0"/>
              <a:t>about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Rare Words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2371543" y="1971256"/>
            <a:ext cx="650947" cy="4366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/>
              <a:t>Human similarity judgement</a:t>
            </a:r>
            <a:r>
              <a:rPr lang="en-US" altLang="ko-KR" sz="2400" b="1" dirty="0" smtClean="0"/>
              <a:t>]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56" y="1847562"/>
            <a:ext cx="4448175" cy="46616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06453" y="1640201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(unit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%)</a:t>
            </a:r>
            <a:endParaRPr lang="ko-KR" altLang="en-US" sz="1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 flipV="1">
            <a:off x="934112" y="3848099"/>
            <a:ext cx="4293480" cy="7747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591546"/>
            <a:ext cx="5057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sz="2400" dirty="0" smtClean="0"/>
              <a:t>The model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outperforms</a:t>
            </a:r>
            <a:r>
              <a:rPr lang="en-US" altLang="ko-KR" sz="2400" dirty="0" smtClean="0"/>
              <a:t> the baselines.</a:t>
            </a:r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</a:p>
          <a:p>
            <a:r>
              <a:rPr lang="en-US" altLang="ko-KR" sz="2400" dirty="0" smtClean="0"/>
              <a:t>The model is powerful </a:t>
            </a:r>
          </a:p>
          <a:p>
            <a:r>
              <a:rPr lang="en-US" altLang="ko-KR" sz="2400" dirty="0" smtClean="0"/>
              <a:t>about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Rare Words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14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3388" y="1604246"/>
            <a:ext cx="5810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sz="2400" dirty="0" smtClean="0"/>
              <a:t>The </a:t>
            </a:r>
            <a:r>
              <a:rPr lang="en-US" altLang="ko-KR" sz="2400" dirty="0" err="1" smtClean="0"/>
              <a:t>subword</a:t>
            </a:r>
            <a:r>
              <a:rPr lang="en-US" altLang="ko-KR" sz="2400" dirty="0" smtClean="0"/>
              <a:t> information </a:t>
            </a:r>
          </a:p>
          <a:p>
            <a:r>
              <a:rPr lang="en-US" altLang="ko-KR" sz="2400" dirty="0" smtClean="0"/>
              <a:t>improves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the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syntactic task</a:t>
            </a:r>
            <a:r>
              <a:rPr lang="en-US" altLang="ko-KR" sz="2400" dirty="0" smtClean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</a:p>
          <a:p>
            <a:r>
              <a:rPr lang="en-US" altLang="ko-KR" sz="2400" dirty="0" smtClean="0"/>
              <a:t>The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semantic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performance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degrades</a:t>
            </a:r>
            <a:r>
              <a:rPr lang="en-US" altLang="ko-KR" sz="2400" dirty="0" smtClean="0"/>
              <a:t> rather than the baseline.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 analogy task] 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89" y="1900164"/>
            <a:ext cx="4809810" cy="392471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678675" y="2940080"/>
            <a:ext cx="3620183" cy="3217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78674" y="3707475"/>
            <a:ext cx="3620183" cy="3217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78673" y="4520546"/>
            <a:ext cx="3620183" cy="3217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78673" y="5303492"/>
            <a:ext cx="3620183" cy="3217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77703" y="1663951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(unit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%)</a:t>
            </a:r>
            <a:endParaRPr lang="ko-KR" altLang="en-US" sz="1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직사각형 19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66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[Word analogy task] 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89" y="1900164"/>
            <a:ext cx="4809810" cy="392471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678675" y="2581496"/>
            <a:ext cx="3620183" cy="3217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78674" y="3373943"/>
            <a:ext cx="3620183" cy="3217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78673" y="4174488"/>
            <a:ext cx="3620183" cy="3217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78673" y="4969960"/>
            <a:ext cx="3620183" cy="3217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77703" y="1663951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(unit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%)</a:t>
            </a:r>
            <a:endParaRPr lang="ko-KR" altLang="en-US" sz="1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직사각형 19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973388" y="1604246"/>
            <a:ext cx="5810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sz="2400" dirty="0" smtClean="0"/>
              <a:t>The </a:t>
            </a:r>
            <a:r>
              <a:rPr lang="en-US" altLang="ko-KR" sz="2400" dirty="0" err="1" smtClean="0"/>
              <a:t>subword</a:t>
            </a:r>
            <a:r>
              <a:rPr lang="en-US" altLang="ko-KR" sz="2400" dirty="0" smtClean="0"/>
              <a:t> information</a:t>
            </a:r>
          </a:p>
          <a:p>
            <a:r>
              <a:rPr lang="en-US" altLang="ko-KR" sz="2400" dirty="0" smtClean="0"/>
              <a:t>improves the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syntactic task</a:t>
            </a:r>
            <a:r>
              <a:rPr lang="en-US" altLang="ko-KR" sz="2400" dirty="0" smtClean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</a:p>
          <a:p>
            <a:r>
              <a:rPr lang="en-US" altLang="ko-KR" sz="2400" dirty="0" smtClean="0"/>
              <a:t>The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semantic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performance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degrades</a:t>
            </a:r>
            <a:r>
              <a:rPr lang="en-US" altLang="ko-KR" sz="2400" dirty="0" smtClean="0"/>
              <a:t> rather than the baseline.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77963" y="1621630"/>
            <a:ext cx="31017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sz="2400" dirty="0" smtClean="0"/>
              <a:t>Using</a:t>
            </a:r>
            <a:r>
              <a:rPr lang="en-US" altLang="ko-KR" sz="2400" dirty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long n-grams</a:t>
            </a:r>
            <a:endParaRPr lang="en-US" altLang="ko-KR" sz="2400" b="1" dirty="0" smtClean="0"/>
          </a:p>
          <a:p>
            <a:r>
              <a:rPr lang="en-US" altLang="ko-KR" sz="2400" dirty="0" smtClean="0"/>
              <a:t>helps in semantic analogies. </a:t>
            </a: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  <a:endParaRPr lang="en-US" altLang="ko-KR" sz="2400" b="1" dirty="0">
              <a:solidFill>
                <a:schemeClr val="accent5"/>
              </a:solidFill>
            </a:endParaRPr>
          </a:p>
          <a:p>
            <a:r>
              <a:rPr lang="en-US" altLang="ko-KR" sz="2400" dirty="0" smtClean="0"/>
              <a:t>Character </a:t>
            </a:r>
          </a:p>
          <a:p>
            <a:r>
              <a:rPr lang="en-US" altLang="ko-KR" sz="2400" dirty="0" smtClean="0"/>
              <a:t>bigrams are 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not informative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5" y="1745821"/>
            <a:ext cx="7862458" cy="42631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[Effect of the size of n-grams] 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83400" y="6070600"/>
            <a:ext cx="496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Reasonable n-grams size is 3~6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90234" y="5087560"/>
            <a:ext cx="716800" cy="4559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08925" y="2962695"/>
            <a:ext cx="716800" cy="4559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88412" y="1511246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(unit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%)</a:t>
            </a:r>
            <a:endParaRPr lang="ko-KR" altLang="en-US" sz="1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927100" y="1892300"/>
            <a:ext cx="260350" cy="31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0105" y="1866901"/>
            <a:ext cx="4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N</a:t>
            </a:r>
          </a:p>
          <a:p>
            <a:r>
              <a:rPr lang="en-US" altLang="ko-KR" sz="1000" dirty="0" smtClean="0"/>
              <a:t>N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1046560" y="4026818"/>
            <a:ext cx="260350" cy="31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9565" y="4001419"/>
            <a:ext cx="4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N</a:t>
            </a:r>
          </a:p>
          <a:p>
            <a:r>
              <a:rPr lang="en-US" altLang="ko-KR" sz="1000" dirty="0" smtClean="0"/>
              <a:t>N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3486708" y="1892300"/>
            <a:ext cx="260350" cy="31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09713" y="1866901"/>
            <a:ext cx="4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N</a:t>
            </a:r>
          </a:p>
          <a:p>
            <a:r>
              <a:rPr lang="en-US" altLang="ko-KR" sz="1000" dirty="0" smtClean="0"/>
              <a:t>N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6168340" y="1898710"/>
            <a:ext cx="260350" cy="31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1345" y="1873311"/>
            <a:ext cx="4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N</a:t>
            </a:r>
          </a:p>
          <a:p>
            <a:r>
              <a:rPr lang="en-US" altLang="ko-KR" sz="1000" dirty="0" smtClean="0"/>
              <a:t>N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3606168" y="4032793"/>
            <a:ext cx="260350" cy="31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9173" y="4007394"/>
            <a:ext cx="4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N</a:t>
            </a:r>
          </a:p>
          <a:p>
            <a:r>
              <a:rPr lang="en-US" altLang="ko-KR" sz="1000" dirty="0" smtClean="0"/>
              <a:t>N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6160183" y="4025173"/>
            <a:ext cx="260350" cy="31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83188" y="3999774"/>
            <a:ext cx="4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N</a:t>
            </a:r>
          </a:p>
          <a:p>
            <a:r>
              <a:rPr lang="en-US" altLang="ko-KR" sz="1000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0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61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communication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communicative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communicatively</a:t>
            </a:r>
          </a:p>
        </p:txBody>
      </p:sp>
    </p:spTree>
    <p:extLst>
      <p:ext uri="{BB962C8B-B14F-4D97-AF65-F5344CB8AC3E}">
        <p14:creationId xmlns:p14="http://schemas.microsoft.com/office/powerpoint/2010/main" val="12252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77963" y="1621630"/>
            <a:ext cx="31017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sz="2400" dirty="0" smtClean="0"/>
              <a:t>Using</a:t>
            </a:r>
            <a:r>
              <a:rPr lang="en-US" altLang="ko-KR" sz="2400" dirty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long n-grams</a:t>
            </a:r>
            <a:endParaRPr lang="en-US" altLang="ko-KR" sz="2400" b="1" dirty="0" smtClean="0"/>
          </a:p>
          <a:p>
            <a:r>
              <a:rPr lang="en-US" altLang="ko-KR" sz="2400" dirty="0" smtClean="0"/>
              <a:t>helps in semantic analogies. </a:t>
            </a: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  <a:endParaRPr lang="en-US" altLang="ko-KR" sz="2400" b="1" dirty="0">
              <a:solidFill>
                <a:schemeClr val="accent5"/>
              </a:solidFill>
            </a:endParaRPr>
          </a:p>
          <a:p>
            <a:r>
              <a:rPr lang="en-US" altLang="ko-KR" sz="2400" dirty="0" smtClean="0"/>
              <a:t>Character </a:t>
            </a:r>
          </a:p>
          <a:p>
            <a:r>
              <a:rPr lang="en-US" altLang="ko-KR" sz="2400" dirty="0" smtClean="0"/>
              <a:t>bigrams are 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not informative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5" y="1745821"/>
            <a:ext cx="7862458" cy="42631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[Effect of the size of n-grams] 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83400" y="6070600"/>
            <a:ext cx="496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Reasonable n-grams size is 3~6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02880" y="4399884"/>
            <a:ext cx="716800" cy="4559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06958" y="2267011"/>
            <a:ext cx="716800" cy="4559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88412" y="1511246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(unit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%)</a:t>
            </a:r>
            <a:endParaRPr lang="ko-KR" altLang="en-US" sz="1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927100" y="1892300"/>
            <a:ext cx="260350" cy="31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0105" y="1866901"/>
            <a:ext cx="4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N</a:t>
            </a:r>
          </a:p>
          <a:p>
            <a:r>
              <a:rPr lang="en-US" altLang="ko-KR" sz="1000" dirty="0" smtClean="0"/>
              <a:t>N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1046560" y="4026818"/>
            <a:ext cx="260350" cy="31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9565" y="4001419"/>
            <a:ext cx="4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N</a:t>
            </a:r>
          </a:p>
          <a:p>
            <a:r>
              <a:rPr lang="en-US" altLang="ko-KR" sz="1000" dirty="0" smtClean="0"/>
              <a:t>N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3486708" y="1892300"/>
            <a:ext cx="260350" cy="31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09713" y="1866901"/>
            <a:ext cx="4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N</a:t>
            </a:r>
          </a:p>
          <a:p>
            <a:r>
              <a:rPr lang="en-US" altLang="ko-KR" sz="1000" dirty="0" smtClean="0"/>
              <a:t>N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6168340" y="1898710"/>
            <a:ext cx="260350" cy="31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1345" y="1873311"/>
            <a:ext cx="4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N</a:t>
            </a:r>
          </a:p>
          <a:p>
            <a:r>
              <a:rPr lang="en-US" altLang="ko-KR" sz="1000" dirty="0" smtClean="0"/>
              <a:t>N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3606168" y="4032793"/>
            <a:ext cx="260350" cy="31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9173" y="4007394"/>
            <a:ext cx="4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N</a:t>
            </a:r>
          </a:p>
          <a:p>
            <a:r>
              <a:rPr lang="en-US" altLang="ko-KR" sz="1000" dirty="0" smtClean="0"/>
              <a:t>N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6160183" y="4025173"/>
            <a:ext cx="260350" cy="31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83188" y="3999774"/>
            <a:ext cx="4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N</a:t>
            </a:r>
          </a:p>
          <a:p>
            <a:r>
              <a:rPr lang="en-US" altLang="ko-KR" sz="1000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063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837" y="4864931"/>
            <a:ext cx="960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The approach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outperforms </a:t>
            </a:r>
            <a:r>
              <a:rPr lang="en-US" altLang="ko-KR" sz="2400" dirty="0" smtClean="0"/>
              <a:t>other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morphological models.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78" y="1621630"/>
            <a:ext cx="9489189" cy="32433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4744" y="1164888"/>
            <a:ext cx="783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[Comparison with morphological representations] 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4429496" y="3375218"/>
            <a:ext cx="5628906" cy="6388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443014" y="1579770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(unit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%)</a:t>
            </a:r>
            <a:endParaRPr lang="ko-KR" altLang="en-US" sz="14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직사각형 21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1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1336" y="4382295"/>
            <a:ext cx="9873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sz="2400" dirty="0" smtClean="0"/>
              <a:t>Their model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performs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better than the baseline.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</a:p>
          <a:p>
            <a:r>
              <a:rPr lang="en-US" altLang="ko-KR" sz="2400" dirty="0" smtClean="0"/>
              <a:t>Even </a:t>
            </a:r>
            <a:r>
              <a:rPr lang="en-US" altLang="ko-KR" sz="2400" dirty="0"/>
              <a:t>with</a:t>
            </a:r>
            <a:r>
              <a:rPr lang="en-US" altLang="ko-KR" sz="2400" b="1" dirty="0">
                <a:solidFill>
                  <a:srgbClr val="FF0000"/>
                </a:solidFill>
              </a:rPr>
              <a:t> fewer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datasets</a:t>
            </a:r>
            <a:r>
              <a:rPr lang="en-US" altLang="ko-KR" sz="2400" dirty="0" smtClean="0"/>
              <a:t>, The approach provides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a better word vectors</a:t>
            </a:r>
            <a:r>
              <a:rPr lang="en-US" altLang="ko-KR" sz="2400" dirty="0" smtClean="0"/>
              <a:t> than baseline.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74744" y="1164888"/>
            <a:ext cx="655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[Effect of the size of the training data] 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6" y="1626554"/>
            <a:ext cx="7084180" cy="277795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330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46642" y="4475165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Because of the structural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simplicity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the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subword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model does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require any 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preprocessing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46642" y="3093147"/>
            <a:ext cx="898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 model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outperforms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word2vec skip-gram model 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about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OOV word problem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endParaRPr lang="ko-KR" altLang="en-US" sz="2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6642" y="1568564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 </a:t>
            </a:r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prove the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effect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by expressing  word vectors</a:t>
            </a:r>
          </a:p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using  </a:t>
            </a:r>
            <a:r>
              <a:rPr lang="en-US" altLang="ko-KR" sz="24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subword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information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4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6751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3106" y="2674767"/>
            <a:ext cx="33457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8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직사각형 19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737271" y="1835365"/>
            <a:ext cx="6547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Bag of </a:t>
            </a:r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Tricks</a:t>
            </a:r>
          </a:p>
          <a:p>
            <a:pPr algn="ctr"/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for Efficient Text Classification</a:t>
            </a:r>
            <a:endParaRPr lang="en-US" altLang="ko-KR" sz="3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1546" y="3998079"/>
            <a:ext cx="27590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Piotr Bojanowski, Edouard Grave,</a:t>
            </a:r>
          </a:p>
          <a:p>
            <a:pPr algn="ctr"/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Armand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Joulin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Tomas </a:t>
            </a:r>
            <a:r>
              <a:rPr lang="en-US" altLang="ko-KR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Mikolov</a:t>
            </a:r>
            <a:endParaRPr lang="en-US" altLang="ko-KR" sz="16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Facebook AI  Research</a:t>
            </a:r>
          </a:p>
          <a:p>
            <a:pPr algn="ctr"/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(EACL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‘17)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19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20297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Problem Statement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9586" y="2513465"/>
            <a:ext cx="10507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sentences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efficiently </a:t>
            </a:r>
          </a:p>
          <a:p>
            <a:pPr algn="ctr"/>
            <a:endParaRPr lang="en-US" altLang="ko-KR" sz="3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with shallow model?</a:t>
            </a:r>
            <a:endParaRPr lang="ko-KR" altLang="en-US" sz="3600" b="1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103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4" y="1164888"/>
            <a:ext cx="652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[Character-level Convolution Networks] 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Xiang </a:t>
            </a:r>
            <a:r>
              <a:rPr lang="en-US" altLang="ko-KR" dirty="0" smtClean="0"/>
              <a:t>Zhang, </a:t>
            </a:r>
            <a:r>
              <a:rPr lang="en-US" altLang="ko-KR" dirty="0" err="1"/>
              <a:t>Junbo</a:t>
            </a:r>
            <a:r>
              <a:rPr lang="en-US" altLang="ko-KR" dirty="0"/>
              <a:t> </a:t>
            </a:r>
            <a:r>
              <a:rPr lang="en-US" altLang="ko-KR" dirty="0" smtClean="0"/>
              <a:t>Zhao, </a:t>
            </a:r>
            <a:r>
              <a:rPr lang="en-US" altLang="ko-KR" dirty="0"/>
              <a:t>Yann </a:t>
            </a:r>
            <a:r>
              <a:rPr lang="en-US" altLang="ko-KR" dirty="0" err="1"/>
              <a:t>LeCun</a:t>
            </a:r>
            <a:r>
              <a:rPr lang="en-US" altLang="ko-KR" dirty="0" smtClean="0"/>
              <a:t>. 2015)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46" y="1904173"/>
            <a:ext cx="9791019" cy="310072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직사각형 19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17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103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4" y="1164888"/>
            <a:ext cx="652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[Character-level Convolution Networks] 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Xiang </a:t>
            </a:r>
            <a:r>
              <a:rPr lang="en-US" altLang="ko-KR" dirty="0" smtClean="0"/>
              <a:t>Zhang, </a:t>
            </a:r>
            <a:r>
              <a:rPr lang="en-US" altLang="ko-KR" dirty="0" err="1"/>
              <a:t>Junbo</a:t>
            </a:r>
            <a:r>
              <a:rPr lang="en-US" altLang="ko-KR" dirty="0"/>
              <a:t> </a:t>
            </a:r>
            <a:r>
              <a:rPr lang="en-US" altLang="ko-KR" dirty="0" smtClean="0"/>
              <a:t>Zhao, </a:t>
            </a:r>
            <a:r>
              <a:rPr lang="en-US" altLang="ko-KR" dirty="0"/>
              <a:t>Yann </a:t>
            </a:r>
            <a:r>
              <a:rPr lang="en-US" altLang="ko-KR" dirty="0" err="1"/>
              <a:t>LeCun</a:t>
            </a:r>
            <a:r>
              <a:rPr lang="en-US" altLang="ko-KR" dirty="0" smtClean="0"/>
              <a:t>. 2015)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46" y="1904173"/>
            <a:ext cx="9791019" cy="310072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46400" y="2051254"/>
            <a:ext cx="2349500" cy="2444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직사각형 19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5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842107" y="2506366"/>
            <a:ext cx="1492623" cy="1922930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91325" y="2427106"/>
            <a:ext cx="1492623" cy="1922930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35372" y="2427106"/>
            <a:ext cx="1492623" cy="1922930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1936" y="3034628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Fixed</a:t>
            </a:r>
          </a:p>
          <a:p>
            <a:r>
              <a:rPr lang="en-US" altLang="ko-KR" sz="1000" dirty="0" smtClean="0"/>
              <a:t>Length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1014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86844" y="218088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Embedding 300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735372" y="2427106"/>
            <a:ext cx="1492623" cy="29084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28978" y="244363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kernel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755191" y="2438212"/>
            <a:ext cx="1461690" cy="268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52016" y="2732572"/>
            <a:ext cx="1461690" cy="1568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50431" y="2772585"/>
            <a:ext cx="1461690" cy="1568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92889" y="2576065"/>
            <a:ext cx="1945497" cy="1492895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92889" y="2576065"/>
            <a:ext cx="1945497" cy="2827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611935" y="2576065"/>
            <a:ext cx="125416" cy="2827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010755" y="260038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kernel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198086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Input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879295" y="1980859"/>
            <a:ext cx="1251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Convolutions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818779" y="198085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Max-pooling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882900" y="3388571"/>
            <a:ext cx="6147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568149" y="3360842"/>
            <a:ext cx="6147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08228" y="2330443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Frame 1024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35750" y="2382497"/>
            <a:ext cx="2071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t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91325" y="2427106"/>
            <a:ext cx="1492623" cy="88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91325" y="2516107"/>
            <a:ext cx="1492623" cy="88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91325" y="2604376"/>
            <a:ext cx="1492623" cy="88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34404" y="2466822"/>
            <a:ext cx="2215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7610" y="256329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4744" y="1164888"/>
            <a:ext cx="652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[Character-level Convolution Networks] </a:t>
            </a:r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9712604" y="2406624"/>
            <a:ext cx="384201" cy="1989708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726299" y="3385342"/>
            <a:ext cx="6147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61091" y="1996218"/>
            <a:ext cx="1505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Fully-Connected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334730" y="4733487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Frame 1024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305425" y="441671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〮</a:t>
            </a:r>
            <a:endParaRPr lang="ko-KR" altLang="en-US" sz="800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5" name="직사각형 5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연결선 46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61326" y="775385"/>
            <a:ext cx="15103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61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tion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tive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tively</a:t>
            </a:r>
          </a:p>
        </p:txBody>
      </p:sp>
    </p:spTree>
    <p:extLst>
      <p:ext uri="{BB962C8B-B14F-4D97-AF65-F5344CB8AC3E}">
        <p14:creationId xmlns:p14="http://schemas.microsoft.com/office/powerpoint/2010/main" val="3898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842107" y="2506366"/>
            <a:ext cx="1492623" cy="1922930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91325" y="2427106"/>
            <a:ext cx="1492623" cy="1922930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35372" y="2427106"/>
            <a:ext cx="1492623" cy="1922930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1936" y="3034628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Fixed</a:t>
            </a:r>
          </a:p>
          <a:p>
            <a:r>
              <a:rPr lang="en-US" altLang="ko-KR" sz="1000" dirty="0" smtClean="0"/>
              <a:t>Length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1014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86844" y="218088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Embedding 300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228978" y="244363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kernel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755191" y="2438212"/>
            <a:ext cx="1461690" cy="358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52016" y="2732572"/>
            <a:ext cx="1461690" cy="1568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50431" y="2772585"/>
            <a:ext cx="1461690" cy="1568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92889" y="2576065"/>
            <a:ext cx="1945497" cy="1492895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92889" y="2576065"/>
            <a:ext cx="1945497" cy="2827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611935" y="2576065"/>
            <a:ext cx="125416" cy="2827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010755" y="260038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kernel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198086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Input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882900" y="3388571"/>
            <a:ext cx="6147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568149" y="3360842"/>
            <a:ext cx="6147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08228" y="2330443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Frame 1024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35750" y="2382497"/>
            <a:ext cx="2071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t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91325" y="2427106"/>
            <a:ext cx="1492623" cy="88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91325" y="2516107"/>
            <a:ext cx="1492623" cy="88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91325" y="2604376"/>
            <a:ext cx="1492623" cy="88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34404" y="2466822"/>
            <a:ext cx="2215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7610" y="256329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4744" y="1164888"/>
            <a:ext cx="652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[Character-level Convolution Networks] </a:t>
            </a:r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9712604" y="2406624"/>
            <a:ext cx="384201" cy="1989708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726299" y="3385342"/>
            <a:ext cx="6147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34730" y="4733487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Frame 1024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305425" y="441671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〮</a:t>
            </a:r>
            <a:endParaRPr lang="ko-KR" altLang="en-US" sz="800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5" name="직사각형 5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735372" y="2498548"/>
            <a:ext cx="1492623" cy="29084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879295" y="1980859"/>
            <a:ext cx="1251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Convolutions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18779" y="198085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Max-pooling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9161091" y="1996218"/>
            <a:ext cx="1505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Fully-Connected</a:t>
            </a:r>
            <a:endParaRPr lang="ko-KR" altLang="en-US" sz="1400" dirty="0"/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1326" y="775385"/>
            <a:ext cx="15103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7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842107" y="2506366"/>
            <a:ext cx="1492623" cy="1922930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91325" y="2427106"/>
            <a:ext cx="1492623" cy="1922930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35372" y="2427106"/>
            <a:ext cx="1492623" cy="1922930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1936" y="3034628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Fixed</a:t>
            </a:r>
          </a:p>
          <a:p>
            <a:r>
              <a:rPr lang="en-US" altLang="ko-KR" sz="1000" dirty="0" smtClean="0"/>
              <a:t>Length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1014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86844" y="218088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Embedding 300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228978" y="244363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kernel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755191" y="2438212"/>
            <a:ext cx="1461690" cy="358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52016" y="2732572"/>
            <a:ext cx="1461690" cy="1568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57734" y="2438212"/>
            <a:ext cx="1461690" cy="19028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92889" y="2576065"/>
            <a:ext cx="1945497" cy="1492895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92889" y="2576065"/>
            <a:ext cx="1945497" cy="2827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611935" y="2576065"/>
            <a:ext cx="125416" cy="2827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010755" y="260038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kernel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198086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Input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882900" y="3388571"/>
            <a:ext cx="6147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568149" y="3360842"/>
            <a:ext cx="6147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08228" y="2330443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Frame 1024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35750" y="2382497"/>
            <a:ext cx="2071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t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91325" y="2427106"/>
            <a:ext cx="1492623" cy="88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91325" y="2516107"/>
            <a:ext cx="1492623" cy="88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91325" y="2604376"/>
            <a:ext cx="1492623" cy="88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34404" y="2466822"/>
            <a:ext cx="2215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7610" y="256329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4744" y="1164888"/>
            <a:ext cx="652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[Character-level Convolution Networks] </a:t>
            </a:r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9712604" y="2406624"/>
            <a:ext cx="384201" cy="1989708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726299" y="3385342"/>
            <a:ext cx="6147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34730" y="4733487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Frame 1024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305425" y="441671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〮</a:t>
            </a:r>
            <a:endParaRPr lang="ko-KR" altLang="en-US" sz="800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5" name="직사각형 5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735372" y="4056850"/>
            <a:ext cx="1492623" cy="29084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79295" y="1980859"/>
            <a:ext cx="1251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Convolutions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818779" y="198085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Max-pooling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9161091" y="1996218"/>
            <a:ext cx="1505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Fully-Connected</a:t>
            </a:r>
            <a:endParaRPr lang="ko-KR" altLang="en-US" sz="1400" dirty="0"/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1326" y="775385"/>
            <a:ext cx="15103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4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842107" y="2506366"/>
            <a:ext cx="1492623" cy="1922930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91325" y="2427106"/>
            <a:ext cx="1492623" cy="1922930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35372" y="2427106"/>
            <a:ext cx="1492623" cy="1922930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1936" y="3034628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Fixed</a:t>
            </a:r>
          </a:p>
          <a:p>
            <a:r>
              <a:rPr lang="en-US" altLang="ko-KR" sz="1000" dirty="0" smtClean="0"/>
              <a:t>Length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1014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86844" y="218088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Embedding 300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228978" y="244363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kernel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755191" y="2438212"/>
            <a:ext cx="1461690" cy="358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52016" y="2732572"/>
            <a:ext cx="1461690" cy="1568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57734" y="2438212"/>
            <a:ext cx="1461690" cy="19028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92889" y="2576065"/>
            <a:ext cx="1945497" cy="1492895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92889" y="2576065"/>
            <a:ext cx="1945497" cy="2827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611935" y="2576065"/>
            <a:ext cx="125416" cy="2827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010755" y="260038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kernel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198086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Input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882900" y="3388571"/>
            <a:ext cx="6147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568149" y="3360842"/>
            <a:ext cx="6147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08228" y="2330443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Frame 1024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35750" y="2382497"/>
            <a:ext cx="2071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t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91325" y="2427106"/>
            <a:ext cx="1492623" cy="88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91325" y="2516107"/>
            <a:ext cx="1492623" cy="88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191325" y="2604376"/>
            <a:ext cx="1492623" cy="88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34404" y="2466822"/>
            <a:ext cx="2215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7610" y="256329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/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4744" y="1164888"/>
            <a:ext cx="652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[Character-level Convolution Networks] </a:t>
            </a:r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9712604" y="2406624"/>
            <a:ext cx="384201" cy="1989708"/>
          </a:xfrm>
          <a:prstGeom prst="rect">
            <a:avLst/>
          </a:prstGeom>
          <a:noFill/>
          <a:ln w="28575">
            <a:solidFill>
              <a:srgbClr val="024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726299" y="3385342"/>
            <a:ext cx="6147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34730" y="4733487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Frame 1024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305425" y="441671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〮</a:t>
            </a:r>
            <a:endParaRPr lang="ko-KR" altLang="en-US" sz="800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5" name="직사각형 5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840272" y="2503375"/>
            <a:ext cx="1492623" cy="192592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79295" y="1980859"/>
            <a:ext cx="1251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Convolutions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818779" y="198085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Max-pooling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9161091" y="1996218"/>
            <a:ext cx="1505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Fully-Connected</a:t>
            </a:r>
            <a:endParaRPr lang="ko-KR" altLang="en-US" sz="1400" dirty="0"/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1326" y="775385"/>
            <a:ext cx="15103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103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4" y="1164888"/>
            <a:ext cx="652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Tagspace</a:t>
            </a:r>
            <a:r>
              <a:rPr lang="en-US" altLang="ko-KR" sz="2400" b="1" dirty="0" smtClean="0"/>
              <a:t>] </a:t>
            </a:r>
            <a:endParaRPr lang="ko-KR" altLang="en-US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84" y="5423227"/>
            <a:ext cx="6694581" cy="10664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1894401"/>
            <a:ext cx="8639175" cy="36290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Jason Weston</a:t>
            </a:r>
            <a:r>
              <a:rPr lang="en-US" altLang="ko-KR" dirty="0" smtClean="0"/>
              <a:t>, </a:t>
            </a:r>
            <a:r>
              <a:rPr lang="en-US" altLang="ko-KR" dirty="0" err="1"/>
              <a:t>Sumit</a:t>
            </a:r>
            <a:r>
              <a:rPr lang="en-US" altLang="ko-KR" dirty="0"/>
              <a:t> Chopra</a:t>
            </a:r>
            <a:r>
              <a:rPr lang="en-US" altLang="ko-KR" dirty="0" smtClean="0"/>
              <a:t>, </a:t>
            </a:r>
            <a:r>
              <a:rPr lang="en-US" altLang="ko-KR" dirty="0"/>
              <a:t>Keith Adams</a:t>
            </a:r>
            <a:r>
              <a:rPr lang="en-US" altLang="ko-KR" dirty="0" smtClean="0"/>
              <a:t>. 2014)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직사각형 21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0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5103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Previous work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744" y="1164888"/>
            <a:ext cx="652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Tagspace</a:t>
            </a:r>
            <a:r>
              <a:rPr lang="en-US" altLang="ko-KR" sz="2400" b="1" dirty="0" smtClean="0"/>
              <a:t>] </a:t>
            </a:r>
            <a:endParaRPr lang="ko-KR" altLang="en-US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84" y="5423227"/>
            <a:ext cx="6694581" cy="10664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1894401"/>
            <a:ext cx="8639175" cy="36290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9746" y="1534841"/>
            <a:ext cx="85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Jason Weston</a:t>
            </a:r>
            <a:r>
              <a:rPr lang="en-US" altLang="ko-KR" dirty="0" smtClean="0"/>
              <a:t>, </a:t>
            </a:r>
            <a:r>
              <a:rPr lang="en-US" altLang="ko-KR" dirty="0" err="1"/>
              <a:t>Sumit</a:t>
            </a:r>
            <a:r>
              <a:rPr lang="en-US" altLang="ko-KR" dirty="0"/>
              <a:t> Chopra</a:t>
            </a:r>
            <a:r>
              <a:rPr lang="en-US" altLang="ko-KR" dirty="0" smtClean="0"/>
              <a:t>, </a:t>
            </a:r>
            <a:r>
              <a:rPr lang="en-US" altLang="ko-KR" dirty="0"/>
              <a:t>Keith Adams</a:t>
            </a:r>
            <a:r>
              <a:rPr lang="en-US" altLang="ko-KR" dirty="0" smtClean="0"/>
              <a:t>. 2014)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400300" y="2997201"/>
            <a:ext cx="2095500" cy="165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20315" y="3302826"/>
            <a:ext cx="1047750" cy="2018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직사각형 22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6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3853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Contribution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46642" y="2884433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    Their model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trains quickly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and has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performance on par </a:t>
            </a:r>
          </a:p>
          <a:p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    with deep learning classifiers.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6642" y="1527238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1.   They use n-grams to suggest a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simple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and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efficient way</a:t>
            </a:r>
          </a:p>
          <a:p>
            <a:r>
              <a:rPr lang="en-US" altLang="ko-KR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to reflect the context.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직사각형 2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46642" y="4274815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When there are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lot of labels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they provide an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efficient way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of using hierarchical methods.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1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745" y="1164888"/>
            <a:ext cx="561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FastText</a:t>
            </a:r>
            <a:r>
              <a:rPr lang="en-US" altLang="ko-KR" sz="2400" b="1" dirty="0" smtClean="0"/>
              <a:t> for text classification] 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23170" y="1160106"/>
            <a:ext cx="40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13694" y="2135066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13694" y="286035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13694" y="358687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13694" y="431339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13694" y="503869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13694" y="576521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7714" y="223896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can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01285" y="292867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18279" y="3707689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buy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95591" y="440803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an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04248" y="513088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apple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01285" y="5832590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73386" y="234738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Embedding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5097383" y="2135065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97383" y="4870830"/>
            <a:ext cx="293077" cy="145181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2" idx="3"/>
          </p:cNvCxnSpPr>
          <p:nvPr/>
        </p:nvCxnSpPr>
        <p:spPr>
          <a:xfrm>
            <a:off x="1406771" y="2387112"/>
            <a:ext cx="984004" cy="718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63446" y="1599549"/>
            <a:ext cx="136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Word </a:t>
            </a:r>
          </a:p>
          <a:p>
            <a:pPr algn="ctr"/>
            <a:r>
              <a:rPr lang="en-US" altLang="ko-KR" sz="1400" dirty="0" smtClean="0"/>
              <a:t>representation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5104665" y="3727672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6341618" y="3496762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574820" y="515891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Average</a:t>
            </a:r>
            <a:endParaRPr lang="ko-KR" altLang="en-US" b="1" dirty="0"/>
          </a:p>
        </p:txBody>
      </p:sp>
      <p:cxnSp>
        <p:nvCxnSpPr>
          <p:cNvPr id="92" name="직선 화살표 연결선 91"/>
          <p:cNvCxnSpPr>
            <a:stCxn id="2" idx="3"/>
          </p:cNvCxnSpPr>
          <p:nvPr/>
        </p:nvCxnSpPr>
        <p:spPr>
          <a:xfrm>
            <a:off x="1406771" y="2387112"/>
            <a:ext cx="977711" cy="72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23" idx="3"/>
          </p:cNvCxnSpPr>
          <p:nvPr/>
        </p:nvCxnSpPr>
        <p:spPr>
          <a:xfrm>
            <a:off x="1406771" y="3112404"/>
            <a:ext cx="990297" cy="47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24" idx="3"/>
          </p:cNvCxnSpPr>
          <p:nvPr/>
        </p:nvCxnSpPr>
        <p:spPr>
          <a:xfrm>
            <a:off x="1406771" y="3838924"/>
            <a:ext cx="990297" cy="11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25" idx="3"/>
          </p:cNvCxnSpPr>
          <p:nvPr/>
        </p:nvCxnSpPr>
        <p:spPr>
          <a:xfrm flipV="1">
            <a:off x="1406771" y="4368834"/>
            <a:ext cx="977711" cy="19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26" idx="3"/>
          </p:cNvCxnSpPr>
          <p:nvPr/>
        </p:nvCxnSpPr>
        <p:spPr>
          <a:xfrm flipV="1">
            <a:off x="1406771" y="4777805"/>
            <a:ext cx="984004" cy="5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27" idx="3"/>
          </p:cNvCxnSpPr>
          <p:nvPr/>
        </p:nvCxnSpPr>
        <p:spPr>
          <a:xfrm flipV="1">
            <a:off x="1406771" y="5182416"/>
            <a:ext cx="984004" cy="83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34" idx="1"/>
          </p:cNvCxnSpPr>
          <p:nvPr/>
        </p:nvCxnSpPr>
        <p:spPr>
          <a:xfrm flipV="1">
            <a:off x="4253924" y="2827640"/>
            <a:ext cx="843459" cy="33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39" idx="1"/>
          </p:cNvCxnSpPr>
          <p:nvPr/>
        </p:nvCxnSpPr>
        <p:spPr>
          <a:xfrm>
            <a:off x="4266016" y="5200148"/>
            <a:ext cx="831367" cy="39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34" idx="3"/>
            <a:endCxn id="81" idx="1"/>
          </p:cNvCxnSpPr>
          <p:nvPr/>
        </p:nvCxnSpPr>
        <p:spPr>
          <a:xfrm>
            <a:off x="5390460" y="2827640"/>
            <a:ext cx="951158" cy="13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39" idx="3"/>
            <a:endCxn id="81" idx="1"/>
          </p:cNvCxnSpPr>
          <p:nvPr/>
        </p:nvCxnSpPr>
        <p:spPr>
          <a:xfrm flipV="1">
            <a:off x="5390460" y="4189337"/>
            <a:ext cx="951158" cy="140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100871" y="2875743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Hidden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cxnSp>
        <p:nvCxnSpPr>
          <p:cNvPr id="127" name="직선 화살표 연결선 126"/>
          <p:cNvCxnSpPr>
            <a:stCxn id="81" idx="3"/>
          </p:cNvCxnSpPr>
          <p:nvPr/>
        </p:nvCxnSpPr>
        <p:spPr>
          <a:xfrm flipV="1">
            <a:off x="6634695" y="4184500"/>
            <a:ext cx="1035141" cy="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144169" y="2889303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Output</a:t>
            </a:r>
            <a:br>
              <a:rPr lang="en-US" altLang="ko-KR" sz="1400" dirty="0" smtClean="0"/>
            </a:br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132" name="직사각형 131"/>
          <p:cNvSpPr/>
          <p:nvPr/>
        </p:nvSpPr>
        <p:spPr>
          <a:xfrm>
            <a:off x="10003798" y="3205768"/>
            <a:ext cx="293077" cy="19567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>
            <a:endCxn id="132" idx="1"/>
          </p:cNvCxnSpPr>
          <p:nvPr/>
        </p:nvCxnSpPr>
        <p:spPr>
          <a:xfrm flipV="1">
            <a:off x="9536481" y="4184142"/>
            <a:ext cx="467317" cy="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10074136" y="3283223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0072215" y="3551448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0072520" y="4893036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10072214" y="4621564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0024870" y="3742181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9816360" y="2822800"/>
            <a:ext cx="632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Score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10745279" y="3203815"/>
            <a:ext cx="293077" cy="19567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0815617" y="3281270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0813696" y="3549495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0814001" y="4891083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10813695" y="4619611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0766351" y="3740228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452364" y="282084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Softmax</a:t>
            </a:r>
            <a:endParaRPr lang="ko-KR" altLang="en-US" sz="1400" dirty="0"/>
          </a:p>
        </p:txBody>
      </p:sp>
      <p:cxnSp>
        <p:nvCxnSpPr>
          <p:cNvPr id="64" name="직선 화살표 연결선 63"/>
          <p:cNvCxnSpPr>
            <a:stCxn id="132" idx="3"/>
            <a:endCxn id="57" idx="1"/>
          </p:cNvCxnSpPr>
          <p:nvPr/>
        </p:nvCxnSpPr>
        <p:spPr>
          <a:xfrm flipV="1">
            <a:off x="10296875" y="4182189"/>
            <a:ext cx="448404" cy="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076043" y="3226450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Very </a:t>
            </a:r>
            <a:r>
              <a:rPr lang="en-US" altLang="ko-KR" sz="1000" dirty="0"/>
              <a:t>N</a:t>
            </a:r>
            <a:r>
              <a:rPr lang="en-US" altLang="ko-KR" sz="1000" dirty="0" smtClean="0"/>
              <a:t>egative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1076043" y="3445626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Negative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1076043" y="4571269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Positive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11076043" y="4837247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Very Positive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1267890" y="3734425"/>
            <a:ext cx="2930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latin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</a:rPr>
              <a:t>〮</a:t>
            </a:r>
            <a:endParaRPr lang="ko-KR" altLang="en-US" sz="10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8" name="직사각형 77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390775" y="2943225"/>
            <a:ext cx="1876425" cy="2457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669836" y="3487089"/>
            <a:ext cx="1866645" cy="1394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869395" y="1599549"/>
            <a:ext cx="898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Word</a:t>
            </a:r>
          </a:p>
          <a:p>
            <a:pPr algn="ctr"/>
            <a:r>
              <a:rPr lang="en-US" altLang="ko-KR" sz="1400" dirty="0" smtClean="0"/>
              <a:t>N-grams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09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79866" y="1366639"/>
            <a:ext cx="2971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Word N-grams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646" y="2197713"/>
            <a:ext cx="75680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Example Sentence : Can I buy an apple?</a:t>
            </a:r>
          </a:p>
          <a:p>
            <a:endParaRPr lang="en-US" altLang="ko-KR" sz="2400" dirty="0" smtClean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Unigram</a:t>
            </a:r>
            <a:r>
              <a:rPr lang="en-US" altLang="ko-KR" sz="24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 : [ can, 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i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, buy, an, apple, ? ]</a:t>
            </a:r>
          </a:p>
          <a:p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Bigram   </a:t>
            </a:r>
            <a:r>
              <a:rPr lang="en-US" altLang="ko-KR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: [ 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can</a:t>
            </a:r>
            <a:r>
              <a:rPr lang="en-US" altLang="ko-KR" sz="24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_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i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i</a:t>
            </a:r>
            <a:r>
              <a:rPr lang="en-US" altLang="ko-KR" sz="24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_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buy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buy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_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an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an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_</a:t>
            </a:r>
            <a:r>
              <a:rPr lang="en-US" altLang="ko-KR" sz="2400" dirty="0" err="1" smtClean="0">
                <a:latin typeface="나눔고딕" panose="020B0600000101010101" charset="-127"/>
                <a:ea typeface="나눔고딕" panose="020B0600000101010101" charset="-127"/>
              </a:rPr>
              <a:t>apple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, apple</a:t>
            </a:r>
            <a:r>
              <a:rPr lang="en-US" altLang="ko-KR" sz="24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</a:rPr>
              <a:t>_</a:t>
            </a:r>
            <a:r>
              <a:rPr lang="en-US" altLang="ko-KR" sz="2400" dirty="0" smtClean="0">
                <a:latin typeface="나눔고딕" panose="020B0600000101010101" charset="-127"/>
                <a:ea typeface="나눔고딕" panose="020B0600000101010101" charset="-127"/>
              </a:rPr>
              <a:t>? ]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779008" y="3908122"/>
            <a:ext cx="0" cy="9837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50603" y="5076977"/>
            <a:ext cx="932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[ can,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, buy, an, apple, ?, </a:t>
            </a:r>
            <a:r>
              <a:rPr lang="en-US" altLang="ko-KR" sz="2400" dirty="0" err="1" smtClean="0"/>
              <a:t>can_i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i_buy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buy_an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an_apple</a:t>
            </a:r>
            <a:r>
              <a:rPr lang="en-US" altLang="ko-KR" sz="2400" dirty="0" smtClean="0"/>
              <a:t>, apple_? ]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9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8260137" y="5887285"/>
            <a:ext cx="463881" cy="2343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773332" y="5883479"/>
            <a:ext cx="463881" cy="2343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311820" y="4196210"/>
            <a:ext cx="463881" cy="2343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311957" y="3915499"/>
            <a:ext cx="463881" cy="2343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250564" y="2827962"/>
            <a:ext cx="463881" cy="2343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250564" y="2562710"/>
            <a:ext cx="463881" cy="2343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737144" y="2562710"/>
            <a:ext cx="463881" cy="2343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83782" y="4201137"/>
            <a:ext cx="463881" cy="2343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82227" y="3916136"/>
            <a:ext cx="463881" cy="2343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737144" y="2826379"/>
            <a:ext cx="463881" cy="2343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486344" y="4106226"/>
            <a:ext cx="11144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67519" y="2484957"/>
            <a:ext cx="5182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        : [ 0.01 0.02 -0.01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en-US" altLang="ko-KR" dirty="0" smtClean="0">
                <a:latin typeface="맑은 고딕" panose="020B0503020000020004" pitchFamily="50" charset="-127"/>
              </a:rPr>
              <a:t>〮  0.03 ]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  </a:t>
            </a:r>
            <a:r>
              <a:rPr lang="en-US" altLang="ko-KR" dirty="0" err="1" smtClean="0">
                <a:latin typeface="맑은 고딕" panose="020B0503020000020004" pitchFamily="50" charset="-127"/>
              </a:rPr>
              <a:t>i</a:t>
            </a:r>
            <a:r>
              <a:rPr lang="en-US" altLang="ko-KR" dirty="0" smtClean="0">
                <a:latin typeface="맑은 고딕" panose="020B0503020000020004" pitchFamily="50" charset="-127"/>
              </a:rPr>
              <a:t>         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</a:rPr>
              <a:t>: [ 0.11 0.02  0.00 〮〮〮 -0.01 ]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 		〮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</a:rPr>
              <a:t>		〮</a:t>
            </a:r>
          </a:p>
          <a:p>
            <a:r>
              <a:rPr lang="en-US" altLang="ko-KR" dirty="0" err="1" smtClean="0">
                <a:latin typeface="맑은 고딕" panose="020B0503020000020004" pitchFamily="50" charset="-127"/>
              </a:rPr>
              <a:t>buy_an</a:t>
            </a:r>
            <a:r>
              <a:rPr lang="en-US" altLang="ko-KR" dirty="0" smtClean="0">
                <a:latin typeface="맑은 고딕" panose="020B0503020000020004" pitchFamily="50" charset="-127"/>
              </a:rPr>
              <a:t>      : [ 0.02 0.01  0.04 〮〮〮 -0.02 ]</a:t>
            </a:r>
          </a:p>
          <a:p>
            <a:r>
              <a:rPr lang="en-US" altLang="ko-KR" dirty="0" smtClean="0"/>
              <a:t>apple_?     : [ 0.05 0.04 -0.07 </a:t>
            </a:r>
            <a:r>
              <a:rPr lang="en-US" altLang="ko-KR" dirty="0" smtClean="0">
                <a:latin typeface="맑은 고딕" panose="020B0503020000020004" pitchFamily="50" charset="-127"/>
              </a:rPr>
              <a:t>〮〮〮  0.01 ]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541638" y="4591662"/>
            <a:ext cx="0" cy="9144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58273" y="4905394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AVERAGE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7519" y="5677512"/>
            <a:ext cx="178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Sentence</a:t>
            </a:r>
          </a:p>
          <a:p>
            <a:r>
              <a:rPr lang="en-US" altLang="ko-KR" dirty="0" smtClean="0"/>
              <a:t>Representation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92334" y="3939531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 I buy an apple?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11542" y="2010780"/>
            <a:ext cx="1697953" cy="46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Sentence</a:t>
            </a:r>
            <a:endParaRPr lang="ko-KR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89013" y="2010780"/>
            <a:ext cx="466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Sentence Representation</a:t>
            </a:r>
            <a:endParaRPr lang="ko-KR" altLang="en-US" sz="2400" b="1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047750" y="2477113"/>
            <a:ext cx="9552488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55646" y="1304009"/>
            <a:ext cx="4919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Sentence representation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29922" y="5816519"/>
            <a:ext cx="308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[ </a:t>
            </a:r>
            <a:r>
              <a:rPr lang="en-US" altLang="ko-KR" dirty="0" smtClean="0"/>
              <a:t>0.11 0.03 </a:t>
            </a:r>
            <a:r>
              <a:rPr lang="en-US" altLang="ko-KR" dirty="0"/>
              <a:t>-</a:t>
            </a:r>
            <a:r>
              <a:rPr lang="en-US" altLang="ko-KR" dirty="0" smtClean="0"/>
              <a:t>0.01 </a:t>
            </a:r>
            <a:r>
              <a:rPr lang="en-US" altLang="ko-KR" dirty="0">
                <a:latin typeface="맑은 고딕" panose="020B0503020000020004" pitchFamily="50" charset="-127"/>
              </a:rPr>
              <a:t>〮〮〮  </a:t>
            </a:r>
            <a:r>
              <a:rPr lang="en-US" altLang="ko-KR" dirty="0" smtClean="0">
                <a:latin typeface="맑은 고딕" panose="020B0503020000020004" pitchFamily="50" charset="-127"/>
              </a:rPr>
              <a:t>0.01 </a:t>
            </a:r>
            <a:r>
              <a:rPr lang="en-US" altLang="ko-KR" dirty="0">
                <a:latin typeface="맑은 고딕" panose="020B0503020000020004" pitchFamily="50" charset="-127"/>
              </a:rPr>
              <a:t>]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3" name="직사각형 42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2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0742" y="5778356"/>
            <a:ext cx="368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the number of classes is large,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26182" y="6024885"/>
            <a:ext cx="348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the computation is expensive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74745" y="1164888"/>
            <a:ext cx="561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FastText</a:t>
            </a:r>
            <a:r>
              <a:rPr lang="en-US" altLang="ko-KR" sz="2400" b="1" dirty="0" smtClean="0"/>
              <a:t> for text classification] </a:t>
            </a:r>
            <a:endParaRPr lang="ko-KR" altLang="en-US" sz="2400" dirty="0"/>
          </a:p>
        </p:txBody>
      </p:sp>
      <p:sp>
        <p:nvSpPr>
          <p:cNvPr id="155" name="직사각형 154"/>
          <p:cNvSpPr/>
          <p:nvPr/>
        </p:nvSpPr>
        <p:spPr>
          <a:xfrm>
            <a:off x="1113694" y="2135066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1113694" y="286035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1113694" y="358687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1113694" y="4313398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1113694" y="503869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113694" y="5765210"/>
            <a:ext cx="293077" cy="504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657714" y="223896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can</a:t>
            </a:r>
            <a:endParaRPr lang="ko-KR" alt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801285" y="292867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</a:t>
            </a:r>
            <a:endParaRPr lang="ko-KR" alt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18279" y="3707689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buy</a:t>
            </a:r>
            <a:endParaRPr lang="ko-KR" alt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801285" y="5832590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70" name="직사각형 169"/>
          <p:cNvSpPr/>
          <p:nvPr/>
        </p:nvSpPr>
        <p:spPr>
          <a:xfrm>
            <a:off x="5097383" y="2135065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097383" y="4870830"/>
            <a:ext cx="293077" cy="145181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>
            <a:stCxn id="155" idx="3"/>
          </p:cNvCxnSpPr>
          <p:nvPr/>
        </p:nvCxnSpPr>
        <p:spPr>
          <a:xfrm>
            <a:off x="1406771" y="2387112"/>
            <a:ext cx="984004" cy="718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4563446" y="1599549"/>
            <a:ext cx="136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Word </a:t>
            </a:r>
          </a:p>
          <a:p>
            <a:pPr algn="ctr"/>
            <a:r>
              <a:rPr lang="en-US" altLang="ko-KR" sz="1400" dirty="0" smtClean="0"/>
              <a:t>representation</a:t>
            </a:r>
            <a:endParaRPr lang="ko-KR" alt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104665" y="3727672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176" name="직사각형 175"/>
          <p:cNvSpPr/>
          <p:nvPr/>
        </p:nvSpPr>
        <p:spPr>
          <a:xfrm>
            <a:off x="6341618" y="3496762"/>
            <a:ext cx="293077" cy="13851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5574820" y="515891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Average</a:t>
            </a:r>
            <a:endParaRPr lang="ko-KR" altLang="en-US" b="1" dirty="0"/>
          </a:p>
        </p:txBody>
      </p:sp>
      <p:cxnSp>
        <p:nvCxnSpPr>
          <p:cNvPr id="179" name="직선 화살표 연결선 178"/>
          <p:cNvCxnSpPr>
            <a:stCxn id="155" idx="3"/>
          </p:cNvCxnSpPr>
          <p:nvPr/>
        </p:nvCxnSpPr>
        <p:spPr>
          <a:xfrm>
            <a:off x="1406771" y="2387112"/>
            <a:ext cx="977711" cy="72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56" idx="3"/>
          </p:cNvCxnSpPr>
          <p:nvPr/>
        </p:nvCxnSpPr>
        <p:spPr>
          <a:xfrm>
            <a:off x="1406771" y="3112404"/>
            <a:ext cx="990297" cy="47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57" idx="3"/>
          </p:cNvCxnSpPr>
          <p:nvPr/>
        </p:nvCxnSpPr>
        <p:spPr>
          <a:xfrm>
            <a:off x="1406771" y="3838924"/>
            <a:ext cx="990297" cy="11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158" idx="3"/>
          </p:cNvCxnSpPr>
          <p:nvPr/>
        </p:nvCxnSpPr>
        <p:spPr>
          <a:xfrm flipV="1">
            <a:off x="1406771" y="4368834"/>
            <a:ext cx="977711" cy="19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59" idx="3"/>
          </p:cNvCxnSpPr>
          <p:nvPr/>
        </p:nvCxnSpPr>
        <p:spPr>
          <a:xfrm flipV="1">
            <a:off x="1406771" y="4777805"/>
            <a:ext cx="984004" cy="5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60" idx="3"/>
          </p:cNvCxnSpPr>
          <p:nvPr/>
        </p:nvCxnSpPr>
        <p:spPr>
          <a:xfrm flipV="1">
            <a:off x="1406771" y="5182416"/>
            <a:ext cx="984004" cy="83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endCxn id="170" idx="1"/>
          </p:cNvCxnSpPr>
          <p:nvPr/>
        </p:nvCxnSpPr>
        <p:spPr>
          <a:xfrm flipV="1">
            <a:off x="4253924" y="2827640"/>
            <a:ext cx="843459" cy="33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endCxn id="171" idx="1"/>
          </p:cNvCxnSpPr>
          <p:nvPr/>
        </p:nvCxnSpPr>
        <p:spPr>
          <a:xfrm>
            <a:off x="4266016" y="5200148"/>
            <a:ext cx="831367" cy="39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70" idx="3"/>
            <a:endCxn id="176" idx="1"/>
          </p:cNvCxnSpPr>
          <p:nvPr/>
        </p:nvCxnSpPr>
        <p:spPr>
          <a:xfrm>
            <a:off x="5390460" y="2827640"/>
            <a:ext cx="951158" cy="13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71" idx="3"/>
            <a:endCxn id="176" idx="1"/>
          </p:cNvCxnSpPr>
          <p:nvPr/>
        </p:nvCxnSpPr>
        <p:spPr>
          <a:xfrm flipV="1">
            <a:off x="5390460" y="4189337"/>
            <a:ext cx="951158" cy="140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176" idx="3"/>
          </p:cNvCxnSpPr>
          <p:nvPr/>
        </p:nvCxnSpPr>
        <p:spPr>
          <a:xfrm flipV="1">
            <a:off x="6634695" y="4184500"/>
            <a:ext cx="1035141" cy="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10099052" y="3205768"/>
            <a:ext cx="293077" cy="19567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화살표 연결선 193"/>
          <p:cNvCxnSpPr>
            <a:endCxn id="193" idx="1"/>
          </p:cNvCxnSpPr>
          <p:nvPr/>
        </p:nvCxnSpPr>
        <p:spPr>
          <a:xfrm flipV="1">
            <a:off x="9536481" y="4184142"/>
            <a:ext cx="562571" cy="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타원 194"/>
          <p:cNvSpPr/>
          <p:nvPr/>
        </p:nvSpPr>
        <p:spPr>
          <a:xfrm>
            <a:off x="10169390" y="3283223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10167469" y="3551448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10167774" y="4893036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10167468" y="4621564"/>
            <a:ext cx="156241" cy="156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10120124" y="3742181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9911614" y="2822800"/>
            <a:ext cx="632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Score</a:t>
            </a:r>
            <a:endParaRPr lang="ko-KR" altLang="en-US" sz="1400" dirty="0"/>
          </a:p>
        </p:txBody>
      </p:sp>
      <p:sp>
        <p:nvSpPr>
          <p:cNvPr id="201" name="직사각형 200"/>
          <p:cNvSpPr/>
          <p:nvPr/>
        </p:nvSpPr>
        <p:spPr>
          <a:xfrm>
            <a:off x="10840533" y="3203815"/>
            <a:ext cx="293077" cy="19567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10910871" y="3281270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10908950" y="3549495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10909255" y="4891083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10908949" y="4619611"/>
            <a:ext cx="156241" cy="15624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10861605" y="3740228"/>
            <a:ext cx="29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〮〮</a:t>
            </a:r>
            <a:r>
              <a:rPr lang="ko-KR" altLang="en-US" dirty="0" smtClean="0">
                <a:latin typeface="맑은 고딕" panose="020B0503020000020004" pitchFamily="50" charset="-127"/>
              </a:rPr>
              <a:t>〮</a:t>
            </a:r>
            <a:endParaRPr lang="ko-KR" alt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10547618" y="282084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Softmax</a:t>
            </a:r>
            <a:endParaRPr lang="ko-KR" altLang="en-US" sz="1400" dirty="0"/>
          </a:p>
        </p:txBody>
      </p:sp>
      <p:cxnSp>
        <p:nvCxnSpPr>
          <p:cNvPr id="208" name="직선 화살표 연결선 207"/>
          <p:cNvCxnSpPr>
            <a:stCxn id="193" idx="3"/>
            <a:endCxn id="201" idx="1"/>
          </p:cNvCxnSpPr>
          <p:nvPr/>
        </p:nvCxnSpPr>
        <p:spPr>
          <a:xfrm flipV="1">
            <a:off x="10392129" y="4182189"/>
            <a:ext cx="448404" cy="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1333684" y="322645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#sports</a:t>
            </a:r>
            <a:endParaRPr lang="ko-KR" alt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333684" y="3445626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#health</a:t>
            </a:r>
            <a:endParaRPr lang="ko-KR" alt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1333684" y="4571269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#society</a:t>
            </a:r>
            <a:endParaRPr lang="ko-KR" altLang="en-US" sz="1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11333684" y="483724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#science</a:t>
            </a:r>
            <a:endParaRPr lang="ko-KR" altLang="en-US" sz="1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11525531" y="3734425"/>
            <a:ext cx="2930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 smtClean="0">
              <a:latin typeface="맑은 고딕" panose="020B0503020000020004" pitchFamily="50" charset="-127"/>
            </a:endParaRPr>
          </a:p>
          <a:p>
            <a:r>
              <a:rPr lang="ko-KR" altLang="en-US" sz="1000" dirty="0" smtClean="0">
                <a:latin typeface="맑은 고딕" panose="020B0503020000020004" pitchFamily="50" charset="-127"/>
              </a:rPr>
              <a:t>〮</a:t>
            </a:r>
            <a:endParaRPr lang="ko-KR" altLang="en-US" sz="1000" dirty="0"/>
          </a:p>
        </p:txBody>
      </p:sp>
      <p:sp>
        <p:nvSpPr>
          <p:cNvPr id="214" name="직사각형 213"/>
          <p:cNvSpPr/>
          <p:nvPr/>
        </p:nvSpPr>
        <p:spPr>
          <a:xfrm>
            <a:off x="5845813" y="2663748"/>
            <a:ext cx="5545306" cy="25841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773386" y="234738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Embedding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100871" y="2875743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Hidden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8144169" y="2889303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Output</a:t>
            </a:r>
            <a:br>
              <a:rPr lang="en-US" altLang="ko-KR" sz="1400" dirty="0" smtClean="0"/>
            </a:br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grpSp>
        <p:nvGrpSpPr>
          <p:cNvPr id="84" name="그룹 8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5" name="직사각형 8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95591" y="440803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an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04248" y="513088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apple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stCxn id="58" idx="0"/>
            <a:endCxn id="79" idx="2"/>
          </p:cNvCxnSpPr>
          <p:nvPr/>
        </p:nvCxnSpPr>
        <p:spPr>
          <a:xfrm flipH="1" flipV="1">
            <a:off x="8603159" y="4881911"/>
            <a:ext cx="438119" cy="8964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58" idx="0"/>
            <a:endCxn id="201" idx="2"/>
          </p:cNvCxnSpPr>
          <p:nvPr/>
        </p:nvCxnSpPr>
        <p:spPr>
          <a:xfrm flipV="1">
            <a:off x="9041278" y="5160562"/>
            <a:ext cx="1945794" cy="6177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2390775" y="2943225"/>
            <a:ext cx="1876425" cy="2457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69836" y="3487089"/>
            <a:ext cx="1866645" cy="1394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7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>
            <a:off x="3963183" y="1891350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966358" y="2235020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966358" y="2616116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81114" y="1628505"/>
            <a:ext cx="261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[0 0 0 0 1 0 0 ]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[0 0 0 1 0 0 0 ]</a:t>
            </a:r>
          </a:p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[0 0 0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0 0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1 ]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9826" y="1628506"/>
            <a:ext cx="261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tion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tive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tively</a:t>
            </a:r>
          </a:p>
        </p:txBody>
      </p:sp>
    </p:spTree>
    <p:extLst>
      <p:ext uri="{BB962C8B-B14F-4D97-AF65-F5344CB8AC3E}">
        <p14:creationId xmlns:p14="http://schemas.microsoft.com/office/powerpoint/2010/main" val="4267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745" y="1164888"/>
            <a:ext cx="561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[Hierarchical </a:t>
            </a:r>
            <a:r>
              <a:rPr lang="en-US" altLang="ko-KR" sz="2400" b="1" dirty="0" err="1" smtClean="0"/>
              <a:t>Softmax</a:t>
            </a:r>
            <a:r>
              <a:rPr lang="en-US" altLang="ko-KR" sz="2400" b="1" dirty="0" smtClean="0"/>
              <a:t>] </a:t>
            </a:r>
            <a:endParaRPr lang="ko-KR" alt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2640351" y="2002261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Huffman Tree</a:t>
            </a:r>
            <a:endParaRPr lang="ko-KR" altLang="en-US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1619130" y="2651190"/>
            <a:ext cx="4530003" cy="2802819"/>
            <a:chOff x="1532330" y="2638881"/>
            <a:chExt cx="2872968" cy="1777573"/>
          </a:xfrm>
        </p:grpSpPr>
        <p:grpSp>
          <p:nvGrpSpPr>
            <p:cNvPr id="89" name="그룹 88"/>
            <p:cNvGrpSpPr/>
            <p:nvPr/>
          </p:nvGrpSpPr>
          <p:grpSpPr>
            <a:xfrm>
              <a:off x="1624195" y="2638881"/>
              <a:ext cx="2451661" cy="1641733"/>
              <a:chOff x="1549400" y="2474704"/>
              <a:chExt cx="2451661" cy="1641733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200986" y="2474704"/>
                <a:ext cx="277038" cy="2770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946033" y="2972290"/>
                <a:ext cx="277038" cy="2770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476249" y="3461812"/>
                <a:ext cx="277038" cy="2770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444334" y="3461812"/>
                <a:ext cx="277038" cy="2770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>
                <a:stCxn id="15" idx="3"/>
              </p:cNvCxnSpPr>
              <p:nvPr/>
            </p:nvCxnSpPr>
            <p:spPr>
              <a:xfrm flipH="1">
                <a:off x="1671753" y="2711171"/>
                <a:ext cx="569804" cy="2971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15" idx="5"/>
                <a:endCxn id="58" idx="1"/>
              </p:cNvCxnSpPr>
              <p:nvPr/>
            </p:nvCxnSpPr>
            <p:spPr>
              <a:xfrm>
                <a:off x="2437453" y="2711171"/>
                <a:ext cx="549151" cy="30169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58" idx="3"/>
                <a:endCxn id="60" idx="7"/>
              </p:cNvCxnSpPr>
              <p:nvPr/>
            </p:nvCxnSpPr>
            <p:spPr>
              <a:xfrm flipH="1">
                <a:off x="2712716" y="3208757"/>
                <a:ext cx="273888" cy="2936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58" idx="5"/>
                <a:endCxn id="61" idx="1"/>
              </p:cNvCxnSpPr>
              <p:nvPr/>
            </p:nvCxnSpPr>
            <p:spPr>
              <a:xfrm>
                <a:off x="3182500" y="3208757"/>
                <a:ext cx="302405" cy="2936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stCxn id="60" idx="3"/>
              </p:cNvCxnSpPr>
              <p:nvPr/>
            </p:nvCxnSpPr>
            <p:spPr>
              <a:xfrm flipH="1">
                <a:off x="2355406" y="3698279"/>
                <a:ext cx="161414" cy="1839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60" idx="5"/>
              </p:cNvCxnSpPr>
              <p:nvPr/>
            </p:nvCxnSpPr>
            <p:spPr>
              <a:xfrm>
                <a:off x="2712716" y="3698279"/>
                <a:ext cx="164041" cy="1473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61" idx="3"/>
              </p:cNvCxnSpPr>
              <p:nvPr/>
            </p:nvCxnSpPr>
            <p:spPr>
              <a:xfrm flipH="1">
                <a:off x="3368675" y="3698279"/>
                <a:ext cx="116230" cy="1594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61" idx="5"/>
              </p:cNvCxnSpPr>
              <p:nvPr/>
            </p:nvCxnSpPr>
            <p:spPr>
              <a:xfrm>
                <a:off x="3680801" y="3698279"/>
                <a:ext cx="126062" cy="1473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2244249" y="3870216"/>
                <a:ext cx="2551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7</a:t>
                </a:r>
                <a:endParaRPr lang="ko-KR" alt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821106" y="3858075"/>
                <a:ext cx="2551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6</a:t>
                </a:r>
                <a:endParaRPr lang="ko-KR" altLang="en-US" sz="1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267867" y="3841755"/>
                <a:ext cx="2551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4</a:t>
                </a:r>
                <a:endParaRPr lang="ko-KR" alt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745863" y="3838496"/>
                <a:ext cx="2551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5</a:t>
                </a:r>
                <a:endParaRPr lang="ko-KR" altLang="en-US" sz="1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495730" y="3500157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0</a:t>
                </a:r>
                <a:endParaRPr lang="ko-KR" altLang="en-US" sz="14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527793" y="3504349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1</a:t>
                </a:r>
                <a:endParaRPr lang="ko-KR" altLang="en-US" sz="14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997352" y="3019772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2</a:t>
                </a:r>
                <a:endParaRPr lang="ko-KR" alt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549400" y="3012728"/>
                <a:ext cx="3834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25</a:t>
                </a:r>
                <a:endParaRPr lang="ko-KR" altLang="en-US" sz="1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258059" y="2523789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3</a:t>
                </a:r>
                <a:endParaRPr lang="ko-KR" altLang="en-US" sz="1400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1940196" y="2876450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98190" y="338349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01413" y="3818222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42102" y="3800325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756438" y="2878147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62848" y="3337912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55365" y="3819037"/>
              <a:ext cx="240772" cy="13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05587" y="3790488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213427" y="4160594"/>
              <a:ext cx="619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#sports</a:t>
              </a:r>
              <a:endParaRPr lang="ko-KR" altLang="en-US" sz="1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98111" y="4164052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#health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11766" y="4170233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#society</a:t>
              </a:r>
              <a:endParaRPr lang="ko-KR" altLang="en-US" sz="1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20495" y="4170233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#science</a:t>
              </a:r>
              <a:endParaRPr lang="ko-KR" altLang="en-US" sz="1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32330" y="3329576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#happy</a:t>
              </a:r>
              <a:endParaRPr lang="ko-KR" altLang="en-US" sz="1000" dirty="0"/>
            </a:p>
          </p:txBody>
        </p:sp>
      </p:grp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3395"/>
              </p:ext>
            </p:extLst>
          </p:nvPr>
        </p:nvGraphicFramePr>
        <p:xfrm>
          <a:off x="7058264" y="2617540"/>
          <a:ext cx="3384974" cy="2218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691">
                  <a:extLst>
                    <a:ext uri="{9D8B030D-6E8A-4147-A177-3AD203B41FA5}">
                      <a16:colId xmlns:a16="http://schemas.microsoft.com/office/drawing/2014/main" val="1998115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1243069007"/>
                    </a:ext>
                  </a:extLst>
                </a:gridCol>
              </a:tblGrid>
              <a:tr h="36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Label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Encoding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4519"/>
                  </a:ext>
                </a:extLst>
              </a:tr>
              <a:tr h="36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#Society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84657"/>
                  </a:ext>
                </a:extLst>
              </a:tr>
              <a:tr h="36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#science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76584"/>
                  </a:ext>
                </a:extLst>
              </a:tr>
              <a:tr h="36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#health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429362"/>
                  </a:ext>
                </a:extLst>
              </a:tr>
              <a:tr h="36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#sports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36744"/>
                  </a:ext>
                </a:extLst>
              </a:tr>
              <a:tr h="36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#happy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400927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3" name="직사각형 62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06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745" y="1164888"/>
            <a:ext cx="561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[Hierarchical </a:t>
            </a:r>
            <a:r>
              <a:rPr lang="en-US" altLang="ko-KR" sz="2400" b="1" dirty="0" err="1" smtClean="0"/>
              <a:t>Softmax</a:t>
            </a:r>
            <a:r>
              <a:rPr lang="en-US" altLang="ko-KR" sz="2400" b="1" dirty="0" smtClean="0"/>
              <a:t>] </a:t>
            </a:r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5639662" y="2838050"/>
            <a:ext cx="110542" cy="92495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608723" y="2316114"/>
            <a:ext cx="2420937" cy="1968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3" idx="3"/>
            <a:endCxn id="25" idx="1"/>
          </p:cNvCxnSpPr>
          <p:nvPr/>
        </p:nvCxnSpPr>
        <p:spPr>
          <a:xfrm>
            <a:off x="5750205" y="3300530"/>
            <a:ext cx="8585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619011" y="2511635"/>
            <a:ext cx="2410648" cy="645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613866" y="3671741"/>
            <a:ext cx="2410648" cy="645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614060" y="3866717"/>
            <a:ext cx="2410648" cy="645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976197" y="2345418"/>
                <a:ext cx="880584" cy="34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197" y="2345418"/>
                <a:ext cx="880584" cy="347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6197" y="3483472"/>
                <a:ext cx="880584" cy="34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197" y="3483472"/>
                <a:ext cx="880584" cy="347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979355" y="3704008"/>
                <a:ext cx="880584" cy="34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355" y="3704008"/>
                <a:ext cx="880584" cy="347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직사각형 54"/>
          <p:cNvSpPr/>
          <p:nvPr/>
        </p:nvSpPr>
        <p:spPr>
          <a:xfrm>
            <a:off x="10827223" y="3087332"/>
            <a:ext cx="380105" cy="4263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0918447" y="3196661"/>
            <a:ext cx="202636" cy="2205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627417" y="2570528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Sigmoid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>
            <a:stCxn id="25" idx="3"/>
            <a:endCxn id="55" idx="1"/>
          </p:cNvCxnSpPr>
          <p:nvPr/>
        </p:nvCxnSpPr>
        <p:spPr>
          <a:xfrm>
            <a:off x="9029660" y="3300530"/>
            <a:ext cx="179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185177" y="3184014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#Health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79669" y="4927208"/>
                <a:ext cx="2685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69" y="4927208"/>
                <a:ext cx="2685641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/>
          <p:cNvCxnSpPr/>
          <p:nvPr/>
        </p:nvCxnSpPr>
        <p:spPr>
          <a:xfrm>
            <a:off x="1730569" y="5167555"/>
            <a:ext cx="3810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4381" y="4533768"/>
            <a:ext cx="424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Computational complexity</a:t>
            </a:r>
            <a:endParaRPr lang="ko-KR" altLang="en-US" sz="2400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581080" y="1927287"/>
            <a:ext cx="4207231" cy="2145517"/>
            <a:chOff x="5930010" y="1982225"/>
            <a:chExt cx="5017614" cy="2558780"/>
          </a:xfrm>
        </p:grpSpPr>
        <p:grpSp>
          <p:nvGrpSpPr>
            <p:cNvPr id="50" name="그룹 49"/>
            <p:cNvGrpSpPr/>
            <p:nvPr/>
          </p:nvGrpSpPr>
          <p:grpSpPr>
            <a:xfrm>
              <a:off x="5930010" y="1982225"/>
              <a:ext cx="5017614" cy="2507480"/>
              <a:chOff x="774745" y="1626553"/>
              <a:chExt cx="7039090" cy="3819506"/>
            </a:xfrm>
          </p:grpSpPr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745" y="1626553"/>
                <a:ext cx="7039090" cy="3819506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0250" y="2427650"/>
                <a:ext cx="304800" cy="274320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07392" y="2431104"/>
                <a:ext cx="467858" cy="270866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43744" y="3178479"/>
                <a:ext cx="516941" cy="252062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2430" y="3177269"/>
                <a:ext cx="236387" cy="253272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01866" y="3907051"/>
                <a:ext cx="257292" cy="253272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7187" y="3907050"/>
                <a:ext cx="486557" cy="216248"/>
              </a:xfrm>
              <a:prstGeom prst="rect">
                <a:avLst/>
              </a:prstGeom>
            </p:spPr>
          </p:pic>
        </p:grpSp>
        <p:sp>
          <p:nvSpPr>
            <p:cNvPr id="53" name="TextBox 52"/>
            <p:cNvSpPr txBox="1"/>
            <p:nvPr/>
          </p:nvSpPr>
          <p:spPr>
            <a:xfrm>
              <a:off x="6315790" y="4247358"/>
              <a:ext cx="738325" cy="29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#sports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36683" y="4242808"/>
              <a:ext cx="744060" cy="29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#health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11331" y="4242807"/>
              <a:ext cx="793766" cy="29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#society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059088" y="4246182"/>
              <a:ext cx="816708" cy="29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#science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44341" y="4242807"/>
              <a:ext cx="1328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    </a:t>
              </a:r>
              <a:r>
                <a:rPr lang="ko-KR" altLang="en-US" sz="1000" dirty="0" smtClean="0">
                  <a:latin typeface="맑은 고딕" panose="020B0503020000020004" pitchFamily="50" charset="-127"/>
                </a:rPr>
                <a:t>〮    〮</a:t>
              </a:r>
              <a:endParaRPr lang="ko-KR" altLang="en-US" sz="1000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436713" y="1658838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Output</a:t>
            </a:r>
            <a:br>
              <a:rPr lang="en-US" altLang="ko-KR" sz="1400" dirty="0" smtClean="0"/>
            </a:br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329957" y="2222823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Hidden</a:t>
            </a:r>
          </a:p>
          <a:p>
            <a:pPr algn="ctr"/>
            <a:r>
              <a:rPr lang="en-US" altLang="ko-KR" sz="1400" dirty="0" smtClean="0"/>
              <a:t>Layer</a:t>
            </a:r>
            <a:endParaRPr lang="ko-KR" altLang="en-US" sz="1400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1554" y="4064946"/>
            <a:ext cx="182178" cy="151003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3244" y="4038354"/>
            <a:ext cx="186943" cy="184469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17590" y="4057779"/>
            <a:ext cx="384832" cy="1575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98495" y="3961394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 x   x(      )</a:t>
            </a:r>
            <a:endParaRPr lang="ko-KR" altLang="en-US" sz="14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7" name="직사각형 76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28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8114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745" y="1164888"/>
            <a:ext cx="561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FastText</a:t>
            </a:r>
            <a:r>
              <a:rPr lang="en-US" altLang="ko-KR" sz="2400" b="1" dirty="0" smtClean="0"/>
              <a:t> for a sentence] 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23170" y="1160106"/>
            <a:ext cx="40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76390" y="2661138"/>
            <a:ext cx="11281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64210" y="2145324"/>
            <a:ext cx="0" cy="2942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563" y="2132653"/>
            <a:ext cx="56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The number of classes is small</a:t>
            </a:r>
            <a:endParaRPr lang="ko-KR" altLang="en-US" dirty="0"/>
          </a:p>
        </p:txBody>
      </p:sp>
      <p:grpSp>
        <p:nvGrpSpPr>
          <p:cNvPr id="221" name="그룹 220"/>
          <p:cNvGrpSpPr/>
          <p:nvPr/>
        </p:nvGrpSpPr>
        <p:grpSpPr>
          <a:xfrm>
            <a:off x="784933" y="3032692"/>
            <a:ext cx="5050516" cy="1650347"/>
            <a:chOff x="1113694" y="2135065"/>
            <a:chExt cx="10638861" cy="4187577"/>
          </a:xfrm>
        </p:grpSpPr>
        <p:sp>
          <p:nvSpPr>
            <p:cNvPr id="222" name="직사각형 221"/>
            <p:cNvSpPr/>
            <p:nvPr/>
          </p:nvSpPr>
          <p:spPr>
            <a:xfrm>
              <a:off x="1113694" y="2135066"/>
              <a:ext cx="293077" cy="504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113694" y="2860358"/>
              <a:ext cx="293077" cy="504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1113694" y="3586878"/>
              <a:ext cx="293077" cy="504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1113694" y="4313398"/>
              <a:ext cx="293077" cy="504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1113694" y="5038690"/>
              <a:ext cx="293077" cy="504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1113694" y="5765210"/>
              <a:ext cx="293077" cy="504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2390775" y="2943225"/>
              <a:ext cx="1876425" cy="2457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5097383" y="2135065"/>
              <a:ext cx="293077" cy="138514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5097383" y="4870830"/>
              <a:ext cx="293077" cy="145181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>
              <a:stCxn id="222" idx="3"/>
            </p:cNvCxnSpPr>
            <p:nvPr/>
          </p:nvCxnSpPr>
          <p:spPr>
            <a:xfrm>
              <a:off x="1406771" y="2387112"/>
              <a:ext cx="984004" cy="7180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5064536" y="3655166"/>
              <a:ext cx="293078" cy="117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〮〮</a:t>
              </a:r>
              <a:r>
                <a:rPr lang="ko-KR" altLang="en-US" sz="800" dirty="0" smtClean="0">
                  <a:latin typeface="맑은 고딕" panose="020B0503020000020004" pitchFamily="50" charset="-127"/>
                </a:rPr>
                <a:t>〮</a:t>
              </a:r>
              <a:endParaRPr lang="ko-KR" altLang="en-US" sz="800" dirty="0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6341618" y="3496762"/>
              <a:ext cx="293077" cy="138514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7998080" y="3487089"/>
              <a:ext cx="1866645" cy="1394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5" name="직선 화살표 연결선 234"/>
            <p:cNvCxnSpPr>
              <a:stCxn id="222" idx="3"/>
            </p:cNvCxnSpPr>
            <p:nvPr/>
          </p:nvCxnSpPr>
          <p:spPr>
            <a:xfrm>
              <a:off x="1406771" y="2387112"/>
              <a:ext cx="977711" cy="725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직선 화살표 연결선 235"/>
            <p:cNvCxnSpPr>
              <a:stCxn id="223" idx="3"/>
            </p:cNvCxnSpPr>
            <p:nvPr/>
          </p:nvCxnSpPr>
          <p:spPr>
            <a:xfrm>
              <a:off x="1406771" y="3112404"/>
              <a:ext cx="990297" cy="474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직선 화살표 연결선 236"/>
            <p:cNvCxnSpPr>
              <a:stCxn id="224" idx="3"/>
            </p:cNvCxnSpPr>
            <p:nvPr/>
          </p:nvCxnSpPr>
          <p:spPr>
            <a:xfrm>
              <a:off x="1406771" y="3838924"/>
              <a:ext cx="990297" cy="111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/>
            <p:cNvCxnSpPr>
              <a:stCxn id="225" idx="3"/>
            </p:cNvCxnSpPr>
            <p:nvPr/>
          </p:nvCxnSpPr>
          <p:spPr>
            <a:xfrm flipV="1">
              <a:off x="1406771" y="4368834"/>
              <a:ext cx="977711" cy="196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/>
            <p:cNvCxnSpPr>
              <a:stCxn id="226" idx="3"/>
            </p:cNvCxnSpPr>
            <p:nvPr/>
          </p:nvCxnSpPr>
          <p:spPr>
            <a:xfrm flipV="1">
              <a:off x="1406771" y="4777805"/>
              <a:ext cx="984004" cy="512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/>
            <p:cNvCxnSpPr>
              <a:stCxn id="227" idx="3"/>
            </p:cNvCxnSpPr>
            <p:nvPr/>
          </p:nvCxnSpPr>
          <p:spPr>
            <a:xfrm flipV="1">
              <a:off x="1406771" y="5182416"/>
              <a:ext cx="984004" cy="834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/>
            <p:cNvCxnSpPr>
              <a:endCxn id="229" idx="1"/>
            </p:cNvCxnSpPr>
            <p:nvPr/>
          </p:nvCxnSpPr>
          <p:spPr>
            <a:xfrm flipV="1">
              <a:off x="4253924" y="2827640"/>
              <a:ext cx="843459" cy="33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/>
            <p:cNvCxnSpPr>
              <a:endCxn id="230" idx="1"/>
            </p:cNvCxnSpPr>
            <p:nvPr/>
          </p:nvCxnSpPr>
          <p:spPr>
            <a:xfrm>
              <a:off x="4266016" y="5200148"/>
              <a:ext cx="831367" cy="396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직선 화살표 연결선 242"/>
            <p:cNvCxnSpPr>
              <a:stCxn id="229" idx="3"/>
              <a:endCxn id="233" idx="1"/>
            </p:cNvCxnSpPr>
            <p:nvPr/>
          </p:nvCxnSpPr>
          <p:spPr>
            <a:xfrm>
              <a:off x="5390460" y="2827640"/>
              <a:ext cx="951158" cy="136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화살표 연결선 243"/>
            <p:cNvCxnSpPr>
              <a:stCxn id="230" idx="3"/>
              <a:endCxn id="233" idx="1"/>
            </p:cNvCxnSpPr>
            <p:nvPr/>
          </p:nvCxnSpPr>
          <p:spPr>
            <a:xfrm flipV="1">
              <a:off x="5390460" y="4189337"/>
              <a:ext cx="951158" cy="1407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직선 화살표 연결선 244"/>
            <p:cNvCxnSpPr>
              <a:stCxn id="233" idx="3"/>
              <a:endCxn id="234" idx="1"/>
            </p:cNvCxnSpPr>
            <p:nvPr/>
          </p:nvCxnSpPr>
          <p:spPr>
            <a:xfrm flipV="1">
              <a:off x="6634695" y="4184500"/>
              <a:ext cx="1363385" cy="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직사각형 245"/>
            <p:cNvSpPr/>
            <p:nvPr/>
          </p:nvSpPr>
          <p:spPr>
            <a:xfrm>
              <a:off x="10696925" y="3205768"/>
              <a:ext cx="293077" cy="195674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7" name="직선 화살표 연결선 246"/>
            <p:cNvCxnSpPr>
              <a:stCxn id="234" idx="3"/>
              <a:endCxn id="246" idx="1"/>
            </p:cNvCxnSpPr>
            <p:nvPr/>
          </p:nvCxnSpPr>
          <p:spPr>
            <a:xfrm flipV="1">
              <a:off x="9864725" y="4184142"/>
              <a:ext cx="832200" cy="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10767263" y="3283223"/>
              <a:ext cx="156241" cy="1562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/>
            <p:cNvSpPr/>
            <p:nvPr/>
          </p:nvSpPr>
          <p:spPr>
            <a:xfrm>
              <a:off x="10765342" y="3551448"/>
              <a:ext cx="156241" cy="1562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/>
            <p:cNvSpPr/>
            <p:nvPr/>
          </p:nvSpPr>
          <p:spPr>
            <a:xfrm>
              <a:off x="10765647" y="4893036"/>
              <a:ext cx="156241" cy="1562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/>
            <p:cNvSpPr/>
            <p:nvPr/>
          </p:nvSpPr>
          <p:spPr>
            <a:xfrm>
              <a:off x="10765341" y="4621564"/>
              <a:ext cx="156241" cy="1562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10717997" y="3742180"/>
              <a:ext cx="293078" cy="937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11438406" y="3203815"/>
              <a:ext cx="293077" cy="195674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/>
            <p:cNvSpPr/>
            <p:nvPr/>
          </p:nvSpPr>
          <p:spPr>
            <a:xfrm>
              <a:off x="11508744" y="3281270"/>
              <a:ext cx="156241" cy="15624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/>
            <p:cNvSpPr/>
            <p:nvPr/>
          </p:nvSpPr>
          <p:spPr>
            <a:xfrm>
              <a:off x="11506823" y="3549495"/>
              <a:ext cx="156241" cy="15624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/>
            <p:cNvSpPr/>
            <p:nvPr/>
          </p:nvSpPr>
          <p:spPr>
            <a:xfrm>
              <a:off x="11507128" y="4891083"/>
              <a:ext cx="156241" cy="15624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>
              <a:off x="11506822" y="4619611"/>
              <a:ext cx="156241" cy="15624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1459477" y="3740229"/>
              <a:ext cx="293078" cy="937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259" name="직선 화살표 연결선 258"/>
            <p:cNvCxnSpPr>
              <a:stCxn id="246" idx="3"/>
              <a:endCxn id="253" idx="1"/>
            </p:cNvCxnSpPr>
            <p:nvPr/>
          </p:nvCxnSpPr>
          <p:spPr>
            <a:xfrm flipV="1">
              <a:off x="10990002" y="4182189"/>
              <a:ext cx="448404" cy="1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341395" y="3647647"/>
            <a:ext cx="116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dirty="0" smtClean="0">
                <a:latin typeface="맑은 고딕" panose="020B0503020000020004" pitchFamily="50" charset="-127"/>
              </a:rPr>
              <a:t>〮</a:t>
            </a:r>
            <a:endParaRPr lang="en-US" altLang="ko-KR" sz="500" dirty="0" smtClean="0">
              <a:latin typeface="맑은 고딕" panose="020B0503020000020004" pitchFamily="50" charset="-127"/>
            </a:endParaRPr>
          </a:p>
          <a:p>
            <a:r>
              <a:rPr lang="ko-KR" altLang="en-US" sz="500" dirty="0">
                <a:latin typeface="맑은 고딕" panose="020B0503020000020004" pitchFamily="50" charset="-127"/>
              </a:rPr>
              <a:t>〮</a:t>
            </a:r>
            <a:endParaRPr lang="ko-KR" altLang="en-US" sz="500" dirty="0"/>
          </a:p>
        </p:txBody>
      </p:sp>
      <p:sp>
        <p:nvSpPr>
          <p:cNvPr id="260" name="TextBox 259"/>
          <p:cNvSpPr txBox="1"/>
          <p:nvPr/>
        </p:nvSpPr>
        <p:spPr>
          <a:xfrm>
            <a:off x="5689615" y="3673856"/>
            <a:ext cx="116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endParaRPr lang="en-US" altLang="ko-KR" sz="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dirty="0" smtClean="0">
                <a:latin typeface="맑은 고딕" panose="020B0503020000020004" pitchFamily="50" charset="-127"/>
              </a:rPr>
              <a:t>〮</a:t>
            </a:r>
            <a:endParaRPr lang="en-US" altLang="ko-KR" sz="500" dirty="0" smtClean="0">
              <a:latin typeface="맑은 고딕" panose="020B0503020000020004" pitchFamily="50" charset="-127"/>
            </a:endParaRPr>
          </a:p>
          <a:p>
            <a:r>
              <a:rPr lang="ko-KR" altLang="en-US" sz="500" dirty="0">
                <a:latin typeface="맑은 고딕" panose="020B0503020000020004" pitchFamily="50" charset="-127"/>
              </a:rPr>
              <a:t>〮</a:t>
            </a:r>
            <a:endParaRPr lang="ko-KR" altLang="en-US" sz="500" dirty="0"/>
          </a:p>
        </p:txBody>
      </p:sp>
      <p:grpSp>
        <p:nvGrpSpPr>
          <p:cNvPr id="49" name="그룹 48"/>
          <p:cNvGrpSpPr/>
          <p:nvPr/>
        </p:nvGrpSpPr>
        <p:grpSpPr>
          <a:xfrm>
            <a:off x="6364826" y="3010264"/>
            <a:ext cx="5059360" cy="1650347"/>
            <a:chOff x="6394984" y="2898693"/>
            <a:chExt cx="5059360" cy="1650347"/>
          </a:xfrm>
        </p:grpSpPr>
        <p:sp>
          <p:nvSpPr>
            <p:cNvPr id="303" name="직사각형 302"/>
            <p:cNvSpPr/>
            <p:nvPr/>
          </p:nvSpPr>
          <p:spPr>
            <a:xfrm>
              <a:off x="6394984" y="2898693"/>
              <a:ext cx="139131" cy="198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6394984" y="3184535"/>
              <a:ext cx="139131" cy="198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6394984" y="3470860"/>
              <a:ext cx="139131" cy="198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6394984" y="3757186"/>
              <a:ext cx="139131" cy="198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6394984" y="4043027"/>
              <a:ext cx="139131" cy="198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6394984" y="4329353"/>
              <a:ext cx="139131" cy="198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7001244" y="3217193"/>
              <a:ext cx="890783" cy="9684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8286134" y="2898693"/>
              <a:ext cx="139131" cy="54589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8286134" y="3976873"/>
              <a:ext cx="139131" cy="57216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2" name="직선 연결선 311"/>
            <p:cNvCxnSpPr>
              <a:stCxn id="303" idx="3"/>
            </p:cNvCxnSpPr>
            <p:nvPr/>
          </p:nvCxnSpPr>
          <p:spPr>
            <a:xfrm>
              <a:off x="6534115" y="2998026"/>
              <a:ext cx="467130" cy="2829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/>
            <p:cNvSpPr txBox="1"/>
            <p:nvPr/>
          </p:nvSpPr>
          <p:spPr>
            <a:xfrm>
              <a:off x="8270541" y="3507298"/>
              <a:ext cx="139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〮〮</a:t>
              </a:r>
              <a:r>
                <a:rPr lang="ko-KR" altLang="en-US" sz="800" dirty="0" smtClean="0">
                  <a:latin typeface="맑은 고딕" panose="020B0503020000020004" pitchFamily="50" charset="-127"/>
                </a:rPr>
                <a:t>〮</a:t>
              </a:r>
              <a:endParaRPr lang="ko-KR" altLang="en-US" sz="800" dirty="0"/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8876802" y="3435345"/>
              <a:ext cx="139131" cy="54589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9663163" y="3431533"/>
              <a:ext cx="886140" cy="5497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화살표 연결선 315"/>
            <p:cNvCxnSpPr>
              <a:stCxn id="303" idx="3"/>
            </p:cNvCxnSpPr>
            <p:nvPr/>
          </p:nvCxnSpPr>
          <p:spPr>
            <a:xfrm>
              <a:off x="6534115" y="2998026"/>
              <a:ext cx="464142" cy="285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직선 화살표 연결선 316"/>
            <p:cNvCxnSpPr>
              <a:stCxn id="304" idx="3"/>
            </p:cNvCxnSpPr>
            <p:nvPr/>
          </p:nvCxnSpPr>
          <p:spPr>
            <a:xfrm>
              <a:off x="6534115" y="3283868"/>
              <a:ext cx="470117" cy="186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직선 화살표 연결선 317"/>
            <p:cNvCxnSpPr>
              <a:stCxn id="305" idx="3"/>
            </p:cNvCxnSpPr>
            <p:nvPr/>
          </p:nvCxnSpPr>
          <p:spPr>
            <a:xfrm>
              <a:off x="6534115" y="3570193"/>
              <a:ext cx="470117" cy="43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직선 화살표 연결선 318"/>
            <p:cNvCxnSpPr>
              <a:stCxn id="306" idx="3"/>
            </p:cNvCxnSpPr>
            <p:nvPr/>
          </p:nvCxnSpPr>
          <p:spPr>
            <a:xfrm flipV="1">
              <a:off x="6534115" y="3779034"/>
              <a:ext cx="464142" cy="77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직선 화살표 연결선 319"/>
            <p:cNvCxnSpPr>
              <a:stCxn id="307" idx="3"/>
            </p:cNvCxnSpPr>
            <p:nvPr/>
          </p:nvCxnSpPr>
          <p:spPr>
            <a:xfrm flipV="1">
              <a:off x="6534115" y="3940211"/>
              <a:ext cx="467130" cy="202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직선 화살표 연결선 320"/>
            <p:cNvCxnSpPr>
              <a:stCxn id="308" idx="3"/>
            </p:cNvCxnSpPr>
            <p:nvPr/>
          </p:nvCxnSpPr>
          <p:spPr>
            <a:xfrm flipV="1">
              <a:off x="6534115" y="4099671"/>
              <a:ext cx="467130" cy="32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직선 화살표 연결선 321"/>
            <p:cNvCxnSpPr>
              <a:endCxn id="310" idx="1"/>
            </p:cNvCxnSpPr>
            <p:nvPr/>
          </p:nvCxnSpPr>
          <p:spPr>
            <a:xfrm flipV="1">
              <a:off x="7885725" y="3171641"/>
              <a:ext cx="400410" cy="130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직선 화살표 연결선 322"/>
            <p:cNvCxnSpPr>
              <a:endCxn id="311" idx="1"/>
            </p:cNvCxnSpPr>
            <p:nvPr/>
          </p:nvCxnSpPr>
          <p:spPr>
            <a:xfrm>
              <a:off x="7891465" y="4106659"/>
              <a:ext cx="394669" cy="156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직선 화살표 연결선 323"/>
            <p:cNvCxnSpPr>
              <a:stCxn id="310" idx="3"/>
              <a:endCxn id="314" idx="1"/>
            </p:cNvCxnSpPr>
            <p:nvPr/>
          </p:nvCxnSpPr>
          <p:spPr>
            <a:xfrm>
              <a:off x="8425265" y="3171641"/>
              <a:ext cx="451537" cy="536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직선 화살표 연결선 324"/>
            <p:cNvCxnSpPr>
              <a:stCxn id="311" idx="3"/>
              <a:endCxn id="314" idx="1"/>
            </p:cNvCxnSpPr>
            <p:nvPr/>
          </p:nvCxnSpPr>
          <p:spPr>
            <a:xfrm flipV="1">
              <a:off x="8425265" y="3708293"/>
              <a:ext cx="451537" cy="554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직선 화살표 연결선 325"/>
            <p:cNvCxnSpPr>
              <a:stCxn id="314" idx="3"/>
              <a:endCxn id="315" idx="1"/>
            </p:cNvCxnSpPr>
            <p:nvPr/>
          </p:nvCxnSpPr>
          <p:spPr>
            <a:xfrm flipV="1">
              <a:off x="9015932" y="3706387"/>
              <a:ext cx="647231" cy="1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4" name="직사각형 333"/>
            <p:cNvSpPr/>
            <p:nvPr/>
          </p:nvSpPr>
          <p:spPr>
            <a:xfrm>
              <a:off x="11315213" y="3637577"/>
              <a:ext cx="139131" cy="133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11348604" y="3668103"/>
              <a:ext cx="74171" cy="6157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1306369" y="3531297"/>
              <a:ext cx="139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340" name="직선 화살표 연결선 339"/>
            <p:cNvCxnSpPr>
              <a:stCxn id="315" idx="3"/>
              <a:endCxn id="334" idx="1"/>
            </p:cNvCxnSpPr>
            <p:nvPr/>
          </p:nvCxnSpPr>
          <p:spPr>
            <a:xfrm flipV="1">
              <a:off x="10549303" y="3704577"/>
              <a:ext cx="765910" cy="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TextBox 342"/>
          <p:cNvSpPr txBox="1"/>
          <p:nvPr/>
        </p:nvSpPr>
        <p:spPr>
          <a:xfrm>
            <a:off x="6164210" y="2132830"/>
            <a:ext cx="559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The number of classes is large</a:t>
            </a:r>
            <a:endParaRPr lang="ko-KR" altLang="en-US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89" y="5510759"/>
            <a:ext cx="2914732" cy="86322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668916" y="435679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345" name="TextBox 344"/>
          <p:cNvSpPr txBox="1"/>
          <p:nvPr/>
        </p:nvSpPr>
        <p:spPr>
          <a:xfrm>
            <a:off x="4421298" y="4153591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/>
              <p:cNvSpPr txBox="1"/>
              <p:nvPr/>
            </p:nvSpPr>
            <p:spPr>
              <a:xfrm>
                <a:off x="685463" y="4641322"/>
                <a:ext cx="3650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46" name="TextBox 3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63" y="4641322"/>
                <a:ext cx="365036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TextBox 346"/>
          <p:cNvSpPr txBox="1"/>
          <p:nvPr/>
        </p:nvSpPr>
        <p:spPr>
          <a:xfrm>
            <a:off x="7265148" y="438294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348" name="TextBox 347"/>
          <p:cNvSpPr txBox="1"/>
          <p:nvPr/>
        </p:nvSpPr>
        <p:spPr>
          <a:xfrm>
            <a:off x="10017530" y="417974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Box 348"/>
              <p:cNvSpPr txBox="1"/>
              <p:nvPr/>
            </p:nvSpPr>
            <p:spPr>
              <a:xfrm>
                <a:off x="6281695" y="4667476"/>
                <a:ext cx="3650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49" name="TextBox 3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695" y="4667476"/>
                <a:ext cx="36503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74745" y="5205046"/>
            <a:ext cx="277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Negative log-likelihood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157638" y="4481441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Softmax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0445535" y="4489963"/>
            <a:ext cx="1131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H</a:t>
            </a:r>
            <a:r>
              <a:rPr lang="en-US" altLang="ko-KR" sz="1400" dirty="0" smtClean="0"/>
              <a:t>ierarchical</a:t>
            </a:r>
          </a:p>
          <a:p>
            <a:pPr algn="ctr"/>
            <a:r>
              <a:rPr lang="en-US" altLang="ko-KR" sz="1400" dirty="0" err="1" smtClean="0"/>
              <a:t>Softmax</a:t>
            </a:r>
            <a:endParaRPr lang="ko-KR" altLang="en-US" sz="14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9" name="직사각형 98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843721" y="3296106"/>
            <a:ext cx="2166554" cy="1100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9425349" y="3296244"/>
            <a:ext cx="2166554" cy="1100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767" y="1242454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Source Code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9651" y="1848022"/>
            <a:ext cx="649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hlinkClick r:id="rId3"/>
              </a:rPr>
              <a:t>https://github.com/facebookresearch/fastText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119650" y="3125850"/>
          <a:ext cx="1046083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3279">
                  <a:extLst>
                    <a:ext uri="{9D8B030D-6E8A-4147-A177-3AD203B41FA5}">
                      <a16:colId xmlns:a16="http://schemas.microsoft.com/office/drawing/2014/main" val="2783303203"/>
                    </a:ext>
                  </a:extLst>
                </a:gridCol>
                <a:gridCol w="5342222">
                  <a:extLst>
                    <a:ext uri="{9D8B030D-6E8A-4147-A177-3AD203B41FA5}">
                      <a16:colId xmlns:a16="http://schemas.microsoft.com/office/drawing/2014/main" val="1685088877"/>
                    </a:ext>
                  </a:extLst>
                </a:gridCol>
                <a:gridCol w="3205332">
                  <a:extLst>
                    <a:ext uri="{9D8B030D-6E8A-4147-A177-3AD203B41FA5}">
                      <a16:colId xmlns:a16="http://schemas.microsoft.com/office/drawing/2014/main" val="2723295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Data</a:t>
                      </a:r>
                      <a:endParaRPr lang="ko-KR" altLang="en-US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Description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Training</a:t>
                      </a:r>
                      <a:r>
                        <a:rPr lang="en-US" altLang="ko-KR" b="1" baseline="0" dirty="0" smtClean="0"/>
                        <a:t> size(sentence)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99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AG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News</a:t>
                      </a:r>
                      <a:r>
                        <a:rPr lang="en-US" altLang="ko-KR" baseline="0" dirty="0" smtClean="0"/>
                        <a:t> articles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65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Sogou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News articles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15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DBP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Crowd-sourced community from </a:t>
                      </a:r>
                      <a:r>
                        <a:rPr lang="en-US" altLang="ko-KR" dirty="0" err="1" smtClean="0"/>
                        <a:t>wikipedia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7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Yelp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Yahoo</a:t>
                      </a:r>
                      <a:r>
                        <a:rPr lang="en-US" altLang="ko-KR" baseline="0" dirty="0" smtClean="0"/>
                        <a:t> reviews / Answers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560,000, 650,000 / 1,400,000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3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Amz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Amazon reviews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3,000,000 /</a:t>
                      </a:r>
                      <a:r>
                        <a:rPr lang="en-US" altLang="ko-KR" baseline="0" dirty="0" smtClean="0"/>
                        <a:t> 3,600,000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09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IMDB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Movie</a:t>
                      </a:r>
                      <a:r>
                        <a:rPr lang="en-US" altLang="ko-KR" baseline="0" dirty="0" smtClean="0"/>
                        <a:t> reviews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0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YFCC100M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Yahoo Flickr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Creative Commons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91,188,648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366492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68767" y="2576701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1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767" y="1242454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Source Code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9651" y="1848022"/>
            <a:ext cx="649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hlinkClick r:id="rId3"/>
              </a:rPr>
              <a:t>https://github.com/facebookresearch/fastText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119650" y="3125850"/>
          <a:ext cx="1046083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3279">
                  <a:extLst>
                    <a:ext uri="{9D8B030D-6E8A-4147-A177-3AD203B41FA5}">
                      <a16:colId xmlns:a16="http://schemas.microsoft.com/office/drawing/2014/main" val="2783303203"/>
                    </a:ext>
                  </a:extLst>
                </a:gridCol>
                <a:gridCol w="5342222">
                  <a:extLst>
                    <a:ext uri="{9D8B030D-6E8A-4147-A177-3AD203B41FA5}">
                      <a16:colId xmlns:a16="http://schemas.microsoft.com/office/drawing/2014/main" val="1685088877"/>
                    </a:ext>
                  </a:extLst>
                </a:gridCol>
                <a:gridCol w="3205332">
                  <a:extLst>
                    <a:ext uri="{9D8B030D-6E8A-4147-A177-3AD203B41FA5}">
                      <a16:colId xmlns:a16="http://schemas.microsoft.com/office/drawing/2014/main" val="2723295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Data</a:t>
                      </a:r>
                      <a:endParaRPr lang="ko-KR" altLang="en-US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Description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Training</a:t>
                      </a:r>
                      <a:r>
                        <a:rPr lang="en-US" altLang="ko-KR" b="1" baseline="0" dirty="0" smtClean="0"/>
                        <a:t> size(sentence)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99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AG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News</a:t>
                      </a:r>
                      <a:r>
                        <a:rPr lang="en-US" altLang="ko-KR" baseline="0" dirty="0" smtClean="0"/>
                        <a:t> articles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65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Sogou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News articles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15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DBP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Crowd-sourced community from </a:t>
                      </a:r>
                      <a:r>
                        <a:rPr lang="en-US" altLang="ko-KR" dirty="0" err="1" smtClean="0"/>
                        <a:t>wikipedia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7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Yelp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Yahoo</a:t>
                      </a:r>
                      <a:r>
                        <a:rPr lang="en-US" altLang="ko-KR" baseline="0" dirty="0" smtClean="0"/>
                        <a:t> reviews / Answers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560,000, 650,000 / 1,400,000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3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Amz</a:t>
                      </a:r>
                      <a:endParaRPr lang="ko-KR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Amazon reviews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3,000,000 /</a:t>
                      </a:r>
                      <a:r>
                        <a:rPr lang="en-US" altLang="ko-KR" baseline="0" dirty="0" smtClean="0"/>
                        <a:t> 3,600,000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09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IMDB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Movie</a:t>
                      </a:r>
                      <a:r>
                        <a:rPr lang="en-US" altLang="ko-KR" baseline="0" dirty="0" smtClean="0"/>
                        <a:t> reviews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0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YFCC100M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Yahoo Flickr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Creative Commons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91,188,648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366492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68767" y="2576701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79912" y="3870542"/>
            <a:ext cx="3200571" cy="713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9650" y="3869330"/>
            <a:ext cx="1933113" cy="713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직사각형 19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2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767" y="1242454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Baseline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9651" y="1848022"/>
            <a:ext cx="5969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    The state-of-the-art models in each dataset.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767" y="3530463"/>
            <a:ext cx="252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 Variant</a:t>
            </a:r>
            <a:endParaRPr lang="ko-KR" altLang="en-US" sz="2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119651" y="4328231"/>
          <a:ext cx="61526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8702">
                  <a:extLst>
                    <a:ext uri="{9D8B030D-6E8A-4147-A177-3AD203B41FA5}">
                      <a16:colId xmlns:a16="http://schemas.microsoft.com/office/drawing/2014/main" val="3302991201"/>
                    </a:ext>
                  </a:extLst>
                </a:gridCol>
                <a:gridCol w="4313985">
                  <a:extLst>
                    <a:ext uri="{9D8B030D-6E8A-4147-A177-3AD203B41FA5}">
                      <a16:colId xmlns:a16="http://schemas.microsoft.com/office/drawing/2014/main" val="3703497477"/>
                    </a:ext>
                  </a:extLst>
                </a:gridCol>
              </a:tblGrid>
              <a:tr h="361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Variations</a:t>
                      </a:r>
                      <a:endParaRPr lang="ko-KR" alt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Difference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123171"/>
                  </a:ext>
                </a:extLst>
              </a:tr>
              <a:tr h="361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fastText</a:t>
                      </a:r>
                      <a:endParaRPr lang="ko-KR" altLang="en-US" sz="18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Using unigram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511626"/>
                  </a:ext>
                </a:extLst>
              </a:tr>
              <a:tr h="361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fastText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bigram</a:t>
                      </a:r>
                      <a:endParaRPr lang="ko-KR" altLang="en-US" sz="18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Adding bigram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920404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0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745" y="4677957"/>
            <a:ext cx="10171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sz="2400" dirty="0"/>
              <a:t>Better than char-CNN and char-CRNN, worse than VDCNN.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Adding bigram </a:t>
            </a:r>
            <a:r>
              <a:rPr lang="en-US" altLang="ko-KR" sz="2400" dirty="0"/>
              <a:t>information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improves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the </a:t>
            </a:r>
            <a:r>
              <a:rPr lang="en-US" altLang="ko-KR" sz="2400" dirty="0" smtClean="0"/>
              <a:t>performance </a:t>
            </a:r>
            <a:r>
              <a:rPr lang="en-US" altLang="ko-KR" sz="2400" dirty="0"/>
              <a:t>by </a:t>
            </a:r>
            <a:r>
              <a:rPr lang="en-US" altLang="ko-KR" sz="2400" b="1" dirty="0">
                <a:solidFill>
                  <a:srgbClr val="FF0000"/>
                </a:solidFill>
              </a:rPr>
              <a:t>1-4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%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[Sentiment analysis] 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1632680"/>
            <a:ext cx="10159248" cy="282842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14400" y="3443757"/>
            <a:ext cx="9708776" cy="247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14400" y="3785390"/>
            <a:ext cx="9708776" cy="539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020653" y="1321839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(unit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%)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86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63" y="1626553"/>
            <a:ext cx="10365695" cy="337575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970097" y="2658334"/>
            <a:ext cx="393700" cy="2196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189164" y="2658334"/>
            <a:ext cx="566216" cy="2196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[Sentiment analysis] </a:t>
            </a:r>
            <a:endParaRPr lang="ko-KR" altLang="en-US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43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63" y="1626553"/>
            <a:ext cx="10365695" cy="33757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963150" y="2924175"/>
            <a:ext cx="447675" cy="552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88263" y="2924175"/>
            <a:ext cx="949374" cy="552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[Sentiment analysis] </a:t>
            </a:r>
            <a:endParaRPr lang="ko-KR" altLang="en-US" sz="2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7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745" y="1164888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[Tag prediction] 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5" y="1782623"/>
            <a:ext cx="6086159" cy="344882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965061" y="3881704"/>
            <a:ext cx="598255" cy="1189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65060" y="3149552"/>
            <a:ext cx="598255" cy="602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49177" y="3873540"/>
            <a:ext cx="598255" cy="1197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36476" y="3162252"/>
            <a:ext cx="598255" cy="589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20557" y="1782623"/>
            <a:ext cx="43005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First, </a:t>
            </a:r>
          </a:p>
          <a:p>
            <a:r>
              <a:rPr lang="en-US" altLang="ko-KR" sz="2400" dirty="0" smtClean="0"/>
              <a:t>The </a:t>
            </a:r>
            <a:r>
              <a:rPr lang="en-US" altLang="ko-KR" sz="2400" dirty="0" err="1" smtClean="0"/>
              <a:t>fastText</a:t>
            </a:r>
            <a:r>
              <a:rPr lang="en-US" altLang="ko-KR" sz="2400" dirty="0" smtClean="0"/>
              <a:t> model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performs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Better than </a:t>
            </a:r>
            <a:r>
              <a:rPr lang="en-US" altLang="ko-KR" sz="2400" dirty="0" smtClean="0"/>
              <a:t>the baseline. 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>
                <a:solidFill>
                  <a:schemeClr val="accent5"/>
                </a:solidFill>
              </a:rPr>
              <a:t>Second, </a:t>
            </a:r>
          </a:p>
          <a:p>
            <a:r>
              <a:rPr lang="en-US" altLang="ko-KR" sz="2400" dirty="0" smtClean="0"/>
              <a:t>At test time, </a:t>
            </a:r>
            <a:r>
              <a:rPr lang="en-US" altLang="ko-KR" sz="2400" dirty="0" err="1" smtClean="0"/>
              <a:t>fastText</a:t>
            </a:r>
            <a:r>
              <a:rPr lang="en-US" altLang="ko-KR" sz="2400" dirty="0" smtClean="0"/>
              <a:t> is 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much faster</a:t>
            </a:r>
            <a:r>
              <a:rPr lang="en-US" altLang="ko-KR" sz="2400" dirty="0" smtClean="0"/>
              <a:t> than </a:t>
            </a:r>
            <a:r>
              <a:rPr lang="en-US" altLang="ko-KR" sz="2400" dirty="0" err="1" smtClean="0"/>
              <a:t>Tagspace</a:t>
            </a:r>
            <a:r>
              <a:rPr lang="en-US" altLang="ko-KR" sz="2400" dirty="0" smtClean="0"/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직사각형 2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2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61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tion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tive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tively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63183" y="1891350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966358" y="2235020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966358" y="2616116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81114" y="1628505"/>
            <a:ext cx="261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[0 0 0 0 1 0 0 ]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[0 0 0 1 0 0 0 ]</a:t>
            </a:r>
          </a:p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[0 0 0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0 0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1 ]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4251366" y="973777"/>
            <a:ext cx="1531917" cy="2707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43347" y="3410233"/>
            <a:ext cx="345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 enough</a:t>
            </a:r>
          </a:p>
        </p:txBody>
      </p:sp>
    </p:spTree>
    <p:extLst>
      <p:ext uri="{BB962C8B-B14F-4D97-AF65-F5344CB8AC3E}">
        <p14:creationId xmlns:p14="http://schemas.microsoft.com/office/powerpoint/2010/main" val="33741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10502" y="2564623"/>
            <a:ext cx="5808066" cy="2242288"/>
            <a:chOff x="911225" y="1894401"/>
            <a:chExt cx="8639175" cy="36290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225" y="1894401"/>
              <a:ext cx="8639175" cy="3629025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6414045" y="2041104"/>
              <a:ext cx="3040595" cy="3280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387178" y="2564623"/>
            <a:ext cx="5477107" cy="2072608"/>
            <a:chOff x="5332553" y="1922158"/>
            <a:chExt cx="6383574" cy="2415627"/>
          </a:xfrm>
        </p:grpSpPr>
        <p:sp>
          <p:nvSpPr>
            <p:cNvPr id="17" name="직사각형 16"/>
            <p:cNvSpPr/>
            <p:nvPr/>
          </p:nvSpPr>
          <p:spPr>
            <a:xfrm>
              <a:off x="5875253" y="2838406"/>
              <a:ext cx="110542" cy="92495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44314" y="2316470"/>
              <a:ext cx="2420937" cy="19688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2553" y="2312609"/>
              <a:ext cx="1203364" cy="46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Sentence </a:t>
              </a:r>
            </a:p>
            <a:p>
              <a:pPr algn="ctr"/>
              <a:r>
                <a:rPr lang="en-US" altLang="ko-KR" sz="1000" dirty="0" smtClean="0"/>
                <a:t>representation</a:t>
              </a:r>
              <a:endParaRPr lang="ko-KR" altLang="en-US" sz="1000" dirty="0"/>
            </a:p>
          </p:txBody>
        </p:sp>
        <p:cxnSp>
          <p:nvCxnSpPr>
            <p:cNvPr id="20" name="직선 화살표 연결선 19"/>
            <p:cNvCxnSpPr>
              <a:stCxn id="17" idx="3"/>
              <a:endCxn id="18" idx="1"/>
            </p:cNvCxnSpPr>
            <p:nvPr/>
          </p:nvCxnSpPr>
          <p:spPr>
            <a:xfrm>
              <a:off x="5985796" y="3300886"/>
              <a:ext cx="8585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864419" y="3990237"/>
              <a:ext cx="1096052" cy="347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Embedding</a:t>
              </a:r>
              <a:endParaRPr lang="ko-KR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64551" y="1922158"/>
              <a:ext cx="1580462" cy="347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Number of nodes</a:t>
              </a:r>
              <a:endParaRPr lang="ko-KR" altLang="en-US" sz="10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54602" y="2511991"/>
              <a:ext cx="2410648" cy="645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49457" y="3672097"/>
              <a:ext cx="2410648" cy="645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849651" y="3867073"/>
              <a:ext cx="2410648" cy="645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211788" y="2345774"/>
                  <a:ext cx="880584" cy="347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,1)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88" y="2345774"/>
                  <a:ext cx="880584" cy="3475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211788" y="3483828"/>
                  <a:ext cx="880584" cy="347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,2)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88" y="3483828"/>
                  <a:ext cx="880584" cy="3475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214946" y="3704364"/>
                  <a:ext cx="880584" cy="347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,3)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946" y="3704364"/>
                  <a:ext cx="880584" cy="3475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직사각형 32"/>
            <p:cNvSpPr/>
            <p:nvPr/>
          </p:nvSpPr>
          <p:spPr>
            <a:xfrm>
              <a:off x="11062814" y="3087688"/>
              <a:ext cx="380105" cy="42639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1154038" y="3197017"/>
              <a:ext cx="202636" cy="22053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863008" y="2570884"/>
              <a:ext cx="85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Sigmoid</a:t>
              </a:r>
              <a:endParaRPr lang="ko-KR" altLang="en-US" sz="1400" dirty="0"/>
            </a:p>
          </p:txBody>
        </p:sp>
        <p:cxnSp>
          <p:nvCxnSpPr>
            <p:cNvPr id="36" name="직선 화살표 연결선 35"/>
            <p:cNvCxnSpPr>
              <a:stCxn id="18" idx="3"/>
              <a:endCxn id="33" idx="1"/>
            </p:cNvCxnSpPr>
            <p:nvPr/>
          </p:nvCxnSpPr>
          <p:spPr>
            <a:xfrm>
              <a:off x="9265251" y="3300886"/>
              <a:ext cx="1797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1326" y="775385"/>
            <a:ext cx="12763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Experiment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052" y="2005566"/>
            <a:ext cx="589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Tagspace</a:t>
            </a:r>
            <a:r>
              <a:rPr lang="en-US" altLang="ko-KR" b="1" dirty="0" smtClean="0"/>
              <a:t> model 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418568" y="2009613"/>
            <a:ext cx="544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fastText</a:t>
            </a:r>
            <a:r>
              <a:rPr lang="en-US" altLang="ko-KR" b="1" dirty="0" smtClean="0"/>
              <a:t> model</a:t>
            </a:r>
            <a:endParaRPr lang="ko-KR" altLang="en-US" b="1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525052" y="2442575"/>
            <a:ext cx="11339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6418566" y="1921746"/>
            <a:ext cx="2" cy="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418566" y="1920240"/>
            <a:ext cx="0" cy="297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0" name="직사각형 49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20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330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46642" y="1450203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Their model obtains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performance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 par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with recently proposed methods, while being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much faster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6642" y="2964009"/>
            <a:ext cx="898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Their model is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shallower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than the baseline models.</a:t>
            </a:r>
            <a:endParaRPr lang="ko-KR" altLang="en-US" sz="2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6642" y="4340766"/>
            <a:ext cx="898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They dramatically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reduce computational complexity </a:t>
            </a:r>
          </a:p>
          <a:p>
            <a:r>
              <a:rPr lang="en-US" altLang="ko-KR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by hierarchical </a:t>
            </a:r>
            <a:r>
              <a:rPr lang="en-US" altLang="ko-KR" sz="24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softmax</a:t>
            </a:r>
            <a:r>
              <a:rPr lang="en-US" altLang="ko-KR" sz="2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when the number of classes is large.</a:t>
            </a:r>
            <a:endParaRPr lang="ko-KR" altLang="en-US" sz="24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직사각형 20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50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6751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3106" y="2674767"/>
            <a:ext cx="33457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8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직사각형 19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7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61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tion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tive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tively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63183" y="1891350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966358" y="2235020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966358" y="2616116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81114" y="1628505"/>
            <a:ext cx="261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[0 0 0 0 1 0 0 ]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[0 0 0 1 0 0 0 ]</a:t>
            </a:r>
          </a:p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[0 0 0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0 0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1 ]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69825" y="4989476"/>
            <a:ext cx="261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happy-day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4251366" y="973777"/>
            <a:ext cx="1531917" cy="2707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43347" y="3410233"/>
            <a:ext cx="345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 enough</a:t>
            </a:r>
          </a:p>
        </p:txBody>
      </p:sp>
    </p:spTree>
    <p:extLst>
      <p:ext uri="{BB962C8B-B14F-4D97-AF65-F5344CB8AC3E}">
        <p14:creationId xmlns:p14="http://schemas.microsoft.com/office/powerpoint/2010/main" val="38005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11516" y="742546"/>
            <a:ext cx="0" cy="468000"/>
          </a:xfrm>
          <a:prstGeom prst="line">
            <a:avLst/>
          </a:prstGeom>
          <a:ln w="1079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326" y="775385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Motivation</a:t>
            </a:r>
            <a:endParaRPr lang="ko-KR" altLang="en-US" sz="19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0" y="6688182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12192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-3245091" y="3313134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6200000">
              <a:off x="8777091" y="3313135"/>
              <a:ext cx="6660000" cy="169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69826" y="1628506"/>
            <a:ext cx="261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tion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tive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communica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tively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63183" y="1891350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966358" y="2235020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966358" y="2616116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81114" y="1628505"/>
            <a:ext cx="261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[0 0 0 0 1 0 0 ]</a:t>
            </a:r>
          </a:p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[0 0 0 1 0 0 0 ]</a:t>
            </a:r>
          </a:p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[0 0 0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0 0 </a:t>
            </a:r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1 ]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69825" y="4989476"/>
            <a:ext cx="261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happy-day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963182" y="5221873"/>
            <a:ext cx="19831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67244" y="4989476"/>
            <a:ext cx="345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Out-of-vocabulary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4251366" y="973777"/>
            <a:ext cx="1531917" cy="2707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43347" y="3410233"/>
            <a:ext cx="345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 enough</a:t>
            </a:r>
          </a:p>
        </p:txBody>
      </p:sp>
    </p:spTree>
    <p:extLst>
      <p:ext uri="{BB962C8B-B14F-4D97-AF65-F5344CB8AC3E}">
        <p14:creationId xmlns:p14="http://schemas.microsoft.com/office/powerpoint/2010/main" val="26439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</TotalTime>
  <Words>2930</Words>
  <Application>Microsoft Office PowerPoint</Application>
  <PresentationFormat>와이드스크린</PresentationFormat>
  <Paragraphs>1019</Paragraphs>
  <Slides>72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8" baseType="lpstr">
      <vt:lpstr>나눔고딕</vt:lpstr>
      <vt:lpstr>Wingdings</vt:lpstr>
      <vt:lpstr>맑은 고딕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조강</cp:lastModifiedBy>
  <cp:revision>250</cp:revision>
  <dcterms:created xsi:type="dcterms:W3CDTF">2016-03-25T08:54:41Z</dcterms:created>
  <dcterms:modified xsi:type="dcterms:W3CDTF">2019-09-23T05:52:01Z</dcterms:modified>
</cp:coreProperties>
</file>