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4" r:id="rId7"/>
    <p:sldId id="261" r:id="rId8"/>
    <p:sldId id="262" r:id="rId9"/>
    <p:sldId id="263"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7E079231-1126-4BC5-98A3-1B229CCFCC2B}" type="datetimeFigureOut">
              <a:rPr lang="en-GB" smtClean="0"/>
              <a:t>09/07/2024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F9ADF74-66CE-4559-AC8D-41AE89EF35FF}" type="slidenum">
              <a:rPr lang="en-GB" smtClean="0"/>
              <a:t>‹#›</a:t>
            </a:fld>
            <a:endParaRPr lang="en-GB"/>
          </a:p>
        </p:txBody>
      </p:sp>
    </p:spTree>
    <p:extLst>
      <p:ext uri="{BB962C8B-B14F-4D97-AF65-F5344CB8AC3E}">
        <p14:creationId xmlns:p14="http://schemas.microsoft.com/office/powerpoint/2010/main" val="8182655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7E079231-1126-4BC5-98A3-1B229CCFCC2B}" type="datetimeFigureOut">
              <a:rPr lang="en-GB" smtClean="0"/>
              <a:t>09/07/2024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F9ADF74-66CE-4559-AC8D-41AE89EF35FF}" type="slidenum">
              <a:rPr lang="en-GB" smtClean="0"/>
              <a:t>‹#›</a:t>
            </a:fld>
            <a:endParaRPr lang="en-GB"/>
          </a:p>
        </p:txBody>
      </p:sp>
    </p:spTree>
    <p:extLst>
      <p:ext uri="{BB962C8B-B14F-4D97-AF65-F5344CB8AC3E}">
        <p14:creationId xmlns:p14="http://schemas.microsoft.com/office/powerpoint/2010/main" val="36363285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7E079231-1126-4BC5-98A3-1B229CCFCC2B}" type="datetimeFigureOut">
              <a:rPr lang="en-GB" smtClean="0"/>
              <a:t>09/07/2024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F9ADF74-66CE-4559-AC8D-41AE89EF35FF}" type="slidenum">
              <a:rPr lang="en-GB" smtClean="0"/>
              <a:t>‹#›</a:t>
            </a:fld>
            <a:endParaRPr lang="en-GB"/>
          </a:p>
        </p:txBody>
      </p:sp>
    </p:spTree>
    <p:extLst>
      <p:ext uri="{BB962C8B-B14F-4D97-AF65-F5344CB8AC3E}">
        <p14:creationId xmlns:p14="http://schemas.microsoft.com/office/powerpoint/2010/main" val="41914542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7E079231-1126-4BC5-98A3-1B229CCFCC2B}" type="datetimeFigureOut">
              <a:rPr lang="en-GB" smtClean="0"/>
              <a:t>09/07/2024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F9ADF74-66CE-4559-AC8D-41AE89EF35FF}" type="slidenum">
              <a:rPr lang="en-GB" smtClean="0"/>
              <a:t>‹#›</a:t>
            </a:fld>
            <a:endParaRPr lang="en-GB"/>
          </a:p>
        </p:txBody>
      </p:sp>
    </p:spTree>
    <p:extLst>
      <p:ext uri="{BB962C8B-B14F-4D97-AF65-F5344CB8AC3E}">
        <p14:creationId xmlns:p14="http://schemas.microsoft.com/office/powerpoint/2010/main" val="29511103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E079231-1126-4BC5-98A3-1B229CCFCC2B}" type="datetimeFigureOut">
              <a:rPr lang="en-GB" smtClean="0"/>
              <a:t>09/07/2024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F9ADF74-66CE-4559-AC8D-41AE89EF35FF}" type="slidenum">
              <a:rPr lang="en-GB" smtClean="0"/>
              <a:t>‹#›</a:t>
            </a:fld>
            <a:endParaRPr lang="en-GB"/>
          </a:p>
        </p:txBody>
      </p:sp>
    </p:spTree>
    <p:extLst>
      <p:ext uri="{BB962C8B-B14F-4D97-AF65-F5344CB8AC3E}">
        <p14:creationId xmlns:p14="http://schemas.microsoft.com/office/powerpoint/2010/main" val="902651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7E079231-1126-4BC5-98A3-1B229CCFCC2B}" type="datetimeFigureOut">
              <a:rPr lang="en-GB" smtClean="0"/>
              <a:t>09/07/2024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F9ADF74-66CE-4559-AC8D-41AE89EF35FF}" type="slidenum">
              <a:rPr lang="en-GB" smtClean="0"/>
              <a:t>‹#›</a:t>
            </a:fld>
            <a:endParaRPr lang="en-GB"/>
          </a:p>
        </p:txBody>
      </p:sp>
    </p:spTree>
    <p:extLst>
      <p:ext uri="{BB962C8B-B14F-4D97-AF65-F5344CB8AC3E}">
        <p14:creationId xmlns:p14="http://schemas.microsoft.com/office/powerpoint/2010/main" val="32763094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7E079231-1126-4BC5-98A3-1B229CCFCC2B}" type="datetimeFigureOut">
              <a:rPr lang="en-GB" smtClean="0"/>
              <a:t>09/07/2024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8F9ADF74-66CE-4559-AC8D-41AE89EF35FF}" type="slidenum">
              <a:rPr lang="en-GB" smtClean="0"/>
              <a:t>‹#›</a:t>
            </a:fld>
            <a:endParaRPr lang="en-GB"/>
          </a:p>
        </p:txBody>
      </p:sp>
    </p:spTree>
    <p:extLst>
      <p:ext uri="{BB962C8B-B14F-4D97-AF65-F5344CB8AC3E}">
        <p14:creationId xmlns:p14="http://schemas.microsoft.com/office/powerpoint/2010/main" val="38082375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7E079231-1126-4BC5-98A3-1B229CCFCC2B}" type="datetimeFigureOut">
              <a:rPr lang="en-GB" smtClean="0"/>
              <a:t>09/07/2024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8F9ADF74-66CE-4559-AC8D-41AE89EF35FF}" type="slidenum">
              <a:rPr lang="en-GB" smtClean="0"/>
              <a:t>‹#›</a:t>
            </a:fld>
            <a:endParaRPr lang="en-GB"/>
          </a:p>
        </p:txBody>
      </p:sp>
    </p:spTree>
    <p:extLst>
      <p:ext uri="{BB962C8B-B14F-4D97-AF65-F5344CB8AC3E}">
        <p14:creationId xmlns:p14="http://schemas.microsoft.com/office/powerpoint/2010/main" val="2537853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079231-1126-4BC5-98A3-1B229CCFCC2B}" type="datetimeFigureOut">
              <a:rPr lang="en-GB" smtClean="0"/>
              <a:t>09/07/2024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8F9ADF74-66CE-4559-AC8D-41AE89EF35FF}" type="slidenum">
              <a:rPr lang="en-GB" smtClean="0"/>
              <a:t>‹#›</a:t>
            </a:fld>
            <a:endParaRPr lang="en-GB"/>
          </a:p>
        </p:txBody>
      </p:sp>
    </p:spTree>
    <p:extLst>
      <p:ext uri="{BB962C8B-B14F-4D97-AF65-F5344CB8AC3E}">
        <p14:creationId xmlns:p14="http://schemas.microsoft.com/office/powerpoint/2010/main" val="22832289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E079231-1126-4BC5-98A3-1B229CCFCC2B}" type="datetimeFigureOut">
              <a:rPr lang="en-GB" smtClean="0"/>
              <a:t>09/07/2024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F9ADF74-66CE-4559-AC8D-41AE89EF35FF}" type="slidenum">
              <a:rPr lang="en-GB" smtClean="0"/>
              <a:t>‹#›</a:t>
            </a:fld>
            <a:endParaRPr lang="en-GB"/>
          </a:p>
        </p:txBody>
      </p:sp>
    </p:spTree>
    <p:extLst>
      <p:ext uri="{BB962C8B-B14F-4D97-AF65-F5344CB8AC3E}">
        <p14:creationId xmlns:p14="http://schemas.microsoft.com/office/powerpoint/2010/main" val="19505738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E079231-1126-4BC5-98A3-1B229CCFCC2B}" type="datetimeFigureOut">
              <a:rPr lang="en-GB" smtClean="0"/>
              <a:t>09/07/2024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F9ADF74-66CE-4559-AC8D-41AE89EF35FF}" type="slidenum">
              <a:rPr lang="en-GB" smtClean="0"/>
              <a:t>‹#›</a:t>
            </a:fld>
            <a:endParaRPr lang="en-GB"/>
          </a:p>
        </p:txBody>
      </p:sp>
    </p:spTree>
    <p:extLst>
      <p:ext uri="{BB962C8B-B14F-4D97-AF65-F5344CB8AC3E}">
        <p14:creationId xmlns:p14="http://schemas.microsoft.com/office/powerpoint/2010/main" val="16759952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079231-1126-4BC5-98A3-1B229CCFCC2B}" type="datetimeFigureOut">
              <a:rPr lang="en-GB" smtClean="0"/>
              <a:t>09/07/2024</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9ADF74-66CE-4559-AC8D-41AE89EF35FF}" type="slidenum">
              <a:rPr lang="en-GB" smtClean="0"/>
              <a:t>‹#›</a:t>
            </a:fld>
            <a:endParaRPr lang="en-GB"/>
          </a:p>
        </p:txBody>
      </p:sp>
    </p:spTree>
    <p:extLst>
      <p:ext uri="{BB962C8B-B14F-4D97-AF65-F5344CB8AC3E}">
        <p14:creationId xmlns:p14="http://schemas.microsoft.com/office/powerpoint/2010/main" val="20849426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www.mdpi.com/2227-9067/10/5/808"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442595"/>
            <a:ext cx="9144000" cy="2387600"/>
          </a:xfrm>
        </p:spPr>
        <p:txBody>
          <a:bodyPr>
            <a:normAutofit/>
          </a:bodyPr>
          <a:lstStyle/>
          <a:p>
            <a:r>
              <a:rPr lang="en-US" sz="2800" dirty="0" smtClean="0">
                <a:latin typeface="Times New Roman" panose="02020603050405020304" pitchFamily="18" charset="0"/>
                <a:cs typeface="Times New Roman" panose="02020603050405020304" pitchFamily="18" charset="0"/>
              </a:rPr>
              <a:t>RISK FACTORS CONTRIBUTING TO ALLERGIC CONJUCTIVITIS AMONG PATIENTS ATTENDING TENWEK EYE HOSPITAL , BOMET COUNTY </a:t>
            </a:r>
            <a:endParaRPr lang="en-GB" sz="28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439159" y="3130697"/>
            <a:ext cx="9144000" cy="1655762"/>
          </a:xfrm>
        </p:spPr>
        <p:txBody>
          <a:bodyPr>
            <a:normAutofit fontScale="77500" lnSpcReduction="20000"/>
          </a:bodyPr>
          <a:lstStyle/>
          <a:p>
            <a:r>
              <a:rPr lang="en-US" dirty="0" smtClean="0">
                <a:latin typeface="Times New Roman" panose="02020603050405020304" pitchFamily="18" charset="0"/>
                <a:cs typeface="Times New Roman" panose="02020603050405020304" pitchFamily="18" charset="0"/>
              </a:rPr>
              <a:t>PRESENTER : ANGELA WACEKE KAMAU</a:t>
            </a:r>
          </a:p>
          <a:p>
            <a:r>
              <a:rPr lang="en-US" dirty="0" smtClean="0">
                <a:latin typeface="Times New Roman" panose="02020603050405020304" pitchFamily="18" charset="0"/>
                <a:cs typeface="Times New Roman" panose="02020603050405020304" pitchFamily="18" charset="0"/>
              </a:rPr>
              <a:t>REG NO : HSM 212-0553/2020</a:t>
            </a:r>
          </a:p>
          <a:p>
            <a:r>
              <a:rPr lang="en-US" dirty="0" smtClean="0">
                <a:latin typeface="Times New Roman" panose="02020603050405020304" pitchFamily="18" charset="0"/>
                <a:cs typeface="Times New Roman" panose="02020603050405020304" pitchFamily="18" charset="0"/>
              </a:rPr>
              <a:t>SUPERVISORS</a:t>
            </a:r>
          </a:p>
          <a:p>
            <a:r>
              <a:rPr lang="en-US" dirty="0" smtClean="0">
                <a:latin typeface="Times New Roman" panose="02020603050405020304" pitchFamily="18" charset="0"/>
                <a:cs typeface="Times New Roman" panose="02020603050405020304" pitchFamily="18" charset="0"/>
              </a:rPr>
              <a:t>DR SHADRACK ASENA</a:t>
            </a:r>
          </a:p>
          <a:p>
            <a:r>
              <a:rPr lang="en-US" dirty="0" smtClean="0">
                <a:latin typeface="Times New Roman" panose="02020603050405020304" pitchFamily="18" charset="0"/>
                <a:cs typeface="Times New Roman" panose="02020603050405020304" pitchFamily="18" charset="0"/>
              </a:rPr>
              <a:t>DR LEONARD WANYONYI</a:t>
            </a: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373542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latin typeface="Times New Roman" panose="02020603050405020304" pitchFamily="18" charset="0"/>
                <a:cs typeface="Times New Roman" panose="02020603050405020304" pitchFamily="18" charset="0"/>
              </a:rPr>
              <a:t>Calculation of sample size </a:t>
            </a:r>
            <a:endParaRPr lang="en-GB" sz="28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Autofit/>
              </a:bodyPr>
              <a:lstStyle/>
              <a:p>
                <a:r>
                  <a:rPr lang="en-US" sz="2200" dirty="0"/>
                  <a:t>The Fischer’s </a:t>
                </a:r>
                <a:r>
                  <a:rPr lang="en-US" sz="2200" i="1" dirty="0"/>
                  <a:t>et al</a:t>
                </a:r>
                <a:r>
                  <a:rPr lang="en-US" sz="2200" dirty="0"/>
                  <a:t> (1998) formula illustrated below will be used to determine sample size.</a:t>
                </a:r>
                <a:endParaRPr lang="en-GB" sz="2200" dirty="0"/>
              </a:p>
              <a:p>
                <a:pPr lvl="3"/>
                <a14:m>
                  <m:oMath xmlns:m="http://schemas.openxmlformats.org/officeDocument/2006/math">
                    <m:r>
                      <a:rPr lang="en-US" sz="2200" b="1" i="1">
                        <a:latin typeface="Cambria Math" panose="02040503050406030204" pitchFamily="18" charset="0"/>
                      </a:rPr>
                      <m:t>𝒏</m:t>
                    </m:r>
                    <m:r>
                      <a:rPr lang="en-US" sz="2200" b="1" i="1">
                        <a:latin typeface="Cambria Math" panose="02040503050406030204" pitchFamily="18" charset="0"/>
                      </a:rPr>
                      <m:t>=</m:t>
                    </m:r>
                    <m:f>
                      <m:fPr>
                        <m:ctrlPr>
                          <a:rPr lang="en-GB" sz="2200" b="1" i="1">
                            <a:latin typeface="Cambria Math" panose="02040503050406030204" pitchFamily="18" charset="0"/>
                          </a:rPr>
                        </m:ctrlPr>
                      </m:fPr>
                      <m:num>
                        <m:sSup>
                          <m:sSupPr>
                            <m:ctrlPr>
                              <a:rPr lang="en-GB" sz="2200" b="1" i="1">
                                <a:latin typeface="Cambria Math" panose="02040503050406030204" pitchFamily="18" charset="0"/>
                              </a:rPr>
                            </m:ctrlPr>
                          </m:sSupPr>
                          <m:e>
                            <m:r>
                              <a:rPr lang="en-US" sz="2200" b="1" i="1">
                                <a:latin typeface="Cambria Math" panose="02040503050406030204" pitchFamily="18" charset="0"/>
                              </a:rPr>
                              <m:t>𝒁</m:t>
                            </m:r>
                          </m:e>
                          <m:sup>
                            <m:r>
                              <a:rPr lang="en-US" sz="2200" b="1" i="1">
                                <a:latin typeface="Cambria Math" panose="02040503050406030204" pitchFamily="18" charset="0"/>
                              </a:rPr>
                              <m:t>𝟐</m:t>
                            </m:r>
                          </m:sup>
                        </m:sSup>
                        <m:r>
                          <a:rPr lang="en-US" sz="2200" b="1" i="1">
                            <a:latin typeface="Cambria Math" panose="02040503050406030204" pitchFamily="18" charset="0"/>
                          </a:rPr>
                          <m:t>𝑷</m:t>
                        </m:r>
                        <m:r>
                          <a:rPr lang="en-US" sz="2200" b="1" i="1">
                            <a:latin typeface="Cambria Math" panose="02040503050406030204" pitchFamily="18" charset="0"/>
                          </a:rPr>
                          <m:t>(</m:t>
                        </m:r>
                        <m:r>
                          <a:rPr lang="en-US" sz="2200" b="1" i="1">
                            <a:latin typeface="Cambria Math" panose="02040503050406030204" pitchFamily="18" charset="0"/>
                          </a:rPr>
                          <m:t>𝟏</m:t>
                        </m:r>
                        <m:r>
                          <a:rPr lang="en-US" sz="2200" b="1" i="1">
                            <a:latin typeface="Cambria Math" panose="02040503050406030204" pitchFamily="18" charset="0"/>
                          </a:rPr>
                          <m:t>−</m:t>
                        </m:r>
                        <m:r>
                          <a:rPr lang="en-US" sz="2200" b="1" i="1">
                            <a:latin typeface="Cambria Math" panose="02040503050406030204" pitchFamily="18" charset="0"/>
                          </a:rPr>
                          <m:t>𝑷</m:t>
                        </m:r>
                        <m:r>
                          <a:rPr lang="en-US" sz="2200" b="1" i="1">
                            <a:latin typeface="Cambria Math" panose="02040503050406030204" pitchFamily="18" charset="0"/>
                          </a:rPr>
                          <m:t>)</m:t>
                        </m:r>
                      </m:num>
                      <m:den>
                        <m:sSup>
                          <m:sSupPr>
                            <m:ctrlPr>
                              <a:rPr lang="en-GB" sz="2200" b="1" i="1">
                                <a:latin typeface="Cambria Math" panose="02040503050406030204" pitchFamily="18" charset="0"/>
                              </a:rPr>
                            </m:ctrlPr>
                          </m:sSupPr>
                          <m:e>
                            <m:r>
                              <a:rPr lang="en-US" sz="2200" b="1" i="1">
                                <a:latin typeface="Cambria Math" panose="02040503050406030204" pitchFamily="18" charset="0"/>
                              </a:rPr>
                              <m:t>𝒅</m:t>
                            </m:r>
                          </m:e>
                          <m:sup>
                            <m:r>
                              <a:rPr lang="en-US" sz="2200" b="1" i="1">
                                <a:latin typeface="Cambria Math" panose="02040503050406030204" pitchFamily="18" charset="0"/>
                              </a:rPr>
                              <m:t>𝟐</m:t>
                            </m:r>
                          </m:sup>
                        </m:sSup>
                      </m:den>
                    </m:f>
                  </m:oMath>
                </a14:m>
                <a:endParaRPr lang="en-GB" sz="2200" dirty="0"/>
              </a:p>
              <a:p>
                <a:r>
                  <a:rPr lang="en-US" sz="2200" dirty="0"/>
                  <a:t>Where:</a:t>
                </a:r>
                <a:endParaRPr lang="en-GB" sz="2200" dirty="0"/>
              </a:p>
              <a:p>
                <a:r>
                  <a:rPr lang="en-US" sz="2200" i="1" dirty="0" smtClean="0">
                    <a:latin typeface="Times New Roman" panose="02020603050405020304" pitchFamily="18" charset="0"/>
                    <a:cs typeface="Times New Roman" panose="02020603050405020304" pitchFamily="18" charset="0"/>
                  </a:rPr>
                  <a:t>n= </a:t>
                </a:r>
                <a:r>
                  <a:rPr lang="en-US" sz="2200" dirty="0" smtClean="0">
                    <a:latin typeface="Times New Roman" panose="02020603050405020304" pitchFamily="18" charset="0"/>
                    <a:cs typeface="Times New Roman" panose="02020603050405020304" pitchFamily="18" charset="0"/>
                  </a:rPr>
                  <a:t>denotes the intended sample size (if the target population is greater than 10,000) </a:t>
                </a:r>
              </a:p>
              <a:p>
                <a:r>
                  <a:rPr lang="en-US" sz="2200" i="1" dirty="0" smtClean="0">
                    <a:latin typeface="Times New Roman" panose="02020603050405020304" pitchFamily="18" charset="0"/>
                    <a:cs typeface="Times New Roman" panose="02020603050405020304" pitchFamily="18" charset="0"/>
                  </a:rPr>
                  <a:t>Z</a:t>
                </a:r>
                <a:r>
                  <a:rPr lang="en-US" sz="2200" dirty="0" smtClean="0">
                    <a:latin typeface="Times New Roman" panose="02020603050405020304" pitchFamily="18" charset="0"/>
                    <a:cs typeface="Times New Roman" panose="02020603050405020304" pitchFamily="18" charset="0"/>
                  </a:rPr>
                  <a:t> = the normal standard deviation at the required confidence level (in this case, 1.96 at 95%) </a:t>
                </a:r>
              </a:p>
              <a:p>
                <a:r>
                  <a:rPr lang="en-US" sz="2200" dirty="0" smtClean="0">
                    <a:latin typeface="Times New Roman" panose="02020603050405020304" pitchFamily="18" charset="0"/>
                    <a:cs typeface="Times New Roman" panose="02020603050405020304" pitchFamily="18" charset="0"/>
                  </a:rPr>
                  <a:t>P= the estimated percent of the target population with the existing variable to be measured. </a:t>
                </a:r>
              </a:p>
              <a:p>
                <a:r>
                  <a:rPr lang="en-US" sz="2200" i="1" dirty="0" smtClean="0">
                    <a:latin typeface="Times New Roman" panose="02020603050405020304" pitchFamily="18" charset="0"/>
                    <a:cs typeface="Times New Roman" panose="02020603050405020304" pitchFamily="18" charset="0"/>
                  </a:rPr>
                  <a:t>q</a:t>
                </a:r>
                <a:r>
                  <a:rPr lang="en-US" sz="2200" dirty="0" smtClean="0">
                    <a:latin typeface="Times New Roman" panose="02020603050405020304" pitchFamily="18" charset="0"/>
                    <a:cs typeface="Times New Roman" panose="02020603050405020304" pitchFamily="18" charset="0"/>
                  </a:rPr>
                  <a:t> = </a:t>
                </a:r>
                <a:r>
                  <a:rPr lang="en-US" sz="2200" i="1" dirty="0" smtClean="0">
                    <a:latin typeface="Times New Roman" panose="02020603050405020304" pitchFamily="18" charset="0"/>
                    <a:cs typeface="Times New Roman" panose="02020603050405020304" pitchFamily="18" charset="0"/>
                  </a:rPr>
                  <a:t>1-P </a:t>
                </a:r>
                <a:endParaRPr lang="en-US" sz="2200" dirty="0" smtClean="0">
                  <a:latin typeface="Times New Roman" panose="02020603050405020304" pitchFamily="18" charset="0"/>
                  <a:cs typeface="Times New Roman" panose="02020603050405020304" pitchFamily="18" charset="0"/>
                </a:endParaRPr>
              </a:p>
              <a:p>
                <a:r>
                  <a:rPr lang="en-US" sz="2200" i="1" dirty="0" smtClean="0">
                    <a:latin typeface="Times New Roman" panose="02020603050405020304" pitchFamily="18" charset="0"/>
                    <a:cs typeface="Times New Roman" panose="02020603050405020304" pitchFamily="18" charset="0"/>
                  </a:rPr>
                  <a:t>d</a:t>
                </a:r>
                <a:r>
                  <a:rPr lang="en-US" sz="2200" dirty="0" smtClean="0">
                    <a:latin typeface="Times New Roman" panose="02020603050405020304" pitchFamily="18" charset="0"/>
                    <a:cs typeface="Times New Roman" panose="02020603050405020304" pitchFamily="18" charset="0"/>
                  </a:rPr>
                  <a:t> = the level of statistical significance set. </a:t>
                </a:r>
              </a:p>
              <a:p>
                <a:pPr lvl="1"/>
                <a:endParaRPr lang="en-GB" sz="22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696" t="-1681" b="-4482"/>
                </a:stretch>
              </a:blipFill>
            </p:spPr>
            <p:txBody>
              <a:bodyPr/>
              <a:lstStyle/>
              <a:p>
                <a:r>
                  <a:rPr lang="en-GB">
                    <a:noFill/>
                  </a:rPr>
                  <a:t> </a:t>
                </a:r>
              </a:p>
            </p:txBody>
          </p:sp>
        </mc:Fallback>
      </mc:AlternateContent>
    </p:spTree>
    <p:extLst>
      <p:ext uri="{BB962C8B-B14F-4D97-AF65-F5344CB8AC3E}">
        <p14:creationId xmlns:p14="http://schemas.microsoft.com/office/powerpoint/2010/main" val="30719613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For a population of more than 10,000 people, the sample would be; </a:t>
            </a:r>
          </a:p>
          <a:p>
            <a:endParaRPr lang="en-US" dirty="0" smtClean="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Therefore n </a:t>
            </a:r>
            <a:r>
              <a:rPr lang="en-US" dirty="0"/>
              <a:t>= </a:t>
            </a:r>
            <a:r>
              <a:rPr lang="en-US" u="sng" dirty="0"/>
              <a:t>1.96</a:t>
            </a:r>
            <a:r>
              <a:rPr lang="en-US" u="sng" baseline="30000" dirty="0"/>
              <a:t>2</a:t>
            </a:r>
            <a:r>
              <a:rPr lang="en-US" u="sng" dirty="0"/>
              <a:t> (0.50) (1-0.50)</a:t>
            </a:r>
            <a:r>
              <a:rPr lang="en-US" dirty="0"/>
              <a:t>    =</a:t>
            </a:r>
            <a:r>
              <a:rPr lang="en-US" dirty="0" smtClean="0"/>
              <a:t>384</a:t>
            </a:r>
            <a:endParaRPr lang="en-GB" dirty="0"/>
          </a:p>
          <a:p>
            <a:pPr marL="0" indent="0">
              <a:buNone/>
            </a:pPr>
            <a:r>
              <a:rPr lang="en-US" dirty="0" smtClean="0"/>
              <a:t>                         </a:t>
            </a:r>
            <a:r>
              <a:rPr lang="en-US" dirty="0"/>
              <a:t>(0.05) (0.05)</a:t>
            </a:r>
            <a:endParaRPr lang="en-GB" dirty="0"/>
          </a:p>
          <a:p>
            <a:endParaRPr lang="en-GB" dirty="0" smtClean="0"/>
          </a:p>
          <a:p>
            <a:endParaRPr lang="en-US" dirty="0">
              <a:latin typeface="Times New Roman" panose="02020603050405020304" pitchFamily="18" charset="0"/>
              <a:cs typeface="Times New Roman" panose="02020603050405020304" pitchFamily="18" charset="0"/>
            </a:endParaRPr>
          </a:p>
          <a:p>
            <a:endParaRPr lang="en-GB" dirty="0"/>
          </a:p>
        </p:txBody>
      </p:sp>
    </p:spTree>
    <p:extLst>
      <p:ext uri="{BB962C8B-B14F-4D97-AF65-F5344CB8AC3E}">
        <p14:creationId xmlns:p14="http://schemas.microsoft.com/office/powerpoint/2010/main" val="27773185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Times New Roman" panose="02020603050405020304" pitchFamily="18" charset="0"/>
                <a:cs typeface="Times New Roman" panose="02020603050405020304" pitchFamily="18" charset="0"/>
              </a:rPr>
              <a:t>cont</a:t>
            </a:r>
            <a:endParaRPr lang="en-GB"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Autofit/>
              </a:bodyPr>
              <a:lstStyle/>
              <a:p>
                <a:r>
                  <a:rPr lang="en-US" sz="1800" dirty="0"/>
                  <a:t>Since the target population in the health </a:t>
                </a:r>
                <a:r>
                  <a:rPr lang="en-US" sz="1800" dirty="0" err="1"/>
                  <a:t>centre</a:t>
                </a:r>
                <a:r>
                  <a:rPr lang="en-US" sz="1800" dirty="0"/>
                  <a:t> is &lt;10,000, the alternative formula will be applied using the following formula.</a:t>
                </a:r>
                <a:endParaRPr lang="en-GB" sz="1800" dirty="0"/>
              </a:p>
              <a:p>
                <a:pPr marL="2286000" lvl="5" indent="0">
                  <a:buNone/>
                </a:pPr>
                <a14:m>
                  <m:oMathPara xmlns:m="http://schemas.openxmlformats.org/officeDocument/2006/math">
                    <m:oMathParaPr>
                      <m:jc m:val="centerGroup"/>
                    </m:oMathParaPr>
                    <m:oMath xmlns:m="http://schemas.openxmlformats.org/officeDocument/2006/math">
                      <m:r>
                        <a:rPr lang="en-US" sz="2000" b="1" i="1">
                          <a:latin typeface="Cambria Math" panose="02040503050406030204" pitchFamily="18" charset="0"/>
                        </a:rPr>
                        <m:t>𝒏𝒇</m:t>
                      </m:r>
                      <m:r>
                        <a:rPr lang="en-US" sz="2000" b="1" i="1">
                          <a:latin typeface="Cambria Math" panose="02040503050406030204" pitchFamily="18" charset="0"/>
                        </a:rPr>
                        <m:t>=</m:t>
                      </m:r>
                      <m:f>
                        <m:fPr>
                          <m:ctrlPr>
                            <a:rPr lang="en-GB" sz="2000" b="1" i="1">
                              <a:latin typeface="Cambria Math" panose="02040503050406030204" pitchFamily="18" charset="0"/>
                            </a:rPr>
                          </m:ctrlPr>
                        </m:fPr>
                        <m:num>
                          <m:r>
                            <a:rPr lang="en-US" sz="2000" b="1" i="1">
                              <a:latin typeface="Cambria Math" panose="02040503050406030204" pitchFamily="18" charset="0"/>
                            </a:rPr>
                            <m:t>𝒏</m:t>
                          </m:r>
                        </m:num>
                        <m:den>
                          <m:r>
                            <a:rPr lang="en-US" sz="2000" b="1" i="1">
                              <a:latin typeface="Cambria Math" panose="02040503050406030204" pitchFamily="18" charset="0"/>
                            </a:rPr>
                            <m:t>𝟏</m:t>
                          </m:r>
                          <m:r>
                            <a:rPr lang="en-US" sz="2000" b="1" i="1">
                              <a:latin typeface="Cambria Math" panose="02040503050406030204" pitchFamily="18" charset="0"/>
                            </a:rPr>
                            <m:t>+</m:t>
                          </m:r>
                          <m:f>
                            <m:fPr>
                              <m:type m:val="skw"/>
                              <m:ctrlPr>
                                <a:rPr lang="en-GB" sz="2000" b="1" i="1">
                                  <a:latin typeface="Cambria Math" panose="02040503050406030204" pitchFamily="18" charset="0"/>
                                </a:rPr>
                              </m:ctrlPr>
                            </m:fPr>
                            <m:num>
                              <m:r>
                                <a:rPr lang="en-US" sz="2000" b="1" i="1">
                                  <a:latin typeface="Cambria Math" panose="02040503050406030204" pitchFamily="18" charset="0"/>
                                </a:rPr>
                                <m:t>𝒏</m:t>
                              </m:r>
                            </m:num>
                            <m:den>
                              <m:r>
                                <a:rPr lang="en-US" sz="2000" b="1" i="1">
                                  <a:latin typeface="Cambria Math" panose="02040503050406030204" pitchFamily="18" charset="0"/>
                                </a:rPr>
                                <m:t>𝑵</m:t>
                              </m:r>
                            </m:den>
                          </m:f>
                        </m:den>
                      </m:f>
                    </m:oMath>
                  </m:oMathPara>
                </a14:m>
                <a:endParaRPr lang="en-GB" sz="2000" dirty="0"/>
              </a:p>
              <a:p>
                <a:r>
                  <a:rPr lang="en-US" sz="2000" dirty="0"/>
                  <a:t>	Where:</a:t>
                </a:r>
                <a:endParaRPr lang="en-GB" sz="2000" dirty="0"/>
              </a:p>
              <a:p>
                <a:pPr marL="0" indent="0">
                  <a:buNone/>
                </a:pPr>
                <a:r>
                  <a:rPr lang="en-US" sz="2000" dirty="0"/>
                  <a:t>	</a:t>
                </a:r>
                <a:r>
                  <a:rPr lang="en-US" sz="2000" b="1" dirty="0" err="1"/>
                  <a:t>nf</a:t>
                </a:r>
                <a:r>
                  <a:rPr lang="en-US" sz="2000" dirty="0"/>
                  <a:t> = the desired sample size for population &lt;10,000</a:t>
                </a:r>
                <a:endParaRPr lang="en-GB" sz="2000" dirty="0"/>
              </a:p>
              <a:p>
                <a:pPr marL="0" indent="0">
                  <a:buNone/>
                </a:pPr>
                <a:r>
                  <a:rPr lang="en-US" sz="2000" dirty="0"/>
                  <a:t>	</a:t>
                </a:r>
                <a:r>
                  <a:rPr lang="en-US" sz="2000" b="1" dirty="0"/>
                  <a:t>N</a:t>
                </a:r>
                <a:r>
                  <a:rPr lang="en-US" sz="2000" dirty="0"/>
                  <a:t> = total study population which is 361</a:t>
                </a:r>
                <a:endParaRPr lang="en-GB" sz="2000" dirty="0"/>
              </a:p>
              <a:p>
                <a:pPr marL="0" indent="0">
                  <a:buNone/>
                </a:pPr>
                <a:r>
                  <a:rPr lang="en-US" sz="2000" dirty="0"/>
                  <a:t>	</a:t>
                </a:r>
                <a:r>
                  <a:rPr lang="en-US" sz="2000" b="1" dirty="0"/>
                  <a:t>n</a:t>
                </a:r>
                <a:r>
                  <a:rPr lang="en-US" sz="2000" dirty="0"/>
                  <a:t>= the calculated sample size.</a:t>
                </a:r>
                <a:endParaRPr lang="en-GB" sz="2000" dirty="0"/>
              </a:p>
              <a:p>
                <a:pPr marL="0" indent="0">
                  <a:buNone/>
                </a:pPr>
                <a:r>
                  <a:rPr lang="en-US" sz="2000" b="1" dirty="0"/>
                  <a:t>		</a:t>
                </a:r>
                <a:br>
                  <a:rPr lang="en-US" sz="2000" b="1" dirty="0"/>
                </a:br>
                <a14:m>
                  <m:oMathPara xmlns:m="http://schemas.openxmlformats.org/officeDocument/2006/math">
                    <m:oMathParaPr>
                      <m:jc m:val="centerGroup"/>
                    </m:oMathParaPr>
                    <m:oMath xmlns:m="http://schemas.openxmlformats.org/officeDocument/2006/math">
                      <m:r>
                        <a:rPr lang="en-US" sz="1800" b="1" i="1">
                          <a:latin typeface="Cambria Math" panose="02040503050406030204" pitchFamily="18" charset="0"/>
                        </a:rPr>
                        <m:t>𝒏𝒇</m:t>
                      </m:r>
                      <m:r>
                        <a:rPr lang="en-US" sz="1800" b="1" i="1">
                          <a:latin typeface="Cambria Math" panose="02040503050406030204" pitchFamily="18" charset="0"/>
                        </a:rPr>
                        <m:t>=</m:t>
                      </m:r>
                      <m:f>
                        <m:fPr>
                          <m:ctrlPr>
                            <a:rPr lang="en-GB" sz="1800" b="1" i="1">
                              <a:latin typeface="Cambria Math" panose="02040503050406030204" pitchFamily="18" charset="0"/>
                            </a:rPr>
                          </m:ctrlPr>
                        </m:fPr>
                        <m:num>
                          <m:r>
                            <a:rPr lang="en-US" sz="1800" b="1" i="1">
                              <a:latin typeface="Cambria Math" panose="02040503050406030204" pitchFamily="18" charset="0"/>
                            </a:rPr>
                            <m:t>𝟑𝟖𝟒</m:t>
                          </m:r>
                        </m:num>
                        <m:den>
                          <m:r>
                            <a:rPr lang="en-US" sz="1800" b="1" i="1">
                              <a:latin typeface="Cambria Math" panose="02040503050406030204" pitchFamily="18" charset="0"/>
                            </a:rPr>
                            <m:t>𝟏</m:t>
                          </m:r>
                          <m:r>
                            <a:rPr lang="en-US" sz="1800" b="1" i="1">
                              <a:latin typeface="Cambria Math" panose="02040503050406030204" pitchFamily="18" charset="0"/>
                            </a:rPr>
                            <m:t>+</m:t>
                          </m:r>
                          <m:f>
                            <m:fPr>
                              <m:type m:val="skw"/>
                              <m:ctrlPr>
                                <a:rPr lang="en-GB" sz="1800" b="1" i="1">
                                  <a:latin typeface="Cambria Math" panose="02040503050406030204" pitchFamily="18" charset="0"/>
                                </a:rPr>
                              </m:ctrlPr>
                            </m:fPr>
                            <m:num>
                              <m:r>
                                <a:rPr lang="en-US" sz="1800" b="1" i="1">
                                  <a:latin typeface="Cambria Math" panose="02040503050406030204" pitchFamily="18" charset="0"/>
                                </a:rPr>
                                <m:t>𝟑𝟖𝟒</m:t>
                              </m:r>
                            </m:num>
                            <m:den>
                              <m:r>
                                <a:rPr lang="en-US" sz="1800" b="1" i="1">
                                  <a:latin typeface="Cambria Math" panose="02040503050406030204" pitchFamily="18" charset="0"/>
                                </a:rPr>
                                <m:t>𝟑𝟔𝟏</m:t>
                              </m:r>
                            </m:den>
                          </m:f>
                        </m:den>
                      </m:f>
                    </m:oMath>
                  </m:oMathPara>
                </a14:m>
                <a:endParaRPr lang="en-GB" sz="1800" dirty="0"/>
              </a:p>
              <a:p>
                <a:pPr marL="0" indent="0">
                  <a:buNone/>
                </a:pPr>
                <a:r>
                  <a:rPr lang="en-US" sz="1800" b="1" dirty="0"/>
                  <a:t>			</a:t>
                </a:r>
                <a14:m>
                  <m:oMath xmlns:m="http://schemas.openxmlformats.org/officeDocument/2006/math">
                    <m:r>
                      <a:rPr lang="en-US" sz="1800" b="1" i="1">
                        <a:latin typeface="Cambria Math" panose="02040503050406030204" pitchFamily="18" charset="0"/>
                      </a:rPr>
                      <m:t>𝒏𝒇</m:t>
                    </m:r>
                  </m:oMath>
                </a14:m>
                <a:r>
                  <a:rPr lang="en-US" sz="1800" b="1" dirty="0"/>
                  <a:t>=</a:t>
                </a:r>
                <a:r>
                  <a:rPr lang="en-US" sz="1800" b="1" dirty="0" smtClean="0"/>
                  <a:t>186 ( target size )</a:t>
                </a:r>
                <a:endParaRPr lang="en-GB" sz="1800" dirty="0"/>
              </a:p>
              <a:p>
                <a:pPr marL="0" indent="0">
                  <a:buNone/>
                </a:pPr>
                <a:r>
                  <a:rPr lang="en-US" sz="1800" b="1" dirty="0"/>
                  <a:t>		</a:t>
                </a:r>
                <a:endParaRPr lang="en-GB" sz="18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522" t="-1261" b="-6162"/>
                </a:stretch>
              </a:blipFill>
            </p:spPr>
            <p:txBody>
              <a:bodyPr/>
              <a:lstStyle/>
              <a:p>
                <a:r>
                  <a:rPr lang="en-GB">
                    <a:noFill/>
                  </a:rPr>
                  <a:t> </a:t>
                </a:r>
              </a:p>
            </p:txBody>
          </p:sp>
        </mc:Fallback>
      </mc:AlternateContent>
    </p:spTree>
    <p:extLst>
      <p:ext uri="{BB962C8B-B14F-4D97-AF65-F5344CB8AC3E}">
        <p14:creationId xmlns:p14="http://schemas.microsoft.com/office/powerpoint/2010/main" val="14348908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a:t>
            </a:r>
            <a:r>
              <a:rPr lang="en-US" sz="2800" b="1" dirty="0">
                <a:latin typeface="Times New Roman" panose="02020603050405020304" pitchFamily="18" charset="0"/>
                <a:cs typeface="Times New Roman" panose="02020603050405020304" pitchFamily="18" charset="0"/>
              </a:rPr>
              <a:t>Sampling Technique</a:t>
            </a:r>
            <a:endParaRPr lang="en-GB" sz="28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A consecutive sampling technique will be utilized to recruit the required participants. This method involves enrolling all sampling units that meet the inclusion criteria until the desired sample size is achieved </a:t>
            </a:r>
            <a:endParaRPr lang="en-GB" dirty="0" smtClean="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Data Collection Techniques and Tools</a:t>
            </a:r>
            <a:endParaRPr lang="en-GB" b="1"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Primary data will be collected through a questionnaire administered to the study participants</a:t>
            </a: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802075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4283"/>
            <a:ext cx="10515600" cy="1325563"/>
          </a:xfrm>
        </p:spPr>
        <p:txBody>
          <a:bodyPr>
            <a:normAutofit/>
          </a:bodyPr>
          <a:lstStyle/>
          <a:p>
            <a:r>
              <a:rPr lang="en-US" sz="2800" dirty="0" smtClean="0">
                <a:latin typeface="Times New Roman" panose="02020603050405020304" pitchFamily="18" charset="0"/>
                <a:cs typeface="Times New Roman" panose="02020603050405020304" pitchFamily="18" charset="0"/>
              </a:rPr>
              <a:t>Data analysis </a:t>
            </a:r>
            <a:endParaRPr lang="en-GB" sz="2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 Data analysis will be conducted using SPSS statistical software</a:t>
            </a:r>
          </a:p>
          <a:p>
            <a:r>
              <a:rPr lang="en-US" dirty="0" smtClean="0">
                <a:latin typeface="Times New Roman" panose="02020603050405020304" pitchFamily="18" charset="0"/>
                <a:cs typeface="Times New Roman" panose="02020603050405020304" pitchFamily="18" charset="0"/>
              </a:rPr>
              <a:t>Descriptive statistics </a:t>
            </a:r>
            <a:r>
              <a:rPr lang="en-US" dirty="0" err="1" smtClean="0">
                <a:latin typeface="Times New Roman" panose="02020603050405020304" pitchFamily="18" charset="0"/>
                <a:cs typeface="Times New Roman" panose="02020603050405020304" pitchFamily="18" charset="0"/>
              </a:rPr>
              <a:t>ie</a:t>
            </a:r>
            <a:r>
              <a:rPr lang="en-US" dirty="0" smtClean="0">
                <a:latin typeface="Times New Roman" panose="02020603050405020304" pitchFamily="18" charset="0"/>
                <a:cs typeface="Times New Roman" panose="02020603050405020304" pitchFamily="18" charset="0"/>
              </a:rPr>
              <a:t>  frequencies, standard deviation and mean will be used to summarize, organize and simplify the data collected.</a:t>
            </a:r>
          </a:p>
          <a:p>
            <a:r>
              <a:rPr lang="en-US" dirty="0" smtClean="0">
                <a:latin typeface="Times New Roman" panose="02020603050405020304" pitchFamily="18" charset="0"/>
                <a:cs typeface="Times New Roman" panose="02020603050405020304" pitchFamily="18" charset="0"/>
              </a:rPr>
              <a:t>Odds Ratio (OR) and 95% Confidence Interval (CI) will be used to estimate the strength of association between independent variables and the dependent variable</a:t>
            </a:r>
          </a:p>
          <a:p>
            <a:r>
              <a:rPr lang="en-US" dirty="0" smtClean="0">
                <a:latin typeface="Times New Roman" panose="02020603050405020304" pitchFamily="18" charset="0"/>
                <a:cs typeface="Times New Roman" panose="02020603050405020304" pitchFamily="18" charset="0"/>
              </a:rPr>
              <a:t>Tables, bar charts, graphs and pie charts will be used to present results</a:t>
            </a:r>
            <a:endParaRPr lang="en-GB" dirty="0" smtClean="0">
              <a:latin typeface="Times New Roman" panose="02020603050405020304" pitchFamily="18" charset="0"/>
              <a:cs typeface="Times New Roman" panose="02020603050405020304" pitchFamily="18" charset="0"/>
            </a:endParaRPr>
          </a:p>
          <a:p>
            <a:endParaRPr lang="en-GB" dirty="0"/>
          </a:p>
        </p:txBody>
      </p:sp>
    </p:spTree>
    <p:extLst>
      <p:ext uri="{BB962C8B-B14F-4D97-AF65-F5344CB8AC3E}">
        <p14:creationId xmlns:p14="http://schemas.microsoft.com/office/powerpoint/2010/main" val="2239462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latin typeface="Times New Roman" panose="02020603050405020304" pitchFamily="18" charset="0"/>
                <a:cs typeface="Times New Roman" panose="02020603050405020304" pitchFamily="18" charset="0"/>
              </a:rPr>
              <a:t>Ethical consideration</a:t>
            </a:r>
            <a:endParaRPr lang="en-GB" sz="2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Approvals will be requested from </a:t>
            </a:r>
            <a:r>
              <a:rPr lang="en-GB" dirty="0" smtClean="0">
                <a:latin typeface="Times New Roman" panose="02020603050405020304" pitchFamily="18" charset="0"/>
                <a:cs typeface="Times New Roman" panose="02020603050405020304" pitchFamily="18" charset="0"/>
              </a:rPr>
              <a:t>;</a:t>
            </a:r>
          </a:p>
          <a:p>
            <a:pPr lvl="1">
              <a:buFont typeface="Wingdings" panose="05000000000000000000" pitchFamily="2" charset="2"/>
              <a:buChar char="Ø"/>
            </a:pPr>
            <a:r>
              <a:rPr lang="en-US" sz="2800" dirty="0" err="1" smtClean="0">
                <a:latin typeface="Times New Roman" panose="02020603050405020304" pitchFamily="18" charset="0"/>
                <a:cs typeface="Times New Roman" panose="02020603050405020304" pitchFamily="18" charset="0"/>
              </a:rPr>
              <a:t>Jomo</a:t>
            </a:r>
            <a:r>
              <a:rPr lang="en-US" sz="2800" dirty="0" smtClean="0">
                <a:latin typeface="Times New Roman" panose="02020603050405020304" pitchFamily="18" charset="0"/>
                <a:cs typeface="Times New Roman" panose="02020603050405020304" pitchFamily="18" charset="0"/>
              </a:rPr>
              <a:t> Kenyatta University of Agriculture and Technology-Ethical Review Committee for ethical approval</a:t>
            </a:r>
          </a:p>
          <a:p>
            <a:pPr marL="457200" lvl="1" indent="0">
              <a:buNone/>
            </a:pPr>
            <a:endParaRPr lang="en-US" sz="2800" dirty="0" smtClean="0">
              <a:latin typeface="Times New Roman" panose="02020603050405020304" pitchFamily="18" charset="0"/>
              <a:cs typeface="Times New Roman" panose="02020603050405020304" pitchFamily="18" charset="0"/>
            </a:endParaRPr>
          </a:p>
          <a:p>
            <a:pPr lvl="1">
              <a:buFont typeface="Wingdings" panose="05000000000000000000" pitchFamily="2" charset="2"/>
              <a:buChar char="Ø"/>
            </a:pPr>
            <a:r>
              <a:rPr lang="en-US" sz="2800" dirty="0" err="1" smtClean="0">
                <a:latin typeface="Times New Roman" panose="02020603050405020304" pitchFamily="18" charset="0"/>
                <a:cs typeface="Times New Roman" panose="02020603050405020304" pitchFamily="18" charset="0"/>
              </a:rPr>
              <a:t>Tenwek</a:t>
            </a:r>
            <a:r>
              <a:rPr lang="en-US" sz="2800" dirty="0" smtClean="0">
                <a:latin typeface="Times New Roman" panose="02020603050405020304" pitchFamily="18" charset="0"/>
                <a:cs typeface="Times New Roman" panose="02020603050405020304" pitchFamily="18" charset="0"/>
              </a:rPr>
              <a:t> Eye Hospital administration approval</a:t>
            </a:r>
          </a:p>
          <a:p>
            <a:pPr marL="457200" lvl="1" indent="0">
              <a:buNone/>
            </a:pPr>
            <a:endParaRPr lang="en-US" sz="2800" dirty="0" smtClean="0">
              <a:latin typeface="Times New Roman" panose="02020603050405020304" pitchFamily="18" charset="0"/>
              <a:cs typeface="Times New Roman" panose="02020603050405020304" pitchFamily="18" charset="0"/>
            </a:endParaRPr>
          </a:p>
          <a:p>
            <a:pPr marL="457200" lvl="1" indent="0">
              <a:buNone/>
            </a:pPr>
            <a:r>
              <a:rPr lang="en-US" sz="2800" dirty="0" smtClean="0">
                <a:latin typeface="Times New Roman" panose="02020603050405020304" pitchFamily="18" charset="0"/>
                <a:cs typeface="Times New Roman" panose="02020603050405020304" pitchFamily="18" charset="0"/>
              </a:rPr>
              <a:t> </a:t>
            </a:r>
          </a:p>
          <a:p>
            <a:pPr lvl="1">
              <a:buFont typeface="Wingdings" panose="05000000000000000000" pitchFamily="2" charset="2"/>
              <a:buChar char="Ø"/>
            </a:pPr>
            <a:r>
              <a:rPr lang="en-US" sz="2800" dirty="0" smtClean="0">
                <a:latin typeface="Times New Roman" panose="02020603050405020304" pitchFamily="18" charset="0"/>
                <a:cs typeface="Times New Roman" panose="02020603050405020304" pitchFamily="18" charset="0"/>
              </a:rPr>
              <a:t>informed consent will be obtained from the respondents</a:t>
            </a:r>
          </a:p>
        </p:txBody>
      </p:sp>
    </p:spTree>
    <p:extLst>
      <p:ext uri="{BB962C8B-B14F-4D97-AF65-F5344CB8AC3E}">
        <p14:creationId xmlns:p14="http://schemas.microsoft.com/office/powerpoint/2010/main" val="32597721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references</a:t>
            </a:r>
            <a:endParaRPr lang="en-GB"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Mahoney, M. J., </a:t>
            </a:r>
            <a:r>
              <a:rPr lang="en-US" dirty="0" err="1">
                <a:latin typeface="Times New Roman" panose="02020603050405020304" pitchFamily="18" charset="0"/>
                <a:cs typeface="Times New Roman" panose="02020603050405020304" pitchFamily="18" charset="0"/>
              </a:rPr>
              <a:t>Bekibele</a:t>
            </a:r>
            <a:r>
              <a:rPr lang="en-US" dirty="0">
                <a:latin typeface="Times New Roman" panose="02020603050405020304" pitchFamily="18" charset="0"/>
                <a:cs typeface="Times New Roman" panose="02020603050405020304" pitchFamily="18" charset="0"/>
              </a:rPr>
              <a:t>, R., </a:t>
            </a:r>
            <a:r>
              <a:rPr lang="en-US" dirty="0" err="1">
                <a:latin typeface="Times New Roman" panose="02020603050405020304" pitchFamily="18" charset="0"/>
                <a:cs typeface="Times New Roman" panose="02020603050405020304" pitchFamily="18" charset="0"/>
              </a:rPr>
              <a:t>Notermann</a:t>
            </a:r>
            <a:r>
              <a:rPr lang="en-US" dirty="0">
                <a:latin typeface="Times New Roman" panose="02020603050405020304" pitchFamily="18" charset="0"/>
                <a:cs typeface="Times New Roman" panose="02020603050405020304" pitchFamily="18" charset="0"/>
              </a:rPr>
              <a:t>, S. L., Reuter, T. G., &amp; </a:t>
            </a:r>
            <a:r>
              <a:rPr lang="en-US" dirty="0" err="1">
                <a:latin typeface="Times New Roman" panose="02020603050405020304" pitchFamily="18" charset="0"/>
                <a:cs typeface="Times New Roman" panose="02020603050405020304" pitchFamily="18" charset="0"/>
              </a:rPr>
              <a:t>Borman-Shoap</a:t>
            </a:r>
            <a:r>
              <a:rPr lang="en-US" dirty="0">
                <a:latin typeface="Times New Roman" panose="02020603050405020304" pitchFamily="18" charset="0"/>
                <a:cs typeface="Times New Roman" panose="02020603050405020304" pitchFamily="18" charset="0"/>
              </a:rPr>
              <a:t>, E. C. (2023). Pediatric Conjunctivitis: A Review of Clinical Manifestations, Diagnosis, and Management. Children, 10(5), 808. https://</a:t>
            </a:r>
            <a:r>
              <a:rPr lang="en-US" dirty="0" smtClean="0">
                <a:latin typeface="Times New Roman" panose="02020603050405020304" pitchFamily="18" charset="0"/>
                <a:cs typeface="Times New Roman" panose="02020603050405020304" pitchFamily="18" charset="0"/>
              </a:rPr>
              <a:t>www.mdpi.com/2227-9067/10/5/808</a:t>
            </a:r>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Mahoney</a:t>
            </a:r>
            <a:r>
              <a:rPr lang="en-US" dirty="0">
                <a:latin typeface="Times New Roman" panose="02020603050405020304" pitchFamily="18" charset="0"/>
                <a:cs typeface="Times New Roman" panose="02020603050405020304" pitchFamily="18" charset="0"/>
              </a:rPr>
              <a:t>, M. J., </a:t>
            </a:r>
            <a:r>
              <a:rPr lang="en-US" dirty="0" err="1">
                <a:latin typeface="Times New Roman" panose="02020603050405020304" pitchFamily="18" charset="0"/>
                <a:cs typeface="Times New Roman" panose="02020603050405020304" pitchFamily="18" charset="0"/>
              </a:rPr>
              <a:t>Bekibele</a:t>
            </a:r>
            <a:r>
              <a:rPr lang="en-US" dirty="0">
                <a:latin typeface="Times New Roman" panose="02020603050405020304" pitchFamily="18" charset="0"/>
                <a:cs typeface="Times New Roman" panose="02020603050405020304" pitchFamily="18" charset="0"/>
              </a:rPr>
              <a:t>, R., </a:t>
            </a:r>
            <a:r>
              <a:rPr lang="en-US" dirty="0" err="1">
                <a:latin typeface="Times New Roman" panose="02020603050405020304" pitchFamily="18" charset="0"/>
                <a:cs typeface="Times New Roman" panose="02020603050405020304" pitchFamily="18" charset="0"/>
              </a:rPr>
              <a:t>Notermann</a:t>
            </a:r>
            <a:r>
              <a:rPr lang="en-US" dirty="0">
                <a:latin typeface="Times New Roman" panose="02020603050405020304" pitchFamily="18" charset="0"/>
                <a:cs typeface="Times New Roman" panose="02020603050405020304" pitchFamily="18" charset="0"/>
              </a:rPr>
              <a:t>, S. L., Reuter, T. G., &amp; </a:t>
            </a:r>
            <a:r>
              <a:rPr lang="en-US" dirty="0" err="1">
                <a:latin typeface="Times New Roman" panose="02020603050405020304" pitchFamily="18" charset="0"/>
                <a:cs typeface="Times New Roman" panose="02020603050405020304" pitchFamily="18" charset="0"/>
              </a:rPr>
              <a:t>Borman-Shoap</a:t>
            </a:r>
            <a:r>
              <a:rPr lang="en-US" dirty="0">
                <a:latin typeface="Times New Roman" panose="02020603050405020304" pitchFamily="18" charset="0"/>
                <a:cs typeface="Times New Roman" panose="02020603050405020304" pitchFamily="18" charset="0"/>
              </a:rPr>
              <a:t>, E. C. (2023). Pediatric Conjunctivitis: A Review of Clinical Manifestations, Diagnosis, and Management. Children, 10(5), 808. </a:t>
            </a:r>
            <a:r>
              <a:rPr lang="en-US" dirty="0">
                <a:latin typeface="Times New Roman" panose="02020603050405020304" pitchFamily="18" charset="0"/>
                <a:cs typeface="Times New Roman" panose="02020603050405020304" pitchFamily="18" charset="0"/>
                <a:hlinkClick r:id="rId2"/>
              </a:rPr>
              <a:t>https://</a:t>
            </a:r>
            <a:r>
              <a:rPr lang="en-US" dirty="0" smtClean="0">
                <a:latin typeface="Times New Roman" panose="02020603050405020304" pitchFamily="18" charset="0"/>
                <a:cs typeface="Times New Roman" panose="02020603050405020304" pitchFamily="18" charset="0"/>
                <a:hlinkClick r:id="rId2"/>
              </a:rPr>
              <a:t>www.mdpi.com/2227-9067/10/5/808</a:t>
            </a: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490481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960998974"/>
              </p:ext>
            </p:extLst>
          </p:nvPr>
        </p:nvGraphicFramePr>
        <p:xfrm>
          <a:off x="838200" y="1762810"/>
          <a:ext cx="10515599" cy="4781799"/>
        </p:xfrm>
        <a:graphic>
          <a:graphicData uri="http://schemas.openxmlformats.org/drawingml/2006/table">
            <a:tbl>
              <a:tblPr/>
              <a:tblGrid>
                <a:gridCol w="4058743">
                  <a:extLst>
                    <a:ext uri="{9D8B030D-6E8A-4147-A177-3AD203B41FA5}">
                      <a16:colId xmlns:a16="http://schemas.microsoft.com/office/drawing/2014/main" val="2982472487"/>
                    </a:ext>
                  </a:extLst>
                </a:gridCol>
                <a:gridCol w="1519260">
                  <a:extLst>
                    <a:ext uri="{9D8B030D-6E8A-4147-A177-3AD203B41FA5}">
                      <a16:colId xmlns:a16="http://schemas.microsoft.com/office/drawing/2014/main" val="1742913648"/>
                    </a:ext>
                  </a:extLst>
                </a:gridCol>
                <a:gridCol w="1709168">
                  <a:extLst>
                    <a:ext uri="{9D8B030D-6E8A-4147-A177-3AD203B41FA5}">
                      <a16:colId xmlns:a16="http://schemas.microsoft.com/office/drawing/2014/main" val="3415836046"/>
                    </a:ext>
                  </a:extLst>
                </a:gridCol>
                <a:gridCol w="1709168">
                  <a:extLst>
                    <a:ext uri="{9D8B030D-6E8A-4147-A177-3AD203B41FA5}">
                      <a16:colId xmlns:a16="http://schemas.microsoft.com/office/drawing/2014/main" val="1783210469"/>
                    </a:ext>
                  </a:extLst>
                </a:gridCol>
                <a:gridCol w="1519260">
                  <a:extLst>
                    <a:ext uri="{9D8B030D-6E8A-4147-A177-3AD203B41FA5}">
                      <a16:colId xmlns:a16="http://schemas.microsoft.com/office/drawing/2014/main" val="2030613669"/>
                    </a:ext>
                  </a:extLst>
                </a:gridCol>
              </a:tblGrid>
              <a:tr h="278589">
                <a:tc rowSpan="2">
                  <a:txBody>
                    <a:bodyPr/>
                    <a:lstStyle/>
                    <a:p>
                      <a:pPr marL="0" marR="0" algn="just" latinLnBrk="1">
                        <a:lnSpc>
                          <a:spcPct val="150000"/>
                        </a:lnSpc>
                        <a:spcBef>
                          <a:spcPts val="0"/>
                        </a:spcBef>
                        <a:spcAft>
                          <a:spcPts val="0"/>
                        </a:spcAft>
                      </a:pPr>
                      <a:r>
                        <a:rPr lang="en-US" sz="1100" b="1">
                          <a:effectLst/>
                          <a:latin typeface="Calibri" panose="020F0502020204030204" pitchFamily="34" charset="0"/>
                          <a:ea typeface="Calibri" panose="020F0502020204030204" pitchFamily="34" charset="0"/>
                          <a:cs typeface="Times New Roman" panose="02020603050405020304" pitchFamily="18" charset="0"/>
                        </a:rPr>
                        <a:t>Activity</a:t>
                      </a:r>
                      <a:endParaRPr lang="en-GB" sz="900">
                        <a:effectLst/>
                        <a:latin typeface="Times New Roman" panose="02020603050405020304" pitchFamily="18" charset="0"/>
                        <a:ea typeface="Batang"/>
                      </a:endParaRPr>
                    </a:p>
                  </a:txBody>
                  <a:tcPr marL="63378" marR="633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0" marR="0" algn="ctr" latinLnBrk="1">
                        <a:lnSpc>
                          <a:spcPct val="150000"/>
                        </a:lnSpc>
                        <a:spcBef>
                          <a:spcPts val="0"/>
                        </a:spcBef>
                        <a:spcAft>
                          <a:spcPts val="0"/>
                        </a:spcAft>
                      </a:pPr>
                      <a:r>
                        <a:rPr lang="en-US" sz="1100" b="1">
                          <a:effectLst/>
                          <a:latin typeface="Times New Roman" panose="02020603050405020304" pitchFamily="18" charset="0"/>
                          <a:ea typeface="n"/>
                        </a:rPr>
                        <a:t>2023</a:t>
                      </a:r>
                      <a:endParaRPr lang="en-GB" sz="900">
                        <a:effectLst/>
                        <a:latin typeface="Times New Roman" panose="02020603050405020304" pitchFamily="18" charset="0"/>
                        <a:ea typeface="Batang"/>
                      </a:endParaRPr>
                    </a:p>
                  </a:txBody>
                  <a:tcPr marL="63378" marR="633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GB"/>
                    </a:p>
                  </a:txBody>
                  <a:tcPr/>
                </a:tc>
                <a:tc hMerge="1">
                  <a:txBody>
                    <a:bodyPr/>
                    <a:lstStyle/>
                    <a:p>
                      <a:endParaRPr lang="en-GB"/>
                    </a:p>
                  </a:txBody>
                  <a:tcPr/>
                </a:tc>
                <a:tc>
                  <a:txBody>
                    <a:bodyPr/>
                    <a:lstStyle/>
                    <a:p>
                      <a:pPr marL="0" marR="0" algn="ctr" latinLnBrk="1">
                        <a:lnSpc>
                          <a:spcPct val="150000"/>
                        </a:lnSpc>
                        <a:spcBef>
                          <a:spcPts val="0"/>
                        </a:spcBef>
                        <a:spcAft>
                          <a:spcPts val="0"/>
                        </a:spcAft>
                      </a:pPr>
                      <a:r>
                        <a:rPr lang="en-US" sz="1100" b="1">
                          <a:effectLst/>
                          <a:latin typeface="Calibri" panose="020F0502020204030204" pitchFamily="34" charset="0"/>
                          <a:ea typeface="Calibri" panose="020F0502020204030204" pitchFamily="34" charset="0"/>
                          <a:cs typeface="Times New Roman" panose="02020603050405020304" pitchFamily="18" charset="0"/>
                        </a:rPr>
                        <a:t>2024</a:t>
                      </a:r>
                      <a:endParaRPr lang="en-GB" sz="900">
                        <a:effectLst/>
                        <a:latin typeface="Times New Roman" panose="02020603050405020304" pitchFamily="18" charset="0"/>
                        <a:ea typeface="Batang"/>
                      </a:endParaRPr>
                    </a:p>
                  </a:txBody>
                  <a:tcPr marL="63378" marR="633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95182372"/>
                  </a:ext>
                </a:extLst>
              </a:tr>
              <a:tr h="324375">
                <a:tc vMerge="1">
                  <a:txBody>
                    <a:bodyPr/>
                    <a:lstStyle/>
                    <a:p>
                      <a:endParaRPr lang="en-GB"/>
                    </a:p>
                  </a:txBody>
                  <a:tcPr/>
                </a:tc>
                <a:tc>
                  <a:txBody>
                    <a:bodyPr/>
                    <a:lstStyle/>
                    <a:p>
                      <a:pPr marL="0" marR="0" algn="just" latinLnBrk="1">
                        <a:lnSpc>
                          <a:spcPct val="150000"/>
                        </a:lnSpc>
                        <a:spcBef>
                          <a:spcPts val="0"/>
                        </a:spcBef>
                        <a:spcAft>
                          <a:spcPts val="0"/>
                        </a:spcAft>
                      </a:pPr>
                      <a:r>
                        <a:rPr lang="en-US" sz="1100" b="1">
                          <a:effectLst/>
                          <a:latin typeface="Times New Roman" panose="02020603050405020304" pitchFamily="18" charset="0"/>
                          <a:ea typeface="n"/>
                        </a:rPr>
                        <a:t>Aug-Sept</a:t>
                      </a:r>
                      <a:endParaRPr lang="en-GB" sz="900">
                        <a:effectLst/>
                        <a:latin typeface="Times New Roman" panose="02020603050405020304" pitchFamily="18" charset="0"/>
                        <a:ea typeface="Batang"/>
                      </a:endParaRPr>
                    </a:p>
                  </a:txBody>
                  <a:tcPr marL="63378" marR="633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latinLnBrk="1">
                        <a:lnSpc>
                          <a:spcPct val="150000"/>
                        </a:lnSpc>
                        <a:spcBef>
                          <a:spcPts val="0"/>
                        </a:spcBef>
                        <a:spcAft>
                          <a:spcPts val="0"/>
                        </a:spcAft>
                      </a:pPr>
                      <a:r>
                        <a:rPr lang="en-US" sz="1100" b="1">
                          <a:effectLst/>
                          <a:latin typeface="Calibri" panose="020F0502020204030204" pitchFamily="34" charset="0"/>
                          <a:ea typeface="Calibri" panose="020F0502020204030204" pitchFamily="34" charset="0"/>
                          <a:cs typeface="Times New Roman" panose="02020603050405020304" pitchFamily="18" charset="0"/>
                        </a:rPr>
                        <a:t>Oct-Nov</a:t>
                      </a:r>
                      <a:endParaRPr lang="en-GB" sz="900">
                        <a:effectLst/>
                        <a:latin typeface="Times New Roman" panose="02020603050405020304" pitchFamily="18" charset="0"/>
                        <a:ea typeface="Batang"/>
                      </a:endParaRPr>
                    </a:p>
                  </a:txBody>
                  <a:tcPr marL="63378" marR="633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latinLnBrk="1">
                        <a:lnSpc>
                          <a:spcPct val="150000"/>
                        </a:lnSpc>
                        <a:spcBef>
                          <a:spcPts val="0"/>
                        </a:spcBef>
                        <a:spcAft>
                          <a:spcPts val="0"/>
                        </a:spcAft>
                      </a:pPr>
                      <a:r>
                        <a:rPr lang="en-US" sz="1100" b="1">
                          <a:effectLst/>
                          <a:latin typeface="Calibri" panose="020F0502020204030204" pitchFamily="34" charset="0"/>
                          <a:ea typeface="Calibri" panose="020F0502020204030204" pitchFamily="34" charset="0"/>
                          <a:cs typeface="Times New Roman" panose="02020603050405020304" pitchFamily="18" charset="0"/>
                        </a:rPr>
                        <a:t>Dec </a:t>
                      </a:r>
                      <a:endParaRPr lang="en-GB" sz="900">
                        <a:effectLst/>
                        <a:latin typeface="Times New Roman" panose="02020603050405020304" pitchFamily="18" charset="0"/>
                        <a:ea typeface="Batang"/>
                      </a:endParaRPr>
                    </a:p>
                  </a:txBody>
                  <a:tcPr marL="63378" marR="633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latinLnBrk="1">
                        <a:lnSpc>
                          <a:spcPct val="150000"/>
                        </a:lnSpc>
                        <a:spcBef>
                          <a:spcPts val="0"/>
                        </a:spcBef>
                        <a:spcAft>
                          <a:spcPts val="0"/>
                        </a:spcAft>
                      </a:pPr>
                      <a:r>
                        <a:rPr lang="en-US" sz="1100" b="1">
                          <a:effectLst/>
                          <a:latin typeface="Calibri" panose="020F0502020204030204" pitchFamily="34" charset="0"/>
                          <a:ea typeface="Calibri" panose="020F0502020204030204" pitchFamily="34" charset="0"/>
                          <a:cs typeface="Times New Roman" panose="02020603050405020304" pitchFamily="18" charset="0"/>
                        </a:rPr>
                        <a:t>Jan-Feb</a:t>
                      </a:r>
                      <a:endParaRPr lang="en-GB" sz="900">
                        <a:effectLst/>
                        <a:latin typeface="Times New Roman" panose="02020603050405020304" pitchFamily="18" charset="0"/>
                        <a:ea typeface="Batang"/>
                      </a:endParaRPr>
                    </a:p>
                  </a:txBody>
                  <a:tcPr marL="63378" marR="633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63673495"/>
                  </a:ext>
                </a:extLst>
              </a:tr>
              <a:tr h="835767">
                <a:tc>
                  <a:txBody>
                    <a:bodyPr/>
                    <a:lstStyle/>
                    <a:p>
                      <a:pPr marL="0" marR="0" algn="just" latinLnBrk="1">
                        <a:lnSpc>
                          <a:spcPct val="150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Developing proposal title and writing of proposal</a:t>
                      </a:r>
                      <a:endParaRPr lang="en-GB" sz="900">
                        <a:effectLst/>
                        <a:latin typeface="Times New Roman" panose="02020603050405020304" pitchFamily="18" charset="0"/>
                        <a:ea typeface="Batang"/>
                      </a:endParaRPr>
                    </a:p>
                  </a:txBody>
                  <a:tcPr marL="63378" marR="633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latinLnBrk="1">
                        <a:lnSpc>
                          <a:spcPct val="150000"/>
                        </a:lnSpc>
                        <a:spcBef>
                          <a:spcPts val="0"/>
                        </a:spcBef>
                        <a:spcAft>
                          <a:spcPts val="0"/>
                        </a:spcAft>
                      </a:pPr>
                      <a:r>
                        <a:rPr lang="en-US" sz="1100">
                          <a:effectLst/>
                          <a:latin typeface="Times New Roman" panose="02020603050405020304" pitchFamily="18" charset="0"/>
                          <a:ea typeface="n"/>
                        </a:rPr>
                        <a:t> </a:t>
                      </a:r>
                      <a:endParaRPr lang="en-GB" sz="900">
                        <a:effectLst/>
                        <a:latin typeface="Times New Roman" panose="02020603050405020304" pitchFamily="18" charset="0"/>
                        <a:ea typeface="Batang"/>
                      </a:endParaRPr>
                    </a:p>
                  </a:txBody>
                  <a:tcPr marL="63378" marR="633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0" marR="0" algn="just" latinLnBrk="1">
                        <a:lnSpc>
                          <a:spcPct val="150000"/>
                        </a:lnSpc>
                        <a:spcBef>
                          <a:spcPts val="0"/>
                        </a:spcBef>
                        <a:spcAft>
                          <a:spcPts val="0"/>
                        </a:spcAft>
                      </a:pPr>
                      <a:r>
                        <a:rPr lang="en-US" sz="1100">
                          <a:effectLst/>
                          <a:latin typeface="Times New Roman" panose="02020603050405020304" pitchFamily="18" charset="0"/>
                          <a:ea typeface="n"/>
                        </a:rPr>
                        <a:t> </a:t>
                      </a:r>
                      <a:endParaRPr lang="en-GB" sz="900">
                        <a:effectLst/>
                        <a:latin typeface="Times New Roman" panose="02020603050405020304" pitchFamily="18" charset="0"/>
                        <a:ea typeface="Batang"/>
                      </a:endParaRPr>
                    </a:p>
                  </a:txBody>
                  <a:tcPr marL="63378" marR="633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latinLnBrk="1">
                        <a:lnSpc>
                          <a:spcPct val="150000"/>
                        </a:lnSpc>
                        <a:spcBef>
                          <a:spcPts val="0"/>
                        </a:spcBef>
                        <a:spcAft>
                          <a:spcPts val="0"/>
                        </a:spcAft>
                      </a:pPr>
                      <a:r>
                        <a:rPr lang="en-US" sz="1100">
                          <a:effectLst/>
                          <a:latin typeface="Times New Roman" panose="02020603050405020304" pitchFamily="18" charset="0"/>
                          <a:ea typeface="n"/>
                        </a:rPr>
                        <a:t> </a:t>
                      </a:r>
                      <a:endParaRPr lang="en-GB" sz="900">
                        <a:effectLst/>
                        <a:latin typeface="Times New Roman" panose="02020603050405020304" pitchFamily="18" charset="0"/>
                        <a:ea typeface="Batang"/>
                      </a:endParaRPr>
                    </a:p>
                  </a:txBody>
                  <a:tcPr marL="63378" marR="633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just" latinLnBrk="1">
                        <a:lnSpc>
                          <a:spcPct val="150000"/>
                        </a:lnSpc>
                        <a:spcBef>
                          <a:spcPts val="0"/>
                        </a:spcBef>
                        <a:spcAft>
                          <a:spcPts val="0"/>
                        </a:spcAft>
                      </a:pPr>
                      <a:r>
                        <a:rPr lang="en-US" sz="1100">
                          <a:effectLst/>
                          <a:latin typeface="Times New Roman" panose="02020603050405020304" pitchFamily="18" charset="0"/>
                          <a:ea typeface="n"/>
                        </a:rPr>
                        <a:t> </a:t>
                      </a:r>
                      <a:endParaRPr lang="en-GB" sz="900">
                        <a:effectLst/>
                        <a:latin typeface="Times New Roman" panose="02020603050405020304" pitchFamily="18" charset="0"/>
                        <a:ea typeface="Batang"/>
                      </a:endParaRPr>
                    </a:p>
                  </a:txBody>
                  <a:tcPr marL="63378" marR="633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170486774"/>
                  </a:ext>
                </a:extLst>
              </a:tr>
              <a:tr h="835767">
                <a:tc>
                  <a:txBody>
                    <a:bodyPr/>
                    <a:lstStyle/>
                    <a:p>
                      <a:pPr marL="0" marR="0" algn="just" latinLnBrk="1">
                        <a:lnSpc>
                          <a:spcPct val="150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Ethical approval and Data collection</a:t>
                      </a:r>
                      <a:endParaRPr lang="en-GB" sz="900">
                        <a:effectLst/>
                        <a:latin typeface="Times New Roman" panose="02020603050405020304" pitchFamily="18" charset="0"/>
                        <a:ea typeface="Batang"/>
                      </a:endParaRPr>
                    </a:p>
                  </a:txBody>
                  <a:tcPr marL="63378" marR="633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latinLnBrk="1">
                        <a:lnSpc>
                          <a:spcPct val="150000"/>
                        </a:lnSpc>
                        <a:spcBef>
                          <a:spcPts val="0"/>
                        </a:spcBef>
                        <a:spcAft>
                          <a:spcPts val="0"/>
                        </a:spcAft>
                      </a:pPr>
                      <a:r>
                        <a:rPr lang="en-US" sz="1100">
                          <a:effectLst/>
                          <a:latin typeface="Times New Roman" panose="02020603050405020304" pitchFamily="18" charset="0"/>
                          <a:ea typeface="n"/>
                        </a:rPr>
                        <a:t> </a:t>
                      </a:r>
                      <a:endParaRPr lang="en-GB" sz="900">
                        <a:effectLst/>
                        <a:latin typeface="Times New Roman" panose="02020603050405020304" pitchFamily="18" charset="0"/>
                        <a:ea typeface="Batang"/>
                      </a:endParaRPr>
                    </a:p>
                  </a:txBody>
                  <a:tcPr marL="63378" marR="633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just" latinLnBrk="1">
                        <a:lnSpc>
                          <a:spcPct val="150000"/>
                        </a:lnSpc>
                        <a:spcBef>
                          <a:spcPts val="0"/>
                        </a:spcBef>
                        <a:spcAft>
                          <a:spcPts val="0"/>
                        </a:spcAft>
                      </a:pPr>
                      <a:r>
                        <a:rPr lang="en-US" sz="1100">
                          <a:effectLst/>
                          <a:latin typeface="Times New Roman" panose="02020603050405020304" pitchFamily="18" charset="0"/>
                          <a:ea typeface="n"/>
                        </a:rPr>
                        <a:t> </a:t>
                      </a:r>
                      <a:endParaRPr lang="en-GB" sz="900">
                        <a:effectLst/>
                        <a:latin typeface="Times New Roman" panose="02020603050405020304" pitchFamily="18" charset="0"/>
                        <a:ea typeface="Batang"/>
                      </a:endParaRPr>
                    </a:p>
                  </a:txBody>
                  <a:tcPr marL="63378" marR="633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0" marR="0" algn="just" latinLnBrk="1">
                        <a:lnSpc>
                          <a:spcPct val="150000"/>
                        </a:lnSpc>
                        <a:spcBef>
                          <a:spcPts val="0"/>
                        </a:spcBef>
                        <a:spcAft>
                          <a:spcPts val="0"/>
                        </a:spcAft>
                      </a:pPr>
                      <a:r>
                        <a:rPr lang="en-US" sz="1100">
                          <a:effectLst/>
                          <a:latin typeface="Times New Roman" panose="02020603050405020304" pitchFamily="18" charset="0"/>
                          <a:ea typeface="n"/>
                        </a:rPr>
                        <a:t> </a:t>
                      </a:r>
                      <a:endParaRPr lang="en-GB" sz="900">
                        <a:effectLst/>
                        <a:latin typeface="Times New Roman" panose="02020603050405020304" pitchFamily="18" charset="0"/>
                        <a:ea typeface="Batang"/>
                      </a:endParaRPr>
                    </a:p>
                  </a:txBody>
                  <a:tcPr marL="63378" marR="633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latinLnBrk="1">
                        <a:lnSpc>
                          <a:spcPct val="150000"/>
                        </a:lnSpc>
                        <a:spcBef>
                          <a:spcPts val="0"/>
                        </a:spcBef>
                        <a:spcAft>
                          <a:spcPts val="0"/>
                        </a:spcAft>
                      </a:pPr>
                      <a:r>
                        <a:rPr lang="en-US" sz="1100">
                          <a:effectLst/>
                          <a:latin typeface="Times New Roman" panose="02020603050405020304" pitchFamily="18" charset="0"/>
                          <a:ea typeface="n"/>
                        </a:rPr>
                        <a:t> </a:t>
                      </a:r>
                      <a:endParaRPr lang="en-GB" sz="900">
                        <a:effectLst/>
                        <a:latin typeface="Times New Roman" panose="02020603050405020304" pitchFamily="18" charset="0"/>
                        <a:ea typeface="Batang"/>
                      </a:endParaRPr>
                    </a:p>
                  </a:txBody>
                  <a:tcPr marL="63378" marR="633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73500108"/>
                  </a:ext>
                </a:extLst>
              </a:tr>
              <a:tr h="835767">
                <a:tc>
                  <a:txBody>
                    <a:bodyPr/>
                    <a:lstStyle/>
                    <a:p>
                      <a:pPr marL="0" marR="0" algn="just" latinLnBrk="1">
                        <a:lnSpc>
                          <a:spcPct val="150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Data analysis</a:t>
                      </a:r>
                      <a:endParaRPr lang="en-GB" sz="900">
                        <a:effectLst/>
                        <a:latin typeface="Times New Roman" panose="02020603050405020304" pitchFamily="18" charset="0"/>
                        <a:ea typeface="Batang"/>
                      </a:endParaRPr>
                    </a:p>
                  </a:txBody>
                  <a:tcPr marL="63378" marR="633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latinLnBrk="1">
                        <a:lnSpc>
                          <a:spcPct val="150000"/>
                        </a:lnSpc>
                        <a:spcBef>
                          <a:spcPts val="0"/>
                        </a:spcBef>
                        <a:spcAft>
                          <a:spcPts val="0"/>
                        </a:spcAft>
                      </a:pPr>
                      <a:r>
                        <a:rPr lang="en-US" sz="1100">
                          <a:effectLst/>
                          <a:latin typeface="Times New Roman" panose="02020603050405020304" pitchFamily="18" charset="0"/>
                          <a:ea typeface="n"/>
                        </a:rPr>
                        <a:t> </a:t>
                      </a:r>
                      <a:endParaRPr lang="en-GB" sz="900">
                        <a:effectLst/>
                        <a:latin typeface="Times New Roman" panose="02020603050405020304" pitchFamily="18" charset="0"/>
                        <a:ea typeface="Batang"/>
                      </a:endParaRPr>
                    </a:p>
                  </a:txBody>
                  <a:tcPr marL="63378" marR="633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just" latinLnBrk="1">
                        <a:lnSpc>
                          <a:spcPct val="150000"/>
                        </a:lnSpc>
                        <a:spcBef>
                          <a:spcPts val="0"/>
                        </a:spcBef>
                        <a:spcAft>
                          <a:spcPts val="0"/>
                        </a:spcAft>
                      </a:pPr>
                      <a:r>
                        <a:rPr lang="en-US" sz="1100">
                          <a:effectLst/>
                          <a:latin typeface="Times New Roman" panose="02020603050405020304" pitchFamily="18" charset="0"/>
                          <a:ea typeface="n"/>
                        </a:rPr>
                        <a:t> </a:t>
                      </a:r>
                      <a:endParaRPr lang="en-GB" sz="900">
                        <a:effectLst/>
                        <a:latin typeface="Times New Roman" panose="02020603050405020304" pitchFamily="18" charset="0"/>
                        <a:ea typeface="Batang"/>
                      </a:endParaRPr>
                    </a:p>
                  </a:txBody>
                  <a:tcPr marL="63378" marR="633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latinLnBrk="1">
                        <a:lnSpc>
                          <a:spcPct val="150000"/>
                        </a:lnSpc>
                        <a:spcBef>
                          <a:spcPts val="0"/>
                        </a:spcBef>
                        <a:spcAft>
                          <a:spcPts val="0"/>
                        </a:spcAft>
                      </a:pPr>
                      <a:r>
                        <a:rPr lang="en-US" sz="1100">
                          <a:effectLst/>
                          <a:latin typeface="Times New Roman" panose="02020603050405020304" pitchFamily="18" charset="0"/>
                          <a:ea typeface="n"/>
                        </a:rPr>
                        <a:t> </a:t>
                      </a:r>
                      <a:endParaRPr lang="en-GB" sz="900">
                        <a:effectLst/>
                        <a:latin typeface="Times New Roman" panose="02020603050405020304" pitchFamily="18" charset="0"/>
                        <a:ea typeface="Batang"/>
                      </a:endParaRPr>
                    </a:p>
                  </a:txBody>
                  <a:tcPr marL="63378" marR="633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0" marR="0" algn="just" latinLnBrk="1">
                        <a:lnSpc>
                          <a:spcPct val="150000"/>
                        </a:lnSpc>
                        <a:spcBef>
                          <a:spcPts val="0"/>
                        </a:spcBef>
                        <a:spcAft>
                          <a:spcPts val="0"/>
                        </a:spcAft>
                      </a:pPr>
                      <a:r>
                        <a:rPr lang="en-US" sz="1100">
                          <a:effectLst/>
                          <a:latin typeface="Times New Roman" panose="02020603050405020304" pitchFamily="18" charset="0"/>
                          <a:ea typeface="n"/>
                        </a:rPr>
                        <a:t> </a:t>
                      </a:r>
                      <a:endParaRPr lang="en-GB" sz="900">
                        <a:effectLst/>
                        <a:latin typeface="Times New Roman" panose="02020603050405020304" pitchFamily="18" charset="0"/>
                        <a:ea typeface="Batang"/>
                      </a:endParaRPr>
                    </a:p>
                  </a:txBody>
                  <a:tcPr marL="63378" marR="633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646698058"/>
                  </a:ext>
                </a:extLst>
              </a:tr>
              <a:tr h="835767">
                <a:tc>
                  <a:txBody>
                    <a:bodyPr/>
                    <a:lstStyle/>
                    <a:p>
                      <a:pPr marL="0" marR="0" algn="just" latinLnBrk="1">
                        <a:lnSpc>
                          <a:spcPct val="150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Final presentation </a:t>
                      </a:r>
                      <a:endParaRPr lang="en-GB" sz="900">
                        <a:effectLst/>
                        <a:latin typeface="Times New Roman" panose="02020603050405020304" pitchFamily="18" charset="0"/>
                        <a:ea typeface="Batang"/>
                      </a:endParaRPr>
                    </a:p>
                  </a:txBody>
                  <a:tcPr marL="63378" marR="633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latinLnBrk="1">
                        <a:lnSpc>
                          <a:spcPct val="150000"/>
                        </a:lnSpc>
                        <a:spcBef>
                          <a:spcPts val="0"/>
                        </a:spcBef>
                        <a:spcAft>
                          <a:spcPts val="0"/>
                        </a:spcAft>
                      </a:pPr>
                      <a:r>
                        <a:rPr lang="en-US" sz="1100">
                          <a:effectLst/>
                          <a:latin typeface="Times New Roman" panose="02020603050405020304" pitchFamily="18" charset="0"/>
                          <a:ea typeface="n"/>
                        </a:rPr>
                        <a:t> </a:t>
                      </a:r>
                      <a:endParaRPr lang="en-GB" sz="900">
                        <a:effectLst/>
                        <a:latin typeface="Times New Roman" panose="02020603050405020304" pitchFamily="18" charset="0"/>
                        <a:ea typeface="Batang"/>
                      </a:endParaRPr>
                    </a:p>
                  </a:txBody>
                  <a:tcPr marL="63378" marR="633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just" latinLnBrk="1">
                        <a:lnSpc>
                          <a:spcPct val="150000"/>
                        </a:lnSpc>
                        <a:spcBef>
                          <a:spcPts val="0"/>
                        </a:spcBef>
                        <a:spcAft>
                          <a:spcPts val="0"/>
                        </a:spcAft>
                      </a:pPr>
                      <a:r>
                        <a:rPr lang="en-US" sz="1100">
                          <a:effectLst/>
                          <a:latin typeface="Times New Roman" panose="02020603050405020304" pitchFamily="18" charset="0"/>
                          <a:ea typeface="n"/>
                        </a:rPr>
                        <a:t> </a:t>
                      </a:r>
                      <a:endParaRPr lang="en-GB" sz="900">
                        <a:effectLst/>
                        <a:latin typeface="Times New Roman" panose="02020603050405020304" pitchFamily="18" charset="0"/>
                        <a:ea typeface="Batang"/>
                      </a:endParaRPr>
                    </a:p>
                  </a:txBody>
                  <a:tcPr marL="63378" marR="633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just" latinLnBrk="1">
                        <a:lnSpc>
                          <a:spcPct val="150000"/>
                        </a:lnSpc>
                        <a:spcBef>
                          <a:spcPts val="0"/>
                        </a:spcBef>
                        <a:spcAft>
                          <a:spcPts val="0"/>
                        </a:spcAft>
                      </a:pPr>
                      <a:r>
                        <a:rPr lang="en-US" sz="1100">
                          <a:effectLst/>
                          <a:latin typeface="Times New Roman" panose="02020603050405020304" pitchFamily="18" charset="0"/>
                          <a:ea typeface="n"/>
                        </a:rPr>
                        <a:t> </a:t>
                      </a:r>
                      <a:endParaRPr lang="en-GB" sz="900">
                        <a:effectLst/>
                        <a:latin typeface="Times New Roman" panose="02020603050405020304" pitchFamily="18" charset="0"/>
                        <a:ea typeface="Batang"/>
                      </a:endParaRPr>
                    </a:p>
                  </a:txBody>
                  <a:tcPr marL="63378" marR="633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just" latinLnBrk="1">
                        <a:lnSpc>
                          <a:spcPct val="150000"/>
                        </a:lnSpc>
                        <a:spcBef>
                          <a:spcPts val="0"/>
                        </a:spcBef>
                        <a:spcAft>
                          <a:spcPts val="0"/>
                        </a:spcAft>
                      </a:pPr>
                      <a:r>
                        <a:rPr lang="en-US" sz="1100">
                          <a:effectLst/>
                          <a:latin typeface="Times New Roman" panose="02020603050405020304" pitchFamily="18" charset="0"/>
                          <a:ea typeface="n"/>
                        </a:rPr>
                        <a:t> </a:t>
                      </a:r>
                      <a:endParaRPr lang="en-GB" sz="900">
                        <a:effectLst/>
                        <a:latin typeface="Times New Roman" panose="02020603050405020304" pitchFamily="18" charset="0"/>
                        <a:ea typeface="Batang"/>
                      </a:endParaRPr>
                    </a:p>
                  </a:txBody>
                  <a:tcPr marL="63378" marR="633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3230297196"/>
                  </a:ext>
                </a:extLst>
              </a:tr>
              <a:tr h="835767">
                <a:tc>
                  <a:txBody>
                    <a:bodyPr/>
                    <a:lstStyle/>
                    <a:p>
                      <a:pPr marL="0" marR="0" algn="just" latinLnBrk="1">
                        <a:lnSpc>
                          <a:spcPct val="150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Data dissemination </a:t>
                      </a:r>
                      <a:endParaRPr lang="en-GB" sz="900">
                        <a:effectLst/>
                        <a:latin typeface="Times New Roman" panose="02020603050405020304" pitchFamily="18" charset="0"/>
                        <a:ea typeface="Batang"/>
                      </a:endParaRPr>
                    </a:p>
                  </a:txBody>
                  <a:tcPr marL="63378" marR="633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latinLnBrk="1">
                        <a:lnSpc>
                          <a:spcPct val="150000"/>
                        </a:lnSpc>
                        <a:spcBef>
                          <a:spcPts val="0"/>
                        </a:spcBef>
                        <a:spcAft>
                          <a:spcPts val="0"/>
                        </a:spcAft>
                      </a:pPr>
                      <a:r>
                        <a:rPr lang="en-US" sz="1100">
                          <a:effectLst/>
                          <a:latin typeface="Times New Roman" panose="02020603050405020304" pitchFamily="18" charset="0"/>
                          <a:ea typeface="n"/>
                        </a:rPr>
                        <a:t> </a:t>
                      </a:r>
                      <a:endParaRPr lang="en-GB" sz="900">
                        <a:effectLst/>
                        <a:latin typeface="Times New Roman" panose="02020603050405020304" pitchFamily="18" charset="0"/>
                        <a:ea typeface="Batang"/>
                      </a:endParaRPr>
                    </a:p>
                  </a:txBody>
                  <a:tcPr marL="63378" marR="633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just" latinLnBrk="1">
                        <a:lnSpc>
                          <a:spcPct val="150000"/>
                        </a:lnSpc>
                        <a:spcBef>
                          <a:spcPts val="0"/>
                        </a:spcBef>
                        <a:spcAft>
                          <a:spcPts val="0"/>
                        </a:spcAft>
                      </a:pPr>
                      <a:r>
                        <a:rPr lang="en-US" sz="1100">
                          <a:effectLst/>
                          <a:latin typeface="Times New Roman" panose="02020603050405020304" pitchFamily="18" charset="0"/>
                          <a:ea typeface="n"/>
                        </a:rPr>
                        <a:t> </a:t>
                      </a:r>
                      <a:endParaRPr lang="en-GB" sz="900">
                        <a:effectLst/>
                        <a:latin typeface="Times New Roman" panose="02020603050405020304" pitchFamily="18" charset="0"/>
                        <a:ea typeface="Batang"/>
                      </a:endParaRPr>
                    </a:p>
                  </a:txBody>
                  <a:tcPr marL="63378" marR="633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just" latinLnBrk="1">
                        <a:lnSpc>
                          <a:spcPct val="150000"/>
                        </a:lnSpc>
                        <a:spcBef>
                          <a:spcPts val="0"/>
                        </a:spcBef>
                        <a:spcAft>
                          <a:spcPts val="0"/>
                        </a:spcAft>
                      </a:pPr>
                      <a:r>
                        <a:rPr lang="en-US" sz="1100">
                          <a:effectLst/>
                          <a:latin typeface="Times New Roman" panose="02020603050405020304" pitchFamily="18" charset="0"/>
                          <a:ea typeface="n"/>
                        </a:rPr>
                        <a:t> </a:t>
                      </a:r>
                      <a:endParaRPr lang="en-GB" sz="900">
                        <a:effectLst/>
                        <a:latin typeface="Times New Roman" panose="02020603050405020304" pitchFamily="18" charset="0"/>
                        <a:ea typeface="Batang"/>
                      </a:endParaRPr>
                    </a:p>
                  </a:txBody>
                  <a:tcPr marL="63378" marR="633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just" latinLnBrk="1">
                        <a:lnSpc>
                          <a:spcPct val="150000"/>
                        </a:lnSpc>
                        <a:spcBef>
                          <a:spcPts val="0"/>
                        </a:spcBef>
                        <a:spcAft>
                          <a:spcPts val="0"/>
                        </a:spcAft>
                      </a:pPr>
                      <a:r>
                        <a:rPr lang="en-US" sz="1100" dirty="0">
                          <a:effectLst/>
                          <a:latin typeface="Times New Roman" panose="02020603050405020304" pitchFamily="18" charset="0"/>
                          <a:ea typeface="n"/>
                        </a:rPr>
                        <a:t> </a:t>
                      </a:r>
                      <a:endParaRPr lang="en-GB" sz="900" dirty="0">
                        <a:effectLst/>
                        <a:latin typeface="Times New Roman" panose="02020603050405020304" pitchFamily="18" charset="0"/>
                        <a:ea typeface="Batang"/>
                      </a:endParaRPr>
                    </a:p>
                  </a:txBody>
                  <a:tcPr marL="63378" marR="633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3196656872"/>
                  </a:ext>
                </a:extLst>
              </a:tr>
            </a:tbl>
          </a:graphicData>
        </a:graphic>
      </p:graphicFrame>
    </p:spTree>
    <p:extLst>
      <p:ext uri="{BB962C8B-B14F-4D97-AF65-F5344CB8AC3E}">
        <p14:creationId xmlns:p14="http://schemas.microsoft.com/office/powerpoint/2010/main" val="5237775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B</a:t>
            </a:r>
            <a:r>
              <a:rPr lang="en-US" dirty="0" smtClean="0">
                <a:latin typeface="Times New Roman" panose="02020603050405020304" pitchFamily="18" charset="0"/>
                <a:cs typeface="Times New Roman" panose="02020603050405020304" pitchFamily="18" charset="0"/>
              </a:rPr>
              <a:t>udget</a:t>
            </a:r>
            <a:endParaRPr lang="en-GB" dirty="0">
              <a:latin typeface="Times New Roman" panose="02020603050405020304" pitchFamily="18" charset="0"/>
              <a:cs typeface="Times New Roman" panose="02020603050405020304"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80103204"/>
              </p:ext>
            </p:extLst>
          </p:nvPr>
        </p:nvGraphicFramePr>
        <p:xfrm>
          <a:off x="838200" y="1857079"/>
          <a:ext cx="10515600" cy="4791586"/>
        </p:xfrm>
        <a:graphic>
          <a:graphicData uri="http://schemas.openxmlformats.org/drawingml/2006/table">
            <a:tbl>
              <a:tblPr firstRow="1" firstCol="1" bandRow="1"/>
              <a:tblGrid>
                <a:gridCol w="2628900">
                  <a:extLst>
                    <a:ext uri="{9D8B030D-6E8A-4147-A177-3AD203B41FA5}">
                      <a16:colId xmlns:a16="http://schemas.microsoft.com/office/drawing/2014/main" val="1595895436"/>
                    </a:ext>
                  </a:extLst>
                </a:gridCol>
                <a:gridCol w="2628900">
                  <a:extLst>
                    <a:ext uri="{9D8B030D-6E8A-4147-A177-3AD203B41FA5}">
                      <a16:colId xmlns:a16="http://schemas.microsoft.com/office/drawing/2014/main" val="3772871916"/>
                    </a:ext>
                  </a:extLst>
                </a:gridCol>
                <a:gridCol w="2628900">
                  <a:extLst>
                    <a:ext uri="{9D8B030D-6E8A-4147-A177-3AD203B41FA5}">
                      <a16:colId xmlns:a16="http://schemas.microsoft.com/office/drawing/2014/main" val="1660842803"/>
                    </a:ext>
                  </a:extLst>
                </a:gridCol>
                <a:gridCol w="2628900">
                  <a:extLst>
                    <a:ext uri="{9D8B030D-6E8A-4147-A177-3AD203B41FA5}">
                      <a16:colId xmlns:a16="http://schemas.microsoft.com/office/drawing/2014/main" val="2200986934"/>
                    </a:ext>
                  </a:extLst>
                </a:gridCol>
              </a:tblGrid>
              <a:tr h="221908">
                <a:tc>
                  <a:txBody>
                    <a:bodyPr/>
                    <a:lstStyle/>
                    <a:p>
                      <a:pPr marL="0" marR="0" algn="just">
                        <a:lnSpc>
                          <a:spcPct val="150000"/>
                        </a:lnSpc>
                        <a:spcBef>
                          <a:spcPts val="0"/>
                        </a:spcBef>
                        <a:spcAft>
                          <a:spcPts val="0"/>
                        </a:spcAft>
                      </a:pPr>
                      <a:r>
                        <a:rPr lang="en-US" sz="1200" b="1" dirty="0">
                          <a:effectLst/>
                          <a:latin typeface="Times New Roman" panose="02020603050405020304" pitchFamily="18" charset="0"/>
                          <a:ea typeface="Calibri" panose="020F0502020204030204" pitchFamily="34" charset="0"/>
                          <a:cs typeface="Times New Roman" panose="02020603050405020304" pitchFamily="18" charset="0"/>
                        </a:rPr>
                        <a:t>Item</a:t>
                      </a:r>
                      <a:endParaRPr lang="en-GB"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3173" marR="531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1200" b="1">
                          <a:effectLst/>
                          <a:latin typeface="Times New Roman" panose="02020603050405020304" pitchFamily="18" charset="0"/>
                          <a:ea typeface="Calibri" panose="020F0502020204030204" pitchFamily="34" charset="0"/>
                          <a:cs typeface="Times New Roman" panose="02020603050405020304" pitchFamily="18" charset="0"/>
                        </a:rPr>
                        <a:t>Quantity</a:t>
                      </a:r>
                      <a:endParaRPr lang="en-GB"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3173" marR="531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1200" b="1">
                          <a:effectLst/>
                          <a:latin typeface="Times New Roman" panose="02020603050405020304" pitchFamily="18" charset="0"/>
                          <a:ea typeface="Calibri" panose="020F0502020204030204" pitchFamily="34" charset="0"/>
                          <a:cs typeface="Times New Roman" panose="02020603050405020304" pitchFamily="18" charset="0"/>
                        </a:rPr>
                        <a:t>Unit Cost (Kes)</a:t>
                      </a:r>
                      <a:endParaRPr lang="en-GB"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3173" marR="531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1200" b="1">
                          <a:effectLst/>
                          <a:latin typeface="Times New Roman" panose="02020603050405020304" pitchFamily="18" charset="0"/>
                          <a:ea typeface="Calibri" panose="020F0502020204030204" pitchFamily="34" charset="0"/>
                          <a:cs typeface="Times New Roman" panose="02020603050405020304" pitchFamily="18" charset="0"/>
                        </a:rPr>
                        <a:t>Total Cost (Kes)</a:t>
                      </a:r>
                      <a:endParaRPr lang="en-GB"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3173" marR="531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48792080"/>
                  </a:ext>
                </a:extLst>
              </a:tr>
              <a:tr h="221908">
                <a:tc>
                  <a:txBody>
                    <a:bodyPr/>
                    <a:lstStyle/>
                    <a:p>
                      <a:pPr marL="0" marR="0" algn="just">
                        <a:lnSpc>
                          <a:spcPct val="150000"/>
                        </a:lnSpc>
                        <a:spcBef>
                          <a:spcPts val="0"/>
                        </a:spcBef>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Printed Questionnaires</a:t>
                      </a:r>
                      <a:endParaRPr lang="en-GB"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3173" marR="531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100</a:t>
                      </a:r>
                      <a:endParaRPr lang="en-GB"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3173" marR="531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20</a:t>
                      </a:r>
                      <a:endParaRPr lang="en-GB"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3173" marR="531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2,000</a:t>
                      </a:r>
                      <a:endParaRPr lang="en-GB"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3173" marR="531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41375272"/>
                  </a:ext>
                </a:extLst>
              </a:tr>
              <a:tr h="221908">
                <a:tc>
                  <a:txBody>
                    <a:bodyPr/>
                    <a:lstStyle/>
                    <a:p>
                      <a:pPr marL="0" marR="0" algn="just">
                        <a:lnSpc>
                          <a:spcPct val="150000"/>
                        </a:lnSpc>
                        <a:spcBef>
                          <a:spcPts val="0"/>
                        </a:spcBef>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Ballpoint Pens</a:t>
                      </a:r>
                      <a:endParaRPr lang="en-GB"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3173" marR="531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50</a:t>
                      </a:r>
                      <a:endParaRPr lang="en-GB"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3173" marR="531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50</a:t>
                      </a:r>
                      <a:endParaRPr lang="en-GB"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3173" marR="531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2,500</a:t>
                      </a:r>
                      <a:endParaRPr lang="en-GB"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3173" marR="531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08067779"/>
                  </a:ext>
                </a:extLst>
              </a:tr>
              <a:tr h="221908">
                <a:tc>
                  <a:txBody>
                    <a:bodyPr/>
                    <a:lstStyle/>
                    <a:p>
                      <a:pPr marL="0" marR="0" algn="just">
                        <a:lnSpc>
                          <a:spcPct val="150000"/>
                        </a:lnSpc>
                        <a:spcBef>
                          <a:spcPts val="0"/>
                        </a:spcBef>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Clipboards</a:t>
                      </a:r>
                      <a:endParaRPr lang="en-GB"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3173" marR="531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5</a:t>
                      </a:r>
                      <a:endParaRPr lang="en-GB"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3173" marR="531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300</a:t>
                      </a:r>
                      <a:endParaRPr lang="en-GB"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3173" marR="531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1,500</a:t>
                      </a:r>
                      <a:endParaRPr lang="en-GB"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3173" marR="531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28004148"/>
                  </a:ext>
                </a:extLst>
              </a:tr>
              <a:tr h="221908">
                <a:tc>
                  <a:txBody>
                    <a:bodyPr/>
                    <a:lstStyle/>
                    <a:p>
                      <a:pPr marL="0" marR="0" algn="just">
                        <a:lnSpc>
                          <a:spcPct val="150000"/>
                        </a:lnSpc>
                        <a:spcBef>
                          <a:spcPts val="0"/>
                        </a:spcBef>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Printer Ink Cartridges</a:t>
                      </a:r>
                      <a:endParaRPr lang="en-GB"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3173" marR="531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5</a:t>
                      </a:r>
                      <a:endParaRPr lang="en-GB"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3173" marR="531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1,000</a:t>
                      </a:r>
                      <a:endParaRPr lang="en-GB"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3173" marR="531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5,000</a:t>
                      </a:r>
                      <a:endParaRPr lang="en-GB"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3173" marR="531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86145364"/>
                  </a:ext>
                </a:extLst>
              </a:tr>
              <a:tr h="221908">
                <a:tc>
                  <a:txBody>
                    <a:bodyPr/>
                    <a:lstStyle/>
                    <a:p>
                      <a:pPr marL="0" marR="0" algn="just">
                        <a:lnSpc>
                          <a:spcPct val="150000"/>
                        </a:lnSpc>
                        <a:spcBef>
                          <a:spcPts val="0"/>
                        </a:spcBef>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Internet Data Bundles</a:t>
                      </a:r>
                      <a:endParaRPr lang="en-GB"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3173" marR="531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25GB</a:t>
                      </a:r>
                      <a:endParaRPr lang="en-GB"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3173" marR="531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1</a:t>
                      </a:r>
                      <a:endParaRPr lang="en-GB"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3173" marR="531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1,500</a:t>
                      </a:r>
                      <a:endParaRPr lang="en-GB"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3173" marR="531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98394749"/>
                  </a:ext>
                </a:extLst>
              </a:tr>
              <a:tr h="221908">
                <a:tc>
                  <a:txBody>
                    <a:bodyPr/>
                    <a:lstStyle/>
                    <a:p>
                      <a:pPr marL="0" marR="0" algn="just">
                        <a:lnSpc>
                          <a:spcPct val="150000"/>
                        </a:lnSpc>
                        <a:spcBef>
                          <a:spcPts val="0"/>
                        </a:spcBef>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Printed Consent Forms</a:t>
                      </a:r>
                      <a:endParaRPr lang="en-GB"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3173" marR="531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500</a:t>
                      </a:r>
                      <a:endParaRPr lang="en-GB"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3173" marR="531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20</a:t>
                      </a:r>
                      <a:endParaRPr lang="en-GB"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3173" marR="531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10,000</a:t>
                      </a:r>
                      <a:endParaRPr lang="en-GB"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3173" marR="531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49816879"/>
                  </a:ext>
                </a:extLst>
              </a:tr>
              <a:tr h="422310">
                <a:tc>
                  <a:txBody>
                    <a:bodyPr/>
                    <a:lstStyle/>
                    <a:p>
                      <a:pPr marL="0" marR="0" algn="just">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External Hard Drive for Data Storage</a:t>
                      </a:r>
                      <a:endParaRPr lang="en-GB"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3173" marR="531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1</a:t>
                      </a:r>
                      <a:endParaRPr lang="en-GB"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3173" marR="531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5,000</a:t>
                      </a:r>
                      <a:endParaRPr lang="en-GB"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3173" marR="531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5,000</a:t>
                      </a:r>
                      <a:endParaRPr lang="en-GB"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3173" marR="531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36885709"/>
                  </a:ext>
                </a:extLst>
              </a:tr>
              <a:tr h="422310">
                <a:tc>
                  <a:txBody>
                    <a:bodyPr/>
                    <a:lstStyle/>
                    <a:p>
                      <a:pPr marL="0" marR="0" algn="just">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Statistical Software License (Stata)</a:t>
                      </a:r>
                      <a:endParaRPr lang="en-GB"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3173" marR="531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1</a:t>
                      </a:r>
                      <a:endParaRPr lang="en-GB"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3173" marR="531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25,000</a:t>
                      </a:r>
                      <a:endParaRPr lang="en-GB"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3173" marR="531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25,000</a:t>
                      </a:r>
                      <a:endParaRPr lang="en-GB"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3173" marR="531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70194114"/>
                  </a:ext>
                </a:extLst>
              </a:tr>
              <a:tr h="422310">
                <a:tc>
                  <a:txBody>
                    <a:bodyPr/>
                    <a:lstStyle/>
                    <a:p>
                      <a:pPr marL="0" marR="0" algn="just">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Research Assistant Stipend</a:t>
                      </a:r>
                      <a:endParaRPr lang="en-GB"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3173" marR="531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2 RA for 6 months</a:t>
                      </a:r>
                      <a:endParaRPr lang="en-GB"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3173" marR="531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5,000</a:t>
                      </a:r>
                      <a:endParaRPr lang="en-GB"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3173" marR="531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30,000</a:t>
                      </a:r>
                      <a:endParaRPr lang="en-GB"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3173" marR="531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39018041"/>
                  </a:ext>
                </a:extLst>
              </a:tr>
              <a:tr h="633466">
                <a:tc>
                  <a:txBody>
                    <a:bodyPr/>
                    <a:lstStyle/>
                    <a:p>
                      <a:pPr marL="0" marR="0" algn="just">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Transport Reimbursement for Participants</a:t>
                      </a:r>
                      <a:endParaRPr lang="en-GB"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3173" marR="531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100 patients</a:t>
                      </a:r>
                      <a:endParaRPr lang="en-GB"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3173" marR="531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300</a:t>
                      </a:r>
                      <a:endParaRPr lang="en-GB"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3173" marR="531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30,000</a:t>
                      </a:r>
                      <a:endParaRPr lang="en-GB"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3173" marR="531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93861018"/>
                  </a:ext>
                </a:extLst>
              </a:tr>
              <a:tr h="422310">
                <a:tc>
                  <a:txBody>
                    <a:bodyPr/>
                    <a:lstStyle/>
                    <a:p>
                      <a:pPr marL="0" marR="0" algn="just">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Binding of Final Dissertation</a:t>
                      </a:r>
                      <a:endParaRPr lang="en-GB"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3173" marR="531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5 copies</a:t>
                      </a:r>
                      <a:endParaRPr lang="en-GB"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3173" marR="531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1,000</a:t>
                      </a:r>
                      <a:endParaRPr lang="en-GB"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3173" marR="531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5,000</a:t>
                      </a:r>
                      <a:endParaRPr lang="en-GB"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3173" marR="531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20291827"/>
                  </a:ext>
                </a:extLst>
              </a:tr>
              <a:tr h="221908">
                <a:tc>
                  <a:txBody>
                    <a:bodyPr/>
                    <a:lstStyle/>
                    <a:p>
                      <a:pPr marL="0" marR="0" algn="just">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Contingency</a:t>
                      </a:r>
                      <a:endParaRPr lang="en-GB"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3173" marR="531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a:t>
                      </a:r>
                      <a:endParaRPr lang="en-GB"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3173" marR="531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a:t>
                      </a:r>
                      <a:endParaRPr lang="en-GB"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3173" marR="531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4,500</a:t>
                      </a:r>
                      <a:endParaRPr lang="en-GB"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3173" marR="531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03850647"/>
                  </a:ext>
                </a:extLst>
              </a:tr>
              <a:tr h="221908">
                <a:tc>
                  <a:txBody>
                    <a:bodyPr/>
                    <a:lstStyle/>
                    <a:p>
                      <a:pPr marL="0" marR="0" algn="just">
                        <a:lnSpc>
                          <a:spcPct val="150000"/>
                        </a:lnSpc>
                        <a:spcBef>
                          <a:spcPts val="0"/>
                        </a:spcBef>
                        <a:spcAft>
                          <a:spcPts val="0"/>
                        </a:spcAft>
                      </a:pPr>
                      <a:r>
                        <a:rPr lang="en-US" sz="1200" b="1">
                          <a:effectLst/>
                          <a:latin typeface="Times New Roman" panose="02020603050405020304" pitchFamily="18" charset="0"/>
                          <a:ea typeface="Calibri" panose="020F0502020204030204" pitchFamily="34" charset="0"/>
                          <a:cs typeface="Times New Roman" panose="02020603050405020304" pitchFamily="18" charset="0"/>
                        </a:rPr>
                        <a:t>Total Budget</a:t>
                      </a:r>
                      <a:endParaRPr lang="en-GB"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3173" marR="531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53173" marR="531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53173" marR="531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b="1" dirty="0">
                          <a:effectLst/>
                          <a:latin typeface="Times New Roman" panose="02020603050405020304" pitchFamily="18" charset="0"/>
                          <a:ea typeface="Calibri" panose="020F0502020204030204" pitchFamily="34" charset="0"/>
                          <a:cs typeface="Times New Roman" panose="02020603050405020304" pitchFamily="18" charset="0"/>
                        </a:rPr>
                        <a:t>122,000</a:t>
                      </a:r>
                      <a:endParaRPr lang="en-GB"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3173" marR="531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41917872"/>
                  </a:ext>
                </a:extLst>
              </a:tr>
            </a:tbl>
          </a:graphicData>
        </a:graphic>
      </p:graphicFrame>
    </p:spTree>
    <p:extLst>
      <p:ext uri="{BB962C8B-B14F-4D97-AF65-F5344CB8AC3E}">
        <p14:creationId xmlns:p14="http://schemas.microsoft.com/office/powerpoint/2010/main" val="11422785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latin typeface="Times New Roman" panose="02020603050405020304" pitchFamily="18" charset="0"/>
                <a:cs typeface="Times New Roman" panose="02020603050405020304" pitchFamily="18" charset="0"/>
              </a:rPr>
              <a:t>ACKNOWLEDGEMENT</a:t>
            </a:r>
            <a:endParaRPr lang="en-GB" sz="2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JKUAT </a:t>
            </a:r>
          </a:p>
          <a:p>
            <a:r>
              <a:rPr lang="en-US" dirty="0" smtClean="0">
                <a:latin typeface="Times New Roman" panose="02020603050405020304" pitchFamily="18" charset="0"/>
                <a:cs typeface="Times New Roman" panose="02020603050405020304" pitchFamily="18" charset="0"/>
              </a:rPr>
              <a:t>Clinical medicine department </a:t>
            </a:r>
          </a:p>
          <a:p>
            <a:r>
              <a:rPr lang="en-US" dirty="0" smtClean="0">
                <a:latin typeface="Times New Roman" panose="02020603050405020304" pitchFamily="18" charset="0"/>
                <a:cs typeface="Times New Roman" panose="02020603050405020304" pitchFamily="18" charset="0"/>
              </a:rPr>
              <a:t>Supervisors </a:t>
            </a:r>
          </a:p>
          <a:p>
            <a:pPr marL="914400" lvl="1" indent="-457200">
              <a:buFont typeface="+mj-lt"/>
              <a:buAutoNum type="arabicPeriod"/>
            </a:pPr>
            <a:r>
              <a:rPr lang="en-US" dirty="0" err="1" smtClean="0">
                <a:latin typeface="Times New Roman" panose="02020603050405020304" pitchFamily="18" charset="0"/>
                <a:cs typeface="Times New Roman" panose="02020603050405020304" pitchFamily="18" charset="0"/>
              </a:rPr>
              <a:t>Mr</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shadrack</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Asena</a:t>
            </a:r>
            <a:endParaRPr lang="en-US" dirty="0" smtClean="0">
              <a:latin typeface="Times New Roman" panose="02020603050405020304" pitchFamily="18" charset="0"/>
              <a:cs typeface="Times New Roman" panose="02020603050405020304" pitchFamily="18" charset="0"/>
            </a:endParaRPr>
          </a:p>
          <a:p>
            <a:pPr marL="914400" lvl="1" indent="-457200">
              <a:buFont typeface="+mj-lt"/>
              <a:buAutoNum type="arabicPeriod"/>
            </a:pPr>
            <a:r>
              <a:rPr lang="en-US" dirty="0" err="1" smtClean="0">
                <a:latin typeface="Times New Roman" panose="02020603050405020304" pitchFamily="18" charset="0"/>
                <a:cs typeface="Times New Roman" panose="02020603050405020304" pitchFamily="18" charset="0"/>
              </a:rPr>
              <a:t>Mr</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leonard</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wanyonyi</a:t>
            </a: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59054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latin typeface="Times New Roman" panose="02020603050405020304" pitchFamily="18" charset="0"/>
                <a:cs typeface="Times New Roman" panose="02020603050405020304" pitchFamily="18" charset="0"/>
              </a:rPr>
              <a:t>BACKGROUND INFORMATION</a:t>
            </a:r>
            <a:endParaRPr lang="en-GB" sz="2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Allergic conjunctivitis -</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inflammation of the conjunctiva secondary to an </a:t>
            </a:r>
            <a:r>
              <a:rPr lang="en-US" dirty="0" err="1">
                <a:latin typeface="Times New Roman" panose="02020603050405020304" pitchFamily="18" charset="0"/>
                <a:cs typeface="Times New Roman" panose="02020603050405020304" pitchFamily="18" charset="0"/>
              </a:rPr>
              <a:t>IgE</a:t>
            </a:r>
            <a:r>
              <a:rPr lang="en-US" dirty="0">
                <a:latin typeface="Times New Roman" panose="02020603050405020304" pitchFamily="18" charset="0"/>
                <a:cs typeface="Times New Roman" panose="02020603050405020304" pitchFamily="18" charset="0"/>
              </a:rPr>
              <a:t>-mediated hypersensitivity reaction, commonly triggered by environmental </a:t>
            </a:r>
            <a:r>
              <a:rPr lang="en-US" dirty="0" smtClean="0">
                <a:latin typeface="Times New Roman" panose="02020603050405020304" pitchFamily="18" charset="0"/>
                <a:cs typeface="Times New Roman" panose="02020603050405020304" pitchFamily="18" charset="0"/>
              </a:rPr>
              <a:t>allergens </a:t>
            </a:r>
            <a:r>
              <a:rPr lang="en-US" dirty="0">
                <a:latin typeface="Times New Roman" panose="02020603050405020304" pitchFamily="18" charset="0"/>
                <a:cs typeface="Times New Roman" panose="02020603050405020304" pitchFamily="18" charset="0"/>
              </a:rPr>
              <a:t>(Ryder, &amp; Benson, 2022</a:t>
            </a:r>
            <a:r>
              <a:rPr lang="en-US" dirty="0" smtClean="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prevalence estimates ranging from 15% to 40% (Ryder &amp; Benson, 2022</a:t>
            </a:r>
            <a:r>
              <a:rPr lang="en-US" dirty="0" smtClean="0"/>
              <a:t>)</a:t>
            </a:r>
          </a:p>
          <a:p>
            <a:r>
              <a:rPr lang="en-US" dirty="0" smtClean="0">
                <a:latin typeface="Times New Roman" panose="02020603050405020304" pitchFamily="18" charset="0"/>
                <a:cs typeface="Times New Roman" panose="02020603050405020304" pitchFamily="18" charset="0"/>
              </a:rPr>
              <a:t>AC</a:t>
            </a:r>
            <a:r>
              <a:rPr lang="en-US" dirty="0" smtClean="0"/>
              <a:t> </a:t>
            </a:r>
            <a:r>
              <a:rPr lang="en-US" dirty="0" smtClean="0">
                <a:latin typeface="Times New Roman" panose="02020603050405020304" pitchFamily="18" charset="0"/>
                <a:cs typeface="Times New Roman" panose="02020603050405020304" pitchFamily="18" charset="0"/>
              </a:rPr>
              <a:t>-classified </a:t>
            </a:r>
            <a:r>
              <a:rPr lang="en-US" dirty="0">
                <a:latin typeface="Times New Roman" panose="02020603050405020304" pitchFamily="18" charset="0"/>
                <a:cs typeface="Times New Roman" panose="02020603050405020304" pitchFamily="18" charset="0"/>
              </a:rPr>
              <a:t>into seasonal allergic conjunctivitis induced by seasonal pollens and </a:t>
            </a:r>
            <a:r>
              <a:rPr lang="en-US" dirty="0" smtClean="0">
                <a:latin typeface="Times New Roman" panose="02020603050405020304" pitchFamily="18" charset="0"/>
                <a:cs typeface="Times New Roman" panose="02020603050405020304" pitchFamily="18" charset="0"/>
              </a:rPr>
              <a:t>perennial </a:t>
            </a:r>
            <a:r>
              <a:rPr lang="en-US" dirty="0">
                <a:latin typeface="Times New Roman" panose="02020603050405020304" pitchFamily="18" charset="0"/>
                <a:cs typeface="Times New Roman" panose="02020603050405020304" pitchFamily="18" charset="0"/>
              </a:rPr>
              <a:t>allergic conjunctivitis induced year-round by indoor allergens (Mahoney et al., 2023).</a:t>
            </a:r>
            <a:endParaRPr lang="en-US" dirty="0" smtClean="0">
              <a:latin typeface="Times New Roman" panose="02020603050405020304" pitchFamily="18" charset="0"/>
              <a:cs typeface="Times New Roman" panose="02020603050405020304" pitchFamily="18" charset="0"/>
            </a:endParaRPr>
          </a:p>
          <a:p>
            <a:endParaRPr lang="en-GB"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894540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latin typeface="Times New Roman" panose="02020603050405020304" pitchFamily="18" charset="0"/>
                <a:cs typeface="Times New Roman" panose="02020603050405020304" pitchFamily="18" charset="0"/>
              </a:rPr>
              <a:t>CONT</a:t>
            </a:r>
            <a:endParaRPr lang="en-GB" sz="2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buNone/>
            </a:pPr>
            <a:endParaRPr lang="en-GB" dirty="0">
              <a:latin typeface="Times New Roman" panose="02020603050405020304" pitchFamily="18" charset="0"/>
              <a:cs typeface="Times New Roman" panose="02020603050405020304" pitchFamily="18" charset="0"/>
            </a:endParaRPr>
          </a:p>
          <a:p>
            <a:r>
              <a:rPr lang="en-GB" dirty="0" smtClean="0">
                <a:latin typeface="Times New Roman" panose="02020603050405020304" pitchFamily="18" charset="0"/>
                <a:cs typeface="Times New Roman" panose="02020603050405020304" pitchFamily="18" charset="0"/>
              </a:rPr>
              <a:t> </a:t>
            </a:r>
            <a:r>
              <a:rPr lang="en-GB" dirty="0">
                <a:latin typeface="Times New Roman" panose="02020603050405020304" pitchFamily="18" charset="0"/>
                <a:cs typeface="Times New Roman" panose="02020603050405020304" pitchFamily="18" charset="0"/>
              </a:rPr>
              <a:t>National Health and Nutrition Examination Survey studying the epidemiology of allergic Conjunctivitis, 6.4% and 29.7% of 20,010 patients reported ocular symptoms and </a:t>
            </a:r>
            <a:r>
              <a:rPr lang="en-GB" dirty="0" smtClean="0">
                <a:latin typeface="Times New Roman" panose="02020603050405020304" pitchFamily="18" charset="0"/>
                <a:cs typeface="Times New Roman" panose="02020603050405020304" pitchFamily="18" charset="0"/>
              </a:rPr>
              <a:t>combined Ocular </a:t>
            </a:r>
            <a:r>
              <a:rPr lang="en-GB" dirty="0">
                <a:latin typeface="Times New Roman" panose="02020603050405020304" pitchFamily="18" charset="0"/>
                <a:cs typeface="Times New Roman" panose="02020603050405020304" pitchFamily="18" charset="0"/>
              </a:rPr>
              <a:t>and nasal symptoms, respectively.</a:t>
            </a:r>
          </a:p>
          <a:p>
            <a:pPr marL="0" indent="0">
              <a:buNone/>
            </a:pPr>
            <a:endParaRPr lang="en-US" dirty="0">
              <a:latin typeface="Times New Roman" panose="02020603050405020304" pitchFamily="18" charset="0"/>
              <a:cs typeface="Times New Roman" panose="02020603050405020304" pitchFamily="18" charset="0"/>
            </a:endParaRPr>
          </a:p>
          <a:p>
            <a:r>
              <a:rPr lang="en-GB" dirty="0" smtClean="0">
                <a:latin typeface="Times New Roman" panose="02020603050405020304" pitchFamily="18" charset="0"/>
                <a:cs typeface="Times New Roman" panose="02020603050405020304" pitchFamily="18" charset="0"/>
              </a:rPr>
              <a:t>40</a:t>
            </a:r>
            <a:r>
              <a:rPr lang="en-GB" dirty="0">
                <a:latin typeface="Times New Roman" panose="02020603050405020304" pitchFamily="18" charset="0"/>
                <a:cs typeface="Times New Roman" panose="02020603050405020304" pitchFamily="18" charset="0"/>
              </a:rPr>
              <a:t>% of the population reported experiencing </a:t>
            </a:r>
            <a:r>
              <a:rPr lang="en-GB" dirty="0" err="1" smtClean="0">
                <a:latin typeface="Times New Roman" panose="02020603050405020304" pitchFamily="18" charset="0"/>
                <a:cs typeface="Times New Roman" panose="02020603050405020304" pitchFamily="18" charset="0"/>
              </a:rPr>
              <a:t>atleast</a:t>
            </a:r>
            <a:r>
              <a:rPr lang="en-GB" dirty="0" smtClean="0">
                <a:latin typeface="Times New Roman" panose="02020603050405020304" pitchFamily="18" charset="0"/>
                <a:cs typeface="Times New Roman" panose="02020603050405020304" pitchFamily="18" charset="0"/>
              </a:rPr>
              <a:t> occurrence </a:t>
            </a:r>
            <a:r>
              <a:rPr lang="en-GB" dirty="0">
                <a:latin typeface="Times New Roman" panose="02020603050405020304" pitchFamily="18" charset="0"/>
                <a:cs typeface="Times New Roman" panose="02020603050405020304" pitchFamily="18" charset="0"/>
              </a:rPr>
              <a:t>of ocular symptoms in the past 12 months. </a:t>
            </a:r>
            <a:endParaRPr lang="en-GB" dirty="0" smtClean="0">
              <a:latin typeface="Times New Roman" panose="02020603050405020304" pitchFamily="18" charset="0"/>
              <a:cs typeface="Times New Roman" panose="02020603050405020304" pitchFamily="18" charset="0"/>
            </a:endParaRPr>
          </a:p>
          <a:p>
            <a:endParaRPr lang="en-GB" dirty="0" smtClean="0">
              <a:latin typeface="Times New Roman" panose="02020603050405020304" pitchFamily="18" charset="0"/>
              <a:cs typeface="Times New Roman" panose="02020603050405020304" pitchFamily="18" charset="0"/>
            </a:endParaRPr>
          </a:p>
          <a:p>
            <a:pPr marL="0" indent="0">
              <a:buNone/>
            </a:pPr>
            <a:endParaRPr lang="en-US"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640354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latin typeface="Times New Roman" panose="02020603050405020304" pitchFamily="18" charset="0"/>
                <a:cs typeface="Times New Roman" panose="02020603050405020304" pitchFamily="18" charset="0"/>
              </a:rPr>
              <a:t>STATEMENT OF THE PROBLEM</a:t>
            </a:r>
            <a:endParaRPr lang="en-GB" sz="2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prevalence of allergic disorders like asthma, rhinitis, and dermatitis has risen substantially worldwide, attributed to increased exposure to environmental allergens from pollution, changing lifestyles, and reduced microbial exposures (Moura et al., 2022). </a:t>
            </a:r>
            <a:endParaRPr lang="en-GB" dirty="0" smtClean="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Allergic conjunctivitis often coexists with these conditions as part of an atopic diathesis. As developing regions industrialize rapidly, a parallel rise in allergic eye disease is anticipated (</a:t>
            </a:r>
            <a:r>
              <a:rPr lang="en-US" dirty="0" err="1">
                <a:latin typeface="Times New Roman" panose="02020603050405020304" pitchFamily="18" charset="0"/>
                <a:cs typeface="Times New Roman" panose="02020603050405020304" pitchFamily="18" charset="0"/>
              </a:rPr>
              <a:t>Ghanwate</a:t>
            </a:r>
            <a:r>
              <a:rPr lang="en-US" dirty="0">
                <a:latin typeface="Times New Roman" panose="02020603050405020304" pitchFamily="18" charset="0"/>
                <a:cs typeface="Times New Roman" panose="02020603050405020304" pitchFamily="18" charset="0"/>
              </a:rPr>
              <a:t> &amp; Shaikh, 2021). </a:t>
            </a: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381767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Times New Roman" panose="02020603050405020304" pitchFamily="18" charset="0"/>
                <a:cs typeface="Times New Roman" panose="02020603050405020304" pitchFamily="18" charset="0"/>
              </a:rPr>
              <a:t>cont</a:t>
            </a:r>
            <a:endParaRPr lang="en-GB"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There </a:t>
            </a:r>
            <a:r>
              <a:rPr lang="en-US" dirty="0">
                <a:latin typeface="Times New Roman" panose="02020603050405020304" pitchFamily="18" charset="0"/>
                <a:cs typeface="Times New Roman" panose="02020603050405020304" pitchFamily="18" charset="0"/>
              </a:rPr>
              <a:t>is limited data on allergic conjunctivitis in Africa, especially East Africa, to quantify the growing burden and guide health policy and clinical practice (Moura et al., 2022</a:t>
            </a:r>
            <a:r>
              <a:rPr lang="en-US" dirty="0" smtClean="0"/>
              <a:t>).</a:t>
            </a:r>
          </a:p>
          <a:p>
            <a:r>
              <a:rPr lang="en-US" dirty="0" smtClean="0">
                <a:latin typeface="Times New Roman" panose="02020603050405020304" pitchFamily="18" charset="0"/>
                <a:cs typeface="Times New Roman" panose="02020603050405020304" pitchFamily="18" charset="0"/>
              </a:rPr>
              <a:t>This study aims at bridging this gap </a:t>
            </a:r>
            <a:r>
              <a:rPr lang="en-US" dirty="0">
                <a:latin typeface="Times New Roman" panose="02020603050405020304" pitchFamily="18" charset="0"/>
                <a:cs typeface="Times New Roman" panose="02020603050405020304" pitchFamily="18" charset="0"/>
              </a:rPr>
              <a:t>to inform interventions against this emerging public health threat.</a:t>
            </a:r>
            <a:endParaRPr lang="en-GB" dirty="0">
              <a:latin typeface="Times New Roman" panose="02020603050405020304" pitchFamily="18" charset="0"/>
              <a:cs typeface="Times New Roman" panose="02020603050405020304" pitchFamily="18" charset="0"/>
            </a:endParaRPr>
          </a:p>
          <a:p>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631395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latin typeface="Times New Roman" panose="02020603050405020304" pitchFamily="18" charset="0"/>
                <a:cs typeface="Times New Roman" panose="02020603050405020304" pitchFamily="18" charset="0"/>
              </a:rPr>
              <a:t>METHODOLOGY</a:t>
            </a:r>
            <a:endParaRPr lang="en-GB" sz="2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0" indent="0" algn="ctr">
              <a:buNone/>
            </a:pPr>
            <a:r>
              <a:rPr lang="en-US" b="1" dirty="0" smtClean="0">
                <a:latin typeface="Times New Roman" panose="02020603050405020304" pitchFamily="18" charset="0"/>
                <a:cs typeface="Times New Roman" panose="02020603050405020304" pitchFamily="18" charset="0"/>
              </a:rPr>
              <a:t>Study Design</a:t>
            </a:r>
          </a:p>
          <a:p>
            <a:r>
              <a:rPr lang="en-US" dirty="0" smtClean="0">
                <a:latin typeface="Times New Roman" panose="02020603050405020304" pitchFamily="18" charset="0"/>
                <a:cs typeface="Times New Roman" panose="02020603050405020304" pitchFamily="18" charset="0"/>
              </a:rPr>
              <a:t> cross-sectional design employing quantitative methods </a:t>
            </a:r>
          </a:p>
          <a:p>
            <a:pPr marL="0" indent="0" algn="ctr">
              <a:buNone/>
            </a:pPr>
            <a:r>
              <a:rPr lang="en-US" b="1" dirty="0" smtClean="0">
                <a:latin typeface="Times New Roman" panose="02020603050405020304" pitchFamily="18" charset="0"/>
                <a:cs typeface="Times New Roman" panose="02020603050405020304" pitchFamily="18" charset="0"/>
              </a:rPr>
              <a:t>Study Area</a:t>
            </a:r>
          </a:p>
          <a:p>
            <a:r>
              <a:rPr lang="en-US" dirty="0" err="1" smtClean="0">
                <a:latin typeface="Times New Roman" panose="02020603050405020304" pitchFamily="18" charset="0"/>
                <a:cs typeface="Times New Roman" panose="02020603050405020304" pitchFamily="18" charset="0"/>
              </a:rPr>
              <a:t>Tenwek</a:t>
            </a:r>
            <a:r>
              <a:rPr lang="en-US" dirty="0" smtClean="0">
                <a:latin typeface="Times New Roman" panose="02020603050405020304" pitchFamily="18" charset="0"/>
                <a:cs typeface="Times New Roman" panose="02020603050405020304" pitchFamily="18" charset="0"/>
              </a:rPr>
              <a:t> eye Hospital</a:t>
            </a:r>
            <a:endParaRPr lang="en-GB" dirty="0" smtClean="0">
              <a:latin typeface="Times New Roman" panose="02020603050405020304" pitchFamily="18" charset="0"/>
              <a:cs typeface="Times New Roman" panose="02020603050405020304" pitchFamily="18" charset="0"/>
            </a:endParaRPr>
          </a:p>
          <a:p>
            <a:pPr marL="0" indent="0" algn="ctr">
              <a:buNone/>
            </a:pPr>
            <a:r>
              <a:rPr lang="en-US" b="1" dirty="0" smtClean="0">
                <a:latin typeface="Times New Roman" panose="02020603050405020304" pitchFamily="18" charset="0"/>
                <a:cs typeface="Times New Roman" panose="02020603050405020304" pitchFamily="18" charset="0"/>
              </a:rPr>
              <a:t>Study population</a:t>
            </a:r>
          </a:p>
          <a:p>
            <a:r>
              <a:rPr lang="en-US" dirty="0">
                <a:latin typeface="Times New Roman" panose="02020603050405020304" pitchFamily="18" charset="0"/>
                <a:cs typeface="Times New Roman" panose="02020603050405020304" pitchFamily="18" charset="0"/>
              </a:rPr>
              <a:t>The study population will comprise all patients attending the ophthalmology outpatient clinic at </a:t>
            </a:r>
            <a:r>
              <a:rPr lang="en-US" dirty="0" err="1">
                <a:latin typeface="Times New Roman" panose="02020603050405020304" pitchFamily="18" charset="0"/>
                <a:cs typeface="Times New Roman" panose="02020603050405020304" pitchFamily="18" charset="0"/>
              </a:rPr>
              <a:t>Tenwek</a:t>
            </a:r>
            <a:r>
              <a:rPr lang="en-US" dirty="0">
                <a:latin typeface="Times New Roman" panose="02020603050405020304" pitchFamily="18" charset="0"/>
                <a:cs typeface="Times New Roman" panose="02020603050405020304" pitchFamily="18" charset="0"/>
              </a:rPr>
              <a:t> Hospital during the 6-month study </a:t>
            </a:r>
            <a:r>
              <a:rPr lang="en-US" dirty="0" smtClean="0">
                <a:latin typeface="Times New Roman" panose="02020603050405020304" pitchFamily="18" charset="0"/>
                <a:cs typeface="Times New Roman" panose="02020603050405020304" pitchFamily="18" charset="0"/>
              </a:rPr>
              <a:t>period</a:t>
            </a:r>
          </a:p>
          <a:p>
            <a:r>
              <a:rPr lang="en-US" dirty="0">
                <a:latin typeface="Times New Roman" panose="02020603050405020304" pitchFamily="18" charset="0"/>
                <a:cs typeface="Times New Roman" panose="02020603050405020304" pitchFamily="18" charset="0"/>
              </a:rPr>
              <a:t>The target population is 361 patients per month</a:t>
            </a:r>
            <a:r>
              <a:rPr lang="en-US" dirty="0"/>
              <a:t>.</a:t>
            </a:r>
            <a:endParaRPr lang="en-GB" dirty="0" smtClean="0">
              <a:latin typeface="Times New Roman" panose="02020603050405020304" pitchFamily="18" charset="0"/>
              <a:cs typeface="Times New Roman" panose="02020603050405020304" pitchFamily="18" charset="0"/>
            </a:endParaRPr>
          </a:p>
          <a:p>
            <a:pPr marL="0" indent="0">
              <a:buNone/>
            </a:pPr>
            <a:endParaRPr lang="en-US" dirty="0" smtClean="0">
              <a:latin typeface="Times New Roman" panose="02020603050405020304" pitchFamily="18" charset="0"/>
              <a:cs typeface="Times New Roman" panose="02020603050405020304" pitchFamily="18" charset="0"/>
            </a:endParaRPr>
          </a:p>
          <a:p>
            <a:pPr marL="0" indent="0" algn="ctr">
              <a:buNone/>
            </a:pPr>
            <a:endParaRPr lang="en-GB"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658509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latin typeface="Times New Roman" panose="02020603050405020304" pitchFamily="18" charset="0"/>
                <a:cs typeface="Times New Roman" panose="02020603050405020304" pitchFamily="18" charset="0"/>
              </a:rPr>
              <a:t>JUSTIFICATION</a:t>
            </a:r>
            <a:endParaRPr lang="en-GB" sz="2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The prevalence rate of allergic conjunctivitis in </a:t>
            </a:r>
            <a:r>
              <a:rPr lang="en-US" dirty="0" err="1" smtClean="0">
                <a:latin typeface="Times New Roman" panose="02020603050405020304" pitchFamily="18" charset="0"/>
                <a:cs typeface="Times New Roman" panose="02020603050405020304" pitchFamily="18" charset="0"/>
              </a:rPr>
              <a:t>Tenwek</a:t>
            </a:r>
            <a:r>
              <a:rPr lang="en-US" dirty="0" smtClean="0">
                <a:latin typeface="Times New Roman" panose="02020603050405020304" pitchFamily="18" charset="0"/>
                <a:cs typeface="Times New Roman" panose="02020603050405020304" pitchFamily="18" charset="0"/>
              </a:rPr>
              <a:t> eye hospital is on the rise, causing blindness, thus reducing the patient's quality of life. </a:t>
            </a:r>
          </a:p>
          <a:p>
            <a:r>
              <a:rPr lang="en-US" dirty="0" smtClean="0">
                <a:latin typeface="Times New Roman" panose="02020603050405020304" pitchFamily="18" charset="0"/>
                <a:cs typeface="Times New Roman" panose="02020603050405020304" pitchFamily="18" charset="0"/>
              </a:rPr>
              <a:t>This could be attributed to the lack of published studies on allergic conjunctivitis in </a:t>
            </a:r>
            <a:r>
              <a:rPr lang="en-US" dirty="0" err="1" smtClean="0">
                <a:latin typeface="Times New Roman" panose="02020603050405020304" pitchFamily="18" charset="0"/>
                <a:cs typeface="Times New Roman" panose="02020603050405020304" pitchFamily="18" charset="0"/>
              </a:rPr>
              <a:t>kenya</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There is an urgent need to implement health education strategies to control the rise in the allergic conjunctivitis prevalence rate</a:t>
            </a:r>
          </a:p>
          <a:p>
            <a:r>
              <a:rPr lang="en-US" dirty="0" smtClean="0">
                <a:latin typeface="Times New Roman" panose="02020603050405020304" pitchFamily="18" charset="0"/>
                <a:cs typeface="Times New Roman" panose="02020603050405020304" pitchFamily="18" charset="0"/>
              </a:rPr>
              <a:t> A better understanding of risk factors for allergic conjunctivitis is needed to prevent and appropriately manage this condition. </a:t>
            </a:r>
          </a:p>
          <a:p>
            <a:endParaRPr lang="en-US"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195872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latin typeface="Times New Roman" panose="02020603050405020304" pitchFamily="18" charset="0"/>
                <a:cs typeface="Times New Roman" panose="02020603050405020304" pitchFamily="18" charset="0"/>
              </a:rPr>
              <a:t>OBJECTIVES</a:t>
            </a:r>
            <a:endParaRPr lang="en-GB" sz="2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buNone/>
            </a:pPr>
            <a:r>
              <a:rPr lang="en-US" b="1" dirty="0" smtClean="0">
                <a:latin typeface="Times New Roman" panose="02020603050405020304" pitchFamily="18" charset="0"/>
                <a:cs typeface="Times New Roman" panose="02020603050405020304" pitchFamily="18" charset="0"/>
              </a:rPr>
              <a:t>Broad objectives</a:t>
            </a:r>
          </a:p>
          <a:p>
            <a:r>
              <a:rPr lang="en-US" dirty="0">
                <a:latin typeface="Times New Roman" panose="02020603050405020304" pitchFamily="18" charset="0"/>
                <a:cs typeface="Times New Roman" panose="02020603050405020304" pitchFamily="18" charset="0"/>
              </a:rPr>
              <a:t>To determine the risk factors contributing to allergic conjunctivitis among patients attending </a:t>
            </a:r>
            <a:r>
              <a:rPr lang="en-US" dirty="0" err="1">
                <a:latin typeface="Times New Roman" panose="02020603050405020304" pitchFamily="18" charset="0"/>
                <a:cs typeface="Times New Roman" panose="02020603050405020304" pitchFamily="18" charset="0"/>
              </a:rPr>
              <a:t>Tenwek</a:t>
            </a:r>
            <a:r>
              <a:rPr lang="en-US" dirty="0">
                <a:latin typeface="Times New Roman" panose="02020603050405020304" pitchFamily="18" charset="0"/>
                <a:cs typeface="Times New Roman" panose="02020603050405020304" pitchFamily="18" charset="0"/>
              </a:rPr>
              <a:t> Eye Hospital, </a:t>
            </a:r>
            <a:r>
              <a:rPr lang="en-US" dirty="0" err="1">
                <a:latin typeface="Times New Roman" panose="02020603050405020304" pitchFamily="18" charset="0"/>
                <a:cs typeface="Times New Roman" panose="02020603050405020304" pitchFamily="18" charset="0"/>
              </a:rPr>
              <a:t>Bomet</a:t>
            </a:r>
            <a:r>
              <a:rPr lang="en-US" dirty="0">
                <a:latin typeface="Times New Roman" panose="02020603050405020304" pitchFamily="18" charset="0"/>
                <a:cs typeface="Times New Roman" panose="02020603050405020304" pitchFamily="18" charset="0"/>
              </a:rPr>
              <a:t> County.</a:t>
            </a:r>
            <a:endParaRPr lang="en-GB"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Specific </a:t>
            </a:r>
            <a:r>
              <a:rPr lang="en-US" b="1" dirty="0" smtClean="0">
                <a:latin typeface="Times New Roman" panose="02020603050405020304" pitchFamily="18" charset="0"/>
                <a:cs typeface="Times New Roman" panose="02020603050405020304" pitchFamily="18" charset="0"/>
              </a:rPr>
              <a:t>Objectives</a:t>
            </a:r>
          </a:p>
          <a:p>
            <a:pPr lvl="0"/>
            <a:r>
              <a:rPr lang="en-US" dirty="0">
                <a:latin typeface="Times New Roman" panose="02020603050405020304" pitchFamily="18" charset="0"/>
                <a:cs typeface="Times New Roman" panose="02020603050405020304" pitchFamily="18" charset="0"/>
              </a:rPr>
              <a:t>To determine the prevalence of allergic conjunctivitis among eye clinic patients attending </a:t>
            </a:r>
            <a:r>
              <a:rPr lang="en-US" dirty="0" err="1">
                <a:latin typeface="Times New Roman" panose="02020603050405020304" pitchFamily="18" charset="0"/>
                <a:cs typeface="Times New Roman" panose="02020603050405020304" pitchFamily="18" charset="0"/>
              </a:rPr>
              <a:t>Tenwek</a:t>
            </a:r>
            <a:r>
              <a:rPr lang="en-US" dirty="0">
                <a:latin typeface="Times New Roman" panose="02020603050405020304" pitchFamily="18" charset="0"/>
                <a:cs typeface="Times New Roman" panose="02020603050405020304" pitchFamily="18" charset="0"/>
              </a:rPr>
              <a:t> Eye Hospital, </a:t>
            </a:r>
            <a:r>
              <a:rPr lang="en-US" dirty="0" err="1">
                <a:latin typeface="Times New Roman" panose="02020603050405020304" pitchFamily="18" charset="0"/>
                <a:cs typeface="Times New Roman" panose="02020603050405020304" pitchFamily="18" charset="0"/>
              </a:rPr>
              <a:t>Bomet</a:t>
            </a:r>
            <a:r>
              <a:rPr lang="en-US" dirty="0">
                <a:latin typeface="Times New Roman" panose="02020603050405020304" pitchFamily="18" charset="0"/>
                <a:cs typeface="Times New Roman" panose="02020603050405020304" pitchFamily="18" charset="0"/>
              </a:rPr>
              <a:t> County.</a:t>
            </a:r>
            <a:endParaRPr lang="en-GB" dirty="0">
              <a:latin typeface="Times New Roman" panose="02020603050405020304" pitchFamily="18" charset="0"/>
              <a:cs typeface="Times New Roman" panose="02020603050405020304" pitchFamily="18" charset="0"/>
            </a:endParaRPr>
          </a:p>
          <a:p>
            <a:pPr lvl="0"/>
            <a:r>
              <a:rPr lang="en-US" dirty="0">
                <a:latin typeface="Times New Roman" panose="02020603050405020304" pitchFamily="18" charset="0"/>
                <a:cs typeface="Times New Roman" panose="02020603050405020304" pitchFamily="18" charset="0"/>
              </a:rPr>
              <a:t>To identify socio-demographic factors contributing to allergic conjunctivitis among patients attending </a:t>
            </a:r>
            <a:r>
              <a:rPr lang="en-US" dirty="0" err="1">
                <a:latin typeface="Times New Roman" panose="02020603050405020304" pitchFamily="18" charset="0"/>
                <a:cs typeface="Times New Roman" panose="02020603050405020304" pitchFamily="18" charset="0"/>
              </a:rPr>
              <a:t>Tenwek</a:t>
            </a:r>
            <a:r>
              <a:rPr lang="en-US" dirty="0">
                <a:latin typeface="Times New Roman" panose="02020603050405020304" pitchFamily="18" charset="0"/>
                <a:cs typeface="Times New Roman" panose="02020603050405020304" pitchFamily="18" charset="0"/>
              </a:rPr>
              <a:t> Eye Hospital, </a:t>
            </a:r>
            <a:r>
              <a:rPr lang="en-US" dirty="0" err="1">
                <a:latin typeface="Times New Roman" panose="02020603050405020304" pitchFamily="18" charset="0"/>
                <a:cs typeface="Times New Roman" panose="02020603050405020304" pitchFamily="18" charset="0"/>
              </a:rPr>
              <a:t>Bomet</a:t>
            </a:r>
            <a:r>
              <a:rPr lang="en-US" dirty="0">
                <a:latin typeface="Times New Roman" panose="02020603050405020304" pitchFamily="18" charset="0"/>
                <a:cs typeface="Times New Roman" panose="02020603050405020304" pitchFamily="18" charset="0"/>
              </a:rPr>
              <a:t> County</a:t>
            </a:r>
            <a:endParaRPr lang="en-GB" dirty="0">
              <a:latin typeface="Times New Roman" panose="02020603050405020304" pitchFamily="18" charset="0"/>
              <a:cs typeface="Times New Roman" panose="02020603050405020304" pitchFamily="18" charset="0"/>
            </a:endParaRPr>
          </a:p>
          <a:p>
            <a:pPr marL="0" indent="0">
              <a:buNone/>
            </a:pPr>
            <a:endParaRPr lang="en-GB"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206072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Times New Roman" panose="02020603050405020304" pitchFamily="18" charset="0"/>
                <a:cs typeface="Times New Roman" panose="02020603050405020304" pitchFamily="18" charset="0"/>
              </a:rPr>
              <a:t>cont</a:t>
            </a:r>
            <a:endParaRPr lang="en-GB"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lvl="0"/>
            <a:r>
              <a:rPr lang="en-US" dirty="0" smtClean="0">
                <a:latin typeface="Times New Roman" panose="02020603050405020304" pitchFamily="18" charset="0"/>
                <a:cs typeface="Times New Roman" panose="02020603050405020304" pitchFamily="18" charset="0"/>
              </a:rPr>
              <a:t>To assess systemic co-morbidities factors contributing to allergic conjunctivitis among patients attending </a:t>
            </a:r>
            <a:r>
              <a:rPr lang="en-US" dirty="0" err="1" smtClean="0">
                <a:latin typeface="Times New Roman" panose="02020603050405020304" pitchFamily="18" charset="0"/>
                <a:cs typeface="Times New Roman" panose="02020603050405020304" pitchFamily="18" charset="0"/>
              </a:rPr>
              <a:t>Tenwek</a:t>
            </a:r>
            <a:r>
              <a:rPr lang="en-US" dirty="0" smtClean="0">
                <a:latin typeface="Times New Roman" panose="02020603050405020304" pitchFamily="18" charset="0"/>
                <a:cs typeface="Times New Roman" panose="02020603050405020304" pitchFamily="18" charset="0"/>
              </a:rPr>
              <a:t> Eye Hospital, </a:t>
            </a:r>
            <a:r>
              <a:rPr lang="en-US" dirty="0" err="1" smtClean="0">
                <a:latin typeface="Times New Roman" panose="02020603050405020304" pitchFamily="18" charset="0"/>
                <a:cs typeface="Times New Roman" panose="02020603050405020304" pitchFamily="18" charset="0"/>
              </a:rPr>
              <a:t>Bomet</a:t>
            </a:r>
            <a:r>
              <a:rPr lang="en-US" dirty="0" smtClean="0">
                <a:latin typeface="Times New Roman" panose="02020603050405020304" pitchFamily="18" charset="0"/>
                <a:cs typeface="Times New Roman" panose="02020603050405020304" pitchFamily="18" charset="0"/>
              </a:rPr>
              <a:t> County</a:t>
            </a:r>
            <a:endParaRPr lang="en-GB" dirty="0" smtClean="0">
              <a:latin typeface="Times New Roman" panose="02020603050405020304" pitchFamily="18" charset="0"/>
              <a:cs typeface="Times New Roman" panose="02020603050405020304" pitchFamily="18" charset="0"/>
            </a:endParaRPr>
          </a:p>
          <a:p>
            <a:pPr lvl="0"/>
            <a:r>
              <a:rPr lang="en-US" dirty="0" smtClean="0">
                <a:latin typeface="Times New Roman" panose="02020603050405020304" pitchFamily="18" charset="0"/>
                <a:cs typeface="Times New Roman" panose="02020603050405020304" pitchFamily="18" charset="0"/>
              </a:rPr>
              <a:t>To evaluate household related factors contributing to allergic conjunctivitis among patients attending </a:t>
            </a:r>
            <a:r>
              <a:rPr lang="en-US" dirty="0" err="1" smtClean="0">
                <a:latin typeface="Times New Roman" panose="02020603050405020304" pitchFamily="18" charset="0"/>
                <a:cs typeface="Times New Roman" panose="02020603050405020304" pitchFamily="18" charset="0"/>
              </a:rPr>
              <a:t>Tenwek</a:t>
            </a:r>
            <a:r>
              <a:rPr lang="en-US" dirty="0" smtClean="0">
                <a:latin typeface="Times New Roman" panose="02020603050405020304" pitchFamily="18" charset="0"/>
                <a:cs typeface="Times New Roman" panose="02020603050405020304" pitchFamily="18" charset="0"/>
              </a:rPr>
              <a:t> Eye Hospital, </a:t>
            </a:r>
            <a:r>
              <a:rPr lang="en-US" dirty="0" err="1" smtClean="0">
                <a:latin typeface="Times New Roman" panose="02020603050405020304" pitchFamily="18" charset="0"/>
                <a:cs typeface="Times New Roman" panose="02020603050405020304" pitchFamily="18" charset="0"/>
              </a:rPr>
              <a:t>Bomet</a:t>
            </a:r>
            <a:r>
              <a:rPr lang="en-US" dirty="0" smtClean="0">
                <a:latin typeface="Times New Roman" panose="02020603050405020304" pitchFamily="18" charset="0"/>
                <a:cs typeface="Times New Roman" panose="02020603050405020304" pitchFamily="18" charset="0"/>
              </a:rPr>
              <a:t> County </a:t>
            </a:r>
            <a:endParaRPr lang="en-GB"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287318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729</TotalTime>
  <Words>1005</Words>
  <Application>Microsoft Office PowerPoint</Application>
  <PresentationFormat>Widescreen</PresentationFormat>
  <Paragraphs>180</Paragraphs>
  <Slides>19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Arial</vt:lpstr>
      <vt:lpstr>Batang</vt:lpstr>
      <vt:lpstr>Calibri</vt:lpstr>
      <vt:lpstr>Calibri Light</vt:lpstr>
      <vt:lpstr>Cambria Math</vt:lpstr>
      <vt:lpstr>n</vt:lpstr>
      <vt:lpstr>Times New Roman</vt:lpstr>
      <vt:lpstr>Wingdings</vt:lpstr>
      <vt:lpstr>Office Theme</vt:lpstr>
      <vt:lpstr>RISK FACTORS CONTRIBUTING TO ALLERGIC CONJUCTIVITIS AMONG PATIENTS ATTENDING TENWEK EYE HOSPITAL , BOMET COUNTY </vt:lpstr>
      <vt:lpstr>BACKGROUND INFORMATION</vt:lpstr>
      <vt:lpstr>CONT</vt:lpstr>
      <vt:lpstr>STATEMENT OF THE PROBLEM</vt:lpstr>
      <vt:lpstr>cont</vt:lpstr>
      <vt:lpstr>METHODOLOGY</vt:lpstr>
      <vt:lpstr>JUSTIFICATION</vt:lpstr>
      <vt:lpstr>OBJECTIVES</vt:lpstr>
      <vt:lpstr>cont</vt:lpstr>
      <vt:lpstr>Calculation of sample size </vt:lpstr>
      <vt:lpstr>PowerPoint Presentation</vt:lpstr>
      <vt:lpstr>cont</vt:lpstr>
      <vt:lpstr> Sampling Technique</vt:lpstr>
      <vt:lpstr>Data analysis </vt:lpstr>
      <vt:lpstr>Ethical consideration</vt:lpstr>
      <vt:lpstr>references</vt:lpstr>
      <vt:lpstr>PowerPoint Presentation</vt:lpstr>
      <vt:lpstr>Budget</vt:lpstr>
      <vt:lpstr>ACKNOWLEDGEMENT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RISK FACTORS CONTRIBUTING TO ALLERGIC CONJUCTIVITIS AMONG PATIENTS ATTENDING TENWEK EYE HOSPITAL , BOMET COUNTY</dc:title>
  <dc:creator>Angela</dc:creator>
  <cp:lastModifiedBy>Ad</cp:lastModifiedBy>
  <cp:revision>22</cp:revision>
  <dcterms:created xsi:type="dcterms:W3CDTF">2023-10-12T16:06:28Z</dcterms:created>
  <dcterms:modified xsi:type="dcterms:W3CDTF">2024-07-09T12:20:12Z</dcterms:modified>
</cp:coreProperties>
</file>