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0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1D707-DD08-4578-A136-0C1939F39B72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BB98E-CB33-45F2-94DF-3529AE3F2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3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buyer@local.host</a:t>
            </a:r>
            <a:endParaRPr lang="en-US" altLang="zh-CN" dirty="0" smtClean="0"/>
          </a:p>
          <a:p>
            <a:r>
              <a:rPr lang="en-US" altLang="zh-CN" dirty="0" err="1" smtClean="0"/>
              <a:t>manager@local.host</a:t>
            </a:r>
            <a:endParaRPr lang="en-US" altLang="zh-CN" dirty="0" smtClean="0"/>
          </a:p>
          <a:p>
            <a:r>
              <a:rPr lang="en-US" altLang="zh-CN" dirty="0" err="1" smtClean="0"/>
              <a:t>supplier@local.host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BB98E-CB33-45F2-94DF-3529AE3F29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5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7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8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7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B172-A0EA-4B74-AC71-03EC675E6A7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9C5C-7EE6-44B6-B0F7-745D17785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587" y="1229116"/>
            <a:ext cx="9526816" cy="76944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Cocos Purchasing </a:t>
            </a:r>
            <a:r>
              <a:rPr lang="en-US" altLang="zh-CN" sz="4400" dirty="0" smtClean="0">
                <a:solidFill>
                  <a:schemeClr val="bg1"/>
                </a:solidFill>
              </a:rPr>
              <a:t>System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538280">
            <a:off x="6367339" y="2365872"/>
            <a:ext cx="10083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 smtClean="0">
                <a:solidFill>
                  <a:schemeClr val="accent1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lang="zh-CN" altLang="en-US" sz="10000" dirty="0">
              <a:solidFill>
                <a:schemeClr val="accent1">
                  <a:lumMod val="7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64" y="2494869"/>
            <a:ext cx="4076700" cy="3914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2172" y="4525653"/>
            <a:ext cx="424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</a:rPr>
              <a:t>Druson</a:t>
            </a:r>
            <a:r>
              <a:rPr lang="en-US" altLang="zh-CN" sz="2000" dirty="0" smtClean="0">
                <a:solidFill>
                  <a:srgbClr val="0070C0"/>
                </a:solidFill>
              </a:rPr>
              <a:t> - </a:t>
            </a:r>
            <a:r>
              <a:rPr lang="en-US" altLang="zh-CN" sz="2000" dirty="0">
                <a:solidFill>
                  <a:srgbClr val="0070C0"/>
                </a:solidFill>
              </a:rPr>
              <a:t>De Xing Liu/China/IBM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Mike     - </a:t>
            </a:r>
            <a:r>
              <a:rPr lang="en-US" altLang="zh-CN" sz="2000" dirty="0" err="1">
                <a:solidFill>
                  <a:srgbClr val="0070C0"/>
                </a:solidFill>
              </a:rPr>
              <a:t>Zhi</a:t>
            </a:r>
            <a:r>
              <a:rPr lang="en-US" altLang="zh-CN" sz="2000" dirty="0">
                <a:solidFill>
                  <a:srgbClr val="0070C0"/>
                </a:solidFill>
              </a:rPr>
              <a:t> Ping K Kang/China/IBM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err="1" smtClean="0">
                <a:solidFill>
                  <a:srgbClr val="0070C0"/>
                </a:solidFill>
              </a:rPr>
              <a:t>Aico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- </a:t>
            </a:r>
            <a:r>
              <a:rPr lang="en-US" altLang="zh-CN" sz="2000" dirty="0">
                <a:solidFill>
                  <a:srgbClr val="0070C0"/>
                </a:solidFill>
              </a:rPr>
              <a:t>Wang Pei Pan/China/IBM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Business Security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7859"/>
              </p:ext>
            </p:extLst>
          </p:nvPr>
        </p:nvGraphicFramePr>
        <p:xfrm>
          <a:off x="0" y="830997"/>
          <a:ext cx="12192000" cy="452621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21429"/>
                <a:gridCol w="6672407"/>
                <a:gridCol w="2798164"/>
              </a:tblGrid>
              <a:tr h="12183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6.Business Fraud (Buyer, manager or vendor order faking)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a) Business Auditor: 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Business auditor can see every order information, especially order initial price and final price, order quantity, existing inventory and so on.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(But he has no authorization to submit / update / approve / cancel the order)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2088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b) Business Audit: 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Store every transaction log, data analysis to find out exceptional order and send out monthly / yearly report, for example: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-&gt; A buyer always accept same vendor;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-&gt; A buyer accept a vendor even through his proposed price is much higher or much lower than other vendors;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-&gt; A buyer </a:t>
                      </a:r>
                      <a:r>
                        <a:rPr lang="en-US" sz="1600" u="none" strike="noStrike" dirty="0" smtClean="0">
                          <a:effectLst/>
                        </a:rPr>
                        <a:t>often </a:t>
                      </a:r>
                      <a:r>
                        <a:rPr lang="en-US" sz="1600" u="none" strike="noStrike" dirty="0">
                          <a:effectLst/>
                        </a:rPr>
                        <a:t>submit a order while existing inventory is enough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69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7. Potential Security Issue / Attack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System Audit: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system log to store each action, data analysis to dig security attack, high active user and so 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8.Data backup and disaster recovery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Backup data regularly, implement to </a:t>
                      </a:r>
                      <a:r>
                        <a:rPr lang="en-US" sz="1600" u="none" strike="noStrike" dirty="0" smtClean="0">
                          <a:effectLst/>
                        </a:rPr>
                        <a:t>cloud(i.e</a:t>
                      </a:r>
                      <a:r>
                        <a:rPr lang="en-US" sz="1600" u="none" strike="noStrike" dirty="0">
                          <a:effectLst/>
                        </a:rPr>
                        <a:t>. </a:t>
                      </a:r>
                      <a:r>
                        <a:rPr lang="en-US" sz="1600" u="none" strike="noStrike" dirty="0" err="1">
                          <a:effectLst/>
                        </a:rPr>
                        <a:t>Bluemix</a:t>
                      </a:r>
                      <a:r>
                        <a:rPr lang="en-US" sz="1600" u="none" strike="noStrike" dirty="0">
                          <a:effectLst/>
                        </a:rPr>
                        <a:t>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4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Thank you!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53" y="1752600"/>
            <a:ext cx="523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 Agenda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06285"/>
            <a:ext cx="48985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Cocos </a:t>
            </a:r>
            <a:r>
              <a:rPr lang="en-US" altLang="zh-CN" sz="2400" dirty="0"/>
              <a:t>System </a:t>
            </a:r>
            <a:r>
              <a:rPr lang="en-US" altLang="zh-CN" sz="2400" dirty="0" smtClean="0"/>
              <a:t>Briefing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/>
              <a:t> Cocos </a:t>
            </a:r>
            <a:r>
              <a:rPr lang="en-US" altLang="zh-CN" sz="2400" dirty="0"/>
              <a:t>System Show </a:t>
            </a:r>
            <a:r>
              <a:rPr lang="en-US" altLang="zh-CN" sz="2400" dirty="0" smtClean="0"/>
              <a:t>Time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altLang="zh-CN" sz="2400" dirty="0" smtClean="0"/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Security 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altLang="zh-CN" sz="2400" dirty="0" smtClean="0"/>
          </a:p>
          <a:p>
            <a:pPr lvl="0">
              <a:defRPr/>
            </a:pPr>
            <a:endParaRPr lang="zh-CN" altLang="en-US" sz="2400" dirty="0"/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/>
              <a:t> Q &amp; 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53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863" y="2031542"/>
            <a:ext cx="1968572" cy="19927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54" y="796820"/>
            <a:ext cx="1239726" cy="2194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 Cocos Purchasing Briefing – 5 roles 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843357" y="2762869"/>
            <a:ext cx="3592286" cy="2242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Cocos </a:t>
            </a:r>
            <a:r>
              <a:rPr lang="en-US" altLang="zh-CN" sz="4000" dirty="0" smtClean="0"/>
              <a:t>Purchasing System</a:t>
            </a:r>
            <a:endParaRPr lang="zh-CN" alt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9386" y="2009278"/>
            <a:ext cx="7728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Buyer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21" y="929933"/>
            <a:ext cx="1404205" cy="2356562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2037826" y="2108214"/>
            <a:ext cx="1989888" cy="129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6139" y="1435041"/>
            <a:ext cx="33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/ Update / Cancel an order</a:t>
            </a:r>
            <a:endParaRPr lang="zh-CN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00" y="4310482"/>
            <a:ext cx="1131760" cy="20673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43730" y="5135859"/>
            <a:ext cx="102778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24360" y="4155254"/>
            <a:ext cx="2079600" cy="13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79620" y="5550916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Approve / Reject the order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endCxn id="2" idx="6"/>
          </p:cNvCxnSpPr>
          <p:nvPr/>
        </p:nvCxnSpPr>
        <p:spPr>
          <a:xfrm flipH="1">
            <a:off x="7435643" y="3878317"/>
            <a:ext cx="2807814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26379" y="4502007"/>
            <a:ext cx="13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Audit orders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38383" y="4102999"/>
            <a:ext cx="93064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Auditor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691" y="4604659"/>
            <a:ext cx="2009925" cy="2253341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 flipV="1">
            <a:off x="6994696" y="4604659"/>
            <a:ext cx="1602995" cy="112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81367" y="5641447"/>
            <a:ext cx="96195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Supplier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6169" y="5987148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Access / Accept the order</a:t>
            </a:r>
            <a:endParaRPr lang="zh-CN" altLang="en-US" dirty="0"/>
          </a:p>
        </p:txBody>
      </p:sp>
      <p:cxnSp>
        <p:nvCxnSpPr>
          <p:cNvPr id="46" name="Straight Arrow Connector 45"/>
          <p:cNvCxnSpPr>
            <a:stCxn id="37" idx="1"/>
            <a:endCxn id="2" idx="7"/>
          </p:cNvCxnSpPr>
          <p:nvPr/>
        </p:nvCxnSpPr>
        <p:spPr>
          <a:xfrm flipH="1">
            <a:off x="6909565" y="1894110"/>
            <a:ext cx="991989" cy="11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58400" y="1520115"/>
            <a:ext cx="974049" cy="36933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Admin </a:t>
            </a:r>
            <a:endParaRPr lang="en-US" altLang="zh-CN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259479" y="1873659"/>
            <a:ext cx="224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Authorization &amp; System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97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32" grpId="0"/>
      <p:bldP spid="33" grpId="0" animBg="1"/>
      <p:bldP spid="42" grpId="0" animBg="1"/>
      <p:bldP spid="43" grpId="0"/>
      <p:bldP spid="50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 Cocos Purchasing Briefing – </a:t>
            </a:r>
            <a:r>
              <a:rPr lang="en-US" altLang="zh-CN" sz="4800" dirty="0" smtClean="0">
                <a:solidFill>
                  <a:schemeClr val="bg1"/>
                </a:solidFill>
              </a:rPr>
              <a:t>Business Flow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92" y="870376"/>
            <a:ext cx="890379" cy="1494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91" y="2753439"/>
            <a:ext cx="890379" cy="1626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02" y="2404006"/>
            <a:ext cx="1351282" cy="1367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523" y="4646796"/>
            <a:ext cx="1661627" cy="1862861"/>
          </a:xfrm>
          <a:prstGeom prst="rect">
            <a:avLst/>
          </a:prstGeom>
        </p:spPr>
      </p:pic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06" y="830995"/>
            <a:ext cx="5568722" cy="607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5972126" y="3566651"/>
            <a:ext cx="1238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0" y="1524001"/>
            <a:ext cx="0" cy="2042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95065" y="2472369"/>
            <a:ext cx="93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Reject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854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 Cocos </a:t>
            </a:r>
            <a:r>
              <a:rPr lang="en-US" altLang="zh-CN" sz="4800" dirty="0" smtClean="0">
                <a:solidFill>
                  <a:schemeClr val="bg1"/>
                </a:solidFill>
              </a:rPr>
              <a:t>System Showing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1307981">
            <a:off x="3570514" y="2471057"/>
            <a:ext cx="4582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2"/>
                </a:solidFill>
                <a:latin typeface="Gill Sans MT Ext Condensed Bold" panose="020B0902020104020203" pitchFamily="34" charset="0"/>
              </a:rPr>
              <a:t>Show Time…</a:t>
            </a:r>
            <a:endParaRPr lang="zh-CN" altLang="en-US" sz="9600" dirty="0">
              <a:solidFill>
                <a:schemeClr val="accent2"/>
              </a:solidFill>
              <a:latin typeface="Gill Sans MT Ext Condensed Bold" panose="020B09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Security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92039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Technical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3785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Business Security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136350"/>
              </p:ext>
            </p:extLst>
          </p:nvPr>
        </p:nvGraphicFramePr>
        <p:xfrm>
          <a:off x="7990114" y="28098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0114" y="28098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6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Technical Security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92664"/>
              </p:ext>
            </p:extLst>
          </p:nvPr>
        </p:nvGraphicFramePr>
        <p:xfrm>
          <a:off x="0" y="828445"/>
          <a:ext cx="12192001" cy="60084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755571"/>
                <a:gridCol w="5638265"/>
                <a:gridCol w="2798165"/>
              </a:tblGrid>
              <a:tr h="513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1. CORS (Cross-Origin Resource Sharing)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Only allow access database  locally.</a:t>
                      </a:r>
                      <a:br>
                        <a:rPr lang="en-US" sz="1600" b="1" u="none" strike="noStrike" dirty="0">
                          <a:effectLst/>
                        </a:rPr>
                      </a:br>
                      <a:r>
                        <a:rPr lang="en-US" sz="1600" b="1" u="none" strike="noStrike" dirty="0">
                          <a:effectLst/>
                        </a:rPr>
                        <a:t>For ajax, not allow request from other server.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2. CSRF (Cross-site request forgery)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a) Use POST instead of GET for update request.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b)Use One-Time Token in the input request.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c) Enable cookie security. Not allow </a:t>
                      </a:r>
                      <a:r>
                        <a:rPr lang="en-US" sz="1600" u="none" strike="noStrike" dirty="0" smtClean="0">
                          <a:effectLst/>
                        </a:rPr>
                        <a:t>JavaScript </a:t>
                      </a:r>
                      <a:r>
                        <a:rPr lang="en-US" sz="1600" u="none" strike="noStrike" dirty="0">
                          <a:effectLst/>
                        </a:rPr>
                        <a:t>access the cookie.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3. DDOS and ARP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 solution </a:t>
                      </a:r>
                      <a:r>
                        <a:rPr lang="en-US" sz="1600" u="none" strike="noStrike" dirty="0" smtClean="0">
                          <a:effectLst/>
                        </a:rPr>
                        <a:t>currently </a:t>
                      </a:r>
                      <a:r>
                        <a:rPr lang="en-US" sz="1600" u="none" strike="noStrike" dirty="0">
                          <a:effectLst/>
                        </a:rPr>
                        <a:t>at application level.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16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4. Clickjacking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Enable the X-FRAME-OPTIONS header.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5. Content Security Policy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Enable Content-Security-Policy in HTTP header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6. TCP session / Socket Hijacking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 solution </a:t>
                      </a:r>
                      <a:r>
                        <a:rPr lang="en-US" sz="1600" u="none" strike="noStrike" dirty="0" smtClean="0">
                          <a:effectLst/>
                        </a:rPr>
                        <a:t>currently </a:t>
                      </a:r>
                      <a:r>
                        <a:rPr lang="en-US" sz="1600" u="none" strike="noStrike" dirty="0">
                          <a:effectLst/>
                        </a:rPr>
                        <a:t>at application level.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171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7. Strict Transport Security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Forces usage of HTTPS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684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8. XSS (Cross-site scripting)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Validate any input of user, and strictly make all user input as a text.</a:t>
                      </a:r>
                      <a:br>
                        <a:rPr lang="en-US" sz="1600" b="1" u="none" strike="noStrike" dirty="0">
                          <a:effectLst/>
                        </a:rPr>
                      </a:br>
                      <a:r>
                        <a:rPr lang="en-US" sz="1600" b="1" u="none" strike="noStrike" dirty="0">
                          <a:effectLst/>
                        </a:rPr>
                        <a:t>Every update request must input a captcha.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9. SQL inject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Use </a:t>
                      </a:r>
                      <a:r>
                        <a:rPr lang="en-US" sz="1600" b="1" u="none" strike="noStrike" dirty="0" smtClean="0">
                          <a:effectLst/>
                        </a:rPr>
                        <a:t>MySQL </a:t>
                      </a:r>
                      <a:r>
                        <a:rPr lang="en-US" sz="1600" b="1" u="none" strike="noStrike" dirty="0">
                          <a:effectLst/>
                        </a:rPr>
                        <a:t>function to check the user input data.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10. Sniffing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Enable TLS. Force use HTTPS to transfer the data.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42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11. Session hijacking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Session </a:t>
                      </a:r>
                      <a:r>
                        <a:rPr lang="en-US" sz="1600" b="1" u="none" strike="noStrike" dirty="0">
                          <a:effectLst/>
                        </a:rPr>
                        <a:t>and cookie expire </a:t>
                      </a:r>
                      <a:r>
                        <a:rPr lang="en-US" sz="1600" b="1" u="none" strike="noStrike" dirty="0" smtClean="0">
                          <a:effectLst/>
                        </a:rPr>
                        <a:t>immediately </a:t>
                      </a:r>
                      <a:r>
                        <a:rPr lang="en-US" sz="1600" b="1" u="none" strike="noStrike" dirty="0">
                          <a:effectLst/>
                        </a:rPr>
                        <a:t>after user close the browser or logoff.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513164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12. User maliciously attack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a) A high security level one time random number / char / jpg is needed during user </a:t>
                      </a:r>
                      <a:r>
                        <a:rPr lang="en-US" sz="1600" b="1" u="none" strike="noStrike" dirty="0" smtClean="0">
                          <a:effectLst/>
                        </a:rPr>
                        <a:t>registration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513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b) A high security level one time random number / char / jpg is needed during user login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Business Security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22441"/>
              </p:ext>
            </p:extLst>
          </p:nvPr>
        </p:nvGraphicFramePr>
        <p:xfrm>
          <a:off x="2" y="830997"/>
          <a:ext cx="12191998" cy="30116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73827"/>
                <a:gridCol w="6520007"/>
                <a:gridCol w="2798164"/>
              </a:tblGrid>
              <a:tr h="490498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1.Data </a:t>
                      </a:r>
                      <a:r>
                        <a:rPr lang="en-US" sz="1600" u="none" strike="noStrike" dirty="0" smtClean="0">
                          <a:effectLst/>
                        </a:rPr>
                        <a:t>Exposure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a) Only registered user can access the system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7357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b) Most advanced encrypted for system user login password (bcrypt) in database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139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c) Sensitive Data Encrypt in database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73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2.Login maliciously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Lock profile if inputting wrong password for 3 times, and send reminder email / SMS to specified user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73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3.Vendor </a:t>
                      </a:r>
                      <a:r>
                        <a:rPr lang="en-US" sz="1600" u="none" strike="noStrike" dirty="0" smtClean="0">
                          <a:effectLst/>
                        </a:rPr>
                        <a:t>Separation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Each vendor cannot see other vendors' info and cannot know which vendor is finally selected for an order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3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Business Security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25824"/>
              </p:ext>
            </p:extLst>
          </p:nvPr>
        </p:nvGraphicFramePr>
        <p:xfrm>
          <a:off x="1" y="830997"/>
          <a:ext cx="12191999" cy="41332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11828"/>
                <a:gridCol w="7282008"/>
                <a:gridCol w="2798163"/>
              </a:tblGrid>
              <a:tr h="280429">
                <a:tc rowSpan="10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4.Authorization Control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a) Only specified user (Buyer) can </a:t>
                      </a:r>
                      <a:r>
                        <a:rPr lang="en-US" sz="1600" u="none" strike="noStrike" dirty="0" smtClean="0">
                          <a:effectLst/>
                        </a:rPr>
                        <a:t>register </a:t>
                      </a:r>
                      <a:r>
                        <a:rPr lang="en-US" sz="1600" u="none" strike="noStrike" dirty="0">
                          <a:effectLst/>
                        </a:rPr>
                        <a:t>system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420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b) Only registered buyer can login system to make / update / confirm an order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280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c) A buyer can only update / publish / confirm / cancel his own created orders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280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d) Only specified user (Manager) can register system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4764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e) Only registered manager can login system to approve / reject an order and cannot update this order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420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f) Only the buyer's manager can login system to approve / reject the buyer's order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280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g) A manager can only see approved orders which approved by himself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5608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h) Only specified user (Vendor) can </a:t>
                      </a:r>
                      <a:r>
                        <a:rPr lang="en-US" sz="1600" u="none" strike="noStrike" dirty="0" smtClean="0">
                          <a:effectLst/>
                        </a:rPr>
                        <a:t>register </a:t>
                      </a:r>
                      <a:r>
                        <a:rPr lang="en-US" sz="1600" u="none" strike="noStrike" dirty="0">
                          <a:effectLst/>
                        </a:rPr>
                        <a:t>system, and this will be effective only after business admin </a:t>
                      </a:r>
                      <a:r>
                        <a:rPr lang="en-US" sz="1600" u="none" strike="noStrike" dirty="0" smtClean="0">
                          <a:effectLst/>
                        </a:rPr>
                        <a:t>authorize </a:t>
                      </a:r>
                      <a:r>
                        <a:rPr lang="en-US" sz="1600" u="none" strike="noStrike" dirty="0"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280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i) Only registered vendor can login system to accept / reject the order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84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j) Only specified vendor can see specified category order (for example, if buyer published an order for software, but some vendor only provide hardware, these vendors cannot see this order)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29774"/>
              </p:ext>
            </p:extLst>
          </p:nvPr>
        </p:nvGraphicFramePr>
        <p:xfrm>
          <a:off x="0" y="4964257"/>
          <a:ext cx="12192000" cy="203684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00943"/>
                <a:gridCol w="7292893"/>
                <a:gridCol w="2798164"/>
              </a:tblGrid>
              <a:tr h="509212"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5.Order Control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a) Manager cannot approve / reject an order only until buyer submitted his order and cannot re-approve or reject this order after he approved 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509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b) Buyer cannot publish his order to Vendor only until got his manager's approval in system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2546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c) Vendor can only accept / reject orders after buyer pubish them out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2546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d) Buyer can only go on the orders after vendor confirm to accept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Completed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509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e) Buyer can cancel the order at any time even vendor accept the order, but he cannot cancel it if the order already 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Completed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2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765</Words>
  <Application>Microsoft Office PowerPoint</Application>
  <PresentationFormat>Widescreen</PresentationFormat>
  <Paragraphs>142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Gungsuh</vt:lpstr>
      <vt:lpstr>宋体</vt:lpstr>
      <vt:lpstr>Arial</vt:lpstr>
      <vt:lpstr>Calibri</vt:lpstr>
      <vt:lpstr>Calibri Light</vt:lpstr>
      <vt:lpstr>Gill Sans MT Ext Condensed Bold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GTB Migration KT</dc:title>
  <dc:creator>ADMINIBM</dc:creator>
  <cp:lastModifiedBy>ADMINIBM</cp:lastModifiedBy>
  <cp:revision>364</cp:revision>
  <dcterms:created xsi:type="dcterms:W3CDTF">2016-07-08T02:32:13Z</dcterms:created>
  <dcterms:modified xsi:type="dcterms:W3CDTF">2016-12-13T08:15:33Z</dcterms:modified>
</cp:coreProperties>
</file>