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3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  <p:sldId id="323" r:id="rId18"/>
    <p:sldId id="324" r:id="rId19"/>
    <p:sldId id="32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840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1F2C8F"/>
    <a:srgbClr val="FFFFFF"/>
    <a:srgbClr val="FDFBF6"/>
    <a:srgbClr val="F5CDCE"/>
    <a:srgbClr val="DF8C8C"/>
    <a:srgbClr val="5A8B25"/>
    <a:srgbClr val="006C31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061" autoAdjust="0"/>
  </p:normalViewPr>
  <p:slideViewPr>
    <p:cSldViewPr snapToGrid="0" snapToObjects="1">
      <p:cViewPr varScale="1">
        <p:scale>
          <a:sx n="83" d="100"/>
          <a:sy n="83" d="100"/>
        </p:scale>
        <p:origin x="917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137"/>
        <p:guide pos="6696"/>
        <p:guide pos="2139"/>
        <p:guide pos="2760"/>
        <p:guide pos="3288"/>
        <p:guide pos="3840"/>
        <p:guide pos="4392"/>
        <p:guide pos="4944"/>
        <p:guide pos="5544"/>
        <p:guide pos="6072"/>
        <p:guide orient="horz" pos="2448"/>
        <p:guide pos="5256"/>
        <p:guide pos="7261"/>
        <p:guide orient="horz" pos="21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9" d="100"/>
          <a:sy n="19" d="100"/>
        </p:scale>
        <p:origin x="31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DDBBC-61F8-448C-8A2C-19565D1D21D3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7C103C-44E9-42A8-B83D-A446B2754AFE}">
      <dgm:prSet/>
      <dgm:spPr/>
      <dgm:t>
        <a:bodyPr/>
        <a:lstStyle/>
        <a:p>
          <a:r>
            <a:rPr lang="en-US" b="1" baseline="0" dirty="0" err="1"/>
            <a:t>Atliq</a:t>
          </a:r>
          <a:r>
            <a:rPr lang="en-US" b="1" baseline="0" dirty="0"/>
            <a:t> Hardware Ad-hoc analysis</a:t>
          </a:r>
          <a:endParaRPr lang="en-IN" dirty="0"/>
        </a:p>
      </dgm:t>
    </dgm:pt>
    <dgm:pt modelId="{881E20F2-0C1D-4DB5-B11E-A725059EAAD2}" type="parTrans" cxnId="{9EE2E45B-67D8-4155-BDB2-CAB2357DC734}">
      <dgm:prSet/>
      <dgm:spPr/>
      <dgm:t>
        <a:bodyPr/>
        <a:lstStyle/>
        <a:p>
          <a:endParaRPr lang="en-IN"/>
        </a:p>
      </dgm:t>
    </dgm:pt>
    <dgm:pt modelId="{01CD70C5-D6AC-4AC1-9080-5F005F67831D}" type="sibTrans" cxnId="{9EE2E45B-67D8-4155-BDB2-CAB2357DC734}">
      <dgm:prSet/>
      <dgm:spPr/>
      <dgm:t>
        <a:bodyPr/>
        <a:lstStyle/>
        <a:p>
          <a:endParaRPr lang="en-IN"/>
        </a:p>
      </dgm:t>
    </dgm:pt>
    <dgm:pt modelId="{77C7CAC0-178C-43AD-8850-63B2000CB64B}" type="pres">
      <dgm:prSet presAssocID="{00FDDBBC-61F8-448C-8A2C-19565D1D21D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83C42F-DC35-4432-9AA0-8E4936786AC9}" type="pres">
      <dgm:prSet presAssocID="{BE7C103C-44E9-42A8-B83D-A446B2754AFE}" presName="horFlow" presStyleCnt="0"/>
      <dgm:spPr/>
    </dgm:pt>
    <dgm:pt modelId="{87D7D727-9F70-4266-A29E-FDA3AE7521E8}" type="pres">
      <dgm:prSet presAssocID="{BE7C103C-44E9-42A8-B83D-A446B2754AFE}" presName="bigChev" presStyleLbl="node1" presStyleIdx="0" presStyleCnt="1"/>
      <dgm:spPr/>
    </dgm:pt>
  </dgm:ptLst>
  <dgm:cxnLst>
    <dgm:cxn modelId="{4098730F-66A1-48C8-9D33-941B9E7CC68A}" type="presOf" srcId="{00FDDBBC-61F8-448C-8A2C-19565D1D21D3}" destId="{77C7CAC0-178C-43AD-8850-63B2000CB64B}" srcOrd="0" destOrd="0" presId="urn:microsoft.com/office/officeart/2005/8/layout/lProcess3"/>
    <dgm:cxn modelId="{9EE2E45B-67D8-4155-BDB2-CAB2357DC734}" srcId="{00FDDBBC-61F8-448C-8A2C-19565D1D21D3}" destId="{BE7C103C-44E9-42A8-B83D-A446B2754AFE}" srcOrd="0" destOrd="0" parTransId="{881E20F2-0C1D-4DB5-B11E-A725059EAAD2}" sibTransId="{01CD70C5-D6AC-4AC1-9080-5F005F67831D}"/>
    <dgm:cxn modelId="{2B1228D0-8036-4E34-AE1D-1247E651447F}" type="presOf" srcId="{BE7C103C-44E9-42A8-B83D-A446B2754AFE}" destId="{87D7D727-9F70-4266-A29E-FDA3AE7521E8}" srcOrd="0" destOrd="0" presId="urn:microsoft.com/office/officeart/2005/8/layout/lProcess3"/>
    <dgm:cxn modelId="{3EFD09D2-57E0-4574-A3D3-64A000206D02}" type="presParOf" srcId="{77C7CAC0-178C-43AD-8850-63B2000CB64B}" destId="{3883C42F-DC35-4432-9AA0-8E4936786AC9}" srcOrd="0" destOrd="0" presId="urn:microsoft.com/office/officeart/2005/8/layout/lProcess3"/>
    <dgm:cxn modelId="{14CDCBAA-ED7E-4322-9D44-71A33C852E6C}" type="presParOf" srcId="{3883C42F-DC35-4432-9AA0-8E4936786AC9}" destId="{87D7D727-9F70-4266-A29E-FDA3AE7521E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7D727-9F70-4266-A29E-FDA3AE7521E8}">
      <dsp:nvSpPr>
        <dsp:cNvPr id="0" name=""/>
        <dsp:cNvSpPr/>
      </dsp:nvSpPr>
      <dsp:spPr>
        <a:xfrm>
          <a:off x="0" y="253456"/>
          <a:ext cx="7324436" cy="2929774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baseline="0" dirty="0" err="1"/>
            <a:t>Atliq</a:t>
          </a:r>
          <a:r>
            <a:rPr lang="en-US" sz="5300" b="1" kern="1200" baseline="0" dirty="0"/>
            <a:t> Hardware Ad-hoc analysis</a:t>
          </a:r>
          <a:endParaRPr lang="en-IN" sz="5300" kern="1200" dirty="0"/>
        </a:p>
      </dsp:txBody>
      <dsp:txXfrm>
        <a:off x="1464887" y="253456"/>
        <a:ext cx="4394662" cy="292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17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50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614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65628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051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50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5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08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50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42360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988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00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96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99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28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66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677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69792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437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28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057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3CA0CB1-66C5-7C00-93FC-E7F137888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3BCFD0-1ED8-0461-C341-C48444111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FB8345-1C42-040B-1CDB-086A406F8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E1FA4C-E08F-3CE7-EFC7-EDEFD3BB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127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8/12/2024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2DA02B-EA81-CC04-2233-14CF79273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  <p:sldLayoutId id="2147484248" r:id="rId15"/>
    <p:sldLayoutId id="2147484249" r:id="rId16"/>
    <p:sldLayoutId id="2147484250" r:id="rId17"/>
    <p:sldLayoutId id="2147484251" r:id="rId18"/>
    <p:sldLayoutId id="2147484252" r:id="rId19"/>
    <p:sldLayoutId id="2147484253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663" r:id="rId29"/>
    <p:sldLayoutId id="2147483685" r:id="rId30"/>
    <p:sldLayoutId id="2147483686" r:id="rId31"/>
    <p:sldLayoutId id="214748368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emf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tmp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F8633C-8CBD-C193-D7D2-C86FEC40E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101270"/>
              </p:ext>
            </p:extLst>
          </p:nvPr>
        </p:nvGraphicFramePr>
        <p:xfrm>
          <a:off x="2068946" y="810227"/>
          <a:ext cx="7324436" cy="343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7EA808-41EB-23DC-B539-45681CED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7" y="117987"/>
            <a:ext cx="1095163" cy="107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B1860-36F3-E7DF-C0D8-C22CA75DB9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52" y="5582652"/>
            <a:ext cx="1275348" cy="127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48DE-0A47-0585-E9DE-936ADED2166B}"/>
              </a:ext>
            </a:extLst>
          </p:cNvPr>
          <p:cNvSpPr txBox="1"/>
          <p:nvPr/>
        </p:nvSpPr>
        <p:spPr>
          <a:xfrm>
            <a:off x="7757652" y="5397986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:- Kanhaiya Padol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BE174-1439-EA48-AF01-C7540B2FD0DF}"/>
              </a:ext>
            </a:extLst>
          </p:cNvPr>
          <p:cNvSpPr txBox="1"/>
          <p:nvPr/>
        </p:nvSpPr>
        <p:spPr>
          <a:xfrm>
            <a:off x="4429060" y="5743563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manrope"/>
              </a:rPr>
              <a:t>Domain:</a:t>
            </a:r>
            <a:r>
              <a:rPr lang="en-US" b="0" i="0" dirty="0">
                <a:effectLst/>
                <a:latin typeface="manrope"/>
              </a:rPr>
              <a:t>  Consumer Goods | </a:t>
            </a:r>
            <a:r>
              <a:rPr lang="en-US" b="1" i="0" dirty="0">
                <a:effectLst/>
                <a:latin typeface="manrope"/>
              </a:rPr>
              <a:t>Function</a:t>
            </a:r>
            <a:r>
              <a:rPr lang="en-US" b="0" i="0" dirty="0">
                <a:effectLst/>
                <a:latin typeface="manrope"/>
              </a:rPr>
              <a:t>: Executive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753"/>
    </mc:Choice>
    <mc:Fallback xmlns="">
      <p:transition spd="slow" advTm="464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A96F97-C504-3929-D97C-4733EC7A4987}"/>
              </a:ext>
            </a:extLst>
          </p:cNvPr>
          <p:cNvSpPr txBox="1"/>
          <p:nvPr/>
        </p:nvSpPr>
        <p:spPr>
          <a:xfrm>
            <a:off x="1758202" y="730804"/>
            <a:ext cx="940509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6. Generate a report which contains the top 5 customers who received an average high pre_invoice_discount_pct for the fiscal year 2021 and in the Indian market.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 code,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customer, 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Average,</a:t>
            </a:r>
          </a:p>
          <a:p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discount percentage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5825E2-46A7-2225-27E8-7C2D17FC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644684"/>
            <a:ext cx="4527755" cy="1927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6EAC8-95C9-EADE-B62F-D8F8387D8DC5}"/>
              </a:ext>
            </a:extLst>
          </p:cNvPr>
          <p:cNvSpPr txBox="1"/>
          <p:nvPr/>
        </p:nvSpPr>
        <p:spPr>
          <a:xfrm>
            <a:off x="6807610" y="1550903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5 Indian customer with highest average discount percentage for year 2021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20E5F-1E9F-D083-6A3E-4A2A4520DCD0}"/>
              </a:ext>
            </a:extLst>
          </p:cNvPr>
          <p:cNvSpPr txBox="1"/>
          <p:nvPr/>
        </p:nvSpPr>
        <p:spPr>
          <a:xfrm>
            <a:off x="6612632" y="4722076"/>
            <a:ext cx="415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&amp; customer code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94D73-C060-E3AA-9CF8-097FD3AA1A9D}"/>
              </a:ext>
            </a:extLst>
          </p:cNvPr>
          <p:cNvSpPr txBox="1"/>
          <p:nvPr/>
        </p:nvSpPr>
        <p:spPr>
          <a:xfrm>
            <a:off x="1574799" y="5197223"/>
            <a:ext cx="5481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Largest average pre-invoice discount was given to Flipkart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Least average pre-invoice discount was given to Amazon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6B0E7E5E-A4C7-EA6A-0220-2451AF57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2135678"/>
            <a:ext cx="5530645" cy="2583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1C5062D3-4185-3F31-BC22-7F0732E137DB}"/>
              </a:ext>
            </a:extLst>
          </p:cNvPr>
          <p:cNvSpPr/>
          <p:nvPr/>
        </p:nvSpPr>
        <p:spPr>
          <a:xfrm>
            <a:off x="5353663" y="3554361"/>
            <a:ext cx="516194" cy="16223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F69B79-97F9-233A-14B7-90FB78F2E801}"/>
              </a:ext>
            </a:extLst>
          </p:cNvPr>
          <p:cNvSpPr txBox="1"/>
          <p:nvPr/>
        </p:nvSpPr>
        <p:spPr>
          <a:xfrm>
            <a:off x="619436" y="474879"/>
            <a:ext cx="10972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7.Get the complete report of the Gross sales amount for the customer “</a:t>
            </a:r>
            <a:r>
              <a:rPr lang="en-US" sz="1800" b="1" i="0" u="sng" strike="noStrike" baseline="0" dirty="0">
                <a:latin typeface="Arial" panose="020B060402020202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” for each month . This analysis helps to get an idea of low and high-performing months and take strategic decisions.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report contains these columns: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 Month, Year , Gross sales Amount 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FD8ED-7394-D66B-9526-6336EF26FA82}"/>
              </a:ext>
            </a:extLst>
          </p:cNvPr>
          <p:cNvSpPr/>
          <p:nvPr/>
        </p:nvSpPr>
        <p:spPr>
          <a:xfrm>
            <a:off x="664624" y="3904574"/>
            <a:ext cx="7741959" cy="16703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3CC8D8-AF4E-7310-42F2-DD3DC7E89A6C}"/>
              </a:ext>
            </a:extLst>
          </p:cNvPr>
          <p:cNvSpPr/>
          <p:nvPr/>
        </p:nvSpPr>
        <p:spPr>
          <a:xfrm>
            <a:off x="664623" y="2138518"/>
            <a:ext cx="7741960" cy="3392125"/>
          </a:xfrm>
          <a:prstGeom prst="rect">
            <a:avLst/>
          </a:prstGeom>
          <a:ln w="38100">
            <a:solidFill>
              <a:srgbClr val="1F2C8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A79124-58D1-4A12-1BB9-37D8A89A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FB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5" y="2227006"/>
            <a:ext cx="7654658" cy="1837021"/>
          </a:xfrm>
          <a:prstGeom prst="rect">
            <a:avLst/>
          </a:prstGeom>
          <a:ln>
            <a:solidFill>
              <a:srgbClr val="FDFBF6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1F0257-9327-FB3D-683C-07388E324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49" r="241" b="50"/>
          <a:stretch/>
        </p:blipFill>
        <p:spPr>
          <a:xfrm>
            <a:off x="8972279" y="1472841"/>
            <a:ext cx="2880000" cy="50164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264BB3-C1D1-3F6C-DF79-7B64C97DE0C4}"/>
              </a:ext>
            </a:extLst>
          </p:cNvPr>
          <p:cNvSpPr/>
          <p:nvPr/>
        </p:nvSpPr>
        <p:spPr>
          <a:xfrm rot="16200000">
            <a:off x="320620" y="4445645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7DB54-F6E3-B11E-65EB-9E485FEDB78E}"/>
              </a:ext>
            </a:extLst>
          </p:cNvPr>
          <p:cNvSpPr/>
          <p:nvPr/>
        </p:nvSpPr>
        <p:spPr>
          <a:xfrm rot="16200000">
            <a:off x="715543" y="4366856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B5A31B-12F4-83BD-1A84-759AF9B11B62}"/>
              </a:ext>
            </a:extLst>
          </p:cNvPr>
          <p:cNvSpPr/>
          <p:nvPr/>
        </p:nvSpPr>
        <p:spPr>
          <a:xfrm rot="16200000">
            <a:off x="943492" y="446505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236C9-0053-5807-D633-63A74C6EF248}"/>
              </a:ext>
            </a:extLst>
          </p:cNvPr>
          <p:cNvSpPr/>
          <p:nvPr/>
        </p:nvSpPr>
        <p:spPr>
          <a:xfrm rot="16200000">
            <a:off x="1278741" y="4408066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D3E30-3B6E-CD9E-DC20-D578D01FE8AC}"/>
              </a:ext>
            </a:extLst>
          </p:cNvPr>
          <p:cNvSpPr/>
          <p:nvPr/>
        </p:nvSpPr>
        <p:spPr>
          <a:xfrm rot="16200000">
            <a:off x="1701453" y="4323227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C27E68-46EC-6D90-0237-5A270BF2DD89}"/>
              </a:ext>
            </a:extLst>
          </p:cNvPr>
          <p:cNvSpPr/>
          <p:nvPr/>
        </p:nvSpPr>
        <p:spPr>
          <a:xfrm rot="16200000">
            <a:off x="1972387" y="4385728"/>
            <a:ext cx="8551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F0781F-CB09-1DB6-6DB2-21AC3F0AA533}"/>
              </a:ext>
            </a:extLst>
          </p:cNvPr>
          <p:cNvSpPr/>
          <p:nvPr/>
        </p:nvSpPr>
        <p:spPr>
          <a:xfrm rot="16200000">
            <a:off x="2398852" y="4280649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6F16D7-ABA2-B4F0-8644-1DF7C349DA80}"/>
              </a:ext>
            </a:extLst>
          </p:cNvPr>
          <p:cNvSpPr/>
          <p:nvPr/>
        </p:nvSpPr>
        <p:spPr>
          <a:xfrm rot="16200000">
            <a:off x="2800567" y="4227119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20038-9900-D0FF-0F54-11DEBFB54436}"/>
              </a:ext>
            </a:extLst>
          </p:cNvPr>
          <p:cNvSpPr/>
          <p:nvPr/>
        </p:nvSpPr>
        <p:spPr>
          <a:xfrm rot="16200000">
            <a:off x="3170798" y="4185726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0F758-3E04-6684-2D63-F8E75C2733F7}"/>
              </a:ext>
            </a:extLst>
          </p:cNvPr>
          <p:cNvSpPr/>
          <p:nvPr/>
        </p:nvSpPr>
        <p:spPr>
          <a:xfrm rot="16200000">
            <a:off x="3431212" y="4212364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6B28-E3E8-914E-429E-CEC0C13A5DDF}"/>
              </a:ext>
            </a:extLst>
          </p:cNvPr>
          <p:cNvSpPr/>
          <p:nvPr/>
        </p:nvSpPr>
        <p:spPr>
          <a:xfrm rot="16200000">
            <a:off x="3763837" y="4198513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839AA-CB21-05FF-A848-D15629563F30}"/>
              </a:ext>
            </a:extLst>
          </p:cNvPr>
          <p:cNvSpPr/>
          <p:nvPr/>
        </p:nvSpPr>
        <p:spPr>
          <a:xfrm rot="16200000">
            <a:off x="3981687" y="4305476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7DAC8A-2BE4-C964-807D-921018DA8AE1}"/>
              </a:ext>
            </a:extLst>
          </p:cNvPr>
          <p:cNvSpPr/>
          <p:nvPr/>
        </p:nvSpPr>
        <p:spPr>
          <a:xfrm rot="16200000">
            <a:off x="4152408" y="4409559"/>
            <a:ext cx="9957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94CE08-35AB-1652-6091-AF14B71F397C}"/>
              </a:ext>
            </a:extLst>
          </p:cNvPr>
          <p:cNvSpPr/>
          <p:nvPr/>
        </p:nvSpPr>
        <p:spPr>
          <a:xfrm rot="16200000">
            <a:off x="4572950" y="4330183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62AF1-4C7C-7543-3F36-0F23731A7FF6}"/>
              </a:ext>
            </a:extLst>
          </p:cNvPr>
          <p:cNvSpPr/>
          <p:nvPr/>
        </p:nvSpPr>
        <p:spPr>
          <a:xfrm rot="16200000">
            <a:off x="4829492" y="4410013"/>
            <a:ext cx="9909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FE0726-93FA-4C0D-9E42-4FAD3B7F19D9}"/>
              </a:ext>
            </a:extLst>
          </p:cNvPr>
          <p:cNvSpPr/>
          <p:nvPr/>
        </p:nvSpPr>
        <p:spPr>
          <a:xfrm rot="16200000">
            <a:off x="5150895" y="4411752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204C62-E207-1B78-E1F0-3F36F601022C}"/>
              </a:ext>
            </a:extLst>
          </p:cNvPr>
          <p:cNvSpPr/>
          <p:nvPr/>
        </p:nvSpPr>
        <p:spPr>
          <a:xfrm rot="16200000">
            <a:off x="5582673" y="4313828"/>
            <a:ext cx="7633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F91F06-936C-CA5A-D57A-E4135EB7BE6A}"/>
              </a:ext>
            </a:extLst>
          </p:cNvPr>
          <p:cNvSpPr/>
          <p:nvPr/>
        </p:nvSpPr>
        <p:spPr>
          <a:xfrm rot="16200000">
            <a:off x="5845983" y="4345526"/>
            <a:ext cx="855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4B6BF5-D84E-4ACC-C930-1BBECD9F397F}"/>
              </a:ext>
            </a:extLst>
          </p:cNvPr>
          <p:cNvSpPr/>
          <p:nvPr/>
        </p:nvSpPr>
        <p:spPr>
          <a:xfrm rot="16200000">
            <a:off x="6286703" y="4267662"/>
            <a:ext cx="6767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A5471B-EE5F-260C-390C-D267F339F6A2}"/>
              </a:ext>
            </a:extLst>
          </p:cNvPr>
          <p:cNvSpPr/>
          <p:nvPr/>
        </p:nvSpPr>
        <p:spPr>
          <a:xfrm rot="16200000">
            <a:off x="6644174" y="4209318"/>
            <a:ext cx="577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50AE0-14FD-767A-B7EF-7FF08D6F6C17}"/>
              </a:ext>
            </a:extLst>
          </p:cNvPr>
          <p:cNvSpPr/>
          <p:nvPr/>
        </p:nvSpPr>
        <p:spPr>
          <a:xfrm rot="16200000">
            <a:off x="6984813" y="4165980"/>
            <a:ext cx="511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380CE7-5C7F-68A4-7407-37CF6CF536C8}"/>
              </a:ext>
            </a:extLst>
          </p:cNvPr>
          <p:cNvSpPr/>
          <p:nvPr/>
        </p:nvSpPr>
        <p:spPr>
          <a:xfrm rot="16200000">
            <a:off x="7300176" y="4186005"/>
            <a:ext cx="5325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D24F23-D57C-07FD-984C-A5B24DB1C482}"/>
              </a:ext>
            </a:extLst>
          </p:cNvPr>
          <p:cNvSpPr/>
          <p:nvPr/>
        </p:nvSpPr>
        <p:spPr>
          <a:xfrm rot="16200000">
            <a:off x="7632799" y="4174366"/>
            <a:ext cx="482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DFA4D-CB8B-FFC6-4C29-6262F9E34858}"/>
              </a:ext>
            </a:extLst>
          </p:cNvPr>
          <p:cNvSpPr/>
          <p:nvPr/>
        </p:nvSpPr>
        <p:spPr>
          <a:xfrm rot="16200000">
            <a:off x="7833109" y="4295109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9B1480-98DD-4F36-785B-4E5917675926}"/>
              </a:ext>
            </a:extLst>
          </p:cNvPr>
          <p:cNvCxnSpPr>
            <a:cxnSpLocks/>
          </p:cNvCxnSpPr>
          <p:nvPr/>
        </p:nvCxnSpPr>
        <p:spPr>
          <a:xfrm>
            <a:off x="4496412" y="3988255"/>
            <a:ext cx="14748" cy="112617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FF955C-9E8B-F952-E837-A8A0AC1E19F2}"/>
              </a:ext>
            </a:extLst>
          </p:cNvPr>
          <p:cNvSpPr txBox="1"/>
          <p:nvPr/>
        </p:nvSpPr>
        <p:spPr>
          <a:xfrm>
            <a:off x="2358256" y="4955555"/>
            <a:ext cx="91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FY2020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F98293-C93D-DFC5-F3C6-067219D64C46}"/>
              </a:ext>
            </a:extLst>
          </p:cNvPr>
          <p:cNvSpPr txBox="1"/>
          <p:nvPr/>
        </p:nvSpPr>
        <p:spPr>
          <a:xfrm>
            <a:off x="6297561" y="4946415"/>
            <a:ext cx="111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FY2021</a:t>
            </a:r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579085-01FF-BDAB-0240-E096E49A7D05}"/>
              </a:ext>
            </a:extLst>
          </p:cNvPr>
          <p:cNvGrpSpPr/>
          <p:nvPr/>
        </p:nvGrpSpPr>
        <p:grpSpPr>
          <a:xfrm>
            <a:off x="619436" y="5678115"/>
            <a:ext cx="8082113" cy="988483"/>
            <a:chOff x="590936" y="5531833"/>
            <a:chExt cx="11075845" cy="7296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12BEC9-62AD-F987-C8EF-F5944877FD0A}"/>
                </a:ext>
              </a:extLst>
            </p:cNvPr>
            <p:cNvSpPr txBox="1"/>
            <p:nvPr/>
          </p:nvSpPr>
          <p:spPr>
            <a:xfrm>
              <a:off x="590936" y="5531833"/>
              <a:ext cx="1635471" cy="227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INSIGHTS:</a:t>
              </a:r>
              <a:endParaRPr lang="en-IN" sz="1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243AD6-2D55-C990-8A0B-F68426365380}"/>
                </a:ext>
              </a:extLst>
            </p:cNvPr>
            <p:cNvSpPr txBox="1"/>
            <p:nvPr/>
          </p:nvSpPr>
          <p:spPr>
            <a:xfrm>
              <a:off x="590936" y="5716237"/>
              <a:ext cx="11075845" cy="54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Being a physical store AtliQ-Exclusive’s gross sales had </a:t>
              </a:r>
              <a:r>
                <a:rPr lang="en-US" sz="1400" b="1" dirty="0"/>
                <a:t>significantly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b="1" dirty="0"/>
                <a:t>dropped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during the lockdown period between March and August in FY 2020 due to COVID 19. However AtliQ recovered quickly after August and </a:t>
              </a:r>
              <a:r>
                <a:rPr lang="en-US" sz="1400" b="1" dirty="0"/>
                <a:t>in November, it experienced the highest sales in last two fiscal years</a:t>
              </a:r>
              <a:r>
                <a:rPr lang="en-US" sz="1400" dirty="0"/>
                <a:t>.</a:t>
              </a:r>
              <a:endParaRPr lang="en-IN" sz="1400" dirty="0"/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5AED574-58BD-F971-8615-6CD11048C853}"/>
              </a:ext>
            </a:extLst>
          </p:cNvPr>
          <p:cNvSpPr/>
          <p:nvPr/>
        </p:nvSpPr>
        <p:spPr>
          <a:xfrm flipH="1">
            <a:off x="3213754" y="2697017"/>
            <a:ext cx="156837" cy="6361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D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026385-ED7C-A34E-B212-F289AEA2E9AA}"/>
              </a:ext>
            </a:extLst>
          </p:cNvPr>
          <p:cNvSpPr txBox="1"/>
          <p:nvPr/>
        </p:nvSpPr>
        <p:spPr>
          <a:xfrm>
            <a:off x="2431996" y="2389240"/>
            <a:ext cx="178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Average:-12.66 M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E40D9C-3FA0-E874-FE68-C11ACCD4D737}"/>
              </a:ext>
            </a:extLst>
          </p:cNvPr>
          <p:cNvSpPr txBox="1"/>
          <p:nvPr/>
        </p:nvSpPr>
        <p:spPr>
          <a:xfrm>
            <a:off x="3995822" y="5252350"/>
            <a:ext cx="1483047" cy="27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Values in Millions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F05D5B-B97A-7EAC-7555-C2F3318B9DD5}"/>
              </a:ext>
            </a:extLst>
          </p:cNvPr>
          <p:cNvSpPr txBox="1"/>
          <p:nvPr/>
        </p:nvSpPr>
        <p:spPr>
          <a:xfrm>
            <a:off x="488422" y="555358"/>
            <a:ext cx="1058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8.In which quarter of 2020, got the maximum total_sold_quantity?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 sorted by the total_sold_quantity : Quarter, total_sold_quantity)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54F27-52C6-033A-9533-57388EBA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" y="1695208"/>
            <a:ext cx="3502574" cy="151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9B78AD-0D7B-A57C-62BE-1F87C85B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55" y="1444486"/>
            <a:ext cx="4291781" cy="367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C1C9BC-4ED2-B63D-D4EF-7700C938E987}"/>
              </a:ext>
            </a:extLst>
          </p:cNvPr>
          <p:cNvSpPr txBox="1"/>
          <p:nvPr/>
        </p:nvSpPr>
        <p:spPr>
          <a:xfrm>
            <a:off x="886629" y="4003953"/>
            <a:ext cx="5233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FY2020 saw the most units sold overall, while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3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 the</a:t>
            </a:r>
          </a:p>
          <a:p>
            <a:pPr algn="l"/>
            <a:r>
              <a:rPr lang="en-IN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highest and lowest overall sold quantity is in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 1 accounts for approximately </a:t>
            </a: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34%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total sold quantity for FY2020.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D5822D1-B8BE-8E8A-E909-626996B37148}"/>
              </a:ext>
            </a:extLst>
          </p:cNvPr>
          <p:cNvSpPr/>
          <p:nvPr/>
        </p:nvSpPr>
        <p:spPr>
          <a:xfrm>
            <a:off x="4630996" y="2279658"/>
            <a:ext cx="2058071" cy="27181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8C38-F20C-12BE-1095-CADED66E5DAF}"/>
              </a:ext>
            </a:extLst>
          </p:cNvPr>
          <p:cNvSpPr txBox="1"/>
          <p:nvPr/>
        </p:nvSpPr>
        <p:spPr>
          <a:xfrm>
            <a:off x="6777555" y="5185660"/>
            <a:ext cx="4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sold quantity in millions by quarters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6B0D4-3A9A-B90D-06B5-46004DC35FB5}"/>
              </a:ext>
            </a:extLst>
          </p:cNvPr>
          <p:cNvSpPr txBox="1"/>
          <p:nvPr/>
        </p:nvSpPr>
        <p:spPr>
          <a:xfrm>
            <a:off x="594454" y="455431"/>
            <a:ext cx="8593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9"/>
            </a:pPr>
            <a:r>
              <a:rPr lang="en-US" b="1" dirty="0"/>
              <a:t>Which channel helped to bring more gross sales in the fiscal year 2021 and the         percentage of  contribution? </a:t>
            </a:r>
            <a:r>
              <a:rPr lang="en-US" sz="1400" dirty="0"/>
              <a:t>     </a:t>
            </a:r>
          </a:p>
          <a:p>
            <a:r>
              <a:rPr lang="en-US" sz="1600" dirty="0"/>
              <a:t>       The final output contains these fields: channel, gross_sales_mln, percentage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E4389-5F83-84EC-E232-C30C1FD3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3" y="1905407"/>
            <a:ext cx="4218840" cy="1461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2582E-430D-869A-84E1-82D4A9894388}"/>
              </a:ext>
            </a:extLst>
          </p:cNvPr>
          <p:cNvSpPr txBox="1"/>
          <p:nvPr/>
        </p:nvSpPr>
        <p:spPr>
          <a:xfrm>
            <a:off x="1209503" y="3655927"/>
            <a:ext cx="466878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Channel:-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"Retailer"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bring maximum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sales to the company with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73.22%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Channel: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"Distributor"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the least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contribution at a percentage of </a:t>
            </a:r>
            <a:r>
              <a:rPr lang="en-US" sz="1800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11.31%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3D473-AF5B-41A3-3503-E2E9FDF8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3" y="1553028"/>
            <a:ext cx="4760684" cy="392052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CCD653-6FF1-6691-BF0F-432FD17946D7}"/>
              </a:ext>
            </a:extLst>
          </p:cNvPr>
          <p:cNvSpPr txBox="1"/>
          <p:nvPr/>
        </p:nvSpPr>
        <p:spPr>
          <a:xfrm>
            <a:off x="1944914" y="797865"/>
            <a:ext cx="9792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10.   Get the Top 3 products in each division that have a high total_sold_quantity in the               fiscal_year 2021? </a:t>
            </a: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The final output contains these fields: division, product_code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C66AF-3AA5-C10C-A2EE-BB36E9D4CDCA}"/>
              </a:ext>
            </a:extLst>
          </p:cNvPr>
          <p:cNvSpPr txBox="1"/>
          <p:nvPr/>
        </p:nvSpPr>
        <p:spPr>
          <a:xfrm>
            <a:off x="1959427" y="53651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division has a product with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variants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twice </a:t>
            </a: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products by division list.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61AE8-D7F8-8C50-7358-AAE7AF88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204" r="57" b="84"/>
          <a:stretch/>
        </p:blipFill>
        <p:spPr>
          <a:xfrm>
            <a:off x="2116519" y="1934227"/>
            <a:ext cx="7390338" cy="34069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52D30C-EBC2-44EC-55AE-622680B06B02}"/>
              </a:ext>
            </a:extLst>
          </p:cNvPr>
          <p:cNvSpPr/>
          <p:nvPr/>
        </p:nvSpPr>
        <p:spPr>
          <a:xfrm>
            <a:off x="1592814" y="707916"/>
            <a:ext cx="8662220" cy="4468757"/>
          </a:xfrm>
          <a:custGeom>
            <a:avLst/>
            <a:gdLst>
              <a:gd name="connsiteX0" fmla="*/ 0 w 8662220"/>
              <a:gd name="connsiteY0" fmla="*/ 744808 h 4468757"/>
              <a:gd name="connsiteX1" fmla="*/ 744808 w 8662220"/>
              <a:gd name="connsiteY1" fmla="*/ 0 h 4468757"/>
              <a:gd name="connsiteX2" fmla="*/ 1127347 w 8662220"/>
              <a:gd name="connsiteY2" fmla="*/ 0 h 4468757"/>
              <a:gd name="connsiteX3" fmla="*/ 1725064 w 8662220"/>
              <a:gd name="connsiteY3" fmla="*/ 0 h 4468757"/>
              <a:gd name="connsiteX4" fmla="*/ 2466233 w 8662220"/>
              <a:gd name="connsiteY4" fmla="*/ 0 h 4468757"/>
              <a:gd name="connsiteX5" fmla="*/ 3135676 w 8662220"/>
              <a:gd name="connsiteY5" fmla="*/ 0 h 4468757"/>
              <a:gd name="connsiteX6" fmla="*/ 3661667 w 8662220"/>
              <a:gd name="connsiteY6" fmla="*/ 0 h 4468757"/>
              <a:gd name="connsiteX7" fmla="*/ 4331110 w 8662220"/>
              <a:gd name="connsiteY7" fmla="*/ 0 h 4468757"/>
              <a:gd name="connsiteX8" fmla="*/ 4785375 w 8662220"/>
              <a:gd name="connsiteY8" fmla="*/ 0 h 4468757"/>
              <a:gd name="connsiteX9" fmla="*/ 5383092 w 8662220"/>
              <a:gd name="connsiteY9" fmla="*/ 0 h 4468757"/>
              <a:gd name="connsiteX10" fmla="*/ 5765631 w 8662220"/>
              <a:gd name="connsiteY10" fmla="*/ 0 h 4468757"/>
              <a:gd name="connsiteX11" fmla="*/ 6506800 w 8662220"/>
              <a:gd name="connsiteY11" fmla="*/ 0 h 4468757"/>
              <a:gd name="connsiteX12" fmla="*/ 7104517 w 8662220"/>
              <a:gd name="connsiteY12" fmla="*/ 0 h 4468757"/>
              <a:gd name="connsiteX13" fmla="*/ 7917412 w 8662220"/>
              <a:gd name="connsiteY13" fmla="*/ 0 h 4468757"/>
              <a:gd name="connsiteX14" fmla="*/ 8662220 w 8662220"/>
              <a:gd name="connsiteY14" fmla="*/ 744808 h 4468757"/>
              <a:gd name="connsiteX15" fmla="*/ 8662220 w 8662220"/>
              <a:gd name="connsiteY15" fmla="*/ 1370428 h 4468757"/>
              <a:gd name="connsiteX16" fmla="*/ 8662220 w 8662220"/>
              <a:gd name="connsiteY16" fmla="*/ 1996047 h 4468757"/>
              <a:gd name="connsiteX17" fmla="*/ 8662220 w 8662220"/>
              <a:gd name="connsiteY17" fmla="*/ 2651458 h 4468757"/>
              <a:gd name="connsiteX18" fmla="*/ 8662220 w 8662220"/>
              <a:gd name="connsiteY18" fmla="*/ 3723949 h 4468757"/>
              <a:gd name="connsiteX19" fmla="*/ 7917412 w 8662220"/>
              <a:gd name="connsiteY19" fmla="*/ 4468757 h 4468757"/>
              <a:gd name="connsiteX20" fmla="*/ 7534873 w 8662220"/>
              <a:gd name="connsiteY20" fmla="*/ 4468757 h 4468757"/>
              <a:gd name="connsiteX21" fmla="*/ 6865430 w 8662220"/>
              <a:gd name="connsiteY21" fmla="*/ 4468757 h 4468757"/>
              <a:gd name="connsiteX22" fmla="*/ 6339439 w 8662220"/>
              <a:gd name="connsiteY22" fmla="*/ 4468757 h 4468757"/>
              <a:gd name="connsiteX23" fmla="*/ 5885174 w 8662220"/>
              <a:gd name="connsiteY23" fmla="*/ 4468757 h 4468757"/>
              <a:gd name="connsiteX24" fmla="*/ 5502635 w 8662220"/>
              <a:gd name="connsiteY24" fmla="*/ 4468757 h 4468757"/>
              <a:gd name="connsiteX25" fmla="*/ 5048370 w 8662220"/>
              <a:gd name="connsiteY25" fmla="*/ 4468757 h 4468757"/>
              <a:gd name="connsiteX26" fmla="*/ 4594105 w 8662220"/>
              <a:gd name="connsiteY26" fmla="*/ 4468757 h 4468757"/>
              <a:gd name="connsiteX27" fmla="*/ 3996388 w 8662220"/>
              <a:gd name="connsiteY27" fmla="*/ 4468757 h 4468757"/>
              <a:gd name="connsiteX28" fmla="*/ 3398671 w 8662220"/>
              <a:gd name="connsiteY28" fmla="*/ 4468757 h 4468757"/>
              <a:gd name="connsiteX29" fmla="*/ 2872681 w 8662220"/>
              <a:gd name="connsiteY29" fmla="*/ 4468757 h 4468757"/>
              <a:gd name="connsiteX30" fmla="*/ 2131511 w 8662220"/>
              <a:gd name="connsiteY30" fmla="*/ 4468757 h 4468757"/>
              <a:gd name="connsiteX31" fmla="*/ 1677247 w 8662220"/>
              <a:gd name="connsiteY31" fmla="*/ 4468757 h 4468757"/>
              <a:gd name="connsiteX32" fmla="*/ 744808 w 8662220"/>
              <a:gd name="connsiteY32" fmla="*/ 4468757 h 4468757"/>
              <a:gd name="connsiteX33" fmla="*/ 0 w 8662220"/>
              <a:gd name="connsiteY33" fmla="*/ 3723949 h 4468757"/>
              <a:gd name="connsiteX34" fmla="*/ 0 w 8662220"/>
              <a:gd name="connsiteY34" fmla="*/ 3187704 h 4468757"/>
              <a:gd name="connsiteX35" fmla="*/ 0 w 8662220"/>
              <a:gd name="connsiteY35" fmla="*/ 2681250 h 4468757"/>
              <a:gd name="connsiteX36" fmla="*/ 0 w 8662220"/>
              <a:gd name="connsiteY36" fmla="*/ 2025839 h 4468757"/>
              <a:gd name="connsiteX37" fmla="*/ 0 w 8662220"/>
              <a:gd name="connsiteY37" fmla="*/ 1370428 h 4468757"/>
              <a:gd name="connsiteX38" fmla="*/ 0 w 8662220"/>
              <a:gd name="connsiteY38" fmla="*/ 744808 h 44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2220" h="4468757" fill="none" extrusionOk="0">
                <a:moveTo>
                  <a:pt x="0" y="744808"/>
                </a:moveTo>
                <a:cubicBezTo>
                  <a:pt x="-117157" y="347508"/>
                  <a:pt x="391846" y="61323"/>
                  <a:pt x="744808" y="0"/>
                </a:cubicBezTo>
                <a:cubicBezTo>
                  <a:pt x="887127" y="-44517"/>
                  <a:pt x="1040176" y="10199"/>
                  <a:pt x="1127347" y="0"/>
                </a:cubicBezTo>
                <a:cubicBezTo>
                  <a:pt x="1214518" y="-10199"/>
                  <a:pt x="1476151" y="4078"/>
                  <a:pt x="1725064" y="0"/>
                </a:cubicBezTo>
                <a:cubicBezTo>
                  <a:pt x="1973977" y="-4078"/>
                  <a:pt x="2193654" y="83788"/>
                  <a:pt x="2466233" y="0"/>
                </a:cubicBezTo>
                <a:cubicBezTo>
                  <a:pt x="2738812" y="-83788"/>
                  <a:pt x="2926871" y="33603"/>
                  <a:pt x="3135676" y="0"/>
                </a:cubicBezTo>
                <a:cubicBezTo>
                  <a:pt x="3344481" y="-33603"/>
                  <a:pt x="3463021" y="6138"/>
                  <a:pt x="3661667" y="0"/>
                </a:cubicBezTo>
                <a:cubicBezTo>
                  <a:pt x="3860313" y="-6138"/>
                  <a:pt x="4059258" y="11783"/>
                  <a:pt x="4331110" y="0"/>
                </a:cubicBezTo>
                <a:cubicBezTo>
                  <a:pt x="4602962" y="-11783"/>
                  <a:pt x="4667776" y="6250"/>
                  <a:pt x="4785375" y="0"/>
                </a:cubicBezTo>
                <a:cubicBezTo>
                  <a:pt x="4902975" y="-6250"/>
                  <a:pt x="5176442" y="32284"/>
                  <a:pt x="5383092" y="0"/>
                </a:cubicBezTo>
                <a:cubicBezTo>
                  <a:pt x="5589742" y="-32284"/>
                  <a:pt x="5618563" y="43956"/>
                  <a:pt x="5765631" y="0"/>
                </a:cubicBezTo>
                <a:cubicBezTo>
                  <a:pt x="5912699" y="-43956"/>
                  <a:pt x="6142859" y="33082"/>
                  <a:pt x="6506800" y="0"/>
                </a:cubicBezTo>
                <a:cubicBezTo>
                  <a:pt x="6870741" y="-33082"/>
                  <a:pt x="6828448" y="58206"/>
                  <a:pt x="7104517" y="0"/>
                </a:cubicBezTo>
                <a:cubicBezTo>
                  <a:pt x="7380586" y="-58206"/>
                  <a:pt x="7647333" y="77565"/>
                  <a:pt x="7917412" y="0"/>
                </a:cubicBezTo>
                <a:cubicBezTo>
                  <a:pt x="8335097" y="13526"/>
                  <a:pt x="8640488" y="422344"/>
                  <a:pt x="8662220" y="744808"/>
                </a:cubicBezTo>
                <a:cubicBezTo>
                  <a:pt x="8682815" y="897294"/>
                  <a:pt x="8592598" y="1233429"/>
                  <a:pt x="8662220" y="1370428"/>
                </a:cubicBezTo>
                <a:cubicBezTo>
                  <a:pt x="8731842" y="1507427"/>
                  <a:pt x="8600357" y="1701596"/>
                  <a:pt x="8662220" y="1996047"/>
                </a:cubicBezTo>
                <a:cubicBezTo>
                  <a:pt x="8724083" y="2290498"/>
                  <a:pt x="8583940" y="2432226"/>
                  <a:pt x="8662220" y="2651458"/>
                </a:cubicBezTo>
                <a:cubicBezTo>
                  <a:pt x="8740500" y="2870690"/>
                  <a:pt x="8557074" y="3317853"/>
                  <a:pt x="8662220" y="3723949"/>
                </a:cubicBezTo>
                <a:cubicBezTo>
                  <a:pt x="8713977" y="4235939"/>
                  <a:pt x="8392323" y="4450861"/>
                  <a:pt x="7917412" y="4468757"/>
                </a:cubicBezTo>
                <a:cubicBezTo>
                  <a:pt x="7822090" y="4494482"/>
                  <a:pt x="7618233" y="4439744"/>
                  <a:pt x="7534873" y="4468757"/>
                </a:cubicBezTo>
                <a:cubicBezTo>
                  <a:pt x="7451513" y="4497770"/>
                  <a:pt x="7173810" y="4441868"/>
                  <a:pt x="6865430" y="4468757"/>
                </a:cubicBezTo>
                <a:cubicBezTo>
                  <a:pt x="6557050" y="4495646"/>
                  <a:pt x="6496816" y="4429517"/>
                  <a:pt x="6339439" y="4468757"/>
                </a:cubicBezTo>
                <a:cubicBezTo>
                  <a:pt x="6182062" y="4507997"/>
                  <a:pt x="6009537" y="4447856"/>
                  <a:pt x="5885174" y="4468757"/>
                </a:cubicBezTo>
                <a:cubicBezTo>
                  <a:pt x="5760811" y="4489658"/>
                  <a:pt x="5680528" y="4433611"/>
                  <a:pt x="5502635" y="4468757"/>
                </a:cubicBezTo>
                <a:cubicBezTo>
                  <a:pt x="5324742" y="4503903"/>
                  <a:pt x="5176310" y="4414904"/>
                  <a:pt x="5048370" y="4468757"/>
                </a:cubicBezTo>
                <a:cubicBezTo>
                  <a:pt x="4920430" y="4522610"/>
                  <a:pt x="4736154" y="4420258"/>
                  <a:pt x="4594105" y="4468757"/>
                </a:cubicBezTo>
                <a:cubicBezTo>
                  <a:pt x="4452057" y="4517256"/>
                  <a:pt x="4128293" y="4415715"/>
                  <a:pt x="3996388" y="4468757"/>
                </a:cubicBezTo>
                <a:cubicBezTo>
                  <a:pt x="3864483" y="4521799"/>
                  <a:pt x="3654850" y="4401923"/>
                  <a:pt x="3398671" y="4468757"/>
                </a:cubicBezTo>
                <a:cubicBezTo>
                  <a:pt x="3142492" y="4535591"/>
                  <a:pt x="3130614" y="4417264"/>
                  <a:pt x="2872681" y="4468757"/>
                </a:cubicBezTo>
                <a:cubicBezTo>
                  <a:pt x="2614748" y="4520250"/>
                  <a:pt x="2289370" y="4466769"/>
                  <a:pt x="2131511" y="4468757"/>
                </a:cubicBezTo>
                <a:cubicBezTo>
                  <a:pt x="1973652" y="4470745"/>
                  <a:pt x="1844257" y="4456127"/>
                  <a:pt x="1677247" y="4468757"/>
                </a:cubicBezTo>
                <a:cubicBezTo>
                  <a:pt x="1510237" y="4481387"/>
                  <a:pt x="1160923" y="4373690"/>
                  <a:pt x="744808" y="4468757"/>
                </a:cubicBezTo>
                <a:cubicBezTo>
                  <a:pt x="448276" y="4428433"/>
                  <a:pt x="9528" y="4112434"/>
                  <a:pt x="0" y="3723949"/>
                </a:cubicBezTo>
                <a:cubicBezTo>
                  <a:pt x="-1826" y="3533021"/>
                  <a:pt x="4057" y="3365466"/>
                  <a:pt x="0" y="3187704"/>
                </a:cubicBezTo>
                <a:cubicBezTo>
                  <a:pt x="-4057" y="3009943"/>
                  <a:pt x="16710" y="2797939"/>
                  <a:pt x="0" y="2681250"/>
                </a:cubicBezTo>
                <a:cubicBezTo>
                  <a:pt x="-16710" y="2564561"/>
                  <a:pt x="67203" y="2335484"/>
                  <a:pt x="0" y="2025839"/>
                </a:cubicBezTo>
                <a:cubicBezTo>
                  <a:pt x="-67203" y="1716194"/>
                  <a:pt x="42110" y="1692654"/>
                  <a:pt x="0" y="1370428"/>
                </a:cubicBezTo>
                <a:cubicBezTo>
                  <a:pt x="-42110" y="1048202"/>
                  <a:pt x="60043" y="1047099"/>
                  <a:pt x="0" y="744808"/>
                </a:cubicBezTo>
                <a:close/>
              </a:path>
              <a:path w="8662220" h="4468757" stroke="0" extrusionOk="0">
                <a:moveTo>
                  <a:pt x="0" y="744808"/>
                </a:moveTo>
                <a:cubicBezTo>
                  <a:pt x="-82480" y="282586"/>
                  <a:pt x="228663" y="39333"/>
                  <a:pt x="744808" y="0"/>
                </a:cubicBezTo>
                <a:cubicBezTo>
                  <a:pt x="985632" y="-8194"/>
                  <a:pt x="1266074" y="31966"/>
                  <a:pt x="1485977" y="0"/>
                </a:cubicBezTo>
                <a:cubicBezTo>
                  <a:pt x="1705880" y="-31966"/>
                  <a:pt x="1836767" y="57033"/>
                  <a:pt x="2011968" y="0"/>
                </a:cubicBezTo>
                <a:cubicBezTo>
                  <a:pt x="2187169" y="-57033"/>
                  <a:pt x="2299035" y="33749"/>
                  <a:pt x="2466233" y="0"/>
                </a:cubicBezTo>
                <a:cubicBezTo>
                  <a:pt x="2633432" y="-33749"/>
                  <a:pt x="2813803" y="72833"/>
                  <a:pt x="3135676" y="0"/>
                </a:cubicBezTo>
                <a:cubicBezTo>
                  <a:pt x="3457549" y="-72833"/>
                  <a:pt x="3479801" y="33210"/>
                  <a:pt x="3661667" y="0"/>
                </a:cubicBezTo>
                <a:cubicBezTo>
                  <a:pt x="3843533" y="-33210"/>
                  <a:pt x="4195835" y="27040"/>
                  <a:pt x="4402836" y="0"/>
                </a:cubicBezTo>
                <a:cubicBezTo>
                  <a:pt x="4609837" y="-27040"/>
                  <a:pt x="4703623" y="19558"/>
                  <a:pt x="4857101" y="0"/>
                </a:cubicBezTo>
                <a:cubicBezTo>
                  <a:pt x="5010579" y="-19558"/>
                  <a:pt x="5399905" y="78879"/>
                  <a:pt x="5598270" y="0"/>
                </a:cubicBezTo>
                <a:cubicBezTo>
                  <a:pt x="5796635" y="-78879"/>
                  <a:pt x="5889350" y="2316"/>
                  <a:pt x="5980809" y="0"/>
                </a:cubicBezTo>
                <a:cubicBezTo>
                  <a:pt x="6072268" y="-2316"/>
                  <a:pt x="6364088" y="60058"/>
                  <a:pt x="6578526" y="0"/>
                </a:cubicBezTo>
                <a:cubicBezTo>
                  <a:pt x="6792964" y="-60058"/>
                  <a:pt x="6967836" y="5706"/>
                  <a:pt x="7176243" y="0"/>
                </a:cubicBezTo>
                <a:cubicBezTo>
                  <a:pt x="7384650" y="-5706"/>
                  <a:pt x="7643395" y="53212"/>
                  <a:pt x="7917412" y="0"/>
                </a:cubicBezTo>
                <a:cubicBezTo>
                  <a:pt x="8395482" y="81732"/>
                  <a:pt x="8734162" y="270473"/>
                  <a:pt x="8662220" y="744808"/>
                </a:cubicBezTo>
                <a:cubicBezTo>
                  <a:pt x="8665813" y="963790"/>
                  <a:pt x="8591571" y="1058813"/>
                  <a:pt x="8662220" y="1340636"/>
                </a:cubicBezTo>
                <a:cubicBezTo>
                  <a:pt x="8732869" y="1622459"/>
                  <a:pt x="8606552" y="1699896"/>
                  <a:pt x="8662220" y="1936464"/>
                </a:cubicBezTo>
                <a:cubicBezTo>
                  <a:pt x="8717888" y="2173032"/>
                  <a:pt x="8632158" y="2448217"/>
                  <a:pt x="8662220" y="2591875"/>
                </a:cubicBezTo>
                <a:cubicBezTo>
                  <a:pt x="8692282" y="2735533"/>
                  <a:pt x="8600711" y="3021190"/>
                  <a:pt x="8662220" y="3187704"/>
                </a:cubicBezTo>
                <a:cubicBezTo>
                  <a:pt x="8723729" y="3354218"/>
                  <a:pt x="8614939" y="3578035"/>
                  <a:pt x="8662220" y="3723949"/>
                </a:cubicBezTo>
                <a:cubicBezTo>
                  <a:pt x="8643135" y="4136081"/>
                  <a:pt x="8354330" y="4422660"/>
                  <a:pt x="7917412" y="4468757"/>
                </a:cubicBezTo>
                <a:cubicBezTo>
                  <a:pt x="7674602" y="4522175"/>
                  <a:pt x="7581983" y="4409596"/>
                  <a:pt x="7247969" y="4468757"/>
                </a:cubicBezTo>
                <a:cubicBezTo>
                  <a:pt x="6913955" y="4527918"/>
                  <a:pt x="6911705" y="4448224"/>
                  <a:pt x="6793704" y="4468757"/>
                </a:cubicBezTo>
                <a:cubicBezTo>
                  <a:pt x="6675704" y="4489290"/>
                  <a:pt x="6376790" y="4445102"/>
                  <a:pt x="6195987" y="4468757"/>
                </a:cubicBezTo>
                <a:cubicBezTo>
                  <a:pt x="6015184" y="4492412"/>
                  <a:pt x="5902533" y="4442525"/>
                  <a:pt x="5813448" y="4468757"/>
                </a:cubicBezTo>
                <a:cubicBezTo>
                  <a:pt x="5724363" y="4494989"/>
                  <a:pt x="5511452" y="4446415"/>
                  <a:pt x="5430909" y="4468757"/>
                </a:cubicBezTo>
                <a:cubicBezTo>
                  <a:pt x="5350366" y="4491099"/>
                  <a:pt x="5111084" y="4413379"/>
                  <a:pt x="4833192" y="4468757"/>
                </a:cubicBezTo>
                <a:cubicBezTo>
                  <a:pt x="4555300" y="4524135"/>
                  <a:pt x="4538501" y="4441447"/>
                  <a:pt x="4378927" y="4468757"/>
                </a:cubicBezTo>
                <a:cubicBezTo>
                  <a:pt x="4219354" y="4496067"/>
                  <a:pt x="3850610" y="4405066"/>
                  <a:pt x="3709484" y="4468757"/>
                </a:cubicBezTo>
                <a:cubicBezTo>
                  <a:pt x="3568358" y="4532448"/>
                  <a:pt x="3365077" y="4459697"/>
                  <a:pt x="3255219" y="4468757"/>
                </a:cubicBezTo>
                <a:cubicBezTo>
                  <a:pt x="3145362" y="4477817"/>
                  <a:pt x="2835456" y="4400250"/>
                  <a:pt x="2585776" y="4468757"/>
                </a:cubicBezTo>
                <a:cubicBezTo>
                  <a:pt x="2336096" y="4537264"/>
                  <a:pt x="2323663" y="4426087"/>
                  <a:pt x="2203237" y="4468757"/>
                </a:cubicBezTo>
                <a:cubicBezTo>
                  <a:pt x="2082811" y="4511427"/>
                  <a:pt x="1800932" y="4404045"/>
                  <a:pt x="1533794" y="4468757"/>
                </a:cubicBezTo>
                <a:cubicBezTo>
                  <a:pt x="1266656" y="4533469"/>
                  <a:pt x="1029646" y="4413215"/>
                  <a:pt x="744808" y="4468757"/>
                </a:cubicBezTo>
                <a:cubicBezTo>
                  <a:pt x="302975" y="4485852"/>
                  <a:pt x="25822" y="4205258"/>
                  <a:pt x="0" y="3723949"/>
                </a:cubicBezTo>
                <a:cubicBezTo>
                  <a:pt x="-33967" y="3496893"/>
                  <a:pt x="62648" y="3354051"/>
                  <a:pt x="0" y="3068538"/>
                </a:cubicBezTo>
                <a:cubicBezTo>
                  <a:pt x="-62648" y="2783025"/>
                  <a:pt x="49891" y="2793874"/>
                  <a:pt x="0" y="2532293"/>
                </a:cubicBezTo>
                <a:cubicBezTo>
                  <a:pt x="-49891" y="2270713"/>
                  <a:pt x="37660" y="2258099"/>
                  <a:pt x="0" y="2025839"/>
                </a:cubicBezTo>
                <a:cubicBezTo>
                  <a:pt x="-37660" y="1793579"/>
                  <a:pt x="52183" y="1709752"/>
                  <a:pt x="0" y="1489593"/>
                </a:cubicBezTo>
                <a:cubicBezTo>
                  <a:pt x="-52183" y="1269434"/>
                  <a:pt x="13565" y="1085063"/>
                  <a:pt x="0" y="744808"/>
                </a:cubicBezTo>
                <a:close/>
              </a:path>
            </a:pathLst>
          </a:custGeom>
          <a:ln cmpd="thickThin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AEF1315-9B8D-05D7-624E-DC1BB37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60" y="1255957"/>
            <a:ext cx="4810796" cy="366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72F37-B8D8-21A0-5070-C6246A72A2EF}"/>
              </a:ext>
            </a:extLst>
          </p:cNvPr>
          <p:cNvSpPr txBox="1"/>
          <p:nvPr/>
        </p:nvSpPr>
        <p:spPr>
          <a:xfrm>
            <a:off x="6327046" y="140108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2 in 1-Premium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4D4D-DA12-F84D-467D-EB4C9FE6029A}"/>
              </a:ext>
            </a:extLst>
          </p:cNvPr>
          <p:cNvSpPr txBox="1"/>
          <p:nvPr/>
        </p:nvSpPr>
        <p:spPr>
          <a:xfrm>
            <a:off x="6327046" y="17714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DRC-Plus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F57-CE3E-E3B7-C939-AA8F67D8DA63}"/>
              </a:ext>
            </a:extLst>
          </p:cNvPr>
          <p:cNvSpPr txBox="1"/>
          <p:nvPr/>
        </p:nvSpPr>
        <p:spPr>
          <a:xfrm>
            <a:off x="6327046" y="2106636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pen drive DRC-Premium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2324-003B-A4E7-D7C2-789FBD9B9A61}"/>
              </a:ext>
            </a:extLst>
          </p:cNvPr>
          <p:cNvSpPr txBox="1"/>
          <p:nvPr/>
        </p:nvSpPr>
        <p:spPr>
          <a:xfrm>
            <a:off x="6327046" y="2536035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Gamers MS- Standard 2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9FA0E-F5C8-675D-E7AB-022B4947EEA5}"/>
              </a:ext>
            </a:extLst>
          </p:cNvPr>
          <p:cNvSpPr txBox="1"/>
          <p:nvPr/>
        </p:nvSpPr>
        <p:spPr>
          <a:xfrm>
            <a:off x="6327046" y="296543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–standard 1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F7AE5-33C9-C39B-A745-CE9E1E11924E}"/>
              </a:ext>
            </a:extLst>
          </p:cNvPr>
          <p:cNvSpPr txBox="1"/>
          <p:nvPr/>
        </p:nvSpPr>
        <p:spPr>
          <a:xfrm>
            <a:off x="6327046" y="3321093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Maxima ma  -Plus 2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C8827-DD6E-038F-2D4A-99F432B8635C}"/>
              </a:ext>
            </a:extLst>
          </p:cNvPr>
          <p:cNvSpPr txBox="1"/>
          <p:nvPr/>
        </p:nvSpPr>
        <p:spPr>
          <a:xfrm>
            <a:off x="6331966" y="3709461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standard Blue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5430A-2FFF-BA8C-1F21-A5D9FB063DBC}"/>
              </a:ext>
            </a:extLst>
          </p:cNvPr>
          <p:cNvSpPr txBox="1"/>
          <p:nvPr/>
        </p:nvSpPr>
        <p:spPr>
          <a:xfrm>
            <a:off x="6336886" y="4038837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Velocity – Plus red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D5ECF-8871-AA99-4F77-5A595FACE11C}"/>
              </a:ext>
            </a:extLst>
          </p:cNvPr>
          <p:cNvSpPr txBox="1"/>
          <p:nvPr/>
        </p:nvSpPr>
        <p:spPr>
          <a:xfrm>
            <a:off x="6282814" y="4368214"/>
            <a:ext cx="246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AQ  Digit – Premium misty green</a:t>
            </a:r>
            <a:endParaRPr lang="en-IN" sz="12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CB1C0FC-8268-5A6D-4D0B-E1075DBF7E24}"/>
              </a:ext>
            </a:extLst>
          </p:cNvPr>
          <p:cNvSpPr/>
          <p:nvPr/>
        </p:nvSpPr>
        <p:spPr>
          <a:xfrm>
            <a:off x="8534396" y="2536035"/>
            <a:ext cx="383457" cy="982549"/>
          </a:xfrm>
          <a:prstGeom prst="rightBrace">
            <a:avLst/>
          </a:prstGeom>
          <a:ln w="38100">
            <a:solidFill>
              <a:srgbClr val="1F2C8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F2C8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F0DAF-17F3-6828-ED6C-8AFEBFDCADC3}"/>
              </a:ext>
            </a:extLst>
          </p:cNvPr>
          <p:cNvSpPr txBox="1"/>
          <p:nvPr/>
        </p:nvSpPr>
        <p:spPr>
          <a:xfrm>
            <a:off x="9021089" y="1872582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N &amp; 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3A0AFDA-9127-00A9-9DE1-4E945197FB34}"/>
              </a:ext>
            </a:extLst>
          </p:cNvPr>
          <p:cNvSpPr/>
          <p:nvPr/>
        </p:nvSpPr>
        <p:spPr>
          <a:xfrm>
            <a:off x="8558969" y="1553486"/>
            <a:ext cx="383457" cy="98254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7E48A-CEFA-1CD7-FC66-91B78EC58889}"/>
              </a:ext>
            </a:extLst>
          </p:cNvPr>
          <p:cNvSpPr txBox="1"/>
          <p:nvPr/>
        </p:nvSpPr>
        <p:spPr>
          <a:xfrm>
            <a:off x="9021089" y="2846995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2C8F"/>
                </a:solidFill>
              </a:rPr>
              <a:t>P &amp; A</a:t>
            </a:r>
            <a:endParaRPr lang="en-IN" dirty="0">
              <a:solidFill>
                <a:srgbClr val="1F2C8F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B3EAC95-7248-7A12-331C-E5B746EBFE29}"/>
              </a:ext>
            </a:extLst>
          </p:cNvPr>
          <p:cNvSpPr/>
          <p:nvPr/>
        </p:nvSpPr>
        <p:spPr>
          <a:xfrm>
            <a:off x="8558969" y="3547562"/>
            <a:ext cx="383457" cy="982549"/>
          </a:xfrm>
          <a:prstGeom prst="rightBrac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718A7-90CD-B6DE-7129-ABA5FDE5016D}"/>
              </a:ext>
            </a:extLst>
          </p:cNvPr>
          <p:cNvSpPr txBox="1"/>
          <p:nvPr/>
        </p:nvSpPr>
        <p:spPr>
          <a:xfrm>
            <a:off x="9040757" y="3854171"/>
            <a:ext cx="12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PC</a:t>
            </a: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77669-C95E-8841-D9BD-DFF0F3EFCE7A}"/>
              </a:ext>
            </a:extLst>
          </p:cNvPr>
          <p:cNvSpPr txBox="1"/>
          <p:nvPr/>
        </p:nvSpPr>
        <p:spPr>
          <a:xfrm>
            <a:off x="1219197" y="5426856"/>
            <a:ext cx="929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Insights;-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by sold quantity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 FY 2021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are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Pen Drives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 &amp; S division,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P &amp; A division and different variant of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Personal laptop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PC division.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2CD85-B280-3ACA-F5B4-8DCA6B0F421C}"/>
              </a:ext>
            </a:extLst>
          </p:cNvPr>
          <p:cNvSpPr txBox="1"/>
          <p:nvPr/>
        </p:nvSpPr>
        <p:spPr>
          <a:xfrm>
            <a:off x="4321279" y="803468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products by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2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863DD5-07BB-C00F-CCBA-A5E10A8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3149599" cy="57261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Summary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1E822-F0E8-BDF6-A369-7DF82A425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370F-3F8A-4790-E615-C3747DAE5585}"/>
              </a:ext>
            </a:extLst>
          </p:cNvPr>
          <p:cNvSpPr txBox="1"/>
          <p:nvPr/>
        </p:nvSpPr>
        <p:spPr>
          <a:xfrm>
            <a:off x="914401" y="1550297"/>
            <a:ext cx="6146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Consolidating all :-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AtliQ’s gross sales increased in FY 2021.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AtliQ is changing and modifying its products which has become a profitable exercise.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&amp; Storage division sold maximum quantity product in FY 2021. Although it brought only 12% of total gross sales amount. Also considering  that this division had the least modification of product, I would like to suggest AtliQ to revise products sale price and introduce new products in Network &amp; Storage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FF512-76B5-46A8-BE13-062B1B92C71D}"/>
              </a:ext>
            </a:extLst>
          </p:cNvPr>
          <p:cNvSpPr/>
          <p:nvPr/>
        </p:nvSpPr>
        <p:spPr>
          <a:xfrm>
            <a:off x="8303223" y="4186535"/>
            <a:ext cx="3568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1F2C8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71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700"/>
            <a:ext cx="7496175" cy="115411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5F133-4698-A704-DF0C-4F4F41093E62}"/>
              </a:ext>
            </a:extLst>
          </p:cNvPr>
          <p:cNvSpPr txBox="1"/>
          <p:nvPr/>
        </p:nvSpPr>
        <p:spPr>
          <a:xfrm>
            <a:off x="988291" y="954313"/>
            <a:ext cx="1016923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Hardware is a leading computer hardware manufacturer based in India, with a robust international presence.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management has identified a gap in data-driven insights necessary for making prompt and informed decisions.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company plans to expand its data analytics team by hiring junior data analysts to bolster their decision-making capabilities.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Tony Sharma, Director of Data Analytics, has devised a SQL challenge to evaluate potential candidates’ technical and soft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company aims to gain deeper insights through 10 ad hoc data requests as part of its enhanced analytics strategy.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0"/>
    </mc:Choice>
    <mc:Fallback xmlns="">
      <p:transition spd="slow" advTm="123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A101E-C2B3-8AEC-B3DB-D86A30BA9A46}"/>
              </a:ext>
            </a:extLst>
          </p:cNvPr>
          <p:cNvSpPr txBox="1"/>
          <p:nvPr/>
        </p:nvSpPr>
        <p:spPr>
          <a:xfrm>
            <a:off x="694402" y="727587"/>
            <a:ext cx="245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Poppins-Regular"/>
              </a:rPr>
              <a:t>Atliq Hardware is a computer hardware and accessory manufacturer.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E7A-E92E-AB02-077B-8294376306FD}"/>
              </a:ext>
            </a:extLst>
          </p:cNvPr>
          <p:cNvSpPr txBox="1"/>
          <p:nvPr/>
        </p:nvSpPr>
        <p:spPr>
          <a:xfrm>
            <a:off x="561053" y="108314"/>
            <a:ext cx="6799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Company</a:t>
            </a:r>
            <a:r>
              <a:rPr lang="en-US" dirty="0"/>
              <a:t> </a:t>
            </a:r>
            <a:r>
              <a:rPr lang="en-US" sz="3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Details</a:t>
            </a:r>
            <a:endParaRPr lang="en-IN" sz="3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A2168454-AAD5-9786-9A18-E382FFD110FB}"/>
              </a:ext>
            </a:extLst>
          </p:cNvPr>
          <p:cNvSpPr/>
          <p:nvPr/>
        </p:nvSpPr>
        <p:spPr>
          <a:xfrm>
            <a:off x="2995518" y="680078"/>
            <a:ext cx="6234345" cy="6019800"/>
          </a:xfrm>
          <a:prstGeom prst="donut">
            <a:avLst>
              <a:gd name="adj" fmla="val 1211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CFE2A31-8109-1664-371E-26777C84A5C2}"/>
              </a:ext>
            </a:extLst>
          </p:cNvPr>
          <p:cNvSpPr/>
          <p:nvPr/>
        </p:nvSpPr>
        <p:spPr>
          <a:xfrm>
            <a:off x="3672452" y="1377246"/>
            <a:ext cx="4827139" cy="4625463"/>
          </a:xfrm>
          <a:prstGeom prst="donut">
            <a:avLst>
              <a:gd name="adj" fmla="val 188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F2CA2827-CCAA-A745-683A-B6833F79B387}"/>
              </a:ext>
            </a:extLst>
          </p:cNvPr>
          <p:cNvSpPr/>
          <p:nvPr/>
        </p:nvSpPr>
        <p:spPr>
          <a:xfrm>
            <a:off x="4353489" y="2025411"/>
            <a:ext cx="3426965" cy="3281251"/>
          </a:xfrm>
          <a:prstGeom prst="donut">
            <a:avLst>
              <a:gd name="adj" fmla="val 216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A0DA3-A759-47E9-3A9B-E46EAD3EF7AA}"/>
              </a:ext>
            </a:extLst>
          </p:cNvPr>
          <p:cNvSpPr/>
          <p:nvPr/>
        </p:nvSpPr>
        <p:spPr>
          <a:xfrm rot="2843350">
            <a:off x="7609599" y="2022610"/>
            <a:ext cx="755803" cy="3965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board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F0ECEE-407A-A4AE-7EE5-AE136B92F8BE}"/>
              </a:ext>
            </a:extLst>
          </p:cNvPr>
          <p:cNvSpPr/>
          <p:nvPr/>
        </p:nvSpPr>
        <p:spPr>
          <a:xfrm rot="721961">
            <a:off x="5874692" y="1176637"/>
            <a:ext cx="712858" cy="4600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32882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720FEF-0E0D-AD23-303A-7F63E8BD0D56}"/>
              </a:ext>
            </a:extLst>
          </p:cNvPr>
          <p:cNvSpPr/>
          <p:nvPr/>
        </p:nvSpPr>
        <p:spPr>
          <a:xfrm rot="1439612">
            <a:off x="6821787" y="1442133"/>
            <a:ext cx="722712" cy="400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Graphic</a:t>
            </a:r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FEE4D-2CBC-442D-C77A-0FE68D9CC8AF}"/>
              </a:ext>
            </a:extLst>
          </p:cNvPr>
          <p:cNvSpPr/>
          <p:nvPr/>
        </p:nvSpPr>
        <p:spPr>
          <a:xfrm rot="3848893">
            <a:off x="8229872" y="2598129"/>
            <a:ext cx="798989" cy="25623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548274-5F8C-E661-44D0-F9725C6DC151}"/>
              </a:ext>
            </a:extLst>
          </p:cNvPr>
          <p:cNvSpPr/>
          <p:nvPr/>
        </p:nvSpPr>
        <p:spPr>
          <a:xfrm rot="7958832">
            <a:off x="7769238" y="5104876"/>
            <a:ext cx="753652" cy="44301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E72820-60E1-D053-5CA3-E3DF18AFF68C}"/>
              </a:ext>
            </a:extLst>
          </p:cNvPr>
          <p:cNvSpPr/>
          <p:nvPr/>
        </p:nvSpPr>
        <p:spPr>
          <a:xfrm rot="6885898">
            <a:off x="8333136" y="4374111"/>
            <a:ext cx="713458" cy="3329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F6E1A9-580A-C529-AA2A-39099FAE01B1}"/>
              </a:ext>
            </a:extLst>
          </p:cNvPr>
          <p:cNvSpPr/>
          <p:nvPr/>
        </p:nvSpPr>
        <p:spPr>
          <a:xfrm rot="4965018">
            <a:off x="8383902" y="3474040"/>
            <a:ext cx="779563" cy="365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3D7204-6645-8028-83F5-FAC6F29D9822}"/>
              </a:ext>
            </a:extLst>
          </p:cNvPr>
          <p:cNvSpPr/>
          <p:nvPr/>
        </p:nvSpPr>
        <p:spPr>
          <a:xfrm rot="13078638">
            <a:off x="3594262" y="5510597"/>
            <a:ext cx="1213126" cy="1599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 Laptop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F12CE6-017F-5933-396E-F3E7ADC4FDDD}"/>
              </a:ext>
            </a:extLst>
          </p:cNvPr>
          <p:cNvSpPr/>
          <p:nvPr/>
        </p:nvSpPr>
        <p:spPr>
          <a:xfrm rot="15136360">
            <a:off x="2969594" y="4152059"/>
            <a:ext cx="1223422" cy="3691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laptop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E2B98-CEFD-847E-5865-F4592A23B784}"/>
              </a:ext>
            </a:extLst>
          </p:cNvPr>
          <p:cNvSpPr/>
          <p:nvPr/>
        </p:nvSpPr>
        <p:spPr>
          <a:xfrm rot="18863770">
            <a:off x="3897686" y="1988501"/>
            <a:ext cx="1033810" cy="576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 State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Drives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8BBD0A-5044-3A43-FBC7-07FFAF84721F}"/>
              </a:ext>
            </a:extLst>
          </p:cNvPr>
          <p:cNvSpPr/>
          <p:nvPr/>
        </p:nvSpPr>
        <p:spPr>
          <a:xfrm rot="16732991">
            <a:off x="3291199" y="2878207"/>
            <a:ext cx="1089689" cy="3458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Drives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E923B1-E97A-82E0-0AF6-24FC55F66077}"/>
              </a:ext>
            </a:extLst>
          </p:cNvPr>
          <p:cNvSpPr/>
          <p:nvPr/>
        </p:nvSpPr>
        <p:spPr>
          <a:xfrm rot="2418592">
            <a:off x="6538796" y="2066137"/>
            <a:ext cx="1254913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Peripherals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2F37A0-0BC7-CC8F-30FA-E674C48A8344}"/>
              </a:ext>
            </a:extLst>
          </p:cNvPr>
          <p:cNvSpPr/>
          <p:nvPr/>
        </p:nvSpPr>
        <p:spPr>
          <a:xfrm rot="6532042">
            <a:off x="7243222" y="3848873"/>
            <a:ext cx="1268956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Accessories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EC6247-FC14-69D2-7FCA-119E24C47128}"/>
              </a:ext>
            </a:extLst>
          </p:cNvPr>
          <p:cNvSpPr/>
          <p:nvPr/>
        </p:nvSpPr>
        <p:spPr>
          <a:xfrm rot="10384841">
            <a:off x="5686511" y="5210569"/>
            <a:ext cx="1331484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097B5B-95E3-6C50-E122-9F5C275CA655}"/>
              </a:ext>
            </a:extLst>
          </p:cNvPr>
          <p:cNvSpPr/>
          <p:nvPr/>
        </p:nvSpPr>
        <p:spPr>
          <a:xfrm rot="14445787">
            <a:off x="3926199" y="4361450"/>
            <a:ext cx="854579" cy="3054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19D753-37E4-1919-72A8-10419E2A1F74}"/>
              </a:ext>
            </a:extLst>
          </p:cNvPr>
          <p:cNvSpPr/>
          <p:nvPr/>
        </p:nvSpPr>
        <p:spPr>
          <a:xfrm rot="17896090">
            <a:off x="3986077" y="2522740"/>
            <a:ext cx="1191659" cy="4997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B6C50-08D4-2350-657F-183C31C75B15}"/>
              </a:ext>
            </a:extLst>
          </p:cNvPr>
          <p:cNvSpPr/>
          <p:nvPr/>
        </p:nvSpPr>
        <p:spPr>
          <a:xfrm rot="20504856">
            <a:off x="4947260" y="1853843"/>
            <a:ext cx="986817" cy="26453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952743-8192-84B4-BAE8-3D4070FD9A4D}"/>
              </a:ext>
            </a:extLst>
          </p:cNvPr>
          <p:cNvSpPr/>
          <p:nvPr/>
        </p:nvSpPr>
        <p:spPr>
          <a:xfrm rot="4144704">
            <a:off x="6523496" y="3026219"/>
            <a:ext cx="1156494" cy="3832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 &amp; A</a:t>
            </a:r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0F0A74-462B-EF46-9A04-6F0F3452261B}"/>
              </a:ext>
            </a:extLst>
          </p:cNvPr>
          <p:cNvSpPr/>
          <p:nvPr/>
        </p:nvSpPr>
        <p:spPr>
          <a:xfrm>
            <a:off x="5603921" y="2967334"/>
            <a:ext cx="1215979" cy="6392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4CC323-A8FB-880A-65BD-644CA440A005}"/>
              </a:ext>
            </a:extLst>
          </p:cNvPr>
          <p:cNvSpPr/>
          <p:nvPr/>
        </p:nvSpPr>
        <p:spPr>
          <a:xfrm rot="11358774">
            <a:off x="5158370" y="4538613"/>
            <a:ext cx="1085555" cy="334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733ED0-0ABC-D4C2-AA3E-08306040F3CE}"/>
              </a:ext>
            </a:extLst>
          </p:cNvPr>
          <p:cNvSpPr/>
          <p:nvPr/>
        </p:nvSpPr>
        <p:spPr>
          <a:xfrm rot="19377159">
            <a:off x="4771085" y="2729022"/>
            <a:ext cx="1077672" cy="4103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 &amp; 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2E8F682-7A10-6915-83EF-59EEA512BF8C}"/>
              </a:ext>
            </a:extLst>
          </p:cNvPr>
          <p:cNvSpPr/>
          <p:nvPr/>
        </p:nvSpPr>
        <p:spPr>
          <a:xfrm rot="21396226">
            <a:off x="5850531" y="461046"/>
            <a:ext cx="46800" cy="2506288"/>
          </a:xfrm>
          <a:prstGeom prst="rect">
            <a:avLst/>
          </a:prstGeom>
          <a:solidFill>
            <a:schemeClr val="bg1"/>
          </a:solidFill>
          <a:ln>
            <a:solidFill>
              <a:srgbClr val="FC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1A64FD0-C718-6FB1-A54D-6507C3567AE6}"/>
              </a:ext>
            </a:extLst>
          </p:cNvPr>
          <p:cNvCxnSpPr>
            <a:cxnSpLocks/>
          </p:cNvCxnSpPr>
          <p:nvPr/>
        </p:nvCxnSpPr>
        <p:spPr>
          <a:xfrm flipV="1">
            <a:off x="7618253" y="2070776"/>
            <a:ext cx="1936577" cy="80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331BB1-D88E-B9E2-21B3-86CE25E89984}"/>
              </a:ext>
            </a:extLst>
          </p:cNvPr>
          <p:cNvCxnSpPr>
            <a:cxnSpLocks/>
          </p:cNvCxnSpPr>
          <p:nvPr/>
        </p:nvCxnSpPr>
        <p:spPr>
          <a:xfrm flipV="1">
            <a:off x="8450034" y="3441437"/>
            <a:ext cx="1883899" cy="70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861252D-67DE-9F12-4B9C-68836E6E669D}"/>
              </a:ext>
            </a:extLst>
          </p:cNvPr>
          <p:cNvCxnSpPr>
            <a:cxnSpLocks/>
          </p:cNvCxnSpPr>
          <p:nvPr/>
        </p:nvCxnSpPr>
        <p:spPr>
          <a:xfrm flipV="1">
            <a:off x="8706309" y="1670692"/>
            <a:ext cx="800758" cy="35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4E1DF-6E2A-93DE-0126-67203173D462}"/>
              </a:ext>
            </a:extLst>
          </p:cNvPr>
          <p:cNvSpPr txBox="1"/>
          <p:nvPr/>
        </p:nvSpPr>
        <p:spPr>
          <a:xfrm>
            <a:off x="9534950" y="143919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BCAB60-18F6-374F-2B1B-05A9AB9D51AB}"/>
              </a:ext>
            </a:extLst>
          </p:cNvPr>
          <p:cNvSpPr txBox="1"/>
          <p:nvPr/>
        </p:nvSpPr>
        <p:spPr>
          <a:xfrm>
            <a:off x="9687350" y="188611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99EE0E-769F-7C2D-F33C-DFDC2015955B}"/>
              </a:ext>
            </a:extLst>
          </p:cNvPr>
          <p:cNvSpPr txBox="1"/>
          <p:nvPr/>
        </p:nvSpPr>
        <p:spPr>
          <a:xfrm>
            <a:off x="10333933" y="31930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AD8274-B072-F10C-21CC-7823FF1D7E11}"/>
              </a:ext>
            </a:extLst>
          </p:cNvPr>
          <p:cNvSpPr txBox="1"/>
          <p:nvPr/>
        </p:nvSpPr>
        <p:spPr>
          <a:xfrm>
            <a:off x="9507067" y="451416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12239F"/>
                </a:solidFill>
                <a:latin typeface="Poppins-Bold"/>
              </a:rPr>
              <a:t>FISCAL YEAR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1ADF99-FCDF-9EEF-001F-BC4914D24894}"/>
              </a:ext>
            </a:extLst>
          </p:cNvPr>
          <p:cNvSpPr txBox="1"/>
          <p:nvPr/>
        </p:nvSpPr>
        <p:spPr>
          <a:xfrm>
            <a:off x="9084606" y="4871818"/>
            <a:ext cx="3107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2019 - AUGUST 2020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2020</a:t>
            </a:r>
          </a:p>
          <a:p>
            <a:pPr algn="l"/>
            <a:r>
              <a:rPr lang="en-IN" sz="1400" b="0" i="0" u="none" strike="noStrike" baseline="0" dirty="0">
                <a:solidFill>
                  <a:srgbClr val="000000"/>
                </a:solidFill>
                <a:latin typeface="Poppins-Regular"/>
              </a:rPr>
              <a:t>SEPTEMBER 2020 - AUGUST 2021</a:t>
            </a:r>
          </a:p>
          <a:p>
            <a:pPr algn="l"/>
            <a:r>
              <a:rPr lang="en-IN" sz="1400" b="1" i="0" u="none" strike="noStrike" baseline="0" dirty="0">
                <a:solidFill>
                  <a:srgbClr val="978BB7"/>
                </a:solidFill>
                <a:latin typeface="Poppins-Bold"/>
              </a:rPr>
              <a:t>FY 2021</a:t>
            </a:r>
            <a:endParaRPr lang="en-IN" sz="1400" dirty="0"/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A1BE9BCE-5980-EC5B-A3BA-1C5855FE4CF6}"/>
              </a:ext>
            </a:extLst>
          </p:cNvPr>
          <p:cNvSpPr/>
          <p:nvPr/>
        </p:nvSpPr>
        <p:spPr>
          <a:xfrm rot="10800000">
            <a:off x="-3" y="5585880"/>
            <a:ext cx="2286002" cy="127212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EB181-5411-BDEC-E498-CAA9BF3B5993}"/>
              </a:ext>
            </a:extLst>
          </p:cNvPr>
          <p:cNvSpPr txBox="1"/>
          <p:nvPr/>
        </p:nvSpPr>
        <p:spPr>
          <a:xfrm>
            <a:off x="694402" y="2613333"/>
            <a:ext cx="2268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 &amp; A"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Peripherals and Accessories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"N &amp; S"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and Storage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"PC"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Personal Computer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943F1-EE99-AF17-14D6-25D300A8CD3E}"/>
              </a:ext>
            </a:extLst>
          </p:cNvPr>
          <p:cNvSpPr/>
          <p:nvPr/>
        </p:nvSpPr>
        <p:spPr>
          <a:xfrm rot="8896882">
            <a:off x="7092654" y="5537409"/>
            <a:ext cx="633647" cy="4160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227136"/>
              </a:avLst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E2877-1132-AE7F-31D2-E34618CDE1B2}"/>
              </a:ext>
            </a:extLst>
          </p:cNvPr>
          <p:cNvSpPr/>
          <p:nvPr/>
        </p:nvSpPr>
        <p:spPr>
          <a:xfrm rot="10541497">
            <a:off x="6117201" y="5786144"/>
            <a:ext cx="668304" cy="4813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499525"/>
              </a:avLst>
            </a:prstTxWarp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FBAD3-7395-02A6-12DA-FE1858ADBD5F}"/>
              </a:ext>
            </a:extLst>
          </p:cNvPr>
          <p:cNvSpPr/>
          <p:nvPr/>
        </p:nvSpPr>
        <p:spPr>
          <a:xfrm rot="11764299">
            <a:off x="4992319" y="5887008"/>
            <a:ext cx="792314" cy="2525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Gaming 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2C8E-69CB-8000-0B8E-4C6518324691}"/>
              </a:ext>
            </a:extLst>
          </p:cNvPr>
          <p:cNvSpPr/>
          <p:nvPr/>
        </p:nvSpPr>
        <p:spPr>
          <a:xfrm rot="19286441" flipH="1">
            <a:off x="4599386" y="1131273"/>
            <a:ext cx="45719" cy="135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0C5C4-4F63-5103-2A7F-E544DC7B0945}"/>
              </a:ext>
            </a:extLst>
          </p:cNvPr>
          <p:cNvSpPr/>
          <p:nvPr/>
        </p:nvSpPr>
        <p:spPr>
          <a:xfrm>
            <a:off x="3682670" y="3643177"/>
            <a:ext cx="150310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E841B-13C8-87C8-8D6A-C4B3FC0759B7}"/>
              </a:ext>
            </a:extLst>
          </p:cNvPr>
          <p:cNvSpPr/>
          <p:nvPr/>
        </p:nvSpPr>
        <p:spPr>
          <a:xfrm rot="1690425" flipH="1">
            <a:off x="4943858" y="5067611"/>
            <a:ext cx="45719" cy="164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9012-04EC-D2E9-9C3D-C793F9665394}"/>
              </a:ext>
            </a:extLst>
          </p:cNvPr>
          <p:cNvSpPr/>
          <p:nvPr/>
        </p:nvSpPr>
        <p:spPr>
          <a:xfrm rot="17763289">
            <a:off x="3509575" y="1862588"/>
            <a:ext cx="46800" cy="964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D2501-6ECA-C933-A7A5-B5E6820051CF}"/>
              </a:ext>
            </a:extLst>
          </p:cNvPr>
          <p:cNvSpPr/>
          <p:nvPr/>
        </p:nvSpPr>
        <p:spPr>
          <a:xfrm rot="7949849" flipH="1">
            <a:off x="7334398" y="3714832"/>
            <a:ext cx="46800" cy="287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423FE3-D37E-753E-2186-85EB79250AF4}"/>
              </a:ext>
            </a:extLst>
          </p:cNvPr>
          <p:cNvSpPr/>
          <p:nvPr/>
        </p:nvSpPr>
        <p:spPr>
          <a:xfrm rot="14384524">
            <a:off x="3556120" y="4609709"/>
            <a:ext cx="46800" cy="1026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4D9A6-4B4E-579F-FB44-3C899FFEA695}"/>
              </a:ext>
            </a:extLst>
          </p:cNvPr>
          <p:cNvSpPr/>
          <p:nvPr/>
        </p:nvSpPr>
        <p:spPr>
          <a:xfrm rot="4718043" flipH="1">
            <a:off x="8583702" y="2392254"/>
            <a:ext cx="46800" cy="17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1DD90-C9F0-38EA-A9BF-4DEF82C6B141}"/>
              </a:ext>
            </a:extLst>
          </p:cNvPr>
          <p:cNvSpPr/>
          <p:nvPr/>
        </p:nvSpPr>
        <p:spPr>
          <a:xfrm rot="7180608">
            <a:off x="8528234" y="4683377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0B439-9ACA-2F5E-4D81-61DA6A9B4DAA}"/>
              </a:ext>
            </a:extLst>
          </p:cNvPr>
          <p:cNvSpPr/>
          <p:nvPr/>
        </p:nvSpPr>
        <p:spPr>
          <a:xfrm rot="3341361">
            <a:off x="8470067" y="1853580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5ED80B-6395-916E-7A7C-4D9633D50B0B}"/>
              </a:ext>
            </a:extLst>
          </p:cNvPr>
          <p:cNvSpPr/>
          <p:nvPr/>
        </p:nvSpPr>
        <p:spPr>
          <a:xfrm rot="1810094">
            <a:off x="7791695" y="1108642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17A19-FD7F-1BBD-E537-3D16102B503B}"/>
              </a:ext>
            </a:extLst>
          </p:cNvPr>
          <p:cNvSpPr/>
          <p:nvPr/>
        </p:nvSpPr>
        <p:spPr>
          <a:xfrm rot="1047913">
            <a:off x="6847176" y="65116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0663CA-3733-71BD-B4BE-E0F0D289CEF1}"/>
              </a:ext>
            </a:extLst>
          </p:cNvPr>
          <p:cNvSpPr/>
          <p:nvPr/>
        </p:nvSpPr>
        <p:spPr>
          <a:xfrm rot="5773726">
            <a:off x="8882851" y="373100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78BC1-C418-F4D6-8823-FAB16C79DC80}"/>
              </a:ext>
            </a:extLst>
          </p:cNvPr>
          <p:cNvSpPr/>
          <p:nvPr/>
        </p:nvSpPr>
        <p:spPr>
          <a:xfrm rot="16200000">
            <a:off x="3248306" y="325025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6C0B8-9EF9-F034-C96A-788F17B96CF4}"/>
              </a:ext>
            </a:extLst>
          </p:cNvPr>
          <p:cNvSpPr/>
          <p:nvPr/>
        </p:nvSpPr>
        <p:spPr>
          <a:xfrm rot="9406668">
            <a:off x="7085992" y="5826975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08DC6-2A5A-61C2-CBBA-61FD24452B2C}"/>
              </a:ext>
            </a:extLst>
          </p:cNvPr>
          <p:cNvSpPr/>
          <p:nvPr/>
        </p:nvSpPr>
        <p:spPr>
          <a:xfrm rot="10800000">
            <a:off x="5995390" y="5991333"/>
            <a:ext cx="46800" cy="825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86588-4521-6B63-33DB-C5D8E8E4CC6F}"/>
              </a:ext>
            </a:extLst>
          </p:cNvPr>
          <p:cNvSpPr/>
          <p:nvPr/>
        </p:nvSpPr>
        <p:spPr>
          <a:xfrm rot="20341960">
            <a:off x="4672424" y="944436"/>
            <a:ext cx="9314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USB Flash devices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B6C51AD-F939-6182-DD35-304753546C5F}"/>
              </a:ext>
            </a:extLst>
          </p:cNvPr>
          <p:cNvGrpSpPr/>
          <p:nvPr/>
        </p:nvGrpSpPr>
        <p:grpSpPr>
          <a:xfrm>
            <a:off x="937663" y="507175"/>
            <a:ext cx="10099578" cy="6138966"/>
            <a:chOff x="2587722" y="788858"/>
            <a:chExt cx="9375220" cy="5750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7C58B2-C497-2897-B602-B9F98D0BE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9000"/>
                      </a14:imgEffect>
                      <a14:imgEffect>
                        <a14:brightnessContrast bright="-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" t="95" r="70" b="51"/>
            <a:stretch/>
          </p:blipFill>
          <p:spPr>
            <a:xfrm>
              <a:off x="2587722" y="1390912"/>
              <a:ext cx="9375220" cy="514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E67BD-C900-5EEF-B232-5F6C94B73CFA}"/>
                </a:ext>
              </a:extLst>
            </p:cNvPr>
            <p:cNvSpPr txBox="1"/>
            <p:nvPr/>
          </p:nvSpPr>
          <p:spPr>
            <a:xfrm>
              <a:off x="3322868" y="788858"/>
              <a:ext cx="8310851" cy="37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Overview of the data  in the </a:t>
              </a:r>
              <a:r>
                <a:rPr lang="en-US" sz="2000" b="1" dirty="0" err="1"/>
                <a:t>AtliQ</a:t>
              </a:r>
              <a:r>
                <a:rPr lang="en-US" sz="2000" b="1" dirty="0"/>
                <a:t> Hardware database</a:t>
              </a:r>
              <a:endParaRPr lang="en-US" sz="2000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DF8A-0B3B-C271-081F-1D5C30953901}"/>
              </a:ext>
            </a:extLst>
          </p:cNvPr>
          <p:cNvSpPr txBox="1"/>
          <p:nvPr/>
        </p:nvSpPr>
        <p:spPr>
          <a:xfrm>
            <a:off x="2819400" y="282357"/>
            <a:ext cx="81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Provide the list of markets in which customer "</a:t>
            </a:r>
            <a:r>
              <a:rPr lang="en-US" sz="1800" b="1" i="0" u="sng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Atliq Exclusive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 operates                                </a:t>
            </a:r>
            <a:r>
              <a:rPr lang="en-US" sz="1800" b="1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its business in the APAC region  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0A6A3-182F-820D-A05B-09B6FA5C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" t="444" r="108" b="305"/>
          <a:stretch/>
        </p:blipFill>
        <p:spPr>
          <a:xfrm>
            <a:off x="9763065" y="1699376"/>
            <a:ext cx="1859248" cy="28318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2C18B-829F-A406-AAD0-66B276C6793C}"/>
              </a:ext>
            </a:extLst>
          </p:cNvPr>
          <p:cNvSpPr txBox="1"/>
          <p:nvPr/>
        </p:nvSpPr>
        <p:spPr>
          <a:xfrm>
            <a:off x="3091541" y="5704114"/>
            <a:ext cx="2361297" cy="26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Insights:-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275504-874A-3C46-C059-05FA0941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-20000"/>
            <a:alphaModFix/>
          </a:blip>
          <a:stretch>
            <a:fillRect/>
          </a:stretch>
        </p:blipFill>
        <p:spPr>
          <a:xfrm>
            <a:off x="3091541" y="1132114"/>
            <a:ext cx="5994402" cy="4339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E0CA7-479E-7857-F707-17B6EE5B833B}"/>
              </a:ext>
            </a:extLst>
          </p:cNvPr>
          <p:cNvSpPr txBox="1"/>
          <p:nvPr/>
        </p:nvSpPr>
        <p:spPr>
          <a:xfrm>
            <a:off x="3091541" y="5972582"/>
            <a:ext cx="853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Exclusive 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operates its business in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in APAC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this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highest number of customers</a:t>
            </a:r>
            <a:r>
              <a:rPr lang="en-US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BC3670A3-F26E-CCD5-7C54-74E8EB9C2B64}"/>
              </a:ext>
            </a:extLst>
          </p:cNvPr>
          <p:cNvSpPr/>
          <p:nvPr/>
        </p:nvSpPr>
        <p:spPr>
          <a:xfrm rot="10800000">
            <a:off x="9189182" y="2787446"/>
            <a:ext cx="456263" cy="1622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65F793-5B35-C758-D930-E77E2C337CE6}"/>
              </a:ext>
            </a:extLst>
          </p:cNvPr>
          <p:cNvSpPr txBox="1"/>
          <p:nvPr/>
        </p:nvSpPr>
        <p:spPr>
          <a:xfrm>
            <a:off x="594455" y="591492"/>
            <a:ext cx="724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percentage of unique products increase in 2021 vs.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The final output contains these fields --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unique_products_2020,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unique_products_2021,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percentage_chg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0576E-06CD-02D3-BEF6-AF85FDF6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saturation sat="400000"/>
                    </a14:imgEffect>
                    <a14:imgEffect>
                      <a14:brightnessContrast bright="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" t="1422" r="109" b="514"/>
          <a:stretch/>
        </p:blipFill>
        <p:spPr>
          <a:xfrm>
            <a:off x="870857" y="2683681"/>
            <a:ext cx="5256000" cy="721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20574-4216-19BC-B5FE-A955C6E5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6" y="1175657"/>
            <a:ext cx="3657601" cy="29464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0B202-7EC9-9F52-7030-D857F20F6B13}"/>
              </a:ext>
            </a:extLst>
          </p:cNvPr>
          <p:cNvCxnSpPr>
            <a:cxnSpLocks/>
          </p:cNvCxnSpPr>
          <p:nvPr/>
        </p:nvCxnSpPr>
        <p:spPr>
          <a:xfrm>
            <a:off x="6981371" y="1777780"/>
            <a:ext cx="1727200" cy="1404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0E7D63-A109-E7E8-5C8A-03F78E601F40}"/>
              </a:ext>
            </a:extLst>
          </p:cNvPr>
          <p:cNvSpPr txBox="1"/>
          <p:nvPr/>
        </p:nvSpPr>
        <p:spPr>
          <a:xfrm>
            <a:off x="4920343" y="1607155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Percentage_change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07351-5CE3-8A4E-86E8-6CFE119AB620}"/>
              </a:ext>
            </a:extLst>
          </p:cNvPr>
          <p:cNvSpPr txBox="1"/>
          <p:nvPr/>
        </p:nvSpPr>
        <p:spPr>
          <a:xfrm>
            <a:off x="8577943" y="4107542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Unique product 2020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5E587-103E-504F-B1B1-836A437A7E87}"/>
              </a:ext>
            </a:extLst>
          </p:cNvPr>
          <p:cNvSpPr txBox="1"/>
          <p:nvPr/>
        </p:nvSpPr>
        <p:spPr>
          <a:xfrm>
            <a:off x="9405257" y="4122057"/>
            <a:ext cx="10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Unique product 2021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E3EA1-64C5-8613-F213-7BC2CE29CDDD}"/>
              </a:ext>
            </a:extLst>
          </p:cNvPr>
          <p:cNvSpPr txBox="1"/>
          <p:nvPr/>
        </p:nvSpPr>
        <p:spPr>
          <a:xfrm>
            <a:off x="870857" y="4306723"/>
            <a:ext cx="6110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FY 2020 - 245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 – 334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 increase –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36.33%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FY 2020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FE4B2F51-30B7-8CC7-439D-2ACE739F9FF6}"/>
              </a:ext>
            </a:extLst>
          </p:cNvPr>
          <p:cNvSpPr/>
          <p:nvPr/>
        </p:nvSpPr>
        <p:spPr>
          <a:xfrm>
            <a:off x="6531429" y="2683681"/>
            <a:ext cx="841828" cy="451405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44BD4-0B19-E68D-A54E-FDD568DD4AEC}"/>
              </a:ext>
            </a:extLst>
          </p:cNvPr>
          <p:cNvSpPr txBox="1"/>
          <p:nvPr/>
        </p:nvSpPr>
        <p:spPr>
          <a:xfrm>
            <a:off x="7518399" y="1408448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36.33%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F45722-9F6E-3C30-1E2C-28B505635BFB}"/>
              </a:ext>
            </a:extLst>
          </p:cNvPr>
          <p:cNvSpPr txBox="1"/>
          <p:nvPr/>
        </p:nvSpPr>
        <p:spPr>
          <a:xfrm>
            <a:off x="594455" y="703743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Provide a report with all the unique product counts for each segment and sort them in descending order of     product counts.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2 fields -  segment,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B5FAF-6154-10D2-F076-C7532A2C4677}"/>
              </a:ext>
            </a:extLst>
          </p:cNvPr>
          <p:cNvSpPr txBox="1"/>
          <p:nvPr/>
        </p:nvSpPr>
        <p:spPr>
          <a:xfrm>
            <a:off x="742950" y="5207908"/>
            <a:ext cx="108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products we sell under the segment Notebook, Accessories &amp; Peripherals are higher.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increase our sales and production in the Desktop, Networking &amp; Storage segments by providing some discounts</a:t>
            </a:r>
          </a:p>
          <a:p>
            <a:pPr algn="l"/>
            <a:endParaRPr lang="en-US" sz="1800" b="1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22E89-A409-7F1D-7680-D72C1678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0" y="1947472"/>
            <a:ext cx="3730524" cy="2755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D5F1F8-6633-92FE-925B-0C353950E397}"/>
              </a:ext>
            </a:extLst>
          </p:cNvPr>
          <p:cNvSpPr/>
          <p:nvPr/>
        </p:nvSpPr>
        <p:spPr>
          <a:xfrm>
            <a:off x="7039429" y="1627073"/>
            <a:ext cx="4383314" cy="3377635"/>
          </a:xfrm>
          <a:custGeom>
            <a:avLst/>
            <a:gdLst>
              <a:gd name="connsiteX0" fmla="*/ 0 w 4383314"/>
              <a:gd name="connsiteY0" fmla="*/ 0 h 3377635"/>
              <a:gd name="connsiteX1" fmla="*/ 547914 w 4383314"/>
              <a:gd name="connsiteY1" fmla="*/ 0 h 3377635"/>
              <a:gd name="connsiteX2" fmla="*/ 1008162 w 4383314"/>
              <a:gd name="connsiteY2" fmla="*/ 0 h 3377635"/>
              <a:gd name="connsiteX3" fmla="*/ 1643743 w 4383314"/>
              <a:gd name="connsiteY3" fmla="*/ 0 h 3377635"/>
              <a:gd name="connsiteX4" fmla="*/ 2103991 w 4383314"/>
              <a:gd name="connsiteY4" fmla="*/ 0 h 3377635"/>
              <a:gd name="connsiteX5" fmla="*/ 2564239 w 4383314"/>
              <a:gd name="connsiteY5" fmla="*/ 0 h 3377635"/>
              <a:gd name="connsiteX6" fmla="*/ 3155986 w 4383314"/>
              <a:gd name="connsiteY6" fmla="*/ 0 h 3377635"/>
              <a:gd name="connsiteX7" fmla="*/ 3572401 w 4383314"/>
              <a:gd name="connsiteY7" fmla="*/ 0 h 3377635"/>
              <a:gd name="connsiteX8" fmla="*/ 4383314 w 4383314"/>
              <a:gd name="connsiteY8" fmla="*/ 0 h 3377635"/>
              <a:gd name="connsiteX9" fmla="*/ 4383314 w 4383314"/>
              <a:gd name="connsiteY9" fmla="*/ 630492 h 3377635"/>
              <a:gd name="connsiteX10" fmla="*/ 4383314 w 4383314"/>
              <a:gd name="connsiteY10" fmla="*/ 1193431 h 3377635"/>
              <a:gd name="connsiteX11" fmla="*/ 4383314 w 4383314"/>
              <a:gd name="connsiteY11" fmla="*/ 1823923 h 3377635"/>
              <a:gd name="connsiteX12" fmla="*/ 4383314 w 4383314"/>
              <a:gd name="connsiteY12" fmla="*/ 2353086 h 3377635"/>
              <a:gd name="connsiteX13" fmla="*/ 4383314 w 4383314"/>
              <a:gd name="connsiteY13" fmla="*/ 2848472 h 3377635"/>
              <a:gd name="connsiteX14" fmla="*/ 4383314 w 4383314"/>
              <a:gd name="connsiteY14" fmla="*/ 3377635 h 3377635"/>
              <a:gd name="connsiteX15" fmla="*/ 3966899 w 4383314"/>
              <a:gd name="connsiteY15" fmla="*/ 3377635 h 3377635"/>
              <a:gd name="connsiteX16" fmla="*/ 3462818 w 4383314"/>
              <a:gd name="connsiteY16" fmla="*/ 3377635 h 3377635"/>
              <a:gd name="connsiteX17" fmla="*/ 2871071 w 4383314"/>
              <a:gd name="connsiteY17" fmla="*/ 3377635 h 3377635"/>
              <a:gd name="connsiteX18" fmla="*/ 2235490 w 4383314"/>
              <a:gd name="connsiteY18" fmla="*/ 3377635 h 3377635"/>
              <a:gd name="connsiteX19" fmla="*/ 1643743 w 4383314"/>
              <a:gd name="connsiteY19" fmla="*/ 3377635 h 3377635"/>
              <a:gd name="connsiteX20" fmla="*/ 1139662 w 4383314"/>
              <a:gd name="connsiteY20" fmla="*/ 3377635 h 3377635"/>
              <a:gd name="connsiteX21" fmla="*/ 591747 w 4383314"/>
              <a:gd name="connsiteY21" fmla="*/ 3377635 h 3377635"/>
              <a:gd name="connsiteX22" fmla="*/ 0 w 4383314"/>
              <a:gd name="connsiteY22" fmla="*/ 3377635 h 3377635"/>
              <a:gd name="connsiteX23" fmla="*/ 0 w 4383314"/>
              <a:gd name="connsiteY23" fmla="*/ 2882249 h 3377635"/>
              <a:gd name="connsiteX24" fmla="*/ 0 w 4383314"/>
              <a:gd name="connsiteY24" fmla="*/ 2420638 h 3377635"/>
              <a:gd name="connsiteX25" fmla="*/ 0 w 4383314"/>
              <a:gd name="connsiteY25" fmla="*/ 1891476 h 3377635"/>
              <a:gd name="connsiteX26" fmla="*/ 0 w 4383314"/>
              <a:gd name="connsiteY26" fmla="*/ 1429865 h 3377635"/>
              <a:gd name="connsiteX27" fmla="*/ 0 w 4383314"/>
              <a:gd name="connsiteY27" fmla="*/ 968255 h 3377635"/>
              <a:gd name="connsiteX28" fmla="*/ 0 w 4383314"/>
              <a:gd name="connsiteY28" fmla="*/ 506645 h 3377635"/>
              <a:gd name="connsiteX29" fmla="*/ 0 w 4383314"/>
              <a:gd name="connsiteY29" fmla="*/ 0 h 33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83314" h="3377635" fill="none" extrusionOk="0">
                <a:moveTo>
                  <a:pt x="0" y="0"/>
                </a:moveTo>
                <a:cubicBezTo>
                  <a:pt x="198491" y="-24086"/>
                  <a:pt x="361908" y="60117"/>
                  <a:pt x="547914" y="0"/>
                </a:cubicBezTo>
                <a:cubicBezTo>
                  <a:pt x="733920" y="-60117"/>
                  <a:pt x="891822" y="30550"/>
                  <a:pt x="1008162" y="0"/>
                </a:cubicBezTo>
                <a:cubicBezTo>
                  <a:pt x="1124502" y="-30550"/>
                  <a:pt x="1401183" y="44478"/>
                  <a:pt x="1643743" y="0"/>
                </a:cubicBezTo>
                <a:cubicBezTo>
                  <a:pt x="1886303" y="-44478"/>
                  <a:pt x="1924503" y="25739"/>
                  <a:pt x="2103991" y="0"/>
                </a:cubicBezTo>
                <a:cubicBezTo>
                  <a:pt x="2283479" y="-25739"/>
                  <a:pt x="2402111" y="11368"/>
                  <a:pt x="2564239" y="0"/>
                </a:cubicBezTo>
                <a:cubicBezTo>
                  <a:pt x="2726367" y="-11368"/>
                  <a:pt x="2903917" y="33157"/>
                  <a:pt x="3155986" y="0"/>
                </a:cubicBezTo>
                <a:cubicBezTo>
                  <a:pt x="3408055" y="-33157"/>
                  <a:pt x="3450524" y="17289"/>
                  <a:pt x="3572401" y="0"/>
                </a:cubicBezTo>
                <a:cubicBezTo>
                  <a:pt x="3694279" y="-17289"/>
                  <a:pt x="4212586" y="34894"/>
                  <a:pt x="4383314" y="0"/>
                </a:cubicBezTo>
                <a:cubicBezTo>
                  <a:pt x="4397994" y="178125"/>
                  <a:pt x="4329861" y="385788"/>
                  <a:pt x="4383314" y="630492"/>
                </a:cubicBezTo>
                <a:cubicBezTo>
                  <a:pt x="4436767" y="875196"/>
                  <a:pt x="4356842" y="1074726"/>
                  <a:pt x="4383314" y="1193431"/>
                </a:cubicBezTo>
                <a:cubicBezTo>
                  <a:pt x="4409786" y="1312136"/>
                  <a:pt x="4350141" y="1618977"/>
                  <a:pt x="4383314" y="1823923"/>
                </a:cubicBezTo>
                <a:cubicBezTo>
                  <a:pt x="4416487" y="2028869"/>
                  <a:pt x="4353300" y="2147038"/>
                  <a:pt x="4383314" y="2353086"/>
                </a:cubicBezTo>
                <a:cubicBezTo>
                  <a:pt x="4413328" y="2559134"/>
                  <a:pt x="4366548" y="2726258"/>
                  <a:pt x="4383314" y="2848472"/>
                </a:cubicBezTo>
                <a:cubicBezTo>
                  <a:pt x="4400080" y="2970686"/>
                  <a:pt x="4337931" y="3180147"/>
                  <a:pt x="4383314" y="3377635"/>
                </a:cubicBezTo>
                <a:cubicBezTo>
                  <a:pt x="4233201" y="3408122"/>
                  <a:pt x="4124642" y="3352190"/>
                  <a:pt x="3966899" y="3377635"/>
                </a:cubicBezTo>
                <a:cubicBezTo>
                  <a:pt x="3809157" y="3403080"/>
                  <a:pt x="3679985" y="3339255"/>
                  <a:pt x="3462818" y="3377635"/>
                </a:cubicBezTo>
                <a:cubicBezTo>
                  <a:pt x="3245651" y="3416015"/>
                  <a:pt x="3098698" y="3369403"/>
                  <a:pt x="2871071" y="3377635"/>
                </a:cubicBezTo>
                <a:cubicBezTo>
                  <a:pt x="2643444" y="3385867"/>
                  <a:pt x="2447985" y="3333875"/>
                  <a:pt x="2235490" y="3377635"/>
                </a:cubicBezTo>
                <a:cubicBezTo>
                  <a:pt x="2022995" y="3421395"/>
                  <a:pt x="1888371" y="3327253"/>
                  <a:pt x="1643743" y="3377635"/>
                </a:cubicBezTo>
                <a:cubicBezTo>
                  <a:pt x="1399115" y="3428017"/>
                  <a:pt x="1306365" y="3375962"/>
                  <a:pt x="1139662" y="3377635"/>
                </a:cubicBezTo>
                <a:cubicBezTo>
                  <a:pt x="972959" y="3379308"/>
                  <a:pt x="832443" y="3335163"/>
                  <a:pt x="591747" y="3377635"/>
                </a:cubicBezTo>
                <a:cubicBezTo>
                  <a:pt x="351052" y="3420107"/>
                  <a:pt x="170842" y="3326426"/>
                  <a:pt x="0" y="3377635"/>
                </a:cubicBezTo>
                <a:cubicBezTo>
                  <a:pt x="-38451" y="3152927"/>
                  <a:pt x="10564" y="3093736"/>
                  <a:pt x="0" y="2882249"/>
                </a:cubicBezTo>
                <a:cubicBezTo>
                  <a:pt x="-10564" y="2670762"/>
                  <a:pt x="25961" y="2581119"/>
                  <a:pt x="0" y="2420638"/>
                </a:cubicBezTo>
                <a:cubicBezTo>
                  <a:pt x="-25961" y="2260157"/>
                  <a:pt x="35633" y="2060032"/>
                  <a:pt x="0" y="1891476"/>
                </a:cubicBezTo>
                <a:cubicBezTo>
                  <a:pt x="-35633" y="1722920"/>
                  <a:pt x="35054" y="1651329"/>
                  <a:pt x="0" y="1429865"/>
                </a:cubicBezTo>
                <a:cubicBezTo>
                  <a:pt x="-35054" y="1208401"/>
                  <a:pt x="15374" y="1193958"/>
                  <a:pt x="0" y="968255"/>
                </a:cubicBezTo>
                <a:cubicBezTo>
                  <a:pt x="-15374" y="742552"/>
                  <a:pt x="8437" y="633543"/>
                  <a:pt x="0" y="506645"/>
                </a:cubicBezTo>
                <a:cubicBezTo>
                  <a:pt x="-8437" y="379747"/>
                  <a:pt x="48668" y="162736"/>
                  <a:pt x="0" y="0"/>
                </a:cubicBezTo>
                <a:close/>
              </a:path>
              <a:path w="4383314" h="3377635" stroke="0" extrusionOk="0">
                <a:moveTo>
                  <a:pt x="0" y="0"/>
                </a:moveTo>
                <a:cubicBezTo>
                  <a:pt x="146820" y="-31567"/>
                  <a:pt x="427832" y="13495"/>
                  <a:pt x="547914" y="0"/>
                </a:cubicBezTo>
                <a:cubicBezTo>
                  <a:pt x="667996" y="-13495"/>
                  <a:pt x="802674" y="22217"/>
                  <a:pt x="1008162" y="0"/>
                </a:cubicBezTo>
                <a:cubicBezTo>
                  <a:pt x="1213650" y="-22217"/>
                  <a:pt x="1372400" y="34212"/>
                  <a:pt x="1512243" y="0"/>
                </a:cubicBezTo>
                <a:cubicBezTo>
                  <a:pt x="1652086" y="-34212"/>
                  <a:pt x="1799256" y="38923"/>
                  <a:pt x="2016324" y="0"/>
                </a:cubicBezTo>
                <a:cubicBezTo>
                  <a:pt x="2233392" y="-38923"/>
                  <a:pt x="2362337" y="30737"/>
                  <a:pt x="2608072" y="0"/>
                </a:cubicBezTo>
                <a:cubicBezTo>
                  <a:pt x="2853807" y="-30737"/>
                  <a:pt x="2889116" y="41419"/>
                  <a:pt x="3024487" y="0"/>
                </a:cubicBezTo>
                <a:cubicBezTo>
                  <a:pt x="3159858" y="-41419"/>
                  <a:pt x="3432383" y="6246"/>
                  <a:pt x="3572401" y="0"/>
                </a:cubicBezTo>
                <a:cubicBezTo>
                  <a:pt x="3712419" y="-6246"/>
                  <a:pt x="4087134" y="96478"/>
                  <a:pt x="4383314" y="0"/>
                </a:cubicBezTo>
                <a:cubicBezTo>
                  <a:pt x="4392181" y="240416"/>
                  <a:pt x="4331892" y="421542"/>
                  <a:pt x="4383314" y="630492"/>
                </a:cubicBezTo>
                <a:cubicBezTo>
                  <a:pt x="4434736" y="839442"/>
                  <a:pt x="4377064" y="911167"/>
                  <a:pt x="4383314" y="1159655"/>
                </a:cubicBezTo>
                <a:cubicBezTo>
                  <a:pt x="4389564" y="1408143"/>
                  <a:pt x="4380453" y="1488885"/>
                  <a:pt x="4383314" y="1655041"/>
                </a:cubicBezTo>
                <a:cubicBezTo>
                  <a:pt x="4386175" y="1821197"/>
                  <a:pt x="4337485" y="2031096"/>
                  <a:pt x="4383314" y="2184204"/>
                </a:cubicBezTo>
                <a:cubicBezTo>
                  <a:pt x="4429143" y="2337312"/>
                  <a:pt x="4374833" y="2566336"/>
                  <a:pt x="4383314" y="2747143"/>
                </a:cubicBezTo>
                <a:cubicBezTo>
                  <a:pt x="4391795" y="2927950"/>
                  <a:pt x="4347832" y="3081881"/>
                  <a:pt x="4383314" y="3377635"/>
                </a:cubicBezTo>
                <a:cubicBezTo>
                  <a:pt x="4238577" y="3440562"/>
                  <a:pt x="4041850" y="3342313"/>
                  <a:pt x="3835400" y="3377635"/>
                </a:cubicBezTo>
                <a:cubicBezTo>
                  <a:pt x="3628950" y="3412957"/>
                  <a:pt x="3500751" y="3368133"/>
                  <a:pt x="3375152" y="3377635"/>
                </a:cubicBezTo>
                <a:cubicBezTo>
                  <a:pt x="3249553" y="3387137"/>
                  <a:pt x="3056141" y="3361075"/>
                  <a:pt x="2871071" y="3377635"/>
                </a:cubicBezTo>
                <a:cubicBezTo>
                  <a:pt x="2686001" y="3394195"/>
                  <a:pt x="2467570" y="3337413"/>
                  <a:pt x="2279323" y="3377635"/>
                </a:cubicBezTo>
                <a:cubicBezTo>
                  <a:pt x="2091076" y="3417857"/>
                  <a:pt x="1901833" y="3315806"/>
                  <a:pt x="1643743" y="3377635"/>
                </a:cubicBezTo>
                <a:cubicBezTo>
                  <a:pt x="1385653" y="3439464"/>
                  <a:pt x="1386723" y="3355732"/>
                  <a:pt x="1227328" y="3377635"/>
                </a:cubicBezTo>
                <a:cubicBezTo>
                  <a:pt x="1067933" y="3399538"/>
                  <a:pt x="833410" y="3340470"/>
                  <a:pt x="591747" y="3377635"/>
                </a:cubicBezTo>
                <a:cubicBezTo>
                  <a:pt x="350084" y="3414800"/>
                  <a:pt x="145822" y="3374001"/>
                  <a:pt x="0" y="3377635"/>
                </a:cubicBezTo>
                <a:cubicBezTo>
                  <a:pt x="-8711" y="3236729"/>
                  <a:pt x="21501" y="3002790"/>
                  <a:pt x="0" y="2814696"/>
                </a:cubicBezTo>
                <a:cubicBezTo>
                  <a:pt x="-21501" y="2626602"/>
                  <a:pt x="43948" y="2502322"/>
                  <a:pt x="0" y="2319309"/>
                </a:cubicBezTo>
                <a:cubicBezTo>
                  <a:pt x="-43948" y="2136296"/>
                  <a:pt x="6051" y="2045384"/>
                  <a:pt x="0" y="1790147"/>
                </a:cubicBezTo>
                <a:cubicBezTo>
                  <a:pt x="-6051" y="1534910"/>
                  <a:pt x="2648" y="1421586"/>
                  <a:pt x="0" y="1294760"/>
                </a:cubicBezTo>
                <a:cubicBezTo>
                  <a:pt x="-2648" y="1167934"/>
                  <a:pt x="41143" y="903010"/>
                  <a:pt x="0" y="664268"/>
                </a:cubicBezTo>
                <a:cubicBezTo>
                  <a:pt x="-41143" y="425526"/>
                  <a:pt x="16104" y="26443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6478630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3E3F8-BB14-1860-3EA5-40DC86AD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1" y="2087403"/>
            <a:ext cx="3990798" cy="2917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92E6C-D4B9-A0CB-80D0-31222E761F1B}"/>
              </a:ext>
            </a:extLst>
          </p:cNvPr>
          <p:cNvSpPr txBox="1"/>
          <p:nvPr/>
        </p:nvSpPr>
        <p:spPr>
          <a:xfrm>
            <a:off x="7460343" y="1741714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Unique Product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9EAA8-649B-7D27-6D45-538DABF16F4A}"/>
              </a:ext>
            </a:extLst>
          </p:cNvPr>
          <p:cNvSpPr txBox="1"/>
          <p:nvPr/>
        </p:nvSpPr>
        <p:spPr>
          <a:xfrm>
            <a:off x="10116456" y="1748971"/>
            <a:ext cx="10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A7FD09C-E41C-AB32-B205-ACF248BCEE9D}"/>
              </a:ext>
            </a:extLst>
          </p:cNvPr>
          <p:cNvSpPr/>
          <p:nvPr/>
        </p:nvSpPr>
        <p:spPr>
          <a:xfrm>
            <a:off x="5428343" y="2946400"/>
            <a:ext cx="1059543" cy="362857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9106DA-6D61-8E5C-0BF9-D4F1E636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42" y="3376605"/>
            <a:ext cx="295316" cy="104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C34134-6AEA-FDDA-163E-D4445942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5" y="2230175"/>
            <a:ext cx="4447273" cy="2207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C674FE-1876-DF0B-D5AB-1190248E347F}"/>
              </a:ext>
            </a:extLst>
          </p:cNvPr>
          <p:cNvSpPr txBox="1"/>
          <p:nvPr/>
        </p:nvSpPr>
        <p:spPr>
          <a:xfrm>
            <a:off x="594455" y="7037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.Which segment had the most increase in unique products in 2021 vs 2020?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contains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segment product_count_2020,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product_count_2021 difference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56197-6FA5-6108-5CCA-CA1641415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86" y="2183912"/>
            <a:ext cx="5334053" cy="2238687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24556D-A900-5A35-ADF3-A9E4E0D9BC64}"/>
              </a:ext>
            </a:extLst>
          </p:cNvPr>
          <p:cNvSpPr txBox="1"/>
          <p:nvPr/>
        </p:nvSpPr>
        <p:spPr>
          <a:xfrm>
            <a:off x="738820" y="4976936"/>
            <a:ext cx="8605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libri" panose="020F0502020204030204" pitchFamily="34" charset="0"/>
              </a:rPr>
              <a:t>The Accessories segment had the most unique product increase in 2021 compared to 2020, with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 34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Networking and Storage segments) had the least increase(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in products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from 2020 to 2021.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BB8295DF-FA49-708C-9660-88444FCA6F44}"/>
              </a:ext>
            </a:extLst>
          </p:cNvPr>
          <p:cNvSpPr/>
          <p:nvPr/>
        </p:nvSpPr>
        <p:spPr>
          <a:xfrm>
            <a:off x="5250426" y="3111907"/>
            <a:ext cx="457200" cy="206477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5C335E-6068-BCCF-27AF-2A8A0B987A93}"/>
              </a:ext>
            </a:extLst>
          </p:cNvPr>
          <p:cNvSpPr txBox="1"/>
          <p:nvPr/>
        </p:nvSpPr>
        <p:spPr>
          <a:xfrm>
            <a:off x="1628112" y="255494"/>
            <a:ext cx="1033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5.Get the products that have the highest and lowest manufacturing costs.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final output should contain these fields –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 code,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product, 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manufacturing cost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9FED4-4E00-5173-0559-51152F88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6" y="2992269"/>
            <a:ext cx="3840302" cy="930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BB565D-9497-0E5B-5499-E8F64DC7F019}"/>
              </a:ext>
            </a:extLst>
          </p:cNvPr>
          <p:cNvSpPr/>
          <p:nvPr/>
        </p:nvSpPr>
        <p:spPr>
          <a:xfrm>
            <a:off x="7624481" y="1173129"/>
            <a:ext cx="2393575" cy="1986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$ 240.54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HOME Allin1 Gen 2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dirty="0">
              <a:ln w="0"/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desktop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5158A-CC79-78E7-07F0-A9585615DBDD}"/>
              </a:ext>
            </a:extLst>
          </p:cNvPr>
          <p:cNvSpPr/>
          <p:nvPr/>
        </p:nvSpPr>
        <p:spPr>
          <a:xfrm>
            <a:off x="7624481" y="3630705"/>
            <a:ext cx="2393575" cy="198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$ 0.89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manufacturing cost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AQ Master wired x1 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9FB693-9B56-8407-921A-DF72B2B675BF}"/>
              </a:ext>
            </a:extLst>
          </p:cNvPr>
          <p:cNvCxnSpPr>
            <a:cxnSpLocks/>
          </p:cNvCxnSpPr>
          <p:nvPr/>
        </p:nvCxnSpPr>
        <p:spPr>
          <a:xfrm flipV="1">
            <a:off x="5069541" y="2097741"/>
            <a:ext cx="2366683" cy="1359794"/>
          </a:xfrm>
          <a:prstGeom prst="bentConnector3">
            <a:avLst/>
          </a:prstGeom>
          <a:ln w="38100" cap="flat" cmpd="sng" algn="ctr">
            <a:solidFill>
              <a:srgbClr val="1F2C8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4C079B-FF47-B6A6-43D3-8165973AACCE}"/>
              </a:ext>
            </a:extLst>
          </p:cNvPr>
          <p:cNvCxnSpPr>
            <a:cxnSpLocks/>
          </p:cNvCxnSpPr>
          <p:nvPr/>
        </p:nvCxnSpPr>
        <p:spPr>
          <a:xfrm>
            <a:off x="5082988" y="3485472"/>
            <a:ext cx="2326342" cy="12683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115CF-E093-6AC8-7E80-C503F82348D1}"/>
              </a:ext>
            </a:extLst>
          </p:cNvPr>
          <p:cNvSpPr txBox="1"/>
          <p:nvPr/>
        </p:nvSpPr>
        <p:spPr>
          <a:xfrm>
            <a:off x="503097" y="4760848"/>
            <a:ext cx="5077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personal desktop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“ AQ HOME Allin1 Gen 2 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has the highest and the mouse “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AQ Master wired x1 Ms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” has the lowest manufacturing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87D2A-66F1-4D99-3104-200CA51C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714" y="2177820"/>
            <a:ext cx="573301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D3CBA4-B5AC-7294-DCC8-4009DC25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916" y="4705985"/>
            <a:ext cx="542672" cy="5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4646</TotalTime>
  <Words>1227</Words>
  <Application>Microsoft Office PowerPoint</Application>
  <PresentationFormat>Widescreen</PresentationFormat>
  <Paragraphs>205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manrope</vt:lpstr>
      <vt:lpstr>Poppins-Bold</vt:lpstr>
      <vt:lpstr>Poppins-Regular</vt:lpstr>
      <vt:lpstr>Rockwell</vt:lpstr>
      <vt:lpstr>Rockwell Condensed</vt:lpstr>
      <vt:lpstr>Wingdings</vt:lpstr>
      <vt:lpstr>Wood Type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Hardika Meshiya</dc:creator>
  <cp:lastModifiedBy>Kanhaiya Padol</cp:lastModifiedBy>
  <cp:revision>20</cp:revision>
  <dcterms:created xsi:type="dcterms:W3CDTF">2024-06-17T11:56:00Z</dcterms:created>
  <dcterms:modified xsi:type="dcterms:W3CDTF">2024-08-12T10:36:17Z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