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Roboto" panose="02000000000000000000" pitchFamily="2" charset="0"/>
      <p:regular r:id="rId13"/>
    </p:embeddedFont>
    <p:embeddedFont>
      <p:font typeface="Roboto Slab"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7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32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75303"/>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License Plate Detection System</a:t>
            </a:r>
            <a:endParaRPr lang="en-US" sz="4450" dirty="0"/>
          </a:p>
        </p:txBody>
      </p:sp>
      <p:sp>
        <p:nvSpPr>
          <p:cNvPr id="4" name="Text 1"/>
          <p:cNvSpPr/>
          <p:nvPr/>
        </p:nvSpPr>
        <p:spPr>
          <a:xfrm>
            <a:off x="6280190" y="3233023"/>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This presentation introduces a comprehensive license plate detection system integrating multiple OCR engines and advanced computer vision techniques. Designed for high accuracy, the system combines deep learning and image processing to detect and recognize license plates in diverse images.</a:t>
            </a:r>
            <a:endParaRPr lang="en-US" sz="1750" dirty="0"/>
          </a:p>
        </p:txBody>
      </p:sp>
      <p:sp>
        <p:nvSpPr>
          <p:cNvPr id="5" name="Text 2"/>
          <p:cNvSpPr/>
          <p:nvPr/>
        </p:nvSpPr>
        <p:spPr>
          <a:xfrm>
            <a:off x="6280190" y="5302687"/>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We'll explore the project overview, technologies, user interface, processing pipeline, customization options, and contributions made to this cutting-edge system tailored for developers and technical users interested in license plate recognition solutions.</a:t>
            </a:r>
            <a:endParaRPr lang="en-US" sz="1750" dirty="0"/>
          </a:p>
        </p:txBody>
      </p:sp>
      <p:sp>
        <p:nvSpPr>
          <p:cNvPr id="7" name="Rectangle 6">
            <a:extLst>
              <a:ext uri="{FF2B5EF4-FFF2-40B4-BE49-F238E27FC236}">
                <a16:creationId xmlns:a16="http://schemas.microsoft.com/office/drawing/2014/main" id="{8E36DF7B-B44A-5B64-A666-440A1A5FDBE6}"/>
              </a:ext>
            </a:extLst>
          </p:cNvPr>
          <p:cNvSpPr/>
          <p:nvPr/>
        </p:nvSpPr>
        <p:spPr>
          <a:xfrm>
            <a:off x="12645483" y="7672039"/>
            <a:ext cx="1906858" cy="557561"/>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811417"/>
            <a:ext cx="9692045"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Contributors and Acknowledgments</a:t>
            </a:r>
            <a:endParaRPr lang="en-US" sz="4450" dirty="0"/>
          </a:p>
        </p:txBody>
      </p:sp>
      <p:sp>
        <p:nvSpPr>
          <p:cNvPr id="3" name="Text 1"/>
          <p:cNvSpPr/>
          <p:nvPr/>
        </p:nvSpPr>
        <p:spPr>
          <a:xfrm>
            <a:off x="793790" y="308717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6B9FF"/>
                </a:solidFill>
                <a:latin typeface="Roboto Slab" pitchFamily="34" charset="0"/>
                <a:ea typeface="Roboto Slab" pitchFamily="34" charset="-122"/>
                <a:cs typeface="Roboto Slab" pitchFamily="34" charset="-120"/>
              </a:rPr>
              <a:t>Key Contributors</a:t>
            </a:r>
            <a:endParaRPr lang="en-US" sz="2200" dirty="0"/>
          </a:p>
        </p:txBody>
      </p:sp>
      <p:sp>
        <p:nvSpPr>
          <p:cNvPr id="4" name="Text 2"/>
          <p:cNvSpPr/>
          <p:nvPr/>
        </p:nvSpPr>
        <p:spPr>
          <a:xfrm>
            <a:off x="793790" y="366831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Kanhaiya Chhaparwal</a:t>
            </a:r>
            <a:endParaRPr lang="en-US" sz="1750" dirty="0"/>
          </a:p>
        </p:txBody>
      </p:sp>
      <p:sp>
        <p:nvSpPr>
          <p:cNvPr id="5" name="Text 3"/>
          <p:cNvSpPr/>
          <p:nvPr/>
        </p:nvSpPr>
        <p:spPr>
          <a:xfrm>
            <a:off x="793790" y="411051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Anuj Sule</a:t>
            </a:r>
            <a:endParaRPr lang="en-US" sz="1750" dirty="0"/>
          </a:p>
        </p:txBody>
      </p:sp>
      <p:sp>
        <p:nvSpPr>
          <p:cNvPr id="6" name="Text 4"/>
          <p:cNvSpPr/>
          <p:nvPr/>
        </p:nvSpPr>
        <p:spPr>
          <a:xfrm>
            <a:off x="793790" y="455271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Divyaksh Chachan</a:t>
            </a:r>
            <a:endParaRPr lang="en-US" sz="1750" dirty="0"/>
          </a:p>
        </p:txBody>
      </p:sp>
      <p:sp>
        <p:nvSpPr>
          <p:cNvPr id="7" name="Text 5"/>
          <p:cNvSpPr/>
          <p:nvPr/>
        </p:nvSpPr>
        <p:spPr>
          <a:xfrm>
            <a:off x="793790" y="499491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Harsh Kasundra</a:t>
            </a:r>
            <a:endParaRPr lang="en-US" sz="1750" dirty="0"/>
          </a:p>
        </p:txBody>
      </p:sp>
      <p:sp>
        <p:nvSpPr>
          <p:cNvPr id="8" name="Text 6"/>
          <p:cNvSpPr/>
          <p:nvPr/>
        </p:nvSpPr>
        <p:spPr>
          <a:xfrm>
            <a:off x="7599521" y="308717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6B9FF"/>
                </a:solidFill>
                <a:latin typeface="Roboto Slab" pitchFamily="34" charset="0"/>
                <a:ea typeface="Roboto Slab" pitchFamily="34" charset="-122"/>
                <a:cs typeface="Roboto Slab" pitchFamily="34" charset="-120"/>
              </a:rPr>
              <a:t>Acknowledgments</a:t>
            </a:r>
            <a:endParaRPr lang="en-US" sz="2200" dirty="0"/>
          </a:p>
        </p:txBody>
      </p:sp>
      <p:sp>
        <p:nvSpPr>
          <p:cNvPr id="9" name="Text 7"/>
          <p:cNvSpPr/>
          <p:nvPr/>
        </p:nvSpPr>
        <p:spPr>
          <a:xfrm>
            <a:off x="7599521" y="366831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Tesseract OCR Community</a:t>
            </a:r>
            <a:endParaRPr lang="en-US" sz="1750" dirty="0"/>
          </a:p>
        </p:txBody>
      </p:sp>
      <p:sp>
        <p:nvSpPr>
          <p:cNvPr id="10" name="Text 8"/>
          <p:cNvSpPr/>
          <p:nvPr/>
        </p:nvSpPr>
        <p:spPr>
          <a:xfrm>
            <a:off x="7599521" y="411051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EasyOCR Developers</a:t>
            </a:r>
            <a:endParaRPr lang="en-US" sz="1750" dirty="0"/>
          </a:p>
        </p:txBody>
      </p:sp>
      <p:sp>
        <p:nvSpPr>
          <p:cNvPr id="11" name="Text 9"/>
          <p:cNvSpPr/>
          <p:nvPr/>
        </p:nvSpPr>
        <p:spPr>
          <a:xfrm>
            <a:off x="7599521" y="455271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PaddleOCR Team</a:t>
            </a:r>
            <a:endParaRPr lang="en-US" sz="1750" dirty="0"/>
          </a:p>
        </p:txBody>
      </p:sp>
      <p:sp>
        <p:nvSpPr>
          <p:cNvPr id="12" name="Text 10"/>
          <p:cNvSpPr/>
          <p:nvPr/>
        </p:nvSpPr>
        <p:spPr>
          <a:xfrm>
            <a:off x="7599521" y="499491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Microsoft for the TrOCR model</a:t>
            </a:r>
            <a:endParaRPr lang="en-US" sz="1750" dirty="0"/>
          </a:p>
        </p:txBody>
      </p:sp>
      <p:sp>
        <p:nvSpPr>
          <p:cNvPr id="13" name="Text 11"/>
          <p:cNvSpPr/>
          <p:nvPr/>
        </p:nvSpPr>
        <p:spPr>
          <a:xfrm>
            <a:off x="793790" y="569225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This collaborative effort combines expertise from multiple teams and open-source communities, contributing to an effective and extensible license plate recognition solution for technical users and developers worldwide.</a:t>
            </a:r>
            <a:endParaRPr lang="en-US" sz="1750" dirty="0"/>
          </a:p>
        </p:txBody>
      </p:sp>
      <p:pic>
        <p:nvPicPr>
          <p:cNvPr id="15" name="Picture 14">
            <a:extLst>
              <a:ext uri="{FF2B5EF4-FFF2-40B4-BE49-F238E27FC236}">
                <a16:creationId xmlns:a16="http://schemas.microsoft.com/office/drawing/2014/main" id="{051F1EA6-986D-F832-DAC6-A6D9B51A5025}"/>
              </a:ext>
            </a:extLst>
          </p:cNvPr>
          <p:cNvPicPr>
            <a:picLocks noChangeAspect="1"/>
          </p:cNvPicPr>
          <p:nvPr/>
        </p:nvPicPr>
        <p:blipFill>
          <a:blip r:embed="rId3"/>
          <a:stretch>
            <a:fillRect/>
          </a:stretch>
        </p:blipFill>
        <p:spPr>
          <a:xfrm>
            <a:off x="12725400" y="7615435"/>
            <a:ext cx="1905000" cy="561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16717" y="777002"/>
            <a:ext cx="7511534" cy="562808"/>
          </a:xfrm>
          <a:prstGeom prst="rect">
            <a:avLst/>
          </a:prstGeom>
          <a:noFill/>
          <a:ln/>
        </p:spPr>
        <p:txBody>
          <a:bodyPr wrap="none" lIns="0" tIns="0" rIns="0" bIns="0" rtlCol="0" anchor="t"/>
          <a:lstStyle/>
          <a:p>
            <a:pPr marL="0" indent="0" algn="l">
              <a:lnSpc>
                <a:spcPts val="4400"/>
              </a:lnSpc>
              <a:buNone/>
            </a:pPr>
            <a:r>
              <a:rPr lang="en-US" sz="3500" dirty="0">
                <a:solidFill>
                  <a:srgbClr val="76B9FF"/>
                </a:solidFill>
                <a:latin typeface="Roboto Slab" pitchFamily="34" charset="0"/>
                <a:ea typeface="Roboto Slab" pitchFamily="34" charset="-122"/>
                <a:cs typeface="Roboto Slab" pitchFamily="34" charset="-120"/>
              </a:rPr>
              <a:t>Project Overview and Core Features</a:t>
            </a:r>
            <a:endParaRPr lang="en-US" sz="3500" dirty="0"/>
          </a:p>
        </p:txBody>
      </p:sp>
      <p:sp>
        <p:nvSpPr>
          <p:cNvPr id="4" name="Shape 1"/>
          <p:cNvSpPr/>
          <p:nvPr/>
        </p:nvSpPr>
        <p:spPr>
          <a:xfrm>
            <a:off x="6116717" y="1609844"/>
            <a:ext cx="7883366" cy="1325642"/>
          </a:xfrm>
          <a:prstGeom prst="roundRect">
            <a:avLst>
              <a:gd name="adj" fmla="val 2038"/>
            </a:avLst>
          </a:prstGeom>
          <a:solidFill>
            <a:srgbClr val="3F4652"/>
          </a:solidFill>
          <a:ln/>
        </p:spPr>
        <p:txBody>
          <a:bodyPr/>
          <a:lstStyle/>
          <a:p>
            <a:endParaRPr lang="en-US"/>
          </a:p>
        </p:txBody>
      </p:sp>
      <p:sp>
        <p:nvSpPr>
          <p:cNvPr id="5" name="Text 2"/>
          <p:cNvSpPr/>
          <p:nvPr/>
        </p:nvSpPr>
        <p:spPr>
          <a:xfrm>
            <a:off x="6296739" y="1789867"/>
            <a:ext cx="2677716" cy="281345"/>
          </a:xfrm>
          <a:prstGeom prst="rect">
            <a:avLst/>
          </a:prstGeom>
          <a:noFill/>
          <a:ln/>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Multi-Model Recognition</a:t>
            </a:r>
            <a:endParaRPr lang="en-US" sz="1750" dirty="0"/>
          </a:p>
        </p:txBody>
      </p:sp>
      <p:sp>
        <p:nvSpPr>
          <p:cNvPr id="6" name="Text 3"/>
          <p:cNvSpPr/>
          <p:nvPr/>
        </p:nvSpPr>
        <p:spPr>
          <a:xfrm>
            <a:off x="6296739" y="2179201"/>
            <a:ext cx="7523321" cy="576263"/>
          </a:xfrm>
          <a:prstGeom prst="rect">
            <a:avLst/>
          </a:prstGeom>
          <a:noFill/>
          <a:ln/>
        </p:spPr>
        <p:txBody>
          <a:bodyPr wrap="square" lIns="0" tIns="0" rIns="0" bIns="0" rtlCol="0" anchor="t"/>
          <a:lstStyle/>
          <a:p>
            <a:pPr marL="0" indent="0" algn="l">
              <a:lnSpc>
                <a:spcPts val="2250"/>
              </a:lnSpc>
              <a:buNone/>
            </a:pPr>
            <a:r>
              <a:rPr lang="en-US" sz="1400" dirty="0">
                <a:solidFill>
                  <a:srgbClr val="D6E5EF"/>
                </a:solidFill>
                <a:latin typeface="Roboto" pitchFamily="34" charset="0"/>
                <a:ea typeface="Roboto" pitchFamily="34" charset="-122"/>
                <a:cs typeface="Roboto" pitchFamily="34" charset="-120"/>
              </a:rPr>
              <a:t>Utilizes multiple OCR engines including Tesseract, EasyOCR, PaddleOCR, and Microsoft's Transformer-based TrOCR to leverage diverse strengths.</a:t>
            </a:r>
            <a:endParaRPr lang="en-US" sz="1400" dirty="0"/>
          </a:p>
        </p:txBody>
      </p:sp>
      <p:sp>
        <p:nvSpPr>
          <p:cNvPr id="7" name="Shape 4"/>
          <p:cNvSpPr/>
          <p:nvPr/>
        </p:nvSpPr>
        <p:spPr>
          <a:xfrm>
            <a:off x="6116717" y="3115508"/>
            <a:ext cx="7883366" cy="1325642"/>
          </a:xfrm>
          <a:prstGeom prst="roundRect">
            <a:avLst>
              <a:gd name="adj" fmla="val 2038"/>
            </a:avLst>
          </a:prstGeom>
          <a:solidFill>
            <a:srgbClr val="3F4652"/>
          </a:solidFill>
          <a:ln/>
        </p:spPr>
        <p:txBody>
          <a:bodyPr/>
          <a:lstStyle/>
          <a:p>
            <a:endParaRPr lang="en-US"/>
          </a:p>
        </p:txBody>
      </p:sp>
      <p:sp>
        <p:nvSpPr>
          <p:cNvPr id="8" name="Text 5"/>
          <p:cNvSpPr/>
          <p:nvPr/>
        </p:nvSpPr>
        <p:spPr>
          <a:xfrm>
            <a:off x="6296739" y="3295531"/>
            <a:ext cx="2251115" cy="281345"/>
          </a:xfrm>
          <a:prstGeom prst="rect">
            <a:avLst/>
          </a:prstGeom>
          <a:noFill/>
          <a:ln/>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Automatic Detection</a:t>
            </a:r>
            <a:endParaRPr lang="en-US" sz="1750" dirty="0"/>
          </a:p>
        </p:txBody>
      </p:sp>
      <p:sp>
        <p:nvSpPr>
          <p:cNvPr id="9" name="Text 6"/>
          <p:cNvSpPr/>
          <p:nvPr/>
        </p:nvSpPr>
        <p:spPr>
          <a:xfrm>
            <a:off x="6296739" y="3684865"/>
            <a:ext cx="7523321" cy="576263"/>
          </a:xfrm>
          <a:prstGeom prst="rect">
            <a:avLst/>
          </a:prstGeom>
          <a:noFill/>
          <a:ln/>
        </p:spPr>
        <p:txBody>
          <a:bodyPr wrap="square" lIns="0" tIns="0" rIns="0" bIns="0" rtlCol="0" anchor="t"/>
          <a:lstStyle/>
          <a:p>
            <a:pPr marL="0" indent="0" algn="l">
              <a:lnSpc>
                <a:spcPts val="2250"/>
              </a:lnSpc>
              <a:buNone/>
            </a:pPr>
            <a:r>
              <a:rPr lang="en-US" sz="1400" dirty="0">
                <a:solidFill>
                  <a:srgbClr val="D6E5EF"/>
                </a:solidFill>
                <a:latin typeface="Roboto" pitchFamily="34" charset="0"/>
                <a:ea typeface="Roboto" pitchFamily="34" charset="-122"/>
                <a:cs typeface="Roboto" pitchFamily="34" charset="-120"/>
              </a:rPr>
              <a:t>Employs computer vision methods to automatically identify license plates from images without manual region selection.</a:t>
            </a:r>
            <a:endParaRPr lang="en-US" sz="1400" dirty="0"/>
          </a:p>
        </p:txBody>
      </p:sp>
      <p:sp>
        <p:nvSpPr>
          <p:cNvPr id="10" name="Shape 7"/>
          <p:cNvSpPr/>
          <p:nvPr/>
        </p:nvSpPr>
        <p:spPr>
          <a:xfrm>
            <a:off x="6116717" y="4621173"/>
            <a:ext cx="7883366" cy="1325642"/>
          </a:xfrm>
          <a:prstGeom prst="roundRect">
            <a:avLst>
              <a:gd name="adj" fmla="val 2038"/>
            </a:avLst>
          </a:prstGeom>
          <a:solidFill>
            <a:srgbClr val="3F4652"/>
          </a:solidFill>
          <a:ln/>
        </p:spPr>
        <p:txBody>
          <a:bodyPr/>
          <a:lstStyle/>
          <a:p>
            <a:endParaRPr lang="en-US"/>
          </a:p>
        </p:txBody>
      </p:sp>
      <p:sp>
        <p:nvSpPr>
          <p:cNvPr id="11" name="Text 8"/>
          <p:cNvSpPr/>
          <p:nvPr/>
        </p:nvSpPr>
        <p:spPr>
          <a:xfrm>
            <a:off x="6296739" y="4801195"/>
            <a:ext cx="2265045" cy="281345"/>
          </a:xfrm>
          <a:prstGeom prst="rect">
            <a:avLst/>
          </a:prstGeom>
          <a:noFill/>
          <a:ln/>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Model Voting System</a:t>
            </a:r>
            <a:endParaRPr lang="en-US" sz="1750" dirty="0"/>
          </a:p>
        </p:txBody>
      </p:sp>
      <p:sp>
        <p:nvSpPr>
          <p:cNvPr id="12" name="Text 9"/>
          <p:cNvSpPr/>
          <p:nvPr/>
        </p:nvSpPr>
        <p:spPr>
          <a:xfrm>
            <a:off x="6296739" y="5190530"/>
            <a:ext cx="7523321" cy="576263"/>
          </a:xfrm>
          <a:prstGeom prst="rect">
            <a:avLst/>
          </a:prstGeom>
          <a:noFill/>
          <a:ln/>
        </p:spPr>
        <p:txBody>
          <a:bodyPr wrap="square" lIns="0" tIns="0" rIns="0" bIns="0" rtlCol="0" anchor="t"/>
          <a:lstStyle/>
          <a:p>
            <a:pPr marL="0" indent="0" algn="l">
              <a:lnSpc>
                <a:spcPts val="2250"/>
              </a:lnSpc>
              <a:buNone/>
            </a:pPr>
            <a:r>
              <a:rPr lang="en-US" sz="1400" dirty="0">
                <a:solidFill>
                  <a:srgbClr val="D6E5EF"/>
                </a:solidFill>
                <a:latin typeface="Roboto" pitchFamily="34" charset="0"/>
                <a:ea typeface="Roboto" pitchFamily="34" charset="-122"/>
                <a:cs typeface="Roboto" pitchFamily="34" charset="-120"/>
              </a:rPr>
              <a:t>Combines outputs from all OCR models through a voting mechanism to enhance recognition accuracy and confidence.</a:t>
            </a:r>
            <a:endParaRPr lang="en-US" sz="1400" dirty="0"/>
          </a:p>
        </p:txBody>
      </p:sp>
      <p:sp>
        <p:nvSpPr>
          <p:cNvPr id="13" name="Shape 10"/>
          <p:cNvSpPr/>
          <p:nvPr/>
        </p:nvSpPr>
        <p:spPr>
          <a:xfrm>
            <a:off x="6116717" y="6126837"/>
            <a:ext cx="7883366" cy="1325642"/>
          </a:xfrm>
          <a:prstGeom prst="roundRect">
            <a:avLst>
              <a:gd name="adj" fmla="val 2038"/>
            </a:avLst>
          </a:prstGeom>
          <a:solidFill>
            <a:srgbClr val="3F4652"/>
          </a:solidFill>
          <a:ln/>
        </p:spPr>
        <p:txBody>
          <a:bodyPr/>
          <a:lstStyle/>
          <a:p>
            <a:endParaRPr lang="en-US"/>
          </a:p>
        </p:txBody>
      </p:sp>
      <p:sp>
        <p:nvSpPr>
          <p:cNvPr id="14" name="Text 11"/>
          <p:cNvSpPr/>
          <p:nvPr/>
        </p:nvSpPr>
        <p:spPr>
          <a:xfrm>
            <a:off x="6296739" y="6306860"/>
            <a:ext cx="2251115" cy="281345"/>
          </a:xfrm>
          <a:prstGeom prst="rect">
            <a:avLst/>
          </a:prstGeom>
          <a:noFill/>
          <a:ln/>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User-Friendly GUI</a:t>
            </a:r>
            <a:endParaRPr lang="en-US" sz="1750" dirty="0"/>
          </a:p>
        </p:txBody>
      </p:sp>
      <p:sp>
        <p:nvSpPr>
          <p:cNvPr id="15" name="Text 12"/>
          <p:cNvSpPr/>
          <p:nvPr/>
        </p:nvSpPr>
        <p:spPr>
          <a:xfrm>
            <a:off x="6296739" y="6696194"/>
            <a:ext cx="7523321" cy="576263"/>
          </a:xfrm>
          <a:prstGeom prst="rect">
            <a:avLst/>
          </a:prstGeom>
          <a:noFill/>
          <a:ln/>
        </p:spPr>
        <p:txBody>
          <a:bodyPr wrap="square" lIns="0" tIns="0" rIns="0" bIns="0" rtlCol="0" anchor="t"/>
          <a:lstStyle/>
          <a:p>
            <a:pPr marL="0" indent="0" algn="l">
              <a:lnSpc>
                <a:spcPts val="2250"/>
              </a:lnSpc>
              <a:buNone/>
            </a:pPr>
            <a:r>
              <a:rPr lang="en-US" sz="1400" dirty="0">
                <a:solidFill>
                  <a:srgbClr val="D6E5EF"/>
                </a:solidFill>
                <a:latin typeface="Roboto" pitchFamily="34" charset="0"/>
                <a:ea typeface="Roboto" pitchFamily="34" charset="-122"/>
                <a:cs typeface="Roboto" pitchFamily="34" charset="-120"/>
              </a:rPr>
              <a:t>Includes a graphical interface for easy image selection, OCR model configuration, and real-time results visualization.</a:t>
            </a:r>
            <a:endParaRPr lang="en-US" sz="1400" dirty="0"/>
          </a:p>
        </p:txBody>
      </p:sp>
      <p:sp>
        <p:nvSpPr>
          <p:cNvPr id="16" name="Rectangle 15">
            <a:extLst>
              <a:ext uri="{FF2B5EF4-FFF2-40B4-BE49-F238E27FC236}">
                <a16:creationId xmlns:a16="http://schemas.microsoft.com/office/drawing/2014/main" id="{88F1D303-21FB-F933-ED29-D9D108A81646}"/>
              </a:ext>
            </a:extLst>
          </p:cNvPr>
          <p:cNvSpPr/>
          <p:nvPr/>
        </p:nvSpPr>
        <p:spPr>
          <a:xfrm>
            <a:off x="12645483" y="7672039"/>
            <a:ext cx="1906858" cy="557561"/>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080855"/>
            <a:ext cx="7807285"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Technologies and Tools Used</a:t>
            </a:r>
            <a:endParaRPr lang="en-US" sz="4450" dirty="0"/>
          </a:p>
        </p:txBody>
      </p:sp>
      <p:sp>
        <p:nvSpPr>
          <p:cNvPr id="3" name="Text 1"/>
          <p:cNvSpPr/>
          <p:nvPr/>
        </p:nvSpPr>
        <p:spPr>
          <a:xfrm>
            <a:off x="793790" y="3356610"/>
            <a:ext cx="5086826" cy="354330"/>
          </a:xfrm>
          <a:prstGeom prst="rect">
            <a:avLst/>
          </a:prstGeom>
          <a:noFill/>
          <a:ln/>
        </p:spPr>
        <p:txBody>
          <a:bodyPr wrap="none" lIns="0" tIns="0" rIns="0" bIns="0" rtlCol="0" anchor="t"/>
          <a:lstStyle/>
          <a:p>
            <a:pPr marL="0" indent="0" algn="l">
              <a:lnSpc>
                <a:spcPts val="2750"/>
              </a:lnSpc>
              <a:buNone/>
            </a:pPr>
            <a:r>
              <a:rPr lang="en-US" sz="2200" dirty="0">
                <a:solidFill>
                  <a:srgbClr val="76B9FF"/>
                </a:solidFill>
                <a:latin typeface="Roboto Slab" pitchFamily="34" charset="0"/>
                <a:ea typeface="Roboto Slab" pitchFamily="34" charset="-122"/>
                <a:cs typeface="Roboto Slab" pitchFamily="34" charset="-120"/>
              </a:rPr>
              <a:t>Programming Language and Libraries</a:t>
            </a:r>
            <a:endParaRPr lang="en-US" sz="2200" dirty="0"/>
          </a:p>
        </p:txBody>
      </p:sp>
      <p:sp>
        <p:nvSpPr>
          <p:cNvPr id="4" name="Text 2"/>
          <p:cNvSpPr/>
          <p:nvPr/>
        </p:nvSpPr>
        <p:spPr>
          <a:xfrm>
            <a:off x="793790" y="393775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Python 3.x for core development</a:t>
            </a:r>
            <a:endParaRPr lang="en-US" sz="1750" dirty="0"/>
          </a:p>
        </p:txBody>
      </p:sp>
      <p:sp>
        <p:nvSpPr>
          <p:cNvPr id="5" name="Text 3"/>
          <p:cNvSpPr/>
          <p:nvPr/>
        </p:nvSpPr>
        <p:spPr>
          <a:xfrm>
            <a:off x="793790"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OpenCV for image processing and feature extraction</a:t>
            </a:r>
            <a:endParaRPr lang="en-US" sz="1750" dirty="0"/>
          </a:p>
        </p:txBody>
      </p:sp>
      <p:sp>
        <p:nvSpPr>
          <p:cNvPr id="6" name="Text 4"/>
          <p:cNvSpPr/>
          <p:nvPr/>
        </p:nvSpPr>
        <p:spPr>
          <a:xfrm>
            <a:off x="793790"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NumPy for numerical computations</a:t>
            </a:r>
            <a:endParaRPr lang="en-US" sz="1750" dirty="0"/>
          </a:p>
        </p:txBody>
      </p:sp>
      <p:sp>
        <p:nvSpPr>
          <p:cNvPr id="7" name="Text 5"/>
          <p:cNvSpPr/>
          <p:nvPr/>
        </p:nvSpPr>
        <p:spPr>
          <a:xfrm>
            <a:off x="793790"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Pillow (PIL) for image manipulation</a:t>
            </a:r>
            <a:endParaRPr lang="en-US" sz="1750" dirty="0"/>
          </a:p>
        </p:txBody>
      </p:sp>
      <p:sp>
        <p:nvSpPr>
          <p:cNvPr id="8" name="Text 6"/>
          <p:cNvSpPr/>
          <p:nvPr/>
        </p:nvSpPr>
        <p:spPr>
          <a:xfrm>
            <a:off x="7599521" y="335661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6B9FF"/>
                </a:solidFill>
                <a:latin typeface="Roboto Slab" pitchFamily="34" charset="0"/>
                <a:ea typeface="Roboto Slab" pitchFamily="34" charset="-122"/>
                <a:cs typeface="Roboto Slab" pitchFamily="34" charset="-120"/>
              </a:rPr>
              <a:t>OCR Engines and UI</a:t>
            </a:r>
            <a:endParaRPr lang="en-US" sz="2200" dirty="0"/>
          </a:p>
        </p:txBody>
      </p:sp>
      <p:sp>
        <p:nvSpPr>
          <p:cNvPr id="9" name="Text 7"/>
          <p:cNvSpPr/>
          <p:nvPr/>
        </p:nvSpPr>
        <p:spPr>
          <a:xfrm>
            <a:off x="7599521" y="393775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PyTesseract: Python wrapper for Tesseract OCR</a:t>
            </a:r>
            <a:endParaRPr lang="en-US" sz="1750" dirty="0"/>
          </a:p>
        </p:txBody>
      </p:sp>
      <p:sp>
        <p:nvSpPr>
          <p:cNvPr id="10" name="Text 8"/>
          <p:cNvSpPr/>
          <p:nvPr/>
        </p:nvSpPr>
        <p:spPr>
          <a:xfrm>
            <a:off x="7599521"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EasyOCR: Deep learning-based OCR tool</a:t>
            </a:r>
            <a:endParaRPr lang="en-US" sz="1750" dirty="0"/>
          </a:p>
        </p:txBody>
      </p:sp>
      <p:sp>
        <p:nvSpPr>
          <p:cNvPr id="11" name="Text 9"/>
          <p:cNvSpPr/>
          <p:nvPr/>
        </p:nvSpPr>
        <p:spPr>
          <a:xfrm>
            <a:off x="7599521"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PaddleOCR: High-accuracy open source OCR</a:t>
            </a:r>
            <a:endParaRPr lang="en-US" sz="1750" dirty="0"/>
          </a:p>
        </p:txBody>
      </p:sp>
      <p:sp>
        <p:nvSpPr>
          <p:cNvPr id="12" name="Text 10"/>
          <p:cNvSpPr/>
          <p:nvPr/>
        </p:nvSpPr>
        <p:spPr>
          <a:xfrm>
            <a:off x="7599521"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Microsoft's TrOCR: Transformer-based OCR model</a:t>
            </a:r>
            <a:endParaRPr lang="en-US" sz="1750" dirty="0"/>
          </a:p>
        </p:txBody>
      </p:sp>
      <p:sp>
        <p:nvSpPr>
          <p:cNvPr id="13" name="Text 11"/>
          <p:cNvSpPr/>
          <p:nvPr/>
        </p:nvSpPr>
        <p:spPr>
          <a:xfrm>
            <a:off x="7599521" y="570654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Tkinter for building the graphical user interface</a:t>
            </a:r>
            <a:endParaRPr lang="en-US" sz="1750" dirty="0"/>
          </a:p>
        </p:txBody>
      </p:sp>
      <p:sp>
        <p:nvSpPr>
          <p:cNvPr id="14" name="Rectangle 13">
            <a:extLst>
              <a:ext uri="{FF2B5EF4-FFF2-40B4-BE49-F238E27FC236}">
                <a16:creationId xmlns:a16="http://schemas.microsoft.com/office/drawing/2014/main" id="{8C2F1FF5-5FB4-4660-8B38-B8FC954E43C2}"/>
              </a:ext>
            </a:extLst>
          </p:cNvPr>
          <p:cNvSpPr/>
          <p:nvPr/>
        </p:nvSpPr>
        <p:spPr>
          <a:xfrm>
            <a:off x="12645483" y="7672039"/>
            <a:ext cx="1906858" cy="557561"/>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071324"/>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Installation and Setup Instructions</a:t>
            </a:r>
            <a:endParaRPr lang="en-US" sz="4450" dirty="0"/>
          </a:p>
        </p:txBody>
      </p:sp>
      <p:sp>
        <p:nvSpPr>
          <p:cNvPr id="4" name="Shape 1"/>
          <p:cNvSpPr/>
          <p:nvPr/>
        </p:nvSpPr>
        <p:spPr>
          <a:xfrm>
            <a:off x="6280190" y="2829044"/>
            <a:ext cx="170021" cy="1216223"/>
          </a:xfrm>
          <a:prstGeom prst="roundRect">
            <a:avLst>
              <a:gd name="adj" fmla="val 20012"/>
            </a:avLst>
          </a:prstGeom>
          <a:solidFill>
            <a:srgbClr val="3F4652"/>
          </a:solidFill>
          <a:ln/>
        </p:spPr>
        <p:txBody>
          <a:bodyPr/>
          <a:lstStyle/>
          <a:p>
            <a:endParaRPr lang="en-US"/>
          </a:p>
        </p:txBody>
      </p:sp>
      <p:sp>
        <p:nvSpPr>
          <p:cNvPr id="5" name="Text 2"/>
          <p:cNvSpPr/>
          <p:nvPr/>
        </p:nvSpPr>
        <p:spPr>
          <a:xfrm>
            <a:off x="6790373" y="282904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Prerequisites</a:t>
            </a:r>
            <a:endParaRPr lang="en-US" sz="2200" dirty="0"/>
          </a:p>
        </p:txBody>
      </p:sp>
      <p:sp>
        <p:nvSpPr>
          <p:cNvPr id="6" name="Text 3"/>
          <p:cNvSpPr/>
          <p:nvPr/>
        </p:nvSpPr>
        <p:spPr>
          <a:xfrm>
            <a:off x="6790373" y="3319463"/>
            <a:ext cx="7046238"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Ensure Python 3.7+ is installed and Tesseract OCR engine is available (included in OCR folder).</a:t>
            </a:r>
            <a:endParaRPr lang="en-US" sz="1750" dirty="0"/>
          </a:p>
        </p:txBody>
      </p:sp>
      <p:sp>
        <p:nvSpPr>
          <p:cNvPr id="7" name="Shape 4"/>
          <p:cNvSpPr/>
          <p:nvPr/>
        </p:nvSpPr>
        <p:spPr>
          <a:xfrm>
            <a:off x="6620351" y="4272082"/>
            <a:ext cx="170021" cy="1216223"/>
          </a:xfrm>
          <a:prstGeom prst="roundRect">
            <a:avLst>
              <a:gd name="adj" fmla="val 20012"/>
            </a:avLst>
          </a:prstGeom>
          <a:solidFill>
            <a:srgbClr val="3F4652"/>
          </a:solidFill>
          <a:ln/>
        </p:spPr>
        <p:txBody>
          <a:bodyPr/>
          <a:lstStyle/>
          <a:p>
            <a:endParaRPr lang="en-US"/>
          </a:p>
        </p:txBody>
      </p:sp>
      <p:sp>
        <p:nvSpPr>
          <p:cNvPr id="8" name="Text 5"/>
          <p:cNvSpPr/>
          <p:nvPr/>
        </p:nvSpPr>
        <p:spPr>
          <a:xfrm>
            <a:off x="7130534" y="427208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Clone Repository</a:t>
            </a:r>
            <a:endParaRPr lang="en-US" sz="2200" dirty="0"/>
          </a:p>
        </p:txBody>
      </p:sp>
      <p:sp>
        <p:nvSpPr>
          <p:cNvPr id="9" name="Text 6"/>
          <p:cNvSpPr/>
          <p:nvPr/>
        </p:nvSpPr>
        <p:spPr>
          <a:xfrm>
            <a:off x="7130534" y="4762500"/>
            <a:ext cx="6706076"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Download project files using Git clone command from the official repository.</a:t>
            </a:r>
            <a:endParaRPr lang="en-US" sz="1750" dirty="0"/>
          </a:p>
        </p:txBody>
      </p:sp>
      <p:sp>
        <p:nvSpPr>
          <p:cNvPr id="10" name="Shape 7"/>
          <p:cNvSpPr/>
          <p:nvPr/>
        </p:nvSpPr>
        <p:spPr>
          <a:xfrm>
            <a:off x="6960632" y="5715119"/>
            <a:ext cx="170021" cy="1216223"/>
          </a:xfrm>
          <a:prstGeom prst="roundRect">
            <a:avLst>
              <a:gd name="adj" fmla="val 20012"/>
            </a:avLst>
          </a:prstGeom>
          <a:solidFill>
            <a:srgbClr val="3F4652"/>
          </a:solidFill>
          <a:ln/>
        </p:spPr>
        <p:txBody>
          <a:bodyPr/>
          <a:lstStyle/>
          <a:p>
            <a:endParaRPr lang="en-US"/>
          </a:p>
        </p:txBody>
      </p:sp>
      <p:sp>
        <p:nvSpPr>
          <p:cNvPr id="11" name="Text 8"/>
          <p:cNvSpPr/>
          <p:nvPr/>
        </p:nvSpPr>
        <p:spPr>
          <a:xfrm>
            <a:off x="7470815" y="571511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Install Dependencies</a:t>
            </a:r>
            <a:endParaRPr lang="en-US" sz="2200" dirty="0"/>
          </a:p>
        </p:txBody>
      </p:sp>
      <p:sp>
        <p:nvSpPr>
          <p:cNvPr id="12" name="Text 9"/>
          <p:cNvSpPr/>
          <p:nvPr/>
        </p:nvSpPr>
        <p:spPr>
          <a:xfrm>
            <a:off x="7470815" y="6205538"/>
            <a:ext cx="6365796"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Run pip install with requirements.txt to setup all necessary Python packages.</a:t>
            </a:r>
            <a:endParaRPr lang="en-US" sz="1750" dirty="0"/>
          </a:p>
        </p:txBody>
      </p:sp>
      <p:sp>
        <p:nvSpPr>
          <p:cNvPr id="13" name="Rectangle 12">
            <a:extLst>
              <a:ext uri="{FF2B5EF4-FFF2-40B4-BE49-F238E27FC236}">
                <a16:creationId xmlns:a16="http://schemas.microsoft.com/office/drawing/2014/main" id="{E4422D3A-83E3-5381-B78C-580D8E80A759}"/>
              </a:ext>
            </a:extLst>
          </p:cNvPr>
          <p:cNvSpPr/>
          <p:nvPr/>
        </p:nvSpPr>
        <p:spPr>
          <a:xfrm>
            <a:off x="12645483" y="7672039"/>
            <a:ext cx="1906858" cy="557561"/>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913584"/>
            <a:ext cx="11577399"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Using the System: Command Line Interface</a:t>
            </a:r>
            <a:endParaRPr lang="en-US" sz="4450" dirty="0"/>
          </a:p>
        </p:txBody>
      </p:sp>
      <p:sp>
        <p:nvSpPr>
          <p:cNvPr id="4" name="Shape 1"/>
          <p:cNvSpPr/>
          <p:nvPr/>
        </p:nvSpPr>
        <p:spPr>
          <a:xfrm>
            <a:off x="793790" y="5217676"/>
            <a:ext cx="510302" cy="510302"/>
          </a:xfrm>
          <a:prstGeom prst="roundRect">
            <a:avLst>
              <a:gd name="adj" fmla="val 6667"/>
            </a:avLst>
          </a:prstGeom>
          <a:solidFill>
            <a:srgbClr val="3F4652"/>
          </a:solidFill>
          <a:ln/>
        </p:spPr>
        <p:txBody>
          <a:bodyPr/>
          <a:lstStyle/>
          <a:p>
            <a:endParaRPr lang="en-US"/>
          </a:p>
        </p:txBody>
      </p:sp>
      <p:sp>
        <p:nvSpPr>
          <p:cNvPr id="5" name="Text 2"/>
          <p:cNvSpPr/>
          <p:nvPr/>
        </p:nvSpPr>
        <p:spPr>
          <a:xfrm>
            <a:off x="878860" y="5260181"/>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1</a:t>
            </a:r>
            <a:endParaRPr lang="en-US" sz="2650" dirty="0"/>
          </a:p>
        </p:txBody>
      </p:sp>
      <p:sp>
        <p:nvSpPr>
          <p:cNvPr id="6" name="Text 3"/>
          <p:cNvSpPr/>
          <p:nvPr/>
        </p:nvSpPr>
        <p:spPr>
          <a:xfrm>
            <a:off x="1530906" y="521767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Launch CLI</a:t>
            </a:r>
            <a:endParaRPr lang="en-US" sz="2200" dirty="0"/>
          </a:p>
        </p:txBody>
      </p:sp>
      <p:sp>
        <p:nvSpPr>
          <p:cNvPr id="7" name="Text 4"/>
          <p:cNvSpPr/>
          <p:nvPr/>
        </p:nvSpPr>
        <p:spPr>
          <a:xfrm>
            <a:off x="1530906" y="5708094"/>
            <a:ext cx="3459242"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Run main script to start interactive command-line environment.</a:t>
            </a:r>
            <a:endParaRPr lang="en-US" sz="1750" dirty="0"/>
          </a:p>
        </p:txBody>
      </p:sp>
      <p:sp>
        <p:nvSpPr>
          <p:cNvPr id="8" name="Shape 5"/>
          <p:cNvSpPr/>
          <p:nvPr/>
        </p:nvSpPr>
        <p:spPr>
          <a:xfrm>
            <a:off x="5216962" y="5217676"/>
            <a:ext cx="510302" cy="510302"/>
          </a:xfrm>
          <a:prstGeom prst="roundRect">
            <a:avLst>
              <a:gd name="adj" fmla="val 6667"/>
            </a:avLst>
          </a:prstGeom>
          <a:solidFill>
            <a:srgbClr val="3F4652"/>
          </a:solidFill>
          <a:ln/>
        </p:spPr>
        <p:txBody>
          <a:bodyPr/>
          <a:lstStyle/>
          <a:p>
            <a:endParaRPr lang="en-US"/>
          </a:p>
        </p:txBody>
      </p:sp>
      <p:sp>
        <p:nvSpPr>
          <p:cNvPr id="9" name="Text 6"/>
          <p:cNvSpPr/>
          <p:nvPr/>
        </p:nvSpPr>
        <p:spPr>
          <a:xfrm>
            <a:off x="5302032" y="5260181"/>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2</a:t>
            </a:r>
            <a:endParaRPr lang="en-US" sz="2650" dirty="0"/>
          </a:p>
        </p:txBody>
      </p:sp>
      <p:sp>
        <p:nvSpPr>
          <p:cNvPr id="10" name="Text 7"/>
          <p:cNvSpPr/>
          <p:nvPr/>
        </p:nvSpPr>
        <p:spPr>
          <a:xfrm>
            <a:off x="5954078" y="5217676"/>
            <a:ext cx="3459242" cy="708660"/>
          </a:xfrm>
          <a:prstGeom prst="rect">
            <a:avLst/>
          </a:prstGeom>
          <a:noFill/>
          <a:ln/>
        </p:spPr>
        <p:txBody>
          <a:bodyPr wrap="squar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Image Processing Options</a:t>
            </a:r>
            <a:endParaRPr lang="en-US" sz="2200" dirty="0"/>
          </a:p>
        </p:txBody>
      </p:sp>
      <p:sp>
        <p:nvSpPr>
          <p:cNvPr id="11" name="Text 8"/>
          <p:cNvSpPr/>
          <p:nvPr/>
        </p:nvSpPr>
        <p:spPr>
          <a:xfrm>
            <a:off x="5954078" y="6062424"/>
            <a:ext cx="3459242"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Choose to process dataset images or provide custom image paths for recognition.</a:t>
            </a:r>
            <a:endParaRPr lang="en-US" sz="1750" dirty="0"/>
          </a:p>
        </p:txBody>
      </p:sp>
      <p:sp>
        <p:nvSpPr>
          <p:cNvPr id="12" name="Shape 9"/>
          <p:cNvSpPr/>
          <p:nvPr/>
        </p:nvSpPr>
        <p:spPr>
          <a:xfrm>
            <a:off x="9640133" y="5217676"/>
            <a:ext cx="510302" cy="510302"/>
          </a:xfrm>
          <a:prstGeom prst="roundRect">
            <a:avLst>
              <a:gd name="adj" fmla="val 6667"/>
            </a:avLst>
          </a:prstGeom>
          <a:solidFill>
            <a:srgbClr val="3F4652"/>
          </a:solidFill>
          <a:ln/>
        </p:spPr>
        <p:txBody>
          <a:bodyPr/>
          <a:lstStyle/>
          <a:p>
            <a:endParaRPr lang="en-US"/>
          </a:p>
        </p:txBody>
      </p:sp>
      <p:sp>
        <p:nvSpPr>
          <p:cNvPr id="13" name="Text 10"/>
          <p:cNvSpPr/>
          <p:nvPr/>
        </p:nvSpPr>
        <p:spPr>
          <a:xfrm>
            <a:off x="9725204" y="5260181"/>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Roboto Slab" pitchFamily="34" charset="0"/>
                <a:ea typeface="Roboto Slab" pitchFamily="34" charset="-122"/>
                <a:cs typeface="Roboto Slab" pitchFamily="34" charset="-120"/>
              </a:rPr>
              <a:t>3</a:t>
            </a:r>
            <a:endParaRPr lang="en-US" sz="2650" dirty="0"/>
          </a:p>
        </p:txBody>
      </p:sp>
      <p:sp>
        <p:nvSpPr>
          <p:cNvPr id="14" name="Text 11"/>
          <p:cNvSpPr/>
          <p:nvPr/>
        </p:nvSpPr>
        <p:spPr>
          <a:xfrm>
            <a:off x="10377249" y="521767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Select OCR Models</a:t>
            </a:r>
            <a:endParaRPr lang="en-US" sz="2200" dirty="0"/>
          </a:p>
        </p:txBody>
      </p:sp>
      <p:sp>
        <p:nvSpPr>
          <p:cNvPr id="15" name="Text 12"/>
          <p:cNvSpPr/>
          <p:nvPr/>
        </p:nvSpPr>
        <p:spPr>
          <a:xfrm>
            <a:off x="10377249" y="5708094"/>
            <a:ext cx="3459242"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Configure which OCR engines to utilize per session for flexible testing.</a:t>
            </a:r>
            <a:endParaRPr lang="en-US" sz="1750" dirty="0"/>
          </a:p>
        </p:txBody>
      </p:sp>
      <p:sp>
        <p:nvSpPr>
          <p:cNvPr id="16" name="Rectangle 15">
            <a:extLst>
              <a:ext uri="{FF2B5EF4-FFF2-40B4-BE49-F238E27FC236}">
                <a16:creationId xmlns:a16="http://schemas.microsoft.com/office/drawing/2014/main" id="{807DCF0B-D88C-9220-9AD3-8C0FCA10BD4E}"/>
              </a:ext>
            </a:extLst>
          </p:cNvPr>
          <p:cNvSpPr/>
          <p:nvPr/>
        </p:nvSpPr>
        <p:spPr>
          <a:xfrm>
            <a:off x="12645483" y="7672039"/>
            <a:ext cx="1906858" cy="557561"/>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09136" y="1807635"/>
            <a:ext cx="10222349" cy="633174"/>
          </a:xfrm>
          <a:prstGeom prst="rect">
            <a:avLst/>
          </a:prstGeom>
          <a:noFill/>
          <a:ln/>
        </p:spPr>
        <p:txBody>
          <a:bodyPr wrap="none" lIns="0" tIns="0" rIns="0" bIns="0" rtlCol="0" anchor="t"/>
          <a:lstStyle/>
          <a:p>
            <a:pPr marL="0" indent="0" algn="l">
              <a:lnSpc>
                <a:spcPts val="4950"/>
              </a:lnSpc>
              <a:buNone/>
            </a:pPr>
            <a:r>
              <a:rPr lang="en-US" sz="3950" dirty="0">
                <a:solidFill>
                  <a:srgbClr val="76B9FF"/>
                </a:solidFill>
                <a:latin typeface="Roboto Slab" pitchFamily="34" charset="0"/>
                <a:ea typeface="Roboto Slab" pitchFamily="34" charset="-122"/>
                <a:cs typeface="Roboto Slab" pitchFamily="34" charset="-120"/>
              </a:rPr>
              <a:t>Using the System: Graphical User Interface</a:t>
            </a:r>
            <a:endParaRPr lang="en-US" sz="3950" dirty="0"/>
          </a:p>
        </p:txBody>
      </p:sp>
      <p:pic>
        <p:nvPicPr>
          <p:cNvPr id="4" name="Image 1" descr="preencoded.png"/>
          <p:cNvPicPr>
            <a:picLocks noChangeAspect="1"/>
          </p:cNvPicPr>
          <p:nvPr/>
        </p:nvPicPr>
        <p:blipFill>
          <a:blip r:embed="rId3"/>
          <a:stretch>
            <a:fillRect/>
          </a:stretch>
        </p:blipFill>
        <p:spPr>
          <a:xfrm>
            <a:off x="709136" y="2744657"/>
            <a:ext cx="1013103" cy="1215747"/>
          </a:xfrm>
          <a:prstGeom prst="rect">
            <a:avLst/>
          </a:prstGeom>
        </p:spPr>
      </p:pic>
      <p:sp>
        <p:nvSpPr>
          <p:cNvPr id="5" name="Text 1"/>
          <p:cNvSpPr/>
          <p:nvPr/>
        </p:nvSpPr>
        <p:spPr>
          <a:xfrm>
            <a:off x="2026087" y="2947182"/>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D6E5EF"/>
                </a:solidFill>
                <a:latin typeface="Roboto Slab" pitchFamily="34" charset="0"/>
                <a:ea typeface="Roboto Slab" pitchFamily="34" charset="-122"/>
                <a:cs typeface="Roboto Slab" pitchFamily="34" charset="-120"/>
              </a:rPr>
              <a:t>Browse and Select</a:t>
            </a:r>
            <a:endParaRPr lang="en-US" sz="1950" dirty="0"/>
          </a:p>
        </p:txBody>
      </p:sp>
      <p:sp>
        <p:nvSpPr>
          <p:cNvPr id="6" name="Text 2"/>
          <p:cNvSpPr/>
          <p:nvPr/>
        </p:nvSpPr>
        <p:spPr>
          <a:xfrm>
            <a:off x="2026087" y="3385213"/>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D6E5EF"/>
                </a:solidFill>
                <a:latin typeface="Roboto" pitchFamily="34" charset="0"/>
                <a:ea typeface="Roboto" pitchFamily="34" charset="-122"/>
                <a:cs typeface="Roboto" pitchFamily="34" charset="-120"/>
              </a:rPr>
              <a:t>Navigate image folders easily for input selection.</a:t>
            </a:r>
            <a:endParaRPr lang="en-US" sz="1550" dirty="0"/>
          </a:p>
        </p:txBody>
      </p:sp>
      <p:pic>
        <p:nvPicPr>
          <p:cNvPr id="7" name="Image 2" descr="preencoded.png"/>
          <p:cNvPicPr>
            <a:picLocks noChangeAspect="1"/>
          </p:cNvPicPr>
          <p:nvPr/>
        </p:nvPicPr>
        <p:blipFill>
          <a:blip r:embed="rId4"/>
          <a:stretch>
            <a:fillRect/>
          </a:stretch>
        </p:blipFill>
        <p:spPr>
          <a:xfrm>
            <a:off x="709136" y="3960404"/>
            <a:ext cx="1013103" cy="1215747"/>
          </a:xfrm>
          <a:prstGeom prst="rect">
            <a:avLst/>
          </a:prstGeom>
        </p:spPr>
      </p:pic>
      <p:sp>
        <p:nvSpPr>
          <p:cNvPr id="8" name="Text 3"/>
          <p:cNvSpPr/>
          <p:nvPr/>
        </p:nvSpPr>
        <p:spPr>
          <a:xfrm>
            <a:off x="2026087" y="4162929"/>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D6E5EF"/>
                </a:solidFill>
                <a:latin typeface="Roboto Slab" pitchFamily="34" charset="0"/>
                <a:ea typeface="Roboto Slab" pitchFamily="34" charset="-122"/>
                <a:cs typeface="Roboto Slab" pitchFamily="34" charset="-120"/>
              </a:rPr>
              <a:t>Model Selection</a:t>
            </a:r>
            <a:endParaRPr lang="en-US" sz="1950" dirty="0"/>
          </a:p>
        </p:txBody>
      </p:sp>
      <p:sp>
        <p:nvSpPr>
          <p:cNvPr id="9" name="Text 4"/>
          <p:cNvSpPr/>
          <p:nvPr/>
        </p:nvSpPr>
        <p:spPr>
          <a:xfrm>
            <a:off x="2026087" y="4600960"/>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D6E5EF"/>
                </a:solidFill>
                <a:latin typeface="Roboto" pitchFamily="34" charset="0"/>
                <a:ea typeface="Roboto" pitchFamily="34" charset="-122"/>
                <a:cs typeface="Roboto" pitchFamily="34" charset="-120"/>
              </a:rPr>
              <a:t>Interactive checkboxes to choose active OCR models.</a:t>
            </a:r>
            <a:endParaRPr lang="en-US" sz="1550" dirty="0"/>
          </a:p>
        </p:txBody>
      </p:sp>
      <p:pic>
        <p:nvPicPr>
          <p:cNvPr id="10" name="Image 3" descr="preencoded.png"/>
          <p:cNvPicPr>
            <a:picLocks noChangeAspect="1"/>
          </p:cNvPicPr>
          <p:nvPr/>
        </p:nvPicPr>
        <p:blipFill>
          <a:blip r:embed="rId5"/>
          <a:stretch>
            <a:fillRect/>
          </a:stretch>
        </p:blipFill>
        <p:spPr>
          <a:xfrm>
            <a:off x="709136" y="5176151"/>
            <a:ext cx="1013103" cy="1215747"/>
          </a:xfrm>
          <a:prstGeom prst="rect">
            <a:avLst/>
          </a:prstGeom>
        </p:spPr>
      </p:pic>
      <p:sp>
        <p:nvSpPr>
          <p:cNvPr id="11" name="Text 5"/>
          <p:cNvSpPr/>
          <p:nvPr/>
        </p:nvSpPr>
        <p:spPr>
          <a:xfrm>
            <a:off x="2026087" y="5378677"/>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D6E5EF"/>
                </a:solidFill>
                <a:latin typeface="Roboto Slab" pitchFamily="34" charset="0"/>
                <a:ea typeface="Roboto Slab" pitchFamily="34" charset="-122"/>
                <a:cs typeface="Roboto Slab" pitchFamily="34" charset="-120"/>
              </a:rPr>
              <a:t>Real-Time Results</a:t>
            </a:r>
            <a:endParaRPr lang="en-US" sz="1950" dirty="0"/>
          </a:p>
        </p:txBody>
      </p:sp>
      <p:sp>
        <p:nvSpPr>
          <p:cNvPr id="12" name="Text 6"/>
          <p:cNvSpPr/>
          <p:nvPr/>
        </p:nvSpPr>
        <p:spPr>
          <a:xfrm>
            <a:off x="2026087" y="5816708"/>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D6E5EF"/>
                </a:solidFill>
                <a:latin typeface="Roboto" pitchFamily="34" charset="0"/>
                <a:ea typeface="Roboto" pitchFamily="34" charset="-122"/>
                <a:cs typeface="Roboto" pitchFamily="34" charset="-120"/>
              </a:rPr>
              <a:t>Displays detected plates and confidence scores dynamically.</a:t>
            </a:r>
            <a:endParaRPr lang="en-US" sz="1550" dirty="0"/>
          </a:p>
        </p:txBody>
      </p:sp>
      <p:sp>
        <p:nvSpPr>
          <p:cNvPr id="13" name="Rectangle 12">
            <a:extLst>
              <a:ext uri="{FF2B5EF4-FFF2-40B4-BE49-F238E27FC236}">
                <a16:creationId xmlns:a16="http://schemas.microsoft.com/office/drawing/2014/main" id="{50412CA5-BB00-742D-A761-66C596A871F7}"/>
              </a:ext>
            </a:extLst>
          </p:cNvPr>
          <p:cNvSpPr/>
          <p:nvPr/>
        </p:nvSpPr>
        <p:spPr>
          <a:xfrm>
            <a:off x="12645483" y="7672039"/>
            <a:ext cx="1906858" cy="557561"/>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328857"/>
            <a:ext cx="9326642"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Graphical User Interface Showcase</a:t>
            </a:r>
            <a:endParaRPr lang="en-US" sz="4450" dirty="0"/>
          </a:p>
        </p:txBody>
      </p:sp>
      <p:pic>
        <p:nvPicPr>
          <p:cNvPr id="3" name="Image 0" descr="preencoded.png"/>
          <p:cNvPicPr>
            <a:picLocks noChangeAspect="1"/>
          </p:cNvPicPr>
          <p:nvPr/>
        </p:nvPicPr>
        <p:blipFill>
          <a:blip r:embed="rId3"/>
          <a:stretch>
            <a:fillRect/>
          </a:stretch>
        </p:blipFill>
        <p:spPr>
          <a:xfrm>
            <a:off x="793790" y="2491264"/>
            <a:ext cx="4120753" cy="2546747"/>
          </a:xfrm>
          <a:prstGeom prst="rect">
            <a:avLst/>
          </a:prstGeom>
        </p:spPr>
      </p:pic>
      <p:sp>
        <p:nvSpPr>
          <p:cNvPr id="4" name="Text 1"/>
          <p:cNvSpPr/>
          <p:nvPr/>
        </p:nvSpPr>
        <p:spPr>
          <a:xfrm>
            <a:off x="793790" y="532149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Initial UI</a:t>
            </a:r>
            <a:endParaRPr lang="en-US" sz="2200" dirty="0"/>
          </a:p>
        </p:txBody>
      </p:sp>
      <p:sp>
        <p:nvSpPr>
          <p:cNvPr id="5" name="Text 2"/>
          <p:cNvSpPr/>
          <p:nvPr/>
        </p:nvSpPr>
        <p:spPr>
          <a:xfrm>
            <a:off x="793790" y="5811917"/>
            <a:ext cx="4120753"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The startup screen presenting the main menu and configuration options.</a:t>
            </a:r>
            <a:endParaRPr lang="en-US" sz="1750" dirty="0"/>
          </a:p>
        </p:txBody>
      </p:sp>
      <p:pic>
        <p:nvPicPr>
          <p:cNvPr id="6" name="Image 1" descr="preencoded.png"/>
          <p:cNvPicPr>
            <a:picLocks noChangeAspect="1"/>
          </p:cNvPicPr>
          <p:nvPr/>
        </p:nvPicPr>
        <p:blipFill>
          <a:blip r:embed="rId3"/>
          <a:stretch>
            <a:fillRect/>
          </a:stretch>
        </p:blipFill>
        <p:spPr>
          <a:xfrm>
            <a:off x="5254704" y="2491264"/>
            <a:ext cx="4120872" cy="2546866"/>
          </a:xfrm>
          <a:prstGeom prst="rect">
            <a:avLst/>
          </a:prstGeom>
        </p:spPr>
      </p:pic>
      <p:sp>
        <p:nvSpPr>
          <p:cNvPr id="7" name="Text 3"/>
          <p:cNvSpPr/>
          <p:nvPr/>
        </p:nvSpPr>
        <p:spPr>
          <a:xfrm>
            <a:off x="5254704" y="532161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Image Selection</a:t>
            </a:r>
            <a:endParaRPr lang="en-US" sz="2200" dirty="0"/>
          </a:p>
        </p:txBody>
      </p:sp>
      <p:sp>
        <p:nvSpPr>
          <p:cNvPr id="8" name="Text 4"/>
          <p:cNvSpPr/>
          <p:nvPr/>
        </p:nvSpPr>
        <p:spPr>
          <a:xfrm>
            <a:off x="5254704" y="5812036"/>
            <a:ext cx="4120872"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After choosing an image, the UI updates to show the loaded input for processing.</a:t>
            </a:r>
            <a:endParaRPr lang="en-US" sz="1750" dirty="0"/>
          </a:p>
        </p:txBody>
      </p:sp>
      <p:pic>
        <p:nvPicPr>
          <p:cNvPr id="9" name="Image 2" descr="preencoded.png"/>
          <p:cNvPicPr>
            <a:picLocks noChangeAspect="1"/>
          </p:cNvPicPr>
          <p:nvPr/>
        </p:nvPicPr>
        <p:blipFill>
          <a:blip r:embed="rId3"/>
          <a:stretch>
            <a:fillRect/>
          </a:stretch>
        </p:blipFill>
        <p:spPr>
          <a:xfrm>
            <a:off x="9715738" y="2491264"/>
            <a:ext cx="4120753" cy="2546747"/>
          </a:xfrm>
          <a:prstGeom prst="rect">
            <a:avLst/>
          </a:prstGeom>
        </p:spPr>
      </p:pic>
      <p:sp>
        <p:nvSpPr>
          <p:cNvPr id="10" name="Text 5"/>
          <p:cNvSpPr/>
          <p:nvPr/>
        </p:nvSpPr>
        <p:spPr>
          <a:xfrm>
            <a:off x="9715738" y="532149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Detection Results</a:t>
            </a:r>
            <a:endParaRPr lang="en-US" sz="2200" dirty="0"/>
          </a:p>
        </p:txBody>
      </p:sp>
      <p:sp>
        <p:nvSpPr>
          <p:cNvPr id="11" name="Text 6"/>
          <p:cNvSpPr/>
          <p:nvPr/>
        </p:nvSpPr>
        <p:spPr>
          <a:xfrm>
            <a:off x="9715738" y="5811917"/>
            <a:ext cx="4120753"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Output screen showing detected license plates highlighted with recognized text and confidence.</a:t>
            </a:r>
            <a:endParaRPr lang="en-US" sz="1750" dirty="0"/>
          </a:p>
        </p:txBody>
      </p:sp>
      <p:sp>
        <p:nvSpPr>
          <p:cNvPr id="12" name="Rectangle 11">
            <a:extLst>
              <a:ext uri="{FF2B5EF4-FFF2-40B4-BE49-F238E27FC236}">
                <a16:creationId xmlns:a16="http://schemas.microsoft.com/office/drawing/2014/main" id="{888D3BD2-3031-247C-621D-E5D8052AA39E}"/>
              </a:ext>
            </a:extLst>
          </p:cNvPr>
          <p:cNvSpPr/>
          <p:nvPr/>
        </p:nvSpPr>
        <p:spPr>
          <a:xfrm>
            <a:off x="12645483" y="7672039"/>
            <a:ext cx="1906858" cy="557561"/>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computer">
            <a:extLst>
              <a:ext uri="{FF2B5EF4-FFF2-40B4-BE49-F238E27FC236}">
                <a16:creationId xmlns:a16="http://schemas.microsoft.com/office/drawing/2014/main" id="{C46AA398-5CF7-7123-1C94-E8D3DF0FACE4}"/>
              </a:ext>
            </a:extLst>
          </p:cNvPr>
          <p:cNvPicPr>
            <a:picLocks noChangeAspect="1"/>
          </p:cNvPicPr>
          <p:nvPr/>
        </p:nvPicPr>
        <p:blipFill>
          <a:blip r:embed="rId4"/>
          <a:stretch>
            <a:fillRect/>
          </a:stretch>
        </p:blipFill>
        <p:spPr>
          <a:xfrm>
            <a:off x="793791" y="2173725"/>
            <a:ext cx="3941320" cy="2864405"/>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3DFD8CE9-26FE-B10E-3534-5509397811F3}"/>
              </a:ext>
            </a:extLst>
          </p:cNvPr>
          <p:cNvPicPr>
            <a:picLocks noChangeAspect="1"/>
          </p:cNvPicPr>
          <p:nvPr/>
        </p:nvPicPr>
        <p:blipFill>
          <a:blip r:embed="rId5"/>
          <a:stretch>
            <a:fillRect/>
          </a:stretch>
        </p:blipFill>
        <p:spPr>
          <a:xfrm>
            <a:off x="5288156" y="2149198"/>
            <a:ext cx="4087420" cy="2887981"/>
          </a:xfrm>
          <a:prstGeom prst="rect">
            <a:avLst/>
          </a:prstGeom>
        </p:spPr>
      </p:pic>
      <p:pic>
        <p:nvPicPr>
          <p:cNvPr id="18" name="Picture 17">
            <a:extLst>
              <a:ext uri="{FF2B5EF4-FFF2-40B4-BE49-F238E27FC236}">
                <a16:creationId xmlns:a16="http://schemas.microsoft.com/office/drawing/2014/main" id="{FC0E487E-0267-68A2-BFCB-CB8A834F6A6A}"/>
              </a:ext>
            </a:extLst>
          </p:cNvPr>
          <p:cNvPicPr>
            <a:picLocks noChangeAspect="1"/>
          </p:cNvPicPr>
          <p:nvPr/>
        </p:nvPicPr>
        <p:blipFill>
          <a:blip r:embed="rId6"/>
          <a:srcRect r="42240"/>
          <a:stretch/>
        </p:blipFill>
        <p:spPr>
          <a:xfrm>
            <a:off x="9749189" y="3254628"/>
            <a:ext cx="4700282" cy="851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51109"/>
            <a:ext cx="11787783"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How the System Works: Processing Pipeline</a:t>
            </a:r>
            <a:endParaRPr lang="en-US" sz="4450" dirty="0"/>
          </a:p>
        </p:txBody>
      </p:sp>
      <p:sp>
        <p:nvSpPr>
          <p:cNvPr id="3" name="Text 1"/>
          <p:cNvSpPr/>
          <p:nvPr/>
        </p:nvSpPr>
        <p:spPr>
          <a:xfrm>
            <a:off x="1857256" y="2680097"/>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D6E5EF"/>
                </a:solidFill>
                <a:latin typeface="Roboto Slab" pitchFamily="34" charset="0"/>
                <a:ea typeface="Roboto Slab" pitchFamily="34" charset="-122"/>
                <a:cs typeface="Roboto Slab" pitchFamily="34" charset="-120"/>
              </a:rPr>
              <a:t>Image Preprocessing</a:t>
            </a:r>
            <a:endParaRPr lang="en-US" sz="2200" dirty="0"/>
          </a:p>
        </p:txBody>
      </p:sp>
      <p:sp>
        <p:nvSpPr>
          <p:cNvPr id="4" name="Text 2"/>
          <p:cNvSpPr/>
          <p:nvPr/>
        </p:nvSpPr>
        <p:spPr>
          <a:xfrm>
            <a:off x="793790" y="3170515"/>
            <a:ext cx="3898702" cy="1088708"/>
          </a:xfrm>
          <a:prstGeom prst="rect">
            <a:avLst/>
          </a:prstGeom>
          <a:noFill/>
          <a:ln/>
        </p:spPr>
        <p:txBody>
          <a:bodyPr wrap="square" lIns="0" tIns="0" rIns="0" bIns="0" rtlCol="0" anchor="t"/>
          <a:lstStyle/>
          <a:p>
            <a:pPr marL="0" indent="0" algn="r">
              <a:lnSpc>
                <a:spcPts val="2850"/>
              </a:lnSpc>
              <a:buNone/>
            </a:pPr>
            <a:r>
              <a:rPr lang="en-US" sz="1750" dirty="0">
                <a:solidFill>
                  <a:srgbClr val="D6E5EF"/>
                </a:solidFill>
                <a:latin typeface="Roboto" pitchFamily="34" charset="0"/>
                <a:ea typeface="Roboto" pitchFamily="34" charset="-122"/>
                <a:cs typeface="Roboto" pitchFamily="34" charset="-120"/>
              </a:rPr>
              <a:t>Techniques like blurring, thresholding, and morphological operations prepare input images for detection.</a:t>
            </a:r>
            <a:endParaRPr lang="en-US" sz="1750" dirty="0"/>
          </a:p>
        </p:txBody>
      </p:sp>
      <p:pic>
        <p:nvPicPr>
          <p:cNvPr id="5" name="Image 0" descr="preencoded.png"/>
          <p:cNvPicPr>
            <a:picLocks noChangeAspect="1"/>
          </p:cNvPicPr>
          <p:nvPr/>
        </p:nvPicPr>
        <p:blipFill>
          <a:blip r:embed="rId3"/>
          <a:stretch>
            <a:fillRect/>
          </a:stretch>
        </p:blipFill>
        <p:spPr>
          <a:xfrm>
            <a:off x="5032653" y="2413516"/>
            <a:ext cx="4564975" cy="4564975"/>
          </a:xfrm>
          <a:prstGeom prst="rect">
            <a:avLst/>
          </a:prstGeom>
        </p:spPr>
      </p:pic>
      <p:pic>
        <p:nvPicPr>
          <p:cNvPr id="6" name="Image 1" descr="preencoded.png"/>
          <p:cNvPicPr>
            <a:picLocks noChangeAspect="1"/>
          </p:cNvPicPr>
          <p:nvPr/>
        </p:nvPicPr>
        <p:blipFill>
          <a:blip r:embed="rId4"/>
          <a:stretch>
            <a:fillRect/>
          </a:stretch>
        </p:blipFill>
        <p:spPr>
          <a:xfrm>
            <a:off x="6226731" y="3176588"/>
            <a:ext cx="339328" cy="424220"/>
          </a:xfrm>
          <a:prstGeom prst="rect">
            <a:avLst/>
          </a:prstGeom>
        </p:spPr>
      </p:pic>
      <p:sp>
        <p:nvSpPr>
          <p:cNvPr id="7" name="Text 3"/>
          <p:cNvSpPr/>
          <p:nvPr/>
        </p:nvSpPr>
        <p:spPr>
          <a:xfrm>
            <a:off x="9937790" y="2680097"/>
            <a:ext cx="310574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License Plate Detection</a:t>
            </a:r>
            <a:endParaRPr lang="en-US" sz="2200" dirty="0"/>
          </a:p>
        </p:txBody>
      </p:sp>
      <p:sp>
        <p:nvSpPr>
          <p:cNvPr id="8" name="Text 4"/>
          <p:cNvSpPr/>
          <p:nvPr/>
        </p:nvSpPr>
        <p:spPr>
          <a:xfrm>
            <a:off x="9937790" y="3170515"/>
            <a:ext cx="3898821"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Computer vision algorithms identify potential license plate regions based on geometric features and contours.</a:t>
            </a:r>
            <a:endParaRPr lang="en-US" sz="1750" dirty="0"/>
          </a:p>
        </p:txBody>
      </p:sp>
      <p:pic>
        <p:nvPicPr>
          <p:cNvPr id="9" name="Image 2" descr="preencoded.png"/>
          <p:cNvPicPr>
            <a:picLocks noChangeAspect="1"/>
          </p:cNvPicPr>
          <p:nvPr/>
        </p:nvPicPr>
        <p:blipFill>
          <a:blip r:embed="rId5"/>
          <a:stretch>
            <a:fillRect/>
          </a:stretch>
        </p:blipFill>
        <p:spPr>
          <a:xfrm>
            <a:off x="5032653" y="2413516"/>
            <a:ext cx="4564975" cy="4564975"/>
          </a:xfrm>
          <a:prstGeom prst="rect">
            <a:avLst/>
          </a:prstGeom>
        </p:spPr>
      </p:pic>
      <p:pic>
        <p:nvPicPr>
          <p:cNvPr id="10" name="Image 3" descr="preencoded.png"/>
          <p:cNvPicPr>
            <a:picLocks noChangeAspect="1"/>
          </p:cNvPicPr>
          <p:nvPr/>
        </p:nvPicPr>
        <p:blipFill>
          <a:blip r:embed="rId6"/>
          <a:stretch>
            <a:fillRect/>
          </a:stretch>
        </p:blipFill>
        <p:spPr>
          <a:xfrm>
            <a:off x="8452604" y="3565088"/>
            <a:ext cx="339328" cy="424220"/>
          </a:xfrm>
          <a:prstGeom prst="rect">
            <a:avLst/>
          </a:prstGeom>
        </p:spPr>
      </p:pic>
      <p:sp>
        <p:nvSpPr>
          <p:cNvPr id="11" name="Text 5"/>
          <p:cNvSpPr/>
          <p:nvPr/>
        </p:nvSpPr>
        <p:spPr>
          <a:xfrm>
            <a:off x="9937790" y="513266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OCR Processing</a:t>
            </a:r>
            <a:endParaRPr lang="en-US" sz="2200" dirty="0"/>
          </a:p>
        </p:txBody>
      </p:sp>
      <p:sp>
        <p:nvSpPr>
          <p:cNvPr id="12" name="Text 6"/>
          <p:cNvSpPr/>
          <p:nvPr/>
        </p:nvSpPr>
        <p:spPr>
          <a:xfrm>
            <a:off x="9937790" y="5623084"/>
            <a:ext cx="3898821"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Multiple OCR engines independently read candidate regions and produce candidate text with confidence scores.</a:t>
            </a:r>
            <a:endParaRPr lang="en-US" sz="1750" dirty="0"/>
          </a:p>
        </p:txBody>
      </p:sp>
      <p:pic>
        <p:nvPicPr>
          <p:cNvPr id="13" name="Image 4" descr="preencoded.png"/>
          <p:cNvPicPr>
            <a:picLocks noChangeAspect="1"/>
          </p:cNvPicPr>
          <p:nvPr/>
        </p:nvPicPr>
        <p:blipFill>
          <a:blip r:embed="rId7"/>
          <a:stretch>
            <a:fillRect/>
          </a:stretch>
        </p:blipFill>
        <p:spPr>
          <a:xfrm>
            <a:off x="5032653" y="2413516"/>
            <a:ext cx="4564975" cy="4564975"/>
          </a:xfrm>
          <a:prstGeom prst="rect">
            <a:avLst/>
          </a:prstGeom>
        </p:spPr>
      </p:pic>
      <p:pic>
        <p:nvPicPr>
          <p:cNvPr id="14" name="Image 5" descr="preencoded.png"/>
          <p:cNvPicPr>
            <a:picLocks noChangeAspect="1"/>
          </p:cNvPicPr>
          <p:nvPr/>
        </p:nvPicPr>
        <p:blipFill>
          <a:blip r:embed="rId8"/>
          <a:stretch>
            <a:fillRect/>
          </a:stretch>
        </p:blipFill>
        <p:spPr>
          <a:xfrm>
            <a:off x="8064103" y="5790962"/>
            <a:ext cx="339328" cy="424220"/>
          </a:xfrm>
          <a:prstGeom prst="rect">
            <a:avLst/>
          </a:prstGeom>
        </p:spPr>
      </p:pic>
      <p:sp>
        <p:nvSpPr>
          <p:cNvPr id="15" name="Text 7"/>
          <p:cNvSpPr/>
          <p:nvPr/>
        </p:nvSpPr>
        <p:spPr>
          <a:xfrm>
            <a:off x="1857256" y="5132665"/>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D6E5EF"/>
                </a:solidFill>
                <a:latin typeface="Roboto Slab" pitchFamily="34" charset="0"/>
                <a:ea typeface="Roboto Slab" pitchFamily="34" charset="-122"/>
                <a:cs typeface="Roboto Slab" pitchFamily="34" charset="-120"/>
              </a:rPr>
              <a:t>Voting and Selection</a:t>
            </a:r>
            <a:endParaRPr lang="en-US" sz="2200" dirty="0"/>
          </a:p>
        </p:txBody>
      </p:sp>
      <p:sp>
        <p:nvSpPr>
          <p:cNvPr id="16" name="Text 8"/>
          <p:cNvSpPr/>
          <p:nvPr/>
        </p:nvSpPr>
        <p:spPr>
          <a:xfrm>
            <a:off x="793790" y="5623084"/>
            <a:ext cx="3898702" cy="1088708"/>
          </a:xfrm>
          <a:prstGeom prst="rect">
            <a:avLst/>
          </a:prstGeom>
          <a:noFill/>
          <a:ln/>
        </p:spPr>
        <p:txBody>
          <a:bodyPr wrap="square" lIns="0" tIns="0" rIns="0" bIns="0" rtlCol="0" anchor="t"/>
          <a:lstStyle/>
          <a:p>
            <a:pPr marL="0" indent="0" algn="r">
              <a:lnSpc>
                <a:spcPts val="2850"/>
              </a:lnSpc>
              <a:buNone/>
            </a:pPr>
            <a:r>
              <a:rPr lang="en-US" sz="1750" dirty="0">
                <a:solidFill>
                  <a:srgbClr val="D6E5EF"/>
                </a:solidFill>
                <a:latin typeface="Roboto" pitchFamily="34" charset="0"/>
                <a:ea typeface="Roboto" pitchFamily="34" charset="-122"/>
                <a:cs typeface="Roboto" pitchFamily="34" charset="-120"/>
              </a:rPr>
              <a:t>A voting system consolidates model outputs selecting the text with highest confidence and most frequency.</a:t>
            </a:r>
            <a:endParaRPr lang="en-US" sz="1750" dirty="0"/>
          </a:p>
        </p:txBody>
      </p:sp>
      <p:pic>
        <p:nvPicPr>
          <p:cNvPr id="17" name="Image 6" descr="preencoded.png"/>
          <p:cNvPicPr>
            <a:picLocks noChangeAspect="1"/>
          </p:cNvPicPr>
          <p:nvPr/>
        </p:nvPicPr>
        <p:blipFill>
          <a:blip r:embed="rId9"/>
          <a:stretch>
            <a:fillRect/>
          </a:stretch>
        </p:blipFill>
        <p:spPr>
          <a:xfrm>
            <a:off x="5032653" y="2413516"/>
            <a:ext cx="4564975" cy="4564975"/>
          </a:xfrm>
          <a:prstGeom prst="rect">
            <a:avLst/>
          </a:prstGeom>
        </p:spPr>
      </p:pic>
      <p:pic>
        <p:nvPicPr>
          <p:cNvPr id="18" name="Image 7" descr="preencoded.png"/>
          <p:cNvPicPr>
            <a:picLocks noChangeAspect="1"/>
          </p:cNvPicPr>
          <p:nvPr/>
        </p:nvPicPr>
        <p:blipFill>
          <a:blip r:embed="rId10"/>
          <a:stretch>
            <a:fillRect/>
          </a:stretch>
        </p:blipFill>
        <p:spPr>
          <a:xfrm>
            <a:off x="5838230" y="5402461"/>
            <a:ext cx="339328" cy="424220"/>
          </a:xfrm>
          <a:prstGeom prst="rect">
            <a:avLst/>
          </a:prstGeom>
        </p:spPr>
      </p:pic>
      <p:pic>
        <p:nvPicPr>
          <p:cNvPr id="20" name="Picture 19">
            <a:extLst>
              <a:ext uri="{FF2B5EF4-FFF2-40B4-BE49-F238E27FC236}">
                <a16:creationId xmlns:a16="http://schemas.microsoft.com/office/drawing/2014/main" id="{38AD02D5-5D2E-2BF0-99F4-70C1B93CCF7B}"/>
              </a:ext>
            </a:extLst>
          </p:cNvPr>
          <p:cNvPicPr>
            <a:picLocks noChangeAspect="1"/>
          </p:cNvPicPr>
          <p:nvPr/>
        </p:nvPicPr>
        <p:blipFill>
          <a:blip r:embed="rId11"/>
          <a:stretch>
            <a:fillRect/>
          </a:stretch>
        </p:blipFill>
        <p:spPr>
          <a:xfrm>
            <a:off x="12725400" y="7611869"/>
            <a:ext cx="1905000" cy="561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111091"/>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System Customization and Extensibility</a:t>
            </a:r>
            <a:endParaRPr lang="en-US" sz="4450" dirty="0"/>
          </a:p>
        </p:txBody>
      </p:sp>
      <p:sp>
        <p:nvSpPr>
          <p:cNvPr id="4" name="Shape 1"/>
          <p:cNvSpPr/>
          <p:nvPr/>
        </p:nvSpPr>
        <p:spPr>
          <a:xfrm>
            <a:off x="793790" y="3123962"/>
            <a:ext cx="510302" cy="510302"/>
          </a:xfrm>
          <a:prstGeom prst="roundRect">
            <a:avLst>
              <a:gd name="adj" fmla="val 6667"/>
            </a:avLst>
          </a:prstGeom>
          <a:solidFill>
            <a:srgbClr val="3F4652"/>
          </a:solidFill>
          <a:ln/>
        </p:spPr>
        <p:txBody>
          <a:bodyPr/>
          <a:lstStyle/>
          <a:p>
            <a:endParaRPr lang="en-US"/>
          </a:p>
        </p:txBody>
      </p:sp>
      <p:pic>
        <p:nvPicPr>
          <p:cNvPr id="5" name="Image 1" descr="preencoded.png"/>
          <p:cNvPicPr>
            <a:picLocks noChangeAspect="1"/>
          </p:cNvPicPr>
          <p:nvPr/>
        </p:nvPicPr>
        <p:blipFill>
          <a:blip r:embed="rId4"/>
          <a:stretch>
            <a:fillRect/>
          </a:stretch>
        </p:blipFill>
        <p:spPr>
          <a:xfrm>
            <a:off x="878860" y="3166467"/>
            <a:ext cx="340162" cy="425291"/>
          </a:xfrm>
          <a:prstGeom prst="rect">
            <a:avLst/>
          </a:prstGeom>
        </p:spPr>
      </p:pic>
      <p:sp>
        <p:nvSpPr>
          <p:cNvPr id="6" name="Text 2"/>
          <p:cNvSpPr/>
          <p:nvPr/>
        </p:nvSpPr>
        <p:spPr>
          <a:xfrm>
            <a:off x="1530906" y="3123962"/>
            <a:ext cx="2920722"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Add New OCR Models</a:t>
            </a:r>
            <a:endParaRPr lang="en-US" sz="2200" dirty="0"/>
          </a:p>
        </p:txBody>
      </p:sp>
      <p:sp>
        <p:nvSpPr>
          <p:cNvPr id="7" name="Text 3"/>
          <p:cNvSpPr/>
          <p:nvPr/>
        </p:nvSpPr>
        <p:spPr>
          <a:xfrm>
            <a:off x="1530906" y="3614380"/>
            <a:ext cx="2927747"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Integrate additional OCR technologies to expand recognition capabilities.</a:t>
            </a:r>
            <a:endParaRPr lang="en-US" sz="1750" dirty="0"/>
          </a:p>
        </p:txBody>
      </p:sp>
      <p:sp>
        <p:nvSpPr>
          <p:cNvPr id="8" name="Shape 4"/>
          <p:cNvSpPr/>
          <p:nvPr/>
        </p:nvSpPr>
        <p:spPr>
          <a:xfrm>
            <a:off x="4685467" y="3123962"/>
            <a:ext cx="510302" cy="510302"/>
          </a:xfrm>
          <a:prstGeom prst="roundRect">
            <a:avLst>
              <a:gd name="adj" fmla="val 6667"/>
            </a:avLst>
          </a:prstGeom>
          <a:solidFill>
            <a:srgbClr val="3F4652"/>
          </a:solidFill>
          <a:ln/>
        </p:spPr>
        <p:txBody>
          <a:bodyPr/>
          <a:lstStyle/>
          <a:p>
            <a:endParaRPr lang="en-US"/>
          </a:p>
        </p:txBody>
      </p:sp>
      <p:pic>
        <p:nvPicPr>
          <p:cNvPr id="9" name="Image 2" descr="preencoded.png"/>
          <p:cNvPicPr>
            <a:picLocks noChangeAspect="1"/>
          </p:cNvPicPr>
          <p:nvPr/>
        </p:nvPicPr>
        <p:blipFill>
          <a:blip r:embed="rId5"/>
          <a:stretch>
            <a:fillRect/>
          </a:stretch>
        </p:blipFill>
        <p:spPr>
          <a:xfrm>
            <a:off x="4770537" y="3166467"/>
            <a:ext cx="340162" cy="425291"/>
          </a:xfrm>
          <a:prstGeom prst="rect">
            <a:avLst/>
          </a:prstGeom>
        </p:spPr>
      </p:pic>
      <p:sp>
        <p:nvSpPr>
          <p:cNvPr id="10" name="Text 5"/>
          <p:cNvSpPr/>
          <p:nvPr/>
        </p:nvSpPr>
        <p:spPr>
          <a:xfrm>
            <a:off x="5422583" y="3123962"/>
            <a:ext cx="2927747" cy="708660"/>
          </a:xfrm>
          <a:prstGeom prst="rect">
            <a:avLst/>
          </a:prstGeom>
          <a:noFill/>
          <a:ln/>
        </p:spPr>
        <p:txBody>
          <a:bodyPr wrap="squar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Tune Detection Parameters</a:t>
            </a:r>
            <a:endParaRPr lang="en-US" sz="2200" dirty="0"/>
          </a:p>
        </p:txBody>
      </p:sp>
      <p:sp>
        <p:nvSpPr>
          <p:cNvPr id="11" name="Text 6"/>
          <p:cNvSpPr/>
          <p:nvPr/>
        </p:nvSpPr>
        <p:spPr>
          <a:xfrm>
            <a:off x="5422583" y="3968710"/>
            <a:ext cx="2927747"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Adjust computer vision thresholds and algorithms for various plate types and environments.</a:t>
            </a:r>
            <a:endParaRPr lang="en-US" sz="1750" dirty="0"/>
          </a:p>
        </p:txBody>
      </p:sp>
      <p:sp>
        <p:nvSpPr>
          <p:cNvPr id="12" name="Shape 7"/>
          <p:cNvSpPr/>
          <p:nvPr/>
        </p:nvSpPr>
        <p:spPr>
          <a:xfrm>
            <a:off x="793790" y="5902285"/>
            <a:ext cx="510302" cy="510302"/>
          </a:xfrm>
          <a:prstGeom prst="roundRect">
            <a:avLst>
              <a:gd name="adj" fmla="val 6667"/>
            </a:avLst>
          </a:prstGeom>
          <a:solidFill>
            <a:srgbClr val="3F4652"/>
          </a:solidFill>
          <a:ln/>
        </p:spPr>
        <p:txBody>
          <a:bodyPr/>
          <a:lstStyle/>
          <a:p>
            <a:endParaRPr lang="en-US"/>
          </a:p>
        </p:txBody>
      </p:sp>
      <p:pic>
        <p:nvPicPr>
          <p:cNvPr id="13" name="Image 3" descr="preencoded.png"/>
          <p:cNvPicPr>
            <a:picLocks noChangeAspect="1"/>
          </p:cNvPicPr>
          <p:nvPr/>
        </p:nvPicPr>
        <p:blipFill>
          <a:blip r:embed="rId6"/>
          <a:stretch>
            <a:fillRect/>
          </a:stretch>
        </p:blipFill>
        <p:spPr>
          <a:xfrm>
            <a:off x="878860" y="5944791"/>
            <a:ext cx="340162" cy="425291"/>
          </a:xfrm>
          <a:prstGeom prst="rect">
            <a:avLst/>
          </a:prstGeom>
        </p:spPr>
      </p:pic>
      <p:sp>
        <p:nvSpPr>
          <p:cNvPr id="14" name="Text 8"/>
          <p:cNvSpPr/>
          <p:nvPr/>
        </p:nvSpPr>
        <p:spPr>
          <a:xfrm>
            <a:off x="1530906" y="5902285"/>
            <a:ext cx="2876074"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Train Custom Models</a:t>
            </a:r>
            <a:endParaRPr lang="en-US" sz="2200" dirty="0"/>
          </a:p>
        </p:txBody>
      </p:sp>
      <p:sp>
        <p:nvSpPr>
          <p:cNvPr id="15" name="Text 9"/>
          <p:cNvSpPr/>
          <p:nvPr/>
        </p:nvSpPr>
        <p:spPr>
          <a:xfrm>
            <a:off x="1530906" y="6392704"/>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Use provided training scripts for specialized license plate datasets to improve performance.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622</Words>
  <Application>Microsoft Office PowerPoint</Application>
  <PresentationFormat>Custom</PresentationFormat>
  <Paragraphs>93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 Slab</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KANHAIYA CHHAPARWAL</cp:lastModifiedBy>
  <cp:revision>2</cp:revision>
  <dcterms:created xsi:type="dcterms:W3CDTF">2025-04-28T12:33:11Z</dcterms:created>
  <dcterms:modified xsi:type="dcterms:W3CDTF">2025-04-28T13:14:06Z</dcterms:modified>
</cp:coreProperties>
</file>