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veat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51188bff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51188bff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1188bf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1188bf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51188bf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51188bf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151188bff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151188bff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51188bf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51188bf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51188bf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51188bf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51188bff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51188bff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51188bf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51188bf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51188bffa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51188bffa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1188bff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1188bff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51188bff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51188bff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51188bff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51188bff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51188bff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51188bff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1188bff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1188bff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1188bff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51188bff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vba-tutorial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3575"/>
            <a:ext cx="9159639" cy="5143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0" y="10053"/>
            <a:ext cx="9144000" cy="10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00FF"/>
                </a:solidFill>
              </a:rPr>
              <a:t>SWAKOPMUND SECONDARY SCHOOL</a:t>
            </a:r>
            <a:endParaRPr sz="3200" b="1" dirty="0"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0" y="1048875"/>
            <a:ext cx="91440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GRADE 11 COMPUTER STUDIES NOTES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0000FF"/>
                </a:solidFill>
              </a:rPr>
              <a:t>TOPIC: DATABASES</a:t>
            </a:r>
            <a:endParaRPr sz="1900" b="1" dirty="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180625" y="4680850"/>
            <a:ext cx="963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veat"/>
                <a:ea typeface="Caveat"/>
                <a:cs typeface="Caveat"/>
                <a:sym typeface="Caveat"/>
              </a:rPr>
              <a:t>Mr Kanhalelo</a:t>
            </a:r>
            <a:endParaRPr sz="10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rot="10800000" flipH="1">
            <a:off x="-130625" y="2351475"/>
            <a:ext cx="9339900" cy="216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Microsoft Access?</a:t>
            </a: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Access is a Database Management System offered by Microsoft. It uses the Microsoft Jet Database Engine and comes as a part of the Microsoft Office suite of application.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Microsoft Access offers the functionality of a database and the programming capabilities to create easy to navigate screens (forms). It helps you analyze large amounts of information, and manage data efficiently.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Important Terms and Basic Objects</a:t>
            </a:r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228"/>
              <a:buFont typeface="Arial"/>
              <a:buNone/>
            </a:pPr>
            <a:r>
              <a:rPr lang="en-GB" sz="3213" b="1">
                <a:solidFill>
                  <a:srgbClr val="666666"/>
                </a:solidFill>
              </a:rPr>
              <a:t>Database File:</a:t>
            </a:r>
            <a:endParaRPr sz="3213" b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228"/>
              <a:buFont typeface="Arial"/>
              <a:buNone/>
            </a:pPr>
            <a:r>
              <a:rPr lang="en-GB" sz="3213">
                <a:solidFill>
                  <a:srgbClr val="666666"/>
                </a:solidFill>
              </a:rPr>
              <a:t>It is a file which stores the entire database. The database file is saved to your hard drive or other storage devices.</a:t>
            </a:r>
            <a:endParaRPr sz="3213">
              <a:solidFill>
                <a:srgbClr val="666666"/>
              </a:solidFill>
            </a:endParaRPr>
          </a:p>
          <a:p>
            <a:pPr marL="0" lvl="0" indent="0" algn="l" rtl="0">
              <a:lnSpc>
                <a:spcPct val="11363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4228"/>
              <a:buFont typeface="Arial"/>
              <a:buNone/>
            </a:pPr>
            <a:r>
              <a:rPr lang="en-GB" sz="3213" b="1">
                <a:solidFill>
                  <a:srgbClr val="666666"/>
                </a:solidFill>
                <a:highlight>
                  <a:srgbClr val="FFFFFF"/>
                </a:highlight>
              </a:rPr>
              <a:t>Data types:</a:t>
            </a:r>
            <a:endParaRPr sz="3213"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4228"/>
              <a:buFont typeface="Arial"/>
              <a:buNone/>
            </a:pPr>
            <a:r>
              <a:rPr lang="en-GB" sz="3213">
                <a:solidFill>
                  <a:srgbClr val="666666"/>
                </a:solidFill>
                <a:highlight>
                  <a:srgbClr val="FFFFFF"/>
                </a:highlight>
              </a:rPr>
              <a:t>Datatypes are the properties of each field. Every field has one data type like text, number, date, etc.</a:t>
            </a:r>
            <a:endParaRPr sz="3213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228"/>
              <a:buFont typeface="Arial"/>
              <a:buNone/>
            </a:pPr>
            <a:r>
              <a:rPr lang="en-GB" sz="3213" b="1">
                <a:solidFill>
                  <a:srgbClr val="666666"/>
                </a:solidFill>
                <a:highlight>
                  <a:srgbClr val="FFFFFF"/>
                </a:highlight>
              </a:rPr>
              <a:t>Table</a:t>
            </a:r>
            <a:endParaRPr sz="3213" b="1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25533" algn="l" rtl="0"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-GB" sz="3213">
                <a:solidFill>
                  <a:srgbClr val="666666"/>
                </a:solidFill>
                <a:highlight>
                  <a:srgbClr val="FFFFFF"/>
                </a:highlight>
              </a:rPr>
              <a:t>A Table is an object which stores data in Row &amp; Column format to store data.</a:t>
            </a:r>
            <a:endParaRPr sz="3213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25533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-GB" sz="3213">
                <a:solidFill>
                  <a:srgbClr val="666666"/>
                </a:solidFill>
                <a:highlight>
                  <a:srgbClr val="FFFFFF"/>
                </a:highlight>
              </a:rPr>
              <a:t>A Table is usually related to other tables in the database file.</a:t>
            </a:r>
            <a:endParaRPr sz="3213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25533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-GB" sz="3213">
                <a:solidFill>
                  <a:srgbClr val="666666"/>
                </a:solidFill>
                <a:highlight>
                  <a:srgbClr val="FFFFFF"/>
                </a:highlight>
              </a:rPr>
              <a:t>Each column must have Unique name</a:t>
            </a:r>
            <a:endParaRPr sz="3213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25533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●"/>
            </a:pPr>
            <a:r>
              <a:rPr lang="en-GB" sz="3213">
                <a:solidFill>
                  <a:srgbClr val="666666"/>
                </a:solidFill>
                <a:highlight>
                  <a:srgbClr val="FFFFFF"/>
                </a:highlight>
              </a:rPr>
              <a:t>We can also define Primary Key in a table.</a:t>
            </a:r>
            <a:endParaRPr sz="3213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50" b="1">
                <a:solidFill>
                  <a:srgbClr val="222222"/>
                </a:solidFill>
                <a:highlight>
                  <a:srgbClr val="FFFFFF"/>
                </a:highlight>
              </a:rPr>
              <a:t>Query</a:t>
            </a:r>
            <a:endParaRPr sz="165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Queries answer a question by selecting and sorting and filtering data based on search criteria.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Queries show a selection of data based on criteria (limitations) you provide.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Queries can pull from one or more related Tables and other Queries.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Types of Query can be SELECT, INSERT, UPDATE, DELETE.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 b="1">
                <a:solidFill>
                  <a:srgbClr val="222222"/>
                </a:solidFill>
                <a:highlight>
                  <a:srgbClr val="FFFFFF"/>
                </a:highlight>
              </a:rPr>
              <a:t>Form</a:t>
            </a:r>
            <a:endParaRPr sz="165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7895" algn="l" rtl="0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A form is a database object that you can use to create a user interface for a database application.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789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Forms help you to display live data from the table. It mainly used to ease the process of data entry or editing.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 b="1">
                <a:solidFill>
                  <a:srgbClr val="222222"/>
                </a:solidFill>
                <a:highlight>
                  <a:srgbClr val="FFFFFF"/>
                </a:highlight>
              </a:rPr>
              <a:t>Report</a:t>
            </a:r>
            <a:endParaRPr sz="165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7895" algn="l" rtl="0">
              <a:spcBef>
                <a:spcPts val="70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A report is an object in desktop databases primarily used for formatting, calculating, printing, and summarizing selected data.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0789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You can even customize the report’s look and feel.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 b="1">
                <a:solidFill>
                  <a:srgbClr val="222222"/>
                </a:solidFill>
                <a:highlight>
                  <a:srgbClr val="FFFFFF"/>
                </a:highlight>
              </a:rPr>
              <a:t>Macros</a:t>
            </a:r>
            <a:endParaRPr sz="165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Macros are mini computer programming constructs. They allow you to set up commands and processes in your forms, like, searching, moving to another record, or running a formula.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 b="1">
                <a:solidFill>
                  <a:srgbClr val="222222"/>
                </a:solidFill>
                <a:highlight>
                  <a:srgbClr val="FFFFFF"/>
                </a:highlight>
              </a:rPr>
              <a:t>Modules:</a:t>
            </a:r>
            <a:endParaRPr sz="1650"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Modules are procedures(functions) which you can write using </a:t>
            </a:r>
            <a:r>
              <a:rPr lang="en-GB" sz="135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Visual Basic for Applications</a:t>
            </a: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</a:rPr>
              <a:t> (VBA).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59" y="331779"/>
            <a:ext cx="7878722" cy="46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What is a Database?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08225" y="930725"/>
            <a:ext cx="83601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 dirty="0">
                <a:solidFill>
                  <a:srgbClr val="0000FF"/>
                </a:solidFill>
              </a:rPr>
              <a:t>A database is a systematic collection of data</a:t>
            </a:r>
            <a:r>
              <a:rPr lang="en-GB" sz="1700" dirty="0">
                <a:solidFill>
                  <a:srgbClr val="434343"/>
                </a:solidFill>
              </a:rPr>
              <a:t>. </a:t>
            </a:r>
            <a:endParaRPr sz="1700" dirty="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 dirty="0">
                <a:solidFill>
                  <a:srgbClr val="434343"/>
                </a:solidFill>
              </a:rPr>
              <a:t>Databases support electronic storage and manipulation of data. Databases make data management easy.</a:t>
            </a:r>
            <a:endParaRPr sz="17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0000FF"/>
                </a:solidFill>
              </a:rPr>
              <a:t>example:</a:t>
            </a:r>
            <a:r>
              <a:rPr lang="en-GB" sz="1700" dirty="0">
                <a:solidFill>
                  <a:srgbClr val="434343"/>
                </a:solidFill>
              </a:rPr>
              <a:t> An online telephone directory uses a database to store data of people, phone numbers, and other contact details. </a:t>
            </a:r>
            <a:endParaRPr sz="1700" dirty="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434343"/>
                </a:solidFill>
              </a:rPr>
              <a:t>Your electricity service provider uses a database to manage billing, client-related issues, handle fault data.</a:t>
            </a:r>
            <a:endParaRPr sz="1700" dirty="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rgbClr val="434343"/>
                </a:solidFill>
              </a:rPr>
              <a:t>Companies like </a:t>
            </a:r>
            <a:r>
              <a:rPr lang="en-GB" sz="1700" b="1" dirty="0">
                <a:solidFill>
                  <a:srgbClr val="0000FF"/>
                </a:solidFill>
              </a:rPr>
              <a:t>Meta, </a:t>
            </a:r>
            <a:r>
              <a:rPr lang="en-GB" sz="1700" b="1" dirty="0">
                <a:solidFill>
                  <a:srgbClr val="FF9900"/>
                </a:solidFill>
              </a:rPr>
              <a:t>Google</a:t>
            </a:r>
            <a:r>
              <a:rPr lang="en-GB" sz="1700" b="1" dirty="0">
                <a:solidFill>
                  <a:srgbClr val="0000FF"/>
                </a:solidFill>
              </a:rPr>
              <a:t>, </a:t>
            </a:r>
            <a:r>
              <a:rPr lang="en-GB" sz="1700" b="1" dirty="0">
                <a:solidFill>
                  <a:schemeClr val="dk2"/>
                </a:solidFill>
              </a:rPr>
              <a:t>and </a:t>
            </a:r>
            <a:r>
              <a:rPr lang="en-GB" sz="1700" b="1" dirty="0">
                <a:solidFill>
                  <a:srgbClr val="CC0000"/>
                </a:solidFill>
              </a:rPr>
              <a:t>Netflix </a:t>
            </a:r>
            <a:r>
              <a:rPr lang="en-GB" sz="1700" dirty="0">
                <a:solidFill>
                  <a:schemeClr val="dk2"/>
                </a:solidFill>
              </a:rPr>
              <a:t>all use databases to store large volumes of data.</a:t>
            </a:r>
            <a:endParaRPr sz="17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0"/>
            <a:ext cx="76580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7402275" y="4620975"/>
            <a:ext cx="9309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Present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What is the purpose of a Database?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08225" y="930725"/>
            <a:ext cx="83601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offers a variety of techniques to store &amp; retrieve data.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serves as an efficient handler to balance the needs of multiple applications using the same data</a:t>
            </a:r>
            <a:endParaRPr sz="1700">
              <a:solidFill>
                <a:srgbClr val="434343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Offers Data Integrity and Security.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Uniform administration procedures for data.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●"/>
            </a:pPr>
            <a:r>
              <a:rPr lang="en-GB" sz="1700">
                <a:solidFill>
                  <a:srgbClr val="434343"/>
                </a:solidFill>
              </a:rPr>
              <a:t>Uniform administration procedures for data.</a:t>
            </a: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Types of Databases?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08225" y="930725"/>
            <a:ext cx="83601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</a:rPr>
              <a:t>A flat-file database:</a:t>
            </a:r>
            <a:endParaRPr sz="1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FF"/>
                </a:solidFill>
              </a:rPr>
              <a:t>is a database stored in a file called a flat file.</a:t>
            </a:r>
            <a:r>
              <a:rPr lang="en-GB" sz="1700">
                <a:solidFill>
                  <a:srgbClr val="434343"/>
                </a:solidFill>
              </a:rPr>
              <a:t> 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Records follow a uniform format, and there are no structures for indexing or recognizing relationships between records. The file is simple. 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0000FF"/>
                </a:solidFill>
              </a:rPr>
              <a:t>Examples</a:t>
            </a:r>
            <a:r>
              <a:rPr lang="en-GB" sz="1700">
                <a:solidFill>
                  <a:srgbClr val="434343"/>
                </a:solidFill>
              </a:rPr>
              <a:t>: </a:t>
            </a:r>
            <a:r>
              <a:rPr lang="en-GB" sz="1700" b="1">
                <a:solidFill>
                  <a:srgbClr val="434343"/>
                </a:solidFill>
              </a:rPr>
              <a:t>csv</a:t>
            </a:r>
            <a:r>
              <a:rPr lang="en-GB" sz="1700">
                <a:solidFill>
                  <a:srgbClr val="434343"/>
                </a:solidFill>
              </a:rPr>
              <a:t>, </a:t>
            </a:r>
            <a:r>
              <a:rPr lang="en-GB" sz="1700" b="1">
                <a:solidFill>
                  <a:srgbClr val="434343"/>
                </a:solidFill>
              </a:rPr>
              <a:t>txt </a:t>
            </a:r>
            <a:r>
              <a:rPr lang="en-GB" sz="1700">
                <a:solidFill>
                  <a:srgbClr val="434343"/>
                </a:solidFill>
              </a:rPr>
              <a:t>or </a:t>
            </a:r>
            <a:r>
              <a:rPr lang="en-GB" sz="1700" b="1">
                <a:solidFill>
                  <a:srgbClr val="434343"/>
                </a:solidFill>
              </a:rPr>
              <a:t>tsv </a:t>
            </a:r>
            <a:r>
              <a:rPr lang="en-GB" sz="1700">
                <a:solidFill>
                  <a:srgbClr val="434343"/>
                </a:solidFill>
              </a:rPr>
              <a:t>or a </a:t>
            </a:r>
            <a:r>
              <a:rPr lang="en-GB" sz="1700" b="1">
                <a:solidFill>
                  <a:srgbClr val="434343"/>
                </a:solidFill>
              </a:rPr>
              <a:t>binary </a:t>
            </a:r>
            <a:r>
              <a:rPr lang="en-GB" sz="1700">
                <a:solidFill>
                  <a:srgbClr val="434343"/>
                </a:solidFill>
              </a:rPr>
              <a:t>file.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</a:rPr>
              <a:t>Relational databases:</a:t>
            </a:r>
            <a:endParaRPr sz="1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FF"/>
                </a:solidFill>
              </a:rPr>
              <a:t>A relational database is a collection of data items with pre-defined relationships between them.</a:t>
            </a:r>
            <a:r>
              <a:rPr lang="en-GB" sz="1700">
                <a:solidFill>
                  <a:srgbClr val="434343"/>
                </a:solidFill>
              </a:rPr>
              <a:t> 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These items are organized as a set of </a:t>
            </a:r>
            <a:r>
              <a:rPr lang="en-GB" sz="1700" b="1">
                <a:solidFill>
                  <a:srgbClr val="434343"/>
                </a:solidFill>
              </a:rPr>
              <a:t>tables </a:t>
            </a:r>
            <a:r>
              <a:rPr lang="en-GB" sz="1700">
                <a:solidFill>
                  <a:srgbClr val="434343"/>
                </a:solidFill>
              </a:rPr>
              <a:t>with </a:t>
            </a:r>
            <a:r>
              <a:rPr lang="en-GB" sz="1700" b="1">
                <a:solidFill>
                  <a:srgbClr val="434343"/>
                </a:solidFill>
              </a:rPr>
              <a:t>columns </a:t>
            </a:r>
            <a:r>
              <a:rPr lang="en-GB" sz="1700">
                <a:solidFill>
                  <a:srgbClr val="434343"/>
                </a:solidFill>
              </a:rPr>
              <a:t>and </a:t>
            </a:r>
            <a:r>
              <a:rPr lang="en-GB" sz="1700" b="1">
                <a:solidFill>
                  <a:srgbClr val="434343"/>
                </a:solidFill>
              </a:rPr>
              <a:t>rows</a:t>
            </a:r>
            <a:r>
              <a:rPr lang="en-GB" sz="1700">
                <a:solidFill>
                  <a:srgbClr val="434343"/>
                </a:solidFill>
              </a:rPr>
              <a:t>. 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b="1">
                <a:solidFill>
                  <a:srgbClr val="0000FF"/>
                </a:solidFill>
              </a:rPr>
              <a:t>Examples:</a:t>
            </a:r>
            <a:r>
              <a:rPr lang="en-GB" sz="1700">
                <a:solidFill>
                  <a:srgbClr val="434343"/>
                </a:solidFill>
              </a:rPr>
              <a:t> </a:t>
            </a:r>
            <a:r>
              <a:rPr lang="en-GB" sz="1700" b="1">
                <a:solidFill>
                  <a:srgbClr val="434343"/>
                </a:solidFill>
              </a:rPr>
              <a:t>MySQL</a:t>
            </a:r>
            <a:r>
              <a:rPr lang="en-GB" sz="1700">
                <a:solidFill>
                  <a:srgbClr val="434343"/>
                </a:solidFill>
              </a:rPr>
              <a:t>, </a:t>
            </a:r>
            <a:r>
              <a:rPr lang="en-GB" sz="1700" b="1">
                <a:solidFill>
                  <a:srgbClr val="434343"/>
                </a:solidFill>
              </a:rPr>
              <a:t>Oracle</a:t>
            </a:r>
            <a:r>
              <a:rPr lang="en-GB" sz="1700">
                <a:solidFill>
                  <a:srgbClr val="434343"/>
                </a:solidFill>
              </a:rPr>
              <a:t>, and </a:t>
            </a:r>
            <a:r>
              <a:rPr lang="en-GB" sz="1700" b="1">
                <a:solidFill>
                  <a:srgbClr val="434343"/>
                </a:solidFill>
              </a:rPr>
              <a:t>Microsoft SQL Server</a:t>
            </a:r>
            <a:r>
              <a:rPr lang="en-GB" sz="1700">
                <a:solidFill>
                  <a:srgbClr val="434343"/>
                </a:solidFill>
              </a:rPr>
              <a:t> database.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subTitle" idx="1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FF"/>
                </a:solidFill>
              </a:rPr>
              <a:t>Technical terms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146950" y="411600"/>
            <a:ext cx="8997000" cy="50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</a:rPr>
              <a:t>Table:</a:t>
            </a:r>
            <a:endParaRPr sz="1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FF"/>
                </a:solidFill>
              </a:rPr>
              <a:t>A table is a data structure that organizes information into rows and columns.</a:t>
            </a:r>
            <a:r>
              <a:rPr lang="en-GB" sz="1700">
                <a:solidFill>
                  <a:srgbClr val="434343"/>
                </a:solidFill>
              </a:rPr>
              <a:t> 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</a:rPr>
              <a:t>Record:</a:t>
            </a:r>
            <a:endParaRPr sz="1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FF"/>
                </a:solidFill>
              </a:rPr>
              <a:t>A record is a database entry that may contain one or more values.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</a:rPr>
              <a:t>Groups of records are often called </a:t>
            </a:r>
            <a:r>
              <a:rPr lang="en-GB" sz="1700" b="1">
                <a:solidFill>
                  <a:srgbClr val="434343"/>
                </a:solidFill>
              </a:rPr>
              <a:t>rows </a:t>
            </a:r>
            <a:r>
              <a:rPr lang="en-GB" sz="1700">
                <a:solidFill>
                  <a:srgbClr val="434343"/>
                </a:solidFill>
              </a:rPr>
              <a:t>since each new record creates a new row in the table.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</a:rPr>
              <a:t>Field:</a:t>
            </a:r>
            <a:endParaRPr sz="1800" b="1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FF"/>
                </a:solidFill>
              </a:rPr>
              <a:t>a field is a data structure for a single piece of data</a:t>
            </a:r>
            <a:endParaRPr sz="18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</a:rPr>
              <a:t>Primary Key: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FF"/>
                </a:solidFill>
              </a:rPr>
              <a:t>A primary key is a unique identifier for a database record.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434343"/>
                </a:solidFill>
              </a:rPr>
              <a:t>Foreign Key:</a:t>
            </a:r>
            <a:endParaRPr sz="17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FF"/>
                </a:solidFill>
              </a:rPr>
              <a:t>Is a column (or group of columns) used in a relational database to link data between tables</a:t>
            </a:r>
            <a:endParaRPr sz="17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8850075" cy="449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/>
          <p:nvPr/>
        </p:nvSpPr>
        <p:spPr>
          <a:xfrm>
            <a:off x="702125" y="277575"/>
            <a:ext cx="2727000" cy="26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200" y="1300525"/>
            <a:ext cx="5643177" cy="352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 txBox="1">
            <a:spLocks noGrp="1"/>
          </p:cNvSpPr>
          <p:nvPr>
            <p:ph type="ctrTitle"/>
          </p:nvPr>
        </p:nvSpPr>
        <p:spPr>
          <a:xfrm>
            <a:off x="530775" y="0"/>
            <a:ext cx="8520600" cy="790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00FF"/>
                </a:solidFill>
              </a:rPr>
              <a:t>MS ACCESS</a:t>
            </a:r>
            <a:endParaRPr sz="4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726</Words>
  <Application>Microsoft Office PowerPoint</Application>
  <PresentationFormat>On-screen Show (16:9)</PresentationFormat>
  <Paragraphs>83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Caveat</vt:lpstr>
      <vt:lpstr>Simple Light</vt:lpstr>
      <vt:lpstr>SWAKOPMUND SECONDARY SCHOOL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 ACCESS</vt:lpstr>
      <vt:lpstr>What is Microsoft Access?</vt:lpstr>
      <vt:lpstr>Important Terms and Basic Objects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SWAKOPMUND SECONDARY SCHOOL</dc:title>
  <cp:lastModifiedBy>user</cp:lastModifiedBy>
  <cp:revision>6</cp:revision>
  <dcterms:modified xsi:type="dcterms:W3CDTF">2022-02-14T06:34:34Z</dcterms:modified>
</cp:coreProperties>
</file>