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Caveat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51188bff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51188bff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3a33b06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3a33b06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3a33b0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53a33b0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53a33b0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53a33b0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53a33b0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53a33b0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53a33b0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53a33b0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96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3a33b0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53a33b06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3a33b06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3a33b06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3a33b06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3a33b06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3a33b06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3a33b06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3a33b06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3a33b06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3575"/>
            <a:ext cx="9159639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105750"/>
            <a:ext cx="9144000" cy="10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FF"/>
                </a:solidFill>
              </a:rPr>
              <a:t>SWAKOPMUND SECONDARY SCHOOL</a:t>
            </a:r>
            <a:endParaRPr sz="3200" b="1"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0" y="1048875"/>
            <a:ext cx="91440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GRADE 8 COMPUTER STUDIES NOTES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0000FF"/>
                </a:solidFill>
              </a:rPr>
              <a:t>TOPIC: CLASSIFICATION OF VARIOUS TYPES OF COMPUTERS</a:t>
            </a:r>
            <a:endParaRPr sz="1900" b="1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180625" y="4680850"/>
            <a:ext cx="96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veat"/>
                <a:ea typeface="Caveat"/>
                <a:cs typeface="Caveat"/>
                <a:sym typeface="Caveat"/>
              </a:rPr>
              <a:t>Mr Kanhalelo</a:t>
            </a:r>
            <a:endParaRPr sz="10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-130625" y="2351475"/>
            <a:ext cx="9339900" cy="21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0000FF"/>
                </a:solidFill>
              </a:rPr>
              <a:t>Embedded Systems</a:t>
            </a:r>
            <a:endParaRPr b="1" u="sng" dirty="0">
              <a:solidFill>
                <a:srgbClr val="0000FF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151690" y="2307125"/>
            <a:ext cx="4980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Physical Size: </a:t>
            </a:r>
            <a:r>
              <a:rPr lang="en-GB" dirty="0" smtClean="0"/>
              <a:t>They differ in sizes and functionality.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Function:  </a:t>
            </a:r>
            <a:r>
              <a:rPr lang="en-GB" dirty="0"/>
              <a:t>Used to control, monitor, or assist the operation of equipment, machinery, or </a:t>
            </a:r>
            <a:r>
              <a:rPr lang="en-GB" dirty="0" smtClean="0"/>
              <a:t>plant.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Purpose: 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To control a specific function within a device.</a:t>
            </a:r>
            <a:endParaRPr dirty="0"/>
          </a:p>
        </p:txBody>
      </p:sp>
      <p:sp>
        <p:nvSpPr>
          <p:cNvPr id="119" name="Google Shape;119;p21"/>
          <p:cNvSpPr txBox="1"/>
          <p:nvPr/>
        </p:nvSpPr>
        <p:spPr>
          <a:xfrm>
            <a:off x="408225" y="930725"/>
            <a:ext cx="8360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 dirty="0">
                <a:solidFill>
                  <a:srgbClr val="C00000"/>
                </a:solidFill>
              </a:rPr>
              <a:t>Embedded means</a:t>
            </a:r>
            <a:r>
              <a:rPr lang="en-GB" sz="1700" dirty="0">
                <a:solidFill>
                  <a:srgbClr val="C00000"/>
                </a:solidFill>
              </a:rPr>
              <a:t> </a:t>
            </a:r>
            <a:r>
              <a:rPr lang="en-GB" sz="1700" dirty="0">
                <a:solidFill>
                  <a:srgbClr val="0000FF"/>
                </a:solidFill>
              </a:rPr>
              <a:t>- Hidden inside so one cannot see it.</a:t>
            </a:r>
            <a:endParaRPr sz="1700" dirty="0">
              <a:solidFill>
                <a:srgbClr val="0000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-GB" sz="1700" b="1" dirty="0">
                <a:solidFill>
                  <a:srgbClr val="C00000"/>
                </a:solidFill>
              </a:rPr>
              <a:t>System means </a:t>
            </a:r>
            <a:r>
              <a:rPr lang="en-GB" sz="1700" b="1" dirty="0">
                <a:solidFill>
                  <a:srgbClr val="0000FF"/>
                </a:solidFill>
              </a:rPr>
              <a:t>- </a:t>
            </a:r>
            <a:r>
              <a:rPr lang="en-GB" sz="1700" dirty="0">
                <a:solidFill>
                  <a:srgbClr val="0000FF"/>
                </a:solidFill>
              </a:rPr>
              <a:t>Multiple components interfaced together for a common purpose</a:t>
            </a:r>
            <a:endParaRPr sz="1700" dirty="0">
              <a:solidFill>
                <a:schemeClr val="dk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3" y="2042092"/>
            <a:ext cx="3727867" cy="29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2421000" y="2110050"/>
            <a:ext cx="430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lt1"/>
                </a:solidFill>
              </a:rPr>
              <a:t>THANK YOU</a:t>
            </a:r>
            <a:endParaRPr sz="48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25" y="152400"/>
            <a:ext cx="798655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6473475" y="1954250"/>
            <a:ext cx="990600" cy="352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/>
          <p:cNvCxnSpPr/>
          <p:nvPr/>
        </p:nvCxnSpPr>
        <p:spPr>
          <a:xfrm>
            <a:off x="3838353" y="1922351"/>
            <a:ext cx="2551814" cy="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838353" y="2424223"/>
            <a:ext cx="2551814" cy="10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38353" y="1932984"/>
            <a:ext cx="0" cy="49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90167" y="1954250"/>
            <a:ext cx="0" cy="469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smtClean="0">
                <a:solidFill>
                  <a:srgbClr val="0000FF"/>
                </a:solidFill>
              </a:rPr>
              <a:t>Classify the various types of computers</a:t>
            </a:r>
            <a:endParaRPr b="1" u="sng" dirty="0">
              <a:solidFill>
                <a:srgbClr val="0000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08225" y="824395"/>
            <a:ext cx="83601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640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many Computers nearby, But they all are different from each </a:t>
            </a:r>
            <a:r>
              <a:rPr lang="en-US" dirty="0" smtClean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</a:t>
            </a:r>
          </a:p>
          <a:p>
            <a:pPr marL="40640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different classes of computer technology available these days. </a:t>
            </a:r>
            <a:endParaRPr lang="en-US" dirty="0" smtClean="0">
              <a:solidFill>
                <a:srgbClr val="1E1E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640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 and data processing of each type of computer is </a:t>
            </a:r>
            <a:r>
              <a:rPr lang="en-US" dirty="0" smtClean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different.</a:t>
            </a:r>
          </a:p>
          <a:p>
            <a:pPr marL="40640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 are mainly classified according to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Size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US" dirty="0" smtClean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purpose.</a:t>
            </a:r>
          </a:p>
          <a:p>
            <a:pPr marL="40640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 are typically classified into seven categories namely;</a:t>
            </a:r>
          </a:p>
          <a:p>
            <a:pPr marL="120650" lvl="3">
              <a:lnSpc>
                <a:spcPct val="150000"/>
              </a:lnSpc>
              <a:buSzPts val="1700"/>
            </a:pPr>
            <a:r>
              <a:rPr lang="en-US" dirty="0" smtClean="0">
                <a:solidFill>
                  <a:srgbClr val="434343"/>
                </a:solidFill>
              </a:rPr>
              <a:t>	</a:t>
            </a:r>
            <a:r>
              <a:rPr lang="en-US" b="1" i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Computers</a:t>
            </a:r>
          </a:p>
          <a:p>
            <a:pPr marL="120650" lvl="8">
              <a:lnSpc>
                <a:spcPct val="150000"/>
              </a:lnSpc>
              <a:buSzPts val="1700"/>
            </a:pPr>
            <a:r>
              <a:rPr lang="en-US" b="1" i="1" dirty="0" smtClean="0">
                <a:solidFill>
                  <a:srgbClr val="CC0000"/>
                </a:solidFill>
                <a:latin typeface="roboto"/>
              </a:rPr>
              <a:t> 	</a:t>
            </a:r>
            <a:r>
              <a:rPr lang="en-US" b="1" i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Computers</a:t>
            </a:r>
          </a:p>
          <a:p>
            <a:pPr marL="120650" lvl="7">
              <a:lnSpc>
                <a:spcPct val="150000"/>
              </a:lnSpc>
              <a:buSzPts val="1700"/>
            </a:pPr>
            <a:r>
              <a:rPr lang="en-US" b="1" i="1" dirty="0" smtClean="0">
                <a:solidFill>
                  <a:srgbClr val="CC0000"/>
                </a:solidFill>
              </a:rPr>
              <a:t> 	Game </a:t>
            </a:r>
            <a:r>
              <a:rPr lang="en-US" b="1" i="1" dirty="0">
                <a:solidFill>
                  <a:srgbClr val="CC0000"/>
                </a:solidFill>
              </a:rPr>
              <a:t>Consoles</a:t>
            </a:r>
          </a:p>
          <a:p>
            <a:pPr marL="120650" lvl="7">
              <a:lnSpc>
                <a:spcPct val="150000"/>
              </a:lnSpc>
              <a:buSzPts val="1700"/>
            </a:pPr>
            <a:r>
              <a:rPr lang="en-US" b="1" i="1" dirty="0" smtClean="0">
                <a:solidFill>
                  <a:srgbClr val="CC0000"/>
                </a:solidFill>
              </a:rPr>
              <a:t> 	Servers</a:t>
            </a:r>
            <a:endParaRPr lang="en-US" b="1" i="1" dirty="0">
              <a:solidFill>
                <a:srgbClr val="CC0000"/>
              </a:solidFill>
            </a:endParaRPr>
          </a:p>
          <a:p>
            <a:pPr marL="120650" lvl="7">
              <a:lnSpc>
                <a:spcPct val="150000"/>
              </a:lnSpc>
              <a:buSzPts val="1700"/>
            </a:pPr>
            <a:r>
              <a:rPr lang="en-US" b="1" i="1" dirty="0" smtClean="0">
                <a:solidFill>
                  <a:srgbClr val="CC0000"/>
                </a:solidFill>
              </a:rPr>
              <a:t> 	Mainframes</a:t>
            </a:r>
            <a:endParaRPr lang="en-US" b="1" i="1" dirty="0">
              <a:solidFill>
                <a:srgbClr val="CC0000"/>
              </a:solidFill>
            </a:endParaRPr>
          </a:p>
          <a:p>
            <a:pPr marL="120650" lvl="7">
              <a:lnSpc>
                <a:spcPct val="150000"/>
              </a:lnSpc>
              <a:buSzPts val="1700"/>
            </a:pPr>
            <a:r>
              <a:rPr lang="en-US" b="1" i="1" dirty="0" smtClean="0">
                <a:solidFill>
                  <a:srgbClr val="CC0000"/>
                </a:solidFill>
              </a:rPr>
              <a:t> 	Supercomputer</a:t>
            </a:r>
            <a:endParaRPr lang="en-US" b="1" i="1" dirty="0">
              <a:solidFill>
                <a:srgbClr val="CC0000"/>
              </a:solidFill>
            </a:endParaRPr>
          </a:p>
          <a:p>
            <a:pPr marL="120650" lvl="7">
              <a:lnSpc>
                <a:spcPct val="150000"/>
              </a:lnSpc>
              <a:buSzPts val="1700"/>
            </a:pPr>
            <a:r>
              <a:rPr lang="en-US" b="1" i="1" dirty="0" smtClean="0">
                <a:solidFill>
                  <a:srgbClr val="CC0000"/>
                </a:solidFill>
              </a:rPr>
              <a:t>	Embedded Systems</a:t>
            </a:r>
            <a:endParaRPr lang="en-US" b="1" i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0000FF"/>
                </a:solidFill>
              </a:rPr>
              <a:t>Personal Computers</a:t>
            </a:r>
            <a:endParaRPr b="1" u="sng" dirty="0">
              <a:solidFill>
                <a:srgbClr val="0000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08225" y="930725"/>
            <a:ext cx="8360100" cy="14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>
                <a:solidFill>
                  <a:srgbClr val="0000FF"/>
                </a:solidFill>
              </a:rPr>
              <a:t>A personal computer is a computer which can perform all of its input, processing, output and storage activities by itself.</a:t>
            </a:r>
            <a:endParaRPr sz="1700" b="1" dirty="0">
              <a:solidFill>
                <a:srgbClr val="434343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US" sz="1700" dirty="0" smtClean="0">
                <a:solidFill>
                  <a:srgbClr val="434343"/>
                </a:solidFill>
              </a:rPr>
              <a:t>Different types of personal computers</a:t>
            </a:r>
            <a:endParaRPr sz="1700" dirty="0">
              <a:solidFill>
                <a:srgbClr val="434343"/>
              </a:solidFill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Char char="●"/>
            </a:pPr>
            <a:r>
              <a:rPr lang="en-GB" sz="1700" b="1" dirty="0">
                <a:solidFill>
                  <a:srgbClr val="A61C00"/>
                </a:solidFill>
              </a:rPr>
              <a:t>Desktop </a:t>
            </a:r>
            <a:r>
              <a:rPr lang="en-GB" sz="1700" b="1" dirty="0" smtClean="0">
                <a:solidFill>
                  <a:srgbClr val="A61C00"/>
                </a:solidFill>
              </a:rPr>
              <a:t>Computers</a:t>
            </a:r>
            <a:endParaRPr sz="1700" dirty="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5" y="2814425"/>
            <a:ext cx="2656850" cy="22741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098525" y="2782100"/>
            <a:ext cx="4980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Physical Size: </a:t>
            </a:r>
            <a:r>
              <a:rPr lang="en-GB" dirty="0"/>
              <a:t>Designed so that the hardware components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Can fit entirely on a </a:t>
            </a:r>
            <a:r>
              <a:rPr lang="en-GB" dirty="0" smtClean="0"/>
              <a:t>desk.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Function:  </a:t>
            </a:r>
            <a:r>
              <a:rPr lang="en-GB" dirty="0"/>
              <a:t>multimedia entertainment, playing PC games, accessing the </a:t>
            </a:r>
            <a:r>
              <a:rPr lang="en-GB" dirty="0" smtClean="0"/>
              <a:t>Internet.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Purpose: </a:t>
            </a:r>
            <a:r>
              <a:rPr lang="en-GB" dirty="0"/>
              <a:t>It designed to be used by a single end-user.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40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0000FF"/>
                </a:solidFill>
              </a:rPr>
              <a:t>Mobile </a:t>
            </a:r>
            <a:r>
              <a:rPr lang="en-GB" b="1" u="sng" dirty="0" smtClean="0">
                <a:solidFill>
                  <a:srgbClr val="0000FF"/>
                </a:solidFill>
              </a:rPr>
              <a:t>Computers/Devices</a:t>
            </a:r>
            <a:endParaRPr b="1" u="sng" dirty="0">
              <a:solidFill>
                <a:srgbClr val="0000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08225" y="930725"/>
            <a:ext cx="8360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>
                <a:solidFill>
                  <a:srgbClr val="0000FF"/>
                </a:solidFill>
              </a:rPr>
              <a:t>This are Small portable digital mechanisms such as phones or tablets that provide access to the web, apps, and other software.</a:t>
            </a:r>
            <a:endParaRPr sz="1700" b="1" dirty="0">
              <a:solidFill>
                <a:srgbClr val="A61C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275" y="1900325"/>
            <a:ext cx="3546675" cy="26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8225" y="2171400"/>
            <a:ext cx="4980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Physical Size: </a:t>
            </a:r>
            <a:r>
              <a:rPr lang="en-GB" dirty="0"/>
              <a:t>Small Enough to hold in </a:t>
            </a:r>
            <a:r>
              <a:rPr lang="en-GB" dirty="0" smtClean="0"/>
              <a:t>a hand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Function:  </a:t>
            </a:r>
            <a:r>
              <a:rPr lang="en-GB" dirty="0">
                <a:solidFill>
                  <a:schemeClr val="dk1"/>
                </a:solidFill>
              </a:rPr>
              <a:t> to </a:t>
            </a:r>
            <a:r>
              <a:rPr lang="en-GB" b="1" dirty="0">
                <a:solidFill>
                  <a:srgbClr val="C00000"/>
                </a:solidFill>
              </a:rPr>
              <a:t>run mobile apps, capture barcodes, take photos and videos</a:t>
            </a:r>
            <a:r>
              <a:rPr lang="en-GB" b="1" dirty="0">
                <a:solidFill>
                  <a:schemeClr val="dk1"/>
                </a:solidFill>
              </a:rPr>
              <a:t>,</a:t>
            </a:r>
            <a:r>
              <a:rPr lang="en-GB" dirty="0">
                <a:solidFill>
                  <a:schemeClr val="dk1"/>
                </a:solidFill>
              </a:rPr>
              <a:t> and </a:t>
            </a:r>
            <a:r>
              <a:rPr lang="en-GB" b="1" dirty="0">
                <a:solidFill>
                  <a:srgbClr val="C00000"/>
                </a:solidFill>
              </a:rPr>
              <a:t>provide voice and data communications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Purpose: </a:t>
            </a:r>
            <a:r>
              <a:rPr lang="en-GB" dirty="0"/>
              <a:t>It designed to be used by a single end-user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0000FF"/>
                </a:solidFill>
              </a:rPr>
              <a:t>Game consoles</a:t>
            </a:r>
            <a:endParaRPr b="1" u="sng" dirty="0">
              <a:solidFill>
                <a:srgbClr val="0000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08225" y="835028"/>
            <a:ext cx="83601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>
                <a:solidFill>
                  <a:srgbClr val="0000FF"/>
                </a:solidFill>
              </a:rPr>
              <a:t>Is a specialized mobile computing device used to play single player or multiplayer video games.</a:t>
            </a:r>
            <a:endParaRPr sz="1700" b="1" dirty="0">
              <a:solidFill>
                <a:srgbClr val="434343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popular models are;</a:t>
            </a:r>
            <a:endParaRPr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Char char="●"/>
            </a:pPr>
            <a:r>
              <a:rPr lang="en-GB" sz="1700" b="1" dirty="0">
                <a:solidFill>
                  <a:srgbClr val="A61C00"/>
                </a:solidFill>
              </a:rPr>
              <a:t>Microsoft Xbox</a:t>
            </a:r>
            <a:endParaRPr sz="1700" b="1" dirty="0">
              <a:solidFill>
                <a:srgbClr val="A61C00"/>
              </a:solidFill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Char char="●"/>
            </a:pPr>
            <a:r>
              <a:rPr lang="en-GB" sz="1700" b="1" dirty="0">
                <a:solidFill>
                  <a:srgbClr val="A61C00"/>
                </a:solidFill>
              </a:rPr>
              <a:t>Sony </a:t>
            </a:r>
            <a:r>
              <a:rPr lang="en-GB" sz="1700" b="1" dirty="0" smtClean="0">
                <a:solidFill>
                  <a:srgbClr val="A61C00"/>
                </a:solidFill>
              </a:rPr>
              <a:t>PlayStation</a:t>
            </a:r>
            <a:endParaRPr sz="1700" b="1" dirty="0">
              <a:solidFill>
                <a:srgbClr val="A61C00"/>
              </a:solidFill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700"/>
              <a:buChar char="●"/>
            </a:pPr>
            <a:r>
              <a:rPr lang="en-GB" sz="1700" b="1" dirty="0" smtClean="0">
                <a:solidFill>
                  <a:srgbClr val="A61C00"/>
                </a:solidFill>
              </a:rPr>
              <a:t>Nintendo Switch</a:t>
            </a:r>
            <a:endParaRPr sz="1700" b="1" dirty="0">
              <a:solidFill>
                <a:srgbClr val="A61C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098525" y="2962861"/>
            <a:ext cx="4980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Physical Size: </a:t>
            </a:r>
            <a:r>
              <a:rPr lang="en-GB" dirty="0"/>
              <a:t>Designed so that the hardware components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Can fit entirely on a desk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Function:  </a:t>
            </a:r>
            <a:r>
              <a:rPr lang="en-GB" dirty="0"/>
              <a:t>multimedia entertainment, playing PC games, accessing the Internet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Purpose: </a:t>
            </a:r>
            <a:r>
              <a:rPr lang="en-GB" dirty="0"/>
              <a:t>It designed to play video games</a:t>
            </a:r>
            <a:endParaRPr dirty="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23" y="2913175"/>
            <a:ext cx="3500298" cy="19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0000FF"/>
                </a:solidFill>
              </a:rPr>
              <a:t>Server</a:t>
            </a:r>
            <a:endParaRPr b="1" u="sng" dirty="0">
              <a:solidFill>
                <a:srgbClr val="0000FF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08225" y="930725"/>
            <a:ext cx="8360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>
                <a:solidFill>
                  <a:srgbClr val="0000FF"/>
                </a:solidFill>
              </a:rPr>
              <a:t>Is a specialized mobile computing device used to play single player or multiplayer video games.</a:t>
            </a:r>
            <a:endParaRPr sz="1700" b="1" dirty="0">
              <a:solidFill>
                <a:srgbClr val="A61C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25188" y="2444154"/>
            <a:ext cx="4980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Physical Size: </a:t>
            </a:r>
            <a:r>
              <a:rPr lang="en-GB" dirty="0"/>
              <a:t>A typical server can be 1, 2, 3, or 4 rack units tall.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Function:  </a:t>
            </a:r>
            <a:r>
              <a:rPr lang="en-GB" dirty="0"/>
              <a:t>Control access to the hardware, software and other resources on a network.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Purpose: </a:t>
            </a:r>
            <a:r>
              <a:rPr lang="en-GB" dirty="0"/>
              <a:t>To Provide information or services to the other computers.</a:t>
            </a:r>
            <a:endParaRPr dirty="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58" y="2210235"/>
            <a:ext cx="3523024" cy="21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0000FF"/>
                </a:solidFill>
              </a:rPr>
              <a:t>Mainframes</a:t>
            </a:r>
            <a:endParaRPr b="1" u="sng" dirty="0">
              <a:solidFill>
                <a:srgbClr val="0000FF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08225" y="930725"/>
            <a:ext cx="8360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solidFill>
                  <a:srgbClr val="0000FF"/>
                </a:solidFill>
              </a:rPr>
              <a:t>This are very large, expensive, powerful computers that can handle hundreds or thousands of connected users at the same time.</a:t>
            </a:r>
            <a:endParaRPr sz="1700" b="1">
              <a:solidFill>
                <a:srgbClr val="A61C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163050" y="2470206"/>
            <a:ext cx="4980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Physical Size: </a:t>
            </a:r>
            <a:r>
              <a:rPr lang="en-GB" dirty="0"/>
              <a:t>Very large computers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Function:  </a:t>
            </a:r>
            <a:r>
              <a:rPr lang="en-GB" dirty="0"/>
              <a:t>Used by large companies to </a:t>
            </a:r>
            <a:r>
              <a:rPr lang="en-GB" b="1" dirty="0"/>
              <a:t>bill millions of customers </a:t>
            </a:r>
            <a:r>
              <a:rPr lang="en-GB" dirty="0"/>
              <a:t>and </a:t>
            </a:r>
            <a:r>
              <a:rPr lang="en-GB" b="1" dirty="0"/>
              <a:t>manage thousands of items in inventory.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Purpose: </a:t>
            </a:r>
            <a:r>
              <a:rPr lang="en-GB" dirty="0"/>
              <a:t>Designed to store large amounts of data, instructions and information.</a:t>
            </a:r>
            <a:endParaRPr dirty="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2725"/>
            <a:ext cx="3793725" cy="252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0000FF"/>
                </a:solidFill>
              </a:rPr>
              <a:t>Supercomputers</a:t>
            </a:r>
            <a:endParaRPr b="1" u="sng" dirty="0">
              <a:solidFill>
                <a:srgbClr val="0000FF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08225" y="930725"/>
            <a:ext cx="8360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solidFill>
                  <a:srgbClr val="0000FF"/>
                </a:solidFill>
              </a:rPr>
              <a:t>A supercomputer is a computer with a high level of performance compared to a general-purpose computer..</a:t>
            </a:r>
            <a:endParaRPr sz="1700" b="1">
              <a:solidFill>
                <a:srgbClr val="A61C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86959" y="2247729"/>
            <a:ext cx="4980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Physical Size: </a:t>
            </a:r>
            <a:r>
              <a:rPr lang="en-GB" dirty="0"/>
              <a:t>Their weight exceeds 100 tons ~ 9000 kg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Function:  </a:t>
            </a:r>
            <a:r>
              <a:rPr lang="en-GB" dirty="0"/>
              <a:t>Used in climate research and Weather Forecasting and Prediction of Natural Disasters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00000"/>
                </a:solidFill>
              </a:rPr>
              <a:t>Purpose: </a:t>
            </a:r>
            <a:r>
              <a:rPr lang="en-GB" dirty="0"/>
              <a:t>Designed to process vast amounts of data in a short time with high productivity.</a:t>
            </a:r>
            <a:endParaRPr dirty="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450" y="2038450"/>
            <a:ext cx="3793727" cy="2526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545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Caveat</vt:lpstr>
      <vt:lpstr>Simple Light</vt:lpstr>
      <vt:lpstr>SWAKOPMUND SECONDARY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SWAKOPMUND SECONDARY SCHOOL</dc:title>
  <cp:lastModifiedBy>user</cp:lastModifiedBy>
  <cp:revision>13</cp:revision>
  <dcterms:modified xsi:type="dcterms:W3CDTF">2022-02-15T07:29:18Z</dcterms:modified>
</cp:coreProperties>
</file>