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embeddedFontLst>
    <p:embeddedFont>
      <p:font typeface="Caveat"/>
      <p:regular r:id="rId24"/>
      <p:bold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Robson Kanhalelo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Caveat-regular.fntdata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5" Type="http://schemas.openxmlformats.org/officeDocument/2006/relationships/font" Target="fonts/Cave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02-16T22:13:35.485">
    <p:pos x="6000" y="0"/>
    <p:text>https://sites.google.com/site/pnutpck11/lesson-6---communication-devices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151188bff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151188bff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158e25dbb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158e25dbb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58e25dbb0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58e25dbb0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1158e25dbb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1158e25dbb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158e25dbb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158e25dbb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1158e25dbb0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1158e25dbb0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158e25dbb0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158e25dbb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1158e25dbb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1158e25dbb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53a33b06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53a33b06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153a33b06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153a33b06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158e25dbb0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158e25dbb0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158e25dbb0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1158e25dbb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158e25dbb0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158e25dbb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153a33b06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153a33b06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58e25dbb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158e25dbb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158e25dbb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1158e25dbb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158e25dbb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158e25dbb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Relationship Id="rId4" Type="http://schemas.openxmlformats.org/officeDocument/2006/relationships/image" Target="../media/image11.png"/><Relationship Id="rId5" Type="http://schemas.openxmlformats.org/officeDocument/2006/relationships/image" Target="../media/image1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jpg"/><Relationship Id="rId4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jpg"/><Relationship Id="rId4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1.xml"/><Relationship Id="rId4" Type="http://schemas.openxmlformats.org/officeDocument/2006/relationships/image" Target="../media/image9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23575"/>
            <a:ext cx="9159639" cy="514350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55" name="Google Shape;55;p13"/>
          <p:cNvSpPr txBox="1"/>
          <p:nvPr>
            <p:ph type="ctrTitle"/>
          </p:nvPr>
        </p:nvSpPr>
        <p:spPr>
          <a:xfrm>
            <a:off x="0" y="105750"/>
            <a:ext cx="9144000" cy="102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3200">
                <a:solidFill>
                  <a:srgbClr val="0000FF"/>
                </a:solidFill>
              </a:rPr>
              <a:t>SWAKOPMUND SECONDARY SCHOOL</a:t>
            </a:r>
            <a:endParaRPr b="1" sz="3200">
              <a:solidFill>
                <a:srgbClr val="0000FF"/>
              </a:solidFill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0" y="1048875"/>
            <a:ext cx="9144000" cy="112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/>
              <a:t>GRADE 9 COMPUTER STUDIES NOTES</a:t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0000FF"/>
                </a:solidFill>
              </a:rPr>
              <a:t>COMMUNICATION AND NETWORKING</a:t>
            </a:r>
            <a:endParaRPr b="1" sz="1900">
              <a:solidFill>
                <a:srgbClr val="0000FF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8180625" y="4680850"/>
            <a:ext cx="96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Caveat"/>
                <a:ea typeface="Caveat"/>
                <a:cs typeface="Caveat"/>
                <a:sym typeface="Caveat"/>
              </a:rPr>
              <a:t>Mr Kanhalelo</a:t>
            </a:r>
            <a:endParaRPr sz="1000">
              <a:latin typeface="Caveat"/>
              <a:ea typeface="Caveat"/>
              <a:cs typeface="Caveat"/>
              <a:sym typeface="Caveat"/>
            </a:endParaRPr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-130625" y="2351475"/>
            <a:ext cx="9339900" cy="21600"/>
          </a:xfrm>
          <a:prstGeom prst="straightConnector1">
            <a:avLst/>
          </a:prstGeom>
          <a:noFill/>
          <a:ln cap="flat" cmpd="sng" w="28575">
            <a:solidFill>
              <a:srgbClr val="0000FF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idx="1" type="subTitle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FF"/>
                </a:solidFill>
              </a:rPr>
              <a:t>Communication Software.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111" name="Google Shape;111;p22"/>
          <p:cNvSpPr txBox="1"/>
          <p:nvPr/>
        </p:nvSpPr>
        <p:spPr>
          <a:xfrm>
            <a:off x="408225" y="778325"/>
            <a:ext cx="83601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Are programs which help users establish a connection to another computer or network.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The manage the transmission of data, instructions and information and,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Provide an interface for users to communicate with one another.</a:t>
            </a:r>
            <a:endParaRPr sz="17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980000"/>
                </a:solidFill>
              </a:rPr>
              <a:t>Examples</a:t>
            </a:r>
            <a:endParaRPr b="1" sz="1700">
              <a:solidFill>
                <a:srgbClr val="980000"/>
              </a:solidFill>
            </a:endParaRPr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400" y="2947025"/>
            <a:ext cx="2725434" cy="20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2234" y="2947025"/>
            <a:ext cx="2150722" cy="2044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5356" y="2947025"/>
            <a:ext cx="2044076" cy="2044076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2"/>
          <p:cNvSpPr txBox="1"/>
          <p:nvPr/>
        </p:nvSpPr>
        <p:spPr>
          <a:xfrm>
            <a:off x="1428850" y="2626200"/>
            <a:ext cx="1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Email</a:t>
            </a:r>
            <a:r>
              <a:rPr b="1" lang="en-GB">
                <a:solidFill>
                  <a:srgbClr val="980000"/>
                </a:solidFill>
              </a:rPr>
              <a:t> Program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16" name="Google Shape;116;p22"/>
          <p:cNvSpPr txBox="1"/>
          <p:nvPr/>
        </p:nvSpPr>
        <p:spPr>
          <a:xfrm>
            <a:off x="5055475" y="2533025"/>
            <a:ext cx="1696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980000"/>
                </a:solidFill>
              </a:rPr>
              <a:t>Commu</a:t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/>
          <p:nvPr>
            <p:ph idx="1" type="subTitle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FF"/>
                </a:solidFill>
              </a:rPr>
              <a:t>Communication Hardware.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122" name="Google Shape;122;p23"/>
          <p:cNvSpPr txBox="1"/>
          <p:nvPr/>
        </p:nvSpPr>
        <p:spPr>
          <a:xfrm>
            <a:off x="408225" y="778325"/>
            <a:ext cx="83601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A communication device is any type of hardware designed to transfer information or data from from one place to another.</a:t>
            </a:r>
            <a:endParaRPr sz="1700">
              <a:solidFill>
                <a:srgbClr val="434343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The allow computers to communicate with one another.</a:t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980000"/>
                </a:solidFill>
              </a:rPr>
              <a:t>Examples</a:t>
            </a:r>
            <a:endParaRPr b="1" sz="1700">
              <a:solidFill>
                <a:srgbClr val="980000"/>
              </a:solidFill>
            </a:endParaRPr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8737" y="2410250"/>
            <a:ext cx="3459064" cy="2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3"/>
          <p:cNvSpPr txBox="1"/>
          <p:nvPr/>
        </p:nvSpPr>
        <p:spPr>
          <a:xfrm>
            <a:off x="7016250" y="3430225"/>
            <a:ext cx="206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An External  modem</a:t>
            </a:r>
            <a:endParaRPr/>
          </a:p>
        </p:txBody>
      </p:sp>
      <p:sp>
        <p:nvSpPr>
          <p:cNvPr id="125" name="Google Shape;125;p23"/>
          <p:cNvSpPr/>
          <p:nvPr/>
        </p:nvSpPr>
        <p:spPr>
          <a:xfrm>
            <a:off x="6432750" y="3460675"/>
            <a:ext cx="583500" cy="3393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980000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FF"/>
                </a:solidFill>
              </a:rPr>
              <a:t>Types of Modems</a:t>
            </a:r>
            <a:endParaRPr b="1" u="sng">
              <a:solidFill>
                <a:srgbClr val="0000FF"/>
              </a:solidFill>
            </a:endParaRPr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2275" y="1465738"/>
            <a:ext cx="3959725" cy="2637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4"/>
          <p:cNvPicPr preferRelativeResize="0"/>
          <p:nvPr/>
        </p:nvPicPr>
        <p:blipFill rotWithShape="1">
          <a:blip r:embed="rId4">
            <a:alphaModFix/>
          </a:blip>
          <a:srcRect b="0" l="5658" r="5658" t="0"/>
          <a:stretch/>
        </p:blipFill>
        <p:spPr>
          <a:xfrm>
            <a:off x="5684937" y="1501000"/>
            <a:ext cx="3459064" cy="2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4"/>
          <p:cNvSpPr txBox="1"/>
          <p:nvPr/>
        </p:nvSpPr>
        <p:spPr>
          <a:xfrm>
            <a:off x="1560700" y="1050250"/>
            <a:ext cx="285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Internal Modem</a:t>
            </a:r>
            <a:endParaRPr b="1" sz="1500"/>
          </a:p>
        </p:txBody>
      </p:sp>
      <p:sp>
        <p:nvSpPr>
          <p:cNvPr id="134" name="Google Shape;134;p24"/>
          <p:cNvSpPr txBox="1"/>
          <p:nvPr/>
        </p:nvSpPr>
        <p:spPr>
          <a:xfrm>
            <a:off x="5906625" y="1050250"/>
            <a:ext cx="285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/>
              <a:t>External </a:t>
            </a:r>
            <a:r>
              <a:rPr b="1" lang="en-GB" sz="1500"/>
              <a:t>Modem</a:t>
            </a:r>
            <a:endParaRPr b="1" sz="1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FF"/>
                </a:solidFill>
              </a:rPr>
              <a:t>Digital Modems: ISDN &amp; DSL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732750" y="863250"/>
            <a:ext cx="80103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Digital Modems send and </a:t>
            </a:r>
            <a:r>
              <a:rPr b="1" lang="en-GB">
                <a:solidFill>
                  <a:srgbClr val="0000FF"/>
                </a:solidFill>
              </a:rPr>
              <a:t>receive</a:t>
            </a:r>
            <a:r>
              <a:rPr b="1" lang="en-GB">
                <a:solidFill>
                  <a:srgbClr val="0000FF"/>
                </a:solidFill>
              </a:rPr>
              <a:t> data  and information to and from a digital line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</a:rPr>
              <a:t>ISDN</a:t>
            </a:r>
            <a:r>
              <a:rPr lang="en-GB"/>
              <a:t> - </a:t>
            </a:r>
            <a:r>
              <a:rPr b="1" lang="en-GB"/>
              <a:t>Integrated Services Digital Network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Sends digital data and Information </a:t>
            </a:r>
            <a:r>
              <a:rPr b="1" lang="en-GB">
                <a:solidFill>
                  <a:srgbClr val="980000"/>
                </a:solidFill>
              </a:rPr>
              <a:t>from a computer to an ISDN line</a:t>
            </a:r>
            <a:r>
              <a:rPr lang="en-GB"/>
              <a:t> a</a:t>
            </a:r>
            <a:r>
              <a:rPr lang="en-GB">
                <a:solidFill>
                  <a:schemeClr val="dk1"/>
                </a:solidFill>
              </a:rPr>
              <a:t>nd receives digital data and information</a:t>
            </a:r>
            <a:r>
              <a:rPr b="1"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rgbClr val="980000"/>
                </a:solidFill>
              </a:rPr>
              <a:t>from an ISDN line</a:t>
            </a:r>
            <a:r>
              <a:rPr lang="en-GB">
                <a:solidFill>
                  <a:srgbClr val="980000"/>
                </a:solidFill>
              </a:rPr>
              <a:t>.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500">
                <a:solidFill>
                  <a:srgbClr val="980000"/>
                </a:solidFill>
              </a:rPr>
              <a:t>DSL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b="1" lang="en-GB">
                <a:solidFill>
                  <a:schemeClr val="dk1"/>
                </a:solidFill>
              </a:rPr>
              <a:t>Digital Subscriber Line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sends digital data and information </a:t>
            </a:r>
            <a:r>
              <a:rPr b="1" lang="en-GB">
                <a:solidFill>
                  <a:srgbClr val="980000"/>
                </a:solidFill>
              </a:rPr>
              <a:t>from a computer to a DSL line</a:t>
            </a:r>
            <a:r>
              <a:rPr lang="en-GB">
                <a:solidFill>
                  <a:schemeClr val="dk1"/>
                </a:solidFill>
              </a:rPr>
              <a:t> and receives digital data and information </a:t>
            </a:r>
            <a:r>
              <a:rPr b="1" lang="en-GB">
                <a:solidFill>
                  <a:srgbClr val="980000"/>
                </a:solidFill>
              </a:rPr>
              <a:t>from a DSL line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FF"/>
                </a:solidFill>
              </a:rPr>
              <a:t>Dial-up Modems</a:t>
            </a:r>
            <a:endParaRPr b="1" u="sng">
              <a:solidFill>
                <a:srgbClr val="0000FF"/>
              </a:solidFill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732750" y="863250"/>
            <a:ext cx="80103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A dial-up modem is a communication device which </a:t>
            </a:r>
            <a:r>
              <a:rPr b="1" lang="en-GB">
                <a:solidFill>
                  <a:srgbClr val="980000"/>
                </a:solidFill>
              </a:rPr>
              <a:t>converts digital signals to analogue signals and analogue signals to digital signals </a:t>
            </a:r>
            <a:r>
              <a:rPr lang="en-GB">
                <a:solidFill>
                  <a:srgbClr val="0000FF"/>
                </a:solidFill>
              </a:rPr>
              <a:t>so that data can travel along an analogue telephone line.</a:t>
            </a:r>
            <a:endParaRPr b="1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</a:rPr>
              <a:t>ISDN</a:t>
            </a:r>
            <a:r>
              <a:rPr lang="en-GB"/>
              <a:t> - </a:t>
            </a:r>
            <a:r>
              <a:rPr b="1" lang="en-GB"/>
              <a:t>Integrated Services Digital Network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GB"/>
              <a:t>Sends digital data and Information </a:t>
            </a:r>
            <a:r>
              <a:rPr b="1" lang="en-GB">
                <a:solidFill>
                  <a:srgbClr val="980000"/>
                </a:solidFill>
              </a:rPr>
              <a:t>from a computer to an ISDN line</a:t>
            </a:r>
            <a:r>
              <a:rPr lang="en-GB"/>
              <a:t> a</a:t>
            </a:r>
            <a:r>
              <a:rPr lang="en-GB">
                <a:solidFill>
                  <a:schemeClr val="dk1"/>
                </a:solidFill>
              </a:rPr>
              <a:t>nd receives digital data and information</a:t>
            </a:r>
            <a:r>
              <a:rPr b="1" lang="en-GB">
                <a:solidFill>
                  <a:schemeClr val="dk1"/>
                </a:solidFill>
              </a:rPr>
              <a:t> </a:t>
            </a:r>
            <a:r>
              <a:rPr b="1" lang="en-GB">
                <a:solidFill>
                  <a:srgbClr val="980000"/>
                </a:solidFill>
              </a:rPr>
              <a:t>from an ISDN line</a:t>
            </a:r>
            <a:r>
              <a:rPr lang="en-GB">
                <a:solidFill>
                  <a:srgbClr val="980000"/>
                </a:solidFill>
              </a:rPr>
              <a:t>.</a:t>
            </a:r>
            <a:endParaRPr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500">
                <a:solidFill>
                  <a:srgbClr val="980000"/>
                </a:solidFill>
              </a:rPr>
              <a:t>DSL</a:t>
            </a:r>
            <a:r>
              <a:rPr lang="en-GB">
                <a:solidFill>
                  <a:schemeClr val="dk1"/>
                </a:solidFill>
              </a:rPr>
              <a:t> - </a:t>
            </a:r>
            <a:r>
              <a:rPr b="1" lang="en-GB">
                <a:solidFill>
                  <a:schemeClr val="dk1"/>
                </a:solidFill>
              </a:rPr>
              <a:t>Digital Subscriber Line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-GB">
                <a:solidFill>
                  <a:schemeClr val="dk1"/>
                </a:solidFill>
              </a:rPr>
              <a:t>sends digital data and information </a:t>
            </a:r>
            <a:r>
              <a:rPr b="1" lang="en-GB">
                <a:solidFill>
                  <a:srgbClr val="980000"/>
                </a:solidFill>
              </a:rPr>
              <a:t>from a computer to a DSL line</a:t>
            </a:r>
            <a:r>
              <a:rPr lang="en-GB">
                <a:solidFill>
                  <a:schemeClr val="dk1"/>
                </a:solidFill>
              </a:rPr>
              <a:t> and receives digital data and information </a:t>
            </a:r>
            <a:r>
              <a:rPr b="1" lang="en-GB">
                <a:solidFill>
                  <a:srgbClr val="980000"/>
                </a:solidFill>
              </a:rPr>
              <a:t>from a DSL line</a:t>
            </a:r>
            <a:endParaRPr b="1">
              <a:solidFill>
                <a:srgbClr val="98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/>
          <p:nvPr>
            <p:ph idx="1" type="subTitle"/>
          </p:nvPr>
        </p:nvSpPr>
        <p:spPr>
          <a:xfrm>
            <a:off x="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Dial-up Modems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2" name="Google Shape;152;p27"/>
          <p:cNvSpPr txBox="1"/>
          <p:nvPr/>
        </p:nvSpPr>
        <p:spPr>
          <a:xfrm>
            <a:off x="732750" y="863250"/>
            <a:ext cx="801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A dial-up modem is a communication device which </a:t>
            </a:r>
            <a:r>
              <a:rPr b="1" lang="en-GB">
                <a:solidFill>
                  <a:srgbClr val="980000"/>
                </a:solidFill>
              </a:rPr>
              <a:t>converts digital signals to analogue signals and analogue signals to digital signals </a:t>
            </a:r>
            <a:r>
              <a:rPr lang="en-GB">
                <a:solidFill>
                  <a:srgbClr val="0000FF"/>
                </a:solidFill>
              </a:rPr>
              <a:t>so that data can travel along an analogue telephone line.</a:t>
            </a:r>
            <a:endParaRPr b="1">
              <a:solidFill>
                <a:srgbClr val="980000"/>
              </a:solidFill>
            </a:endParaRPr>
          </a:p>
        </p:txBody>
      </p:sp>
      <p:sp>
        <p:nvSpPr>
          <p:cNvPr id="153" name="Google Shape;153;p27"/>
          <p:cNvSpPr txBox="1"/>
          <p:nvPr>
            <p:ph idx="1" type="subTitle"/>
          </p:nvPr>
        </p:nvSpPr>
        <p:spPr>
          <a:xfrm>
            <a:off x="165900" y="1984525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Wireless</a:t>
            </a:r>
            <a:r>
              <a:rPr b="1" lang="en-GB">
                <a:solidFill>
                  <a:srgbClr val="0000FF"/>
                </a:solidFill>
              </a:rPr>
              <a:t> Modem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154" name="Google Shape;154;p27"/>
          <p:cNvSpPr txBox="1"/>
          <p:nvPr/>
        </p:nvSpPr>
        <p:spPr>
          <a:xfrm>
            <a:off x="871575" y="2777125"/>
            <a:ext cx="801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FF"/>
                </a:solidFill>
              </a:rPr>
              <a:t>Is a modem that </a:t>
            </a:r>
            <a:r>
              <a:rPr b="1" lang="en-GB">
                <a:solidFill>
                  <a:srgbClr val="980000"/>
                </a:solidFill>
              </a:rPr>
              <a:t>bypasses the telephone system</a:t>
            </a:r>
            <a:r>
              <a:rPr lang="en-GB">
                <a:solidFill>
                  <a:srgbClr val="0000FF"/>
                </a:solidFill>
              </a:rPr>
              <a:t> and </a:t>
            </a:r>
            <a:r>
              <a:rPr b="1" lang="en-GB">
                <a:solidFill>
                  <a:srgbClr val="980000"/>
                </a:solidFill>
              </a:rPr>
              <a:t>connects directly to a wireless network</a:t>
            </a:r>
            <a:r>
              <a:rPr lang="en-GB">
                <a:solidFill>
                  <a:srgbClr val="0000FF"/>
                </a:solidFill>
              </a:rPr>
              <a:t>, through which it can directly access the Internet connectivity provided by an Internet service provider (ISP).</a:t>
            </a:r>
            <a:endParaRPr b="1">
              <a:solidFill>
                <a:srgbClr val="980000"/>
              </a:solidFill>
            </a:endParaRPr>
          </a:p>
        </p:txBody>
      </p:sp>
      <p:pic>
        <p:nvPicPr>
          <p:cNvPr id="155" name="Google Shape;15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5738" y="0"/>
            <a:ext cx="5492524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85150" y="383125"/>
            <a:ext cx="7822951" cy="450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idx="1" type="subTitle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u="sng">
                <a:solidFill>
                  <a:srgbClr val="0000FF"/>
                </a:solidFill>
              </a:rPr>
              <a:t>How data is transmitted over the internet?</a:t>
            </a:r>
            <a:endParaRPr b="1" u="sng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FF"/>
        </a:solidFill>
      </p:bgPr>
    </p:bg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/>
        </p:nvSpPr>
        <p:spPr>
          <a:xfrm>
            <a:off x="2421000" y="2110050"/>
            <a:ext cx="430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800">
                <a:solidFill>
                  <a:schemeClr val="lt1"/>
                </a:solidFill>
              </a:rPr>
              <a:t>THANK YOU</a:t>
            </a:r>
            <a:endParaRPr b="1" sz="48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4270" l="0" r="0" t="4279"/>
          <a:stretch/>
        </p:blipFill>
        <p:spPr>
          <a:xfrm>
            <a:off x="578725" y="152400"/>
            <a:ext cx="798655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/>
          <p:nvPr/>
        </p:nvSpPr>
        <p:spPr>
          <a:xfrm>
            <a:off x="7062275" y="678550"/>
            <a:ext cx="990600" cy="352800"/>
          </a:xfrm>
          <a:prstGeom prst="leftArrow">
            <a:avLst>
              <a:gd fmla="val 50000" name="adj1"/>
              <a:gd fmla="val 50000" name="adj2"/>
            </a:avLst>
          </a:prstGeom>
          <a:solidFill>
            <a:srgbClr val="0000FF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/>
        </p:nvSpPr>
        <p:spPr>
          <a:xfrm>
            <a:off x="936425" y="1913525"/>
            <a:ext cx="75864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4400">
                <a:solidFill>
                  <a:srgbClr val="0000FF"/>
                </a:solidFill>
              </a:rPr>
              <a:t>Electromagnetism</a:t>
            </a:r>
            <a:endParaRPr b="1" sz="4400">
              <a:solidFill>
                <a:srgbClr val="0000FF"/>
              </a:solidFill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025" y="1150000"/>
            <a:ext cx="2243750" cy="269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7123" y="152400"/>
            <a:ext cx="6089752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/>
          <p:nvPr/>
        </p:nvSpPr>
        <p:spPr>
          <a:xfrm>
            <a:off x="1189050" y="4937700"/>
            <a:ext cx="66093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1189050" y="4937700"/>
            <a:ext cx="6609300" cy="434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0" y="152400"/>
            <a:ext cx="4632900" cy="463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idx="1" type="subTitle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Definition</a:t>
            </a:r>
            <a:r>
              <a:rPr b="1" lang="en-GB">
                <a:solidFill>
                  <a:srgbClr val="0000FF"/>
                </a:solidFill>
              </a:rPr>
              <a:t> of terms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08225" y="930725"/>
            <a:ext cx="8360100" cy="30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Computer Communication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describes a process in which two or more computers or devices transfer data, instructions and information.</a:t>
            </a:r>
            <a:endParaRPr sz="17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Data Communication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Refers to the exchange of data between a source(sender) and a receiver.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Different forms of communications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700"/>
              <a:buChar char="●"/>
            </a:pPr>
            <a:r>
              <a:rPr b="1" lang="en-GB" sz="1700">
                <a:solidFill>
                  <a:srgbClr val="980000"/>
                </a:solidFill>
              </a:rPr>
              <a:t>Cables connections</a:t>
            </a:r>
            <a:endParaRPr b="1" sz="1700">
              <a:solidFill>
                <a:srgbClr val="98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700"/>
              <a:buChar char="●"/>
            </a:pPr>
            <a:r>
              <a:rPr b="1" lang="en-GB" sz="1700">
                <a:solidFill>
                  <a:srgbClr val="980000"/>
                </a:solidFill>
              </a:rPr>
              <a:t>Wires connections</a:t>
            </a:r>
            <a:endParaRPr b="1" sz="1700">
              <a:solidFill>
                <a:srgbClr val="98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980000"/>
              </a:buClr>
              <a:buSzPts val="1700"/>
              <a:buChar char="●"/>
            </a:pPr>
            <a:r>
              <a:rPr b="1" lang="en-GB" sz="1700">
                <a:solidFill>
                  <a:srgbClr val="980000"/>
                </a:solidFill>
              </a:rPr>
              <a:t>Wireless connections</a:t>
            </a:r>
            <a:endParaRPr b="1" sz="17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idx="1" type="subTitle"/>
          </p:nvPr>
        </p:nvSpPr>
        <p:spPr>
          <a:xfrm>
            <a:off x="-50" y="0"/>
            <a:ext cx="9144000" cy="7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FF"/>
                </a:solidFill>
              </a:rPr>
              <a:t>What is needed for effective communication?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4" name="Google Shape;94;p19"/>
          <p:cNvSpPr txBox="1"/>
          <p:nvPr/>
        </p:nvSpPr>
        <p:spPr>
          <a:xfrm>
            <a:off x="408225" y="778325"/>
            <a:ext cx="83601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A sending device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Used to send data, instructions or information</a:t>
            </a:r>
            <a:endParaRPr sz="1700">
              <a:solidFill>
                <a:srgbClr val="434343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A communication device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It connects a sending device to a communication channel</a:t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A communication Channel</a:t>
            </a:r>
            <a:endParaRPr b="1"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Used as a </a:t>
            </a:r>
            <a:r>
              <a:rPr b="1" lang="en-GB" sz="1700">
                <a:solidFill>
                  <a:srgbClr val="434343"/>
                </a:solidFill>
              </a:rPr>
              <a:t>carrier </a:t>
            </a:r>
            <a:r>
              <a:rPr lang="en-GB" sz="1700">
                <a:solidFill>
                  <a:srgbClr val="434343"/>
                </a:solidFill>
              </a:rPr>
              <a:t>for data, instructions or information</a:t>
            </a:r>
            <a:endParaRPr sz="1700">
              <a:solidFill>
                <a:srgbClr val="434343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700">
                <a:solidFill>
                  <a:srgbClr val="0000FF"/>
                </a:solidFill>
              </a:rPr>
              <a:t>Another communication device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To connect the communication channel to a receiving device</a:t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rgbClr val="0000FF"/>
                </a:solidFill>
              </a:rPr>
              <a:t>A receiving device</a:t>
            </a:r>
            <a:endParaRPr sz="1700">
              <a:solidFill>
                <a:srgbClr val="0000FF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700"/>
              <a:buChar char="-"/>
            </a:pPr>
            <a:r>
              <a:rPr lang="en-GB" sz="1700">
                <a:solidFill>
                  <a:srgbClr val="434343"/>
                </a:solidFill>
              </a:rPr>
              <a:t>Receives and acceptes the transmission of data, instructions or information.</a:t>
            </a:r>
            <a:endParaRPr b="1" sz="1700">
              <a:solidFill>
                <a:srgbClr val="98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7800" y="152400"/>
            <a:ext cx="595942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/>
        </p:nvSpPr>
        <p:spPr>
          <a:xfrm>
            <a:off x="1871250" y="2048400"/>
            <a:ext cx="5401500" cy="1046700"/>
          </a:xfrm>
          <a:prstGeom prst="rect">
            <a:avLst/>
          </a:prstGeom>
          <a:noFill/>
          <a:ln cap="flat" cmpd="sng" w="28575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800">
                <a:solidFill>
                  <a:srgbClr val="0000FF"/>
                </a:solidFill>
              </a:rPr>
              <a:t>Hardware and Software needed for communication</a:t>
            </a:r>
            <a:endParaRPr/>
          </a:p>
        </p:txBody>
      </p:sp>
      <p:cxnSp>
        <p:nvCxnSpPr>
          <p:cNvPr id="105" name="Google Shape;105;p21"/>
          <p:cNvCxnSpPr/>
          <p:nvPr/>
        </p:nvCxnSpPr>
        <p:spPr>
          <a:xfrm flipH="1" rot="10800000">
            <a:off x="1750700" y="1750750"/>
            <a:ext cx="5415000" cy="1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