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5" r:id="rId3"/>
    <p:sldId id="260" r:id="rId4"/>
    <p:sldId id="266" r:id="rId5"/>
    <p:sldId id="267" r:id="rId6"/>
    <p:sldId id="261" r:id="rId7"/>
    <p:sldId id="258" r:id="rId8"/>
    <p:sldId id="259" r:id="rId9"/>
    <p:sldId id="262" r:id="rId10"/>
    <p:sldId id="268" r:id="rId11"/>
    <p:sldId id="263" r:id="rId12"/>
    <p:sldId id="264" r:id="rId13"/>
  </p:sldIdLst>
  <p:sldSz cx="9144000" cy="5143500" type="screen16x9"/>
  <p:notesSz cx="6858000" cy="9144000"/>
  <p:embeddedFontLst>
    <p:embeddedFont>
      <p:font typeface="Montserrat"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61372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35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ba7bf57f3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ba7bf57f3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64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ba7bf57f3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ba7bf57f3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06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8eafab487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8eafab48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24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a2b931ef2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a2b931ef2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78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a7bf57f3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ba7bf57f3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372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ba7bf57f3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ba7bf57f3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03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a7bf57f3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a7bf57f3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68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37649" y="682171"/>
            <a:ext cx="5874479" cy="1803379"/>
          </a:xfrm>
          <a:prstGeom prst="rect">
            <a:avLst/>
          </a:prstGeom>
          <a:solidFill>
            <a:schemeClr val="lt1"/>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dirty="0">
                <a:solidFill>
                  <a:schemeClr val="dk1"/>
                </a:solidFill>
              </a:rPr>
              <a:t>Election Result Prediction Using Twitter Data</a:t>
            </a:r>
            <a:endParaRPr b="1" dirty="0">
              <a:solidFill>
                <a:schemeClr val="dk1"/>
              </a:solidFill>
            </a:endParaRPr>
          </a:p>
        </p:txBody>
      </p:sp>
      <p:sp>
        <p:nvSpPr>
          <p:cNvPr id="135" name="Google Shape;135;p13"/>
          <p:cNvSpPr txBox="1">
            <a:spLocks noGrp="1"/>
          </p:cNvSpPr>
          <p:nvPr>
            <p:ph type="subTitle" idx="1"/>
          </p:nvPr>
        </p:nvSpPr>
        <p:spPr>
          <a:xfrm>
            <a:off x="5319486" y="3663449"/>
            <a:ext cx="3592643" cy="9520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dirty="0" smtClean="0">
                <a:solidFill>
                  <a:schemeClr val="dk1"/>
                </a:solidFill>
              </a:rPr>
              <a:t>B </a:t>
            </a:r>
            <a:r>
              <a:rPr lang="en-GB" sz="1400" b="1" dirty="0" smtClean="0">
                <a:solidFill>
                  <a:schemeClr val="dk1"/>
                </a:solidFill>
              </a:rPr>
              <a:t>Sri </a:t>
            </a:r>
            <a:r>
              <a:rPr lang="en-GB" sz="1400" b="1" dirty="0" smtClean="0">
                <a:solidFill>
                  <a:schemeClr val="dk1"/>
                </a:solidFill>
              </a:rPr>
              <a:t>Kanishka Reddy (</a:t>
            </a:r>
            <a:r>
              <a:rPr lang="en-GB" sz="1400" b="1" dirty="0">
                <a:solidFill>
                  <a:schemeClr val="dk1"/>
                </a:solidFill>
              </a:rPr>
              <a:t>1602-19-737-111)</a:t>
            </a:r>
            <a:endParaRPr sz="1400" b="1" dirty="0">
              <a:solidFill>
                <a:schemeClr val="dk1"/>
              </a:solidFill>
            </a:endParaRPr>
          </a:p>
          <a:p>
            <a:pPr marL="0" lvl="0" indent="0" algn="l" rtl="0">
              <a:spcBef>
                <a:spcPts val="0"/>
              </a:spcBef>
              <a:spcAft>
                <a:spcPts val="0"/>
              </a:spcAft>
              <a:buNone/>
            </a:pPr>
            <a:r>
              <a:rPr lang="en-GB" sz="1400" b="1" dirty="0">
                <a:solidFill>
                  <a:schemeClr val="dk1"/>
                </a:solidFill>
              </a:rPr>
              <a:t>A Krishna </a:t>
            </a:r>
            <a:r>
              <a:rPr lang="en-GB" sz="1400" b="1" dirty="0" smtClean="0">
                <a:solidFill>
                  <a:schemeClr val="dk1"/>
                </a:solidFill>
              </a:rPr>
              <a:t>Chaitanya (</a:t>
            </a:r>
            <a:r>
              <a:rPr lang="en-GB" sz="1400" b="1" dirty="0">
                <a:solidFill>
                  <a:schemeClr val="dk1"/>
                </a:solidFill>
              </a:rPr>
              <a:t>1602-19-737-308)</a:t>
            </a:r>
            <a:endParaRPr sz="1400"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500" y="0"/>
            <a:ext cx="7038900" cy="914100"/>
          </a:xfrm>
        </p:spPr>
        <p:txBody>
          <a:bodyPr>
            <a:normAutofit/>
          </a:bodyPr>
          <a:lstStyle/>
          <a:p>
            <a:r>
              <a:rPr lang="en-US" sz="2800" b="1" dirty="0" smtClean="0">
                <a:solidFill>
                  <a:schemeClr val="tx1"/>
                </a:solidFill>
                <a:latin typeface="Lato" panose="020B0604020202020204" charset="0"/>
              </a:rPr>
              <a:t>Results :</a:t>
            </a:r>
            <a:endParaRPr lang="en-IN" sz="2800" b="1" dirty="0">
              <a:solidFill>
                <a:schemeClr val="tx1"/>
              </a:solidFill>
              <a:latin typeface="Lato"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500" y="812289"/>
            <a:ext cx="7846500" cy="4049996"/>
          </a:xfrm>
          <a:prstGeom prst="rect">
            <a:avLst/>
          </a:prstGeom>
        </p:spPr>
      </p:pic>
    </p:spTree>
    <p:extLst>
      <p:ext uri="{BB962C8B-B14F-4D97-AF65-F5344CB8AC3E}">
        <p14:creationId xmlns:p14="http://schemas.microsoft.com/office/powerpoint/2010/main" val="145027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20"/>
          <p:cNvSpPr txBox="1">
            <a:spLocks noGrp="1"/>
          </p:cNvSpPr>
          <p:nvPr>
            <p:ph type="body" idx="1"/>
          </p:nvPr>
        </p:nvSpPr>
        <p:spPr>
          <a:xfrm>
            <a:off x="1268471" y="853918"/>
            <a:ext cx="7038900" cy="422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2" name="TextBox 1"/>
          <p:cNvSpPr txBox="1"/>
          <p:nvPr/>
        </p:nvSpPr>
        <p:spPr>
          <a:xfrm>
            <a:off x="1268471" y="0"/>
            <a:ext cx="3889828" cy="523220"/>
          </a:xfrm>
          <a:prstGeom prst="rect">
            <a:avLst/>
          </a:prstGeom>
          <a:noFill/>
        </p:spPr>
        <p:txBody>
          <a:bodyPr wrap="square" rtlCol="0">
            <a:spAutoFit/>
          </a:bodyPr>
          <a:lstStyle/>
          <a:p>
            <a:r>
              <a:rPr lang="en-US" sz="2800" b="1" dirty="0" smtClean="0">
                <a:latin typeface="Lato" panose="020B0604020202020204" charset="0"/>
              </a:rPr>
              <a:t>Analysis:</a:t>
            </a:r>
            <a:endParaRPr lang="en-IN" sz="2800" b="1" dirty="0">
              <a:latin typeface="La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470" y="523220"/>
            <a:ext cx="7875529" cy="21401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470" y="2931887"/>
            <a:ext cx="7875529" cy="22116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1297500" y="186350"/>
            <a:ext cx="7038900" cy="475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800" b="1" dirty="0" smtClean="0">
                <a:solidFill>
                  <a:schemeClr val="dk1"/>
                </a:solidFill>
              </a:rPr>
              <a:t>Conclusion and Future Scope:</a:t>
            </a:r>
          </a:p>
          <a:p>
            <a:pPr marL="0" lvl="0" indent="0" algn="l" rtl="0">
              <a:spcBef>
                <a:spcPts val="0"/>
              </a:spcBef>
              <a:spcAft>
                <a:spcPts val="0"/>
              </a:spcAft>
              <a:buNone/>
            </a:pPr>
            <a:endParaRPr lang="en-GB" sz="2800" b="1" dirty="0" smtClean="0">
              <a:solidFill>
                <a:schemeClr val="tx1"/>
              </a:solidFill>
            </a:endParaRPr>
          </a:p>
          <a:p>
            <a:pPr marL="0" lvl="0" indent="0">
              <a:buNone/>
            </a:pPr>
            <a:r>
              <a:rPr lang="en-US" sz="1400" dirty="0">
                <a:solidFill>
                  <a:schemeClr val="tx1"/>
                </a:solidFill>
              </a:rPr>
              <a:t>Overall, election result prediction using Twitter data has the potential to revolutionize the way we monitor and understand election outcomes. As social media platforms continue to play an increasingly important role in shaping public opinion and political discourse, the need for accurate and reliable election prediction tools will only continue to grow</a:t>
            </a:r>
            <a:r>
              <a:rPr lang="en-US" sz="1400" dirty="0" smtClean="0">
                <a:solidFill>
                  <a:schemeClr val="tx1"/>
                </a:solidFill>
              </a:rPr>
              <a:t>.</a:t>
            </a:r>
          </a:p>
          <a:p>
            <a:pPr marL="0" lvl="0" indent="0">
              <a:buNone/>
            </a:pPr>
            <a:endParaRPr lang="en-US" sz="1400" dirty="0" smtClean="0">
              <a:solidFill>
                <a:schemeClr val="tx1"/>
              </a:solidFill>
            </a:endParaRPr>
          </a:p>
          <a:p>
            <a:pPr marL="0" lvl="0" indent="0">
              <a:buNone/>
            </a:pPr>
            <a:r>
              <a:rPr lang="en-US" sz="1400" dirty="0">
                <a:solidFill>
                  <a:schemeClr val="tx1"/>
                </a:solidFill>
              </a:rPr>
              <a:t>Future research in this area can focus on several directions. First, the development of more sophisticated machine learning algorithms and deep learning models can help improve the accuracy and robustness of election prediction </a:t>
            </a:r>
            <a:r>
              <a:rPr lang="en-US" sz="1400" dirty="0" smtClean="0">
                <a:solidFill>
                  <a:schemeClr val="tx1"/>
                </a:solidFill>
              </a:rPr>
              <a:t>models</a:t>
            </a:r>
            <a:r>
              <a:rPr lang="en-US" sz="1400" dirty="0">
                <a:solidFill>
                  <a:schemeClr val="tx1"/>
                </a:solidFill>
              </a:rPr>
              <a:t> </a:t>
            </a:r>
            <a:r>
              <a:rPr lang="en-US" sz="1400" dirty="0" smtClean="0">
                <a:solidFill>
                  <a:schemeClr val="tx1"/>
                </a:solidFill>
              </a:rPr>
              <a:t>and also inclusion of spam detection algorithms for erasing the irrelevant data.</a:t>
            </a:r>
          </a:p>
          <a:p>
            <a:pPr marL="0" lvl="0" indent="0">
              <a:buNone/>
            </a:pPr>
            <a:endParaRPr lang="en-GB" sz="16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5900" y="7257"/>
            <a:ext cx="7038900" cy="914100"/>
          </a:xfrm>
        </p:spPr>
        <p:txBody>
          <a:bodyPr>
            <a:normAutofit/>
          </a:bodyPr>
          <a:lstStyle/>
          <a:p>
            <a:r>
              <a:rPr lang="en-US" sz="2800" b="1" dirty="0" smtClean="0">
                <a:solidFill>
                  <a:schemeClr val="tx1"/>
                </a:solidFill>
                <a:latin typeface="Lato" panose="020B0604020202020204" charset="0"/>
              </a:rPr>
              <a:t>Abstract :</a:t>
            </a:r>
            <a:endParaRPr lang="en-IN" sz="2800" b="1" dirty="0">
              <a:solidFill>
                <a:schemeClr val="tx1"/>
              </a:solidFill>
              <a:latin typeface="Lato" panose="020B0604020202020204" charset="0"/>
            </a:endParaRPr>
          </a:p>
        </p:txBody>
      </p:sp>
      <p:sp>
        <p:nvSpPr>
          <p:cNvPr id="3" name="Text Placeholder 2"/>
          <p:cNvSpPr>
            <a:spLocks noGrp="1"/>
          </p:cNvSpPr>
          <p:nvPr>
            <p:ph type="body" idx="1"/>
          </p:nvPr>
        </p:nvSpPr>
        <p:spPr>
          <a:xfrm>
            <a:off x="709406" y="587529"/>
            <a:ext cx="8434593" cy="3967843"/>
          </a:xfrm>
        </p:spPr>
        <p:txBody>
          <a:bodyPr>
            <a:noAutofit/>
          </a:bodyPr>
          <a:lstStyle/>
          <a:p>
            <a:r>
              <a:rPr lang="en-US" sz="1400" dirty="0">
                <a:solidFill>
                  <a:schemeClr val="tx1"/>
                </a:solidFill>
              </a:rPr>
              <a:t>Predicting election results is a hot area in political science. In the last decade, social media has been widely used in political elections. Most approaches can predict the result of a national election. However, it is still challenging to predict the overall results of many local elections. </a:t>
            </a:r>
            <a:endParaRPr lang="en-US" sz="1400" dirty="0" smtClean="0">
              <a:solidFill>
                <a:schemeClr val="tx1"/>
              </a:solidFill>
            </a:endParaRPr>
          </a:p>
          <a:p>
            <a:r>
              <a:rPr lang="en-US" sz="1400" dirty="0" smtClean="0">
                <a:solidFill>
                  <a:schemeClr val="tx1"/>
                </a:solidFill>
              </a:rPr>
              <a:t>This </a:t>
            </a:r>
            <a:r>
              <a:rPr lang="en-US" sz="1400" dirty="0">
                <a:solidFill>
                  <a:schemeClr val="tx1"/>
                </a:solidFill>
              </a:rPr>
              <a:t>paper presents a machine learning based strategy to analyze Twitter data for predicting the overall results of many local elections. </a:t>
            </a:r>
            <a:endParaRPr lang="en-US" sz="1400" dirty="0" smtClean="0">
              <a:solidFill>
                <a:schemeClr val="tx1"/>
              </a:solidFill>
            </a:endParaRPr>
          </a:p>
          <a:p>
            <a:r>
              <a:rPr lang="en-US" sz="1400" dirty="0" smtClean="0">
                <a:solidFill>
                  <a:schemeClr val="tx1"/>
                </a:solidFill>
              </a:rPr>
              <a:t>The </a:t>
            </a:r>
            <a:r>
              <a:rPr lang="en-US" sz="1400" dirty="0">
                <a:solidFill>
                  <a:schemeClr val="tx1"/>
                </a:solidFill>
              </a:rPr>
              <a:t>results suggest the predicted results are close to the actual election outcome</a:t>
            </a:r>
            <a:r>
              <a:rPr lang="en-US" sz="1400" dirty="0" smtClean="0">
                <a:solidFill>
                  <a:schemeClr val="tx1"/>
                </a:solidFill>
              </a:rPr>
              <a:t>. Researchers </a:t>
            </a:r>
            <a:r>
              <a:rPr lang="en-US" sz="1400" dirty="0">
                <a:solidFill>
                  <a:schemeClr val="tx1"/>
                </a:solidFill>
              </a:rPr>
              <a:t>have used different approaches to investigate data from Twitter. These approaches focused on two issues. One is how to select Twitter messages. The other is how to analyze selected Twitter messages. </a:t>
            </a:r>
            <a:endParaRPr lang="en-US" sz="1400" dirty="0" smtClean="0">
              <a:solidFill>
                <a:schemeClr val="tx1"/>
              </a:solidFill>
            </a:endParaRPr>
          </a:p>
          <a:p>
            <a:r>
              <a:rPr lang="en-US" sz="1400" dirty="0" smtClean="0">
                <a:solidFill>
                  <a:schemeClr val="tx1"/>
                </a:solidFill>
              </a:rPr>
              <a:t>Few </a:t>
            </a:r>
            <a:r>
              <a:rPr lang="en-US" sz="1400" dirty="0">
                <a:solidFill>
                  <a:schemeClr val="tx1"/>
                </a:solidFill>
              </a:rPr>
              <a:t>researchers selected Twitter message by using names of politicians involved in the elections. Their method used a sentiment score by counting positive and negative messages, which contains positive and negative words, respectively. If a message has both positive and negative words, it is both positive and negative</a:t>
            </a:r>
            <a:r>
              <a:rPr lang="en-US" sz="1400" dirty="0" smtClean="0">
                <a:solidFill>
                  <a:schemeClr val="tx1"/>
                </a:solidFill>
              </a:rPr>
              <a:t>. Others </a:t>
            </a:r>
            <a:r>
              <a:rPr lang="en-US" sz="1400" dirty="0">
                <a:solidFill>
                  <a:schemeClr val="tx1"/>
                </a:solidFill>
              </a:rPr>
              <a:t>used keywords based on names of candidates to search related Twitter messages. They applied a Naïve Bayes model for sentiment </a:t>
            </a:r>
            <a:r>
              <a:rPr lang="en-US" sz="1400" dirty="0" smtClean="0">
                <a:solidFill>
                  <a:schemeClr val="tx1"/>
                </a:solidFill>
              </a:rPr>
              <a:t>analysis. </a:t>
            </a:r>
            <a:endParaRPr lang="en-IN" sz="1400" dirty="0">
              <a:solidFill>
                <a:schemeClr val="tx1"/>
              </a:solidFill>
            </a:endParaRPr>
          </a:p>
        </p:txBody>
      </p:sp>
    </p:spTree>
    <p:extLst>
      <p:ext uri="{BB962C8B-B14F-4D97-AF65-F5344CB8AC3E}">
        <p14:creationId xmlns:p14="http://schemas.microsoft.com/office/powerpoint/2010/main" val="47666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17"/>
          <p:cNvSpPr txBox="1">
            <a:spLocks noGrp="1"/>
          </p:cNvSpPr>
          <p:nvPr>
            <p:ph type="body" idx="1"/>
          </p:nvPr>
        </p:nvSpPr>
        <p:spPr>
          <a:xfrm>
            <a:off x="1297500" y="372725"/>
            <a:ext cx="7490900" cy="41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800" b="1" dirty="0" smtClean="0">
                <a:solidFill>
                  <a:srgbClr val="000000"/>
                </a:solidFill>
                <a:latin typeface="Lato" panose="020B0604020202020204" charset="0"/>
                <a:ea typeface="Arial"/>
                <a:cs typeface="Arial"/>
                <a:sym typeface="Arial"/>
              </a:rPr>
              <a:t>Precise Problem Statement: </a:t>
            </a:r>
          </a:p>
          <a:p>
            <a:pPr marL="0" lvl="0" indent="0" algn="l" rtl="0">
              <a:spcBef>
                <a:spcPts val="0"/>
              </a:spcBef>
              <a:spcAft>
                <a:spcPts val="0"/>
              </a:spcAft>
              <a:buNone/>
            </a:pPr>
            <a:endParaRPr lang="en-US" sz="2800" b="1" i="1" dirty="0" smtClean="0">
              <a:solidFill>
                <a:srgbClr val="000000"/>
              </a:solidFill>
              <a:latin typeface="Arial"/>
              <a:ea typeface="Arial"/>
              <a:cs typeface="Arial"/>
              <a:sym typeface="Arial"/>
            </a:endParaRPr>
          </a:p>
          <a:p>
            <a:pPr marL="0" lvl="0" indent="0">
              <a:buNone/>
            </a:pPr>
            <a:r>
              <a:rPr lang="en-US" sz="1500" dirty="0">
                <a:solidFill>
                  <a:srgbClr val="000000"/>
                </a:solidFill>
                <a:latin typeface="Lato" panose="020B0604020202020204" charset="0"/>
                <a:ea typeface="Arial"/>
                <a:cs typeface="Arial"/>
                <a:sym typeface="Arial"/>
              </a:rPr>
              <a:t>The problem is to develop a model that can accurately predict the outcome of an election using Twitter data. Specifically, the model should be able to analyze tweets related to the election, including those containing candidate names, party affiliations, and key election issues, and make predictions about which candidate or party is likely to win. The model should take into account the sentiment of the tweets, the influence of the users who posted them, and other relevant factors that may affect the election outcome. The goal is to create a reliable and accurate election prediction tool that can help political analysts, journalists, and voters understand and anticipate the results of an election.</a:t>
            </a:r>
            <a:endParaRPr sz="1500" dirty="0">
              <a:solidFill>
                <a:srgbClr val="000000"/>
              </a:solidFill>
              <a:latin typeface="Lato" panose="020B0604020202020204" charset="0"/>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500" y="0"/>
            <a:ext cx="7038900" cy="914100"/>
          </a:xfrm>
        </p:spPr>
        <p:txBody>
          <a:bodyPr>
            <a:normAutofit/>
          </a:bodyPr>
          <a:lstStyle/>
          <a:p>
            <a:r>
              <a:rPr lang="en-US" sz="2800" b="1" dirty="0" smtClean="0">
                <a:solidFill>
                  <a:schemeClr val="tx1"/>
                </a:solidFill>
                <a:latin typeface="Lato" panose="020B0604020202020204" charset="0"/>
              </a:rPr>
              <a:t>Literature Survey : </a:t>
            </a:r>
            <a:endParaRPr lang="en-IN" sz="2800" b="1" dirty="0">
              <a:solidFill>
                <a:schemeClr val="tx1"/>
              </a:solidFill>
              <a:latin typeface="Lato" panose="020B0604020202020204" charset="0"/>
            </a:endParaRPr>
          </a:p>
        </p:txBody>
      </p:sp>
      <p:sp>
        <p:nvSpPr>
          <p:cNvPr id="3" name="Text Placeholder 2"/>
          <p:cNvSpPr>
            <a:spLocks noGrp="1"/>
          </p:cNvSpPr>
          <p:nvPr>
            <p:ph type="body" idx="1"/>
          </p:nvPr>
        </p:nvSpPr>
        <p:spPr>
          <a:xfrm>
            <a:off x="1297500" y="740235"/>
            <a:ext cx="7038900" cy="4209135"/>
          </a:xfrm>
        </p:spPr>
        <p:txBody>
          <a:bodyPr/>
          <a:lstStyle/>
          <a:p>
            <a:r>
              <a:rPr lang="en-US" sz="1400" dirty="0" smtClean="0">
                <a:solidFill>
                  <a:schemeClr val="tx1"/>
                </a:solidFill>
              </a:rPr>
              <a:t>“A </a:t>
            </a:r>
            <a:r>
              <a:rPr lang="en-US" sz="1400" dirty="0">
                <a:solidFill>
                  <a:schemeClr val="tx1"/>
                </a:solidFill>
              </a:rPr>
              <a:t>Survey on Election Outcome Prediction using Social Media Analysis" by Mustafizur Rahman et al. (2019): This survey paper provides an overview of recent research on election prediction using social media data. The authors reviewed 39 papers on the topic and identified key techniques and challenges in the field</a:t>
            </a:r>
            <a:r>
              <a:rPr lang="en-US" sz="1400" dirty="0" smtClean="0">
                <a:solidFill>
                  <a:schemeClr val="tx1"/>
                </a:solidFill>
              </a:rPr>
              <a:t>.</a:t>
            </a:r>
          </a:p>
          <a:p>
            <a:endParaRPr lang="en-US" sz="1400" dirty="0">
              <a:solidFill>
                <a:schemeClr val="tx1"/>
              </a:solidFill>
            </a:endParaRPr>
          </a:p>
          <a:p>
            <a:r>
              <a:rPr lang="en-US" sz="1400" dirty="0">
                <a:solidFill>
                  <a:schemeClr val="tx1"/>
                </a:solidFill>
              </a:rPr>
              <a:t>"Twitter Sentiment Analysis for Election Prediction in India" by Singh et al. (2017): This paper investigated the use of Twitter sentiment analysis for predicting the outcome of the 2014 Indian general election. The authors found that their model achieved an accuracy of 86% in predicting the election outcome</a:t>
            </a:r>
            <a:r>
              <a:rPr lang="en-US" sz="1400" dirty="0" smtClean="0">
                <a:solidFill>
                  <a:schemeClr val="tx1"/>
                </a:solidFill>
              </a:rPr>
              <a:t>.</a:t>
            </a:r>
          </a:p>
          <a:p>
            <a:endParaRPr lang="en-US" sz="1400" dirty="0">
              <a:solidFill>
                <a:schemeClr val="tx1"/>
              </a:solidFill>
            </a:endParaRPr>
          </a:p>
          <a:p>
            <a:r>
              <a:rPr lang="en-US" sz="1400" dirty="0">
                <a:solidFill>
                  <a:schemeClr val="tx1"/>
                </a:solidFill>
              </a:rPr>
              <a:t>Overall, these studies demonstrate the potential of Twitter data for predicting election outcomes, although there are still challenges and limitations to be addressed, such as the representativeness of the sample, the accuracy of sentiment analysis, and the influence of fake news and bots on social media.</a:t>
            </a:r>
          </a:p>
          <a:p>
            <a:endParaRPr lang="en-IN" dirty="0">
              <a:solidFill>
                <a:schemeClr val="tx1"/>
              </a:solidFill>
            </a:endParaRPr>
          </a:p>
        </p:txBody>
      </p:sp>
    </p:spTree>
    <p:extLst>
      <p:ext uri="{BB962C8B-B14F-4D97-AF65-F5344CB8AC3E}">
        <p14:creationId xmlns:p14="http://schemas.microsoft.com/office/powerpoint/2010/main" val="56940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7500" y="0"/>
            <a:ext cx="7038900" cy="914100"/>
          </a:xfrm>
        </p:spPr>
        <p:txBody>
          <a:bodyPr>
            <a:normAutofit/>
          </a:bodyPr>
          <a:lstStyle/>
          <a:p>
            <a:r>
              <a:rPr lang="en-US" sz="2800" b="1" dirty="0" smtClean="0">
                <a:solidFill>
                  <a:schemeClr val="tx1"/>
                </a:solidFill>
                <a:latin typeface="Lato" panose="020B0604020202020204" charset="0"/>
              </a:rPr>
              <a:t>Proposed Solution/Model Description:</a:t>
            </a:r>
            <a:endParaRPr lang="en-IN" sz="2800" b="1" dirty="0">
              <a:solidFill>
                <a:schemeClr val="tx1"/>
              </a:solidFill>
              <a:latin typeface="Lato" panose="020B0604020202020204" charset="0"/>
            </a:endParaRPr>
          </a:p>
        </p:txBody>
      </p:sp>
      <p:sp>
        <p:nvSpPr>
          <p:cNvPr id="3" name="Text Placeholder 2"/>
          <p:cNvSpPr>
            <a:spLocks noGrp="1"/>
          </p:cNvSpPr>
          <p:nvPr>
            <p:ph type="body" idx="1"/>
          </p:nvPr>
        </p:nvSpPr>
        <p:spPr>
          <a:xfrm>
            <a:off x="878115" y="645886"/>
            <a:ext cx="7458286" cy="4497614"/>
          </a:xfrm>
        </p:spPr>
        <p:txBody>
          <a:bodyPr>
            <a:noAutofit/>
          </a:bodyPr>
          <a:lstStyle/>
          <a:p>
            <a:r>
              <a:rPr lang="en-US" sz="1400" u="sng" dirty="0">
                <a:solidFill>
                  <a:schemeClr val="tx1"/>
                </a:solidFill>
              </a:rPr>
              <a:t>Data collection: </a:t>
            </a:r>
            <a:r>
              <a:rPr lang="en-US" sz="1400" dirty="0">
                <a:solidFill>
                  <a:schemeClr val="tx1"/>
                </a:solidFill>
              </a:rPr>
              <a:t>Collect tweets related to the election, including those containing candidate names, party affiliations, key election issues, and relevant hashtags. The data can be obtained using the Twitter API or other data mining tools</a:t>
            </a:r>
            <a:r>
              <a:rPr lang="en-US" sz="1400" dirty="0" smtClean="0">
                <a:solidFill>
                  <a:schemeClr val="tx1"/>
                </a:solidFill>
              </a:rPr>
              <a:t>.</a:t>
            </a:r>
          </a:p>
          <a:p>
            <a:endParaRPr lang="en-US" sz="1400" dirty="0">
              <a:solidFill>
                <a:schemeClr val="tx1"/>
              </a:solidFill>
            </a:endParaRPr>
          </a:p>
          <a:p>
            <a:r>
              <a:rPr lang="en-US" sz="1400" u="sng" dirty="0">
                <a:solidFill>
                  <a:schemeClr val="tx1"/>
                </a:solidFill>
              </a:rPr>
              <a:t>Data preprocessing: </a:t>
            </a:r>
            <a:r>
              <a:rPr lang="en-US" sz="1400" dirty="0">
                <a:solidFill>
                  <a:schemeClr val="tx1"/>
                </a:solidFill>
              </a:rPr>
              <a:t>Clean and preprocess the data by removing duplicates, irrelevant tweets, and noisy data. Apply text processing techniques such as tokenization, stemming, and stop-word removal to prepare the data for analysis</a:t>
            </a:r>
            <a:r>
              <a:rPr lang="en-US" sz="1400" dirty="0" smtClean="0">
                <a:solidFill>
                  <a:schemeClr val="tx1"/>
                </a:solidFill>
              </a:rPr>
              <a:t>.</a:t>
            </a:r>
          </a:p>
          <a:p>
            <a:endParaRPr lang="en-US" sz="1400" dirty="0">
              <a:solidFill>
                <a:schemeClr val="tx1"/>
              </a:solidFill>
            </a:endParaRPr>
          </a:p>
          <a:p>
            <a:r>
              <a:rPr lang="en-US" sz="1400" u="sng" dirty="0">
                <a:solidFill>
                  <a:schemeClr val="tx1"/>
                </a:solidFill>
              </a:rPr>
              <a:t>Sentiment analysis: </a:t>
            </a:r>
            <a:r>
              <a:rPr lang="en-US" sz="1400" dirty="0">
                <a:solidFill>
                  <a:schemeClr val="tx1"/>
                </a:solidFill>
              </a:rPr>
              <a:t>Use sentiment analysis techniques such as lexicon-based approaches, machine learning algorithms, or deep learning models to determine the sentiment of each tweet. Sentiment analysis can help identify the overall public opinion about the candidates and parties, and how it changes over time</a:t>
            </a:r>
            <a:r>
              <a:rPr lang="en-US" sz="1400" dirty="0" smtClean="0">
                <a:solidFill>
                  <a:schemeClr val="tx1"/>
                </a:solidFill>
              </a:rPr>
              <a:t>.</a:t>
            </a:r>
          </a:p>
          <a:p>
            <a:endParaRPr lang="en-US" sz="1400" dirty="0">
              <a:solidFill>
                <a:schemeClr val="tx1"/>
              </a:solidFill>
            </a:endParaRPr>
          </a:p>
          <a:p>
            <a:r>
              <a:rPr lang="en-US" sz="1400" u="sng" dirty="0">
                <a:solidFill>
                  <a:schemeClr val="tx1"/>
                </a:solidFill>
              </a:rPr>
              <a:t>Feature extraction: </a:t>
            </a:r>
            <a:r>
              <a:rPr lang="en-US" sz="1400" dirty="0">
                <a:solidFill>
                  <a:schemeClr val="tx1"/>
                </a:solidFill>
              </a:rPr>
              <a:t>Extract relevant features from the tweets, such as the number of tweets mentioning each candidate or party, the sentiment score of each tweet, the user's location, and the retweet count. These features can be used to build a predictive model for election outcome.</a:t>
            </a:r>
          </a:p>
          <a:p>
            <a:endParaRPr lang="en-IN" sz="1400" dirty="0">
              <a:solidFill>
                <a:schemeClr val="tx1"/>
              </a:solidFill>
            </a:endParaRPr>
          </a:p>
        </p:txBody>
      </p:sp>
    </p:spTree>
    <p:extLst>
      <p:ext uri="{BB962C8B-B14F-4D97-AF65-F5344CB8AC3E}">
        <p14:creationId xmlns:p14="http://schemas.microsoft.com/office/powerpoint/2010/main" val="41994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18"/>
          <p:cNvSpPr txBox="1">
            <a:spLocks noGrp="1"/>
          </p:cNvSpPr>
          <p:nvPr>
            <p:ph type="body" idx="1"/>
          </p:nvPr>
        </p:nvSpPr>
        <p:spPr>
          <a:xfrm>
            <a:off x="1297500" y="523219"/>
            <a:ext cx="7038900" cy="44431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501" y="703942"/>
            <a:ext cx="7038900" cy="4439558"/>
          </a:xfrm>
          <a:prstGeom prst="rect">
            <a:avLst/>
          </a:prstGeom>
        </p:spPr>
      </p:pic>
      <p:sp>
        <p:nvSpPr>
          <p:cNvPr id="3" name="TextBox 2"/>
          <p:cNvSpPr txBox="1"/>
          <p:nvPr/>
        </p:nvSpPr>
        <p:spPr>
          <a:xfrm>
            <a:off x="1240970" y="0"/>
            <a:ext cx="7095429" cy="523220"/>
          </a:xfrm>
          <a:prstGeom prst="rect">
            <a:avLst/>
          </a:prstGeom>
          <a:noFill/>
        </p:spPr>
        <p:txBody>
          <a:bodyPr wrap="square" rtlCol="0">
            <a:spAutoFit/>
          </a:bodyPr>
          <a:lstStyle/>
          <a:p>
            <a:r>
              <a:rPr lang="en-US" sz="2800" b="1" dirty="0" smtClean="0">
                <a:latin typeface="Lato" panose="020B0604020202020204" charset="0"/>
              </a:rPr>
              <a:t>Block Diagram/Algorithm Flowchart:</a:t>
            </a:r>
            <a:endParaRPr lang="en-IN" sz="2800" b="1" dirty="0">
              <a:latin typeface="Lato"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1110158" y="706200"/>
            <a:ext cx="7729500" cy="44373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Char char="-"/>
            </a:pPr>
            <a:endParaRPr sz="2200" dirty="0"/>
          </a:p>
        </p:txBody>
      </p:sp>
      <p:sp>
        <p:nvSpPr>
          <p:cNvPr id="147" name="Google Shape;147;p15"/>
          <p:cNvSpPr txBox="1"/>
          <p:nvPr/>
        </p:nvSpPr>
        <p:spPr>
          <a:xfrm>
            <a:off x="1004192" y="0"/>
            <a:ext cx="42771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smtClean="0">
                <a:latin typeface="Lato"/>
                <a:ea typeface="Lato"/>
                <a:cs typeface="Lato"/>
                <a:sym typeface="Lato"/>
              </a:rPr>
              <a:t>BJP Dataset :</a:t>
            </a:r>
            <a:endParaRPr sz="2800" b="1" dirty="0">
              <a:latin typeface="Lato"/>
              <a:ea typeface="Lato"/>
              <a:cs typeface="Lato"/>
              <a:sym typeface="Lato"/>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158" y="575072"/>
            <a:ext cx="7729500" cy="45684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body" idx="1"/>
          </p:nvPr>
        </p:nvSpPr>
        <p:spPr>
          <a:xfrm>
            <a:off x="1297500" y="689525"/>
            <a:ext cx="7722300" cy="42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154" name="Google Shape;154;p16"/>
          <p:cNvSpPr txBox="1"/>
          <p:nvPr/>
        </p:nvSpPr>
        <p:spPr>
          <a:xfrm>
            <a:off x="1107682" y="0"/>
            <a:ext cx="43236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a:latin typeface="Lato"/>
                <a:ea typeface="Lato"/>
                <a:cs typeface="Lato"/>
                <a:sym typeface="Lato"/>
              </a:rPr>
              <a:t>Congress </a:t>
            </a:r>
            <a:r>
              <a:rPr lang="en-GB" sz="2800" b="1" dirty="0" smtClean="0">
                <a:latin typeface="Lato"/>
                <a:ea typeface="Lato"/>
                <a:cs typeface="Lato"/>
                <a:sym typeface="Lato"/>
              </a:rPr>
              <a:t>Dataset :</a:t>
            </a:r>
            <a:endParaRPr sz="2800" b="1" dirty="0">
              <a:latin typeface="Lato"/>
              <a:ea typeface="Lato"/>
              <a:cs typeface="Lato"/>
              <a:sym typeface="La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025" y="582215"/>
            <a:ext cx="7817776" cy="45612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2" name="TextBox 1"/>
          <p:cNvSpPr txBox="1"/>
          <p:nvPr/>
        </p:nvSpPr>
        <p:spPr>
          <a:xfrm>
            <a:off x="1432956" y="0"/>
            <a:ext cx="4565403" cy="523220"/>
          </a:xfrm>
          <a:prstGeom prst="rect">
            <a:avLst/>
          </a:prstGeom>
          <a:noFill/>
        </p:spPr>
        <p:txBody>
          <a:bodyPr wrap="square" rtlCol="0">
            <a:spAutoFit/>
          </a:bodyPr>
          <a:lstStyle/>
          <a:p>
            <a:r>
              <a:rPr lang="en-US" sz="2800" b="1" dirty="0" smtClean="0">
                <a:latin typeface="Lato" panose="020B0604020202020204" charset="0"/>
              </a:rPr>
              <a:t>Evaluation Metrics :</a:t>
            </a:r>
            <a:endParaRPr lang="en-IN" sz="2800" b="1" dirty="0">
              <a:latin typeface="La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609601"/>
            <a:ext cx="7576457" cy="45339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834</Words>
  <Application>Microsoft Office PowerPoint</Application>
  <PresentationFormat>On-screen Show (16:9)</PresentationFormat>
  <Paragraphs>36</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Montserrat</vt:lpstr>
      <vt:lpstr>Lato</vt:lpstr>
      <vt:lpstr>Arial</vt:lpstr>
      <vt:lpstr>Focus</vt:lpstr>
      <vt:lpstr>Election Result Prediction Using Twitter Data</vt:lpstr>
      <vt:lpstr>Abstract :</vt:lpstr>
      <vt:lpstr>PowerPoint Presentation</vt:lpstr>
      <vt:lpstr>Literature Survey : </vt:lpstr>
      <vt:lpstr>Proposed Solution/Model Description:</vt:lpstr>
      <vt:lpstr>PowerPoint Presentation</vt:lpstr>
      <vt:lpstr>PowerPoint Presentation</vt:lpstr>
      <vt:lpstr>PowerPoint Presentation</vt:lpstr>
      <vt:lpstr>PowerPoint Presentation</vt:lpstr>
      <vt:lpstr>Results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Result Prediction Using Twitter Data</dc:title>
  <dc:creator>MURTHY</dc:creator>
  <cp:lastModifiedBy>MURTHY</cp:lastModifiedBy>
  <cp:revision>9</cp:revision>
  <dcterms:modified xsi:type="dcterms:W3CDTF">2023-04-30T07:20:27Z</dcterms:modified>
</cp:coreProperties>
</file>