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1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898E6-D642-462B-921E-CDF8B008A0AE}" type="datetimeFigureOut">
              <a:rPr lang="en-MY" smtClean="0"/>
              <a:t>29/5/2024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9DC6B-F764-4541-A78F-7A5052939905}" type="slidenum">
              <a:rPr lang="en-MY" smtClean="0"/>
              <a:t>‹#›</a:t>
            </a:fld>
            <a:endParaRPr lang="en-MY"/>
          </a:p>
        </p:txBody>
      </p:sp>
    </p:spTree>
    <p:extLst>
      <p:ext uri="{BB962C8B-B14F-4D97-AF65-F5344CB8AC3E}">
        <p14:creationId xmlns:p14="http://schemas.microsoft.com/office/powerpoint/2010/main" val="345173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DF7A-C0D8-91DA-5CD6-EA7CD5082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9E9D494A-7E9D-7CBC-6D9F-C5A92499AA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C38B45A1-E924-9359-CCA1-D25E2999CBED}"/>
              </a:ext>
            </a:extLst>
          </p:cNvPr>
          <p:cNvSpPr>
            <a:spLocks noGrp="1"/>
          </p:cNvSpPr>
          <p:nvPr>
            <p:ph type="dt" sz="half" idx="10"/>
          </p:nvPr>
        </p:nvSpPr>
        <p:spPr/>
        <p:txBody>
          <a:bodyPr/>
          <a:lstStyle/>
          <a:p>
            <a:fld id="{AE1C87C7-4D85-4074-8C45-CFA636EA6C45}" type="datetimeFigureOut">
              <a:rPr lang="en-MY" smtClean="0"/>
              <a:t>29/5/2024</a:t>
            </a:fld>
            <a:endParaRPr lang="en-MY"/>
          </a:p>
        </p:txBody>
      </p:sp>
      <p:sp>
        <p:nvSpPr>
          <p:cNvPr id="5" name="Footer Placeholder 4">
            <a:extLst>
              <a:ext uri="{FF2B5EF4-FFF2-40B4-BE49-F238E27FC236}">
                <a16:creationId xmlns:a16="http://schemas.microsoft.com/office/drawing/2014/main" id="{47B4341A-D353-8099-AAD5-F4627D3BF14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493DF4D-2779-B592-AD31-20724DA7BBA7}"/>
              </a:ext>
            </a:extLst>
          </p:cNvPr>
          <p:cNvSpPr>
            <a:spLocks noGrp="1"/>
          </p:cNvSpPr>
          <p:nvPr>
            <p:ph type="sldNum" sz="quarter" idx="12"/>
          </p:nvPr>
        </p:nvSpPr>
        <p:spPr/>
        <p:txBody>
          <a:bodyPr/>
          <a:lstStyle/>
          <a:p>
            <a:fld id="{D5497C92-261D-4C5D-9F89-E6E5618599E6}" type="slidenum">
              <a:rPr lang="en-MY" smtClean="0"/>
              <a:t>‹#›</a:t>
            </a:fld>
            <a:endParaRPr lang="en-MY"/>
          </a:p>
        </p:txBody>
      </p:sp>
    </p:spTree>
    <p:extLst>
      <p:ext uri="{BB962C8B-B14F-4D97-AF65-F5344CB8AC3E}">
        <p14:creationId xmlns:p14="http://schemas.microsoft.com/office/powerpoint/2010/main" val="93430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7870-AF99-E84B-E84A-43BA8709A876}"/>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7E1A830-4FB1-18C5-211D-DC3A0519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11EB59F-9005-D966-3E71-514F5F2885D1}"/>
              </a:ext>
            </a:extLst>
          </p:cNvPr>
          <p:cNvSpPr>
            <a:spLocks noGrp="1"/>
          </p:cNvSpPr>
          <p:nvPr>
            <p:ph type="dt" sz="half" idx="10"/>
          </p:nvPr>
        </p:nvSpPr>
        <p:spPr/>
        <p:txBody>
          <a:bodyPr/>
          <a:lstStyle/>
          <a:p>
            <a:fld id="{AE1C87C7-4D85-4074-8C45-CFA636EA6C45}" type="datetimeFigureOut">
              <a:rPr lang="en-MY" smtClean="0"/>
              <a:t>29/5/2024</a:t>
            </a:fld>
            <a:endParaRPr lang="en-MY"/>
          </a:p>
        </p:txBody>
      </p:sp>
      <p:sp>
        <p:nvSpPr>
          <p:cNvPr id="5" name="Footer Placeholder 4">
            <a:extLst>
              <a:ext uri="{FF2B5EF4-FFF2-40B4-BE49-F238E27FC236}">
                <a16:creationId xmlns:a16="http://schemas.microsoft.com/office/drawing/2014/main" id="{19BE0F31-2F13-A362-A1E3-AEFAE6DB154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E74DCB7-7F41-6920-F8D7-BAB4C1D00445}"/>
              </a:ext>
            </a:extLst>
          </p:cNvPr>
          <p:cNvSpPr>
            <a:spLocks noGrp="1"/>
          </p:cNvSpPr>
          <p:nvPr>
            <p:ph type="sldNum" sz="quarter" idx="12"/>
          </p:nvPr>
        </p:nvSpPr>
        <p:spPr/>
        <p:txBody>
          <a:bodyPr/>
          <a:lstStyle/>
          <a:p>
            <a:fld id="{D5497C92-261D-4C5D-9F89-E6E5618599E6}" type="slidenum">
              <a:rPr lang="en-MY" smtClean="0"/>
              <a:t>‹#›</a:t>
            </a:fld>
            <a:endParaRPr lang="en-MY"/>
          </a:p>
        </p:txBody>
      </p:sp>
    </p:spTree>
    <p:extLst>
      <p:ext uri="{BB962C8B-B14F-4D97-AF65-F5344CB8AC3E}">
        <p14:creationId xmlns:p14="http://schemas.microsoft.com/office/powerpoint/2010/main" val="290169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C5E595-844E-E4CE-3CAE-7170398360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B29C4CC-172D-7D77-3695-12B52880A4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D3959B7-57FD-BD79-172F-39D8DD36C1C3}"/>
              </a:ext>
            </a:extLst>
          </p:cNvPr>
          <p:cNvSpPr>
            <a:spLocks noGrp="1"/>
          </p:cNvSpPr>
          <p:nvPr>
            <p:ph type="dt" sz="half" idx="10"/>
          </p:nvPr>
        </p:nvSpPr>
        <p:spPr/>
        <p:txBody>
          <a:bodyPr/>
          <a:lstStyle/>
          <a:p>
            <a:fld id="{AE1C87C7-4D85-4074-8C45-CFA636EA6C45}" type="datetimeFigureOut">
              <a:rPr lang="en-MY" smtClean="0"/>
              <a:t>29/5/2024</a:t>
            </a:fld>
            <a:endParaRPr lang="en-MY"/>
          </a:p>
        </p:txBody>
      </p:sp>
      <p:sp>
        <p:nvSpPr>
          <p:cNvPr id="5" name="Footer Placeholder 4">
            <a:extLst>
              <a:ext uri="{FF2B5EF4-FFF2-40B4-BE49-F238E27FC236}">
                <a16:creationId xmlns:a16="http://schemas.microsoft.com/office/drawing/2014/main" id="{15B2AEE1-2E09-0BBF-5D70-BCACCED9C57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227945D-D75A-51D9-C409-9A877C5C5D35}"/>
              </a:ext>
            </a:extLst>
          </p:cNvPr>
          <p:cNvSpPr>
            <a:spLocks noGrp="1"/>
          </p:cNvSpPr>
          <p:nvPr>
            <p:ph type="sldNum" sz="quarter" idx="12"/>
          </p:nvPr>
        </p:nvSpPr>
        <p:spPr/>
        <p:txBody>
          <a:bodyPr/>
          <a:lstStyle/>
          <a:p>
            <a:fld id="{D5497C92-261D-4C5D-9F89-E6E5618599E6}" type="slidenum">
              <a:rPr lang="en-MY" smtClean="0"/>
              <a:t>‹#›</a:t>
            </a:fld>
            <a:endParaRPr lang="en-MY"/>
          </a:p>
        </p:txBody>
      </p:sp>
    </p:spTree>
    <p:extLst>
      <p:ext uri="{BB962C8B-B14F-4D97-AF65-F5344CB8AC3E}">
        <p14:creationId xmlns:p14="http://schemas.microsoft.com/office/powerpoint/2010/main" val="1991028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391D-2D7A-BE18-3BAE-E83860DEF82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423BC8A2-4339-49E2-8858-3CF4A5B04F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4E19D95-D15C-41B1-A29C-EE5D1D601052}"/>
              </a:ext>
            </a:extLst>
          </p:cNvPr>
          <p:cNvSpPr>
            <a:spLocks noGrp="1"/>
          </p:cNvSpPr>
          <p:nvPr>
            <p:ph type="dt" sz="half" idx="10"/>
          </p:nvPr>
        </p:nvSpPr>
        <p:spPr/>
        <p:txBody>
          <a:bodyPr/>
          <a:lstStyle/>
          <a:p>
            <a:fld id="{AE1C87C7-4D85-4074-8C45-CFA636EA6C45}" type="datetimeFigureOut">
              <a:rPr lang="en-MY" smtClean="0"/>
              <a:t>29/5/2024</a:t>
            </a:fld>
            <a:endParaRPr lang="en-MY"/>
          </a:p>
        </p:txBody>
      </p:sp>
      <p:sp>
        <p:nvSpPr>
          <p:cNvPr id="5" name="Footer Placeholder 4">
            <a:extLst>
              <a:ext uri="{FF2B5EF4-FFF2-40B4-BE49-F238E27FC236}">
                <a16:creationId xmlns:a16="http://schemas.microsoft.com/office/drawing/2014/main" id="{1397F017-CB91-3DF9-5695-8148C8482DA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AFFD9CA-6818-3B57-E392-C679F6650E04}"/>
              </a:ext>
            </a:extLst>
          </p:cNvPr>
          <p:cNvSpPr>
            <a:spLocks noGrp="1"/>
          </p:cNvSpPr>
          <p:nvPr>
            <p:ph type="sldNum" sz="quarter" idx="12"/>
          </p:nvPr>
        </p:nvSpPr>
        <p:spPr/>
        <p:txBody>
          <a:bodyPr/>
          <a:lstStyle/>
          <a:p>
            <a:fld id="{D5497C92-261D-4C5D-9F89-E6E5618599E6}" type="slidenum">
              <a:rPr lang="en-MY" smtClean="0"/>
              <a:t>‹#›</a:t>
            </a:fld>
            <a:endParaRPr lang="en-MY"/>
          </a:p>
        </p:txBody>
      </p:sp>
    </p:spTree>
    <p:extLst>
      <p:ext uri="{BB962C8B-B14F-4D97-AF65-F5344CB8AC3E}">
        <p14:creationId xmlns:p14="http://schemas.microsoft.com/office/powerpoint/2010/main" val="424196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B848-080D-AF44-C898-ED2C23FA6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E72258BC-62E2-72F1-D318-AC3E71C9A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9E9992-0FD4-33BE-C207-D4D6BD9C9073}"/>
              </a:ext>
            </a:extLst>
          </p:cNvPr>
          <p:cNvSpPr>
            <a:spLocks noGrp="1"/>
          </p:cNvSpPr>
          <p:nvPr>
            <p:ph type="dt" sz="half" idx="10"/>
          </p:nvPr>
        </p:nvSpPr>
        <p:spPr/>
        <p:txBody>
          <a:bodyPr/>
          <a:lstStyle/>
          <a:p>
            <a:fld id="{AE1C87C7-4D85-4074-8C45-CFA636EA6C45}" type="datetimeFigureOut">
              <a:rPr lang="en-MY" smtClean="0"/>
              <a:t>29/5/2024</a:t>
            </a:fld>
            <a:endParaRPr lang="en-MY"/>
          </a:p>
        </p:txBody>
      </p:sp>
      <p:sp>
        <p:nvSpPr>
          <p:cNvPr id="5" name="Footer Placeholder 4">
            <a:extLst>
              <a:ext uri="{FF2B5EF4-FFF2-40B4-BE49-F238E27FC236}">
                <a16:creationId xmlns:a16="http://schemas.microsoft.com/office/drawing/2014/main" id="{945E15BD-614B-C409-AF8D-6973EBF68A1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3FDE193-D9A7-6F81-48EB-7CA044398E54}"/>
              </a:ext>
            </a:extLst>
          </p:cNvPr>
          <p:cNvSpPr>
            <a:spLocks noGrp="1"/>
          </p:cNvSpPr>
          <p:nvPr>
            <p:ph type="sldNum" sz="quarter" idx="12"/>
          </p:nvPr>
        </p:nvSpPr>
        <p:spPr/>
        <p:txBody>
          <a:bodyPr/>
          <a:lstStyle/>
          <a:p>
            <a:fld id="{D5497C92-261D-4C5D-9F89-E6E5618599E6}" type="slidenum">
              <a:rPr lang="en-MY" smtClean="0"/>
              <a:t>‹#›</a:t>
            </a:fld>
            <a:endParaRPr lang="en-MY"/>
          </a:p>
        </p:txBody>
      </p:sp>
    </p:spTree>
    <p:extLst>
      <p:ext uri="{BB962C8B-B14F-4D97-AF65-F5344CB8AC3E}">
        <p14:creationId xmlns:p14="http://schemas.microsoft.com/office/powerpoint/2010/main" val="256770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A906-1917-5094-2391-A46726852CB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5B08E27-5305-0F00-754C-E10A564F7A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70047D77-617E-6823-D611-D223CE9314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D19FB6B6-65D1-91C8-FC48-E57779A99197}"/>
              </a:ext>
            </a:extLst>
          </p:cNvPr>
          <p:cNvSpPr>
            <a:spLocks noGrp="1"/>
          </p:cNvSpPr>
          <p:nvPr>
            <p:ph type="dt" sz="half" idx="10"/>
          </p:nvPr>
        </p:nvSpPr>
        <p:spPr/>
        <p:txBody>
          <a:bodyPr/>
          <a:lstStyle/>
          <a:p>
            <a:fld id="{AE1C87C7-4D85-4074-8C45-CFA636EA6C45}" type="datetimeFigureOut">
              <a:rPr lang="en-MY" smtClean="0"/>
              <a:t>29/5/2024</a:t>
            </a:fld>
            <a:endParaRPr lang="en-MY"/>
          </a:p>
        </p:txBody>
      </p:sp>
      <p:sp>
        <p:nvSpPr>
          <p:cNvPr id="6" name="Footer Placeholder 5">
            <a:extLst>
              <a:ext uri="{FF2B5EF4-FFF2-40B4-BE49-F238E27FC236}">
                <a16:creationId xmlns:a16="http://schemas.microsoft.com/office/drawing/2014/main" id="{06AB808F-CED9-F1C8-D29C-FA29ACF6E3A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AF4E874-341C-AD90-37C3-EA6FB37F2FDC}"/>
              </a:ext>
            </a:extLst>
          </p:cNvPr>
          <p:cNvSpPr>
            <a:spLocks noGrp="1"/>
          </p:cNvSpPr>
          <p:nvPr>
            <p:ph type="sldNum" sz="quarter" idx="12"/>
          </p:nvPr>
        </p:nvSpPr>
        <p:spPr/>
        <p:txBody>
          <a:bodyPr/>
          <a:lstStyle/>
          <a:p>
            <a:fld id="{D5497C92-261D-4C5D-9F89-E6E5618599E6}" type="slidenum">
              <a:rPr lang="en-MY" smtClean="0"/>
              <a:t>‹#›</a:t>
            </a:fld>
            <a:endParaRPr lang="en-MY"/>
          </a:p>
        </p:txBody>
      </p:sp>
    </p:spTree>
    <p:extLst>
      <p:ext uri="{BB962C8B-B14F-4D97-AF65-F5344CB8AC3E}">
        <p14:creationId xmlns:p14="http://schemas.microsoft.com/office/powerpoint/2010/main" val="64303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7AFD-BC29-88CC-9C54-F42F33899547}"/>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0AD38C2-CCAF-FFED-CAFD-A555234C94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926BF2-B88F-D36E-E8D6-54181AB66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FDB58296-A07D-88E2-F587-B911879E4F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82C805-1298-A00C-A6CF-9A04AAC18C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5F6A64A-2CA6-C7CD-BDDC-803F36492785}"/>
              </a:ext>
            </a:extLst>
          </p:cNvPr>
          <p:cNvSpPr>
            <a:spLocks noGrp="1"/>
          </p:cNvSpPr>
          <p:nvPr>
            <p:ph type="dt" sz="half" idx="10"/>
          </p:nvPr>
        </p:nvSpPr>
        <p:spPr/>
        <p:txBody>
          <a:bodyPr/>
          <a:lstStyle/>
          <a:p>
            <a:fld id="{AE1C87C7-4D85-4074-8C45-CFA636EA6C45}" type="datetimeFigureOut">
              <a:rPr lang="en-MY" smtClean="0"/>
              <a:t>29/5/2024</a:t>
            </a:fld>
            <a:endParaRPr lang="en-MY"/>
          </a:p>
        </p:txBody>
      </p:sp>
      <p:sp>
        <p:nvSpPr>
          <p:cNvPr id="8" name="Footer Placeholder 7">
            <a:extLst>
              <a:ext uri="{FF2B5EF4-FFF2-40B4-BE49-F238E27FC236}">
                <a16:creationId xmlns:a16="http://schemas.microsoft.com/office/drawing/2014/main" id="{805C0A87-2427-7C55-401A-1E76542428C4}"/>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E939CE0D-309F-D551-36DA-22EFAE6A38FC}"/>
              </a:ext>
            </a:extLst>
          </p:cNvPr>
          <p:cNvSpPr>
            <a:spLocks noGrp="1"/>
          </p:cNvSpPr>
          <p:nvPr>
            <p:ph type="sldNum" sz="quarter" idx="12"/>
          </p:nvPr>
        </p:nvSpPr>
        <p:spPr/>
        <p:txBody>
          <a:bodyPr/>
          <a:lstStyle/>
          <a:p>
            <a:fld id="{D5497C92-261D-4C5D-9F89-E6E5618599E6}" type="slidenum">
              <a:rPr lang="en-MY" smtClean="0"/>
              <a:t>‹#›</a:t>
            </a:fld>
            <a:endParaRPr lang="en-MY"/>
          </a:p>
        </p:txBody>
      </p:sp>
    </p:spTree>
    <p:extLst>
      <p:ext uri="{BB962C8B-B14F-4D97-AF65-F5344CB8AC3E}">
        <p14:creationId xmlns:p14="http://schemas.microsoft.com/office/powerpoint/2010/main" val="301289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268B-EE06-A0C6-6A00-3C4A5D11BE1B}"/>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231F2E48-4146-9155-07CF-6AB95668BE0B}"/>
              </a:ext>
            </a:extLst>
          </p:cNvPr>
          <p:cNvSpPr>
            <a:spLocks noGrp="1"/>
          </p:cNvSpPr>
          <p:nvPr>
            <p:ph type="dt" sz="half" idx="10"/>
          </p:nvPr>
        </p:nvSpPr>
        <p:spPr/>
        <p:txBody>
          <a:bodyPr/>
          <a:lstStyle/>
          <a:p>
            <a:fld id="{AE1C87C7-4D85-4074-8C45-CFA636EA6C45}" type="datetimeFigureOut">
              <a:rPr lang="en-MY" smtClean="0"/>
              <a:t>29/5/2024</a:t>
            </a:fld>
            <a:endParaRPr lang="en-MY"/>
          </a:p>
        </p:txBody>
      </p:sp>
      <p:sp>
        <p:nvSpPr>
          <p:cNvPr id="4" name="Footer Placeholder 3">
            <a:extLst>
              <a:ext uri="{FF2B5EF4-FFF2-40B4-BE49-F238E27FC236}">
                <a16:creationId xmlns:a16="http://schemas.microsoft.com/office/drawing/2014/main" id="{64437BDA-89F6-C7A0-84A6-9D2929472F58}"/>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8D50EEEB-7368-C081-0119-964301C00752}"/>
              </a:ext>
            </a:extLst>
          </p:cNvPr>
          <p:cNvSpPr>
            <a:spLocks noGrp="1"/>
          </p:cNvSpPr>
          <p:nvPr>
            <p:ph type="sldNum" sz="quarter" idx="12"/>
          </p:nvPr>
        </p:nvSpPr>
        <p:spPr/>
        <p:txBody>
          <a:bodyPr/>
          <a:lstStyle/>
          <a:p>
            <a:fld id="{D5497C92-261D-4C5D-9F89-E6E5618599E6}" type="slidenum">
              <a:rPr lang="en-MY" smtClean="0"/>
              <a:t>‹#›</a:t>
            </a:fld>
            <a:endParaRPr lang="en-MY"/>
          </a:p>
        </p:txBody>
      </p:sp>
    </p:spTree>
    <p:extLst>
      <p:ext uri="{BB962C8B-B14F-4D97-AF65-F5344CB8AC3E}">
        <p14:creationId xmlns:p14="http://schemas.microsoft.com/office/powerpoint/2010/main" val="141454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99140C-E0BC-69B4-CB9B-0273701537DC}"/>
              </a:ext>
            </a:extLst>
          </p:cNvPr>
          <p:cNvSpPr>
            <a:spLocks noGrp="1"/>
          </p:cNvSpPr>
          <p:nvPr>
            <p:ph type="dt" sz="half" idx="10"/>
          </p:nvPr>
        </p:nvSpPr>
        <p:spPr/>
        <p:txBody>
          <a:bodyPr/>
          <a:lstStyle/>
          <a:p>
            <a:fld id="{AE1C87C7-4D85-4074-8C45-CFA636EA6C45}" type="datetimeFigureOut">
              <a:rPr lang="en-MY" smtClean="0"/>
              <a:t>29/5/2024</a:t>
            </a:fld>
            <a:endParaRPr lang="en-MY"/>
          </a:p>
        </p:txBody>
      </p:sp>
      <p:sp>
        <p:nvSpPr>
          <p:cNvPr id="3" name="Footer Placeholder 2">
            <a:extLst>
              <a:ext uri="{FF2B5EF4-FFF2-40B4-BE49-F238E27FC236}">
                <a16:creationId xmlns:a16="http://schemas.microsoft.com/office/drawing/2014/main" id="{43E3FB1B-5C1C-3327-ABD4-A5D4B7ED78B5}"/>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92156B9C-0A3D-DFAB-4CAD-36A76FB84D51}"/>
              </a:ext>
            </a:extLst>
          </p:cNvPr>
          <p:cNvSpPr>
            <a:spLocks noGrp="1"/>
          </p:cNvSpPr>
          <p:nvPr>
            <p:ph type="sldNum" sz="quarter" idx="12"/>
          </p:nvPr>
        </p:nvSpPr>
        <p:spPr/>
        <p:txBody>
          <a:bodyPr/>
          <a:lstStyle/>
          <a:p>
            <a:fld id="{D5497C92-261D-4C5D-9F89-E6E5618599E6}" type="slidenum">
              <a:rPr lang="en-MY" smtClean="0"/>
              <a:t>‹#›</a:t>
            </a:fld>
            <a:endParaRPr lang="en-MY"/>
          </a:p>
        </p:txBody>
      </p:sp>
    </p:spTree>
    <p:extLst>
      <p:ext uri="{BB962C8B-B14F-4D97-AF65-F5344CB8AC3E}">
        <p14:creationId xmlns:p14="http://schemas.microsoft.com/office/powerpoint/2010/main" val="85447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8033-A45D-2C54-B6C2-508D49071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EAEAE585-257A-D131-AE2B-7EECB8874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12A88705-AAED-B381-DD1C-B79C18EC2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5A18E9-FB3A-C15B-FDE2-BEF4A53E3BCC}"/>
              </a:ext>
            </a:extLst>
          </p:cNvPr>
          <p:cNvSpPr>
            <a:spLocks noGrp="1"/>
          </p:cNvSpPr>
          <p:nvPr>
            <p:ph type="dt" sz="half" idx="10"/>
          </p:nvPr>
        </p:nvSpPr>
        <p:spPr/>
        <p:txBody>
          <a:bodyPr/>
          <a:lstStyle/>
          <a:p>
            <a:fld id="{AE1C87C7-4D85-4074-8C45-CFA636EA6C45}" type="datetimeFigureOut">
              <a:rPr lang="en-MY" smtClean="0"/>
              <a:t>29/5/2024</a:t>
            </a:fld>
            <a:endParaRPr lang="en-MY"/>
          </a:p>
        </p:txBody>
      </p:sp>
      <p:sp>
        <p:nvSpPr>
          <p:cNvPr id="6" name="Footer Placeholder 5">
            <a:extLst>
              <a:ext uri="{FF2B5EF4-FFF2-40B4-BE49-F238E27FC236}">
                <a16:creationId xmlns:a16="http://schemas.microsoft.com/office/drawing/2014/main" id="{B00435DD-3679-E85F-5CBF-BDEC7C044CB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14C893E-2DA1-79CE-8A43-20CA9D132B37}"/>
              </a:ext>
            </a:extLst>
          </p:cNvPr>
          <p:cNvSpPr>
            <a:spLocks noGrp="1"/>
          </p:cNvSpPr>
          <p:nvPr>
            <p:ph type="sldNum" sz="quarter" idx="12"/>
          </p:nvPr>
        </p:nvSpPr>
        <p:spPr/>
        <p:txBody>
          <a:bodyPr/>
          <a:lstStyle/>
          <a:p>
            <a:fld id="{D5497C92-261D-4C5D-9F89-E6E5618599E6}" type="slidenum">
              <a:rPr lang="en-MY" smtClean="0"/>
              <a:t>‹#›</a:t>
            </a:fld>
            <a:endParaRPr lang="en-MY"/>
          </a:p>
        </p:txBody>
      </p:sp>
    </p:spTree>
    <p:extLst>
      <p:ext uri="{BB962C8B-B14F-4D97-AF65-F5344CB8AC3E}">
        <p14:creationId xmlns:p14="http://schemas.microsoft.com/office/powerpoint/2010/main" val="163244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B589-1DDF-A11D-A996-D2F45B727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D2DE8434-32F9-281D-E767-464BBAD7A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0C72B382-98BC-EEB1-7361-00A5CE292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180B5-F757-3491-0691-78C12A09750C}"/>
              </a:ext>
            </a:extLst>
          </p:cNvPr>
          <p:cNvSpPr>
            <a:spLocks noGrp="1"/>
          </p:cNvSpPr>
          <p:nvPr>
            <p:ph type="dt" sz="half" idx="10"/>
          </p:nvPr>
        </p:nvSpPr>
        <p:spPr/>
        <p:txBody>
          <a:bodyPr/>
          <a:lstStyle/>
          <a:p>
            <a:fld id="{AE1C87C7-4D85-4074-8C45-CFA636EA6C45}" type="datetimeFigureOut">
              <a:rPr lang="en-MY" smtClean="0"/>
              <a:t>29/5/2024</a:t>
            </a:fld>
            <a:endParaRPr lang="en-MY"/>
          </a:p>
        </p:txBody>
      </p:sp>
      <p:sp>
        <p:nvSpPr>
          <p:cNvPr id="6" name="Footer Placeholder 5">
            <a:extLst>
              <a:ext uri="{FF2B5EF4-FFF2-40B4-BE49-F238E27FC236}">
                <a16:creationId xmlns:a16="http://schemas.microsoft.com/office/drawing/2014/main" id="{80081C58-1221-CD46-CE79-95C43284F34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91B0351-6087-B8AA-8992-C018B2271762}"/>
              </a:ext>
            </a:extLst>
          </p:cNvPr>
          <p:cNvSpPr>
            <a:spLocks noGrp="1"/>
          </p:cNvSpPr>
          <p:nvPr>
            <p:ph type="sldNum" sz="quarter" idx="12"/>
          </p:nvPr>
        </p:nvSpPr>
        <p:spPr/>
        <p:txBody>
          <a:bodyPr/>
          <a:lstStyle/>
          <a:p>
            <a:fld id="{D5497C92-261D-4C5D-9F89-E6E5618599E6}" type="slidenum">
              <a:rPr lang="en-MY" smtClean="0"/>
              <a:t>‹#›</a:t>
            </a:fld>
            <a:endParaRPr lang="en-MY"/>
          </a:p>
        </p:txBody>
      </p:sp>
    </p:spTree>
    <p:extLst>
      <p:ext uri="{BB962C8B-B14F-4D97-AF65-F5344CB8AC3E}">
        <p14:creationId xmlns:p14="http://schemas.microsoft.com/office/powerpoint/2010/main" val="3559008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alpha val="0"/>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FAA05-7EE0-C8A6-5EA1-B7DB9097E0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53A1CAA-2FD2-F0CB-8895-1BDC5FB65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3B66ABC-CB92-4EAB-EB26-88E5CE9F1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C87C7-4D85-4074-8C45-CFA636EA6C45}" type="datetimeFigureOut">
              <a:rPr lang="en-MY" smtClean="0"/>
              <a:t>29/5/2024</a:t>
            </a:fld>
            <a:endParaRPr lang="en-MY"/>
          </a:p>
        </p:txBody>
      </p:sp>
      <p:sp>
        <p:nvSpPr>
          <p:cNvPr id="5" name="Footer Placeholder 4">
            <a:extLst>
              <a:ext uri="{FF2B5EF4-FFF2-40B4-BE49-F238E27FC236}">
                <a16:creationId xmlns:a16="http://schemas.microsoft.com/office/drawing/2014/main" id="{49CD2059-D1DE-9A3B-E63C-99814EDB5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C48CBB6E-FA20-1719-5986-68EB17085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7C92-261D-4C5D-9F89-E6E5618599E6}" type="slidenum">
              <a:rPr lang="en-MY" smtClean="0"/>
              <a:t>‹#›</a:t>
            </a:fld>
            <a:endParaRPr lang="en-MY"/>
          </a:p>
        </p:txBody>
      </p:sp>
    </p:spTree>
    <p:extLst>
      <p:ext uri="{BB962C8B-B14F-4D97-AF65-F5344CB8AC3E}">
        <p14:creationId xmlns:p14="http://schemas.microsoft.com/office/powerpoint/2010/main" val="3651024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5C92-B9DA-4B56-FF6C-34363B0AD411}"/>
              </a:ext>
            </a:extLst>
          </p:cNvPr>
          <p:cNvSpPr>
            <a:spLocks noGrp="1"/>
          </p:cNvSpPr>
          <p:nvPr>
            <p:ph type="ctrTitle"/>
          </p:nvPr>
        </p:nvSpPr>
        <p:spPr>
          <a:xfrm>
            <a:off x="1524000" y="4052376"/>
            <a:ext cx="9144000" cy="2387600"/>
          </a:xfrm>
        </p:spPr>
        <p:txBody>
          <a:bodyPr>
            <a:normAutofit/>
          </a:bodyPr>
          <a:lstStyle/>
          <a:p>
            <a:r>
              <a:rPr lang="en-US" sz="10000" dirty="0">
                <a:solidFill>
                  <a:srgbClr val="C00000"/>
                </a:solidFill>
              </a:rPr>
              <a:t>Naïve Bayes</a:t>
            </a:r>
            <a:endParaRPr lang="en-MY" sz="10000" dirty="0">
              <a:solidFill>
                <a:srgbClr val="C00000"/>
              </a:solidFill>
            </a:endParaRPr>
          </a:p>
        </p:txBody>
      </p:sp>
      <p:pic>
        <p:nvPicPr>
          <p:cNvPr id="5" name="Picture 4">
            <a:extLst>
              <a:ext uri="{FF2B5EF4-FFF2-40B4-BE49-F238E27FC236}">
                <a16:creationId xmlns:a16="http://schemas.microsoft.com/office/drawing/2014/main" id="{BF2C14C3-A39E-2979-FCEB-329317C56A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8486" y="678425"/>
            <a:ext cx="7776686" cy="3755923"/>
          </a:xfrm>
          <a:prstGeom prst="rect">
            <a:avLst/>
          </a:prstGeom>
          <a:scene3d>
            <a:camera prst="isometricOffAxis1Right"/>
            <a:lightRig rig="threePt" dir="t"/>
          </a:scene3d>
        </p:spPr>
      </p:pic>
      <p:pic>
        <p:nvPicPr>
          <p:cNvPr id="8" name="audio">
            <a:hlinkClick r:id="" action="ppaction://media"/>
            <a:extLst>
              <a:ext uri="{FF2B5EF4-FFF2-40B4-BE49-F238E27FC236}">
                <a16:creationId xmlns:a16="http://schemas.microsoft.com/office/drawing/2014/main" id="{52D8C8A5-9ECC-6060-AC4E-B8A9A58D17A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37306" y="218101"/>
            <a:ext cx="487363" cy="487363"/>
          </a:xfrm>
          <a:prstGeom prst="rect">
            <a:avLst/>
          </a:prstGeom>
        </p:spPr>
      </p:pic>
    </p:spTree>
    <p:extLst>
      <p:ext uri="{BB962C8B-B14F-4D97-AF65-F5344CB8AC3E}">
        <p14:creationId xmlns:p14="http://schemas.microsoft.com/office/powerpoint/2010/main" val="1445547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29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97CB-5A0D-7467-C02C-E9514D22EF61}"/>
              </a:ext>
            </a:extLst>
          </p:cNvPr>
          <p:cNvSpPr>
            <a:spLocks noGrp="1"/>
          </p:cNvSpPr>
          <p:nvPr>
            <p:ph type="title"/>
          </p:nvPr>
        </p:nvSpPr>
        <p:spPr/>
        <p:txBody>
          <a:bodyPr/>
          <a:lstStyle/>
          <a:p>
            <a:r>
              <a:rPr lang="en-US" dirty="0">
                <a:solidFill>
                  <a:schemeClr val="accent1">
                    <a:lumMod val="50000"/>
                  </a:schemeClr>
                </a:solidFill>
              </a:rPr>
              <a:t>What is Naïve Bayes?</a:t>
            </a:r>
            <a:endParaRPr lang="en-MY" dirty="0">
              <a:solidFill>
                <a:schemeClr val="accent1">
                  <a:lumMod val="50000"/>
                </a:schemeClr>
              </a:solidFill>
            </a:endParaRPr>
          </a:p>
        </p:txBody>
      </p:sp>
      <p:pic>
        <p:nvPicPr>
          <p:cNvPr id="5" name="Picture 4">
            <a:extLst>
              <a:ext uri="{FF2B5EF4-FFF2-40B4-BE49-F238E27FC236}">
                <a16:creationId xmlns:a16="http://schemas.microsoft.com/office/drawing/2014/main" id="{1D989209-7606-419D-350B-E09CAABD0D73}"/>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5988277" y="1027906"/>
            <a:ext cx="6784258" cy="5088194"/>
          </a:xfrm>
          <a:prstGeom prst="rect">
            <a:avLst/>
          </a:prstGeom>
          <a:effectLst>
            <a:softEdge rad="635000"/>
          </a:effectLst>
          <a:scene3d>
            <a:camera prst="isometricOffAxis2Left"/>
            <a:lightRig rig="threePt" dir="t"/>
          </a:scene3d>
        </p:spPr>
      </p:pic>
      <p:sp>
        <p:nvSpPr>
          <p:cNvPr id="3" name="Content Placeholder 2">
            <a:extLst>
              <a:ext uri="{FF2B5EF4-FFF2-40B4-BE49-F238E27FC236}">
                <a16:creationId xmlns:a16="http://schemas.microsoft.com/office/drawing/2014/main" id="{26DFA542-A84F-BD56-682C-1EEC781B5E84}"/>
              </a:ext>
            </a:extLst>
          </p:cNvPr>
          <p:cNvSpPr>
            <a:spLocks noGrp="1"/>
          </p:cNvSpPr>
          <p:nvPr>
            <p:ph idx="1"/>
          </p:nvPr>
        </p:nvSpPr>
        <p:spPr>
          <a:xfrm>
            <a:off x="838200" y="1825625"/>
            <a:ext cx="6245888" cy="4351338"/>
          </a:xfrm>
        </p:spPr>
        <p:txBody>
          <a:bodyPr>
            <a:normAutofit lnSpcReduction="10000"/>
          </a:bodyPr>
          <a:lstStyle/>
          <a:p>
            <a:pPr lvl="1"/>
            <a:r>
              <a:rPr lang="en-US" dirty="0">
                <a:solidFill>
                  <a:srgbClr val="0070C0"/>
                </a:solidFill>
                <a:latin typeface="Times New Roman" panose="02020603050405020304" pitchFamily="18" charset="0"/>
                <a:cs typeface="Times New Roman" panose="02020603050405020304" pitchFamily="18" charset="0"/>
              </a:rPr>
              <a:t>The Naïve Bayes classifier is a supervised machine learning algorithm that is used for classification tasks such as text classification.</a:t>
            </a:r>
          </a:p>
          <a:p>
            <a:pPr marL="457200" lvl="1" indent="0">
              <a:buNone/>
            </a:pPr>
            <a:r>
              <a:rPr lang="en-MY" dirty="0">
                <a:solidFill>
                  <a:schemeClr val="accent1">
                    <a:lumMod val="50000"/>
                  </a:schemeClr>
                </a:solidFill>
                <a:latin typeface="Times New Roman" panose="02020603050405020304" pitchFamily="18" charset="0"/>
                <a:cs typeface="Times New Roman" panose="02020603050405020304" pitchFamily="18" charset="0"/>
              </a:rPr>
              <a:t>Principle and Uses</a:t>
            </a:r>
          </a:p>
          <a:p>
            <a:pPr lvl="1"/>
            <a:r>
              <a:rPr lang="en-MY" dirty="0">
                <a:solidFill>
                  <a:srgbClr val="0070C0"/>
                </a:solidFill>
                <a:latin typeface="Times New Roman" panose="02020603050405020304" pitchFamily="18" charset="0"/>
                <a:cs typeface="Times New Roman" panose="02020603050405020304" pitchFamily="18" charset="0"/>
              </a:rPr>
              <a:t>They use principles of probability to perform classification tasks.</a:t>
            </a:r>
          </a:p>
          <a:p>
            <a:pPr lvl="1"/>
            <a:r>
              <a:rPr lang="en-MY" dirty="0">
                <a:solidFill>
                  <a:srgbClr val="0070C0"/>
                </a:solidFill>
                <a:latin typeface="Times New Roman" panose="02020603050405020304" pitchFamily="18" charset="0"/>
                <a:cs typeface="Times New Roman" panose="02020603050405020304" pitchFamily="18" charset="0"/>
              </a:rPr>
              <a:t>Naïve Bayes algorithm is used for classification problems. It is highly used in text classification. In text classification tasks, data contains high dimensions. It is used in spam filtering, sentiment detection, rating classification etc..</a:t>
            </a:r>
          </a:p>
        </p:txBody>
      </p:sp>
    </p:spTree>
    <p:extLst>
      <p:ext uri="{BB962C8B-B14F-4D97-AF65-F5344CB8AC3E}">
        <p14:creationId xmlns:p14="http://schemas.microsoft.com/office/powerpoint/2010/main" val="33167493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150823-9754-388E-8735-16CB28D2911F}"/>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2576052" y="275303"/>
            <a:ext cx="9753600" cy="5585440"/>
          </a:xfrm>
          <a:prstGeom prst="rect">
            <a:avLst/>
          </a:prstGeom>
          <a:effectLst/>
          <a:scene3d>
            <a:camera prst="isometricOffAxis1Right"/>
            <a:lightRig rig="threePt" dir="t"/>
          </a:scene3d>
        </p:spPr>
      </p:pic>
      <p:sp>
        <p:nvSpPr>
          <p:cNvPr id="2" name="Title 1">
            <a:extLst>
              <a:ext uri="{FF2B5EF4-FFF2-40B4-BE49-F238E27FC236}">
                <a16:creationId xmlns:a16="http://schemas.microsoft.com/office/drawing/2014/main" id="{20E10D45-D39F-CF2E-7BF8-943CDAD7AA6D}"/>
              </a:ext>
            </a:extLst>
          </p:cNvPr>
          <p:cNvSpPr>
            <a:spLocks noGrp="1"/>
          </p:cNvSpPr>
          <p:nvPr>
            <p:ph type="title"/>
          </p:nvPr>
        </p:nvSpPr>
        <p:spPr>
          <a:xfrm>
            <a:off x="125362" y="1202890"/>
            <a:ext cx="4854677" cy="1325563"/>
          </a:xfrm>
        </p:spPr>
        <p:txBody>
          <a:bodyPr/>
          <a:lstStyle/>
          <a:p>
            <a:r>
              <a:rPr lang="en-US" dirty="0">
                <a:solidFill>
                  <a:schemeClr val="accent5">
                    <a:lumMod val="50000"/>
                  </a:schemeClr>
                </a:solidFill>
              </a:rPr>
              <a:t>Types of Naïve Bayes</a:t>
            </a:r>
            <a:endParaRPr lang="en-MY" dirty="0">
              <a:solidFill>
                <a:schemeClr val="accent5">
                  <a:lumMod val="50000"/>
                </a:schemeClr>
              </a:solidFill>
            </a:endParaRPr>
          </a:p>
        </p:txBody>
      </p:sp>
      <p:sp>
        <p:nvSpPr>
          <p:cNvPr id="3" name="Content Placeholder 2">
            <a:extLst>
              <a:ext uri="{FF2B5EF4-FFF2-40B4-BE49-F238E27FC236}">
                <a16:creationId xmlns:a16="http://schemas.microsoft.com/office/drawing/2014/main" id="{14A13AF3-9E45-AD99-9A0C-87A1CEDAF021}"/>
              </a:ext>
            </a:extLst>
          </p:cNvPr>
          <p:cNvSpPr>
            <a:spLocks noGrp="1"/>
          </p:cNvSpPr>
          <p:nvPr>
            <p:ph idx="1"/>
          </p:nvPr>
        </p:nvSpPr>
        <p:spPr>
          <a:xfrm>
            <a:off x="474407" y="2612923"/>
            <a:ext cx="3955027" cy="2372749"/>
          </a:xfrm>
        </p:spPr>
        <p:txBody>
          <a:bodyPr/>
          <a:lstStyle/>
          <a:p>
            <a:r>
              <a:rPr lang="en-US" dirty="0">
                <a:solidFill>
                  <a:srgbClr val="00B0F0"/>
                </a:solidFill>
              </a:rPr>
              <a:t>Gaussian Naïve Bayes</a:t>
            </a:r>
          </a:p>
          <a:p>
            <a:r>
              <a:rPr lang="en-US" dirty="0">
                <a:solidFill>
                  <a:srgbClr val="00B0F0"/>
                </a:solidFill>
              </a:rPr>
              <a:t>Multinomial Naïve Bayes</a:t>
            </a:r>
          </a:p>
          <a:p>
            <a:r>
              <a:rPr lang="en-US" dirty="0">
                <a:solidFill>
                  <a:srgbClr val="00B0F0"/>
                </a:solidFill>
              </a:rPr>
              <a:t>Bernoulli Naïve Bayes</a:t>
            </a:r>
          </a:p>
        </p:txBody>
      </p:sp>
    </p:spTree>
    <p:extLst>
      <p:ext uri="{BB962C8B-B14F-4D97-AF65-F5344CB8AC3E}">
        <p14:creationId xmlns:p14="http://schemas.microsoft.com/office/powerpoint/2010/main" val="217899215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A11D-D7DA-3306-7517-FE385A1EAA54}"/>
              </a:ext>
            </a:extLst>
          </p:cNvPr>
          <p:cNvSpPr>
            <a:spLocks noGrp="1"/>
          </p:cNvSpPr>
          <p:nvPr>
            <p:ph type="title"/>
          </p:nvPr>
        </p:nvSpPr>
        <p:spPr>
          <a:xfrm>
            <a:off x="179439" y="231791"/>
            <a:ext cx="10515600" cy="1325563"/>
          </a:xfrm>
        </p:spPr>
        <p:txBody>
          <a:bodyPr/>
          <a:lstStyle/>
          <a:p>
            <a:r>
              <a:rPr lang="en-US" dirty="0">
                <a:solidFill>
                  <a:srgbClr val="C00000"/>
                </a:solidFill>
              </a:rPr>
              <a:t>Gaussian Naïve Bayes</a:t>
            </a:r>
            <a:endParaRPr lang="en-MY" dirty="0">
              <a:solidFill>
                <a:srgbClr val="C00000"/>
              </a:solidFill>
            </a:endParaRPr>
          </a:p>
        </p:txBody>
      </p:sp>
      <p:sp>
        <p:nvSpPr>
          <p:cNvPr id="8" name="Rectangle 1">
            <a:extLst>
              <a:ext uri="{FF2B5EF4-FFF2-40B4-BE49-F238E27FC236}">
                <a16:creationId xmlns:a16="http://schemas.microsoft.com/office/drawing/2014/main" id="{E8C58418-C397-7DCC-D62D-282007749FD6}"/>
              </a:ext>
            </a:extLst>
          </p:cNvPr>
          <p:cNvSpPr>
            <a:spLocks noGrp="1" noChangeArrowheads="1"/>
          </p:cNvSpPr>
          <p:nvPr>
            <p:ph idx="1"/>
          </p:nvPr>
        </p:nvSpPr>
        <p:spPr bwMode="auto">
          <a:xfrm>
            <a:off x="179440" y="1505475"/>
            <a:ext cx="6241026"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Gaussian Naive Bayes assumes that the features follow a normal (Gaussian) distribution.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For each feature, the algorithm estimates the mean and variance of the feature values within each 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It then calculates the probability of a given feature value using the Gaussian probability density function. </a:t>
            </a:r>
          </a:p>
        </p:txBody>
      </p:sp>
      <p:pic>
        <p:nvPicPr>
          <p:cNvPr id="10" name="Picture 9">
            <a:extLst>
              <a:ext uri="{FF2B5EF4-FFF2-40B4-BE49-F238E27FC236}">
                <a16:creationId xmlns:a16="http://schemas.microsoft.com/office/drawing/2014/main" id="{01FC72F3-872B-27E2-97FB-DF5499014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510" y="1767348"/>
            <a:ext cx="5734050" cy="3657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761866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59D71-9CA9-3B0D-5A03-B7678EF45FB2}"/>
              </a:ext>
            </a:extLst>
          </p:cNvPr>
          <p:cNvSpPr>
            <a:spLocks noGrp="1"/>
          </p:cNvSpPr>
          <p:nvPr>
            <p:ph type="title"/>
          </p:nvPr>
        </p:nvSpPr>
        <p:spPr/>
        <p:txBody>
          <a:bodyPr/>
          <a:lstStyle/>
          <a:p>
            <a:r>
              <a:rPr lang="en-MY" dirty="0">
                <a:solidFill>
                  <a:srgbClr val="C00000"/>
                </a:solidFill>
              </a:rPr>
              <a:t>Multinomial Naive Bayes</a:t>
            </a:r>
          </a:p>
        </p:txBody>
      </p:sp>
      <p:sp>
        <p:nvSpPr>
          <p:cNvPr id="4" name="Rectangle 1">
            <a:extLst>
              <a:ext uri="{FF2B5EF4-FFF2-40B4-BE49-F238E27FC236}">
                <a16:creationId xmlns:a16="http://schemas.microsoft.com/office/drawing/2014/main" id="{A510EF92-4186-AA65-7BC9-6799733C3A84}"/>
              </a:ext>
            </a:extLst>
          </p:cNvPr>
          <p:cNvSpPr>
            <a:spLocks noGrp="1" noChangeArrowheads="1"/>
          </p:cNvSpPr>
          <p:nvPr>
            <p:ph idx="1"/>
          </p:nvPr>
        </p:nvSpPr>
        <p:spPr bwMode="auto">
          <a:xfrm>
            <a:off x="838200" y="1720840"/>
            <a:ext cx="751921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Multinomial Naive Bayes is used for data where features represent the frequency or count of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It calculates the probability of each feature given a class by using the frequency of that feature within the class. </a:t>
            </a:r>
            <a:endParaRPr lang="en-US" altLang="en-US" sz="2400" dirty="0">
              <a:solidFill>
                <a:srgbClr val="FF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solidFill>
                  <a:srgbClr val="FF0000"/>
                </a:solidFill>
                <a:latin typeface="Times New Roman" panose="02020603050405020304" pitchFamily="18" charset="0"/>
                <a:cs typeface="Times New Roman" panose="02020603050405020304" pitchFamily="18" charset="0"/>
              </a:rPr>
              <a:t>His variant is commonly used in text classification tasks such as spam detection or document categorization, where features are word counts or term frequencies in documents. For instance, it can classify emails as spam or not spam based on the frequency of certain words.</a:t>
            </a:r>
            <a:endPar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5C19510-42C3-E6C3-2435-8534F6E5D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419" y="1720840"/>
            <a:ext cx="3529781" cy="2556192"/>
          </a:xfrm>
          <a:prstGeom prst="rect">
            <a:avLst/>
          </a:prstGeom>
          <a:scene3d>
            <a:camera prst="isometricOffAxis2Left"/>
            <a:lightRig rig="threePt" dir="t"/>
          </a:scene3d>
        </p:spPr>
      </p:pic>
      <p:pic>
        <p:nvPicPr>
          <p:cNvPr id="8" name="Picture 7">
            <a:extLst>
              <a:ext uri="{FF2B5EF4-FFF2-40B4-BE49-F238E27FC236}">
                <a16:creationId xmlns:a16="http://schemas.microsoft.com/office/drawing/2014/main" id="{168E9087-EFAF-EA31-8A3A-8FD7045A7A6C}"/>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98902" y="-810670"/>
            <a:ext cx="8749727" cy="8749727"/>
          </a:xfrm>
          <a:prstGeom prst="rect">
            <a:avLst/>
          </a:prstGeom>
        </p:spPr>
      </p:pic>
    </p:spTree>
    <p:extLst>
      <p:ext uri="{BB962C8B-B14F-4D97-AF65-F5344CB8AC3E}">
        <p14:creationId xmlns:p14="http://schemas.microsoft.com/office/powerpoint/2010/main" val="133842476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6E20-E807-3473-3ADC-F1AC1A14AA0B}"/>
              </a:ext>
            </a:extLst>
          </p:cNvPr>
          <p:cNvSpPr>
            <a:spLocks noGrp="1"/>
          </p:cNvSpPr>
          <p:nvPr>
            <p:ph type="title"/>
          </p:nvPr>
        </p:nvSpPr>
        <p:spPr>
          <a:xfrm>
            <a:off x="975527" y="847446"/>
            <a:ext cx="5120473" cy="1325563"/>
          </a:xfrm>
        </p:spPr>
        <p:txBody>
          <a:bodyPr>
            <a:normAutofit/>
          </a:bodyPr>
          <a:lstStyle/>
          <a:p>
            <a:r>
              <a:rPr lang="en-US" dirty="0">
                <a:solidFill>
                  <a:srgbClr val="C00000"/>
                </a:solidFill>
              </a:rPr>
              <a:t>Bernoulli Naïve Bayes</a:t>
            </a:r>
            <a:br>
              <a:rPr lang="en-US" dirty="0">
                <a:solidFill>
                  <a:srgbClr val="C00000"/>
                </a:solidFill>
              </a:rPr>
            </a:br>
            <a:endParaRPr lang="en-MY" dirty="0">
              <a:solidFill>
                <a:srgbClr val="C00000"/>
              </a:solidFill>
            </a:endParaRPr>
          </a:p>
        </p:txBody>
      </p:sp>
      <p:sp>
        <p:nvSpPr>
          <p:cNvPr id="4" name="Rectangle 1">
            <a:extLst>
              <a:ext uri="{FF2B5EF4-FFF2-40B4-BE49-F238E27FC236}">
                <a16:creationId xmlns:a16="http://schemas.microsoft.com/office/drawing/2014/main" id="{F9717468-77B7-C084-181C-A60996372713}"/>
              </a:ext>
            </a:extLst>
          </p:cNvPr>
          <p:cNvSpPr>
            <a:spLocks noGrp="1" noChangeArrowheads="1"/>
          </p:cNvSpPr>
          <p:nvPr>
            <p:ph idx="1"/>
          </p:nvPr>
        </p:nvSpPr>
        <p:spPr bwMode="auto">
          <a:xfrm>
            <a:off x="808056" y="2405467"/>
            <a:ext cx="857710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Bernoulli Naive Bayes is designed for binary/</a:t>
            </a:r>
            <a:r>
              <a:rPr kumimoji="0" lang="en-US" altLang="en-US" sz="2400" b="0"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boolean</a:t>
            </a: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features that indicate the presence or absence of a feature.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It calculates the probability of each feature being present or absent within each class. </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solidFill>
                  <a:srgbClr val="FF0000"/>
                </a:solidFill>
                <a:latin typeface="Times New Roman" panose="02020603050405020304" pitchFamily="18" charset="0"/>
                <a:cs typeface="Times New Roman" panose="02020603050405020304" pitchFamily="18" charset="0"/>
              </a:rPr>
              <a:t>In a text classification task, it can be used to determine whether certain words appear in a document or not</a:t>
            </a:r>
            <a:endPar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91111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298</Words>
  <Application>Microsoft Office PowerPoint</Application>
  <PresentationFormat>Widescreen</PresentationFormat>
  <Paragraphs>22</Paragraphs>
  <Slides>6</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Naïve Bayes</vt:lpstr>
      <vt:lpstr>What is Naïve Bayes?</vt:lpstr>
      <vt:lpstr>Types of Naïve Bayes</vt:lpstr>
      <vt:lpstr>Gaussian Naïve Bayes</vt:lpstr>
      <vt:lpstr>Multinomial Naive Bayes</vt:lpstr>
      <vt:lpstr>Bernoulli Naïve Bayes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dc:title>
  <dc:creator>20ITR041 VCET</dc:creator>
  <cp:lastModifiedBy>20ITR041 VCET</cp:lastModifiedBy>
  <cp:revision>7</cp:revision>
  <dcterms:created xsi:type="dcterms:W3CDTF">2024-05-29T05:42:29Z</dcterms:created>
  <dcterms:modified xsi:type="dcterms:W3CDTF">2024-05-30T13:13:44Z</dcterms:modified>
</cp:coreProperties>
</file>