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8631" y="642874"/>
            <a:ext cx="6885940" cy="848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044" y="5080"/>
            <a:ext cx="1217930" cy="6852920"/>
          </a:xfrm>
          <a:custGeom>
            <a:avLst/>
            <a:gdLst/>
            <a:ahLst/>
            <a:cxnLst/>
            <a:rect l="l" t="t" r="r" b="b"/>
            <a:pathLst>
              <a:path w="1217929" h="6852920">
                <a:moveTo>
                  <a:pt x="0" y="0"/>
                </a:moveTo>
                <a:lnTo>
                  <a:pt x="1217929" y="6852920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191365" y="3695065"/>
            <a:ext cx="0" cy="3162935"/>
          </a:xfrm>
          <a:custGeom>
            <a:avLst/>
            <a:gdLst/>
            <a:ahLst/>
            <a:cxnLst/>
            <a:rect l="l" t="t" r="r" b="b"/>
            <a:pathLst>
              <a:path h="3162934">
                <a:moveTo>
                  <a:pt x="0" y="0"/>
                </a:moveTo>
                <a:lnTo>
                  <a:pt x="0" y="3162935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65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7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8EC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835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405" y="6858000"/>
                </a:lnTo>
                <a:lnTo>
                  <a:pt x="2588895" y="6858000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8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815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04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325" y="0"/>
                </a:moveTo>
                <a:lnTo>
                  <a:pt x="0" y="0"/>
                </a:lnTo>
                <a:lnTo>
                  <a:pt x="2470150" y="6858000"/>
                </a:lnTo>
                <a:lnTo>
                  <a:pt x="2854325" y="6858000"/>
                </a:lnTo>
                <a:lnTo>
                  <a:pt x="2854325" y="0"/>
                </a:lnTo>
                <a:close/>
              </a:path>
            </a:pathLst>
          </a:custGeom>
          <a:solidFill>
            <a:srgbClr val="17ADE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5965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350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5335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6030" y="0"/>
                </a:moveTo>
                <a:lnTo>
                  <a:pt x="0" y="0"/>
                </a:lnTo>
                <a:lnTo>
                  <a:pt x="1115060" y="6858000"/>
                </a:lnTo>
                <a:lnTo>
                  <a:pt x="1256030" y="6858000"/>
                </a:lnTo>
                <a:lnTo>
                  <a:pt x="1256030" y="0"/>
                </a:lnTo>
                <a:close/>
              </a:path>
            </a:pathLst>
          </a:custGeom>
          <a:solidFill>
            <a:srgbClr val="205F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090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32975" y="7524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044" y="5080"/>
            <a:ext cx="1217930" cy="6852920"/>
          </a:xfrm>
          <a:custGeom>
            <a:avLst/>
            <a:gdLst/>
            <a:ahLst/>
            <a:cxnLst/>
            <a:rect l="l" t="t" r="r" b="b"/>
            <a:pathLst>
              <a:path w="1217929" h="6852920">
                <a:moveTo>
                  <a:pt x="0" y="0"/>
                </a:moveTo>
                <a:lnTo>
                  <a:pt x="1217929" y="6852920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191365" y="3695065"/>
            <a:ext cx="0" cy="3162935"/>
          </a:xfrm>
          <a:custGeom>
            <a:avLst/>
            <a:gdLst/>
            <a:ahLst/>
            <a:cxnLst/>
            <a:rect l="l" t="t" r="r" b="b"/>
            <a:pathLst>
              <a:path h="3162934">
                <a:moveTo>
                  <a:pt x="0" y="0"/>
                </a:moveTo>
                <a:lnTo>
                  <a:pt x="0" y="3162935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65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7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8EC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835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405" y="6858000"/>
                </a:lnTo>
                <a:lnTo>
                  <a:pt x="2588895" y="6858000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8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815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04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325" y="0"/>
                </a:moveTo>
                <a:lnTo>
                  <a:pt x="0" y="0"/>
                </a:lnTo>
                <a:lnTo>
                  <a:pt x="2470150" y="6858000"/>
                </a:lnTo>
                <a:lnTo>
                  <a:pt x="2854325" y="6858000"/>
                </a:lnTo>
                <a:lnTo>
                  <a:pt x="2854325" y="0"/>
                </a:lnTo>
                <a:close/>
              </a:path>
            </a:pathLst>
          </a:custGeom>
          <a:solidFill>
            <a:srgbClr val="17ADE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5965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350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5335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6030" y="0"/>
                </a:moveTo>
                <a:lnTo>
                  <a:pt x="0" y="0"/>
                </a:lnTo>
                <a:lnTo>
                  <a:pt x="1115060" y="6858000"/>
                </a:lnTo>
                <a:lnTo>
                  <a:pt x="1256030" y="6858000"/>
                </a:lnTo>
                <a:lnTo>
                  <a:pt x="1256030" y="0"/>
                </a:lnTo>
                <a:close/>
              </a:path>
            </a:pathLst>
          </a:custGeom>
          <a:solidFill>
            <a:srgbClr val="205F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090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091" y="368553"/>
            <a:ext cx="10973816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691" y="1616709"/>
            <a:ext cx="10106660" cy="3489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614" y="2539"/>
            <a:ext cx="5920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EmployeeDataAnalysisusingExcel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7691" y="1616709"/>
            <a:ext cx="10106660" cy="2941831"/>
          </a:xfrm>
          <a:prstGeom prst="rect">
            <a:avLst/>
          </a:prstGeom>
        </p:spPr>
        <p:txBody>
          <a:bodyPr vert="horz" wrap="square" lIns="0" tIns="1430020" rIns="0" bIns="0" rtlCol="0">
            <a:spAutoFit/>
          </a:bodyPr>
          <a:lstStyle/>
          <a:p>
            <a:pPr marL="1411605" marR="1155065" indent="50165">
              <a:lnSpc>
                <a:spcPts val="2870"/>
              </a:lnSpc>
              <a:spcBef>
                <a:spcPts val="204"/>
              </a:spcBef>
            </a:pPr>
            <a:r>
              <a:rPr sz="2400" spc="-35" dirty="0">
                <a:latin typeface="Calibri"/>
                <a:cs typeface="Calibri"/>
              </a:rPr>
              <a:t>STUDENT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NAME:</a:t>
            </a:r>
            <a:r>
              <a:rPr lang="en-US" sz="2400" spc="-35" dirty="0">
                <a:latin typeface="Calibri"/>
                <a:cs typeface="Calibri"/>
              </a:rPr>
              <a:t> B.KANIMOZHI</a:t>
            </a:r>
          </a:p>
          <a:p>
            <a:pPr marL="1411605" marR="1155065" indent="50165">
              <a:lnSpc>
                <a:spcPts val="2870"/>
              </a:lnSpc>
              <a:spcBef>
                <a:spcPts val="204"/>
              </a:spcBef>
            </a:pP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REGISTERNO</a:t>
            </a:r>
            <a:r>
              <a:rPr lang="en-US" sz="2400" spc="-10" dirty="0">
                <a:latin typeface="Calibri"/>
                <a:cs typeface="Calibri"/>
              </a:rPr>
              <a:t>     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lang="en-US" sz="2400" spc="-1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3122105</a:t>
            </a:r>
            <a:r>
              <a:rPr lang="en-US" sz="2400" spc="-10" dirty="0">
                <a:latin typeface="Calibri"/>
                <a:cs typeface="Calibri"/>
              </a:rPr>
              <a:t>59</a:t>
            </a:r>
            <a:endParaRPr sz="2400" dirty="0">
              <a:latin typeface="Calibri"/>
              <a:cs typeface="Calibri"/>
            </a:endParaRPr>
          </a:p>
          <a:p>
            <a:pPr marL="1434465">
              <a:lnSpc>
                <a:spcPts val="2800"/>
              </a:lnSpc>
            </a:pP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DEPARTMENT</a:t>
            </a:r>
            <a:r>
              <a:rPr lang="en-US" sz="2400" spc="-10" dirty="0">
                <a:latin typeface="Calibri"/>
                <a:cs typeface="Calibri"/>
              </a:rPr>
              <a:t>    :</a:t>
            </a:r>
            <a:r>
              <a:rPr sz="2400" spc="-10" dirty="0">
                <a:latin typeface="Calibri"/>
                <a:cs typeface="Calibri"/>
              </a:rPr>
              <a:t>B.COM(AccountingandFinance).</a:t>
            </a:r>
            <a:endParaRPr sz="2400" dirty="0">
              <a:latin typeface="Calibri"/>
              <a:cs typeface="Calibri"/>
            </a:endParaRPr>
          </a:p>
          <a:p>
            <a:pPr marL="1300480">
              <a:lnSpc>
                <a:spcPct val="100000"/>
              </a:lnSpc>
            </a:pPr>
            <a:r>
              <a:rPr lang="en-US" sz="2400" spc="-1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COLLEGE</a:t>
            </a:r>
            <a:r>
              <a:rPr lang="en-US" sz="2400" spc="-10" dirty="0">
                <a:latin typeface="Calibri"/>
                <a:cs typeface="Calibri"/>
              </a:rPr>
              <a:t>             </a:t>
            </a:r>
            <a:r>
              <a:rPr sz="2400" spc="-10" dirty="0">
                <a:latin typeface="Calibri"/>
                <a:cs typeface="Calibri"/>
              </a:rPr>
              <a:t>:SRMArtsAndScienceCollege.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469" y="6364935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364871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8" name="object 8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564" y="0"/>
                  </a:moveTo>
                  <a:lnTo>
                    <a:pt x="264159" y="0"/>
                  </a:lnTo>
                  <a:lnTo>
                    <a:pt x="0" y="528954"/>
                  </a:lnTo>
                  <a:lnTo>
                    <a:pt x="264159" y="1057275"/>
                  </a:lnTo>
                  <a:lnTo>
                    <a:pt x="964564" y="1057275"/>
                  </a:lnTo>
                  <a:lnTo>
                    <a:pt x="1228725" y="528954"/>
                  </a:lnTo>
                  <a:lnTo>
                    <a:pt x="964564" y="0"/>
                  </a:lnTo>
                  <a:close/>
                </a:path>
              </a:pathLst>
            </a:custGeom>
            <a:solidFill>
              <a:srgbClr val="5FC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364" y="0"/>
                  </a:moveTo>
                  <a:lnTo>
                    <a:pt x="140335" y="0"/>
                  </a:lnTo>
                  <a:lnTo>
                    <a:pt x="0" y="281304"/>
                  </a:lnTo>
                  <a:lnTo>
                    <a:pt x="140335" y="561975"/>
                  </a:lnTo>
                  <a:lnTo>
                    <a:pt x="507364" y="561975"/>
                  </a:lnTo>
                  <a:lnTo>
                    <a:pt x="647700" y="281304"/>
                  </a:lnTo>
                  <a:lnTo>
                    <a:pt x="507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464" y="0"/>
                </a:moveTo>
                <a:lnTo>
                  <a:pt x="359410" y="0"/>
                </a:lnTo>
                <a:lnTo>
                  <a:pt x="0" y="719454"/>
                </a:lnTo>
                <a:lnTo>
                  <a:pt x="359410" y="1438275"/>
                </a:lnTo>
                <a:lnTo>
                  <a:pt x="1307464" y="1438275"/>
                </a:lnTo>
                <a:lnTo>
                  <a:pt x="1666875" y="719454"/>
                </a:lnTo>
                <a:lnTo>
                  <a:pt x="1307464" y="0"/>
                </a:lnTo>
                <a:close/>
              </a:path>
            </a:pathLst>
          </a:custGeom>
          <a:solidFill>
            <a:srgbClr val="42D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0475" y="51403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8960" y="0"/>
                </a:moveTo>
                <a:lnTo>
                  <a:pt x="154939" y="0"/>
                </a:lnTo>
                <a:lnTo>
                  <a:pt x="0" y="309880"/>
                </a:lnTo>
                <a:lnTo>
                  <a:pt x="154939" y="619125"/>
                </a:lnTo>
                <a:lnTo>
                  <a:pt x="568960" y="619125"/>
                </a:lnTo>
                <a:lnTo>
                  <a:pt x="723900" y="309880"/>
                </a:lnTo>
                <a:lnTo>
                  <a:pt x="56896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631" y="591058"/>
            <a:ext cx="3304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8631" y="1328673"/>
            <a:ext cx="10268585" cy="21913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3250"/>
              </a:lnSpc>
              <a:spcBef>
                <a:spcPts val="295"/>
              </a:spcBef>
            </a:pPr>
            <a:r>
              <a:rPr sz="2800" dirty="0">
                <a:latin typeface="Trebuchet MS"/>
                <a:cs typeface="Trebuchet MS"/>
              </a:rPr>
              <a:t>Identify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what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you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want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achieve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with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your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modeling.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Common </a:t>
            </a:r>
            <a:r>
              <a:rPr sz="2800" dirty="0">
                <a:latin typeface="Trebuchet MS"/>
                <a:cs typeface="Trebuchet MS"/>
              </a:rPr>
              <a:t>objectives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might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include:</a:t>
            </a:r>
            <a:endParaRPr sz="2800">
              <a:latin typeface="Trebuchet MS"/>
              <a:cs typeface="Trebuchet MS"/>
            </a:endParaRPr>
          </a:p>
          <a:p>
            <a:pPr marL="339725" indent="-228600">
              <a:lnSpc>
                <a:spcPct val="100000"/>
              </a:lnSpc>
              <a:spcBef>
                <a:spcPts val="35"/>
              </a:spcBef>
              <a:buSzPct val="35714"/>
              <a:buFont typeface="Symbol"/>
              <a:buChar char=""/>
              <a:tabLst>
                <a:tab pos="339725" algn="l"/>
              </a:tabLst>
            </a:pPr>
            <a:r>
              <a:rPr sz="2800" dirty="0">
                <a:latin typeface="Trebuchet MS"/>
                <a:cs typeface="Trebuchet MS"/>
              </a:rPr>
              <a:t>Predicting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employee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turnover.</a:t>
            </a:r>
            <a:endParaRPr sz="2800">
              <a:latin typeface="Trebuchet MS"/>
              <a:cs typeface="Trebuchet MS"/>
            </a:endParaRPr>
          </a:p>
          <a:p>
            <a:pPr marL="339725" indent="-228600">
              <a:lnSpc>
                <a:spcPct val="100000"/>
              </a:lnSpc>
              <a:spcBef>
                <a:spcPts val="120"/>
              </a:spcBef>
              <a:buSzPct val="35714"/>
              <a:buFont typeface="Symbol"/>
              <a:buChar char=""/>
              <a:tabLst>
                <a:tab pos="339725" algn="l"/>
              </a:tabLst>
            </a:pPr>
            <a:r>
              <a:rPr sz="2800" dirty="0">
                <a:latin typeface="Trebuchet MS"/>
                <a:cs typeface="Trebuchet MS"/>
              </a:rPr>
              <a:t>Analyzing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impact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training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on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performance.</a:t>
            </a:r>
            <a:endParaRPr sz="2800">
              <a:latin typeface="Trebuchet MS"/>
              <a:cs typeface="Trebuchet MS"/>
            </a:endParaRPr>
          </a:p>
          <a:p>
            <a:pPr marL="339725" indent="-228600">
              <a:lnSpc>
                <a:spcPct val="100000"/>
              </a:lnSpc>
              <a:spcBef>
                <a:spcPts val="120"/>
              </a:spcBef>
              <a:buSzPct val="35714"/>
              <a:buFont typeface="Symbol"/>
              <a:buChar char=""/>
              <a:tabLst>
                <a:tab pos="339725" algn="l"/>
              </a:tabLst>
            </a:pPr>
            <a:r>
              <a:rPr sz="2800" dirty="0">
                <a:latin typeface="Trebuchet MS"/>
                <a:cs typeface="Trebuchet MS"/>
              </a:rPr>
              <a:t>Assessing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factors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influencing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compensation.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4269" y="4576952"/>
            <a:ext cx="1720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4578096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353550" y="525144"/>
            <a:ext cx="1162050" cy="3411854"/>
            <a:chOff x="9353550" y="525144"/>
            <a:chExt cx="1162050" cy="3411854"/>
          </a:xfrm>
        </p:grpSpPr>
        <p:sp>
          <p:nvSpPr>
            <p:cNvPr id="8" name="object 8"/>
            <p:cNvSpPr/>
            <p:nvPr/>
          </p:nvSpPr>
          <p:spPr>
            <a:xfrm>
              <a:off x="9353550" y="375602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58400" y="52514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115316"/>
            <a:ext cx="7880984" cy="570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rebuchet MS"/>
                <a:cs typeface="Trebuchet MS"/>
              </a:rPr>
              <a:t>Data</a:t>
            </a:r>
            <a:r>
              <a:rPr sz="2800" b="1" spc="-65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Cleaning:</a:t>
            </a:r>
            <a:endParaRPr sz="2800">
              <a:latin typeface="Trebuchet MS"/>
              <a:cs typeface="Trebuchet MS"/>
            </a:endParaRPr>
          </a:p>
          <a:p>
            <a:pPr marL="285750" indent="-283845">
              <a:lnSpc>
                <a:spcPts val="3304"/>
              </a:lnSpc>
              <a:spcBef>
                <a:spcPts val="60"/>
              </a:spcBef>
              <a:buSzPct val="94642"/>
              <a:buFont typeface="Calibri"/>
              <a:buAutoNum type="arabicPeriod"/>
              <a:tabLst>
                <a:tab pos="285750" algn="l"/>
              </a:tabLst>
            </a:pPr>
            <a:r>
              <a:rPr sz="2800" b="1" dirty="0">
                <a:latin typeface="Trebuchet MS"/>
                <a:cs typeface="Trebuchet MS"/>
              </a:rPr>
              <a:t>Conditional</a:t>
            </a:r>
            <a:r>
              <a:rPr sz="2800" b="1" spc="-150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Formatting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32105">
              <a:lnSpc>
                <a:spcPts val="3250"/>
              </a:lnSpc>
            </a:pP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highlights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missing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value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data.</a:t>
            </a:r>
            <a:endParaRPr sz="2800">
              <a:latin typeface="Trebuchet MS"/>
              <a:cs typeface="Trebuchet MS"/>
            </a:endParaRPr>
          </a:p>
          <a:p>
            <a:pPr marL="350520" indent="-350520">
              <a:lnSpc>
                <a:spcPts val="3250"/>
              </a:lnSpc>
              <a:buSzPct val="96428"/>
              <a:buAutoNum type="arabicPeriod" startAt="2"/>
              <a:tabLst>
                <a:tab pos="350520" algn="l"/>
              </a:tabLst>
            </a:pPr>
            <a:r>
              <a:rPr sz="2800" b="1" spc="-10" dirty="0">
                <a:latin typeface="Trebuchet MS"/>
                <a:cs typeface="Trebuchet MS"/>
              </a:rPr>
              <a:t>Filter:</a:t>
            </a:r>
            <a:endParaRPr sz="2800">
              <a:latin typeface="Trebuchet MS"/>
              <a:cs typeface="Trebuchet MS"/>
            </a:endParaRPr>
          </a:p>
          <a:p>
            <a:pPr marL="332105">
              <a:lnSpc>
                <a:spcPts val="3254"/>
              </a:lnSpc>
            </a:pP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remove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missing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value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data.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54"/>
              </a:lnSpc>
            </a:pPr>
            <a:r>
              <a:rPr sz="2800" b="1" dirty="0">
                <a:latin typeface="Trebuchet MS"/>
                <a:cs typeface="Trebuchet MS"/>
              </a:rPr>
              <a:t>Performance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level: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304"/>
              </a:lnSpc>
            </a:pPr>
            <a:r>
              <a:rPr sz="2800" dirty="0">
                <a:latin typeface="Trebuchet MS"/>
                <a:cs typeface="Trebuchet MS"/>
              </a:rPr>
              <a:t>=SUMIF(D2:D100,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"Training",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E2:E100)</a:t>
            </a:r>
            <a:endParaRPr sz="2800">
              <a:latin typeface="Trebuchet MS"/>
              <a:cs typeface="Trebuchet MS"/>
            </a:endParaRPr>
          </a:p>
          <a:p>
            <a:pPr marL="156845">
              <a:lnSpc>
                <a:spcPts val="3304"/>
              </a:lnSpc>
              <a:spcBef>
                <a:spcPts val="15"/>
              </a:spcBef>
            </a:pPr>
            <a:r>
              <a:rPr sz="2800" b="1" spc="-10" dirty="0">
                <a:latin typeface="Trebuchet MS"/>
                <a:cs typeface="Trebuchet MS"/>
              </a:rPr>
              <a:t>Summary:</a:t>
            </a:r>
            <a:endParaRPr sz="2800">
              <a:latin typeface="Trebuchet MS"/>
              <a:cs typeface="Trebuchet MS"/>
            </a:endParaRPr>
          </a:p>
          <a:p>
            <a:pPr marL="350520" lvl="1" indent="-339725">
              <a:lnSpc>
                <a:spcPts val="3304"/>
              </a:lnSpc>
              <a:buSzPct val="96428"/>
              <a:buAutoNum type="arabicPeriod"/>
              <a:tabLst>
                <a:tab pos="350520" algn="l"/>
              </a:tabLst>
            </a:pPr>
            <a:r>
              <a:rPr sz="2800" b="1" dirty="0">
                <a:latin typeface="Trebuchet MS"/>
                <a:cs typeface="Trebuchet MS"/>
              </a:rPr>
              <a:t>Pivot</a:t>
            </a:r>
            <a:r>
              <a:rPr sz="2800" b="1" spc="-65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Table:</a:t>
            </a:r>
            <a:endParaRPr sz="2800">
              <a:latin typeface="Trebuchet MS"/>
              <a:cs typeface="Trebuchet MS"/>
            </a:endParaRPr>
          </a:p>
          <a:p>
            <a:pPr marL="646430">
              <a:lnSpc>
                <a:spcPct val="100000"/>
              </a:lnSpc>
              <a:spcBef>
                <a:spcPts val="380"/>
              </a:spcBef>
            </a:pP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summary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employees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data.</a:t>
            </a:r>
            <a:endParaRPr sz="2800">
              <a:latin typeface="Trebuchet MS"/>
              <a:cs typeface="Trebuchet MS"/>
            </a:endParaRPr>
          </a:p>
          <a:p>
            <a:pPr marL="350520" lvl="1" indent="-339725">
              <a:lnSpc>
                <a:spcPct val="100000"/>
              </a:lnSpc>
              <a:spcBef>
                <a:spcPts val="565"/>
              </a:spcBef>
              <a:buSzPct val="96428"/>
              <a:buAutoNum type="arabicPeriod" startAt="2"/>
              <a:tabLst>
                <a:tab pos="350520" algn="l"/>
              </a:tabLst>
            </a:pPr>
            <a:r>
              <a:rPr sz="2800" b="1" spc="-10" dirty="0">
                <a:latin typeface="Trebuchet MS"/>
                <a:cs typeface="Trebuchet MS"/>
              </a:rPr>
              <a:t>Graph:</a:t>
            </a:r>
            <a:endParaRPr sz="2800">
              <a:latin typeface="Trebuchet MS"/>
              <a:cs typeface="Trebuchet MS"/>
            </a:endParaRPr>
          </a:p>
          <a:p>
            <a:pPr marL="12700" marR="5080" indent="641350">
              <a:lnSpc>
                <a:spcPct val="102099"/>
              </a:lnSpc>
              <a:spcBef>
                <a:spcPts val="509"/>
              </a:spcBef>
            </a:pP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visualization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employees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data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</a:t>
            </a:r>
            <a:r>
              <a:rPr sz="2800" spc="-10" dirty="0">
                <a:latin typeface="Trebuchet MS"/>
                <a:cs typeface="Trebuchet MS"/>
              </a:rPr>
              <a:t>organisation.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1420749"/>
            <a:ext cx="7505700" cy="3512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1910" y="1923669"/>
            <a:ext cx="2143125" cy="20478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3534" y="1999869"/>
            <a:ext cx="238125" cy="161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0298" y="426656"/>
            <a:ext cx="4997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latin typeface="Calibri"/>
                <a:cs typeface="Calibri"/>
              </a:rPr>
              <a:t>Gender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8586" y="826706"/>
            <a:ext cx="9588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30" dirty="0">
                <a:latin typeface="Calibri"/>
                <a:cs typeface="Calibri"/>
              </a:rPr>
              <a:t>SUFFI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Salary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969" y="4208081"/>
            <a:ext cx="10363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4244" algn="l"/>
              </a:tabLst>
            </a:pPr>
            <a:r>
              <a:rPr sz="1300" spc="-10" dirty="0">
                <a:latin typeface="Calibri"/>
                <a:cs typeface="Calibri"/>
              </a:rPr>
              <a:t>Department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50" dirty="0">
                <a:solidFill>
                  <a:srgbClr val="232323"/>
                </a:solidFill>
                <a:latin typeface="Calibri"/>
                <a:cs typeface="Calibri"/>
              </a:rPr>
              <a:t>•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2306" y="1239456"/>
            <a:ext cx="125539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0" spc="65" dirty="0">
                <a:solidFill>
                  <a:srgbClr val="464646"/>
                </a:solidFill>
                <a:latin typeface="Calibri"/>
                <a:cs typeface="Calibri"/>
              </a:rPr>
              <a:t>Accounting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7805" y="1862932"/>
            <a:ext cx="1445260" cy="19608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40"/>
              </a:spcBef>
            </a:pPr>
            <a:r>
              <a:rPr sz="1250" spc="-20" dirty="0">
                <a:latin typeface="Calibri"/>
                <a:cs typeface="Calibri"/>
              </a:rPr>
              <a:t>Name</a:t>
            </a:r>
            <a:endParaRPr sz="1250">
              <a:latin typeface="Calibri"/>
              <a:cs typeface="Calibri"/>
            </a:endParaRPr>
          </a:p>
          <a:p>
            <a:pPr marL="268605" marR="40005" indent="-177800">
              <a:lnSpc>
                <a:spcPts val="2630"/>
              </a:lnSpc>
              <a:spcBef>
                <a:spcPts val="45"/>
              </a:spcBef>
              <a:buChar char="•"/>
              <a:tabLst>
                <a:tab pos="268605" algn="l"/>
                <a:tab pos="271780" algn="l"/>
              </a:tabLst>
            </a:pPr>
            <a:r>
              <a:rPr sz="1350" dirty="0">
                <a:solidFill>
                  <a:srgbClr val="4172BD"/>
                </a:solidFill>
                <a:latin typeface="Calibri"/>
                <a:cs typeface="Calibri"/>
              </a:rPr>
              <a:t>	</a:t>
            </a:r>
            <a:r>
              <a:rPr sz="1350" dirty="0">
                <a:solidFill>
                  <a:srgbClr val="494949"/>
                </a:solidFill>
                <a:latin typeface="Calibri"/>
                <a:cs typeface="Calibri"/>
              </a:rPr>
              <a:t>Fred</a:t>
            </a:r>
            <a:r>
              <a:rPr sz="1350" spc="10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4D4D4D"/>
                </a:solidFill>
                <a:latin typeface="Calibri"/>
                <a:cs typeface="Calibri"/>
              </a:rPr>
              <a:t>Dudeney </a:t>
            </a:r>
            <a:r>
              <a:rPr sz="1350" dirty="0">
                <a:solidFill>
                  <a:srgbClr val="4F4F4F"/>
                </a:solidFill>
                <a:latin typeface="Calibri"/>
                <a:cs typeface="Calibri"/>
              </a:rPr>
              <a:t>Jen</a:t>
            </a:r>
            <a:r>
              <a:rPr sz="1350" spc="105" dirty="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4F4F4F"/>
                </a:solidFill>
                <a:latin typeface="Calibri"/>
                <a:cs typeface="Calibri"/>
              </a:rPr>
              <a:t>esy</a:t>
            </a:r>
            <a:r>
              <a:rPr sz="1350" spc="110" dirty="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4F4F4F"/>
                </a:solidFill>
                <a:latin typeface="Calibri"/>
                <a:cs typeface="Calibri"/>
              </a:rPr>
              <a:t>O'Fer</a:t>
            </a:r>
            <a:r>
              <a:rPr sz="1350" spc="-140" dirty="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sz="1350" spc="-25" dirty="0">
                <a:solidFill>
                  <a:srgbClr val="4B4B4B"/>
                </a:solidFill>
                <a:latin typeface="Calibri"/>
                <a:cs typeface="Calibri"/>
              </a:rPr>
              <a:t>ris </a:t>
            </a:r>
            <a:r>
              <a:rPr sz="1350" dirty="0">
                <a:solidFill>
                  <a:srgbClr val="525252"/>
                </a:solidFill>
                <a:latin typeface="Calibri"/>
                <a:cs typeface="Calibri"/>
              </a:rPr>
              <a:t>Jill</a:t>
            </a:r>
            <a:r>
              <a:rPr sz="1350" spc="6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444444"/>
                </a:solidFill>
                <a:latin typeface="Calibri"/>
                <a:cs typeface="Calibri"/>
              </a:rPr>
              <a:t>Shipsey</a:t>
            </a:r>
            <a:endParaRPr sz="1350">
              <a:latin typeface="Calibri"/>
              <a:cs typeface="Calibri"/>
            </a:endParaRPr>
          </a:p>
          <a:p>
            <a:pPr marL="12700" marR="5080" indent="255904">
              <a:lnSpc>
                <a:spcPts val="2630"/>
              </a:lnSpc>
              <a:tabLst>
                <a:tab pos="273685" algn="l"/>
              </a:tabLst>
            </a:pPr>
            <a:r>
              <a:rPr sz="1350" dirty="0">
                <a:solidFill>
                  <a:srgbClr val="4F4F4F"/>
                </a:solidFill>
                <a:latin typeface="Calibri"/>
                <a:cs typeface="Calibri"/>
              </a:rPr>
              <a:t>Joaquin</a:t>
            </a:r>
            <a:r>
              <a:rPr sz="1350" spc="160" dirty="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444444"/>
                </a:solidFill>
                <a:latin typeface="Calibri"/>
                <a:cs typeface="Calibri"/>
              </a:rPr>
              <a:t>McVitty </a:t>
            </a:r>
            <a:r>
              <a:rPr sz="1350" spc="-50" dirty="0">
                <a:solidFill>
                  <a:srgbClr val="6799BD"/>
                </a:solidFill>
                <a:latin typeface="Calibri"/>
                <a:cs typeface="Calibri"/>
              </a:rPr>
              <a:t>s</a:t>
            </a:r>
            <a:r>
              <a:rPr sz="1350" dirty="0">
                <a:solidFill>
                  <a:srgbClr val="6799BD"/>
                </a:solidFill>
                <a:latin typeface="Calibri"/>
                <a:cs typeface="Calibri"/>
              </a:rPr>
              <a:t>	</a:t>
            </a:r>
            <a:r>
              <a:rPr sz="1350" dirty="0">
                <a:solidFill>
                  <a:srgbClr val="494949"/>
                </a:solidFill>
                <a:latin typeface="Calibri"/>
                <a:cs typeface="Calibri"/>
              </a:rPr>
              <a:t>Kath</a:t>
            </a:r>
            <a:r>
              <a:rPr sz="1350" spc="7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Calibri"/>
                <a:cs typeface="Calibri"/>
              </a:rPr>
              <a:t>Bletsoe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3815" y="0"/>
            <a:ext cx="3262629" cy="6863080"/>
            <a:chOff x="8933815" y="0"/>
            <a:chExt cx="3262629" cy="6863080"/>
          </a:xfrm>
        </p:grpSpPr>
        <p:sp>
          <p:nvSpPr>
            <p:cNvPr id="3" name="object 3"/>
            <p:cNvSpPr/>
            <p:nvPr/>
          </p:nvSpPr>
          <p:spPr>
            <a:xfrm>
              <a:off x="9377045" y="5080"/>
              <a:ext cx="2814320" cy="6852920"/>
            </a:xfrm>
            <a:custGeom>
              <a:avLst/>
              <a:gdLst/>
              <a:ahLst/>
              <a:cxnLst/>
              <a:rect l="l" t="t" r="r" b="b"/>
              <a:pathLst>
                <a:path w="2814320" h="6852920">
                  <a:moveTo>
                    <a:pt x="0" y="0"/>
                  </a:moveTo>
                  <a:lnTo>
                    <a:pt x="1217929" y="6852920"/>
                  </a:lnTo>
                </a:path>
                <a:path w="2814320" h="6852920">
                  <a:moveTo>
                    <a:pt x="2814320" y="3689985"/>
                  </a:moveTo>
                  <a:lnTo>
                    <a:pt x="2814320" y="6852920"/>
                  </a:lnTo>
                </a:path>
              </a:pathLst>
            </a:custGeom>
            <a:ln w="9525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1465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835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5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8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815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704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DE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5965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5335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30" y="0"/>
                  </a:moveTo>
                  <a:lnTo>
                    <a:pt x="0" y="0"/>
                  </a:lnTo>
                  <a:lnTo>
                    <a:pt x="1115060" y="6858000"/>
                  </a:lnTo>
                  <a:lnTo>
                    <a:pt x="1256030" y="6858000"/>
                  </a:lnTo>
                  <a:lnTo>
                    <a:pt x="1256030" y="0"/>
                  </a:lnTo>
                  <a:close/>
                </a:path>
              </a:pathLst>
            </a:custGeom>
            <a:solidFill>
              <a:srgbClr val="205F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090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04269" y="-507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9091" y="581914"/>
            <a:ext cx="2949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rebuchet MS"/>
                <a:cs typeface="Trebuchet MS"/>
              </a:rPr>
              <a:t>Conclusion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1680" y="1304290"/>
            <a:ext cx="8874125" cy="2165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97230" algn="just">
              <a:lnSpc>
                <a:spcPct val="100400"/>
              </a:lnSpc>
              <a:spcBef>
                <a:spcPts val="80"/>
              </a:spcBef>
            </a:pPr>
            <a:r>
              <a:rPr sz="2800" dirty="0">
                <a:latin typeface="Trebuchet MS"/>
                <a:cs typeface="Trebuchet MS"/>
              </a:rPr>
              <a:t>After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performing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comprehensive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analysis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</a:t>
            </a:r>
            <a:r>
              <a:rPr sz="2800" dirty="0">
                <a:latin typeface="Trebuchet MS"/>
                <a:cs typeface="Trebuchet MS"/>
              </a:rPr>
              <a:t>employee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data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set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using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Excel,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several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key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insights</a:t>
            </a:r>
            <a:endParaRPr sz="2800">
              <a:latin typeface="Trebuchet MS"/>
              <a:cs typeface="Trebuchet MS"/>
            </a:endParaRPr>
          </a:p>
          <a:p>
            <a:pPr marL="12700" marR="5080" algn="just">
              <a:lnSpc>
                <a:spcPct val="100400"/>
              </a:lnSpc>
              <a:spcBef>
                <a:spcPts val="5"/>
              </a:spcBef>
            </a:pP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conclusions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can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be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drawn.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This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section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summarizes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findings,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implications,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recommendations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based </a:t>
            </a:r>
            <a:r>
              <a:rPr sz="2800" dirty="0">
                <a:latin typeface="Trebuchet MS"/>
                <a:cs typeface="Trebuchet MS"/>
              </a:rPr>
              <a:t>on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modeling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analysis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conducted.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0"/>
            <a:ext cx="76200" cy="1778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0"/>
                </a:lnTo>
                <a:lnTo>
                  <a:pt x="0" y="2847975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7044" y="5080"/>
            <a:ext cx="1217930" cy="6852920"/>
          </a:xfrm>
          <a:custGeom>
            <a:avLst/>
            <a:gdLst/>
            <a:ahLst/>
            <a:cxnLst/>
            <a:rect l="l" t="t" r="r" b="b"/>
            <a:pathLst>
              <a:path w="1217929" h="6852920">
                <a:moveTo>
                  <a:pt x="0" y="0"/>
                </a:moveTo>
                <a:lnTo>
                  <a:pt x="1217929" y="6852920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933815" y="0"/>
            <a:ext cx="3262629" cy="6858000"/>
            <a:chOff x="8933815" y="0"/>
            <a:chExt cx="3262629" cy="6858000"/>
          </a:xfrm>
        </p:grpSpPr>
        <p:sp>
          <p:nvSpPr>
            <p:cNvPr id="5" name="object 5"/>
            <p:cNvSpPr/>
            <p:nvPr/>
          </p:nvSpPr>
          <p:spPr>
            <a:xfrm>
              <a:off x="12191365" y="3695065"/>
              <a:ext cx="0" cy="3162935"/>
            </a:xfrm>
            <a:custGeom>
              <a:avLst/>
              <a:gdLst/>
              <a:ahLst/>
              <a:cxnLst/>
              <a:rect l="l" t="t" r="r" b="b"/>
              <a:pathLst>
                <a:path h="3162934">
                  <a:moveTo>
                    <a:pt x="0" y="0"/>
                  </a:moveTo>
                  <a:lnTo>
                    <a:pt x="0" y="3162935"/>
                  </a:lnTo>
                </a:path>
              </a:pathLst>
            </a:custGeom>
            <a:ln w="9525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465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835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5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8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3815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04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DE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5965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5335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30" y="0"/>
                  </a:moveTo>
                  <a:lnTo>
                    <a:pt x="0" y="0"/>
                  </a:lnTo>
                  <a:lnTo>
                    <a:pt x="1115060" y="6858000"/>
                  </a:lnTo>
                  <a:lnTo>
                    <a:pt x="1256030" y="6858000"/>
                  </a:lnTo>
                  <a:lnTo>
                    <a:pt x="1256030" y="0"/>
                  </a:lnTo>
                  <a:close/>
                </a:path>
              </a:pathLst>
            </a:custGeom>
            <a:solidFill>
              <a:srgbClr val="205F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090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73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10" dirty="0"/>
              <a:t>PROJECTTITLE</a:t>
            </a:r>
            <a:endParaRPr sz="4250"/>
          </a:p>
        </p:txBody>
      </p:sp>
      <p:sp>
        <p:nvSpPr>
          <p:cNvPr id="18" name="object 18"/>
          <p:cNvSpPr txBox="1"/>
          <p:nvPr/>
        </p:nvSpPr>
        <p:spPr>
          <a:xfrm>
            <a:off x="1295146" y="2085568"/>
            <a:ext cx="6438900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5"/>
              </a:spcBef>
            </a:pPr>
            <a:r>
              <a:rPr sz="4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EmployeeData</a:t>
            </a:r>
            <a:r>
              <a:rPr sz="44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SetAnalysis usingExcel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83518" y="6447231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53550" y="590042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4"/>
                </a:lnTo>
                <a:lnTo>
                  <a:pt x="180975" y="180974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53550" y="53860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855" y="6474584"/>
            <a:ext cx="17087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4" name="object 4"/>
            <p:cNvSpPr/>
            <p:nvPr/>
          </p:nvSpPr>
          <p:spPr>
            <a:xfrm>
              <a:off x="0" y="28575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5"/>
                  </a:lnTo>
                  <a:lnTo>
                    <a:pt x="12192000" y="6829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77680" y="5080"/>
              <a:ext cx="2814320" cy="6852920"/>
            </a:xfrm>
            <a:custGeom>
              <a:avLst/>
              <a:gdLst/>
              <a:ahLst/>
              <a:cxnLst/>
              <a:rect l="l" t="t" r="r" b="b"/>
              <a:pathLst>
                <a:path w="2814320" h="6852920">
                  <a:moveTo>
                    <a:pt x="0" y="0"/>
                  </a:moveTo>
                  <a:lnTo>
                    <a:pt x="1217929" y="6852920"/>
                  </a:lnTo>
                </a:path>
                <a:path w="2814320" h="6852920">
                  <a:moveTo>
                    <a:pt x="2814320" y="3689985"/>
                  </a:moveTo>
                  <a:lnTo>
                    <a:pt x="2814320" y="6852920"/>
                  </a:lnTo>
                </a:path>
              </a:pathLst>
            </a:custGeom>
            <a:ln w="9525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469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8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DE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596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05F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8E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715" y="6350"/>
                  </a:lnTo>
                  <a:lnTo>
                    <a:pt x="89534" y="24764"/>
                  </a:lnTo>
                  <a:lnTo>
                    <a:pt x="52704" y="52704"/>
                  </a:lnTo>
                  <a:lnTo>
                    <a:pt x="24765" y="89535"/>
                  </a:lnTo>
                  <a:lnTo>
                    <a:pt x="6350" y="132714"/>
                  </a:lnTo>
                  <a:lnTo>
                    <a:pt x="0" y="180975"/>
                  </a:lnTo>
                  <a:lnTo>
                    <a:pt x="6350" y="229235"/>
                  </a:lnTo>
                  <a:lnTo>
                    <a:pt x="24765" y="272414"/>
                  </a:lnTo>
                  <a:lnTo>
                    <a:pt x="52704" y="309245"/>
                  </a:lnTo>
                  <a:lnTo>
                    <a:pt x="89534" y="337185"/>
                  </a:lnTo>
                  <a:lnTo>
                    <a:pt x="132715" y="355600"/>
                  </a:lnTo>
                  <a:lnTo>
                    <a:pt x="180975" y="361950"/>
                  </a:lnTo>
                  <a:lnTo>
                    <a:pt x="229234" y="355600"/>
                  </a:lnTo>
                  <a:lnTo>
                    <a:pt x="272415" y="337185"/>
                  </a:lnTo>
                  <a:lnTo>
                    <a:pt x="309245" y="309245"/>
                  </a:lnTo>
                  <a:lnTo>
                    <a:pt x="337184" y="272414"/>
                  </a:lnTo>
                  <a:lnTo>
                    <a:pt x="355600" y="229235"/>
                  </a:lnTo>
                  <a:lnTo>
                    <a:pt x="361950" y="180975"/>
                  </a:lnTo>
                  <a:lnTo>
                    <a:pt x="355600" y="132714"/>
                  </a:lnTo>
                  <a:lnTo>
                    <a:pt x="337184" y="89535"/>
                  </a:lnTo>
                  <a:lnTo>
                    <a:pt x="309245" y="52704"/>
                  </a:lnTo>
                  <a:lnTo>
                    <a:pt x="272415" y="24764"/>
                  </a:lnTo>
                  <a:lnTo>
                    <a:pt x="229234" y="63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6225" y="3809"/>
                  </a:lnTo>
                  <a:lnTo>
                    <a:pt x="230504" y="13969"/>
                  </a:lnTo>
                  <a:lnTo>
                    <a:pt x="187325" y="29844"/>
                  </a:lnTo>
                  <a:lnTo>
                    <a:pt x="147320" y="52069"/>
                  </a:lnTo>
                  <a:lnTo>
                    <a:pt x="111125" y="79375"/>
                  </a:lnTo>
                  <a:lnTo>
                    <a:pt x="79375" y="111125"/>
                  </a:lnTo>
                  <a:lnTo>
                    <a:pt x="52070" y="147319"/>
                  </a:lnTo>
                  <a:lnTo>
                    <a:pt x="29845" y="187325"/>
                  </a:lnTo>
                  <a:lnTo>
                    <a:pt x="13970" y="230505"/>
                  </a:lnTo>
                  <a:lnTo>
                    <a:pt x="3809" y="276225"/>
                  </a:lnTo>
                  <a:lnTo>
                    <a:pt x="0" y="323850"/>
                  </a:lnTo>
                  <a:lnTo>
                    <a:pt x="3809" y="371475"/>
                  </a:lnTo>
                  <a:lnTo>
                    <a:pt x="13970" y="417194"/>
                  </a:lnTo>
                  <a:lnTo>
                    <a:pt x="29845" y="460375"/>
                  </a:lnTo>
                  <a:lnTo>
                    <a:pt x="52070" y="500380"/>
                  </a:lnTo>
                  <a:lnTo>
                    <a:pt x="79375" y="536575"/>
                  </a:lnTo>
                  <a:lnTo>
                    <a:pt x="111125" y="568325"/>
                  </a:lnTo>
                  <a:lnTo>
                    <a:pt x="147320" y="595630"/>
                  </a:lnTo>
                  <a:lnTo>
                    <a:pt x="187325" y="617855"/>
                  </a:lnTo>
                  <a:lnTo>
                    <a:pt x="230504" y="633730"/>
                  </a:lnTo>
                  <a:lnTo>
                    <a:pt x="276225" y="643890"/>
                  </a:lnTo>
                  <a:lnTo>
                    <a:pt x="323850" y="647700"/>
                  </a:lnTo>
                  <a:lnTo>
                    <a:pt x="371475" y="643890"/>
                  </a:lnTo>
                  <a:lnTo>
                    <a:pt x="417195" y="633730"/>
                  </a:lnTo>
                  <a:lnTo>
                    <a:pt x="460375" y="617855"/>
                  </a:lnTo>
                  <a:lnTo>
                    <a:pt x="500379" y="595630"/>
                  </a:lnTo>
                  <a:lnTo>
                    <a:pt x="536575" y="568325"/>
                  </a:lnTo>
                  <a:lnTo>
                    <a:pt x="568325" y="536575"/>
                  </a:lnTo>
                  <a:lnTo>
                    <a:pt x="595629" y="500380"/>
                  </a:lnTo>
                  <a:lnTo>
                    <a:pt x="617854" y="460375"/>
                  </a:lnTo>
                  <a:lnTo>
                    <a:pt x="633729" y="417194"/>
                  </a:lnTo>
                  <a:lnTo>
                    <a:pt x="643890" y="371475"/>
                  </a:lnTo>
                  <a:lnTo>
                    <a:pt x="647700" y="323850"/>
                  </a:lnTo>
                  <a:lnTo>
                    <a:pt x="643890" y="276225"/>
                  </a:lnTo>
                  <a:lnTo>
                    <a:pt x="633729" y="230505"/>
                  </a:lnTo>
                  <a:lnTo>
                    <a:pt x="617854" y="187325"/>
                  </a:lnTo>
                  <a:lnTo>
                    <a:pt x="595629" y="147319"/>
                  </a:lnTo>
                  <a:lnTo>
                    <a:pt x="568325" y="111125"/>
                  </a:lnTo>
                  <a:lnTo>
                    <a:pt x="536575" y="79375"/>
                  </a:lnTo>
                  <a:lnTo>
                    <a:pt x="500379" y="52069"/>
                  </a:lnTo>
                  <a:lnTo>
                    <a:pt x="460375" y="29844"/>
                  </a:lnTo>
                  <a:lnTo>
                    <a:pt x="417195" y="13969"/>
                  </a:lnTo>
                  <a:lnTo>
                    <a:pt x="371475" y="3809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2"/>
              <a:ext cx="1733550" cy="300990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38631" y="426465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587498" y="1485646"/>
            <a:ext cx="4467860" cy="34258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555750">
              <a:lnSpc>
                <a:spcPts val="3340"/>
              </a:lnSpc>
              <a:spcBef>
                <a:spcPts val="220"/>
              </a:spcBef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1.ProblemStatement 2.ProjectOverview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ts val="3225"/>
              </a:lnSpc>
              <a:buSzPct val="96428"/>
              <a:buAutoNum type="arabicPeriod" startAt="3"/>
              <a:tabLst>
                <a:tab pos="278765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EndUsers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ts val="3350"/>
              </a:lnSpc>
              <a:spcBef>
                <a:spcPts val="25"/>
              </a:spcBef>
              <a:buSzPct val="96428"/>
              <a:buAutoNum type="arabicPeriod" startAt="3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12700" marR="1216660" indent="-3810">
              <a:lnSpc>
                <a:spcPts val="3340"/>
              </a:lnSpc>
              <a:spcBef>
                <a:spcPts val="120"/>
              </a:spcBef>
              <a:buSzPct val="96428"/>
              <a:buAutoNum type="arabicPeriod" startAt="3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Dataset</a:t>
            </a:r>
            <a:r>
              <a:rPr sz="2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6.Modelling</a:t>
            </a:r>
            <a:r>
              <a:rPr sz="2800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12700" marR="880110">
              <a:lnSpc>
                <a:spcPts val="3340"/>
              </a:lnSpc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83518" y="645027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989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5"/>
              </a:spcBef>
            </a:pPr>
            <a:r>
              <a:rPr sz="4250" spc="-10" dirty="0"/>
              <a:t>PROBLEMSTATEMENT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609091" y="1846833"/>
            <a:ext cx="6658609" cy="300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analyze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employee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data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set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to </a:t>
            </a:r>
            <a:r>
              <a:rPr sz="2800" dirty="0">
                <a:latin typeface="Trebuchet MS"/>
                <a:cs typeface="Trebuchet MS"/>
              </a:rPr>
              <a:t>identify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key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trends,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patterns,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areas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improvement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within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organization. </a:t>
            </a:r>
            <a:r>
              <a:rPr sz="2800" dirty="0">
                <a:latin typeface="Trebuchet MS"/>
                <a:cs typeface="Trebuchet MS"/>
              </a:rPr>
              <a:t>This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will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help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making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data-driven </a:t>
            </a:r>
            <a:r>
              <a:rPr sz="2800" dirty="0">
                <a:latin typeface="Trebuchet MS"/>
                <a:cs typeface="Trebuchet MS"/>
              </a:rPr>
              <a:t>decisions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related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workforce </a:t>
            </a:r>
            <a:r>
              <a:rPr sz="2800" dirty="0">
                <a:latin typeface="Trebuchet MS"/>
                <a:cs typeface="Trebuchet MS"/>
              </a:rPr>
              <a:t>management,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employee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performance,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overall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organizational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efficiency.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469" y="5441391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5441670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677150" y="1908175"/>
            <a:ext cx="3076575" cy="3257550"/>
            <a:chOff x="7677150" y="1908175"/>
            <a:chExt cx="3076575" cy="3257550"/>
          </a:xfrm>
        </p:grpSpPr>
        <p:sp>
          <p:nvSpPr>
            <p:cNvPr id="8" name="object 8"/>
            <p:cNvSpPr/>
            <p:nvPr/>
          </p:nvSpPr>
          <p:spPr>
            <a:xfrm>
              <a:off x="9353550" y="43370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3550" y="487045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1908175"/>
              <a:ext cx="2762250" cy="32575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77150" y="198501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1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10" dirty="0"/>
              <a:t>PROJECTOVERVIEW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609091" y="2144394"/>
            <a:ext cx="6025515" cy="25768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dirty="0">
                <a:latin typeface="Trebuchet MS"/>
                <a:cs typeface="Trebuchet MS"/>
              </a:rPr>
              <a:t>This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overview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provides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structured </a:t>
            </a:r>
            <a:r>
              <a:rPr sz="2800" dirty="0">
                <a:latin typeface="Trebuchet MS"/>
                <a:cs typeface="Trebuchet MS"/>
              </a:rPr>
              <a:t>approach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project,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detailing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objectives,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methodology,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and </a:t>
            </a:r>
            <a:r>
              <a:rPr sz="2800" dirty="0">
                <a:latin typeface="Trebuchet MS"/>
                <a:cs typeface="Trebuchet MS"/>
              </a:rPr>
              <a:t>expected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outcomes.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Adjust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</a:t>
            </a:r>
            <a:r>
              <a:rPr sz="2800" dirty="0">
                <a:latin typeface="Trebuchet MS"/>
                <a:cs typeface="Trebuchet MS"/>
              </a:rPr>
              <a:t>details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based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on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your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specific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project </a:t>
            </a:r>
            <a:r>
              <a:rPr sz="2800" dirty="0">
                <a:latin typeface="Trebuchet MS"/>
                <a:cs typeface="Trebuchet MS"/>
              </a:rPr>
              <a:t>requirements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available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data.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469" y="587115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925" y="5871464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781800" y="2366010"/>
            <a:ext cx="3533775" cy="4491990"/>
            <a:chOff x="6781800" y="2366010"/>
            <a:chExt cx="3533775" cy="4491990"/>
          </a:xfrm>
        </p:grpSpPr>
        <p:sp>
          <p:nvSpPr>
            <p:cNvPr id="8" name="object 8"/>
            <p:cNvSpPr/>
            <p:nvPr/>
          </p:nvSpPr>
          <p:spPr>
            <a:xfrm>
              <a:off x="7477125" y="576643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7125" y="629983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5" y="18097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0" y="3051808"/>
              <a:ext cx="3533775" cy="38061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6970" y="236601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391" y="601726"/>
            <a:ext cx="4549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WHOARETHEENDUSERS?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3391" y="1124458"/>
            <a:ext cx="10663555" cy="26454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265" marR="984250" indent="-457200">
              <a:lnSpc>
                <a:spcPts val="3250"/>
              </a:lnSpc>
              <a:spcBef>
                <a:spcPts val="295"/>
              </a:spcBef>
              <a:buFont typeface="Trebuchet MS"/>
              <a:buChar char="•"/>
              <a:tabLst>
                <a:tab pos="469265" algn="l"/>
              </a:tabLst>
            </a:pPr>
            <a:r>
              <a:rPr sz="2800" dirty="0">
                <a:latin typeface="Trebuchet MS"/>
                <a:cs typeface="Trebuchet MS"/>
              </a:rPr>
              <a:t>HR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Managers: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develop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targeted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employee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engagement </a:t>
            </a:r>
            <a:r>
              <a:rPr sz="2800" dirty="0">
                <a:latin typeface="Trebuchet MS"/>
                <a:cs typeface="Trebuchet MS"/>
              </a:rPr>
              <a:t>initiatives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improve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HR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policies.</a:t>
            </a:r>
            <a:endParaRPr sz="2800">
              <a:latin typeface="Trebuchet MS"/>
              <a:cs typeface="Trebuchet MS"/>
            </a:endParaRPr>
          </a:p>
          <a:p>
            <a:pPr marL="469265" marR="240665" indent="-457200">
              <a:lnSpc>
                <a:spcPts val="3250"/>
              </a:lnSpc>
              <a:spcBef>
                <a:spcPts val="509"/>
              </a:spcBef>
              <a:buFont typeface="Trebuchet MS"/>
              <a:buChar char="•"/>
              <a:tabLst>
                <a:tab pos="469265" algn="l"/>
              </a:tabLst>
            </a:pPr>
            <a:r>
              <a:rPr sz="2800" dirty="0">
                <a:latin typeface="Trebuchet MS"/>
                <a:cs typeface="Trebuchet MS"/>
              </a:rPr>
              <a:t>Senior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Management: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guide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strategic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decisions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evaluate </a:t>
            </a:r>
            <a:r>
              <a:rPr sz="2800" dirty="0">
                <a:latin typeface="Trebuchet MS"/>
                <a:cs typeface="Trebuchet MS"/>
              </a:rPr>
              <a:t>overall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organizational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performance.</a:t>
            </a:r>
            <a:endParaRPr sz="2800">
              <a:latin typeface="Trebuchet MS"/>
              <a:cs typeface="Trebuchet MS"/>
            </a:endParaRPr>
          </a:p>
          <a:p>
            <a:pPr marL="469265" marR="5080" indent="-457200">
              <a:lnSpc>
                <a:spcPts val="3250"/>
              </a:lnSpc>
              <a:spcBef>
                <a:spcPts val="509"/>
              </a:spcBef>
              <a:buChar char="•"/>
              <a:tabLst>
                <a:tab pos="469265" algn="l"/>
              </a:tabLst>
            </a:pPr>
            <a:r>
              <a:rPr sz="2800" dirty="0">
                <a:latin typeface="Trebuchet MS"/>
                <a:cs typeface="Trebuchet MS"/>
              </a:rPr>
              <a:t>Line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Managers: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improve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team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performance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manage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day- to-</a:t>
            </a:r>
            <a:r>
              <a:rPr sz="2800" dirty="0">
                <a:latin typeface="Trebuchet MS"/>
                <a:cs typeface="Trebuchet MS"/>
              </a:rPr>
              <a:t>day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operational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challenges.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3518" y="4883277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0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337934" y="3459950"/>
            <a:ext cx="3472815" cy="2362200"/>
            <a:chOff x="6337934" y="3459950"/>
            <a:chExt cx="3472815" cy="2362200"/>
          </a:xfrm>
        </p:grpSpPr>
        <p:sp>
          <p:nvSpPr>
            <p:cNvPr id="8" name="object 8"/>
            <p:cNvSpPr/>
            <p:nvPr/>
          </p:nvSpPr>
          <p:spPr>
            <a:xfrm>
              <a:off x="9353549" y="413131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7934" y="3459950"/>
              <a:ext cx="2895599" cy="2362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53549" y="466471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4354703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73353"/>
            <a:ext cx="879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OURSOLUTIONANDITSVALUEPROPOSITION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9968" y="1208278"/>
            <a:ext cx="6316345" cy="484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351790" algn="l"/>
              </a:tabLst>
            </a:pPr>
            <a:r>
              <a:rPr sz="2800" b="1" spc="-10" dirty="0">
                <a:latin typeface="Trebuchet MS"/>
                <a:cs typeface="Trebuchet MS"/>
              </a:rPr>
              <a:t>ConditionalFormatting:</a:t>
            </a:r>
            <a:endParaRPr sz="2800">
              <a:latin typeface="Trebuchet MS"/>
              <a:cs typeface="Trebuchet MS"/>
            </a:endParaRPr>
          </a:p>
          <a:p>
            <a:pPr marL="394970">
              <a:lnSpc>
                <a:spcPts val="2860"/>
              </a:lnSpc>
              <a:spcBef>
                <a:spcPts val="30"/>
              </a:spcBef>
            </a:pPr>
            <a:r>
              <a:rPr sz="2400" spc="-10" dirty="0">
                <a:latin typeface="Trebuchet MS"/>
                <a:cs typeface="Trebuchet MS"/>
              </a:rPr>
              <a:t>Tohighlightsthemissingvalue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ofthe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data</a:t>
            </a:r>
            <a:r>
              <a:rPr sz="2000" spc="-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351790" indent="-339725">
              <a:lnSpc>
                <a:spcPts val="3340"/>
              </a:lnSpc>
              <a:buSzPct val="96428"/>
              <a:buFont typeface="Trebuchet MS"/>
              <a:buAutoNum type="arabicPeriod" startAt="2"/>
              <a:tabLst>
                <a:tab pos="351790" algn="l"/>
              </a:tabLst>
            </a:pPr>
            <a:r>
              <a:rPr sz="2800" b="1" spc="-10" dirty="0">
                <a:latin typeface="Trebuchet MS"/>
                <a:cs typeface="Trebuchet MS"/>
              </a:rPr>
              <a:t>Filter:</a:t>
            </a:r>
            <a:endParaRPr sz="2800">
              <a:latin typeface="Trebuchet MS"/>
              <a:cs typeface="Trebuchet MS"/>
            </a:endParaRPr>
          </a:p>
          <a:p>
            <a:pPr marL="318770">
              <a:lnSpc>
                <a:spcPts val="2860"/>
              </a:lnSpc>
              <a:spcBef>
                <a:spcPts val="40"/>
              </a:spcBef>
            </a:pPr>
            <a:r>
              <a:rPr sz="2400" spc="-10" dirty="0">
                <a:latin typeface="Trebuchet MS"/>
                <a:cs typeface="Trebuchet MS"/>
              </a:rPr>
              <a:t>Toremovethemissingvalueofthe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351790" indent="-339725">
              <a:lnSpc>
                <a:spcPts val="3340"/>
              </a:lnSpc>
              <a:buSzPct val="96428"/>
              <a:buFont typeface="Trebuchet MS"/>
              <a:buAutoNum type="arabicPeriod" startAt="3"/>
              <a:tabLst>
                <a:tab pos="351790" algn="l"/>
              </a:tabLst>
            </a:pPr>
            <a:r>
              <a:rPr sz="2800" b="1" spc="-10" dirty="0">
                <a:latin typeface="Trebuchet MS"/>
                <a:cs typeface="Trebuchet MS"/>
              </a:rPr>
              <a:t>Formula:</a:t>
            </a:r>
            <a:endParaRPr sz="2800">
              <a:latin typeface="Trebuchet MS"/>
              <a:cs typeface="Trebuchet MS"/>
            </a:endParaRPr>
          </a:p>
          <a:p>
            <a:pPr marL="13970" marR="5080" indent="643255">
              <a:lnSpc>
                <a:spcPts val="2870"/>
              </a:lnSpc>
              <a:spcBef>
                <a:spcPts val="140"/>
              </a:spcBef>
            </a:pP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find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employees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performance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level </a:t>
            </a:r>
            <a:r>
              <a:rPr sz="2400" dirty="0">
                <a:latin typeface="Trebuchet MS"/>
                <a:cs typeface="Trebuchet MS"/>
              </a:rPr>
              <a:t>inthe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351790" indent="-339725">
              <a:lnSpc>
                <a:spcPts val="3250"/>
              </a:lnSpc>
              <a:buSzPct val="96428"/>
              <a:buFont typeface="Trebuchet MS"/>
              <a:buAutoNum type="arabicPeriod" startAt="4"/>
              <a:tabLst>
                <a:tab pos="351790" algn="l"/>
              </a:tabLst>
            </a:pPr>
            <a:r>
              <a:rPr sz="2800" b="1" spc="-10" dirty="0">
                <a:latin typeface="Trebuchet MS"/>
                <a:cs typeface="Trebuchet MS"/>
              </a:rPr>
              <a:t>PivotTable:</a:t>
            </a:r>
            <a:endParaRPr sz="2800">
              <a:latin typeface="Trebuchet MS"/>
              <a:cs typeface="Trebuchet MS"/>
            </a:endParaRPr>
          </a:p>
          <a:p>
            <a:pPr marL="652780">
              <a:lnSpc>
                <a:spcPct val="100000"/>
              </a:lnSpc>
              <a:spcBef>
                <a:spcPts val="415"/>
              </a:spcBef>
            </a:pPr>
            <a:r>
              <a:rPr sz="2400" spc="-10" dirty="0">
                <a:latin typeface="Trebuchet MS"/>
                <a:cs typeface="Trebuchet MS"/>
              </a:rPr>
              <a:t>Tosummarytheemployeesdata.</a:t>
            </a:r>
            <a:endParaRPr sz="2400">
              <a:latin typeface="Trebuchet MS"/>
              <a:cs typeface="Trebuchet MS"/>
            </a:endParaRPr>
          </a:p>
          <a:p>
            <a:pPr marL="351790" indent="-339725">
              <a:lnSpc>
                <a:spcPct val="100000"/>
              </a:lnSpc>
              <a:spcBef>
                <a:spcPts val="65"/>
              </a:spcBef>
              <a:buSzPct val="96428"/>
              <a:buFont typeface="Trebuchet MS"/>
              <a:buAutoNum type="arabicPeriod" startAt="5"/>
              <a:tabLst>
                <a:tab pos="351790" algn="l"/>
              </a:tabLst>
            </a:pPr>
            <a:r>
              <a:rPr sz="2800" b="1" spc="-10" dirty="0">
                <a:latin typeface="Trebuchet MS"/>
                <a:cs typeface="Trebuchet MS"/>
              </a:rPr>
              <a:t>Graph:</a:t>
            </a:r>
            <a:endParaRPr sz="2800">
              <a:latin typeface="Trebuchet MS"/>
              <a:cs typeface="Trebuchet MS"/>
            </a:endParaRPr>
          </a:p>
          <a:p>
            <a:pPr marL="13970" marR="114935" indent="638810">
              <a:lnSpc>
                <a:spcPct val="103299"/>
              </a:lnSpc>
              <a:spcBef>
                <a:spcPts val="320"/>
              </a:spcBef>
            </a:pPr>
            <a:r>
              <a:rPr sz="2400" spc="-10" dirty="0">
                <a:latin typeface="Trebuchet MS"/>
                <a:cs typeface="Trebuchet MS"/>
              </a:rPr>
              <a:t>Tovisualizationoftheemployeesdatainthe organisation.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469" y="6467043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00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43800" y="838200"/>
            <a:ext cx="3133725" cy="4980940"/>
            <a:chOff x="7543800" y="838200"/>
            <a:chExt cx="3133725" cy="49809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1856739"/>
              <a:ext cx="2695575" cy="32480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53550" y="536194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63200" y="83820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353550" y="589534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5411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204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075"/>
              </a:lnSpc>
              <a:spcBef>
                <a:spcPts val="105"/>
              </a:spcBef>
              <a:buSzPct val="38461"/>
              <a:buFont typeface="Symbol"/>
              <a:buChar char=""/>
              <a:tabLst>
                <a:tab pos="240665" algn="l"/>
              </a:tabLst>
            </a:pPr>
            <a:r>
              <a:rPr b="1" dirty="0">
                <a:latin typeface="Trebuchet MS"/>
                <a:cs typeface="Trebuchet MS"/>
              </a:rPr>
              <a:t>Name</a:t>
            </a:r>
            <a:r>
              <a:rPr dirty="0"/>
              <a:t>:</a:t>
            </a:r>
            <a:r>
              <a:rPr spc="-30" dirty="0"/>
              <a:t> </a:t>
            </a:r>
            <a:r>
              <a:rPr dirty="0"/>
              <a:t>Full</a:t>
            </a:r>
            <a:r>
              <a:rPr spc="-35" dirty="0"/>
              <a:t> </a:t>
            </a:r>
            <a:r>
              <a:rPr dirty="0"/>
              <a:t>name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employee</a:t>
            </a:r>
          </a:p>
          <a:p>
            <a:pPr marL="240665" indent="-227965">
              <a:lnSpc>
                <a:spcPts val="3020"/>
              </a:lnSpc>
              <a:buSzPct val="38461"/>
              <a:buFont typeface="Symbol"/>
              <a:buChar char=""/>
              <a:tabLst>
                <a:tab pos="240665" algn="l"/>
              </a:tabLst>
            </a:pPr>
            <a:r>
              <a:rPr b="1" dirty="0">
                <a:latin typeface="Trebuchet MS"/>
                <a:cs typeface="Trebuchet MS"/>
              </a:rPr>
              <a:t>Department</a:t>
            </a:r>
            <a:r>
              <a:rPr dirty="0"/>
              <a:t>: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where</a:t>
            </a:r>
            <a:r>
              <a:rPr spc="-6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employee</a:t>
            </a:r>
            <a:r>
              <a:rPr spc="-50" dirty="0"/>
              <a:t> </a:t>
            </a:r>
            <a:r>
              <a:rPr spc="-10" dirty="0"/>
              <a:t>works</a:t>
            </a:r>
          </a:p>
          <a:p>
            <a:pPr marL="240665" indent="-227965">
              <a:lnSpc>
                <a:spcPts val="3020"/>
              </a:lnSpc>
              <a:buSzPct val="38461"/>
              <a:buFont typeface="Symbol"/>
              <a:buChar char=""/>
              <a:tabLst>
                <a:tab pos="240665" algn="l"/>
              </a:tabLst>
            </a:pPr>
            <a:r>
              <a:rPr b="1" dirty="0">
                <a:latin typeface="Trebuchet MS"/>
                <a:cs typeface="Trebuchet MS"/>
              </a:rPr>
              <a:t>Age: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age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employee.</a:t>
            </a:r>
          </a:p>
          <a:p>
            <a:pPr marL="241300" marR="384175" indent="-228600">
              <a:lnSpc>
                <a:spcPts val="3020"/>
              </a:lnSpc>
              <a:spcBef>
                <a:spcPts val="135"/>
              </a:spcBef>
              <a:buSzPct val="38461"/>
              <a:buFont typeface="Symbol"/>
              <a:buChar char=""/>
              <a:tabLst>
                <a:tab pos="241300" algn="l"/>
              </a:tabLst>
            </a:pPr>
            <a:r>
              <a:rPr b="1" dirty="0">
                <a:latin typeface="Trebuchet MS"/>
                <a:cs typeface="Trebuchet MS"/>
              </a:rPr>
              <a:t>Gender:</a:t>
            </a:r>
            <a:r>
              <a:rPr b="1" spc="-35" dirty="0">
                <a:latin typeface="Trebuchet MS"/>
                <a:cs typeface="Trebuchet MS"/>
              </a:rPr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gender</a:t>
            </a:r>
            <a:r>
              <a:rPr spc="-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45" dirty="0"/>
              <a:t> </a:t>
            </a:r>
            <a:r>
              <a:rPr dirty="0"/>
              <a:t>(e.g.,</a:t>
            </a:r>
            <a:r>
              <a:rPr spc="-35" dirty="0"/>
              <a:t> </a:t>
            </a:r>
            <a:r>
              <a:rPr dirty="0"/>
              <a:t>Male,</a:t>
            </a:r>
            <a:r>
              <a:rPr spc="-40" dirty="0"/>
              <a:t> </a:t>
            </a:r>
            <a:r>
              <a:rPr dirty="0"/>
              <a:t>Female,</a:t>
            </a:r>
            <a:r>
              <a:rPr spc="-35" dirty="0"/>
              <a:t> </a:t>
            </a:r>
            <a:r>
              <a:rPr spc="-20" dirty="0"/>
              <a:t>Non- </a:t>
            </a:r>
            <a:r>
              <a:rPr spc="-10" dirty="0"/>
              <a:t>Binary)</a:t>
            </a:r>
          </a:p>
          <a:p>
            <a:pPr marL="240665" indent="-227965">
              <a:lnSpc>
                <a:spcPts val="2885"/>
              </a:lnSpc>
              <a:buSzPct val="38461"/>
              <a:buFont typeface="Symbol"/>
              <a:buChar char=""/>
              <a:tabLst>
                <a:tab pos="240665" algn="l"/>
              </a:tabLst>
            </a:pPr>
            <a:r>
              <a:rPr b="1" dirty="0">
                <a:latin typeface="Trebuchet MS"/>
                <a:cs typeface="Trebuchet MS"/>
              </a:rPr>
              <a:t>Salary/Compensation:</a:t>
            </a:r>
            <a:r>
              <a:rPr b="1" spc="-50" dirty="0">
                <a:latin typeface="Trebuchet MS"/>
                <a:cs typeface="Trebuchet MS"/>
              </a:rPr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employee’s</a:t>
            </a:r>
            <a:r>
              <a:rPr spc="-55" dirty="0"/>
              <a:t> </a:t>
            </a:r>
            <a:r>
              <a:rPr dirty="0"/>
              <a:t>base</a:t>
            </a:r>
            <a:r>
              <a:rPr spc="-45" dirty="0"/>
              <a:t> </a:t>
            </a:r>
            <a:r>
              <a:rPr dirty="0"/>
              <a:t>salary</a:t>
            </a:r>
            <a:r>
              <a:rPr spc="-55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spc="-10" dirty="0"/>
              <a:t>total</a:t>
            </a:r>
          </a:p>
          <a:p>
            <a:pPr marL="241300">
              <a:lnSpc>
                <a:spcPts val="3020"/>
              </a:lnSpc>
            </a:pPr>
            <a:r>
              <a:rPr dirty="0"/>
              <a:t>compensation</a:t>
            </a:r>
            <a:r>
              <a:rPr spc="-70" dirty="0"/>
              <a:t> </a:t>
            </a:r>
            <a:r>
              <a:rPr spc="-10" dirty="0"/>
              <a:t>package.</a:t>
            </a:r>
          </a:p>
          <a:p>
            <a:pPr marL="241300" marR="5080" indent="-228600">
              <a:lnSpc>
                <a:spcPts val="3010"/>
              </a:lnSpc>
              <a:spcBef>
                <a:spcPts val="135"/>
              </a:spcBef>
              <a:buSzPct val="38461"/>
              <a:buFont typeface="Symbol"/>
              <a:buChar char=""/>
              <a:tabLst>
                <a:tab pos="241300" algn="l"/>
              </a:tabLst>
            </a:pPr>
            <a:r>
              <a:rPr b="1" dirty="0">
                <a:latin typeface="Trebuchet MS"/>
                <a:cs typeface="Trebuchet MS"/>
              </a:rPr>
              <a:t>Empolyee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Status: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dirty="0"/>
              <a:t>Employment</a:t>
            </a:r>
            <a:r>
              <a:rPr spc="-20" dirty="0"/>
              <a:t> </a:t>
            </a:r>
            <a:r>
              <a:rPr dirty="0"/>
              <a:t>status</a:t>
            </a:r>
            <a:r>
              <a:rPr spc="-10" dirty="0"/>
              <a:t> </a:t>
            </a:r>
            <a:r>
              <a:rPr dirty="0"/>
              <a:t>(e.g.,</a:t>
            </a:r>
            <a:r>
              <a:rPr spc="-15" dirty="0"/>
              <a:t> </a:t>
            </a:r>
            <a:r>
              <a:rPr spc="-10" dirty="0"/>
              <a:t>Full-</a:t>
            </a:r>
            <a:r>
              <a:rPr dirty="0"/>
              <a:t>Time,</a:t>
            </a:r>
            <a:r>
              <a:rPr spc="-20" dirty="0"/>
              <a:t> </a:t>
            </a:r>
            <a:r>
              <a:rPr spc="-10" dirty="0"/>
              <a:t>Part-Time, Contract)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855" y="5820788"/>
            <a:ext cx="17087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77044" y="5080"/>
            <a:ext cx="1217930" cy="6852920"/>
          </a:xfrm>
          <a:custGeom>
            <a:avLst/>
            <a:gdLst/>
            <a:ahLst/>
            <a:cxnLst/>
            <a:rect l="l" t="t" r="r" b="b"/>
            <a:pathLst>
              <a:path w="1217929" h="6852920">
                <a:moveTo>
                  <a:pt x="0" y="0"/>
                </a:moveTo>
                <a:lnTo>
                  <a:pt x="1217929" y="6852920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933815" y="0"/>
            <a:ext cx="3262629" cy="6858000"/>
            <a:chOff x="8933815" y="0"/>
            <a:chExt cx="3262629" cy="6858000"/>
          </a:xfrm>
        </p:grpSpPr>
        <p:sp>
          <p:nvSpPr>
            <p:cNvPr id="5" name="object 5"/>
            <p:cNvSpPr/>
            <p:nvPr/>
          </p:nvSpPr>
          <p:spPr>
            <a:xfrm>
              <a:off x="12191365" y="3695065"/>
              <a:ext cx="0" cy="3162935"/>
            </a:xfrm>
            <a:custGeom>
              <a:avLst/>
              <a:gdLst/>
              <a:ahLst/>
              <a:cxnLst/>
              <a:rect l="l" t="t" r="r" b="b"/>
              <a:pathLst>
                <a:path h="3162934">
                  <a:moveTo>
                    <a:pt x="0" y="0"/>
                  </a:moveTo>
                  <a:lnTo>
                    <a:pt x="0" y="3162935"/>
                  </a:lnTo>
                </a:path>
              </a:pathLst>
            </a:custGeom>
            <a:ln w="9525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465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835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5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8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3815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04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DE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5965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5335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30" y="0"/>
                  </a:moveTo>
                  <a:lnTo>
                    <a:pt x="0" y="0"/>
                  </a:lnTo>
                  <a:lnTo>
                    <a:pt x="1115060" y="6858000"/>
                  </a:lnTo>
                  <a:lnTo>
                    <a:pt x="1256030" y="6858000"/>
                  </a:lnTo>
                  <a:lnTo>
                    <a:pt x="1256030" y="0"/>
                  </a:lnTo>
                  <a:close/>
                </a:path>
              </a:pathLst>
            </a:custGeom>
            <a:solidFill>
              <a:srgbClr val="205F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090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3381373"/>
            <a:ext cx="2533650" cy="3476625"/>
            <a:chOff x="0" y="3381373"/>
            <a:chExt cx="2533650" cy="3476625"/>
          </a:xfrm>
        </p:grpSpPr>
        <p:sp>
          <p:nvSpPr>
            <p:cNvPr id="14" name="object 14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8E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10" dirty="0"/>
              <a:t>THE"WOW"INOURSOLUTION</a:t>
            </a:r>
            <a:endParaRPr sz="4250"/>
          </a:p>
        </p:txBody>
      </p:sp>
      <p:sp>
        <p:nvSpPr>
          <p:cNvPr id="17" name="object 17"/>
          <p:cNvSpPr txBox="1"/>
          <p:nvPr/>
        </p:nvSpPr>
        <p:spPr>
          <a:xfrm>
            <a:off x="609091" y="2116962"/>
            <a:ext cx="9173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rebuchet MS"/>
                <a:cs typeface="Trebuchet MS"/>
              </a:rPr>
              <a:t>Performance</a:t>
            </a:r>
            <a:r>
              <a:rPr sz="2800" b="1" spc="-15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level:</a:t>
            </a:r>
            <a:r>
              <a:rPr sz="2800" dirty="0">
                <a:latin typeface="Trebuchet MS"/>
                <a:cs typeface="Trebuchet MS"/>
              </a:rPr>
              <a:t>=SUMIF(D2:D100,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"Training",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E2:E100)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7318" y="5796483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53550" y="470090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53550" y="523430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483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Symbol</vt:lpstr>
      <vt:lpstr>Times New Roman</vt:lpstr>
      <vt:lpstr>Trebuchet MS</vt:lpstr>
      <vt:lpstr>Office Theme</vt:lpstr>
      <vt:lpstr>EmployeeDataAnalysisusingExcel</vt:lpstr>
      <vt:lpstr>PROJECTTITLE</vt:lpstr>
      <vt:lpstr>AGENDA</vt:lpstr>
      <vt:lpstr>PROBLEMSTATEMENT</vt:lpstr>
      <vt:lpstr>PROJECTOVERVIEW</vt:lpstr>
      <vt:lpstr>WHOARETHEENDUSERS?</vt:lpstr>
      <vt:lpstr>OURSOLUTIONANDITSVALUEPROPOSITION</vt:lpstr>
      <vt:lpstr>Dataset Description</vt:lpstr>
      <vt:lpstr>THE"WOW"INOURSOLUTION</vt:lpstr>
      <vt:lpstr>MODELLING</vt:lpstr>
      <vt:lpstr>PowerPoint Presentation</vt:lpstr>
      <vt:lpstr>RESULTS</vt:lpstr>
      <vt:lpstr>Accounting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YUVARAJ B</cp:lastModifiedBy>
  <cp:revision>1</cp:revision>
  <dcterms:created xsi:type="dcterms:W3CDTF">2024-09-01T04:59:51Z</dcterms:created>
  <dcterms:modified xsi:type="dcterms:W3CDTF">2024-09-01T05:03:45Z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2024-09-01T00:00:00Z</vt:filetime>
  </property>
  <property fmtid="{D5CDD505-2E9C-101B-9397-08002B2CF9AE}" pid="5" name="Producer">
    <vt:lpwstr>www.ilovepdf.com</vt:lpwstr>
  </property>
</Properties>
</file>