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948117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6797" y="643969"/>
            <a:ext cx="56495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651" y="2333287"/>
            <a:ext cx="16344697" cy="3803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dirty="0" sz="4800" spc="-30" b="1">
                <a:solidFill>
                  <a:srgbClr val="0E0E0E"/>
                </a:solidFill>
                <a:latin typeface="Times New Roman"/>
                <a:cs typeface="Times New Roman"/>
              </a:rPr>
              <a:t>ee</a:t>
            </a:r>
            <a:r>
              <a:rPr dirty="0" sz="4800" spc="-3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4800" spc="229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4800" spc="229" b="1">
                <a:solidFill>
                  <a:srgbClr val="0E0E0E"/>
                </a:solidFill>
                <a:latin typeface="Times New Roman"/>
                <a:cs typeface="Times New Roman"/>
              </a:rPr>
              <a:t>ata	</a:t>
            </a:r>
            <a:r>
              <a:rPr dirty="0" sz="4800" spc="-2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4800" spc="-2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4800" spc="-27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4800" spc="-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4800" spc="-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4800" spc="-2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4800" spc="-2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4800" spc="-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4800" spc="-2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4800" spc="-270" b="1">
                <a:solidFill>
                  <a:srgbClr val="0E0E0E"/>
                </a:solidFill>
                <a:latin typeface="Times New Roman"/>
                <a:cs typeface="Times New Roman"/>
              </a:rPr>
              <a:t>g	E</a:t>
            </a:r>
            <a:r>
              <a:rPr dirty="0" sz="4800" spc="245" b="1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dirty="0" sz="4800" spc="-30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4800" spc="-3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11393170" cy="27457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19700">
              <a:lnSpc>
                <a:spcPts val="4280"/>
              </a:lnSpc>
              <a:spcBef>
                <a:spcPts val="275"/>
              </a:spcBef>
            </a:pPr>
            <a:r>
              <a:rPr dirty="0" sz="3600" spc="220">
                <a:latin typeface="Trebuchet MS"/>
                <a:cs typeface="Trebuchet MS"/>
              </a:rPr>
              <a:t>S</a:t>
            </a:r>
            <a:r>
              <a:rPr dirty="0" sz="3600" spc="-260">
                <a:latin typeface="Trebuchet MS"/>
                <a:cs typeface="Trebuchet MS"/>
              </a:rPr>
              <a:t>T</a:t>
            </a:r>
            <a:r>
              <a:rPr dirty="0" sz="3600" spc="-5">
                <a:latin typeface="Trebuchet MS"/>
                <a:cs typeface="Trebuchet MS"/>
              </a:rPr>
              <a:t>U</a:t>
            </a:r>
            <a:r>
              <a:rPr dirty="0" sz="3600" spc="70">
                <a:latin typeface="Trebuchet MS"/>
                <a:cs typeface="Trebuchet MS"/>
              </a:rPr>
              <a:t>D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125">
                <a:latin typeface="Trebuchet MS"/>
                <a:cs typeface="Trebuchet MS"/>
              </a:rPr>
              <a:t>N</a:t>
            </a:r>
            <a:r>
              <a:rPr dirty="0" sz="3600" spc="-290">
                <a:latin typeface="Trebuchet MS"/>
                <a:cs typeface="Trebuchet MS"/>
              </a:rPr>
              <a:t>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125">
                <a:latin typeface="Trebuchet MS"/>
                <a:cs typeface="Trebuchet MS"/>
              </a:rPr>
              <a:t>N</a:t>
            </a:r>
            <a:r>
              <a:rPr dirty="0" sz="3600" spc="-80">
                <a:latin typeface="Trebuchet MS"/>
                <a:cs typeface="Trebuchet MS"/>
              </a:rPr>
              <a:t>A</a:t>
            </a:r>
            <a:r>
              <a:rPr dirty="0" sz="3600" spc="355">
                <a:latin typeface="Trebuchet MS"/>
                <a:cs typeface="Trebuchet MS"/>
              </a:rPr>
              <a:t>M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-570">
                <a:latin typeface="Trebuchet MS"/>
                <a:cs typeface="Trebuchet MS"/>
              </a:rPr>
              <a:t>: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60">
                <a:latin typeface="Trebuchet MS"/>
                <a:cs typeface="Trebuchet MS"/>
              </a:rPr>
              <a:t>K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155">
                <a:latin typeface="Trebuchet MS"/>
                <a:cs typeface="Trebuchet MS"/>
              </a:rPr>
              <a:t>a</a:t>
            </a:r>
            <a:r>
              <a:rPr dirty="0" sz="3600" spc="135">
                <a:latin typeface="Trebuchet MS"/>
                <a:cs typeface="Trebuchet MS"/>
              </a:rPr>
              <a:t>s</a:t>
            </a:r>
            <a:r>
              <a:rPr dirty="0" sz="3600" spc="-50">
                <a:latin typeface="Trebuchet MS"/>
                <a:cs typeface="Trebuchet MS"/>
              </a:rPr>
              <a:t>h</a:t>
            </a:r>
            <a:r>
              <a:rPr dirty="0" sz="3600" spc="-170">
                <a:latin typeface="Trebuchet MS"/>
                <a:cs typeface="Trebuchet MS"/>
              </a:rPr>
              <a:t>i</a:t>
            </a:r>
            <a:r>
              <a:rPr dirty="0" sz="3600" spc="-50">
                <a:latin typeface="Trebuchet MS"/>
                <a:cs typeface="Trebuchet MS"/>
              </a:rPr>
              <a:t>n</a:t>
            </a:r>
            <a:r>
              <a:rPr dirty="0" sz="3600" spc="-200">
                <a:latin typeface="Trebuchet MS"/>
                <a:cs typeface="Trebuchet MS"/>
              </a:rPr>
              <a:t>i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A</a:t>
            </a:r>
            <a:r>
              <a:rPr dirty="0" sz="3600" spc="145">
                <a:latin typeface="Trebuchet MS"/>
                <a:cs typeface="Trebuchet MS"/>
              </a:rPr>
              <a:t>S  </a:t>
            </a:r>
            <a:r>
              <a:rPr dirty="0" sz="3600" spc="55">
                <a:latin typeface="Trebuchet MS"/>
                <a:cs typeface="Trebuchet MS"/>
              </a:rPr>
              <a:t>R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-265">
                <a:latin typeface="Trebuchet MS"/>
                <a:cs typeface="Trebuchet MS"/>
              </a:rPr>
              <a:t>G</a:t>
            </a:r>
            <a:r>
              <a:rPr dirty="0" sz="3600" spc="15">
                <a:latin typeface="Trebuchet MS"/>
                <a:cs typeface="Trebuchet MS"/>
              </a:rPr>
              <a:t>I</a:t>
            </a:r>
            <a:r>
              <a:rPr dirty="0" sz="3600" spc="220">
                <a:latin typeface="Trebuchet MS"/>
                <a:cs typeface="Trebuchet MS"/>
              </a:rPr>
              <a:t>S</a:t>
            </a:r>
            <a:r>
              <a:rPr dirty="0" sz="3600" spc="-260">
                <a:latin typeface="Trebuchet MS"/>
                <a:cs typeface="Trebuchet MS"/>
              </a:rPr>
              <a:t>T</a:t>
            </a:r>
            <a:r>
              <a:rPr dirty="0" sz="3600" spc="95">
                <a:latin typeface="Trebuchet MS"/>
                <a:cs typeface="Trebuchet MS"/>
              </a:rPr>
              <a:t>E</a:t>
            </a:r>
            <a:r>
              <a:rPr dirty="0" sz="3600" spc="25">
                <a:latin typeface="Trebuchet MS"/>
                <a:cs typeface="Trebuchet MS"/>
              </a:rPr>
              <a:t>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125">
                <a:latin typeface="Trebuchet MS"/>
                <a:cs typeface="Trebuchet MS"/>
              </a:rPr>
              <a:t>N</a:t>
            </a:r>
            <a:r>
              <a:rPr dirty="0" sz="3600" spc="-200">
                <a:latin typeface="Trebuchet MS"/>
                <a:cs typeface="Trebuchet MS"/>
              </a:rPr>
              <a:t>O</a:t>
            </a:r>
            <a:r>
              <a:rPr dirty="0" sz="3600" spc="-540">
                <a:latin typeface="Trebuchet MS"/>
                <a:cs typeface="Trebuchet MS"/>
              </a:rPr>
              <a:t>:</a:t>
            </a:r>
            <a:r>
              <a:rPr dirty="0" sz="3600" spc="-60">
                <a:latin typeface="Trebuchet MS"/>
                <a:cs typeface="Trebuchet MS"/>
              </a:rPr>
              <a:t>3</a:t>
            </a:r>
            <a:r>
              <a:rPr dirty="0" sz="3600" spc="-475">
                <a:latin typeface="Trebuchet MS"/>
                <a:cs typeface="Trebuchet MS"/>
              </a:rPr>
              <a:t>1</a:t>
            </a:r>
            <a:r>
              <a:rPr dirty="0" sz="3600" spc="-40">
                <a:latin typeface="Trebuchet MS"/>
                <a:cs typeface="Trebuchet MS"/>
              </a:rPr>
              <a:t>22</a:t>
            </a:r>
            <a:r>
              <a:rPr dirty="0" sz="3600" spc="-475">
                <a:latin typeface="Trebuchet MS"/>
                <a:cs typeface="Trebuchet MS"/>
              </a:rPr>
              <a:t>1</a:t>
            </a:r>
            <a:r>
              <a:rPr dirty="0" sz="3600" spc="30">
                <a:latin typeface="Trebuchet MS"/>
                <a:cs typeface="Trebuchet MS"/>
              </a:rPr>
              <a:t>5</a:t>
            </a:r>
            <a:r>
              <a:rPr dirty="0" sz="3600" spc="65">
                <a:latin typeface="Trebuchet MS"/>
                <a:cs typeface="Trebuchet MS"/>
              </a:rPr>
              <a:t>9</a:t>
            </a:r>
            <a:r>
              <a:rPr dirty="0" sz="3600" spc="-260">
                <a:latin typeface="Trebuchet MS"/>
                <a:cs typeface="Trebuchet MS"/>
              </a:rPr>
              <a:t>7</a:t>
            </a:r>
            <a:r>
              <a:rPr dirty="0" sz="3600" spc="35">
                <a:latin typeface="Trebuchet MS"/>
                <a:cs typeface="Trebuchet MS"/>
              </a:rPr>
              <a:t>9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dirty="0" sz="3600" spc="-75">
                <a:latin typeface="Trebuchet MS"/>
                <a:cs typeface="Trebuchet MS"/>
              </a:rPr>
              <a:t>DEPARTMENT:B.Com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General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280"/>
              </a:lnSpc>
              <a:spcBef>
                <a:spcPts val="110"/>
              </a:spcBef>
            </a:pPr>
            <a:r>
              <a:rPr dirty="0" sz="3600" spc="-105">
                <a:latin typeface="Trebuchet MS"/>
                <a:cs typeface="Trebuchet MS"/>
              </a:rPr>
              <a:t>COLLEGE: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Shri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Shankarlal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Sundarbai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Shasun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200">
                <a:latin typeface="Trebuchet MS"/>
                <a:cs typeface="Trebuchet MS"/>
              </a:rPr>
              <a:t>Jain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College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for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Women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5" b="1">
                <a:latin typeface="Trebuchet MS"/>
                <a:cs typeface="Trebuchet MS"/>
              </a:rPr>
              <a:t>MODELLIN</a:t>
            </a:r>
            <a:r>
              <a:rPr dirty="0" sz="7200" b="1">
                <a:latin typeface="Trebuchet MS"/>
                <a:cs typeface="Trebuchet MS"/>
              </a:rPr>
              <a:t>G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14592" y="2333287"/>
            <a:ext cx="11017885" cy="6631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ts val="2500"/>
              </a:lnSpc>
              <a:spcBef>
                <a:spcPts val="100"/>
              </a:spcBef>
              <a:buSzPct val="95238"/>
              <a:buAutoNum type="arabicParenR"/>
              <a:tabLst>
                <a:tab pos="235585" algn="l"/>
              </a:tabLst>
            </a:pPr>
            <a:r>
              <a:rPr dirty="0" sz="2100" spc="20" b="1">
                <a:latin typeface="Times New Roman"/>
                <a:cs typeface="Times New Roman"/>
              </a:rPr>
              <a:t>DATA</a:t>
            </a:r>
            <a:r>
              <a:rPr dirty="0" sz="2100" spc="-30" b="1">
                <a:latin typeface="Times New Roman"/>
                <a:cs typeface="Times New Roman"/>
              </a:rPr>
              <a:t> </a:t>
            </a:r>
            <a:r>
              <a:rPr dirty="0" sz="2100" spc="10" b="1">
                <a:latin typeface="Times New Roman"/>
                <a:cs typeface="Times New Roman"/>
              </a:rPr>
              <a:t>COLLECTION: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30">
                <a:latin typeface="Times New Roman"/>
                <a:cs typeface="Times New Roman"/>
              </a:rPr>
              <a:t>DATA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00">
                <a:latin typeface="Times New Roman"/>
                <a:cs typeface="Times New Roman"/>
              </a:rPr>
              <a:t>HS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BEEN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20">
                <a:latin typeface="Times New Roman"/>
                <a:cs typeface="Times New Roman"/>
              </a:rPr>
              <a:t>COLLECTED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Times New Roman"/>
                <a:cs typeface="Times New Roman"/>
              </a:rPr>
              <a:t>THROUGH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70">
                <a:latin typeface="Times New Roman"/>
                <a:cs typeface="Times New Roman"/>
              </a:rPr>
              <a:t>EDNUT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25">
                <a:latin typeface="Times New Roman"/>
                <a:cs typeface="Times New Roman"/>
              </a:rPr>
              <a:t>DASH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BOARD.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34950" indent="-222885">
              <a:lnSpc>
                <a:spcPts val="2500"/>
              </a:lnSpc>
              <a:buSzPct val="95238"/>
              <a:buAutoNum type="arabicParenR" startAt="2"/>
              <a:tabLst>
                <a:tab pos="235585" algn="l"/>
              </a:tabLst>
            </a:pPr>
            <a:r>
              <a:rPr dirty="0" sz="2100" spc="10" b="1">
                <a:latin typeface="Times New Roman"/>
                <a:cs typeface="Times New Roman"/>
              </a:rPr>
              <a:t>FEATURE</a:t>
            </a:r>
            <a:r>
              <a:rPr dirty="0" sz="2100" spc="-30" b="1">
                <a:latin typeface="Times New Roman"/>
                <a:cs typeface="Times New Roman"/>
              </a:rPr>
              <a:t> </a:t>
            </a:r>
            <a:r>
              <a:rPr dirty="0" sz="2100" spc="10" b="1">
                <a:latin typeface="Times New Roman"/>
                <a:cs typeface="Times New Roman"/>
              </a:rPr>
              <a:t>COLLECTION: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LISTED</a:t>
            </a:r>
            <a:r>
              <a:rPr dirty="0" sz="2100">
                <a:latin typeface="Times New Roman"/>
                <a:cs typeface="Times New Roman"/>
              </a:rPr>
              <a:t> 10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35">
                <a:latin typeface="Times New Roman"/>
                <a:cs typeface="Times New Roman"/>
              </a:rPr>
              <a:t>FEATURES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35">
                <a:latin typeface="Times New Roman"/>
                <a:cs typeface="Times New Roman"/>
              </a:rPr>
              <a:t>WERE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50">
                <a:latin typeface="Times New Roman"/>
                <a:cs typeface="Times New Roman"/>
              </a:rPr>
              <a:t>TAKEN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Times New Roman"/>
                <a:cs typeface="Times New Roman"/>
              </a:rPr>
              <a:t>FOR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90">
                <a:latin typeface="Times New Roman"/>
                <a:cs typeface="Times New Roman"/>
              </a:rPr>
              <a:t>ANALYSES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OF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DATA.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34950" indent="-222885">
              <a:lnSpc>
                <a:spcPts val="2500"/>
              </a:lnSpc>
              <a:buSzPct val="95238"/>
              <a:buAutoNum type="arabicParenR" startAt="3"/>
              <a:tabLst>
                <a:tab pos="235585" algn="l"/>
              </a:tabLst>
            </a:pPr>
            <a:r>
              <a:rPr dirty="0" sz="2100" spc="20" b="1">
                <a:latin typeface="Times New Roman"/>
                <a:cs typeface="Times New Roman"/>
              </a:rPr>
              <a:t>DATA</a:t>
            </a:r>
            <a:r>
              <a:rPr dirty="0" sz="2100" spc="-25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CLEANING:</a:t>
            </a:r>
            <a:endParaRPr sz="2100">
              <a:latin typeface="Times New Roman"/>
              <a:cs typeface="Times New Roman"/>
            </a:endParaRPr>
          </a:p>
          <a:p>
            <a:pPr marL="12700" marR="5534660">
              <a:lnSpc>
                <a:spcPts val="2480"/>
              </a:lnSpc>
              <a:spcBef>
                <a:spcPts val="90"/>
              </a:spcBef>
            </a:pPr>
            <a:r>
              <a:rPr dirty="0" sz="2100" spc="155">
                <a:latin typeface="Times New Roman"/>
                <a:cs typeface="Times New Roman"/>
              </a:rPr>
              <a:t>IDENTIFYING </a:t>
            </a:r>
            <a:r>
              <a:rPr dirty="0" sz="2100" spc="145">
                <a:latin typeface="Times New Roman"/>
                <a:cs typeface="Times New Roman"/>
              </a:rPr>
              <a:t>THE </a:t>
            </a:r>
            <a:r>
              <a:rPr dirty="0" sz="2100" spc="114">
                <a:latin typeface="Times New Roman"/>
                <a:cs typeface="Times New Roman"/>
              </a:rPr>
              <a:t>MISSING </a:t>
            </a:r>
            <a:r>
              <a:rPr dirty="0" sz="2100" spc="80">
                <a:latin typeface="Times New Roman"/>
                <a:cs typeface="Times New Roman"/>
              </a:rPr>
              <a:t>VALUES. </a:t>
            </a:r>
            <a:r>
              <a:rPr dirty="0" sz="2100" spc="85">
                <a:latin typeface="Times New Roman"/>
                <a:cs typeface="Times New Roman"/>
              </a:rPr>
              <a:t> </a:t>
            </a:r>
            <a:r>
              <a:rPr dirty="0" sz="2100" spc="160">
                <a:latin typeface="Times New Roman"/>
                <a:cs typeface="Times New Roman"/>
              </a:rPr>
              <a:t>FILTERING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OF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THOSE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MISSING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85">
                <a:latin typeface="Times New Roman"/>
                <a:cs typeface="Times New Roman"/>
              </a:rPr>
              <a:t>VALUES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34950" indent="-222885">
              <a:lnSpc>
                <a:spcPts val="2500"/>
              </a:lnSpc>
              <a:buSzPct val="95238"/>
              <a:buAutoNum type="arabicParenR" startAt="4"/>
              <a:tabLst>
                <a:tab pos="235585" algn="l"/>
              </a:tabLst>
            </a:pPr>
            <a:r>
              <a:rPr dirty="0" sz="2100" spc="20" b="1">
                <a:latin typeface="Times New Roman"/>
                <a:cs typeface="Times New Roman"/>
              </a:rPr>
              <a:t>CALCULATION</a:t>
            </a:r>
            <a:r>
              <a:rPr dirty="0" sz="2100" spc="-5" b="1">
                <a:latin typeface="Times New Roman"/>
                <a:cs typeface="Times New Roman"/>
              </a:rPr>
              <a:t> </a:t>
            </a:r>
            <a:r>
              <a:rPr dirty="0" sz="2100" spc="40" b="1">
                <a:latin typeface="Times New Roman"/>
                <a:cs typeface="Times New Roman"/>
              </a:rPr>
              <a:t>OF</a:t>
            </a:r>
            <a:r>
              <a:rPr dirty="0" sz="2100" b="1">
                <a:latin typeface="Times New Roman"/>
                <a:cs typeface="Times New Roman"/>
              </a:rPr>
              <a:t> </a:t>
            </a:r>
            <a:r>
              <a:rPr dirty="0" sz="2100" spc="30" b="1">
                <a:latin typeface="Times New Roman"/>
                <a:cs typeface="Times New Roman"/>
              </a:rPr>
              <a:t>PERFORMANCE</a:t>
            </a:r>
            <a:r>
              <a:rPr dirty="0" sz="2100" b="1">
                <a:latin typeface="Times New Roman"/>
                <a:cs typeface="Times New Roman"/>
              </a:rPr>
              <a:t> </a:t>
            </a:r>
            <a:r>
              <a:rPr dirty="0" sz="2100" spc="-25" b="1">
                <a:latin typeface="Times New Roman"/>
                <a:cs typeface="Times New Roman"/>
              </a:rPr>
              <a:t>LEVEL:</a:t>
            </a:r>
            <a:endParaRPr sz="2100">
              <a:latin typeface="Times New Roman"/>
              <a:cs typeface="Times New Roman"/>
            </a:endParaRPr>
          </a:p>
          <a:p>
            <a:pPr marL="12700" marR="1624965">
              <a:lnSpc>
                <a:spcPts val="2480"/>
              </a:lnSpc>
              <a:spcBef>
                <a:spcPts val="95"/>
              </a:spcBef>
            </a:pPr>
            <a:r>
              <a:rPr dirty="0" sz="2100" spc="50">
                <a:latin typeface="Times New Roman"/>
                <a:cs typeface="Times New Roman"/>
              </a:rPr>
              <a:t>BY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CONSIDERING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70">
                <a:latin typeface="Times New Roman"/>
                <a:cs typeface="Times New Roman"/>
              </a:rPr>
              <a:t>CURRENT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20">
                <a:latin typeface="Times New Roman"/>
                <a:cs typeface="Times New Roman"/>
              </a:rPr>
              <a:t>EMPLOYEE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RATING,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I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90">
                <a:latin typeface="Times New Roman"/>
                <a:cs typeface="Times New Roman"/>
              </a:rPr>
              <a:t>FOUND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THE </a:t>
            </a:r>
            <a:r>
              <a:rPr dirty="0" sz="2100" spc="-515">
                <a:latin typeface="Times New Roman"/>
                <a:cs typeface="Times New Roman"/>
              </a:rPr>
              <a:t> </a:t>
            </a:r>
            <a:r>
              <a:rPr dirty="0" sz="2100" spc="155">
                <a:latin typeface="Times New Roman"/>
                <a:cs typeface="Times New Roman"/>
              </a:rPr>
              <a:t>PERFORMANCE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90">
                <a:latin typeface="Times New Roman"/>
                <a:cs typeface="Times New Roman"/>
              </a:rPr>
              <a:t>LEVEL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USING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55">
                <a:latin typeface="Times New Roman"/>
                <a:cs typeface="Times New Roman"/>
              </a:rPr>
              <a:t>FORMULA.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234950" indent="-222885">
              <a:lnSpc>
                <a:spcPts val="2495"/>
              </a:lnSpc>
              <a:buSzPct val="95238"/>
              <a:buAutoNum type="arabicParenR" startAt="5"/>
              <a:tabLst>
                <a:tab pos="235585" algn="l"/>
              </a:tabLst>
            </a:pPr>
            <a:r>
              <a:rPr dirty="0" sz="2100" spc="50" b="1">
                <a:latin typeface="Times New Roman"/>
                <a:cs typeface="Times New Roman"/>
              </a:rPr>
              <a:t>SUMMARY</a:t>
            </a:r>
            <a:r>
              <a:rPr dirty="0" sz="2100" spc="-10" b="1">
                <a:latin typeface="Times New Roman"/>
                <a:cs typeface="Times New Roman"/>
              </a:rPr>
              <a:t> </a:t>
            </a:r>
            <a:r>
              <a:rPr dirty="0" sz="2100" spc="40" b="1">
                <a:latin typeface="Times New Roman"/>
                <a:cs typeface="Times New Roman"/>
              </a:rPr>
              <a:t>OF</a:t>
            </a:r>
            <a:r>
              <a:rPr dirty="0" sz="2100" spc="-10" b="1">
                <a:latin typeface="Times New Roman"/>
                <a:cs typeface="Times New Roman"/>
              </a:rPr>
              <a:t> </a:t>
            </a:r>
            <a:r>
              <a:rPr dirty="0" sz="2100" spc="35" b="1">
                <a:latin typeface="Times New Roman"/>
                <a:cs typeface="Times New Roman"/>
              </a:rPr>
              <a:t>PIVOT</a:t>
            </a:r>
            <a:r>
              <a:rPr dirty="0" sz="2100" spc="-10" b="1">
                <a:latin typeface="Times New Roman"/>
                <a:cs typeface="Times New Roman"/>
              </a:rPr>
              <a:t> </a:t>
            </a:r>
            <a:r>
              <a:rPr dirty="0" sz="2100" spc="-25" b="1">
                <a:latin typeface="Times New Roman"/>
                <a:cs typeface="Times New Roman"/>
              </a:rPr>
              <a:t>LEVEL: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480"/>
              </a:lnSpc>
              <a:spcBef>
                <a:spcPts val="95"/>
              </a:spcBef>
            </a:pPr>
            <a:r>
              <a:rPr dirty="0" sz="2100" spc="145">
                <a:latin typeface="Times New Roman"/>
                <a:cs typeface="Times New Roman"/>
              </a:rPr>
              <a:t>SEGREGATING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OF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40">
                <a:latin typeface="Times New Roman"/>
                <a:cs typeface="Times New Roman"/>
              </a:rPr>
              <a:t>CERTAIN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50">
                <a:latin typeface="Times New Roman"/>
                <a:cs typeface="Times New Roman"/>
              </a:rPr>
              <a:t>FEARURES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TO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90">
                <a:latin typeface="Times New Roman"/>
                <a:cs typeface="Times New Roman"/>
              </a:rPr>
              <a:t>ROWS,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35">
                <a:latin typeface="Times New Roman"/>
                <a:cs typeface="Times New Roman"/>
              </a:rPr>
              <a:t>COLUMNS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50">
                <a:latin typeface="Times New Roman"/>
                <a:cs typeface="Times New Roman"/>
              </a:rPr>
              <a:t>,HEADING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75">
                <a:latin typeface="Times New Roman"/>
                <a:cs typeface="Times New Roman"/>
              </a:rPr>
              <a:t>AND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SO </a:t>
            </a:r>
            <a:r>
              <a:rPr dirty="0" sz="2100" spc="-515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ON.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235585" indent="-223520">
              <a:lnSpc>
                <a:spcPts val="2495"/>
              </a:lnSpc>
              <a:buSzPct val="95238"/>
              <a:buFont typeface="Times New Roman"/>
              <a:buAutoNum type="arabicParenR" startAt="6"/>
              <a:tabLst>
                <a:tab pos="236220" algn="l"/>
              </a:tabLst>
            </a:pPr>
            <a:r>
              <a:rPr dirty="0" sz="2100" spc="25" b="1">
                <a:latin typeface="Times New Roman"/>
                <a:cs typeface="Times New Roman"/>
              </a:rPr>
              <a:t>VISUALIZTION:</a:t>
            </a:r>
            <a:endParaRPr sz="2100">
              <a:latin typeface="Times New Roman"/>
              <a:cs typeface="Times New Roman"/>
            </a:endParaRPr>
          </a:p>
          <a:p>
            <a:pPr marL="12700" marR="640715">
              <a:lnSpc>
                <a:spcPts val="2480"/>
              </a:lnSpc>
              <a:spcBef>
                <a:spcPts val="95"/>
              </a:spcBef>
            </a:pPr>
            <a:r>
              <a:rPr dirty="0" sz="2100" spc="135">
                <a:latin typeface="Times New Roman"/>
                <a:cs typeface="Times New Roman"/>
              </a:rPr>
              <a:t>ONCE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30">
                <a:latin typeface="Times New Roman"/>
                <a:cs typeface="Times New Roman"/>
              </a:rPr>
              <a:t>COMPLETED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30">
                <a:latin typeface="Times New Roman"/>
                <a:cs typeface="Times New Roman"/>
              </a:rPr>
              <a:t>WITH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85">
                <a:latin typeface="Times New Roman"/>
                <a:cs typeface="Times New Roman"/>
              </a:rPr>
              <a:t>PIVOTTABLEE,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40">
                <a:latin typeface="Times New Roman"/>
                <a:cs typeface="Times New Roman"/>
              </a:rPr>
              <a:t>CREATED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45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GRAPH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Times New Roman"/>
                <a:cs typeface="Times New Roman"/>
              </a:rPr>
              <a:t>FOR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PREISE </a:t>
            </a:r>
            <a:r>
              <a:rPr dirty="0" sz="2100" spc="-515">
                <a:latin typeface="Times New Roman"/>
                <a:cs typeface="Times New Roman"/>
              </a:rPr>
              <a:t> </a:t>
            </a:r>
            <a:r>
              <a:rPr dirty="0" sz="2100" spc="100">
                <a:latin typeface="Times New Roman"/>
                <a:cs typeface="Times New Roman"/>
              </a:rPr>
              <a:t>VISUALIZATION.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z="165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0297" y="1626551"/>
            <a:ext cx="4933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latin typeface="Trebuchet MS"/>
                <a:cs typeface="Trebuchet MS"/>
              </a:rPr>
              <a:t>S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209" y="1427300"/>
            <a:ext cx="182879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0989" y="1427300"/>
            <a:ext cx="182880" cy="182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1119" y="1427300"/>
            <a:ext cx="182879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0749" y="1427300"/>
            <a:ext cx="182880" cy="1828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6579" y="1427300"/>
            <a:ext cx="182880" cy="1828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3833" y="1427300"/>
            <a:ext cx="182880" cy="18287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3601085" algn="l"/>
                <a:tab pos="4526915" algn="l"/>
                <a:tab pos="5424170" algn="l"/>
              </a:tabLst>
            </a:pPr>
            <a:r>
              <a:rPr dirty="0" baseline="6944" sz="10800" b="1">
                <a:latin typeface="Trebuchet MS"/>
                <a:cs typeface="Trebuchet MS"/>
              </a:rPr>
              <a:t>R</a:t>
            </a:r>
            <a:r>
              <a:rPr dirty="0" baseline="6944" sz="10800" spc="-4140" b="1">
                <a:latin typeface="Trebuchet MS"/>
                <a:cs typeface="Trebuchet MS"/>
              </a:rPr>
              <a:t>E</a:t>
            </a:r>
            <a:r>
              <a:rPr dirty="0" sz="1200"/>
              <a:t>BPC</a:t>
            </a:r>
            <a:r>
              <a:rPr dirty="0" sz="1200" spc="-50"/>
              <a:t> </a:t>
            </a:r>
            <a:r>
              <a:rPr dirty="0" baseline="6944" sz="10800" b="1">
                <a:latin typeface="Trebuchet MS"/>
                <a:cs typeface="Trebuchet MS"/>
              </a:rPr>
              <a:t>S</a:t>
            </a:r>
            <a:r>
              <a:rPr dirty="0" baseline="6944" sz="10800" spc="-6157" b="1">
                <a:latin typeface="Trebuchet MS"/>
                <a:cs typeface="Trebuchet MS"/>
              </a:rPr>
              <a:t>U</a:t>
            </a:r>
            <a:r>
              <a:rPr dirty="0" sz="1200"/>
              <a:t>CCDR </a:t>
            </a:r>
            <a:r>
              <a:rPr dirty="0" sz="1200" spc="-35"/>
              <a:t> </a:t>
            </a:r>
            <a:r>
              <a:rPr dirty="0" baseline="6944" sz="10800" b="1">
                <a:latin typeface="Trebuchet MS"/>
                <a:cs typeface="Trebuchet MS"/>
              </a:rPr>
              <a:t>L</a:t>
            </a:r>
            <a:r>
              <a:rPr dirty="0" baseline="6944" sz="10800" spc="-6562" b="1">
                <a:latin typeface="Trebuchet MS"/>
                <a:cs typeface="Trebuchet MS"/>
              </a:rPr>
              <a:t>T</a:t>
            </a:r>
            <a:r>
              <a:rPr dirty="0" sz="1200"/>
              <a:t>EW	MSC	NEL	PL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2889" y="1876880"/>
            <a:ext cx="182880" cy="1828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0144" y="1876880"/>
            <a:ext cx="182879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17793" y="1855578"/>
            <a:ext cx="1254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</a:tabLst>
            </a:pPr>
            <a:r>
              <a:rPr dirty="0" sz="1200">
                <a:latin typeface="Arial MT"/>
                <a:cs typeface="Arial MT"/>
              </a:rPr>
              <a:t>PYZ	SVG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5974" y="1876880"/>
            <a:ext cx="182880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550314" y="1855578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2754" y="1876880"/>
            <a:ext cx="182880" cy="1828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57124" y="1855578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3188" y="2250261"/>
            <a:ext cx="5894070" cy="5894070"/>
          </a:xfrm>
          <a:custGeom>
            <a:avLst/>
            <a:gdLst/>
            <a:ahLst/>
            <a:cxnLst/>
            <a:rect l="l" t="t" r="r" b="b"/>
            <a:pathLst>
              <a:path w="5894070" h="5894070">
                <a:moveTo>
                  <a:pt x="5893511" y="2960636"/>
                </a:moveTo>
                <a:lnTo>
                  <a:pt x="5893244" y="2904020"/>
                </a:lnTo>
                <a:lnTo>
                  <a:pt x="5891873" y="2847416"/>
                </a:lnTo>
                <a:lnTo>
                  <a:pt x="5889422" y="2790837"/>
                </a:lnTo>
                <a:lnTo>
                  <a:pt x="5885878" y="2734348"/>
                </a:lnTo>
                <a:lnTo>
                  <a:pt x="5881255" y="2677922"/>
                </a:lnTo>
                <a:lnTo>
                  <a:pt x="5875540" y="2621584"/>
                </a:lnTo>
                <a:lnTo>
                  <a:pt x="5868759" y="2565374"/>
                </a:lnTo>
                <a:lnTo>
                  <a:pt x="5860885" y="2509316"/>
                </a:lnTo>
                <a:lnTo>
                  <a:pt x="5851944" y="2453411"/>
                </a:lnTo>
                <a:lnTo>
                  <a:pt x="5841936" y="2397683"/>
                </a:lnTo>
                <a:lnTo>
                  <a:pt x="5830849" y="2342146"/>
                </a:lnTo>
                <a:lnTo>
                  <a:pt x="5818695" y="2286863"/>
                </a:lnTo>
                <a:lnTo>
                  <a:pt x="5805487" y="2231821"/>
                </a:lnTo>
                <a:lnTo>
                  <a:pt x="5791225" y="2177021"/>
                </a:lnTo>
                <a:lnTo>
                  <a:pt x="5775909" y="2122500"/>
                </a:lnTo>
                <a:lnTo>
                  <a:pt x="5759551" y="2068309"/>
                </a:lnTo>
                <a:lnTo>
                  <a:pt x="5742152" y="2014435"/>
                </a:lnTo>
                <a:lnTo>
                  <a:pt x="5723725" y="1960892"/>
                </a:lnTo>
                <a:lnTo>
                  <a:pt x="5706694" y="1914182"/>
                </a:lnTo>
                <a:lnTo>
                  <a:pt x="5688889" y="1867776"/>
                </a:lnTo>
                <a:lnTo>
                  <a:pt x="5670296" y="1821688"/>
                </a:lnTo>
                <a:lnTo>
                  <a:pt x="5650928" y="1775904"/>
                </a:lnTo>
                <a:lnTo>
                  <a:pt x="5630786" y="1730438"/>
                </a:lnTo>
                <a:lnTo>
                  <a:pt x="5609882" y="1685328"/>
                </a:lnTo>
                <a:lnTo>
                  <a:pt x="5588228" y="1640586"/>
                </a:lnTo>
                <a:lnTo>
                  <a:pt x="5565813" y="1596224"/>
                </a:lnTo>
                <a:lnTo>
                  <a:pt x="5542661" y="1552232"/>
                </a:lnTo>
                <a:lnTo>
                  <a:pt x="5518759" y="1508633"/>
                </a:lnTo>
                <a:lnTo>
                  <a:pt x="5494134" y="1465440"/>
                </a:lnTo>
                <a:lnTo>
                  <a:pt x="5468785" y="1422679"/>
                </a:lnTo>
                <a:lnTo>
                  <a:pt x="5442712" y="1380363"/>
                </a:lnTo>
                <a:lnTo>
                  <a:pt x="5415940" y="1338491"/>
                </a:lnTo>
                <a:lnTo>
                  <a:pt x="5388445" y="1297051"/>
                </a:lnTo>
                <a:lnTo>
                  <a:pt x="5360263" y="1256080"/>
                </a:lnTo>
                <a:lnTo>
                  <a:pt x="5331396" y="1215618"/>
                </a:lnTo>
                <a:lnTo>
                  <a:pt x="5301869" y="1175639"/>
                </a:lnTo>
                <a:lnTo>
                  <a:pt x="5271655" y="1136167"/>
                </a:lnTo>
                <a:lnTo>
                  <a:pt x="5240769" y="1097203"/>
                </a:lnTo>
                <a:lnTo>
                  <a:pt x="5209235" y="1058748"/>
                </a:lnTo>
                <a:lnTo>
                  <a:pt x="5177066" y="1020864"/>
                </a:lnTo>
                <a:lnTo>
                  <a:pt x="5144274" y="983513"/>
                </a:lnTo>
                <a:lnTo>
                  <a:pt x="5110848" y="946734"/>
                </a:lnTo>
                <a:lnTo>
                  <a:pt x="5076787" y="910501"/>
                </a:lnTo>
                <a:lnTo>
                  <a:pt x="5042116" y="874852"/>
                </a:lnTo>
                <a:lnTo>
                  <a:pt x="5006873" y="839800"/>
                </a:lnTo>
                <a:lnTo>
                  <a:pt x="4971046" y="805357"/>
                </a:lnTo>
                <a:lnTo>
                  <a:pt x="4934636" y="771512"/>
                </a:lnTo>
                <a:lnTo>
                  <a:pt x="4897653" y="738276"/>
                </a:lnTo>
                <a:lnTo>
                  <a:pt x="4860112" y="705675"/>
                </a:lnTo>
                <a:lnTo>
                  <a:pt x="4822037" y="673722"/>
                </a:lnTo>
                <a:lnTo>
                  <a:pt x="4783429" y="642416"/>
                </a:lnTo>
                <a:lnTo>
                  <a:pt x="4744301" y="611771"/>
                </a:lnTo>
                <a:lnTo>
                  <a:pt x="4704639" y="581774"/>
                </a:lnTo>
                <a:lnTo>
                  <a:pt x="4664481" y="552437"/>
                </a:lnTo>
                <a:lnTo>
                  <a:pt x="4623854" y="523811"/>
                </a:lnTo>
                <a:lnTo>
                  <a:pt x="4582757" y="495871"/>
                </a:lnTo>
                <a:lnTo>
                  <a:pt x="4541177" y="468630"/>
                </a:lnTo>
                <a:lnTo>
                  <a:pt x="4499140" y="442074"/>
                </a:lnTo>
                <a:lnTo>
                  <a:pt x="4455426" y="415505"/>
                </a:lnTo>
                <a:lnTo>
                  <a:pt x="4411307" y="389724"/>
                </a:lnTo>
                <a:lnTo>
                  <a:pt x="4366780" y="364718"/>
                </a:lnTo>
                <a:lnTo>
                  <a:pt x="4321835" y="340499"/>
                </a:lnTo>
                <a:lnTo>
                  <a:pt x="4276471" y="317068"/>
                </a:lnTo>
                <a:lnTo>
                  <a:pt x="4230700" y="294424"/>
                </a:lnTo>
                <a:lnTo>
                  <a:pt x="4184510" y="272567"/>
                </a:lnTo>
                <a:lnTo>
                  <a:pt x="4137901" y="251485"/>
                </a:lnTo>
                <a:lnTo>
                  <a:pt x="4090949" y="231216"/>
                </a:lnTo>
                <a:lnTo>
                  <a:pt x="4043680" y="211785"/>
                </a:lnTo>
                <a:lnTo>
                  <a:pt x="3996118" y="193179"/>
                </a:lnTo>
                <a:lnTo>
                  <a:pt x="3948265" y="175412"/>
                </a:lnTo>
                <a:lnTo>
                  <a:pt x="3900093" y="158470"/>
                </a:lnTo>
                <a:lnTo>
                  <a:pt x="3851630" y="142379"/>
                </a:lnTo>
                <a:lnTo>
                  <a:pt x="3802862" y="127114"/>
                </a:lnTo>
                <a:lnTo>
                  <a:pt x="3753789" y="112674"/>
                </a:lnTo>
                <a:lnTo>
                  <a:pt x="3704475" y="99098"/>
                </a:lnTo>
                <a:lnTo>
                  <a:pt x="3654983" y="86372"/>
                </a:lnTo>
                <a:lnTo>
                  <a:pt x="3605314" y="74536"/>
                </a:lnTo>
                <a:lnTo>
                  <a:pt x="3555454" y="63550"/>
                </a:lnTo>
                <a:lnTo>
                  <a:pt x="3505403" y="53441"/>
                </a:lnTo>
                <a:lnTo>
                  <a:pt x="3455174" y="44196"/>
                </a:lnTo>
                <a:lnTo>
                  <a:pt x="3404768" y="35814"/>
                </a:lnTo>
                <a:lnTo>
                  <a:pt x="3354171" y="28308"/>
                </a:lnTo>
                <a:lnTo>
                  <a:pt x="3303460" y="21678"/>
                </a:lnTo>
                <a:lnTo>
                  <a:pt x="3252686" y="15925"/>
                </a:lnTo>
                <a:lnTo>
                  <a:pt x="3201847" y="11061"/>
                </a:lnTo>
                <a:lnTo>
                  <a:pt x="3150946" y="7086"/>
                </a:lnTo>
                <a:lnTo>
                  <a:pt x="3099981" y="3987"/>
                </a:lnTo>
                <a:lnTo>
                  <a:pt x="3048965" y="1778"/>
                </a:lnTo>
                <a:lnTo>
                  <a:pt x="2997873" y="444"/>
                </a:lnTo>
                <a:lnTo>
                  <a:pt x="2946730" y="0"/>
                </a:lnTo>
                <a:lnTo>
                  <a:pt x="2946730" y="2946819"/>
                </a:lnTo>
                <a:lnTo>
                  <a:pt x="2946438" y="0"/>
                </a:lnTo>
                <a:lnTo>
                  <a:pt x="2891205" y="533"/>
                </a:lnTo>
                <a:lnTo>
                  <a:pt x="2836011" y="2082"/>
                </a:lnTo>
                <a:lnTo>
                  <a:pt x="2780855" y="4673"/>
                </a:lnTo>
                <a:lnTo>
                  <a:pt x="2725737" y="8305"/>
                </a:lnTo>
                <a:lnTo>
                  <a:pt x="2670695" y="12966"/>
                </a:lnTo>
                <a:lnTo>
                  <a:pt x="2615768" y="18643"/>
                </a:lnTo>
                <a:lnTo>
                  <a:pt x="2560967" y="25361"/>
                </a:lnTo>
                <a:lnTo>
                  <a:pt x="2506268" y="33108"/>
                </a:lnTo>
                <a:lnTo>
                  <a:pt x="2451735" y="41871"/>
                </a:lnTo>
                <a:lnTo>
                  <a:pt x="2397391" y="51663"/>
                </a:lnTo>
                <a:lnTo>
                  <a:pt x="2343239" y="62458"/>
                </a:lnTo>
                <a:lnTo>
                  <a:pt x="2289289" y="74282"/>
                </a:lnTo>
                <a:lnTo>
                  <a:pt x="2235555" y="87109"/>
                </a:lnTo>
                <a:lnTo>
                  <a:pt x="2182101" y="100939"/>
                </a:lnTo>
                <a:lnTo>
                  <a:pt x="2128913" y="115760"/>
                </a:lnTo>
                <a:lnTo>
                  <a:pt x="2075992" y="131584"/>
                </a:lnTo>
                <a:lnTo>
                  <a:pt x="2023376" y="148399"/>
                </a:lnTo>
                <a:lnTo>
                  <a:pt x="1971103" y="166192"/>
                </a:lnTo>
                <a:lnTo>
                  <a:pt x="1919173" y="184962"/>
                </a:lnTo>
                <a:lnTo>
                  <a:pt x="1867585" y="204711"/>
                </a:lnTo>
                <a:lnTo>
                  <a:pt x="1816379" y="225412"/>
                </a:lnTo>
                <a:lnTo>
                  <a:pt x="1765592" y="247078"/>
                </a:lnTo>
                <a:lnTo>
                  <a:pt x="1715211" y="269684"/>
                </a:lnTo>
                <a:lnTo>
                  <a:pt x="1665249" y="293230"/>
                </a:lnTo>
                <a:lnTo>
                  <a:pt x="1615732" y="317715"/>
                </a:lnTo>
                <a:lnTo>
                  <a:pt x="1566710" y="343115"/>
                </a:lnTo>
                <a:lnTo>
                  <a:pt x="1518158" y="369430"/>
                </a:lnTo>
                <a:lnTo>
                  <a:pt x="1470101" y="396671"/>
                </a:lnTo>
                <a:lnTo>
                  <a:pt x="1422565" y="424789"/>
                </a:lnTo>
                <a:lnTo>
                  <a:pt x="1375575" y="453796"/>
                </a:lnTo>
                <a:lnTo>
                  <a:pt x="1329143" y="483666"/>
                </a:lnTo>
                <a:lnTo>
                  <a:pt x="1283258" y="514426"/>
                </a:lnTo>
                <a:lnTo>
                  <a:pt x="1240155" y="544461"/>
                </a:lnTo>
                <a:lnTo>
                  <a:pt x="1197648" y="575233"/>
                </a:lnTo>
                <a:lnTo>
                  <a:pt x="1155712" y="606729"/>
                </a:lnTo>
                <a:lnTo>
                  <a:pt x="1114348" y="638975"/>
                </a:lnTo>
                <a:lnTo>
                  <a:pt x="1073581" y="671931"/>
                </a:lnTo>
                <a:lnTo>
                  <a:pt x="1033399" y="705637"/>
                </a:lnTo>
                <a:lnTo>
                  <a:pt x="993787" y="740067"/>
                </a:lnTo>
                <a:lnTo>
                  <a:pt x="954760" y="775233"/>
                </a:lnTo>
                <a:lnTo>
                  <a:pt x="916368" y="811085"/>
                </a:lnTo>
                <a:lnTo>
                  <a:pt x="878649" y="847585"/>
                </a:lnTo>
                <a:lnTo>
                  <a:pt x="841616" y="884720"/>
                </a:lnTo>
                <a:lnTo>
                  <a:pt x="805256" y="922502"/>
                </a:lnTo>
                <a:lnTo>
                  <a:pt x="769581" y="960932"/>
                </a:lnTo>
                <a:lnTo>
                  <a:pt x="734580" y="999998"/>
                </a:lnTo>
                <a:lnTo>
                  <a:pt x="700265" y="1039698"/>
                </a:lnTo>
                <a:lnTo>
                  <a:pt x="666623" y="1080046"/>
                </a:lnTo>
                <a:lnTo>
                  <a:pt x="633704" y="1120990"/>
                </a:lnTo>
                <a:lnTo>
                  <a:pt x="601548" y="1162469"/>
                </a:lnTo>
                <a:lnTo>
                  <a:pt x="570166" y="1204493"/>
                </a:lnTo>
                <a:lnTo>
                  <a:pt x="539534" y="1247051"/>
                </a:lnTo>
                <a:lnTo>
                  <a:pt x="509676" y="1290154"/>
                </a:lnTo>
                <a:lnTo>
                  <a:pt x="480580" y="1333792"/>
                </a:lnTo>
                <a:lnTo>
                  <a:pt x="452247" y="1377962"/>
                </a:lnTo>
                <a:lnTo>
                  <a:pt x="424675" y="1422679"/>
                </a:lnTo>
                <a:lnTo>
                  <a:pt x="397916" y="1467891"/>
                </a:lnTo>
                <a:lnTo>
                  <a:pt x="371970" y="1513509"/>
                </a:lnTo>
                <a:lnTo>
                  <a:pt x="346862" y="1559560"/>
                </a:lnTo>
                <a:lnTo>
                  <a:pt x="322592" y="1606042"/>
                </a:lnTo>
                <a:lnTo>
                  <a:pt x="299161" y="1652943"/>
                </a:lnTo>
                <a:lnTo>
                  <a:pt x="276555" y="1700263"/>
                </a:lnTo>
                <a:lnTo>
                  <a:pt x="254774" y="1748015"/>
                </a:lnTo>
                <a:lnTo>
                  <a:pt x="233832" y="1796199"/>
                </a:lnTo>
                <a:lnTo>
                  <a:pt x="212737" y="1847265"/>
                </a:lnTo>
                <a:lnTo>
                  <a:pt x="192620" y="1898688"/>
                </a:lnTo>
                <a:lnTo>
                  <a:pt x="173456" y="1950491"/>
                </a:lnTo>
                <a:lnTo>
                  <a:pt x="155270" y="2002650"/>
                </a:lnTo>
                <a:lnTo>
                  <a:pt x="138061" y="2055152"/>
                </a:lnTo>
                <a:lnTo>
                  <a:pt x="121843" y="2107933"/>
                </a:lnTo>
                <a:lnTo>
                  <a:pt x="106616" y="2161019"/>
                </a:lnTo>
                <a:lnTo>
                  <a:pt x="92379" y="2214410"/>
                </a:lnTo>
                <a:lnTo>
                  <a:pt x="79159" y="2268042"/>
                </a:lnTo>
                <a:lnTo>
                  <a:pt x="66941" y="2321903"/>
                </a:lnTo>
                <a:lnTo>
                  <a:pt x="55727" y="2375979"/>
                </a:lnTo>
                <a:lnTo>
                  <a:pt x="45542" y="2430272"/>
                </a:lnTo>
                <a:lnTo>
                  <a:pt x="36360" y="2484755"/>
                </a:lnTo>
                <a:lnTo>
                  <a:pt x="28219" y="2539377"/>
                </a:lnTo>
                <a:lnTo>
                  <a:pt x="21094" y="2594140"/>
                </a:lnTo>
                <a:lnTo>
                  <a:pt x="14998" y="2649055"/>
                </a:lnTo>
                <a:lnTo>
                  <a:pt x="9931" y="2704058"/>
                </a:lnTo>
                <a:lnTo>
                  <a:pt x="5892" y="2759138"/>
                </a:lnTo>
                <a:lnTo>
                  <a:pt x="2895" y="2814294"/>
                </a:lnTo>
                <a:lnTo>
                  <a:pt x="927" y="2869501"/>
                </a:lnTo>
                <a:lnTo>
                  <a:pt x="0" y="2924733"/>
                </a:lnTo>
                <a:lnTo>
                  <a:pt x="101" y="2979966"/>
                </a:lnTo>
                <a:lnTo>
                  <a:pt x="1244" y="3035173"/>
                </a:lnTo>
                <a:lnTo>
                  <a:pt x="3416" y="3090380"/>
                </a:lnTo>
                <a:lnTo>
                  <a:pt x="6616" y="3145536"/>
                </a:lnTo>
                <a:lnTo>
                  <a:pt x="10858" y="3200603"/>
                </a:lnTo>
                <a:lnTo>
                  <a:pt x="16129" y="3255568"/>
                </a:lnTo>
                <a:lnTo>
                  <a:pt x="22440" y="3310458"/>
                </a:lnTo>
                <a:lnTo>
                  <a:pt x="29768" y="3365208"/>
                </a:lnTo>
                <a:lnTo>
                  <a:pt x="38125" y="3419805"/>
                </a:lnTo>
                <a:lnTo>
                  <a:pt x="47498" y="3474224"/>
                </a:lnTo>
                <a:lnTo>
                  <a:pt x="57886" y="3528491"/>
                </a:lnTo>
                <a:lnTo>
                  <a:pt x="67881" y="3576066"/>
                </a:lnTo>
                <a:lnTo>
                  <a:pt x="78651" y="3623462"/>
                </a:lnTo>
                <a:lnTo>
                  <a:pt x="90195" y="3670668"/>
                </a:lnTo>
                <a:lnTo>
                  <a:pt x="102527" y="3717683"/>
                </a:lnTo>
                <a:lnTo>
                  <a:pt x="115633" y="3764496"/>
                </a:lnTo>
                <a:lnTo>
                  <a:pt x="129501" y="3811105"/>
                </a:lnTo>
                <a:lnTo>
                  <a:pt x="144145" y="3857447"/>
                </a:lnTo>
                <a:lnTo>
                  <a:pt x="159537" y="3903535"/>
                </a:lnTo>
                <a:lnTo>
                  <a:pt x="175704" y="3949369"/>
                </a:lnTo>
                <a:lnTo>
                  <a:pt x="192620" y="3994950"/>
                </a:lnTo>
                <a:lnTo>
                  <a:pt x="210286" y="4040251"/>
                </a:lnTo>
                <a:lnTo>
                  <a:pt x="228688" y="4085234"/>
                </a:lnTo>
                <a:lnTo>
                  <a:pt x="247827" y="4129900"/>
                </a:lnTo>
                <a:lnTo>
                  <a:pt x="267716" y="4174248"/>
                </a:lnTo>
                <a:lnTo>
                  <a:pt x="288328" y="4218279"/>
                </a:lnTo>
                <a:lnTo>
                  <a:pt x="309664" y="4261967"/>
                </a:lnTo>
                <a:lnTo>
                  <a:pt x="331711" y="4305287"/>
                </a:lnTo>
                <a:lnTo>
                  <a:pt x="354469" y="4348226"/>
                </a:lnTo>
                <a:lnTo>
                  <a:pt x="377939" y="4390783"/>
                </a:lnTo>
                <a:lnTo>
                  <a:pt x="402107" y="4432973"/>
                </a:lnTo>
                <a:lnTo>
                  <a:pt x="426974" y="4474756"/>
                </a:lnTo>
                <a:lnTo>
                  <a:pt x="452513" y="4516094"/>
                </a:lnTo>
                <a:lnTo>
                  <a:pt x="478739" y="4557014"/>
                </a:lnTo>
                <a:lnTo>
                  <a:pt x="505625" y="4597501"/>
                </a:lnTo>
                <a:lnTo>
                  <a:pt x="533196" y="4637544"/>
                </a:lnTo>
                <a:lnTo>
                  <a:pt x="561416" y="4677143"/>
                </a:lnTo>
                <a:lnTo>
                  <a:pt x="590270" y="4716246"/>
                </a:lnTo>
                <a:lnTo>
                  <a:pt x="619772" y="4754867"/>
                </a:lnTo>
                <a:lnTo>
                  <a:pt x="649909" y="4792992"/>
                </a:lnTo>
                <a:lnTo>
                  <a:pt x="680681" y="4830635"/>
                </a:lnTo>
                <a:lnTo>
                  <a:pt x="712076" y="4867770"/>
                </a:lnTo>
                <a:lnTo>
                  <a:pt x="744054" y="4904359"/>
                </a:lnTo>
                <a:lnTo>
                  <a:pt x="776630" y="4940414"/>
                </a:lnTo>
                <a:lnTo>
                  <a:pt x="809815" y="4975936"/>
                </a:lnTo>
                <a:lnTo>
                  <a:pt x="843584" y="5010912"/>
                </a:lnTo>
                <a:lnTo>
                  <a:pt x="877925" y="5045341"/>
                </a:lnTo>
                <a:lnTo>
                  <a:pt x="912812" y="5079174"/>
                </a:lnTo>
                <a:lnTo>
                  <a:pt x="948245" y="5112423"/>
                </a:lnTo>
                <a:lnTo>
                  <a:pt x="984237" y="5145087"/>
                </a:lnTo>
                <a:lnTo>
                  <a:pt x="1020775" y="5177167"/>
                </a:lnTo>
                <a:lnTo>
                  <a:pt x="1062926" y="5212880"/>
                </a:lnTo>
                <a:lnTo>
                  <a:pt x="1105725" y="5247792"/>
                </a:lnTo>
                <a:lnTo>
                  <a:pt x="1149159" y="5281879"/>
                </a:lnTo>
                <a:lnTo>
                  <a:pt x="1193241" y="5315153"/>
                </a:lnTo>
                <a:lnTo>
                  <a:pt x="1237957" y="5347614"/>
                </a:lnTo>
                <a:lnTo>
                  <a:pt x="1283271" y="5379237"/>
                </a:lnTo>
                <a:lnTo>
                  <a:pt x="1329143" y="5409984"/>
                </a:lnTo>
                <a:lnTo>
                  <a:pt x="1375587" y="5439854"/>
                </a:lnTo>
                <a:lnTo>
                  <a:pt x="1422577" y="5468861"/>
                </a:lnTo>
                <a:lnTo>
                  <a:pt x="1470139" y="5496992"/>
                </a:lnTo>
                <a:lnTo>
                  <a:pt x="1518208" y="5524233"/>
                </a:lnTo>
                <a:lnTo>
                  <a:pt x="1566760" y="5550560"/>
                </a:lnTo>
                <a:lnTo>
                  <a:pt x="1615795" y="5575960"/>
                </a:lnTo>
                <a:lnTo>
                  <a:pt x="1665300" y="5600433"/>
                </a:lnTo>
                <a:lnTo>
                  <a:pt x="1715274" y="5623992"/>
                </a:lnTo>
                <a:lnTo>
                  <a:pt x="1765693" y="5646610"/>
                </a:lnTo>
                <a:lnTo>
                  <a:pt x="1816493" y="5668276"/>
                </a:lnTo>
                <a:lnTo>
                  <a:pt x="1867674" y="5688977"/>
                </a:lnTo>
                <a:lnTo>
                  <a:pt x="1919262" y="5708713"/>
                </a:lnTo>
                <a:lnTo>
                  <a:pt x="1971230" y="5727497"/>
                </a:lnTo>
                <a:lnTo>
                  <a:pt x="2023529" y="5745289"/>
                </a:lnTo>
                <a:lnTo>
                  <a:pt x="2076145" y="5762104"/>
                </a:lnTo>
                <a:lnTo>
                  <a:pt x="2129040" y="5777928"/>
                </a:lnTo>
                <a:lnTo>
                  <a:pt x="2182241" y="5792749"/>
                </a:lnTo>
                <a:lnTo>
                  <a:pt x="2235733" y="5806579"/>
                </a:lnTo>
                <a:lnTo>
                  <a:pt x="2289479" y="5819406"/>
                </a:lnTo>
                <a:lnTo>
                  <a:pt x="2343429" y="5831217"/>
                </a:lnTo>
                <a:lnTo>
                  <a:pt x="2397582" y="5842025"/>
                </a:lnTo>
                <a:lnTo>
                  <a:pt x="2451938" y="5851804"/>
                </a:lnTo>
                <a:lnTo>
                  <a:pt x="2506484" y="5860567"/>
                </a:lnTo>
                <a:lnTo>
                  <a:pt x="2561196" y="5868314"/>
                </a:lnTo>
                <a:lnTo>
                  <a:pt x="2616022" y="5875020"/>
                </a:lnTo>
                <a:lnTo>
                  <a:pt x="2670937" y="5880709"/>
                </a:lnTo>
                <a:lnTo>
                  <a:pt x="2725966" y="5885358"/>
                </a:lnTo>
                <a:lnTo>
                  <a:pt x="2781109" y="5888977"/>
                </a:lnTo>
                <a:lnTo>
                  <a:pt x="2836303" y="5891568"/>
                </a:lnTo>
                <a:lnTo>
                  <a:pt x="2891510" y="5893117"/>
                </a:lnTo>
                <a:lnTo>
                  <a:pt x="2946717" y="5893638"/>
                </a:lnTo>
                <a:lnTo>
                  <a:pt x="3001949" y="5893117"/>
                </a:lnTo>
                <a:lnTo>
                  <a:pt x="3057182" y="5891568"/>
                </a:lnTo>
                <a:lnTo>
                  <a:pt x="3112376" y="5888977"/>
                </a:lnTo>
                <a:lnTo>
                  <a:pt x="3167481" y="5885358"/>
                </a:lnTo>
                <a:lnTo>
                  <a:pt x="3222498" y="5880709"/>
                </a:lnTo>
                <a:lnTo>
                  <a:pt x="3277438" y="5875020"/>
                </a:lnTo>
                <a:lnTo>
                  <a:pt x="3332276" y="5868314"/>
                </a:lnTo>
                <a:lnTo>
                  <a:pt x="3386988" y="5860567"/>
                </a:lnTo>
                <a:lnTo>
                  <a:pt x="3441522" y="5851804"/>
                </a:lnTo>
                <a:lnTo>
                  <a:pt x="3495865" y="5842025"/>
                </a:lnTo>
                <a:lnTo>
                  <a:pt x="3550018" y="5831230"/>
                </a:lnTo>
                <a:lnTo>
                  <a:pt x="3603993" y="5819406"/>
                </a:lnTo>
                <a:lnTo>
                  <a:pt x="3657739" y="5806579"/>
                </a:lnTo>
                <a:lnTo>
                  <a:pt x="3711206" y="5792749"/>
                </a:lnTo>
                <a:lnTo>
                  <a:pt x="3764407" y="5777928"/>
                </a:lnTo>
                <a:lnTo>
                  <a:pt x="3817315" y="5762104"/>
                </a:lnTo>
                <a:lnTo>
                  <a:pt x="3869944" y="5745289"/>
                </a:lnTo>
                <a:lnTo>
                  <a:pt x="3922255" y="5727484"/>
                </a:lnTo>
                <a:lnTo>
                  <a:pt x="3974198" y="5708713"/>
                </a:lnTo>
                <a:lnTo>
                  <a:pt x="4025760" y="5688977"/>
                </a:lnTo>
                <a:lnTo>
                  <a:pt x="4076966" y="5668276"/>
                </a:lnTo>
                <a:lnTo>
                  <a:pt x="4127792" y="5646610"/>
                </a:lnTo>
                <a:lnTo>
                  <a:pt x="4178211" y="5623992"/>
                </a:lnTo>
                <a:lnTo>
                  <a:pt x="4228160" y="5600433"/>
                </a:lnTo>
                <a:lnTo>
                  <a:pt x="4277652" y="5575960"/>
                </a:lnTo>
                <a:lnTo>
                  <a:pt x="4326687" y="5550560"/>
                </a:lnTo>
                <a:lnTo>
                  <a:pt x="4375264" y="5524220"/>
                </a:lnTo>
                <a:lnTo>
                  <a:pt x="4423346" y="5496992"/>
                </a:lnTo>
                <a:lnTo>
                  <a:pt x="4470882" y="5468874"/>
                </a:lnTo>
                <a:lnTo>
                  <a:pt x="4517860" y="5439867"/>
                </a:lnTo>
                <a:lnTo>
                  <a:pt x="4564304" y="5409984"/>
                </a:lnTo>
                <a:lnTo>
                  <a:pt x="4610214" y="5379224"/>
                </a:lnTo>
                <a:lnTo>
                  <a:pt x="4655528" y="5347601"/>
                </a:lnTo>
                <a:lnTo>
                  <a:pt x="4700219" y="5315166"/>
                </a:lnTo>
                <a:lnTo>
                  <a:pt x="4744288" y="5281892"/>
                </a:lnTo>
                <a:lnTo>
                  <a:pt x="4787722" y="5247792"/>
                </a:lnTo>
                <a:lnTo>
                  <a:pt x="4830546" y="5212867"/>
                </a:lnTo>
                <a:lnTo>
                  <a:pt x="4872698" y="5177155"/>
                </a:lnTo>
                <a:lnTo>
                  <a:pt x="4914163" y="5140668"/>
                </a:lnTo>
                <a:lnTo>
                  <a:pt x="4954917" y="5103419"/>
                </a:lnTo>
                <a:lnTo>
                  <a:pt x="4994986" y="5065407"/>
                </a:lnTo>
                <a:lnTo>
                  <a:pt x="5034343" y="5026622"/>
                </a:lnTo>
                <a:lnTo>
                  <a:pt x="5071897" y="4988242"/>
                </a:lnTo>
                <a:lnTo>
                  <a:pt x="5108727" y="4949202"/>
                </a:lnTo>
                <a:lnTo>
                  <a:pt x="5144808" y="4909528"/>
                </a:lnTo>
                <a:lnTo>
                  <a:pt x="5180152" y="4869205"/>
                </a:lnTo>
                <a:lnTo>
                  <a:pt x="5214772" y="4828248"/>
                </a:lnTo>
                <a:lnTo>
                  <a:pt x="5248656" y="4786630"/>
                </a:lnTo>
                <a:lnTo>
                  <a:pt x="5281790" y="4744377"/>
                </a:lnTo>
                <a:lnTo>
                  <a:pt x="5314162" y="4701527"/>
                </a:lnTo>
                <a:lnTo>
                  <a:pt x="5345722" y="4658131"/>
                </a:lnTo>
                <a:lnTo>
                  <a:pt x="5376469" y="4614189"/>
                </a:lnTo>
                <a:lnTo>
                  <a:pt x="5406415" y="4569701"/>
                </a:lnTo>
                <a:lnTo>
                  <a:pt x="5435536" y="4524667"/>
                </a:lnTo>
                <a:lnTo>
                  <a:pt x="5463845" y="4479099"/>
                </a:lnTo>
                <a:lnTo>
                  <a:pt x="5491353" y="4432973"/>
                </a:lnTo>
                <a:lnTo>
                  <a:pt x="5518010" y="4386351"/>
                </a:lnTo>
                <a:lnTo>
                  <a:pt x="5543804" y="4339298"/>
                </a:lnTo>
                <a:lnTo>
                  <a:pt x="5568708" y="4291800"/>
                </a:lnTo>
                <a:lnTo>
                  <a:pt x="5592750" y="4243870"/>
                </a:lnTo>
                <a:lnTo>
                  <a:pt x="5615914" y="4195495"/>
                </a:lnTo>
                <a:lnTo>
                  <a:pt x="5638216" y="4146689"/>
                </a:lnTo>
                <a:lnTo>
                  <a:pt x="5659628" y="4097439"/>
                </a:lnTo>
                <a:lnTo>
                  <a:pt x="5680151" y="4047820"/>
                </a:lnTo>
                <a:lnTo>
                  <a:pt x="5699747" y="3997871"/>
                </a:lnTo>
                <a:lnTo>
                  <a:pt x="5718416" y="3947591"/>
                </a:lnTo>
                <a:lnTo>
                  <a:pt x="5736171" y="3896995"/>
                </a:lnTo>
                <a:lnTo>
                  <a:pt x="5752998" y="3846068"/>
                </a:lnTo>
                <a:lnTo>
                  <a:pt x="5768899" y="3794823"/>
                </a:lnTo>
                <a:lnTo>
                  <a:pt x="5783885" y="3743248"/>
                </a:lnTo>
                <a:lnTo>
                  <a:pt x="5798667" y="3688588"/>
                </a:lnTo>
                <a:lnTo>
                  <a:pt x="5812383" y="3633673"/>
                </a:lnTo>
                <a:lnTo>
                  <a:pt x="5825045" y="3578491"/>
                </a:lnTo>
                <a:lnTo>
                  <a:pt x="5836653" y="3523069"/>
                </a:lnTo>
                <a:lnTo>
                  <a:pt x="5847194" y="3467430"/>
                </a:lnTo>
                <a:lnTo>
                  <a:pt x="5856668" y="3411626"/>
                </a:lnTo>
                <a:lnTo>
                  <a:pt x="5865050" y="3355644"/>
                </a:lnTo>
                <a:lnTo>
                  <a:pt x="5872365" y="3299485"/>
                </a:lnTo>
                <a:lnTo>
                  <a:pt x="5878601" y="3243211"/>
                </a:lnTo>
                <a:lnTo>
                  <a:pt x="5883757" y="3186836"/>
                </a:lnTo>
                <a:lnTo>
                  <a:pt x="5887821" y="3130372"/>
                </a:lnTo>
                <a:lnTo>
                  <a:pt x="5890806" y="3073831"/>
                </a:lnTo>
                <a:lnTo>
                  <a:pt x="5892711" y="3017228"/>
                </a:lnTo>
                <a:lnTo>
                  <a:pt x="5893511" y="2960636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z="165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5" b="1">
                <a:latin typeface="Times New Roman"/>
                <a:cs typeface="Times New Roman"/>
              </a:rPr>
              <a:t>c</a:t>
            </a:r>
            <a:r>
              <a:rPr dirty="0" sz="7200" spc="-45" b="1">
                <a:latin typeface="Times New Roman"/>
                <a:cs typeface="Times New Roman"/>
              </a:rPr>
              <a:t>o</a:t>
            </a:r>
            <a:r>
              <a:rPr dirty="0" sz="7200" spc="-405" b="1">
                <a:latin typeface="Times New Roman"/>
                <a:cs typeface="Times New Roman"/>
              </a:rPr>
              <a:t>n</a:t>
            </a:r>
            <a:r>
              <a:rPr dirty="0" sz="7200" spc="-45" b="1">
                <a:latin typeface="Times New Roman"/>
                <a:cs typeface="Times New Roman"/>
              </a:rPr>
              <a:t>c</a:t>
            </a:r>
            <a:r>
              <a:rPr dirty="0" sz="7200" spc="-50" b="1">
                <a:latin typeface="Times New Roman"/>
                <a:cs typeface="Times New Roman"/>
              </a:rPr>
              <a:t>l</a:t>
            </a:r>
            <a:r>
              <a:rPr dirty="0" sz="7200" spc="-405" b="1">
                <a:latin typeface="Times New Roman"/>
                <a:cs typeface="Times New Roman"/>
              </a:rPr>
              <a:t>u</a:t>
            </a:r>
            <a:r>
              <a:rPr dirty="0" sz="7200" spc="-30" b="1">
                <a:latin typeface="Times New Roman"/>
                <a:cs typeface="Times New Roman"/>
              </a:rPr>
              <a:t>s</a:t>
            </a:r>
            <a:r>
              <a:rPr dirty="0" sz="7200" spc="-50" b="1">
                <a:latin typeface="Times New Roman"/>
                <a:cs typeface="Times New Roman"/>
              </a:rPr>
              <a:t>i</a:t>
            </a:r>
            <a:r>
              <a:rPr dirty="0" sz="7200" spc="-50" b="1">
                <a:latin typeface="Times New Roman"/>
                <a:cs typeface="Times New Roman"/>
              </a:rPr>
              <a:t>o</a:t>
            </a:r>
            <a:r>
              <a:rPr dirty="0" sz="7200" spc="-405" b="1"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651" y="2333287"/>
            <a:ext cx="8921750" cy="38030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50495">
              <a:lnSpc>
                <a:spcPts val="2480"/>
              </a:lnSpc>
              <a:spcBef>
                <a:spcPts val="215"/>
              </a:spcBef>
            </a:pPr>
            <a:r>
              <a:rPr dirty="0" sz="2100" spc="50">
                <a:latin typeface="Times New Roman"/>
                <a:cs typeface="Times New Roman"/>
              </a:rPr>
              <a:t>This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30">
                <a:latin typeface="Times New Roman"/>
                <a:cs typeface="Times New Roman"/>
              </a:rPr>
              <a:t>system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provides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Times New Roman"/>
                <a:cs typeface="Times New Roman"/>
              </a:rPr>
              <a:t>organizations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with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effective,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Times New Roman"/>
                <a:cs typeface="Times New Roman"/>
              </a:rPr>
              <a:t>efficient,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85">
                <a:latin typeface="Times New Roman"/>
                <a:cs typeface="Times New Roman"/>
              </a:rPr>
              <a:t>adaptable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way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30">
                <a:latin typeface="Times New Roman"/>
                <a:cs typeface="Times New Roman"/>
              </a:rPr>
              <a:t>maximize employee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70">
                <a:latin typeface="Times New Roman"/>
                <a:cs typeface="Times New Roman"/>
              </a:rPr>
              <a:t>management. Enhancing the </a:t>
            </a:r>
            <a:r>
              <a:rPr dirty="0" sz="2100" spc="7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accessibility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actionability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of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Times New Roman"/>
                <a:cs typeface="Times New Roman"/>
              </a:rPr>
              <a:t>performance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data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fosters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60">
                <a:latin typeface="Times New Roman"/>
                <a:cs typeface="Times New Roman"/>
              </a:rPr>
              <a:t>ongoing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workforce </a:t>
            </a:r>
            <a:r>
              <a:rPr dirty="0" sz="2100" spc="-515">
                <a:latin typeface="Times New Roman"/>
                <a:cs typeface="Times New Roman"/>
              </a:rPr>
              <a:t> </a:t>
            </a:r>
            <a:r>
              <a:rPr dirty="0" sz="2100" spc="60">
                <a:latin typeface="Times New Roman"/>
                <a:cs typeface="Times New Roman"/>
              </a:rPr>
              <a:t>productivity </a:t>
            </a:r>
            <a:r>
              <a:rPr dirty="0" sz="2100" spc="55">
                <a:latin typeface="Times New Roman"/>
                <a:cs typeface="Times New Roman"/>
              </a:rPr>
              <a:t>improvements </a:t>
            </a:r>
            <a:r>
              <a:rPr dirty="0" sz="2100" spc="110">
                <a:latin typeface="Times New Roman"/>
                <a:cs typeface="Times New Roman"/>
              </a:rPr>
              <a:t>and </a:t>
            </a:r>
            <a:r>
              <a:rPr dirty="0" sz="2100" spc="70">
                <a:latin typeface="Times New Roman"/>
                <a:cs typeface="Times New Roman"/>
              </a:rPr>
              <a:t>the </a:t>
            </a:r>
            <a:r>
              <a:rPr dirty="0" sz="2100" spc="50">
                <a:latin typeface="Times New Roman"/>
                <a:cs typeface="Times New Roman"/>
              </a:rPr>
              <a:t>development of </a:t>
            </a:r>
            <a:r>
              <a:rPr dirty="0" sz="2100" spc="114">
                <a:latin typeface="Times New Roman"/>
                <a:cs typeface="Times New Roman"/>
              </a:rPr>
              <a:t>a </a:t>
            </a:r>
            <a:r>
              <a:rPr dirty="0" sz="2100" spc="55">
                <a:latin typeface="Times New Roman"/>
                <a:cs typeface="Times New Roman"/>
              </a:rPr>
              <a:t>goal-oriented, </a:t>
            </a:r>
            <a:r>
              <a:rPr dirty="0" sz="2100" spc="50">
                <a:latin typeface="Times New Roman"/>
                <a:cs typeface="Times New Roman"/>
              </a:rPr>
              <a:t>driven </a:t>
            </a:r>
            <a:r>
              <a:rPr dirty="0" sz="2100" spc="55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team.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480"/>
              </a:lnSpc>
            </a:pPr>
            <a:r>
              <a:rPr dirty="0" sz="2100" spc="150">
                <a:latin typeface="Times New Roman"/>
                <a:cs typeface="Times New Roman"/>
              </a:rPr>
              <a:t>For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companies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Times New Roman"/>
                <a:cs typeface="Times New Roman"/>
              </a:rPr>
              <a:t>seeking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to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enhance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workforce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management,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putting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in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place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 </a:t>
            </a:r>
            <a:r>
              <a:rPr dirty="0" sz="2100" spc="-515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Excel-based </a:t>
            </a:r>
            <a:r>
              <a:rPr dirty="0" sz="2100" spc="30">
                <a:latin typeface="Times New Roman"/>
                <a:cs typeface="Times New Roman"/>
              </a:rPr>
              <a:t>employee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35">
                <a:latin typeface="Times New Roman"/>
                <a:cs typeface="Times New Roman"/>
              </a:rPr>
              <a:t>analysis </a:t>
            </a:r>
            <a:r>
              <a:rPr dirty="0" sz="2100" spc="30">
                <a:latin typeface="Times New Roman"/>
                <a:cs typeface="Times New Roman"/>
              </a:rPr>
              <a:t>system </a:t>
            </a:r>
            <a:r>
              <a:rPr dirty="0" sz="2100" spc="-15">
                <a:latin typeface="Times New Roman"/>
                <a:cs typeface="Times New Roman"/>
              </a:rPr>
              <a:t>is </a:t>
            </a:r>
            <a:r>
              <a:rPr dirty="0" sz="2100" spc="114">
                <a:latin typeface="Times New Roman"/>
                <a:cs typeface="Times New Roman"/>
              </a:rPr>
              <a:t>a </a:t>
            </a:r>
            <a:r>
              <a:rPr dirty="0" sz="2100" spc="-15">
                <a:latin typeface="Times New Roman"/>
                <a:cs typeface="Times New Roman"/>
              </a:rPr>
              <a:t>wise </a:t>
            </a:r>
            <a:r>
              <a:rPr dirty="0" sz="2100" spc="110">
                <a:latin typeface="Times New Roman"/>
                <a:cs typeface="Times New Roman"/>
              </a:rPr>
              <a:t>and </a:t>
            </a:r>
            <a:r>
              <a:rPr dirty="0" sz="2100" spc="65">
                <a:latin typeface="Times New Roman"/>
                <a:cs typeface="Times New Roman"/>
              </a:rPr>
              <a:t>doable </a:t>
            </a:r>
            <a:r>
              <a:rPr dirty="0" sz="2100" spc="7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strategy. </a:t>
            </a:r>
            <a:r>
              <a:rPr dirty="0" sz="2100" spc="110">
                <a:latin typeface="Times New Roman"/>
                <a:cs typeface="Times New Roman"/>
              </a:rPr>
              <a:t>It </a:t>
            </a:r>
            <a:r>
              <a:rPr dirty="0" sz="2100" spc="60">
                <a:latin typeface="Times New Roman"/>
                <a:cs typeface="Times New Roman"/>
              </a:rPr>
              <a:t>makes </a:t>
            </a:r>
            <a:r>
              <a:rPr dirty="0" sz="2100" spc="50">
                <a:latin typeface="Times New Roman"/>
                <a:cs typeface="Times New Roman"/>
              </a:rPr>
              <a:t>it </a:t>
            </a:r>
            <a:r>
              <a:rPr dirty="0" sz="2100" spc="25">
                <a:latin typeface="Times New Roman"/>
                <a:cs typeface="Times New Roman"/>
              </a:rPr>
              <a:t>easier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90">
                <a:latin typeface="Times New Roman"/>
                <a:cs typeface="Times New Roman"/>
              </a:rPr>
              <a:t>monitor </a:t>
            </a:r>
            <a:r>
              <a:rPr dirty="0" sz="2100" spc="95">
                <a:latin typeface="Times New Roman"/>
                <a:cs typeface="Times New Roman"/>
              </a:rPr>
              <a:t>important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60">
                <a:latin typeface="Times New Roman"/>
                <a:cs typeface="Times New Roman"/>
              </a:rPr>
              <a:t>indicators </a:t>
            </a:r>
            <a:r>
              <a:rPr dirty="0" sz="2100" spc="110">
                <a:latin typeface="Times New Roman"/>
                <a:cs typeface="Times New Roman"/>
              </a:rPr>
              <a:t>and </a:t>
            </a:r>
            <a:r>
              <a:rPr dirty="0" sz="2100" spc="114">
                <a:latin typeface="Times New Roman"/>
                <a:cs typeface="Times New Roman"/>
              </a:rPr>
              <a:t> </a:t>
            </a:r>
            <a:r>
              <a:rPr dirty="0" sz="2100" spc="30">
                <a:latin typeface="Times New Roman"/>
                <a:cs typeface="Times New Roman"/>
              </a:rPr>
              <a:t>offers </a:t>
            </a:r>
            <a:r>
              <a:rPr dirty="0" sz="2100" spc="70">
                <a:latin typeface="Times New Roman"/>
                <a:cs typeface="Times New Roman"/>
              </a:rPr>
              <a:t>instantaneous </a:t>
            </a:r>
            <a:r>
              <a:rPr dirty="0" sz="2100" spc="35">
                <a:latin typeface="Times New Roman"/>
                <a:cs typeface="Times New Roman"/>
              </a:rPr>
              <a:t>insights, </a:t>
            </a:r>
            <a:r>
              <a:rPr dirty="0" sz="2100" spc="30">
                <a:latin typeface="Times New Roman"/>
                <a:cs typeface="Times New Roman"/>
              </a:rPr>
              <a:t>assisting </a:t>
            </a:r>
            <a:r>
              <a:rPr dirty="0" sz="2100" spc="65">
                <a:latin typeface="Times New Roman"/>
                <a:cs typeface="Times New Roman"/>
              </a:rPr>
              <a:t>managers </a:t>
            </a:r>
            <a:r>
              <a:rPr dirty="0" sz="2100" spc="45">
                <a:latin typeface="Times New Roman"/>
                <a:cs typeface="Times New Roman"/>
              </a:rPr>
              <a:t>in </a:t>
            </a:r>
            <a:r>
              <a:rPr dirty="0" sz="2100" spc="65">
                <a:latin typeface="Times New Roman"/>
                <a:cs typeface="Times New Roman"/>
              </a:rPr>
              <a:t>making </a:t>
            </a:r>
            <a:r>
              <a:rPr dirty="0" sz="2100" spc="25">
                <a:latin typeface="Times New Roman"/>
                <a:cs typeface="Times New Roman"/>
              </a:rPr>
              <a:t>decisions </a:t>
            </a:r>
            <a:r>
              <a:rPr dirty="0" sz="2100" spc="60">
                <a:latin typeface="Times New Roman"/>
                <a:cs typeface="Times New Roman"/>
              </a:rPr>
              <a:t>based </a:t>
            </a:r>
            <a:r>
              <a:rPr dirty="0" sz="2100" spc="105">
                <a:latin typeface="Times New Roman"/>
                <a:cs typeface="Times New Roman"/>
              </a:rPr>
              <a:t>on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facts. </a:t>
            </a:r>
            <a:r>
              <a:rPr dirty="0" sz="2100" spc="100">
                <a:latin typeface="Times New Roman"/>
                <a:cs typeface="Times New Roman"/>
              </a:rPr>
              <a:t>Due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30">
                <a:latin typeface="Times New Roman"/>
                <a:cs typeface="Times New Roman"/>
              </a:rPr>
              <a:t>its </a:t>
            </a:r>
            <a:r>
              <a:rPr dirty="0" sz="2100" spc="70">
                <a:latin typeface="Times New Roman"/>
                <a:cs typeface="Times New Roman"/>
              </a:rPr>
              <a:t>adaptability, </a:t>
            </a:r>
            <a:r>
              <a:rPr dirty="0" sz="2100" spc="55">
                <a:latin typeface="Times New Roman"/>
                <a:cs typeface="Times New Roman"/>
              </a:rPr>
              <a:t>affordability, </a:t>
            </a:r>
            <a:r>
              <a:rPr dirty="0" sz="2100" spc="110">
                <a:latin typeface="Times New Roman"/>
                <a:cs typeface="Times New Roman"/>
              </a:rPr>
              <a:t>and </a:t>
            </a:r>
            <a:r>
              <a:rPr dirty="0" sz="2100" spc="35">
                <a:latin typeface="Times New Roman"/>
                <a:cs typeface="Times New Roman"/>
              </a:rPr>
              <a:t>scalability, </a:t>
            </a:r>
            <a:r>
              <a:rPr dirty="0" sz="2100" spc="70">
                <a:latin typeface="Times New Roman"/>
                <a:cs typeface="Times New Roman"/>
              </a:rPr>
              <a:t>the </a:t>
            </a:r>
            <a:r>
              <a:rPr dirty="0" sz="2100" spc="30">
                <a:latin typeface="Times New Roman"/>
                <a:cs typeface="Times New Roman"/>
              </a:rPr>
              <a:t>system </a:t>
            </a:r>
            <a:r>
              <a:rPr dirty="0" sz="2100" spc="-15">
                <a:latin typeface="Times New Roman"/>
                <a:cs typeface="Times New Roman"/>
              </a:rPr>
              <a:t>is 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available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to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companies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of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Times New Roman"/>
                <a:cs typeface="Times New Roman"/>
              </a:rPr>
              <a:t>all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sizes.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15" b="1">
                <a:latin typeface="Trebuchet MS"/>
                <a:cs typeface="Trebuchet MS"/>
              </a:rPr>
              <a:t>PROJECT</a:t>
            </a:r>
            <a:r>
              <a:rPr dirty="0" sz="6350" spc="-35" b="1">
                <a:latin typeface="Trebuchet MS"/>
                <a:cs typeface="Trebuchet MS"/>
              </a:rPr>
              <a:t> </a:t>
            </a:r>
            <a:r>
              <a:rPr dirty="0" sz="6350" spc="15" b="1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6600" spc="-409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6600" spc="-37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6600" spc="-50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6600" spc="-50" b="1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dirty="0" sz="6600" spc="-40" b="1">
                <a:solidFill>
                  <a:srgbClr val="0E0E0E"/>
                </a:solidFill>
                <a:latin typeface="Times New Roman"/>
                <a:cs typeface="Times New Roman"/>
              </a:rPr>
              <a:t>ee</a:t>
            </a:r>
            <a:r>
              <a:rPr dirty="0" sz="6600" spc="-4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370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6600" spc="-4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6600" spc="-39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6600" spc="-270" b="1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dirty="0" sz="6600" spc="-140" b="1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dirty="0" sz="6600" spc="-4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6600" spc="-4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-25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6600" spc="-3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6600" spc="-25" b="1">
                <a:solidFill>
                  <a:srgbClr val="0E0E0E"/>
                </a:solidFill>
                <a:latin typeface="Times New Roman"/>
                <a:cs typeface="Times New Roman"/>
              </a:rPr>
              <a:t>al</a:t>
            </a:r>
            <a:r>
              <a:rPr dirty="0" sz="6600" spc="-25" b="1">
                <a:solidFill>
                  <a:srgbClr val="0E0E0E"/>
                </a:solidFill>
                <a:latin typeface="Times New Roman"/>
                <a:cs typeface="Times New Roman"/>
              </a:rPr>
              <a:t>ysi</a:t>
            </a:r>
            <a:r>
              <a:rPr dirty="0" sz="6600" spc="-25" b="1">
                <a:solidFill>
                  <a:srgbClr val="0E0E0E"/>
                </a:solidFill>
                <a:latin typeface="Times New Roman"/>
                <a:cs typeface="Times New Roman"/>
              </a:rPr>
              <a:t>s  </a:t>
            </a:r>
            <a:r>
              <a:rPr dirty="0" sz="6600" spc="-165" b="1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dirty="0" sz="6600" spc="4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25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dirty="0" sz="1650" spc="25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25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latin typeface="Trebuchet MS"/>
                <a:cs typeface="Trebuchet MS"/>
              </a:rPr>
              <a:t>AGENDA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dirty="0" sz="4200" spc="14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dirty="0" sz="4200" spc="11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dirty="0" sz="4200" spc="22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dirty="0" sz="4200" spc="204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215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4200" spc="21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55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dirty="0" sz="4200" spc="215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4200" spc="-3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4200" spc="215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dirty="0" sz="4200" spc="185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dirty="0" sz="4200" spc="185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dirty="0" sz="4200" spc="11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dirty="0" sz="4200" spc="22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739" y="1144400"/>
            <a:ext cx="842899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30" b="1">
                <a:latin typeface="Trebuchet MS"/>
                <a:cs typeface="Trebuchet MS"/>
              </a:rPr>
              <a:t>PROBLEM</a:t>
            </a:r>
            <a:r>
              <a:rPr dirty="0" sz="6350" spc="815" b="1">
                <a:latin typeface="Trebuchet MS"/>
                <a:cs typeface="Trebuchet MS"/>
              </a:rPr>
              <a:t> </a:t>
            </a:r>
            <a:r>
              <a:rPr dirty="0" sz="6350" spc="30" b="1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739" y="3068450"/>
            <a:ext cx="11553825" cy="34886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7145">
              <a:lnSpc>
                <a:spcPts val="2480"/>
              </a:lnSpc>
              <a:spcBef>
                <a:spcPts val="215"/>
              </a:spcBef>
            </a:pPr>
            <a:r>
              <a:rPr dirty="0" sz="2100" spc="-40" b="1">
                <a:latin typeface="Times New Roman"/>
                <a:cs typeface="Times New Roman"/>
              </a:rPr>
              <a:t>Measurement </a:t>
            </a:r>
            <a:r>
              <a:rPr dirty="0" sz="2100" spc="-20" b="1">
                <a:latin typeface="Times New Roman"/>
                <a:cs typeface="Times New Roman"/>
              </a:rPr>
              <a:t>Difficulties: </a:t>
            </a:r>
            <a:r>
              <a:rPr dirty="0" sz="2100" spc="105">
                <a:latin typeface="Times New Roman"/>
                <a:cs typeface="Times New Roman"/>
              </a:rPr>
              <a:t>Many </a:t>
            </a:r>
            <a:r>
              <a:rPr dirty="0" sz="2100" spc="65">
                <a:latin typeface="Times New Roman"/>
                <a:cs typeface="Times New Roman"/>
              </a:rPr>
              <a:t>organizations </a:t>
            </a:r>
            <a:r>
              <a:rPr dirty="0" sz="2100" spc="20">
                <a:latin typeface="Times New Roman"/>
                <a:cs typeface="Times New Roman"/>
              </a:rPr>
              <a:t>face </a:t>
            </a:r>
            <a:r>
              <a:rPr dirty="0" sz="2100" spc="25">
                <a:latin typeface="Times New Roman"/>
                <a:cs typeface="Times New Roman"/>
              </a:rPr>
              <a:t>challenges </a:t>
            </a:r>
            <a:r>
              <a:rPr dirty="0" sz="2100" spc="45">
                <a:latin typeface="Times New Roman"/>
                <a:cs typeface="Times New Roman"/>
              </a:rPr>
              <a:t>in </a:t>
            </a:r>
            <a:r>
              <a:rPr dirty="0" sz="2100" spc="40">
                <a:latin typeface="Times New Roman"/>
                <a:cs typeface="Times New Roman"/>
              </a:rPr>
              <a:t>establishing </a:t>
            </a:r>
            <a:r>
              <a:rPr dirty="0" sz="2100" spc="30">
                <a:latin typeface="Times New Roman"/>
                <a:cs typeface="Times New Roman"/>
              </a:rPr>
              <a:t>reliable </a:t>
            </a:r>
            <a:r>
              <a:rPr dirty="0" sz="2100" spc="35">
                <a:latin typeface="Times New Roman"/>
                <a:cs typeface="Times New Roman"/>
              </a:rPr>
              <a:t>metrics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114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Times New Roman"/>
                <a:cs typeface="Times New Roman"/>
              </a:rPr>
              <a:t>quantify </a:t>
            </a:r>
            <a:r>
              <a:rPr dirty="0" sz="2100" spc="30">
                <a:latin typeface="Times New Roman"/>
                <a:cs typeface="Times New Roman"/>
              </a:rPr>
              <a:t>employee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50">
                <a:latin typeface="Times New Roman"/>
                <a:cs typeface="Times New Roman"/>
              </a:rPr>
              <a:t>accurately. </a:t>
            </a:r>
            <a:r>
              <a:rPr dirty="0" sz="2100" spc="75">
                <a:latin typeface="Times New Roman"/>
                <a:cs typeface="Times New Roman"/>
              </a:rPr>
              <a:t>Traditional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60">
                <a:latin typeface="Times New Roman"/>
                <a:cs typeface="Times New Roman"/>
              </a:rPr>
              <a:t>evaluation </a:t>
            </a:r>
            <a:r>
              <a:rPr dirty="0" sz="2100" spc="70">
                <a:latin typeface="Times New Roman"/>
                <a:cs typeface="Times New Roman"/>
              </a:rPr>
              <a:t>methods </a:t>
            </a:r>
            <a:r>
              <a:rPr dirty="0" sz="2100" spc="60">
                <a:latin typeface="Times New Roman"/>
                <a:cs typeface="Times New Roman"/>
              </a:rPr>
              <a:t>often </a:t>
            </a:r>
            <a:r>
              <a:rPr dirty="0" sz="2100" spc="20">
                <a:latin typeface="Times New Roman"/>
                <a:cs typeface="Times New Roman"/>
              </a:rPr>
              <a:t>fail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capture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Times New Roman"/>
                <a:cs typeface="Times New Roman"/>
              </a:rPr>
              <a:t>full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scope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of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20">
                <a:latin typeface="Times New Roman"/>
                <a:cs typeface="Times New Roman"/>
              </a:rPr>
              <a:t>employee's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contributions,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leading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to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incomplete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or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biased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30">
                <a:latin typeface="Times New Roman"/>
                <a:cs typeface="Times New Roman"/>
              </a:rPr>
              <a:t>assessments.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480"/>
              </a:lnSpc>
            </a:pPr>
            <a:r>
              <a:rPr dirty="0" sz="2100" spc="-45" b="1">
                <a:latin typeface="Times New Roman"/>
                <a:cs typeface="Times New Roman"/>
              </a:rPr>
              <a:t>Impact </a:t>
            </a:r>
            <a:r>
              <a:rPr dirty="0" sz="2100" b="1">
                <a:latin typeface="Times New Roman"/>
                <a:cs typeface="Times New Roman"/>
              </a:rPr>
              <a:t>of </a:t>
            </a:r>
            <a:r>
              <a:rPr dirty="0" sz="2100" spc="-40" b="1">
                <a:latin typeface="Times New Roman"/>
                <a:cs typeface="Times New Roman"/>
              </a:rPr>
              <a:t>Performance Factors: </a:t>
            </a:r>
            <a:r>
              <a:rPr dirty="0" sz="2100" spc="60">
                <a:latin typeface="Times New Roman"/>
                <a:cs typeface="Times New Roman"/>
              </a:rPr>
              <a:t>There </a:t>
            </a:r>
            <a:r>
              <a:rPr dirty="0" sz="2100" spc="-15">
                <a:latin typeface="Times New Roman"/>
                <a:cs typeface="Times New Roman"/>
              </a:rPr>
              <a:t>is </a:t>
            </a:r>
            <a:r>
              <a:rPr dirty="0" sz="2100" spc="114">
                <a:latin typeface="Times New Roman"/>
                <a:cs typeface="Times New Roman"/>
              </a:rPr>
              <a:t>a </a:t>
            </a:r>
            <a:r>
              <a:rPr dirty="0" sz="2100" spc="45">
                <a:latin typeface="Times New Roman"/>
                <a:cs typeface="Times New Roman"/>
              </a:rPr>
              <a:t>need </a:t>
            </a:r>
            <a:r>
              <a:rPr dirty="0" sz="2100" spc="110">
                <a:latin typeface="Times New Roman"/>
                <a:cs typeface="Times New Roman"/>
              </a:rPr>
              <a:t>to </a:t>
            </a:r>
            <a:r>
              <a:rPr dirty="0" sz="2100" spc="85">
                <a:latin typeface="Times New Roman"/>
                <a:cs typeface="Times New Roman"/>
              </a:rPr>
              <a:t>understand </a:t>
            </a:r>
            <a:r>
              <a:rPr dirty="0" sz="2100" spc="70">
                <a:latin typeface="Times New Roman"/>
                <a:cs typeface="Times New Roman"/>
              </a:rPr>
              <a:t>how </a:t>
            </a:r>
            <a:r>
              <a:rPr dirty="0" sz="2100" spc="60">
                <a:latin typeface="Times New Roman"/>
                <a:cs typeface="Times New Roman"/>
              </a:rPr>
              <a:t>various </a:t>
            </a:r>
            <a:r>
              <a:rPr dirty="0" sz="2100" spc="50">
                <a:latin typeface="Times New Roman"/>
                <a:cs typeface="Times New Roman"/>
              </a:rPr>
              <a:t>factors—such as </a:t>
            </a:r>
            <a:r>
              <a:rPr dirty="0" sz="2100" spc="55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motivation, </a:t>
            </a:r>
            <a:r>
              <a:rPr dirty="0" sz="2100" spc="65">
                <a:latin typeface="Times New Roman"/>
                <a:cs typeface="Times New Roman"/>
              </a:rPr>
              <a:t>job </a:t>
            </a:r>
            <a:r>
              <a:rPr dirty="0" sz="2100" spc="50">
                <a:latin typeface="Times New Roman"/>
                <a:cs typeface="Times New Roman"/>
              </a:rPr>
              <a:t>satisfaction, </a:t>
            </a:r>
            <a:r>
              <a:rPr dirty="0" sz="2100" spc="80">
                <a:latin typeface="Times New Roman"/>
                <a:cs typeface="Times New Roman"/>
              </a:rPr>
              <a:t>work </a:t>
            </a:r>
            <a:r>
              <a:rPr dirty="0" sz="2100" spc="60">
                <a:latin typeface="Times New Roman"/>
                <a:cs typeface="Times New Roman"/>
              </a:rPr>
              <a:t>environment, </a:t>
            </a:r>
            <a:r>
              <a:rPr dirty="0" sz="2100" spc="110">
                <a:latin typeface="Times New Roman"/>
                <a:cs typeface="Times New Roman"/>
              </a:rPr>
              <a:t>and </a:t>
            </a:r>
            <a:r>
              <a:rPr dirty="0" sz="2100" spc="50">
                <a:latin typeface="Times New Roman"/>
                <a:cs typeface="Times New Roman"/>
              </a:rPr>
              <a:t>leadership—impact </a:t>
            </a:r>
            <a:r>
              <a:rPr dirty="0" sz="2100" spc="30">
                <a:latin typeface="Times New Roman"/>
                <a:cs typeface="Times New Roman"/>
              </a:rPr>
              <a:t>employee </a:t>
            </a:r>
            <a:r>
              <a:rPr dirty="0" sz="2100" spc="60">
                <a:latin typeface="Times New Roman"/>
                <a:cs typeface="Times New Roman"/>
              </a:rPr>
              <a:t>performance. </a:t>
            </a:r>
            <a:r>
              <a:rPr dirty="0" sz="2100" spc="50">
                <a:latin typeface="Times New Roman"/>
                <a:cs typeface="Times New Roman"/>
              </a:rPr>
              <a:t>This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understanding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is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crucial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for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developing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strategies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that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enhance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60">
                <a:latin typeface="Times New Roman"/>
                <a:cs typeface="Times New Roman"/>
              </a:rPr>
              <a:t>performance</a:t>
            </a:r>
            <a:r>
              <a:rPr dirty="0" sz="2100" spc="60" b="1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157480">
              <a:lnSpc>
                <a:spcPts val="2480"/>
              </a:lnSpc>
            </a:pPr>
            <a:r>
              <a:rPr dirty="0" sz="2100" spc="-50" b="1">
                <a:latin typeface="Times New Roman"/>
                <a:cs typeface="Times New Roman"/>
              </a:rPr>
              <a:t>Alignment </a:t>
            </a:r>
            <a:r>
              <a:rPr dirty="0" sz="2100" spc="-65" b="1">
                <a:latin typeface="Times New Roman"/>
                <a:cs typeface="Times New Roman"/>
              </a:rPr>
              <a:t>with </a:t>
            </a:r>
            <a:r>
              <a:rPr dirty="0" sz="2100" spc="-25" b="1">
                <a:latin typeface="Times New Roman"/>
                <a:cs typeface="Times New Roman"/>
              </a:rPr>
              <a:t>Organizational </a:t>
            </a:r>
            <a:r>
              <a:rPr dirty="0" sz="2100" spc="-30" b="1">
                <a:latin typeface="Times New Roman"/>
                <a:cs typeface="Times New Roman"/>
              </a:rPr>
              <a:t>Goals: </a:t>
            </a:r>
            <a:r>
              <a:rPr dirty="0" sz="2100" spc="65">
                <a:latin typeface="Times New Roman"/>
                <a:cs typeface="Times New Roman"/>
              </a:rPr>
              <a:t>Ensuring </a:t>
            </a:r>
            <a:r>
              <a:rPr dirty="0" sz="2100" spc="110">
                <a:latin typeface="Times New Roman"/>
                <a:cs typeface="Times New Roman"/>
              </a:rPr>
              <a:t>that </a:t>
            </a:r>
            <a:r>
              <a:rPr dirty="0" sz="2100" spc="30">
                <a:latin typeface="Times New Roman"/>
                <a:cs typeface="Times New Roman"/>
              </a:rPr>
              <a:t>employee </a:t>
            </a:r>
            <a:r>
              <a:rPr dirty="0" sz="2100" spc="65">
                <a:latin typeface="Times New Roman"/>
                <a:cs typeface="Times New Roman"/>
              </a:rPr>
              <a:t>performance </a:t>
            </a:r>
            <a:r>
              <a:rPr dirty="0" sz="2100" spc="35">
                <a:latin typeface="Times New Roman"/>
                <a:cs typeface="Times New Roman"/>
              </a:rPr>
              <a:t>metrics align </a:t>
            </a:r>
            <a:r>
              <a:rPr dirty="0" sz="2100" spc="50">
                <a:latin typeface="Times New Roman"/>
                <a:cs typeface="Times New Roman"/>
              </a:rPr>
              <a:t>with </a:t>
            </a:r>
            <a:r>
              <a:rPr dirty="0" sz="2100" spc="55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Times New Roman"/>
                <a:cs typeface="Times New Roman"/>
              </a:rPr>
              <a:t>organizational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goals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Times New Roman"/>
                <a:cs typeface="Times New Roman"/>
              </a:rPr>
              <a:t>objectives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15">
                <a:latin typeface="Times New Roman"/>
                <a:cs typeface="Times New Roman"/>
              </a:rPr>
              <a:t>is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a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35">
                <a:latin typeface="Times New Roman"/>
                <a:cs typeface="Times New Roman"/>
              </a:rPr>
              <a:t>significant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30">
                <a:latin typeface="Times New Roman"/>
                <a:cs typeface="Times New Roman"/>
              </a:rPr>
              <a:t>challenge.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Misalignment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Times New Roman"/>
                <a:cs typeface="Times New Roman"/>
              </a:rPr>
              <a:t>can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Times New Roman"/>
                <a:cs typeface="Times New Roman"/>
              </a:rPr>
              <a:t>lead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to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inefficiencies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110">
                <a:latin typeface="Times New Roman"/>
                <a:cs typeface="Times New Roman"/>
              </a:rPr>
              <a:t>and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Times New Roman"/>
                <a:cs typeface="Times New Roman"/>
              </a:rPr>
              <a:t>reduced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effectiveness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in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30">
                <a:latin typeface="Times New Roman"/>
                <a:cs typeface="Times New Roman"/>
              </a:rPr>
              <a:t>achieving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45">
                <a:latin typeface="Times New Roman"/>
                <a:cs typeface="Times New Roman"/>
              </a:rPr>
              <a:t>strategic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60">
                <a:latin typeface="Times New Roman"/>
                <a:cs typeface="Times New Roman"/>
              </a:rPr>
              <a:t>targets.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z="6350" spc="15" b="1">
                <a:latin typeface="Trebuchet MS"/>
                <a:cs typeface="Trebuchet MS"/>
              </a:rPr>
              <a:t>PROJECT	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4639" y="3185794"/>
            <a:ext cx="11403330" cy="51003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6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system's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streamlined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methods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collection,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analysis,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visualization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intended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improve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management's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effectiveness.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dirty="0" sz="1800" spc="95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includes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subsequent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elements: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69215">
              <a:lnSpc>
                <a:spcPts val="2130"/>
              </a:lnSpc>
            </a:pPr>
            <a:r>
              <a:rPr dirty="0" sz="1800" spc="-40" b="1">
                <a:latin typeface="Times New Roman"/>
                <a:cs typeface="Times New Roman"/>
              </a:rPr>
              <a:t>Gathering </a:t>
            </a:r>
            <a:r>
              <a:rPr dirty="0" sz="1800" spc="-5" b="1">
                <a:latin typeface="Times New Roman"/>
                <a:cs typeface="Times New Roman"/>
              </a:rPr>
              <a:t>Data:</a:t>
            </a:r>
            <a:endParaRPr sz="1800">
              <a:latin typeface="Times New Roman"/>
              <a:cs typeface="Times New Roman"/>
            </a:endParaRPr>
          </a:p>
          <a:p>
            <a:pPr marL="12700" marR="598170">
              <a:lnSpc>
                <a:spcPts val="2100"/>
              </a:lnSpc>
              <a:spcBef>
                <a:spcPts val="90"/>
              </a:spcBef>
            </a:pPr>
            <a:r>
              <a:rPr dirty="0" sz="1800" spc="90">
                <a:latin typeface="Times New Roman"/>
                <a:cs typeface="Times New Roman"/>
              </a:rPr>
              <a:t>Gather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information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key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indicators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(KPIs)</a:t>
            </a:r>
            <a:r>
              <a:rPr dirty="0" sz="1800" spc="10">
                <a:latin typeface="Times New Roman"/>
                <a:cs typeface="Times New Roman"/>
              </a:rPr>
              <a:t> like </a:t>
            </a:r>
            <a:r>
              <a:rPr dirty="0" sz="1800" spc="55">
                <a:latin typeface="Times New Roman"/>
                <a:cs typeface="Times New Roman"/>
              </a:rPr>
              <a:t>tasks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finished,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attendance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records,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sales </a:t>
            </a:r>
            <a:r>
              <a:rPr dirty="0" sz="1800" spc="35">
                <a:latin typeface="Times New Roman"/>
                <a:cs typeface="Times New Roman"/>
              </a:rPr>
              <a:t>income,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operational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effectiveness,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manager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assessments.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69215">
              <a:lnSpc>
                <a:spcPts val="2130"/>
              </a:lnSpc>
            </a:pPr>
            <a:r>
              <a:rPr dirty="0" sz="1800" spc="-45" b="1">
                <a:latin typeface="Times New Roman"/>
                <a:cs typeface="Times New Roman"/>
              </a:rPr>
              <a:t>Formulas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7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20" b="1">
                <a:latin typeface="Times New Roman"/>
                <a:cs typeface="Times New Roman"/>
              </a:rPr>
              <a:t>Data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Entry: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dirty="0" sz="1800" spc="65">
                <a:latin typeface="Times New Roman"/>
                <a:cs typeface="Times New Roman"/>
              </a:rPr>
              <a:t>Arrange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information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Excel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tables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guarantee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well-organized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storage.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50">
                <a:latin typeface="Times New Roman"/>
                <a:cs typeface="Times New Roman"/>
              </a:rPr>
              <a:t>Apply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proper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formulas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calculate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efficiency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metrics,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scores,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other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pertinent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indicators.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69215">
              <a:lnSpc>
                <a:spcPts val="2130"/>
              </a:lnSpc>
            </a:pPr>
            <a:r>
              <a:rPr dirty="0" sz="1800" spc="-35" b="1">
                <a:latin typeface="Times New Roman"/>
                <a:cs typeface="Times New Roman"/>
              </a:rPr>
              <a:t>Formatting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on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Condition:</a:t>
            </a:r>
            <a:endParaRPr sz="1800">
              <a:latin typeface="Times New Roman"/>
              <a:cs typeface="Times New Roman"/>
            </a:endParaRPr>
          </a:p>
          <a:p>
            <a:pPr marL="12700" marR="107950">
              <a:lnSpc>
                <a:spcPts val="2100"/>
              </a:lnSpc>
              <a:spcBef>
                <a:spcPts val="90"/>
              </a:spcBef>
            </a:pP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find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draw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attention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anomalies,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underperformers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top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performers,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conditional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formatting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techniques.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69215">
              <a:lnSpc>
                <a:spcPts val="2130"/>
              </a:lnSpc>
            </a:pPr>
            <a:r>
              <a:rPr dirty="0" sz="1800" spc="-5" b="1">
                <a:latin typeface="Times New Roman"/>
                <a:cs typeface="Times New Roman"/>
              </a:rPr>
              <a:t>Tools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for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20" b="1">
                <a:latin typeface="Times New Roman"/>
                <a:cs typeface="Times New Roman"/>
              </a:rPr>
              <a:t>Data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Times New Roman"/>
                <a:cs typeface="Times New Roman"/>
              </a:rPr>
              <a:t>Analysis:</a:t>
            </a:r>
            <a:endParaRPr sz="1800">
              <a:latin typeface="Times New Roman"/>
              <a:cs typeface="Times New Roman"/>
            </a:endParaRPr>
          </a:p>
          <a:p>
            <a:pPr marL="12700" marR="568960">
              <a:lnSpc>
                <a:spcPts val="2100"/>
              </a:lnSpc>
              <a:spcBef>
                <a:spcPts val="90"/>
              </a:spcBef>
            </a:pPr>
            <a:r>
              <a:rPr dirty="0" sz="1800" spc="30">
                <a:latin typeface="Times New Roman"/>
                <a:cs typeface="Times New Roman"/>
              </a:rPr>
              <a:t>Utilize</a:t>
            </a:r>
            <a:r>
              <a:rPr dirty="0" sz="1800" spc="5">
                <a:latin typeface="Times New Roman"/>
                <a:cs typeface="Times New Roman"/>
              </a:rPr>
              <a:t> Excel's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analytical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tools,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such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PivotTables,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charts,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trend</a:t>
            </a:r>
            <a:r>
              <a:rPr dirty="0" sz="1800" spc="10">
                <a:latin typeface="Times New Roman"/>
                <a:cs typeface="Times New Roman"/>
              </a:rPr>
              <a:t> lines, </a:t>
            </a:r>
            <a:r>
              <a:rPr dirty="0" sz="1800" spc="9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compile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display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information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range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categories,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such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teams,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departments,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time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6478" y="1303399"/>
            <a:ext cx="7513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Trebuchet MS"/>
                <a:cs typeface="Trebuchet MS"/>
              </a:rPr>
              <a:t>WHO</a:t>
            </a:r>
            <a:r>
              <a:rPr dirty="0" sz="4800" spc="-55" b="1">
                <a:latin typeface="Trebuchet MS"/>
                <a:cs typeface="Trebuchet MS"/>
              </a:rPr>
              <a:t> </a:t>
            </a:r>
            <a:r>
              <a:rPr dirty="0" sz="4800" spc="-10" b="1">
                <a:latin typeface="Trebuchet MS"/>
                <a:cs typeface="Trebuchet MS"/>
              </a:rPr>
              <a:t>ARE</a:t>
            </a:r>
            <a:r>
              <a:rPr dirty="0" sz="4800" spc="-50" b="1">
                <a:latin typeface="Trebuchet MS"/>
                <a:cs typeface="Trebuchet MS"/>
              </a:rPr>
              <a:t> </a:t>
            </a:r>
            <a:r>
              <a:rPr dirty="0" sz="4800" spc="-10" b="1">
                <a:latin typeface="Trebuchet MS"/>
                <a:cs typeface="Trebuchet MS"/>
              </a:rPr>
              <a:t>THE</a:t>
            </a:r>
            <a:r>
              <a:rPr dirty="0" sz="4800" spc="-50" b="1">
                <a:latin typeface="Trebuchet MS"/>
                <a:cs typeface="Trebuchet MS"/>
              </a:rPr>
              <a:t> </a:t>
            </a:r>
            <a:r>
              <a:rPr dirty="0" sz="4800" spc="-10" b="1">
                <a:latin typeface="Trebuchet MS"/>
                <a:cs typeface="Trebuchet MS"/>
              </a:rPr>
              <a:t>END</a:t>
            </a:r>
            <a:r>
              <a:rPr dirty="0" sz="4800" spc="-50" b="1">
                <a:latin typeface="Trebuchet MS"/>
                <a:cs typeface="Trebuchet MS"/>
              </a:rPr>
              <a:t> </a:t>
            </a:r>
            <a:r>
              <a:rPr dirty="0" sz="4800" spc="-15" b="1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478" y="2713099"/>
            <a:ext cx="1757045" cy="289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 b="1">
                <a:latin typeface="Times New Roman"/>
                <a:cs typeface="Times New Roman"/>
              </a:rPr>
              <a:t>Managers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99100"/>
              </a:lnSpc>
            </a:pPr>
            <a:r>
              <a:rPr dirty="0" sz="2700" spc="-40" b="1">
                <a:latin typeface="Times New Roman"/>
                <a:cs typeface="Times New Roman"/>
              </a:rPr>
              <a:t>Employees </a:t>
            </a:r>
            <a:r>
              <a:rPr dirty="0" sz="2700" spc="-35" b="1">
                <a:latin typeface="Times New Roman"/>
                <a:cs typeface="Times New Roman"/>
              </a:rPr>
              <a:t> </a:t>
            </a:r>
            <a:r>
              <a:rPr dirty="0" sz="2700" spc="130" b="1">
                <a:latin typeface="Times New Roman"/>
                <a:cs typeface="Times New Roman"/>
              </a:rPr>
              <a:t>S</a:t>
            </a:r>
            <a:r>
              <a:rPr dirty="0" sz="2700" spc="5" b="1">
                <a:latin typeface="Times New Roman"/>
                <a:cs typeface="Times New Roman"/>
              </a:rPr>
              <a:t>ta</a:t>
            </a:r>
            <a:r>
              <a:rPr dirty="0" sz="2700" spc="-10" b="1">
                <a:latin typeface="Times New Roman"/>
                <a:cs typeface="Times New Roman"/>
              </a:rPr>
              <a:t>k</a:t>
            </a:r>
            <a:r>
              <a:rPr dirty="0" sz="2700" spc="-15" b="1">
                <a:latin typeface="Times New Roman"/>
                <a:cs typeface="Times New Roman"/>
              </a:rPr>
              <a:t>e</a:t>
            </a:r>
            <a:r>
              <a:rPr dirty="0" sz="2700" spc="-150" b="1">
                <a:latin typeface="Times New Roman"/>
                <a:cs typeface="Times New Roman"/>
              </a:rPr>
              <a:t>h</a:t>
            </a:r>
            <a:r>
              <a:rPr dirty="0" sz="2700" spc="5" b="1">
                <a:latin typeface="Times New Roman"/>
                <a:cs typeface="Times New Roman"/>
              </a:rPr>
              <a:t>o</a:t>
            </a:r>
            <a:r>
              <a:rPr dirty="0" sz="2700" spc="-15" b="1">
                <a:latin typeface="Times New Roman"/>
                <a:cs typeface="Times New Roman"/>
              </a:rPr>
              <a:t>l</a:t>
            </a:r>
            <a:r>
              <a:rPr dirty="0" sz="2700" spc="-150" b="1">
                <a:latin typeface="Times New Roman"/>
                <a:cs typeface="Times New Roman"/>
              </a:rPr>
              <a:t>d</a:t>
            </a:r>
            <a:r>
              <a:rPr dirty="0" sz="2700" spc="-15" b="1">
                <a:latin typeface="Times New Roman"/>
                <a:cs typeface="Times New Roman"/>
              </a:rPr>
              <a:t>e</a:t>
            </a:r>
            <a:r>
              <a:rPr dirty="0" sz="2700" spc="-114" b="1">
                <a:latin typeface="Times New Roman"/>
                <a:cs typeface="Times New Roman"/>
              </a:rPr>
              <a:t>r  </a:t>
            </a:r>
            <a:r>
              <a:rPr dirty="0" sz="2700" spc="-25" b="1">
                <a:latin typeface="Times New Roman"/>
                <a:cs typeface="Times New Roman"/>
              </a:rPr>
              <a:t>Executives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4481" y="6322226"/>
            <a:ext cx="3590924" cy="2876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3703" y="6322226"/>
            <a:ext cx="5162549" cy="2895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3604" y="2571731"/>
            <a:ext cx="3714749" cy="27908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40" y="2143104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144964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0" b="1">
                <a:latin typeface="Trebuchet MS"/>
                <a:cs typeface="Trebuchet MS"/>
              </a:rPr>
              <a:t>OUR</a:t>
            </a:r>
            <a:r>
              <a:rPr dirty="0" sz="5400" spc="65" b="1">
                <a:latin typeface="Trebuchet MS"/>
                <a:cs typeface="Trebuchet MS"/>
              </a:rPr>
              <a:t> </a:t>
            </a:r>
            <a:r>
              <a:rPr dirty="0" sz="5400" spc="30" b="1">
                <a:latin typeface="Trebuchet MS"/>
                <a:cs typeface="Trebuchet MS"/>
              </a:rPr>
              <a:t>SOLUTION</a:t>
            </a:r>
            <a:r>
              <a:rPr dirty="0" sz="5400" spc="70" b="1">
                <a:latin typeface="Trebuchet MS"/>
                <a:cs typeface="Trebuchet MS"/>
              </a:rPr>
              <a:t> </a:t>
            </a:r>
            <a:r>
              <a:rPr dirty="0" sz="5400" spc="20" b="1">
                <a:latin typeface="Trebuchet MS"/>
                <a:cs typeface="Trebuchet MS"/>
              </a:rPr>
              <a:t>AND</a:t>
            </a:r>
            <a:r>
              <a:rPr dirty="0" sz="5400" spc="70" b="1">
                <a:latin typeface="Trebuchet MS"/>
                <a:cs typeface="Trebuchet MS"/>
              </a:rPr>
              <a:t> </a:t>
            </a:r>
            <a:r>
              <a:rPr dirty="0" sz="5400" spc="20" b="1">
                <a:latin typeface="Trebuchet MS"/>
                <a:cs typeface="Trebuchet MS"/>
              </a:rPr>
              <a:t>ITS</a:t>
            </a:r>
            <a:r>
              <a:rPr dirty="0" sz="5400" spc="70" b="1">
                <a:latin typeface="Trebuchet MS"/>
                <a:cs typeface="Trebuchet MS"/>
              </a:rPr>
              <a:t> </a:t>
            </a:r>
            <a:r>
              <a:rPr dirty="0" sz="5400" spc="25" b="1">
                <a:latin typeface="Trebuchet MS"/>
                <a:cs typeface="Trebuchet MS"/>
              </a:rPr>
              <a:t>VALUE</a:t>
            </a:r>
            <a:r>
              <a:rPr dirty="0" sz="5400" spc="70" b="1">
                <a:latin typeface="Trebuchet MS"/>
                <a:cs typeface="Trebuchet MS"/>
              </a:rPr>
              <a:t> </a:t>
            </a:r>
            <a:r>
              <a:rPr dirty="0" sz="5400" spc="30" b="1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5088" y="3200069"/>
            <a:ext cx="5383530" cy="53670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95">
                <a:latin typeface="Times New Roman"/>
                <a:cs typeface="Times New Roman"/>
              </a:rPr>
              <a:t>It </a:t>
            </a:r>
            <a:r>
              <a:rPr dirty="0" sz="1800" spc="25">
                <a:latin typeface="Times New Roman"/>
                <a:cs typeface="Times New Roman"/>
              </a:rPr>
              <a:t>allows </a:t>
            </a:r>
            <a:r>
              <a:rPr dirty="0" sz="1800" spc="60">
                <a:latin typeface="Times New Roman"/>
                <a:cs typeface="Times New Roman"/>
              </a:rPr>
              <a:t>the company </a:t>
            </a:r>
            <a:r>
              <a:rPr dirty="0" sz="1800" spc="95">
                <a:latin typeface="Times New Roman"/>
                <a:cs typeface="Times New Roman"/>
              </a:rPr>
              <a:t>to </a:t>
            </a:r>
            <a:r>
              <a:rPr dirty="0" sz="1800" spc="40">
                <a:latin typeface="Times New Roman"/>
                <a:cs typeface="Times New Roman"/>
              </a:rPr>
              <a:t>methodically </a:t>
            </a:r>
            <a:r>
              <a:rPr dirty="0" sz="1800" spc="70">
                <a:latin typeface="Times New Roman"/>
                <a:cs typeface="Times New Roman"/>
              </a:rPr>
              <a:t>monitor, 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evaluate,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display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worker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according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important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factors: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40" b="1">
                <a:latin typeface="Times New Roman"/>
                <a:cs typeface="Times New Roman"/>
              </a:rPr>
              <a:t>Automated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Times New Roman"/>
                <a:cs typeface="Times New Roman"/>
              </a:rPr>
              <a:t>data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collection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70" b="1">
                <a:latin typeface="Times New Roman"/>
                <a:cs typeface="Times New Roman"/>
              </a:rPr>
              <a:t>and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calculation:</a:t>
            </a:r>
            <a:endParaRPr sz="1800">
              <a:latin typeface="Times New Roman"/>
              <a:cs typeface="Times New Roman"/>
            </a:endParaRPr>
          </a:p>
          <a:p>
            <a:pPr marL="12700" marR="26034" indent="57150">
              <a:lnSpc>
                <a:spcPts val="2100"/>
              </a:lnSpc>
              <a:spcBef>
                <a:spcPts val="90"/>
              </a:spcBef>
            </a:pPr>
            <a:r>
              <a:rPr dirty="0" sz="1800" spc="50">
                <a:latin typeface="Times New Roman"/>
                <a:cs typeface="Times New Roman"/>
              </a:rPr>
              <a:t>Using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automated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collection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calculation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helps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organization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avoid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40" b="1">
                <a:latin typeface="Times New Roman"/>
                <a:cs typeface="Times New Roman"/>
              </a:rPr>
              <a:t>Alerts:</a:t>
            </a:r>
            <a:endParaRPr sz="1800">
              <a:latin typeface="Times New Roman"/>
              <a:cs typeface="Times New Roman"/>
            </a:endParaRPr>
          </a:p>
          <a:p>
            <a:pPr marL="12700" marR="133985" indent="57150">
              <a:lnSpc>
                <a:spcPts val="2100"/>
              </a:lnSpc>
              <a:spcBef>
                <a:spcPts val="90"/>
              </a:spcBef>
            </a:pP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employing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conditional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formatting,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possible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to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recognize </a:t>
            </a:r>
            <a:r>
              <a:rPr dirty="0" sz="1800" spc="95">
                <a:latin typeface="Times New Roman"/>
                <a:cs typeface="Times New Roman"/>
              </a:rPr>
              <a:t>top </a:t>
            </a:r>
            <a:r>
              <a:rPr dirty="0" sz="1800" spc="50">
                <a:latin typeface="Times New Roman"/>
                <a:cs typeface="Times New Roman"/>
              </a:rPr>
              <a:t>performers </a:t>
            </a:r>
            <a:r>
              <a:rPr dirty="0" sz="1800" spc="95">
                <a:latin typeface="Times New Roman"/>
                <a:cs typeface="Times New Roman"/>
              </a:rPr>
              <a:t>and </a:t>
            </a:r>
            <a:r>
              <a:rPr dirty="0" sz="1800" spc="65">
                <a:latin typeface="Times New Roman"/>
                <a:cs typeface="Times New Roman"/>
              </a:rPr>
              <a:t>pinpoint </a:t>
            </a:r>
            <a:r>
              <a:rPr dirty="0" sz="1800" spc="55">
                <a:latin typeface="Times New Roman"/>
                <a:cs typeface="Times New Roman"/>
              </a:rPr>
              <a:t>areas </a:t>
            </a:r>
            <a:r>
              <a:rPr dirty="0" sz="1800" spc="45">
                <a:latin typeface="Times New Roman"/>
                <a:cs typeface="Times New Roman"/>
              </a:rPr>
              <a:t>of 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underperformance.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10" b="1">
                <a:latin typeface="Times New Roman"/>
                <a:cs typeface="Times New Roman"/>
              </a:rPr>
              <a:t>Detailed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reporting:</a:t>
            </a:r>
            <a:endParaRPr sz="1800">
              <a:latin typeface="Times New Roman"/>
              <a:cs typeface="Times New Roman"/>
            </a:endParaRPr>
          </a:p>
          <a:p>
            <a:pPr marL="12700" marR="824230" indent="57150">
              <a:lnSpc>
                <a:spcPts val="2100"/>
              </a:lnSpc>
              <a:spcBef>
                <a:spcPts val="90"/>
              </a:spcBef>
            </a:pPr>
            <a:r>
              <a:rPr dirty="0" sz="1800" spc="95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assists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80">
                <a:latin typeface="Times New Roman"/>
                <a:cs typeface="Times New Roman"/>
              </a:rPr>
              <a:t>HR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making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wise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decisions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preventing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misunderstandings.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800" spc="-35" b="1">
                <a:latin typeface="Times New Roman"/>
                <a:cs typeface="Times New Roman"/>
              </a:rPr>
              <a:t>Customizable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dashboards:</a:t>
            </a:r>
            <a:endParaRPr sz="1800">
              <a:latin typeface="Times New Roman"/>
              <a:cs typeface="Times New Roman"/>
            </a:endParaRPr>
          </a:p>
          <a:p>
            <a:pPr marL="12700" marR="466725">
              <a:lnSpc>
                <a:spcPts val="2100"/>
              </a:lnSpc>
              <a:spcBef>
                <a:spcPts val="90"/>
              </a:spcBef>
            </a:pPr>
            <a:r>
              <a:rPr dirty="0" sz="1800" spc="30">
                <a:latin typeface="Times New Roman"/>
                <a:cs typeface="Times New Roman"/>
              </a:rPr>
              <a:t>These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aid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comparison-making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performance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trend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visualization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80">
                <a:latin typeface="Times New Roman"/>
                <a:cs typeface="Times New Roman"/>
              </a:rPr>
              <a:t>HR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 sz="7200" b="1">
                <a:latin typeface="Trebuchet MS"/>
                <a:cs typeface="Trebuchet MS"/>
              </a:rPr>
              <a:t>Dataset	Description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475105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5065379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537970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569402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600835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6322679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6637004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6951329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531" y="7265654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28906" y="3014329"/>
            <a:ext cx="4088129" cy="44316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5"/>
              </a:spcBef>
            </a:pP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dataset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used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this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employee </a:t>
            </a:r>
            <a:r>
              <a:rPr dirty="0" sz="2100" spc="-57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performance analysis contains 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various performance related 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attributes,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which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includes,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 MT"/>
              <a:cs typeface="Arial MT"/>
            </a:endParaRPr>
          </a:p>
          <a:p>
            <a:pPr marL="392430" marR="2160270">
              <a:lnSpc>
                <a:spcPts val="2480"/>
              </a:lnSpc>
            </a:pPr>
            <a:r>
              <a:rPr dirty="0" sz="2100">
                <a:latin typeface="Arial MT"/>
                <a:cs typeface="Arial MT"/>
              </a:rPr>
              <a:t>Employee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ID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First name 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Last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name</a:t>
            </a:r>
            <a:endParaRPr sz="2100">
              <a:latin typeface="Arial MT"/>
              <a:cs typeface="Arial MT"/>
            </a:endParaRPr>
          </a:p>
          <a:p>
            <a:pPr marL="392430">
              <a:lnSpc>
                <a:spcPts val="2365"/>
              </a:lnSpc>
            </a:pPr>
            <a:r>
              <a:rPr dirty="0" sz="2100">
                <a:latin typeface="Arial MT"/>
                <a:cs typeface="Arial MT"/>
              </a:rPr>
              <a:t>Business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unit</a:t>
            </a:r>
            <a:endParaRPr sz="2100">
              <a:latin typeface="Arial MT"/>
              <a:cs typeface="Arial MT"/>
            </a:endParaRPr>
          </a:p>
          <a:p>
            <a:pPr marL="392430" marR="1715135">
              <a:lnSpc>
                <a:spcPts val="2480"/>
              </a:lnSpc>
              <a:spcBef>
                <a:spcPts val="95"/>
              </a:spcBef>
            </a:pPr>
            <a:r>
              <a:rPr dirty="0" sz="2100">
                <a:latin typeface="Arial MT"/>
                <a:cs typeface="Arial MT"/>
              </a:rPr>
              <a:t>Employee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status </a:t>
            </a:r>
            <a:r>
              <a:rPr dirty="0" sz="2100" spc="-5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Employee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type</a:t>
            </a:r>
            <a:endParaRPr sz="2100">
              <a:latin typeface="Arial MT"/>
              <a:cs typeface="Arial MT"/>
            </a:endParaRPr>
          </a:p>
          <a:p>
            <a:pPr marL="392430">
              <a:lnSpc>
                <a:spcPts val="2370"/>
              </a:lnSpc>
            </a:pPr>
            <a:r>
              <a:rPr dirty="0" sz="2100">
                <a:latin typeface="Arial MT"/>
                <a:cs typeface="Arial MT"/>
              </a:rPr>
              <a:t>Employee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classification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type</a:t>
            </a:r>
            <a:endParaRPr sz="2100">
              <a:latin typeface="Arial MT"/>
              <a:cs typeface="Arial MT"/>
            </a:endParaRPr>
          </a:p>
          <a:p>
            <a:pPr marL="392430">
              <a:lnSpc>
                <a:spcPts val="2475"/>
              </a:lnSpc>
            </a:pPr>
            <a:r>
              <a:rPr dirty="0" sz="2100">
                <a:latin typeface="Arial MT"/>
                <a:cs typeface="Arial MT"/>
              </a:rPr>
              <a:t>Performance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score</a:t>
            </a:r>
            <a:endParaRPr sz="2100">
              <a:latin typeface="Arial MT"/>
              <a:cs typeface="Arial MT"/>
            </a:endParaRPr>
          </a:p>
          <a:p>
            <a:pPr marL="392430">
              <a:lnSpc>
                <a:spcPts val="2495"/>
              </a:lnSpc>
            </a:pPr>
            <a:r>
              <a:rPr dirty="0" sz="2100">
                <a:latin typeface="Arial MT"/>
                <a:cs typeface="Arial MT"/>
              </a:rPr>
              <a:t>Current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employee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rating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25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dirty="0" sz="1650" spc="25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25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96962" y="948117"/>
            <a:ext cx="11384280" cy="996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spc="35" b="1">
                <a:latin typeface="Trebuchet MS"/>
                <a:cs typeface="Trebuchet MS"/>
              </a:rPr>
              <a:t>THE</a:t>
            </a:r>
            <a:r>
              <a:rPr dirty="0" sz="6350" spc="40" b="1">
                <a:latin typeface="Trebuchet MS"/>
                <a:cs typeface="Trebuchet MS"/>
              </a:rPr>
              <a:t> "WOW"</a:t>
            </a:r>
            <a:r>
              <a:rPr dirty="0" sz="6350" spc="45" b="1">
                <a:latin typeface="Trebuchet MS"/>
                <a:cs typeface="Trebuchet MS"/>
              </a:rPr>
              <a:t> </a:t>
            </a:r>
            <a:r>
              <a:rPr dirty="0" sz="6350" spc="25" b="1">
                <a:latin typeface="Trebuchet MS"/>
                <a:cs typeface="Trebuchet MS"/>
              </a:rPr>
              <a:t>IN</a:t>
            </a:r>
            <a:r>
              <a:rPr dirty="0" sz="6350" spc="45" b="1">
                <a:latin typeface="Trebuchet MS"/>
                <a:cs typeface="Trebuchet MS"/>
              </a:rPr>
              <a:t> </a:t>
            </a:r>
            <a:r>
              <a:rPr dirty="0" sz="6350" spc="35" b="1">
                <a:latin typeface="Trebuchet MS"/>
                <a:cs typeface="Trebuchet MS"/>
              </a:rPr>
              <a:t>OUR</a:t>
            </a:r>
            <a:r>
              <a:rPr dirty="0" sz="6350" spc="45" b="1">
                <a:latin typeface="Trebuchet MS"/>
                <a:cs typeface="Trebuchet MS"/>
              </a:rPr>
              <a:t> </a:t>
            </a:r>
            <a:r>
              <a:rPr dirty="0" sz="6350" spc="40" b="1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z="165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4790" y="3492965"/>
            <a:ext cx="9748520" cy="12560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0"/>
              </a:spcBef>
            </a:pPr>
            <a:r>
              <a:rPr dirty="0" sz="2700" spc="80">
                <a:latin typeface="Times New Roman"/>
                <a:cs typeface="Times New Roman"/>
              </a:rPr>
              <a:t>Performance </a:t>
            </a:r>
            <a:r>
              <a:rPr dirty="0" sz="2700" spc="105">
                <a:latin typeface="Times New Roman"/>
                <a:cs typeface="Times New Roman"/>
              </a:rPr>
              <a:t>level=IF(AND(Z8&gt;=5),"VERY 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270">
                <a:latin typeface="Times New Roman"/>
                <a:cs typeface="Times New Roman"/>
              </a:rPr>
              <a:t>H</a:t>
            </a:r>
            <a:r>
              <a:rPr dirty="0" sz="2700" spc="140">
                <a:latin typeface="Times New Roman"/>
                <a:cs typeface="Times New Roman"/>
              </a:rPr>
              <a:t>I</a:t>
            </a:r>
            <a:r>
              <a:rPr dirty="0" sz="2700" spc="270">
                <a:latin typeface="Times New Roman"/>
                <a:cs typeface="Times New Roman"/>
              </a:rPr>
              <a:t>GH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55">
                <a:latin typeface="Times New Roman"/>
                <a:cs typeface="Times New Roman"/>
              </a:rPr>
              <a:t>,</a:t>
            </a:r>
            <a:r>
              <a:rPr dirty="0" sz="2700" spc="140">
                <a:latin typeface="Times New Roman"/>
                <a:cs typeface="Times New Roman"/>
              </a:rPr>
              <a:t>I</a:t>
            </a:r>
            <a:r>
              <a:rPr dirty="0" sz="2700" spc="295">
                <a:latin typeface="Times New Roman"/>
                <a:cs typeface="Times New Roman"/>
              </a:rPr>
              <a:t>F</a:t>
            </a:r>
            <a:r>
              <a:rPr dirty="0" sz="2700">
                <a:latin typeface="Times New Roman"/>
                <a:cs typeface="Times New Roman"/>
              </a:rPr>
              <a:t>(</a:t>
            </a:r>
            <a:r>
              <a:rPr dirty="0" sz="2700" spc="130">
                <a:latin typeface="Times New Roman"/>
                <a:cs typeface="Times New Roman"/>
              </a:rPr>
              <a:t>A</a:t>
            </a:r>
            <a:r>
              <a:rPr dirty="0" sz="2700" spc="270">
                <a:latin typeface="Times New Roman"/>
                <a:cs typeface="Times New Roman"/>
              </a:rPr>
              <a:t>ND</a:t>
            </a:r>
            <a:r>
              <a:rPr dirty="0" sz="2700">
                <a:latin typeface="Times New Roman"/>
                <a:cs typeface="Times New Roman"/>
              </a:rPr>
              <a:t>(</a:t>
            </a:r>
            <a:r>
              <a:rPr dirty="0" sz="2700" spc="150">
                <a:latin typeface="Times New Roman"/>
                <a:cs typeface="Times New Roman"/>
              </a:rPr>
              <a:t>Z</a:t>
            </a:r>
            <a:r>
              <a:rPr dirty="0" sz="2700" spc="135">
                <a:latin typeface="Times New Roman"/>
                <a:cs typeface="Times New Roman"/>
              </a:rPr>
              <a:t>8&gt;</a:t>
            </a:r>
            <a:r>
              <a:rPr dirty="0" sz="2700" spc="275">
                <a:latin typeface="Times New Roman"/>
                <a:cs typeface="Times New Roman"/>
              </a:rPr>
              <a:t>=</a:t>
            </a:r>
            <a:r>
              <a:rPr dirty="0" sz="2700">
                <a:latin typeface="Times New Roman"/>
                <a:cs typeface="Times New Roman"/>
              </a:rPr>
              <a:t>4)</a:t>
            </a:r>
            <a:r>
              <a:rPr dirty="0" sz="2700" spc="55">
                <a:latin typeface="Times New Roman"/>
                <a:cs typeface="Times New Roman"/>
              </a:rPr>
              <a:t>,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270">
                <a:latin typeface="Times New Roman"/>
                <a:cs typeface="Times New Roman"/>
              </a:rPr>
              <a:t>H</a:t>
            </a:r>
            <a:r>
              <a:rPr dirty="0" sz="2700" spc="140">
                <a:latin typeface="Times New Roman"/>
                <a:cs typeface="Times New Roman"/>
              </a:rPr>
              <a:t>I</a:t>
            </a:r>
            <a:r>
              <a:rPr dirty="0" sz="2700" spc="270">
                <a:latin typeface="Times New Roman"/>
                <a:cs typeface="Times New Roman"/>
              </a:rPr>
              <a:t>GH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55">
                <a:latin typeface="Times New Roman"/>
                <a:cs typeface="Times New Roman"/>
              </a:rPr>
              <a:t>,</a:t>
            </a:r>
            <a:r>
              <a:rPr dirty="0" sz="2700" spc="140">
                <a:latin typeface="Times New Roman"/>
                <a:cs typeface="Times New Roman"/>
              </a:rPr>
              <a:t>I</a:t>
            </a:r>
            <a:r>
              <a:rPr dirty="0" sz="2700" spc="295">
                <a:latin typeface="Times New Roman"/>
                <a:cs typeface="Times New Roman"/>
              </a:rPr>
              <a:t>F</a:t>
            </a:r>
            <a:r>
              <a:rPr dirty="0" sz="2700">
                <a:latin typeface="Times New Roman"/>
                <a:cs typeface="Times New Roman"/>
              </a:rPr>
              <a:t>(</a:t>
            </a:r>
            <a:r>
              <a:rPr dirty="0" sz="2700" spc="130">
                <a:latin typeface="Times New Roman"/>
                <a:cs typeface="Times New Roman"/>
              </a:rPr>
              <a:t>A</a:t>
            </a:r>
            <a:r>
              <a:rPr dirty="0" sz="2700" spc="270">
                <a:latin typeface="Times New Roman"/>
                <a:cs typeface="Times New Roman"/>
              </a:rPr>
              <a:t>ND</a:t>
            </a:r>
            <a:r>
              <a:rPr dirty="0" sz="2700">
                <a:latin typeface="Times New Roman"/>
                <a:cs typeface="Times New Roman"/>
              </a:rPr>
              <a:t>(</a:t>
            </a:r>
            <a:r>
              <a:rPr dirty="0" sz="2700" spc="150">
                <a:latin typeface="Times New Roman"/>
                <a:cs typeface="Times New Roman"/>
              </a:rPr>
              <a:t>Z</a:t>
            </a:r>
            <a:r>
              <a:rPr dirty="0" sz="2700" spc="135">
                <a:latin typeface="Times New Roman"/>
                <a:cs typeface="Times New Roman"/>
              </a:rPr>
              <a:t>8&gt;</a:t>
            </a:r>
            <a:r>
              <a:rPr dirty="0" sz="2700" spc="275">
                <a:latin typeface="Times New Roman"/>
                <a:cs typeface="Times New Roman"/>
              </a:rPr>
              <a:t>=</a:t>
            </a:r>
            <a:r>
              <a:rPr dirty="0" sz="2700">
                <a:latin typeface="Times New Roman"/>
                <a:cs typeface="Times New Roman"/>
              </a:rPr>
              <a:t>3)</a:t>
            </a:r>
            <a:r>
              <a:rPr dirty="0" sz="2700" spc="55">
                <a:latin typeface="Times New Roman"/>
                <a:cs typeface="Times New Roman"/>
              </a:rPr>
              <a:t>,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270">
                <a:latin typeface="Times New Roman"/>
                <a:cs typeface="Times New Roman"/>
              </a:rPr>
              <a:t>M</a:t>
            </a:r>
            <a:r>
              <a:rPr dirty="0" sz="2700" spc="150">
                <a:latin typeface="Times New Roman"/>
                <a:cs typeface="Times New Roman"/>
              </a:rPr>
              <a:t>E</a:t>
            </a:r>
            <a:r>
              <a:rPr dirty="0" sz="2700" spc="270">
                <a:latin typeface="Times New Roman"/>
                <a:cs typeface="Times New Roman"/>
              </a:rPr>
              <a:t>D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55">
                <a:latin typeface="Times New Roman"/>
                <a:cs typeface="Times New Roman"/>
              </a:rPr>
              <a:t>,</a:t>
            </a:r>
            <a:r>
              <a:rPr dirty="0" sz="2700" spc="-10">
                <a:latin typeface="Times New Roman"/>
                <a:cs typeface="Times New Roman"/>
              </a:rPr>
              <a:t>"</a:t>
            </a:r>
            <a:r>
              <a:rPr dirty="0" sz="2700" spc="150">
                <a:latin typeface="Times New Roman"/>
                <a:cs typeface="Times New Roman"/>
              </a:rPr>
              <a:t>L</a:t>
            </a:r>
            <a:r>
              <a:rPr dirty="0" sz="2700" spc="70">
                <a:latin typeface="Times New Roman"/>
                <a:cs typeface="Times New Roman"/>
              </a:rPr>
              <a:t>O  </a:t>
            </a:r>
            <a:r>
              <a:rPr dirty="0" sz="2700" spc="20">
                <a:latin typeface="Times New Roman"/>
                <a:cs typeface="Times New Roman"/>
              </a:rPr>
              <a:t>W")))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kanihashini A S</dc:creator>
  <cp:keywords>DAGQYRHmP44,BAF_-dTG5nw</cp:keywords>
  <dc:title>project ppt.pptx</dc:title>
  <dcterms:created xsi:type="dcterms:W3CDTF">2024-09-11T05:26:42Z</dcterms:created>
  <dcterms:modified xsi:type="dcterms:W3CDTF">2024-09-11T05:26:42Z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2024-09-11T00:00:00Z</vt:filetime>
  </property>
</Properties>
</file>