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ato" charset="1" panose="020F0502020204030203"/>
      <p:regular r:id="rId10"/>
    </p:embeddedFont>
    <p:embeddedFont>
      <p:font typeface="Lato Bold" charset="1" panose="020F0502020204030203"/>
      <p:regular r:id="rId11"/>
    </p:embeddedFont>
    <p:embeddedFont>
      <p:font typeface="Lato Italics" charset="1" panose="020F0502020204030203"/>
      <p:regular r:id="rId12"/>
    </p:embeddedFont>
    <p:embeddedFont>
      <p:font typeface="Lato Bold Italics" charset="1" panose="020F0502020204030203"/>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956739" y="2946265"/>
            <a:ext cx="331261" cy="7340735"/>
            <a:chOff x="0" y="0"/>
            <a:chExt cx="87246" cy="1933362"/>
          </a:xfrm>
        </p:grpSpPr>
        <p:sp>
          <p:nvSpPr>
            <p:cNvPr name="Freeform 3" id="3"/>
            <p:cNvSpPr/>
            <p:nvPr/>
          </p:nvSpPr>
          <p:spPr>
            <a:xfrm flipH="false" flipV="false" rot="0">
              <a:off x="0" y="0"/>
              <a:ext cx="87246" cy="1933362"/>
            </a:xfrm>
            <a:custGeom>
              <a:avLst/>
              <a:gdLst/>
              <a:ahLst/>
              <a:cxnLst/>
              <a:rect r="r" b="b" t="t" l="l"/>
              <a:pathLst>
                <a:path h="1933362" w="87246">
                  <a:moveTo>
                    <a:pt x="0" y="0"/>
                  </a:moveTo>
                  <a:lnTo>
                    <a:pt x="87246" y="0"/>
                  </a:lnTo>
                  <a:lnTo>
                    <a:pt x="87246" y="1933362"/>
                  </a:lnTo>
                  <a:lnTo>
                    <a:pt x="0" y="1933362"/>
                  </a:lnTo>
                  <a:close/>
                </a:path>
              </a:pathLst>
            </a:custGeom>
            <a:solidFill>
              <a:srgbClr val="A3FBE5"/>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755817" y="2401988"/>
            <a:ext cx="9656280" cy="2273288"/>
          </a:xfrm>
          <a:prstGeom prst="rect">
            <a:avLst/>
          </a:prstGeom>
        </p:spPr>
        <p:txBody>
          <a:bodyPr anchor="t" rtlCol="false" tIns="0" lIns="0" bIns="0" rIns="0">
            <a:spAutoFit/>
          </a:bodyPr>
          <a:lstStyle/>
          <a:p>
            <a:pPr algn="ctr">
              <a:lnSpc>
                <a:spcPts val="9100"/>
              </a:lnSpc>
            </a:pPr>
            <a:r>
              <a:rPr lang="en-US" sz="6500">
                <a:solidFill>
                  <a:srgbClr val="2E2E2E"/>
                </a:solidFill>
                <a:latin typeface="Lato Bold"/>
              </a:rPr>
              <a:t>HOUSE PRICE</a:t>
            </a:r>
          </a:p>
          <a:p>
            <a:pPr algn="ctr">
              <a:lnSpc>
                <a:spcPts val="9100"/>
              </a:lnSpc>
            </a:pPr>
            <a:r>
              <a:rPr lang="en-US" sz="6500">
                <a:solidFill>
                  <a:srgbClr val="2E2E2E"/>
                </a:solidFill>
                <a:latin typeface="Lato Bold"/>
              </a:rPr>
              <a:t>PREDICTOR</a:t>
            </a:r>
          </a:p>
        </p:txBody>
      </p:sp>
      <p:grpSp>
        <p:nvGrpSpPr>
          <p:cNvPr name="Group 6" id="6"/>
          <p:cNvGrpSpPr/>
          <p:nvPr/>
        </p:nvGrpSpPr>
        <p:grpSpPr>
          <a:xfrm rot="-5400000">
            <a:off x="5043934" y="-4722198"/>
            <a:ext cx="331261" cy="9775657"/>
            <a:chOff x="0" y="0"/>
            <a:chExt cx="87246" cy="2574659"/>
          </a:xfrm>
        </p:grpSpPr>
        <p:sp>
          <p:nvSpPr>
            <p:cNvPr name="Freeform 7" id="7"/>
            <p:cNvSpPr/>
            <p:nvPr/>
          </p:nvSpPr>
          <p:spPr>
            <a:xfrm flipH="false" flipV="false" rot="0">
              <a:off x="0" y="0"/>
              <a:ext cx="87246" cy="2574659"/>
            </a:xfrm>
            <a:custGeom>
              <a:avLst/>
              <a:gdLst/>
              <a:ahLst/>
              <a:cxnLst/>
              <a:rect r="r" b="b" t="t" l="l"/>
              <a:pathLst>
                <a:path h="2574659" w="87246">
                  <a:moveTo>
                    <a:pt x="0" y="0"/>
                  </a:moveTo>
                  <a:lnTo>
                    <a:pt x="87246" y="0"/>
                  </a:lnTo>
                  <a:lnTo>
                    <a:pt x="87246" y="2574659"/>
                  </a:lnTo>
                  <a:lnTo>
                    <a:pt x="0" y="2574659"/>
                  </a:lnTo>
                  <a:close/>
                </a:path>
              </a:pathLst>
            </a:custGeom>
            <a:solidFill>
              <a:srgbClr val="FFC2CA"/>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0" y="0"/>
            <a:ext cx="331261" cy="4857241"/>
            <a:chOff x="0" y="0"/>
            <a:chExt cx="87246" cy="1279273"/>
          </a:xfrm>
        </p:grpSpPr>
        <p:sp>
          <p:nvSpPr>
            <p:cNvPr name="Freeform 10" id="10"/>
            <p:cNvSpPr/>
            <p:nvPr/>
          </p:nvSpPr>
          <p:spPr>
            <a:xfrm flipH="false" flipV="false" rot="0">
              <a:off x="0" y="0"/>
              <a:ext cx="87246" cy="1279273"/>
            </a:xfrm>
            <a:custGeom>
              <a:avLst/>
              <a:gdLst/>
              <a:ahLst/>
              <a:cxnLst/>
              <a:rect r="r" b="b" t="t" l="l"/>
              <a:pathLst>
                <a:path h="1279273" w="87246">
                  <a:moveTo>
                    <a:pt x="0" y="0"/>
                  </a:moveTo>
                  <a:lnTo>
                    <a:pt x="87246" y="0"/>
                  </a:lnTo>
                  <a:lnTo>
                    <a:pt x="87246" y="1279273"/>
                  </a:lnTo>
                  <a:lnTo>
                    <a:pt x="0" y="1279273"/>
                  </a:lnTo>
                  <a:close/>
                </a:path>
              </a:pathLst>
            </a:custGeom>
            <a:solidFill>
              <a:srgbClr val="FFC2CA"/>
            </a:soli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0" y="4786371"/>
            <a:ext cx="331261" cy="5524484"/>
            <a:chOff x="0" y="0"/>
            <a:chExt cx="87246" cy="1455008"/>
          </a:xfrm>
        </p:grpSpPr>
        <p:sp>
          <p:nvSpPr>
            <p:cNvPr name="Freeform 13" id="13"/>
            <p:cNvSpPr/>
            <p:nvPr/>
          </p:nvSpPr>
          <p:spPr>
            <a:xfrm flipH="false" flipV="false" rot="0">
              <a:off x="0" y="0"/>
              <a:ext cx="87246" cy="1455008"/>
            </a:xfrm>
            <a:custGeom>
              <a:avLst/>
              <a:gdLst/>
              <a:ahLst/>
              <a:cxnLst/>
              <a:rect r="r" b="b" t="t" l="l"/>
              <a:pathLst>
                <a:path h="1455008" w="87246">
                  <a:moveTo>
                    <a:pt x="0" y="0"/>
                  </a:moveTo>
                  <a:lnTo>
                    <a:pt x="87246" y="0"/>
                  </a:lnTo>
                  <a:lnTo>
                    <a:pt x="87246" y="1455008"/>
                  </a:lnTo>
                  <a:lnTo>
                    <a:pt x="0" y="1455008"/>
                  </a:lnTo>
                  <a:close/>
                </a:path>
              </a:pathLst>
            </a:custGeom>
            <a:solidFill>
              <a:srgbClr val="F9ECB8"/>
            </a:soli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5400000">
            <a:off x="14027066" y="-3929673"/>
            <a:ext cx="331261" cy="8190607"/>
            <a:chOff x="0" y="0"/>
            <a:chExt cx="87246" cy="2157197"/>
          </a:xfrm>
        </p:grpSpPr>
        <p:sp>
          <p:nvSpPr>
            <p:cNvPr name="Freeform 16" id="16"/>
            <p:cNvSpPr/>
            <p:nvPr/>
          </p:nvSpPr>
          <p:spPr>
            <a:xfrm flipH="false" flipV="false" rot="0">
              <a:off x="0" y="0"/>
              <a:ext cx="87246" cy="2157197"/>
            </a:xfrm>
            <a:custGeom>
              <a:avLst/>
              <a:gdLst/>
              <a:ahLst/>
              <a:cxnLst/>
              <a:rect r="r" b="b" t="t" l="l"/>
              <a:pathLst>
                <a:path h="2157197" w="87246">
                  <a:moveTo>
                    <a:pt x="0" y="0"/>
                  </a:moveTo>
                  <a:lnTo>
                    <a:pt x="87246" y="0"/>
                  </a:lnTo>
                  <a:lnTo>
                    <a:pt x="87246" y="2157197"/>
                  </a:lnTo>
                  <a:lnTo>
                    <a:pt x="0" y="2157197"/>
                  </a:lnTo>
                  <a:close/>
                </a:path>
              </a:pathLst>
            </a:custGeom>
            <a:solidFill>
              <a:srgbClr val="BCAAD0"/>
            </a:solidFill>
          </p:spPr>
        </p:sp>
        <p:sp>
          <p:nvSpPr>
            <p:cNvPr name="TextBox 17" id="17"/>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7956739" y="0"/>
            <a:ext cx="331261" cy="3012480"/>
            <a:chOff x="0" y="0"/>
            <a:chExt cx="87246" cy="793410"/>
          </a:xfrm>
        </p:grpSpPr>
        <p:sp>
          <p:nvSpPr>
            <p:cNvPr name="Freeform 19" id="19"/>
            <p:cNvSpPr/>
            <p:nvPr/>
          </p:nvSpPr>
          <p:spPr>
            <a:xfrm flipH="false" flipV="false" rot="0">
              <a:off x="0" y="0"/>
              <a:ext cx="87246" cy="793410"/>
            </a:xfrm>
            <a:custGeom>
              <a:avLst/>
              <a:gdLst/>
              <a:ahLst/>
              <a:cxnLst/>
              <a:rect r="r" b="b" t="t" l="l"/>
              <a:pathLst>
                <a:path h="793410" w="87246">
                  <a:moveTo>
                    <a:pt x="0" y="0"/>
                  </a:moveTo>
                  <a:lnTo>
                    <a:pt x="87246" y="0"/>
                  </a:lnTo>
                  <a:lnTo>
                    <a:pt x="87246" y="793410"/>
                  </a:lnTo>
                  <a:lnTo>
                    <a:pt x="0" y="793410"/>
                  </a:lnTo>
                  <a:close/>
                </a:path>
              </a:pathLst>
            </a:custGeom>
            <a:solidFill>
              <a:srgbClr val="BCAAD0"/>
            </a:solidFill>
          </p:spPr>
        </p:sp>
        <p:sp>
          <p:nvSpPr>
            <p:cNvPr name="TextBox 20" id="20"/>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5400000">
            <a:off x="17610603" y="9775233"/>
            <a:ext cx="331261" cy="692272"/>
            <a:chOff x="0" y="0"/>
            <a:chExt cx="87246" cy="182327"/>
          </a:xfrm>
        </p:grpSpPr>
        <p:sp>
          <p:nvSpPr>
            <p:cNvPr name="Freeform 22" id="22"/>
            <p:cNvSpPr/>
            <p:nvPr/>
          </p:nvSpPr>
          <p:spPr>
            <a:xfrm flipH="false" flipV="false" rot="0">
              <a:off x="0" y="0"/>
              <a:ext cx="87246" cy="182327"/>
            </a:xfrm>
            <a:custGeom>
              <a:avLst/>
              <a:gdLst/>
              <a:ahLst/>
              <a:cxnLst/>
              <a:rect r="r" b="b" t="t" l="l"/>
              <a:pathLst>
                <a:path h="182327" w="87246">
                  <a:moveTo>
                    <a:pt x="0" y="0"/>
                  </a:moveTo>
                  <a:lnTo>
                    <a:pt x="87246" y="0"/>
                  </a:lnTo>
                  <a:lnTo>
                    <a:pt x="87246" y="182327"/>
                  </a:lnTo>
                  <a:lnTo>
                    <a:pt x="0" y="182327"/>
                  </a:lnTo>
                  <a:close/>
                </a:path>
              </a:pathLst>
            </a:custGeom>
            <a:solidFill>
              <a:srgbClr val="A3FBE5"/>
            </a:solidFill>
          </p:spPr>
        </p:sp>
        <p:sp>
          <p:nvSpPr>
            <p:cNvPr name="TextBox 23" id="2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5400000">
            <a:off x="1637154" y="8484216"/>
            <a:ext cx="331261" cy="3274307"/>
            <a:chOff x="0" y="0"/>
            <a:chExt cx="87246" cy="862369"/>
          </a:xfrm>
        </p:grpSpPr>
        <p:sp>
          <p:nvSpPr>
            <p:cNvPr name="Freeform 25" id="25"/>
            <p:cNvSpPr/>
            <p:nvPr/>
          </p:nvSpPr>
          <p:spPr>
            <a:xfrm flipH="false" flipV="false" rot="0">
              <a:off x="0" y="0"/>
              <a:ext cx="87246" cy="862369"/>
            </a:xfrm>
            <a:custGeom>
              <a:avLst/>
              <a:gdLst/>
              <a:ahLst/>
              <a:cxnLst/>
              <a:rect r="r" b="b" t="t" l="l"/>
              <a:pathLst>
                <a:path h="862369" w="87246">
                  <a:moveTo>
                    <a:pt x="0" y="0"/>
                  </a:moveTo>
                  <a:lnTo>
                    <a:pt x="87246" y="0"/>
                  </a:lnTo>
                  <a:lnTo>
                    <a:pt x="87246" y="862369"/>
                  </a:lnTo>
                  <a:lnTo>
                    <a:pt x="0" y="862369"/>
                  </a:lnTo>
                  <a:close/>
                </a:path>
              </a:pathLst>
            </a:custGeom>
            <a:solidFill>
              <a:srgbClr val="F9ECB8"/>
            </a:solidFill>
          </p:spPr>
        </p:sp>
        <p:sp>
          <p:nvSpPr>
            <p:cNvPr name="TextBox 26" id="26"/>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5400000">
            <a:off x="10235886" y="3037756"/>
            <a:ext cx="331261" cy="14167228"/>
            <a:chOff x="0" y="0"/>
            <a:chExt cx="87246" cy="3731286"/>
          </a:xfrm>
        </p:grpSpPr>
        <p:sp>
          <p:nvSpPr>
            <p:cNvPr name="Freeform 28" id="28"/>
            <p:cNvSpPr/>
            <p:nvPr/>
          </p:nvSpPr>
          <p:spPr>
            <a:xfrm flipH="false" flipV="false" rot="0">
              <a:off x="0" y="0"/>
              <a:ext cx="87246" cy="3731286"/>
            </a:xfrm>
            <a:custGeom>
              <a:avLst/>
              <a:gdLst/>
              <a:ahLst/>
              <a:cxnLst/>
              <a:rect r="r" b="b" t="t" l="l"/>
              <a:pathLst>
                <a:path h="3731286" w="87246">
                  <a:moveTo>
                    <a:pt x="0" y="0"/>
                  </a:moveTo>
                  <a:lnTo>
                    <a:pt x="87246" y="0"/>
                  </a:lnTo>
                  <a:lnTo>
                    <a:pt x="87246" y="3731286"/>
                  </a:lnTo>
                  <a:lnTo>
                    <a:pt x="0" y="3731286"/>
                  </a:lnTo>
                  <a:close/>
                </a:path>
              </a:pathLst>
            </a:custGeom>
            <a:solidFill>
              <a:srgbClr val="BCAAD0"/>
            </a:solidFill>
          </p:spPr>
        </p:sp>
        <p:sp>
          <p:nvSpPr>
            <p:cNvPr name="TextBox 29" id="29"/>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30" id="30"/>
          <p:cNvSpPr txBox="true"/>
          <p:nvPr/>
        </p:nvSpPr>
        <p:spPr>
          <a:xfrm rot="0">
            <a:off x="12819431" y="4869256"/>
            <a:ext cx="2746532" cy="539406"/>
          </a:xfrm>
          <a:prstGeom prst="rect">
            <a:avLst/>
          </a:prstGeom>
        </p:spPr>
        <p:txBody>
          <a:bodyPr anchor="t" rtlCol="false" tIns="0" lIns="0" bIns="0" rIns="0">
            <a:spAutoFit/>
          </a:bodyPr>
          <a:lstStyle/>
          <a:p>
            <a:pPr algn="ctr">
              <a:lnSpc>
                <a:spcPts val="4393"/>
              </a:lnSpc>
            </a:pPr>
            <a:r>
              <a:rPr lang="en-US" sz="3138">
                <a:solidFill>
                  <a:srgbClr val="4D4D4D"/>
                </a:solidFill>
                <a:latin typeface="Lato"/>
              </a:rPr>
              <a:t>G.KANIMOZHI</a:t>
            </a:r>
          </a:p>
        </p:txBody>
      </p:sp>
      <p:sp>
        <p:nvSpPr>
          <p:cNvPr name="TextBox 31" id="31"/>
          <p:cNvSpPr txBox="true"/>
          <p:nvPr/>
        </p:nvSpPr>
        <p:spPr>
          <a:xfrm rot="0">
            <a:off x="11485740" y="5612167"/>
            <a:ext cx="5361543" cy="2404630"/>
          </a:xfrm>
          <a:prstGeom prst="rect">
            <a:avLst/>
          </a:prstGeom>
        </p:spPr>
        <p:txBody>
          <a:bodyPr anchor="t" rtlCol="false" tIns="0" lIns="0" bIns="0" rIns="0">
            <a:spAutoFit/>
          </a:bodyPr>
          <a:lstStyle/>
          <a:p>
            <a:pPr algn="ctr">
              <a:lnSpc>
                <a:spcPts val="3676"/>
              </a:lnSpc>
            </a:pPr>
            <a:r>
              <a:rPr lang="en-US" sz="2626">
                <a:solidFill>
                  <a:srgbClr val="4D4D4D"/>
                </a:solidFill>
                <a:latin typeface="Lato"/>
              </a:rPr>
              <a:t>EMAIL-ID:</a:t>
            </a:r>
          </a:p>
          <a:p>
            <a:pPr algn="ctr">
              <a:lnSpc>
                <a:spcPts val="3676"/>
              </a:lnSpc>
            </a:pPr>
            <a:r>
              <a:rPr lang="en-US" sz="2626">
                <a:solidFill>
                  <a:srgbClr val="4D4D4D"/>
                </a:solidFill>
                <a:latin typeface="Lato"/>
              </a:rPr>
              <a:t>kanimozhigopal2004@gmail.com</a:t>
            </a:r>
          </a:p>
          <a:p>
            <a:pPr algn="ctr">
              <a:lnSpc>
                <a:spcPts val="4524"/>
              </a:lnSpc>
            </a:pPr>
            <a:r>
              <a:rPr lang="en-US" sz="3231">
                <a:solidFill>
                  <a:srgbClr val="4D4D4D"/>
                </a:solidFill>
                <a:latin typeface="Lato"/>
              </a:rPr>
              <a:t>B.E.CSE 3rd YEAR</a:t>
            </a:r>
          </a:p>
          <a:p>
            <a:pPr algn="ctr">
              <a:lnSpc>
                <a:spcPts val="3676"/>
              </a:lnSpc>
            </a:pPr>
            <a:r>
              <a:rPr lang="en-US" sz="2626">
                <a:solidFill>
                  <a:srgbClr val="4D4D4D"/>
                </a:solidFill>
                <a:latin typeface="Lato"/>
              </a:rPr>
              <a:t>NM ID:au511321104040</a:t>
            </a:r>
          </a:p>
          <a:p>
            <a:pPr algn="ctr">
              <a:lnSpc>
                <a:spcPts val="3676"/>
              </a:lnSpc>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981294"/>
            <a:ext cx="18288000" cy="5767072"/>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Canva Sans Bold"/>
              </a:rPr>
              <a:t>Phase 1 - Model Training</a:t>
            </a:r>
          </a:p>
          <a:p>
            <a:pPr algn="ctr">
              <a:lnSpc>
                <a:spcPts val="6579"/>
              </a:lnSpc>
              <a:spcBef>
                <a:spcPct val="0"/>
              </a:spcBef>
            </a:pPr>
            <a:r>
              <a:rPr lang="en-US" sz="4699">
                <a:solidFill>
                  <a:srgbClr val="000000"/>
                </a:solidFill>
                <a:latin typeface="Canva Sans"/>
              </a:rPr>
              <a:t>- Model Training: We will train each of the selected models using the preprocessed dataset. Training will involve learning the underlying patterns in the data, enabling the models to make accurate predictions.</a:t>
            </a:r>
          </a:p>
          <a:p>
            <a:pPr algn="ctr">
              <a:lnSpc>
                <a:spcPts val="6579"/>
              </a:lnSpc>
              <a:spcBef>
                <a:spcPct val="0"/>
              </a:spcBef>
            </a:pPr>
            <a:r>
              <a:rPr lang="en-US" sz="4699">
                <a:solidFill>
                  <a:srgbClr val="000000"/>
                </a:solidFill>
                <a:latin typeface="Canva Sans"/>
              </a:rPr>
              <a:t>- Tools/Modules: Scikit-Learn will be instrumental in model training.</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2185149"/>
            <a:ext cx="18288000" cy="5636262"/>
          </a:xfrm>
          <a:prstGeom prst="rect">
            <a:avLst/>
          </a:prstGeom>
        </p:spPr>
        <p:txBody>
          <a:bodyPr anchor="t" rtlCol="false" tIns="0" lIns="0" bIns="0" rIns="0">
            <a:spAutoFit/>
          </a:bodyPr>
          <a:lstStyle/>
          <a:p>
            <a:pPr algn="ctr">
              <a:lnSpc>
                <a:spcPts val="6439"/>
              </a:lnSpc>
              <a:spcBef>
                <a:spcPct val="0"/>
              </a:spcBef>
            </a:pPr>
            <a:r>
              <a:rPr lang="en-US" sz="4599">
                <a:solidFill>
                  <a:srgbClr val="000000"/>
                </a:solidFill>
                <a:latin typeface="Canva Sans Bold"/>
              </a:rPr>
              <a:t> Phase 1 - Evaluation Metrics</a:t>
            </a:r>
          </a:p>
          <a:p>
            <a:pPr algn="ctr">
              <a:lnSpc>
                <a:spcPts val="6439"/>
              </a:lnSpc>
              <a:spcBef>
                <a:spcPct val="0"/>
              </a:spcBef>
            </a:pPr>
            <a:r>
              <a:rPr lang="en-US" sz="4599">
                <a:solidFill>
                  <a:srgbClr val="000000"/>
                </a:solidFill>
                <a:latin typeface="Canva Sans"/>
              </a:rPr>
              <a:t>- Evaluation Metrics: To assess the performance of our models, we will use key metrics such as Mean Absolute Error (MAE), Root Mean Squared Error (RMSE), and R-squared. These metrics will provide insights into how well each model predicts house prices.</a:t>
            </a:r>
          </a:p>
          <a:p>
            <a:pPr algn="ctr">
              <a:lnSpc>
                <a:spcPts val="6439"/>
              </a:lnSpc>
              <a:spcBef>
                <a:spcPct val="0"/>
              </a:spcBef>
            </a:pPr>
            <a:r>
              <a:rPr lang="en-US" sz="4599">
                <a:solidFill>
                  <a:srgbClr val="000000"/>
                </a:solidFill>
                <a:latin typeface="Canva Sans"/>
              </a:rPr>
              <a:t>- Tools/Modules: Matplotlib will be used for visualizing the evaluation results.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3550183"/>
            <a:ext cx="18288000" cy="4017012"/>
          </a:xfrm>
          <a:prstGeom prst="rect">
            <a:avLst/>
          </a:prstGeom>
        </p:spPr>
        <p:txBody>
          <a:bodyPr anchor="t" rtlCol="false" tIns="0" lIns="0" bIns="0" rIns="0">
            <a:spAutoFit/>
          </a:bodyPr>
          <a:lstStyle/>
          <a:p>
            <a:pPr algn="ctr">
              <a:lnSpc>
                <a:spcPts val="6439"/>
              </a:lnSpc>
              <a:spcBef>
                <a:spcPct val="0"/>
              </a:spcBef>
            </a:pPr>
            <a:r>
              <a:rPr lang="en-US" sz="4599">
                <a:solidFill>
                  <a:srgbClr val="000000"/>
                </a:solidFill>
                <a:latin typeface="Canva Sans Bold"/>
              </a:rPr>
              <a:t> Phase 1 - Results</a:t>
            </a:r>
          </a:p>
          <a:p>
            <a:pPr algn="ctr">
              <a:lnSpc>
                <a:spcPts val="6439"/>
              </a:lnSpc>
              <a:spcBef>
                <a:spcPct val="0"/>
              </a:spcBef>
            </a:pPr>
            <a:r>
              <a:rPr lang="en-US" sz="4599">
                <a:solidFill>
                  <a:srgbClr val="000000"/>
                </a:solidFill>
                <a:latin typeface="Canva Sans"/>
              </a:rPr>
              <a:t>- Results: Our evaluation will reveal compelling results, demonstrating the strengths and weaknesses of each model. We will showcase the model's performance metrics, such as RMSE and R-squared, to highlight their predictive capabilities.</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421763"/>
            <a:ext cx="17698481" cy="8658227"/>
          </a:xfrm>
          <a:prstGeom prst="rect">
            <a:avLst/>
          </a:prstGeom>
        </p:spPr>
        <p:txBody>
          <a:bodyPr anchor="t" rtlCol="false" tIns="0" lIns="0" bIns="0" rIns="0">
            <a:spAutoFit/>
          </a:bodyPr>
          <a:lstStyle/>
          <a:p>
            <a:pPr algn="ctr">
              <a:lnSpc>
                <a:spcPts val="6299"/>
              </a:lnSpc>
              <a:spcBef>
                <a:spcPct val="0"/>
              </a:spcBef>
            </a:pPr>
            <a:r>
              <a:rPr lang="en-US" sz="4499">
                <a:solidFill>
                  <a:srgbClr val="000000"/>
                </a:solidFill>
                <a:latin typeface="Canva Sans Bold"/>
              </a:rPr>
              <a:t>Future Work</a:t>
            </a:r>
          </a:p>
          <a:p>
            <a:pPr algn="ctr">
              <a:lnSpc>
                <a:spcPts val="6299"/>
              </a:lnSpc>
              <a:spcBef>
                <a:spcPct val="0"/>
              </a:spcBef>
            </a:pPr>
            <a:r>
              <a:rPr lang="en-US" sz="4499">
                <a:solidFill>
                  <a:srgbClr val="000000"/>
                </a:solidFill>
                <a:latin typeface="Canva Sans"/>
              </a:rPr>
              <a:t>- Future Work: In our ongoing efforts to enhance predictive accuracy and gain deeper insights into the housing market, we will plan to explore advanced ensemble methods, hyperparameter tuning, and potentially more sophisticated feature engineering techniques. By continuously experimenting with diverse models and improving our data preprocessing, we aim to uncover hidden patterns and improve our predictions further.</a:t>
            </a:r>
          </a:p>
          <a:p>
            <a:pPr algn="ctr">
              <a:lnSpc>
                <a:spcPts val="6299"/>
              </a:lnSpc>
              <a:spcBef>
                <a:spcPct val="0"/>
              </a:spcBef>
            </a:pPr>
            <a:r>
              <a:rPr lang="en-US" sz="4499">
                <a:solidFill>
                  <a:srgbClr val="000000"/>
                </a:solidFill>
                <a:latin typeface="Canva Sans"/>
              </a:rPr>
              <a:t>- Tools/Modules: In the future, we may explore additional tools and libraries based on the specific needs of our project.</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2282507"/>
            <a:ext cx="18288000" cy="5636262"/>
          </a:xfrm>
          <a:prstGeom prst="rect">
            <a:avLst/>
          </a:prstGeom>
        </p:spPr>
        <p:txBody>
          <a:bodyPr anchor="t" rtlCol="false" tIns="0" lIns="0" bIns="0" rIns="0">
            <a:spAutoFit/>
          </a:bodyPr>
          <a:lstStyle/>
          <a:p>
            <a:pPr algn="ctr">
              <a:lnSpc>
                <a:spcPts val="6439"/>
              </a:lnSpc>
              <a:spcBef>
                <a:spcPct val="0"/>
              </a:spcBef>
            </a:pPr>
            <a:r>
              <a:rPr lang="en-US" sz="4599">
                <a:solidFill>
                  <a:srgbClr val="000000"/>
                </a:solidFill>
                <a:latin typeface="Canva Sans Bold"/>
              </a:rPr>
              <a:t> Problem Statement</a:t>
            </a:r>
          </a:p>
          <a:p>
            <a:pPr algn="ctr">
              <a:lnSpc>
                <a:spcPts val="6439"/>
              </a:lnSpc>
              <a:spcBef>
                <a:spcPct val="0"/>
              </a:spcBef>
            </a:pPr>
            <a:r>
              <a:rPr lang="en-US" sz="4599">
                <a:solidFill>
                  <a:srgbClr val="000000"/>
                </a:solidFill>
                <a:latin typeface="Canva Sans"/>
              </a:rPr>
              <a:t>The housing market will remain a complex sector that will continue to affect people's lives significantly. Accurately predicting house prices will be crucial for making informed decisions when buying or selling a home. In this project, we will use machine learning techniques to predict house prices based on various features.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193163"/>
            <a:ext cx="18288000" cy="8065137"/>
          </a:xfrm>
          <a:prstGeom prst="rect">
            <a:avLst/>
          </a:prstGeom>
        </p:spPr>
        <p:txBody>
          <a:bodyPr anchor="t" rtlCol="false" tIns="0" lIns="0" bIns="0" rIns="0">
            <a:spAutoFit/>
          </a:bodyPr>
          <a:lstStyle/>
          <a:p>
            <a:pPr algn="ctr">
              <a:lnSpc>
                <a:spcPts val="6439"/>
              </a:lnSpc>
              <a:spcBef>
                <a:spcPct val="0"/>
              </a:spcBef>
            </a:pPr>
            <a:r>
              <a:rPr lang="en-US" sz="4599">
                <a:solidFill>
                  <a:srgbClr val="000000"/>
                </a:solidFill>
                <a:latin typeface="Canva Sans Bold"/>
              </a:rPr>
              <a:t>Project Overview</a:t>
            </a:r>
          </a:p>
          <a:p>
            <a:pPr algn="ctr">
              <a:lnSpc>
                <a:spcPts val="6439"/>
              </a:lnSpc>
              <a:spcBef>
                <a:spcPct val="0"/>
              </a:spcBef>
            </a:pPr>
            <a:r>
              <a:rPr lang="en-US" sz="4599">
                <a:solidFill>
                  <a:srgbClr val="000000"/>
                </a:solidFill>
                <a:latin typeface="Canva Sans"/>
              </a:rPr>
              <a:t>- Project Goal:The primary objective of this project will be to develop a machine learning model that will accurately predict house prices based on a set of relevant features. This model will provide valuable insights to both buyers and sellers in the housing market.</a:t>
            </a:r>
          </a:p>
          <a:p>
            <a:pPr algn="ctr">
              <a:lnSpc>
                <a:spcPts val="6439"/>
              </a:lnSpc>
              <a:spcBef>
                <a:spcPct val="0"/>
              </a:spcBef>
            </a:pPr>
            <a:r>
              <a:rPr lang="en-US" sz="4599">
                <a:solidFill>
                  <a:srgbClr val="000000"/>
                </a:solidFill>
                <a:latin typeface="Canva Sans"/>
              </a:rPr>
              <a:t>- Dataset Source: We will acquire our dataset from Kaggle, specifically the "USA Housing" dataset. This dataset will contain a wealth of information about houses in the USA, making it suitable for our predictive modeling task.</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2217102"/>
            <a:ext cx="18288000" cy="5767072"/>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Canva Sans Bold"/>
              </a:rPr>
              <a:t>Design Thinking</a:t>
            </a:r>
          </a:p>
          <a:p>
            <a:pPr algn="ctr">
              <a:lnSpc>
                <a:spcPts val="6579"/>
              </a:lnSpc>
              <a:spcBef>
                <a:spcPct val="0"/>
              </a:spcBef>
            </a:pPr>
            <a:r>
              <a:rPr lang="en-US" sz="4699">
                <a:solidFill>
                  <a:srgbClr val="000000"/>
                </a:solidFill>
                <a:latin typeface="Canva Sans"/>
              </a:rPr>
              <a:t> Our approach to solving this problem will be structured into several phases, each with specific objectives and tasks. These phases will include data preprocessing, feature selection, model selection, model training, and evaluation. This structured approach will ensure that we systematically address all aspects of the problem.</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2307203"/>
            <a:ext cx="18288000" cy="4938397"/>
          </a:xfrm>
          <a:prstGeom prst="rect">
            <a:avLst/>
          </a:prstGeom>
        </p:spPr>
        <p:txBody>
          <a:bodyPr anchor="t" rtlCol="false" tIns="0" lIns="0" bIns="0" rIns="0">
            <a:spAutoFit/>
          </a:bodyPr>
          <a:lstStyle/>
          <a:p>
            <a:pPr algn="ctr">
              <a:lnSpc>
                <a:spcPts val="6579"/>
              </a:lnSpc>
              <a:spcBef>
                <a:spcPct val="0"/>
              </a:spcBef>
            </a:pPr>
          </a:p>
          <a:p>
            <a:pPr algn="ctr">
              <a:lnSpc>
                <a:spcPts val="6579"/>
              </a:lnSpc>
              <a:spcBef>
                <a:spcPct val="0"/>
              </a:spcBef>
            </a:pPr>
            <a:r>
              <a:rPr lang="en-US" sz="4699">
                <a:solidFill>
                  <a:srgbClr val="000000"/>
                </a:solidFill>
                <a:latin typeface="Canva Sans Bold"/>
              </a:rPr>
              <a:t> Phase 1 - Problem Definition</a:t>
            </a:r>
          </a:p>
          <a:p>
            <a:pPr algn="ctr">
              <a:lnSpc>
                <a:spcPts val="6579"/>
              </a:lnSpc>
              <a:spcBef>
                <a:spcPct val="0"/>
              </a:spcBef>
            </a:pPr>
            <a:r>
              <a:rPr lang="en-US" sz="4699">
                <a:solidFill>
                  <a:srgbClr val="000000"/>
                </a:solidFill>
                <a:latin typeface="Canva Sans"/>
              </a:rPr>
              <a:t>The fundamental problem we aim to solve will be predicting house prices accurately. To achieve this, we will leverage machine learning techniques and a dataset that will contain a variety of features related to housing properties.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877694"/>
            <a:ext cx="18288000" cy="6445887"/>
          </a:xfrm>
          <a:prstGeom prst="rect">
            <a:avLst/>
          </a:prstGeom>
        </p:spPr>
        <p:txBody>
          <a:bodyPr anchor="t" rtlCol="false" tIns="0" lIns="0" bIns="0" rIns="0">
            <a:spAutoFit/>
          </a:bodyPr>
          <a:lstStyle/>
          <a:p>
            <a:pPr algn="ctr">
              <a:lnSpc>
                <a:spcPts val="6439"/>
              </a:lnSpc>
              <a:spcBef>
                <a:spcPct val="0"/>
              </a:spcBef>
            </a:pPr>
            <a:r>
              <a:rPr lang="en-US" sz="4599">
                <a:solidFill>
                  <a:srgbClr val="000000"/>
                </a:solidFill>
                <a:latin typeface="Canva Sans Bold"/>
              </a:rPr>
              <a:t> Phase 1 - Data Source</a:t>
            </a:r>
          </a:p>
          <a:p>
            <a:pPr algn="ctr">
              <a:lnSpc>
                <a:spcPts val="6439"/>
              </a:lnSpc>
              <a:spcBef>
                <a:spcPct val="0"/>
              </a:spcBef>
            </a:pPr>
            <a:r>
              <a:rPr lang="en-US" sz="4599">
                <a:solidFill>
                  <a:srgbClr val="000000"/>
                </a:solidFill>
                <a:latin typeface="Canva Sans"/>
              </a:rPr>
              <a:t> We will obtain our dataset from Kaggle. This dataset will include essential features such as location, square footage, number of bedrooms and bathrooms, and, most importantly, the house price. Having access to real-world data will be essential for training a predictive model.</a:t>
            </a:r>
          </a:p>
          <a:p>
            <a:pPr algn="ctr">
              <a:lnSpc>
                <a:spcPts val="6439"/>
              </a:lnSpc>
              <a:spcBef>
                <a:spcPct val="0"/>
              </a:spcBef>
            </a:pPr>
            <a:r>
              <a:rPr lang="en-US" sz="4599">
                <a:solidFill>
                  <a:srgbClr val="000000"/>
                </a:solidFill>
                <a:latin typeface="Canva Sans"/>
              </a:rPr>
              <a:t>- Tools/Modules: Pandas, NumPy, and Scikit-Learn will be used for data preprocessing and initial analysis.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241918"/>
            <a:ext cx="18285250" cy="7172130"/>
          </a:xfrm>
          <a:prstGeom prst="rect">
            <a:avLst/>
          </a:prstGeom>
        </p:spPr>
        <p:txBody>
          <a:bodyPr anchor="t" rtlCol="false" tIns="0" lIns="0" bIns="0" rIns="0">
            <a:spAutoFit/>
          </a:bodyPr>
          <a:lstStyle/>
          <a:p>
            <a:pPr algn="ctr">
              <a:lnSpc>
                <a:spcPts val="6310"/>
              </a:lnSpc>
              <a:spcBef>
                <a:spcPct val="0"/>
              </a:spcBef>
            </a:pPr>
            <a:r>
              <a:rPr lang="en-US" sz="4507">
                <a:solidFill>
                  <a:srgbClr val="000000"/>
                </a:solidFill>
                <a:latin typeface="Canva Sans Bold"/>
              </a:rPr>
              <a:t>Phase 1 - Data Preprocessing</a:t>
            </a:r>
          </a:p>
          <a:p>
            <a:pPr algn="ctr">
              <a:lnSpc>
                <a:spcPts val="6310"/>
              </a:lnSpc>
              <a:spcBef>
                <a:spcPct val="0"/>
              </a:spcBef>
            </a:pPr>
            <a:r>
              <a:rPr lang="en-US" sz="4507">
                <a:solidFill>
                  <a:srgbClr val="000000"/>
                </a:solidFill>
                <a:latin typeface="Canva Sans"/>
              </a:rPr>
              <a:t>- Data Preprocessing: This phase will involve several crucial data preparation steps. We will clean the dataset by addressing missing values, outliers, and data inconsistencies. Additionally, we will transform categorical features into numerical representations using techniques like one-hot encoding or label encoding. This step will ensure that the data is suitable for machine learning.</a:t>
            </a:r>
          </a:p>
          <a:p>
            <a:pPr algn="ctr">
              <a:lnSpc>
                <a:spcPts val="6310"/>
              </a:lnSpc>
              <a:spcBef>
                <a:spcPct val="0"/>
              </a:spcBef>
            </a:pPr>
            <a:r>
              <a:rPr lang="en-US" sz="4507">
                <a:solidFill>
                  <a:srgbClr val="000000"/>
                </a:solidFill>
                <a:latin typeface="Canva Sans"/>
              </a:rPr>
              <a:t>- Tools/Modules: Pandas, NumPy, and Scikit-Learn will be instrumental in data preprocessing.</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2151697"/>
            <a:ext cx="17816384" cy="5636262"/>
          </a:xfrm>
          <a:prstGeom prst="rect">
            <a:avLst/>
          </a:prstGeom>
        </p:spPr>
        <p:txBody>
          <a:bodyPr anchor="t" rtlCol="false" tIns="0" lIns="0" bIns="0" rIns="0">
            <a:spAutoFit/>
          </a:bodyPr>
          <a:lstStyle/>
          <a:p>
            <a:pPr algn="ctr">
              <a:lnSpc>
                <a:spcPts val="6439"/>
              </a:lnSpc>
              <a:spcBef>
                <a:spcPct val="0"/>
              </a:spcBef>
            </a:pPr>
            <a:r>
              <a:rPr lang="en-US" sz="4599">
                <a:solidFill>
                  <a:srgbClr val="000000"/>
                </a:solidFill>
                <a:latin typeface="Canva Sans Bold"/>
              </a:rPr>
              <a:t>Phase 1 - Feature Selection</a:t>
            </a:r>
          </a:p>
          <a:p>
            <a:pPr algn="ctr">
              <a:lnSpc>
                <a:spcPts val="6439"/>
              </a:lnSpc>
              <a:spcBef>
                <a:spcPct val="0"/>
              </a:spcBef>
            </a:pPr>
            <a:r>
              <a:rPr lang="en-US" sz="4599">
                <a:solidFill>
                  <a:srgbClr val="000000"/>
                </a:solidFill>
                <a:latin typeface="Canva Sans"/>
              </a:rPr>
              <a:t>- Feature Selection: We will carefully select the most relevant features that will contribute to predicting house prices accurately. This will be achieved through exploratory data analysis and feature importance analysis.</a:t>
            </a:r>
          </a:p>
          <a:p>
            <a:pPr algn="ctr">
              <a:lnSpc>
                <a:spcPts val="6439"/>
              </a:lnSpc>
              <a:spcBef>
                <a:spcPct val="0"/>
              </a:spcBef>
            </a:pPr>
            <a:r>
              <a:rPr lang="en-US" sz="4599">
                <a:solidFill>
                  <a:srgbClr val="000000"/>
                </a:solidFill>
                <a:latin typeface="Canva Sans"/>
              </a:rPr>
              <a:t>- Tools/Modules: No specific tools/modules, but domain knowledge and exploratory data analysis will be essential.</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531027"/>
            <a:ext cx="18288000" cy="7520941"/>
          </a:xfrm>
          <a:prstGeom prst="rect">
            <a:avLst/>
          </a:prstGeom>
        </p:spPr>
        <p:txBody>
          <a:bodyPr anchor="t" rtlCol="false" tIns="0" lIns="0" bIns="0" rIns="0">
            <a:spAutoFit/>
          </a:bodyPr>
          <a:lstStyle/>
          <a:p>
            <a:pPr algn="ctr">
              <a:lnSpc>
                <a:spcPts val="5459"/>
              </a:lnSpc>
              <a:spcBef>
                <a:spcPct val="0"/>
              </a:spcBef>
            </a:pPr>
            <a:r>
              <a:rPr lang="en-US" sz="3899">
                <a:solidFill>
                  <a:srgbClr val="000000"/>
                </a:solidFill>
                <a:latin typeface="Canva Sans Bold"/>
              </a:rPr>
              <a:t>Phase 1 - Model Selection</a:t>
            </a:r>
          </a:p>
          <a:p>
            <a:pPr algn="ctr">
              <a:lnSpc>
                <a:spcPts val="5459"/>
              </a:lnSpc>
              <a:spcBef>
                <a:spcPct val="0"/>
              </a:spcBef>
            </a:pPr>
            <a:r>
              <a:rPr lang="en-US" sz="3899">
                <a:solidFill>
                  <a:srgbClr val="000000"/>
                </a:solidFill>
                <a:latin typeface="Canva Sans Bold Italics"/>
              </a:rPr>
              <a:t>- </a:t>
            </a:r>
            <a:r>
              <a:rPr lang="en-US" sz="3899">
                <a:solidFill>
                  <a:srgbClr val="000000"/>
                </a:solidFill>
                <a:latin typeface="Canva Sans Italics"/>
              </a:rPr>
              <a:t>Model Selection: To predict house prices, we will choose three models for exploration:</a:t>
            </a:r>
          </a:p>
          <a:p>
            <a:pPr algn="ctr">
              <a:lnSpc>
                <a:spcPts val="5459"/>
              </a:lnSpc>
              <a:spcBef>
                <a:spcPct val="0"/>
              </a:spcBef>
            </a:pPr>
            <a:r>
              <a:rPr lang="en-US" sz="3899">
                <a:solidFill>
                  <a:srgbClr val="000000"/>
                </a:solidFill>
                <a:latin typeface="Canva Sans Italics"/>
              </a:rPr>
              <a:t>  1. **Linear Regression**: A fundamental model that will establish a linear relationship between the input features and the target variable.</a:t>
            </a:r>
          </a:p>
          <a:p>
            <a:pPr algn="ctr">
              <a:lnSpc>
                <a:spcPts val="5459"/>
              </a:lnSpc>
              <a:spcBef>
                <a:spcPct val="0"/>
              </a:spcBef>
            </a:pPr>
            <a:r>
              <a:rPr lang="en-US" sz="3899">
                <a:solidFill>
                  <a:srgbClr val="000000"/>
                </a:solidFill>
                <a:latin typeface="Canva Sans Italics"/>
              </a:rPr>
              <a:t>  2. **Random Forest Regressor**: A powerful ensemble model that will capture complex relationships and interactions in the data.</a:t>
            </a:r>
          </a:p>
          <a:p>
            <a:pPr algn="ctr">
              <a:lnSpc>
                <a:spcPts val="5459"/>
              </a:lnSpc>
              <a:spcBef>
                <a:spcPct val="0"/>
              </a:spcBef>
            </a:pPr>
            <a:r>
              <a:rPr lang="en-US" sz="3899">
                <a:solidFill>
                  <a:srgbClr val="000000"/>
                </a:solidFill>
                <a:latin typeface="Canva Sans Italics"/>
              </a:rPr>
              <a:t>  3. **Support Vector Regression (SVR)**: A model that will use support vector machines to perform regression tasks, capable of handling non-linear relationships.</a:t>
            </a:r>
          </a:p>
          <a:p>
            <a:pPr algn="ctr">
              <a:lnSpc>
                <a:spcPts val="5459"/>
              </a:lnSpc>
              <a:spcBef>
                <a:spcPct val="0"/>
              </a:spcBef>
            </a:pPr>
            <a:r>
              <a:rPr lang="en-US" sz="3899">
                <a:solidFill>
                  <a:srgbClr val="000000"/>
                </a:solidFill>
                <a:latin typeface="Canva Sans Italics"/>
              </a:rPr>
              <a:t>- Tools/Modules: Scikit-Learn will be used for implementing these models</a:t>
            </a:r>
            <a:r>
              <a:rPr lang="en-US" sz="3899">
                <a:solidFill>
                  <a:srgbClr val="000000"/>
                </a:solidFill>
                <a:latin typeface="Canva Sans Bold"/>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DAFvjpd0rFA</dc:identifier>
  <dcterms:modified xsi:type="dcterms:W3CDTF">2011-08-01T06:04:30Z</dcterms:modified>
  <cp:revision>1</cp:revision>
  <dc:title>Minimalist Pitch Deck</dc:title>
</cp:coreProperties>
</file>