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4778" r:id="rId2"/>
    <p:sldId id="1010" r:id="rId3"/>
    <p:sldId id="4780" r:id="rId4"/>
    <p:sldId id="4779" r:id="rId5"/>
    <p:sldId id="4781" r:id="rId6"/>
    <p:sldId id="4782" r:id="rId7"/>
    <p:sldId id="4783" r:id="rId8"/>
    <p:sldId id="4784" r:id="rId9"/>
    <p:sldId id="4785" r:id="rId10"/>
    <p:sldId id="4786" r:id="rId11"/>
    <p:sldId id="4787" r:id="rId12"/>
    <p:sldId id="4788" r:id="rId13"/>
    <p:sldId id="275" r:id="rId14"/>
  </p:sldIdLst>
  <p:sldSz cx="12192000" cy="6858000"/>
  <p:notesSz cx="6858000" cy="9144000"/>
  <p:embeddedFontLst>
    <p:embeddedFont>
      <p:font typeface="Roboto Light" charset="0"/>
      <p:regular r:id="rId16"/>
      <p:italic r:id="rId17"/>
    </p:embeddedFont>
    <p:embeddedFont>
      <p:font typeface="Roboto" charset="0"/>
      <p:regular r:id="rId18"/>
      <p:bold r:id="rId19"/>
      <p:italic r:id="rId20"/>
      <p:boldItalic r:id="rId21"/>
    </p:embeddedFont>
    <p:embeddedFont>
      <p:font typeface="Roboto Medium" charset="0"/>
      <p:regular r:id="rId22"/>
      <p:italic r:id="rId23"/>
    </p:embeddedFont>
    <p:embeddedFont>
      <p:font typeface="Calibri"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 id="4787"/>
            <p14:sldId id="4788"/>
          </p14:sldIdLst>
        </p14:section>
        <p14:section name="Disclaimer" id="{1BDF34DF-3DC5-4B3F-AADB-BBEF917A852B}">
          <p14:sldIdLst>
            <p14:sldId id="27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p:scale>
          <a:sx n="71" d="100"/>
          <a:sy n="71" d="100"/>
        </p:scale>
        <p:origin x="-960" y="60"/>
      </p:cViewPr>
      <p:guideLst>
        <p:guide orient="horz" pos="2160"/>
        <p:guide pos="3840"/>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8/06/2024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xmlns="" id="{C2EEE1EB-5529-4FA4-98E8-7A820B9EBBCB}"/>
              </a:ext>
            </a:extLst>
          </p:cNvPr>
          <p:cNvSpPr>
            <a:spLocks noGrp="1"/>
          </p:cNvSpPr>
          <p:nvPr>
            <p:ph type="body" sz="quarter" idx="10"/>
          </p:nvPr>
        </p:nvSpPr>
        <p:spPr/>
        <p:txBody>
          <a:bodyPr/>
          <a:lstStyle/>
          <a:p>
            <a:r>
              <a:rPr lang="en-AU" dirty="0"/>
              <a:t>June </a:t>
            </a:r>
            <a:r>
              <a:rPr lang="en-AU" dirty="0" smtClean="0"/>
              <a:t>2024</a:t>
            </a:r>
            <a:endParaRPr lang="en-AU" dirty="0"/>
          </a:p>
        </p:txBody>
      </p:sp>
      <p:grpSp>
        <p:nvGrpSpPr>
          <p:cNvPr id="8" name="Group 7">
            <a:extLst>
              <a:ext uri="{FF2B5EF4-FFF2-40B4-BE49-F238E27FC236}">
                <a16:creationId xmlns:a16="http://schemas.microsoft.com/office/drawing/2014/main" xmlns=""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xmlns=""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xmlns=""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xmlns=""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xmlns=""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smtClean="0"/>
              <a:t>Trail store 77 and Control store 233: trail success ,with increase in sales and number of customers</a:t>
            </a:r>
            <a:endParaRPr lang="en-AU" dirty="0"/>
          </a:p>
        </p:txBody>
      </p:sp>
      <p:pic>
        <p:nvPicPr>
          <p:cNvPr id="2" name="Picture 1">
            <a:extLst>
              <a:ext uri="{FF2B5EF4-FFF2-40B4-BE49-F238E27FC236}">
                <a16:creationId xmlns:a16="http://schemas.microsoft.com/office/drawing/2014/main" xmlns=""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938" y="2252664"/>
            <a:ext cx="5015389" cy="303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1393" y="2252663"/>
            <a:ext cx="5099253" cy="3032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Trail store 86 and control store 155: </a:t>
            </a:r>
            <a:r>
              <a:rPr lang="en-AU" dirty="0"/>
              <a:t>trail success ,with increase in sales and number of customers</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74" y="1963271"/>
            <a:ext cx="5475008" cy="3092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0082" y="1963271"/>
            <a:ext cx="5298142" cy="309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620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Trail store </a:t>
            </a:r>
            <a:r>
              <a:rPr lang="en-US" dirty="0" smtClean="0"/>
              <a:t>88 </a:t>
            </a:r>
            <a:r>
              <a:rPr lang="en-US" dirty="0"/>
              <a:t>and control store </a:t>
            </a:r>
            <a:r>
              <a:rPr lang="en-US" dirty="0" smtClean="0"/>
              <a:t>40: </a:t>
            </a:r>
            <a:r>
              <a:rPr lang="en-AU" dirty="0" smtClean="0"/>
              <a:t>No significant difference in performance</a:t>
            </a:r>
            <a:endParaRPr lang="en-AU" dirty="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972" y="2084294"/>
            <a:ext cx="5542242" cy="35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577" y="2192010"/>
            <a:ext cx="5226423" cy="332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59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xmlns=""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600" b="1" dirty="0" smtClean="0">
                <a:latin typeface="Roboto" panose="02000000000000000000" pitchFamily="2" charset="0"/>
                <a:ea typeface="Roboto" panose="02000000000000000000" pitchFamily="2" charset="0"/>
                <a:cs typeface="Roboto" panose="02000000000000000000" pitchFamily="2" charset="0"/>
              </a:rPr>
              <a:t>Customer Analysis</a:t>
            </a:r>
            <a:endParaRPr lang="en-AU" sz="1600" b="1"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600" b="1" dirty="0" smtClean="0">
                <a:latin typeface="Roboto" panose="02000000000000000000" pitchFamily="2" charset="0"/>
                <a:ea typeface="Roboto" panose="02000000000000000000" pitchFamily="2" charset="0"/>
                <a:cs typeface="Roboto" panose="02000000000000000000" pitchFamily="2" charset="0"/>
              </a:rPr>
              <a:t>Trail </a:t>
            </a:r>
            <a:r>
              <a:rPr lang="en-AU" sz="1600" b="1" dirty="0">
                <a:latin typeface="Roboto" panose="02000000000000000000" pitchFamily="2" charset="0"/>
                <a:ea typeface="Roboto" panose="02000000000000000000" pitchFamily="2" charset="0"/>
                <a:cs typeface="Roboto" panose="02000000000000000000" pitchFamily="2" charset="0"/>
              </a:rPr>
              <a:t>S</a:t>
            </a:r>
            <a:r>
              <a:rPr lang="en-AU" sz="1600" b="1" dirty="0" smtClean="0">
                <a:latin typeface="Roboto" panose="02000000000000000000" pitchFamily="2" charset="0"/>
                <a:ea typeface="Roboto" panose="02000000000000000000" pitchFamily="2" charset="0"/>
                <a:cs typeface="Roboto" panose="02000000000000000000" pitchFamily="2" charset="0"/>
              </a:rPr>
              <a:t>tore Analysis</a:t>
            </a:r>
            <a:endParaRPr lang="en-AU" sz="1600" b="1"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xmlns=""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lgn="l">
              <a:buFont typeface="Arial" pitchFamily="34" charset="0"/>
              <a:buChar char="•"/>
            </a:pPr>
            <a:r>
              <a:rPr lang="en-AU" sz="1200" dirty="0" smtClean="0">
                <a:latin typeface="Roboto Light" panose="02000000000000000000" pitchFamily="2" charset="0"/>
                <a:ea typeface="Roboto Light" panose="02000000000000000000" pitchFamily="2" charset="0"/>
              </a:rPr>
              <a:t>The three highest contributing segments to total sales are: 1. Budget older families , 2. Mainstream Young singles/couples , 3. Mainstream Retirees</a:t>
            </a:r>
          </a:p>
          <a:p>
            <a:pPr marL="171450" indent="-171450" algn="l">
              <a:buFont typeface="Arial" pitchFamily="34" charset="0"/>
              <a:buChar char="•"/>
            </a:pPr>
            <a:endParaRPr lang="en-AU" sz="1200" dirty="0">
              <a:latin typeface="Roboto Light" panose="02000000000000000000" pitchFamily="2" charset="0"/>
              <a:ea typeface="Roboto Light" panose="02000000000000000000" pitchFamily="2" charset="0"/>
            </a:endParaRPr>
          </a:p>
          <a:p>
            <a:pPr marL="171450" indent="-171450" algn="l">
              <a:buFont typeface="Arial" pitchFamily="34" charset="0"/>
              <a:buChar char="•"/>
            </a:pPr>
            <a:r>
              <a:rPr lang="en-AU" sz="1200" dirty="0" smtClean="0">
                <a:latin typeface="Roboto Light" panose="02000000000000000000" pitchFamily="2" charset="0"/>
                <a:ea typeface="Roboto Light" panose="02000000000000000000" pitchFamily="2" charset="0"/>
              </a:rPr>
              <a:t>Factors dividing sales:  older families have largest average number of packets purchased per customer while the mainstream young singles/ couples have largest population.</a:t>
            </a:r>
          </a:p>
          <a:p>
            <a:pPr marL="171450" indent="-171450" algn="l">
              <a:buFont typeface="Arial" pitchFamily="34" charset="0"/>
              <a:buChar char="•"/>
            </a:pPr>
            <a:endParaRPr lang="en-AU" sz="1200" dirty="0">
              <a:latin typeface="Roboto Light" panose="02000000000000000000" pitchFamily="2" charset="0"/>
              <a:ea typeface="Roboto Light" panose="02000000000000000000" pitchFamily="2" charset="0"/>
            </a:endParaRPr>
          </a:p>
          <a:p>
            <a:pPr marL="171450" indent="-171450" algn="l">
              <a:buFont typeface="Arial" pitchFamily="34" charset="0"/>
              <a:buChar char="•"/>
            </a:pPr>
            <a:r>
              <a:rPr lang="en-AU" sz="1200" dirty="0" smtClean="0">
                <a:latin typeface="Roboto Light" panose="02000000000000000000" pitchFamily="2" charset="0"/>
                <a:ea typeface="Roboto Light" panose="02000000000000000000" pitchFamily="2" charset="0"/>
              </a:rPr>
              <a:t>To target in the store strategy mainstream young singles/couples are more likely to purchase </a:t>
            </a:r>
            <a:r>
              <a:rPr lang="en-AU" sz="1200" dirty="0" err="1" smtClean="0">
                <a:latin typeface="Roboto Light" panose="02000000000000000000" pitchFamily="2" charset="0"/>
                <a:ea typeface="Roboto Light" panose="02000000000000000000" pitchFamily="2" charset="0"/>
              </a:rPr>
              <a:t>tyrells</a:t>
            </a:r>
            <a:r>
              <a:rPr lang="en-AU" sz="1200" dirty="0" smtClean="0">
                <a:latin typeface="Roboto Light" panose="02000000000000000000" pitchFamily="2" charset="0"/>
                <a:ea typeface="Roboto Light" panose="02000000000000000000" pitchFamily="2" charset="0"/>
              </a:rPr>
              <a:t> chips and other segments.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xmlns=""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itchFamily="34" charset="0"/>
              <a:buChar char="•"/>
            </a:pPr>
            <a:r>
              <a:rPr lang="en-AU" sz="1200" dirty="0" smtClean="0">
                <a:latin typeface="Roboto Light" panose="02000000000000000000" pitchFamily="2" charset="0"/>
                <a:ea typeface="Roboto Light" panose="02000000000000000000" pitchFamily="2" charset="0"/>
              </a:rPr>
              <a:t>A trail of changing the store layout was implemented in three stores.</a:t>
            </a:r>
          </a:p>
          <a:p>
            <a:pPr marL="171450" indent="-171450">
              <a:buFont typeface="Arial" pitchFamily="34" charset="0"/>
              <a:buChar char="•"/>
            </a:pPr>
            <a:endParaRPr lang="en-AU" sz="1200" dirty="0" smtClean="0">
              <a:latin typeface="Roboto Light" panose="02000000000000000000" pitchFamily="2" charset="0"/>
              <a:ea typeface="Roboto Light" panose="02000000000000000000" pitchFamily="2" charset="0"/>
            </a:endParaRPr>
          </a:p>
          <a:p>
            <a:pPr marL="171450" indent="-171450">
              <a:buFont typeface="Arial" pitchFamily="34" charset="0"/>
              <a:buChar char="•"/>
            </a:pPr>
            <a:r>
              <a:rPr lang="en-AU" sz="1200" dirty="0" smtClean="0">
                <a:latin typeface="Roboto Light" panose="02000000000000000000" pitchFamily="2" charset="0"/>
                <a:ea typeface="Roboto Light" panose="02000000000000000000" pitchFamily="2" charset="0"/>
              </a:rPr>
              <a:t>A control store was constructed  to reflect the prior performance of the selected trial store.</a:t>
            </a:r>
          </a:p>
          <a:p>
            <a:pPr marL="171450" indent="-171450">
              <a:buFont typeface="Arial" pitchFamily="34" charset="0"/>
              <a:buChar char="•"/>
            </a:pPr>
            <a:endParaRPr lang="en-AU" sz="1200" dirty="0" smtClean="0">
              <a:latin typeface="Roboto Light" panose="02000000000000000000" pitchFamily="2" charset="0"/>
              <a:ea typeface="Roboto Light" panose="02000000000000000000" pitchFamily="2" charset="0"/>
            </a:endParaRPr>
          </a:p>
          <a:p>
            <a:pPr marL="171450" indent="-171450">
              <a:buFont typeface="Arial" pitchFamily="34" charset="0"/>
              <a:buChar char="•"/>
            </a:pPr>
            <a:r>
              <a:rPr lang="en-AU" sz="1200" dirty="0" smtClean="0">
                <a:latin typeface="Roboto Light" panose="02000000000000000000" pitchFamily="2" charset="0"/>
                <a:ea typeface="Roboto Light" panose="02000000000000000000" pitchFamily="2" charset="0"/>
              </a:rPr>
              <a:t>The trail show a significant increase  the total sales and number of customers with a new store layout.</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smtClean="0"/>
              <a:t>Customer Analytics</a:t>
            </a:r>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smtClean="0"/>
              <a:t>Older and Young families purchase more chips on average than the other groups</a:t>
            </a:r>
            <a:endParaRPr lang="en-AU" dirty="0"/>
          </a:p>
        </p:txBody>
      </p:sp>
      <p:pic>
        <p:nvPicPr>
          <p:cNvPr id="10" name="Picture 9">
            <a:extLst>
              <a:ext uri="{FF2B5EF4-FFF2-40B4-BE49-F238E27FC236}">
                <a16:creationId xmlns:a16="http://schemas.microsoft.com/office/drawing/2014/main" xmlns=""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288" y="1532966"/>
            <a:ext cx="9252230" cy="3950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smtClean="0"/>
              <a:t>Sales are coming mostly from budget older families followed by mainstream young singles/couples</a:t>
            </a:r>
            <a:endParaRPr lang="en-AU" dirty="0"/>
          </a:p>
        </p:txBody>
      </p:sp>
      <p:pic>
        <p:nvPicPr>
          <p:cNvPr id="2" name="Picture 1">
            <a:extLst>
              <a:ext uri="{FF2B5EF4-FFF2-40B4-BE49-F238E27FC236}">
                <a16:creationId xmlns:a16="http://schemas.microsoft.com/office/drawing/2014/main" xmlns=""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737" y="1210235"/>
            <a:ext cx="8236416" cy="4961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smtClean="0"/>
              <a:t>Mainstream young singles/couples have the largest population driving their sales</a:t>
            </a:r>
            <a:endParaRPr lang="en-AU" dirty="0"/>
          </a:p>
        </p:txBody>
      </p:sp>
      <p:grpSp>
        <p:nvGrpSpPr>
          <p:cNvPr id="3" name="Group 2">
            <a:extLst>
              <a:ext uri="{FF2B5EF4-FFF2-40B4-BE49-F238E27FC236}">
                <a16:creationId xmlns:a16="http://schemas.microsoft.com/office/drawing/2014/main" xmlns=""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xmlns=""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xmlns=""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xmlns=""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xmlns=""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xmlns=""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388" y="1465729"/>
            <a:ext cx="9296400" cy="4576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Trial </a:t>
            </a:r>
            <a:r>
              <a:rPr lang="en-AU" dirty="0"/>
              <a:t>S</a:t>
            </a:r>
            <a:r>
              <a:rPr lang="en-AU" dirty="0" smtClean="0"/>
              <a:t>tore Performance</a:t>
            </a:r>
            <a:endParaRPr lang="en-AU" dirty="0"/>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smtClean="0"/>
              <a:t>The control store is constructed to reflect performance of the trail store rather than the average of other stores[Stores 77 and 233]</a:t>
            </a:r>
            <a:endParaRPr lang="en-AU" dirty="0"/>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772" y="2167498"/>
            <a:ext cx="4923712" cy="2861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0394" y="2045352"/>
            <a:ext cx="4954702" cy="2983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xmlns=""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6385</TotalTime>
  <Words>489</Words>
  <Application>Microsoft Office PowerPoint</Application>
  <PresentationFormat>Custom</PresentationFormat>
  <Paragraphs>46</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Roboto Light</vt:lpstr>
      <vt:lpstr>Roboto</vt:lpstr>
      <vt:lpstr>Roboto Medium</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Dell</cp:lastModifiedBy>
  <cp:revision>470</cp:revision>
  <dcterms:created xsi:type="dcterms:W3CDTF">2018-02-07T23:23:24Z</dcterms:created>
  <dcterms:modified xsi:type="dcterms:W3CDTF">2024-06-08T10:11:57Z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