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3108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979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7" roundtripDataSignature="AMtx7mjtK075BhKeY0jZ8CLEmfwLY/WA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97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14563" y="685800"/>
            <a:ext cx="2428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14563" y="685800"/>
            <a:ext cx="2428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606550" lvl="0" marL="1606550" rtl="0" algn="l">
              <a:spcBef>
                <a:spcPts val="0"/>
              </a:spcBef>
              <a:spcAft>
                <a:spcPts val="0"/>
              </a:spcAft>
              <a:buClr>
                <a:schemeClr val="dk1"/>
              </a:buClr>
              <a:buSzPts val="8000"/>
              <a:buFont typeface="Arial"/>
              <a:buNone/>
            </a:pPr>
            <a:r>
              <a:rPr lang="en-US"/>
              <a:t>Motivation</a:t>
            </a:r>
            <a:endParaRPr b="1">
              <a:solidFill>
                <a:srgbClr val="140A1E"/>
              </a:solidFill>
              <a:highlight>
                <a:srgbClr val="FFFFFF"/>
              </a:highlight>
              <a:latin typeface="Arial"/>
              <a:ea typeface="Arial"/>
              <a:cs typeface="Arial"/>
              <a:sym typeface="Arial"/>
            </a:endParaRPr>
          </a:p>
          <a:p>
            <a:pPr indent="-304800" lvl="0" marL="457200" rtl="0" algn="l">
              <a:lnSpc>
                <a:spcPct val="120000"/>
              </a:lnSpc>
              <a:spcBef>
                <a:spcPts val="0"/>
              </a:spcBef>
              <a:spcAft>
                <a:spcPts val="0"/>
              </a:spcAft>
              <a:buClr>
                <a:schemeClr val="dk1"/>
              </a:buClr>
              <a:buSzPts val="1200"/>
              <a:buFont typeface="Calibri"/>
              <a:buChar char="•"/>
            </a:pPr>
            <a:r>
              <a:rPr lang="en-US">
                <a:solidFill>
                  <a:srgbClr val="140A1E"/>
                </a:solidFill>
                <a:highlight>
                  <a:srgbClr val="FFFFFF"/>
                </a:highlight>
                <a:latin typeface="Arial"/>
                <a:ea typeface="Arial"/>
                <a:cs typeface="Arial"/>
                <a:sym typeface="Arial"/>
              </a:rPr>
              <a:t>Turns Data and AI algorithms into full web apps in no time</a:t>
            </a:r>
            <a:endParaRPr>
              <a:solidFill>
                <a:srgbClr val="140A1E"/>
              </a:solidFill>
              <a:highlight>
                <a:srgbClr val="FFFFFF"/>
              </a:highlight>
              <a:latin typeface="Arial"/>
              <a:ea typeface="Arial"/>
              <a:cs typeface="Arial"/>
              <a:sym typeface="Arial"/>
            </a:endParaRPr>
          </a:p>
          <a:p>
            <a:pPr indent="-304800" lvl="0" marL="457200" rtl="0" algn="l">
              <a:lnSpc>
                <a:spcPct val="120000"/>
              </a:lnSpc>
              <a:spcBef>
                <a:spcPts val="0"/>
              </a:spcBef>
              <a:spcAft>
                <a:spcPts val="0"/>
              </a:spcAft>
              <a:buClr>
                <a:srgbClr val="140A1E"/>
              </a:buClr>
              <a:buSzPts val="1200"/>
              <a:buChar char="•"/>
            </a:pPr>
            <a:r>
              <a:rPr lang="en-US">
                <a:solidFill>
                  <a:srgbClr val="140A1E"/>
                </a:solidFill>
                <a:highlight>
                  <a:srgbClr val="FFFFFF"/>
                </a:highlight>
                <a:latin typeface="Arial"/>
                <a:ea typeface="Arial"/>
                <a:cs typeface="Arial"/>
                <a:sym typeface="Arial"/>
              </a:rPr>
              <a:t>Open Source</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3"/>
          <p:cNvSpPr txBox="1"/>
          <p:nvPr>
            <p:ph type="title"/>
          </p:nvPr>
        </p:nvSpPr>
        <p:spPr>
          <a:xfrm>
            <a:off x="1554163" y="1757363"/>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a:off x="1554480" y="10241296"/>
            <a:ext cx="13731240" cy="28966163"/>
          </a:xfrm>
          <a:prstGeom prst="rect">
            <a:avLst/>
          </a:prstGeom>
          <a:noFill/>
          <a:ln>
            <a:noFill/>
          </a:ln>
        </p:spPr>
        <p:txBody>
          <a:bodyPr anchorCtr="0" anchor="t" bIns="214200" lIns="428375" spcFirstLastPara="1" rIns="428375" wrap="square" tIns="214200">
            <a:noAutofit/>
          </a:bodyPr>
          <a:lstStyle>
            <a:lvl1pPr indent="-1060450" lvl="0" marL="457200" algn="l">
              <a:spcBef>
                <a:spcPts val="2620"/>
              </a:spcBef>
              <a:spcAft>
                <a:spcPts val="0"/>
              </a:spcAft>
              <a:buClr>
                <a:schemeClr val="dk1"/>
              </a:buClr>
              <a:buSzPts val="13100"/>
              <a:buChar char="•"/>
              <a:defRPr sz="13100"/>
            </a:lvl1pPr>
            <a:lvl2pPr indent="-939800" lvl="1" marL="914400" algn="l">
              <a:spcBef>
                <a:spcPts val="2240"/>
              </a:spcBef>
              <a:spcAft>
                <a:spcPts val="0"/>
              </a:spcAft>
              <a:buClr>
                <a:schemeClr val="dk1"/>
              </a:buClr>
              <a:buSzPts val="11200"/>
              <a:buChar char="–"/>
              <a:defRPr sz="11200"/>
            </a:lvl2pPr>
            <a:lvl3pPr indent="-825500" lvl="2" marL="1371600" algn="l">
              <a:spcBef>
                <a:spcPts val="1880"/>
              </a:spcBef>
              <a:spcAft>
                <a:spcPts val="0"/>
              </a:spcAft>
              <a:buClr>
                <a:schemeClr val="dk1"/>
              </a:buClr>
              <a:buSzPts val="9400"/>
              <a:buChar char="•"/>
              <a:defRPr sz="9400"/>
            </a:lvl3pPr>
            <a:lvl4pPr indent="-762000" lvl="3" marL="1828800" algn="l">
              <a:spcBef>
                <a:spcPts val="1680"/>
              </a:spcBef>
              <a:spcAft>
                <a:spcPts val="0"/>
              </a:spcAft>
              <a:buClr>
                <a:schemeClr val="dk1"/>
              </a:buClr>
              <a:buSzPts val="8400"/>
              <a:buChar char="–"/>
              <a:defRPr sz="8400"/>
            </a:lvl4pPr>
            <a:lvl5pPr indent="-762000" lvl="4" marL="2286000" algn="l">
              <a:spcBef>
                <a:spcPts val="1680"/>
              </a:spcBef>
              <a:spcAft>
                <a:spcPts val="0"/>
              </a:spcAft>
              <a:buClr>
                <a:schemeClr val="dk1"/>
              </a:buClr>
              <a:buSzPts val="8400"/>
              <a:buChar char="»"/>
              <a:defRPr sz="8400"/>
            </a:lvl5pPr>
            <a:lvl6pPr indent="-762000" lvl="5" marL="2743200" algn="l">
              <a:spcBef>
                <a:spcPts val="1680"/>
              </a:spcBef>
              <a:spcAft>
                <a:spcPts val="0"/>
              </a:spcAft>
              <a:buClr>
                <a:schemeClr val="dk1"/>
              </a:buClr>
              <a:buSzPts val="8400"/>
              <a:buChar char="•"/>
              <a:defRPr sz="8400"/>
            </a:lvl6pPr>
            <a:lvl7pPr indent="-762000" lvl="6" marL="3200400" algn="l">
              <a:spcBef>
                <a:spcPts val="1680"/>
              </a:spcBef>
              <a:spcAft>
                <a:spcPts val="0"/>
              </a:spcAft>
              <a:buClr>
                <a:schemeClr val="dk1"/>
              </a:buClr>
              <a:buSzPts val="8400"/>
              <a:buChar char="•"/>
              <a:defRPr sz="8400"/>
            </a:lvl7pPr>
            <a:lvl8pPr indent="-762000" lvl="7" marL="3657600" algn="l">
              <a:spcBef>
                <a:spcPts val="1680"/>
              </a:spcBef>
              <a:spcAft>
                <a:spcPts val="0"/>
              </a:spcAft>
              <a:buClr>
                <a:schemeClr val="dk1"/>
              </a:buClr>
              <a:buSzPts val="8400"/>
              <a:buChar char="•"/>
              <a:defRPr sz="8400"/>
            </a:lvl8pPr>
            <a:lvl9pPr indent="-762000" lvl="8" marL="4114800" algn="l">
              <a:spcBef>
                <a:spcPts val="1680"/>
              </a:spcBef>
              <a:spcAft>
                <a:spcPts val="0"/>
              </a:spcAft>
              <a:buClr>
                <a:schemeClr val="dk1"/>
              </a:buClr>
              <a:buSzPts val="8400"/>
              <a:buChar char="•"/>
              <a:defRPr sz="8400"/>
            </a:lvl9pPr>
          </a:lstStyle>
          <a:p/>
        </p:txBody>
      </p:sp>
      <p:sp>
        <p:nvSpPr>
          <p:cNvPr id="18" name="Google Shape;18;p3"/>
          <p:cNvSpPr txBox="1"/>
          <p:nvPr>
            <p:ph idx="2" type="body"/>
          </p:nvPr>
        </p:nvSpPr>
        <p:spPr>
          <a:xfrm>
            <a:off x="15803880" y="10241296"/>
            <a:ext cx="13731240" cy="28966163"/>
          </a:xfrm>
          <a:prstGeom prst="rect">
            <a:avLst/>
          </a:prstGeom>
          <a:noFill/>
          <a:ln>
            <a:noFill/>
          </a:ln>
        </p:spPr>
        <p:txBody>
          <a:bodyPr anchorCtr="0" anchor="t" bIns="214200" lIns="428375" spcFirstLastPara="1" rIns="428375" wrap="square" tIns="214200">
            <a:noAutofit/>
          </a:bodyPr>
          <a:lstStyle>
            <a:lvl1pPr indent="-1060450" lvl="0" marL="457200" algn="l">
              <a:spcBef>
                <a:spcPts val="2620"/>
              </a:spcBef>
              <a:spcAft>
                <a:spcPts val="0"/>
              </a:spcAft>
              <a:buClr>
                <a:schemeClr val="dk1"/>
              </a:buClr>
              <a:buSzPts val="13100"/>
              <a:buChar char="•"/>
              <a:defRPr sz="13100"/>
            </a:lvl1pPr>
            <a:lvl2pPr indent="-939800" lvl="1" marL="914400" algn="l">
              <a:spcBef>
                <a:spcPts val="2240"/>
              </a:spcBef>
              <a:spcAft>
                <a:spcPts val="0"/>
              </a:spcAft>
              <a:buClr>
                <a:schemeClr val="dk1"/>
              </a:buClr>
              <a:buSzPts val="11200"/>
              <a:buChar char="–"/>
              <a:defRPr sz="11200"/>
            </a:lvl2pPr>
            <a:lvl3pPr indent="-825500" lvl="2" marL="1371600" algn="l">
              <a:spcBef>
                <a:spcPts val="1880"/>
              </a:spcBef>
              <a:spcAft>
                <a:spcPts val="0"/>
              </a:spcAft>
              <a:buClr>
                <a:schemeClr val="dk1"/>
              </a:buClr>
              <a:buSzPts val="9400"/>
              <a:buChar char="•"/>
              <a:defRPr sz="9400"/>
            </a:lvl3pPr>
            <a:lvl4pPr indent="-762000" lvl="3" marL="1828800" algn="l">
              <a:spcBef>
                <a:spcPts val="1680"/>
              </a:spcBef>
              <a:spcAft>
                <a:spcPts val="0"/>
              </a:spcAft>
              <a:buClr>
                <a:schemeClr val="dk1"/>
              </a:buClr>
              <a:buSzPts val="8400"/>
              <a:buChar char="–"/>
              <a:defRPr sz="8400"/>
            </a:lvl4pPr>
            <a:lvl5pPr indent="-762000" lvl="4" marL="2286000" algn="l">
              <a:spcBef>
                <a:spcPts val="1680"/>
              </a:spcBef>
              <a:spcAft>
                <a:spcPts val="0"/>
              </a:spcAft>
              <a:buClr>
                <a:schemeClr val="dk1"/>
              </a:buClr>
              <a:buSzPts val="8400"/>
              <a:buChar char="»"/>
              <a:defRPr sz="8400"/>
            </a:lvl5pPr>
            <a:lvl6pPr indent="-762000" lvl="5" marL="2743200" algn="l">
              <a:spcBef>
                <a:spcPts val="1680"/>
              </a:spcBef>
              <a:spcAft>
                <a:spcPts val="0"/>
              </a:spcAft>
              <a:buClr>
                <a:schemeClr val="dk1"/>
              </a:buClr>
              <a:buSzPts val="8400"/>
              <a:buChar char="•"/>
              <a:defRPr sz="8400"/>
            </a:lvl6pPr>
            <a:lvl7pPr indent="-762000" lvl="6" marL="3200400" algn="l">
              <a:spcBef>
                <a:spcPts val="1680"/>
              </a:spcBef>
              <a:spcAft>
                <a:spcPts val="0"/>
              </a:spcAft>
              <a:buClr>
                <a:schemeClr val="dk1"/>
              </a:buClr>
              <a:buSzPts val="8400"/>
              <a:buChar char="•"/>
              <a:defRPr sz="8400"/>
            </a:lvl7pPr>
            <a:lvl8pPr indent="-762000" lvl="7" marL="3657600" algn="l">
              <a:spcBef>
                <a:spcPts val="1680"/>
              </a:spcBef>
              <a:spcAft>
                <a:spcPts val="0"/>
              </a:spcAft>
              <a:buClr>
                <a:schemeClr val="dk1"/>
              </a:buClr>
              <a:buSzPts val="8400"/>
              <a:buChar char="•"/>
              <a:defRPr sz="8400"/>
            </a:lvl8pPr>
            <a:lvl9pPr indent="-762000" lvl="8" marL="4114800" algn="l">
              <a:spcBef>
                <a:spcPts val="1680"/>
              </a:spcBef>
              <a:spcAft>
                <a:spcPts val="0"/>
              </a:spcAft>
              <a:buClr>
                <a:schemeClr val="dk1"/>
              </a:buClr>
              <a:buSzPts val="8400"/>
              <a:buChar char="•"/>
              <a:defRPr sz="8400"/>
            </a:lvl9pPr>
          </a:lstStyle>
          <a:p/>
        </p:txBody>
      </p:sp>
      <p:sp>
        <p:nvSpPr>
          <p:cNvPr id="19" name="Google Shape;19;p3"/>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54163" y="1757363"/>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1061245" y="10733882"/>
            <a:ext cx="28967112" cy="27981275"/>
          </a:xfrm>
          <a:prstGeom prst="rect">
            <a:avLst/>
          </a:prstGeom>
          <a:noFill/>
          <a:ln>
            <a:noFill/>
          </a:ln>
        </p:spPr>
        <p:txBody>
          <a:bodyPr anchorCtr="0" anchor="t" bIns="214200" lIns="428375" spcFirstLastPara="1" rIns="428375" wrap="square" tIns="214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12660" y="16984986"/>
            <a:ext cx="37449760" cy="699516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6936740" y="10248906"/>
            <a:ext cx="37449760" cy="20467320"/>
          </a:xfrm>
          <a:prstGeom prst="rect">
            <a:avLst/>
          </a:prstGeom>
          <a:noFill/>
          <a:ln>
            <a:noFill/>
          </a:ln>
        </p:spPr>
        <p:txBody>
          <a:bodyPr anchorCtr="0" anchor="t" bIns="214200" lIns="428375" spcFirstLastPara="1" rIns="428375" wrap="square" tIns="214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2331720" y="13634723"/>
            <a:ext cx="26426160" cy="940816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 type="subTitle"/>
          </p:nvPr>
        </p:nvSpPr>
        <p:spPr>
          <a:xfrm>
            <a:off x="4663440" y="24871680"/>
            <a:ext cx="21762720" cy="11216640"/>
          </a:xfrm>
          <a:prstGeom prst="rect">
            <a:avLst/>
          </a:prstGeom>
          <a:noFill/>
          <a:ln>
            <a:noFill/>
          </a:ln>
        </p:spPr>
        <p:txBody>
          <a:bodyPr anchorCtr="0" anchor="t" bIns="214200" lIns="428375" spcFirstLastPara="1" rIns="428375" wrap="square" tIns="214200">
            <a:noAutofit/>
          </a:bodyPr>
          <a:lstStyle>
            <a:lvl1pPr lvl="0" algn="ctr">
              <a:spcBef>
                <a:spcPts val="3000"/>
              </a:spcBef>
              <a:spcAft>
                <a:spcPts val="0"/>
              </a:spcAft>
              <a:buClr>
                <a:srgbClr val="888888"/>
              </a:buClr>
              <a:buSzPts val="15000"/>
              <a:buNone/>
              <a:defRPr>
                <a:solidFill>
                  <a:srgbClr val="888888"/>
                </a:solidFill>
              </a:defRPr>
            </a:lvl1pPr>
            <a:lvl2pPr lvl="1" algn="ctr">
              <a:spcBef>
                <a:spcPts val="2620"/>
              </a:spcBef>
              <a:spcAft>
                <a:spcPts val="0"/>
              </a:spcAft>
              <a:buClr>
                <a:srgbClr val="888888"/>
              </a:buClr>
              <a:buSzPts val="13100"/>
              <a:buNone/>
              <a:defRPr>
                <a:solidFill>
                  <a:srgbClr val="888888"/>
                </a:solidFill>
              </a:defRPr>
            </a:lvl2pPr>
            <a:lvl3pPr lvl="2" algn="ctr">
              <a:spcBef>
                <a:spcPts val="2240"/>
              </a:spcBef>
              <a:spcAft>
                <a:spcPts val="0"/>
              </a:spcAft>
              <a:buClr>
                <a:srgbClr val="888888"/>
              </a:buClr>
              <a:buSzPts val="112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25" name="Google Shape;25;p4"/>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1554163" y="1757363"/>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a:off x="1554163" y="10240963"/>
            <a:ext cx="27981275" cy="28967112"/>
          </a:xfrm>
          <a:prstGeom prst="rect">
            <a:avLst/>
          </a:prstGeom>
          <a:noFill/>
          <a:ln>
            <a:noFill/>
          </a:ln>
        </p:spPr>
        <p:txBody>
          <a:bodyPr anchorCtr="0" anchor="t" bIns="214200" lIns="428375" spcFirstLastPara="1" rIns="428375" wrap="square" tIns="2142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5"/>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2455864" y="28204163"/>
            <a:ext cx="26426160" cy="8717280"/>
          </a:xfrm>
          <a:prstGeom prst="rect">
            <a:avLst/>
          </a:prstGeom>
          <a:noFill/>
          <a:ln>
            <a:noFill/>
          </a:ln>
        </p:spPr>
        <p:txBody>
          <a:bodyPr anchorCtr="0" anchor="t" bIns="214200" lIns="428375" spcFirstLastPara="1" rIns="428375" wrap="square" tIns="214200">
            <a:noAutofit/>
          </a:bodyPr>
          <a:lstStyle>
            <a:lvl1pPr lvl="0" algn="l">
              <a:spcBef>
                <a:spcPts val="0"/>
              </a:spcBef>
              <a:spcAft>
                <a:spcPts val="0"/>
              </a:spcAft>
              <a:buSzPts val="1400"/>
              <a:buNone/>
              <a:defRPr b="1" sz="187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 type="body"/>
          </p:nvPr>
        </p:nvSpPr>
        <p:spPr>
          <a:xfrm>
            <a:off x="2455864" y="18602979"/>
            <a:ext cx="26426160" cy="9601197"/>
          </a:xfrm>
          <a:prstGeom prst="rect">
            <a:avLst/>
          </a:prstGeom>
          <a:noFill/>
          <a:ln>
            <a:noFill/>
          </a:ln>
        </p:spPr>
        <p:txBody>
          <a:bodyPr anchorCtr="0" anchor="b" bIns="214200" lIns="428375" spcFirstLastPara="1" rIns="428375" wrap="square" tIns="214200">
            <a:noAutofit/>
          </a:bodyPr>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680"/>
              </a:spcBef>
              <a:spcAft>
                <a:spcPts val="0"/>
              </a:spcAft>
              <a:buClr>
                <a:srgbClr val="888888"/>
              </a:buClr>
              <a:buSzPts val="8400"/>
              <a:buNone/>
              <a:defRPr sz="84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37" name="Google Shape;37;p6"/>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54163" y="1757363"/>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1554480" y="9824723"/>
            <a:ext cx="13736639" cy="4094477"/>
          </a:xfrm>
          <a:prstGeom prst="rect">
            <a:avLst/>
          </a:prstGeom>
          <a:noFill/>
          <a:ln>
            <a:noFill/>
          </a:ln>
        </p:spPr>
        <p:txBody>
          <a:bodyPr anchorCtr="0" anchor="b" bIns="214200" lIns="428375" spcFirstLastPara="1" rIns="428375" wrap="square" tIns="214200">
            <a:noAutofit/>
          </a:bodyPr>
          <a:lstStyle>
            <a:lvl1pPr indent="-228600" lvl="0" marL="457200" algn="l">
              <a:spcBef>
                <a:spcPts val="2240"/>
              </a:spcBef>
              <a:spcAft>
                <a:spcPts val="0"/>
              </a:spcAft>
              <a:buClr>
                <a:schemeClr val="dk1"/>
              </a:buClr>
              <a:buSzPts val="11200"/>
              <a:buNone/>
              <a:defRPr b="1" sz="11200"/>
            </a:lvl1pPr>
            <a:lvl2pPr indent="-228600" lvl="1" marL="914400" algn="l">
              <a:spcBef>
                <a:spcPts val="1880"/>
              </a:spcBef>
              <a:spcAft>
                <a:spcPts val="0"/>
              </a:spcAft>
              <a:buClr>
                <a:schemeClr val="dk1"/>
              </a:buClr>
              <a:buSzPts val="9400"/>
              <a:buNone/>
              <a:defRPr b="1" sz="9400"/>
            </a:lvl2pPr>
            <a:lvl3pPr indent="-228600" lvl="2" marL="1371600" algn="l">
              <a:spcBef>
                <a:spcPts val="1680"/>
              </a:spcBef>
              <a:spcAft>
                <a:spcPts val="0"/>
              </a:spcAft>
              <a:buClr>
                <a:schemeClr val="dk1"/>
              </a:buClr>
              <a:buSzPts val="8400"/>
              <a:buNone/>
              <a:defRPr b="1" sz="84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43" name="Google Shape;43;p7"/>
          <p:cNvSpPr txBox="1"/>
          <p:nvPr>
            <p:ph idx="2" type="body"/>
          </p:nvPr>
        </p:nvSpPr>
        <p:spPr>
          <a:xfrm>
            <a:off x="1554480" y="13919200"/>
            <a:ext cx="13736639" cy="25288243"/>
          </a:xfrm>
          <a:prstGeom prst="rect">
            <a:avLst/>
          </a:prstGeom>
          <a:noFill/>
          <a:ln>
            <a:noFill/>
          </a:ln>
        </p:spPr>
        <p:txBody>
          <a:bodyPr anchorCtr="0" anchor="t" bIns="214200" lIns="428375" spcFirstLastPara="1" rIns="428375" wrap="square" tIns="214200">
            <a:noAutofit/>
          </a:bodyPr>
          <a:lstStyle>
            <a:lvl1pPr indent="-939800" lvl="0" marL="457200" algn="l">
              <a:spcBef>
                <a:spcPts val="2240"/>
              </a:spcBef>
              <a:spcAft>
                <a:spcPts val="0"/>
              </a:spcAft>
              <a:buClr>
                <a:schemeClr val="dk1"/>
              </a:buClr>
              <a:buSzPts val="11200"/>
              <a:buChar char="•"/>
              <a:defRPr sz="11200"/>
            </a:lvl1pPr>
            <a:lvl2pPr indent="-825500" lvl="1" marL="914400" algn="l">
              <a:spcBef>
                <a:spcPts val="1880"/>
              </a:spcBef>
              <a:spcAft>
                <a:spcPts val="0"/>
              </a:spcAft>
              <a:buClr>
                <a:schemeClr val="dk1"/>
              </a:buClr>
              <a:buSzPts val="9400"/>
              <a:buChar char="–"/>
              <a:defRPr sz="9400"/>
            </a:lvl2pPr>
            <a:lvl3pPr indent="-762000" lvl="2" marL="1371600" algn="l">
              <a:spcBef>
                <a:spcPts val="1680"/>
              </a:spcBef>
              <a:spcAft>
                <a:spcPts val="0"/>
              </a:spcAft>
              <a:buClr>
                <a:schemeClr val="dk1"/>
              </a:buClr>
              <a:buSzPts val="8400"/>
              <a:buChar char="•"/>
              <a:defRPr sz="84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44" name="Google Shape;44;p7"/>
          <p:cNvSpPr txBox="1"/>
          <p:nvPr>
            <p:ph idx="3" type="body"/>
          </p:nvPr>
        </p:nvSpPr>
        <p:spPr>
          <a:xfrm>
            <a:off x="15793094" y="9824723"/>
            <a:ext cx="13742035" cy="4094477"/>
          </a:xfrm>
          <a:prstGeom prst="rect">
            <a:avLst/>
          </a:prstGeom>
          <a:noFill/>
          <a:ln>
            <a:noFill/>
          </a:ln>
        </p:spPr>
        <p:txBody>
          <a:bodyPr anchorCtr="0" anchor="b" bIns="214200" lIns="428375" spcFirstLastPara="1" rIns="428375" wrap="square" tIns="214200">
            <a:noAutofit/>
          </a:bodyPr>
          <a:lstStyle>
            <a:lvl1pPr indent="-228600" lvl="0" marL="457200" algn="l">
              <a:spcBef>
                <a:spcPts val="2240"/>
              </a:spcBef>
              <a:spcAft>
                <a:spcPts val="0"/>
              </a:spcAft>
              <a:buClr>
                <a:schemeClr val="dk1"/>
              </a:buClr>
              <a:buSzPts val="11200"/>
              <a:buNone/>
              <a:defRPr b="1" sz="11200"/>
            </a:lvl1pPr>
            <a:lvl2pPr indent="-228600" lvl="1" marL="914400" algn="l">
              <a:spcBef>
                <a:spcPts val="1880"/>
              </a:spcBef>
              <a:spcAft>
                <a:spcPts val="0"/>
              </a:spcAft>
              <a:buClr>
                <a:schemeClr val="dk1"/>
              </a:buClr>
              <a:buSzPts val="9400"/>
              <a:buNone/>
              <a:defRPr b="1" sz="9400"/>
            </a:lvl2pPr>
            <a:lvl3pPr indent="-228600" lvl="2" marL="1371600" algn="l">
              <a:spcBef>
                <a:spcPts val="1680"/>
              </a:spcBef>
              <a:spcAft>
                <a:spcPts val="0"/>
              </a:spcAft>
              <a:buClr>
                <a:schemeClr val="dk1"/>
              </a:buClr>
              <a:buSzPts val="8400"/>
              <a:buNone/>
              <a:defRPr b="1" sz="84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45" name="Google Shape;45;p7"/>
          <p:cNvSpPr txBox="1"/>
          <p:nvPr>
            <p:ph idx="4" type="body"/>
          </p:nvPr>
        </p:nvSpPr>
        <p:spPr>
          <a:xfrm>
            <a:off x="15793094" y="13919200"/>
            <a:ext cx="13742035" cy="25288243"/>
          </a:xfrm>
          <a:prstGeom prst="rect">
            <a:avLst/>
          </a:prstGeom>
          <a:noFill/>
          <a:ln>
            <a:noFill/>
          </a:ln>
        </p:spPr>
        <p:txBody>
          <a:bodyPr anchorCtr="0" anchor="t" bIns="214200" lIns="428375" spcFirstLastPara="1" rIns="428375" wrap="square" tIns="214200">
            <a:noAutofit/>
          </a:bodyPr>
          <a:lstStyle>
            <a:lvl1pPr indent="-939800" lvl="0" marL="457200" algn="l">
              <a:spcBef>
                <a:spcPts val="2240"/>
              </a:spcBef>
              <a:spcAft>
                <a:spcPts val="0"/>
              </a:spcAft>
              <a:buClr>
                <a:schemeClr val="dk1"/>
              </a:buClr>
              <a:buSzPts val="11200"/>
              <a:buChar char="•"/>
              <a:defRPr sz="11200"/>
            </a:lvl1pPr>
            <a:lvl2pPr indent="-825500" lvl="1" marL="914400" algn="l">
              <a:spcBef>
                <a:spcPts val="1880"/>
              </a:spcBef>
              <a:spcAft>
                <a:spcPts val="0"/>
              </a:spcAft>
              <a:buClr>
                <a:schemeClr val="dk1"/>
              </a:buClr>
              <a:buSzPts val="9400"/>
              <a:buChar char="–"/>
              <a:defRPr sz="9400"/>
            </a:lvl2pPr>
            <a:lvl3pPr indent="-762000" lvl="2" marL="1371600" algn="l">
              <a:spcBef>
                <a:spcPts val="1680"/>
              </a:spcBef>
              <a:spcAft>
                <a:spcPts val="0"/>
              </a:spcAft>
              <a:buClr>
                <a:schemeClr val="dk1"/>
              </a:buClr>
              <a:buSzPts val="8400"/>
              <a:buChar char="•"/>
              <a:defRPr sz="84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46" name="Google Shape;46;p7"/>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54163" y="1757363"/>
            <a:ext cx="27981275" cy="73152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54485" y="1747520"/>
            <a:ext cx="10228264" cy="7437120"/>
          </a:xfrm>
          <a:prstGeom prst="rect">
            <a:avLst/>
          </a:prstGeom>
          <a:noFill/>
          <a:ln>
            <a:noFill/>
          </a:ln>
        </p:spPr>
        <p:txBody>
          <a:bodyPr anchorCtr="0" anchor="b" bIns="214200" lIns="428375" spcFirstLastPara="1" rIns="428375" wrap="square" tIns="21420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12155170" y="1747536"/>
            <a:ext cx="17379950" cy="37459923"/>
          </a:xfrm>
          <a:prstGeom prst="rect">
            <a:avLst/>
          </a:prstGeom>
          <a:noFill/>
          <a:ln>
            <a:noFill/>
          </a:ln>
        </p:spPr>
        <p:txBody>
          <a:bodyPr anchorCtr="0" anchor="t" bIns="214200" lIns="428375" spcFirstLastPara="1" rIns="428375" wrap="square" tIns="214200">
            <a:noAutofit/>
          </a:bodyPr>
          <a:lstStyle>
            <a:lvl1pPr indent="-1181100" lvl="0" marL="457200" algn="l">
              <a:spcBef>
                <a:spcPts val="3000"/>
              </a:spcBef>
              <a:spcAft>
                <a:spcPts val="0"/>
              </a:spcAft>
              <a:buClr>
                <a:schemeClr val="dk1"/>
              </a:buClr>
              <a:buSzPts val="15000"/>
              <a:buChar char="•"/>
              <a:defRPr sz="15000"/>
            </a:lvl1pPr>
            <a:lvl2pPr indent="-1060450" lvl="1" marL="914400" algn="l">
              <a:spcBef>
                <a:spcPts val="2620"/>
              </a:spcBef>
              <a:spcAft>
                <a:spcPts val="0"/>
              </a:spcAft>
              <a:buClr>
                <a:schemeClr val="dk1"/>
              </a:buClr>
              <a:buSzPts val="13100"/>
              <a:buChar char="–"/>
              <a:defRPr sz="13100"/>
            </a:lvl2pPr>
            <a:lvl3pPr indent="-939800" lvl="2" marL="1371600" algn="l">
              <a:spcBef>
                <a:spcPts val="2240"/>
              </a:spcBef>
              <a:spcAft>
                <a:spcPts val="0"/>
              </a:spcAft>
              <a:buClr>
                <a:schemeClr val="dk1"/>
              </a:buClr>
              <a:buSzPts val="11200"/>
              <a:buChar char="•"/>
              <a:defRPr sz="112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61" name="Google Shape;61;p10"/>
          <p:cNvSpPr txBox="1"/>
          <p:nvPr>
            <p:ph idx="2" type="body"/>
          </p:nvPr>
        </p:nvSpPr>
        <p:spPr>
          <a:xfrm>
            <a:off x="1554485" y="9184656"/>
            <a:ext cx="10228264" cy="30022803"/>
          </a:xfrm>
          <a:prstGeom prst="rect">
            <a:avLst/>
          </a:prstGeom>
          <a:noFill/>
          <a:ln>
            <a:noFill/>
          </a:ln>
        </p:spPr>
        <p:txBody>
          <a:bodyPr anchorCtr="0" anchor="t" bIns="214200" lIns="428375" spcFirstLastPara="1" rIns="428375" wrap="square" tIns="21420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20"/>
              </a:spcBef>
              <a:spcAft>
                <a:spcPts val="0"/>
              </a:spcAft>
              <a:buClr>
                <a:schemeClr val="dk1"/>
              </a:buClr>
              <a:buSzPts val="5600"/>
              <a:buNone/>
              <a:defRPr sz="56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62" name="Google Shape;62;p10"/>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093779" y="30723840"/>
            <a:ext cx="18653760" cy="3627123"/>
          </a:xfrm>
          <a:prstGeom prst="rect">
            <a:avLst/>
          </a:prstGeom>
          <a:noFill/>
          <a:ln>
            <a:noFill/>
          </a:ln>
        </p:spPr>
        <p:txBody>
          <a:bodyPr anchorCtr="0" anchor="b" bIns="214200" lIns="428375" spcFirstLastPara="1" rIns="428375" wrap="square" tIns="21420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6093779" y="3921760"/>
            <a:ext cx="18653760" cy="26334720"/>
          </a:xfrm>
          <a:prstGeom prst="rect">
            <a:avLst/>
          </a:prstGeom>
          <a:noFill/>
          <a:ln>
            <a:noFill/>
          </a:ln>
        </p:spPr>
      </p:sp>
      <p:sp>
        <p:nvSpPr>
          <p:cNvPr id="68" name="Google Shape;68;p11"/>
          <p:cNvSpPr txBox="1"/>
          <p:nvPr>
            <p:ph idx="1" type="body"/>
          </p:nvPr>
        </p:nvSpPr>
        <p:spPr>
          <a:xfrm>
            <a:off x="6093779" y="34350963"/>
            <a:ext cx="18653760" cy="5151117"/>
          </a:xfrm>
          <a:prstGeom prst="rect">
            <a:avLst/>
          </a:prstGeom>
          <a:noFill/>
          <a:ln>
            <a:noFill/>
          </a:ln>
        </p:spPr>
        <p:txBody>
          <a:bodyPr anchorCtr="0" anchor="t" bIns="214200" lIns="428375" spcFirstLastPara="1" rIns="428375" wrap="square" tIns="21420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20"/>
              </a:spcBef>
              <a:spcAft>
                <a:spcPts val="0"/>
              </a:spcAft>
              <a:buClr>
                <a:schemeClr val="dk1"/>
              </a:buClr>
              <a:buSzPts val="5600"/>
              <a:buNone/>
              <a:defRPr sz="56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69" name="Google Shape;69;p11"/>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54163" y="1757363"/>
            <a:ext cx="27981275" cy="7315200"/>
          </a:xfrm>
          <a:prstGeom prst="rect">
            <a:avLst/>
          </a:prstGeom>
          <a:noFill/>
          <a:ln>
            <a:noFill/>
          </a:ln>
        </p:spPr>
        <p:txBody>
          <a:bodyPr anchorCtr="0" anchor="ctr" bIns="214200" lIns="428375" spcFirstLastPara="1" rIns="428375" wrap="square" tIns="214200">
            <a:noAutofit/>
          </a:bodyPr>
          <a:lstStyle>
            <a:lvl1pPr lvl="0"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1554163" y="10240963"/>
            <a:ext cx="27981275" cy="28967112"/>
          </a:xfrm>
          <a:prstGeom prst="rect">
            <a:avLst/>
          </a:prstGeom>
          <a:noFill/>
          <a:ln>
            <a:noFill/>
          </a:ln>
        </p:spPr>
        <p:txBody>
          <a:bodyPr anchorCtr="0" anchor="t" bIns="214200" lIns="428375" spcFirstLastPara="1" rIns="428375" wrap="square" tIns="214200">
            <a:noAutofit/>
          </a:bodyPr>
          <a:lstStyle>
            <a:lvl1pPr indent="-1181100" lvl="0" marL="457200" marR="0" rtl="0" algn="l">
              <a:spcBef>
                <a:spcPts val="3000"/>
              </a:spcBef>
              <a:spcAft>
                <a:spcPts val="0"/>
              </a:spcAft>
              <a:buClr>
                <a:schemeClr val="dk1"/>
              </a:buClr>
              <a:buSzPts val="15000"/>
              <a:buFont typeface="Arial"/>
              <a:buChar char="•"/>
              <a:defRPr b="0" i="0" sz="15000" u="none" cap="none" strike="noStrike">
                <a:solidFill>
                  <a:schemeClr val="dk1"/>
                </a:solidFill>
                <a:latin typeface="Calibri"/>
                <a:ea typeface="Calibri"/>
                <a:cs typeface="Calibri"/>
                <a:sym typeface="Calibri"/>
              </a:defRPr>
            </a:lvl1pPr>
            <a:lvl2pPr indent="-1060450" lvl="1" marL="914400" marR="0" rtl="0" algn="l">
              <a:spcBef>
                <a:spcPts val="2620"/>
              </a:spcBef>
              <a:spcAft>
                <a:spcPts val="0"/>
              </a:spcAft>
              <a:buClr>
                <a:schemeClr val="dk1"/>
              </a:buClr>
              <a:buSzPts val="13100"/>
              <a:buFont typeface="Arial"/>
              <a:buChar char="–"/>
              <a:defRPr b="0" i="0" sz="13100" u="none" cap="none" strike="noStrike">
                <a:solidFill>
                  <a:schemeClr val="dk1"/>
                </a:solidFill>
                <a:latin typeface="Calibri"/>
                <a:ea typeface="Calibri"/>
                <a:cs typeface="Calibri"/>
                <a:sym typeface="Calibri"/>
              </a:defRPr>
            </a:lvl2pPr>
            <a:lvl3pPr indent="-939800" lvl="2" marL="1371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54163" y="40681275"/>
            <a:ext cx="7254875" cy="2336800"/>
          </a:xfrm>
          <a:prstGeom prst="rect">
            <a:avLst/>
          </a:prstGeom>
          <a:noFill/>
          <a:ln>
            <a:noFill/>
          </a:ln>
        </p:spPr>
        <p:txBody>
          <a:bodyPr anchorCtr="0" anchor="ctr" bIns="214200" lIns="428375" spcFirstLastPara="1" rIns="428375" wrap="square" tIns="214200">
            <a:noAutofit/>
          </a:bodyPr>
          <a:lstStyle>
            <a:lvl1pPr lvl="0" marR="0" rtl="0" algn="l">
              <a:spcBef>
                <a:spcPts val="0"/>
              </a:spcBef>
              <a:spcAft>
                <a:spcPts val="0"/>
              </a:spcAft>
              <a:buSzPts val="1400"/>
              <a:buNone/>
              <a:defRPr b="0" i="0" sz="56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0621963" y="40681275"/>
            <a:ext cx="9845675" cy="2336800"/>
          </a:xfrm>
          <a:prstGeom prst="rect">
            <a:avLst/>
          </a:prstGeom>
          <a:noFill/>
          <a:ln>
            <a:noFill/>
          </a:ln>
        </p:spPr>
        <p:txBody>
          <a:bodyPr anchorCtr="0" anchor="ctr" bIns="214200" lIns="428375" spcFirstLastPara="1" rIns="428375" wrap="square" tIns="214200">
            <a:noAutofit/>
          </a:bodyPr>
          <a:lstStyle>
            <a:lvl1pPr lvl="0" marR="0" rtl="0" algn="ctr">
              <a:spcBef>
                <a:spcPts val="0"/>
              </a:spcBef>
              <a:spcAft>
                <a:spcPts val="0"/>
              </a:spcAft>
              <a:buSzPts val="1400"/>
              <a:buNone/>
              <a:defRPr b="0" i="0" sz="5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rtl="0" algn="r">
              <a:spcBef>
                <a:spcPts val="0"/>
              </a:spcBef>
              <a:spcAft>
                <a:spcPts val="0"/>
              </a:spcAft>
              <a:buNone/>
              <a:defRPr b="0" i="0" sz="56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56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56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56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56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56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56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56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5.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1.png"/><Relationship Id="rId9" Type="http://schemas.openxmlformats.org/officeDocument/2006/relationships/image" Target="../media/image12.png"/><Relationship Id="rId15" Type="http://schemas.openxmlformats.org/officeDocument/2006/relationships/image" Target="../media/image10.png"/><Relationship Id="rId1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3.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0" y="-399925"/>
            <a:ext cx="31089600" cy="44294999"/>
            <a:chOff x="0" y="0"/>
            <a:chExt cx="31089600" cy="43891200"/>
          </a:xfrm>
        </p:grpSpPr>
        <p:sp>
          <p:nvSpPr>
            <p:cNvPr id="90" name="Google Shape;90;p1"/>
            <p:cNvSpPr/>
            <p:nvPr/>
          </p:nvSpPr>
          <p:spPr>
            <a:xfrm>
              <a:off x="0" y="0"/>
              <a:ext cx="31089600" cy="43891200"/>
            </a:xfrm>
            <a:prstGeom prst="rect">
              <a:avLst/>
            </a:prstGeom>
            <a:solidFill>
              <a:srgbClr val="A32638"/>
            </a:solidFill>
            <a:ln cap="flat" cmpd="sng" w="38100">
              <a:solidFill>
                <a:srgbClr val="ADAFAA"/>
              </a:solidFill>
              <a:prstDash val="solid"/>
              <a:round/>
              <a:headEnd len="sm" w="sm" type="none"/>
              <a:tailEnd len="sm" w="sm" type="none"/>
            </a:ln>
          </p:spPr>
          <p:txBody>
            <a:bodyPr anchorCtr="0" anchor="ctr" bIns="47450" lIns="94900" spcFirstLastPara="1" rIns="94900" wrap="square" tIns="47450">
              <a:noAutofit/>
            </a:bodyPr>
            <a:lstStyle/>
            <a:p>
              <a:pPr indent="0" lvl="0" marL="0" marR="0" rtl="0" algn="ctr">
                <a:spcBef>
                  <a:spcPts val="0"/>
                </a:spcBef>
                <a:spcAft>
                  <a:spcPts val="0"/>
                </a:spcAft>
                <a:buNone/>
              </a:pPr>
              <a:r>
                <a:t/>
              </a:r>
              <a:endParaRPr b="0" i="0" sz="8400" u="none" cap="none" strike="noStrike">
                <a:solidFill>
                  <a:schemeClr val="lt1"/>
                </a:solidFill>
                <a:latin typeface="Arial"/>
                <a:ea typeface="Arial"/>
                <a:cs typeface="Arial"/>
                <a:sym typeface="Arial"/>
              </a:endParaRPr>
            </a:p>
          </p:txBody>
        </p:sp>
        <p:sp>
          <p:nvSpPr>
            <p:cNvPr id="91" name="Google Shape;91;p1"/>
            <p:cNvSpPr/>
            <p:nvPr/>
          </p:nvSpPr>
          <p:spPr>
            <a:xfrm>
              <a:off x="777875" y="5486400"/>
              <a:ext cx="29624338" cy="37033200"/>
            </a:xfrm>
            <a:prstGeom prst="rect">
              <a:avLst/>
            </a:prstGeom>
            <a:solidFill>
              <a:schemeClr val="lt1"/>
            </a:solidFill>
            <a:ln cap="flat" cmpd="sng" w="63500">
              <a:solidFill>
                <a:srgbClr val="ADAFAA"/>
              </a:solidFill>
              <a:prstDash val="solid"/>
              <a:round/>
              <a:headEnd len="sm" w="sm" type="none"/>
              <a:tailEnd len="sm" w="sm" type="none"/>
            </a:ln>
          </p:spPr>
          <p:txBody>
            <a:bodyPr anchorCtr="0" anchor="ctr" bIns="47450" lIns="94900" spcFirstLastPara="1" rIns="94900" wrap="square" tIns="47450">
              <a:noAutofit/>
            </a:bodyPr>
            <a:lstStyle/>
            <a:p>
              <a:pPr indent="0" lvl="0" marL="0" marR="0" rtl="0" algn="ctr">
                <a:spcBef>
                  <a:spcPts val="0"/>
                </a:spcBef>
                <a:spcAft>
                  <a:spcPts val="0"/>
                </a:spcAft>
                <a:buNone/>
              </a:pPr>
              <a:r>
                <a:t/>
              </a:r>
              <a:endParaRPr b="0" i="0" sz="8400" u="none" cap="none" strike="noStrike">
                <a:solidFill>
                  <a:schemeClr val="lt1"/>
                </a:solidFill>
                <a:latin typeface="Arial"/>
                <a:ea typeface="Arial"/>
                <a:cs typeface="Arial"/>
                <a:sym typeface="Arial"/>
              </a:endParaRPr>
            </a:p>
          </p:txBody>
        </p:sp>
        <p:sp>
          <p:nvSpPr>
            <p:cNvPr id="92" name="Google Shape;92;p1"/>
            <p:cNvSpPr/>
            <p:nvPr/>
          </p:nvSpPr>
          <p:spPr>
            <a:xfrm>
              <a:off x="777875" y="777875"/>
              <a:ext cx="29625925" cy="4114800"/>
            </a:xfrm>
            <a:prstGeom prst="rect">
              <a:avLst/>
            </a:prstGeom>
            <a:solidFill>
              <a:schemeClr val="lt1"/>
            </a:solidFill>
            <a:ln cap="flat" cmpd="sng" w="63500">
              <a:solidFill>
                <a:srgbClr val="ADAFAA"/>
              </a:solidFill>
              <a:prstDash val="solid"/>
              <a:round/>
              <a:headEnd len="sm" w="sm" type="none"/>
              <a:tailEnd len="sm" w="sm" type="none"/>
            </a:ln>
          </p:spPr>
          <p:txBody>
            <a:bodyPr anchorCtr="0" anchor="ctr" bIns="47450" lIns="94900" spcFirstLastPara="1" rIns="94900" wrap="square" tIns="47450">
              <a:noAutofit/>
            </a:bodyPr>
            <a:lstStyle/>
            <a:p>
              <a:pPr indent="0" lvl="0" marL="0" marR="0" rtl="0" algn="ctr">
                <a:spcBef>
                  <a:spcPts val="0"/>
                </a:spcBef>
                <a:spcAft>
                  <a:spcPts val="0"/>
                </a:spcAft>
                <a:buNone/>
              </a:pPr>
              <a:r>
                <a:t/>
              </a:r>
              <a:endParaRPr b="0" i="0" sz="8400" u="none" cap="none" strike="noStrike">
                <a:solidFill>
                  <a:schemeClr val="lt1"/>
                </a:solidFill>
                <a:latin typeface="Arial"/>
                <a:ea typeface="Arial"/>
                <a:cs typeface="Arial"/>
                <a:sym typeface="Arial"/>
              </a:endParaRPr>
            </a:p>
          </p:txBody>
        </p:sp>
      </p:grpSp>
      <p:sp>
        <p:nvSpPr>
          <p:cNvPr id="93" name="Google Shape;93;p1"/>
          <p:cNvSpPr txBox="1"/>
          <p:nvPr>
            <p:ph type="title"/>
          </p:nvPr>
        </p:nvSpPr>
        <p:spPr>
          <a:xfrm>
            <a:off x="828125" y="671300"/>
            <a:ext cx="24283800" cy="3768600"/>
          </a:xfrm>
          <a:prstGeom prst="rect">
            <a:avLst/>
          </a:prstGeom>
          <a:noFill/>
          <a:ln>
            <a:noFill/>
          </a:ln>
        </p:spPr>
        <p:txBody>
          <a:bodyPr anchorCtr="0" anchor="ctr" bIns="214200" lIns="428375" spcFirstLastPara="1" rIns="428375" wrap="square" tIns="214200">
            <a:noAutofit/>
          </a:bodyPr>
          <a:lstStyle/>
          <a:p>
            <a:pPr indent="0" lvl="0" marL="0" rtl="0" algn="ctr">
              <a:lnSpc>
                <a:spcPct val="150000"/>
              </a:lnSpc>
              <a:spcBef>
                <a:spcPts val="0"/>
              </a:spcBef>
              <a:spcAft>
                <a:spcPts val="0"/>
              </a:spcAft>
              <a:buNone/>
            </a:pPr>
            <a:r>
              <a:rPr b="1" lang="en-US" sz="5000">
                <a:highlight>
                  <a:srgbClr val="FFFFFF"/>
                </a:highlight>
              </a:rPr>
              <a:t>Developing Machine learning and Supply chain Application using Taipy </a:t>
            </a:r>
            <a:endParaRPr b="1" sz="5000">
              <a:highlight>
                <a:srgbClr val="FFFFFF"/>
              </a:highlight>
            </a:endParaRPr>
          </a:p>
          <a:p>
            <a:pPr indent="0" lvl="0" marL="0" rtl="0" algn="ctr">
              <a:lnSpc>
                <a:spcPct val="150000"/>
              </a:lnSpc>
              <a:spcBef>
                <a:spcPts val="0"/>
              </a:spcBef>
              <a:spcAft>
                <a:spcPts val="0"/>
              </a:spcAft>
              <a:buNone/>
            </a:pPr>
            <a:r>
              <a:rPr b="1" lang="en-US" sz="5000">
                <a:highlight>
                  <a:srgbClr val="FFFFFF"/>
                </a:highlight>
              </a:rPr>
              <a:t>(Python Open Source Advanced Tools)</a:t>
            </a:r>
            <a:endParaRPr b="1" sz="5000"/>
          </a:p>
          <a:p>
            <a:pPr indent="0" lvl="0" marL="0" rtl="0" algn="ctr">
              <a:lnSpc>
                <a:spcPct val="150000"/>
              </a:lnSpc>
              <a:spcBef>
                <a:spcPts val="0"/>
              </a:spcBef>
              <a:spcAft>
                <a:spcPts val="0"/>
              </a:spcAft>
              <a:buNone/>
            </a:pPr>
            <a:r>
              <a:rPr lang="en-US" sz="3800"/>
              <a:t>Team: </a:t>
            </a:r>
            <a:r>
              <a:rPr lang="en-US" sz="3800"/>
              <a:t>Priestley Fernandes, Kavan , Kanika Yadav, Zhaoyi Xu, Richeng Zhang, Syed Qaderie, Rahul Sikinam</a:t>
            </a:r>
            <a:endParaRPr sz="3800"/>
          </a:p>
          <a:p>
            <a:pPr indent="0" lvl="0" marL="0" rtl="0" algn="ctr">
              <a:lnSpc>
                <a:spcPct val="150000"/>
              </a:lnSpc>
              <a:spcBef>
                <a:spcPts val="0"/>
              </a:spcBef>
              <a:spcAft>
                <a:spcPts val="0"/>
              </a:spcAft>
              <a:buNone/>
            </a:pPr>
            <a:r>
              <a:rPr lang="en-US" sz="4000"/>
              <a:t>Instructor: Alkiviadis Vazacopoulos</a:t>
            </a:r>
            <a:endParaRPr sz="4000"/>
          </a:p>
          <a:p>
            <a:pPr indent="0" lvl="0" marL="0" rtl="0" algn="ctr">
              <a:lnSpc>
                <a:spcPct val="90000"/>
              </a:lnSpc>
              <a:spcBef>
                <a:spcPts val="0"/>
              </a:spcBef>
              <a:spcAft>
                <a:spcPts val="0"/>
              </a:spcAft>
              <a:buClr>
                <a:schemeClr val="dk1"/>
              </a:buClr>
              <a:buFont typeface="Arial"/>
              <a:buNone/>
            </a:pPr>
            <a:r>
              <a:t/>
            </a:r>
            <a:endParaRPr b="1" sz="2400">
              <a:latin typeface="Avenir"/>
              <a:ea typeface="Avenir"/>
              <a:cs typeface="Avenir"/>
              <a:sym typeface="Avenir"/>
            </a:endParaRPr>
          </a:p>
        </p:txBody>
      </p:sp>
      <p:sp>
        <p:nvSpPr>
          <p:cNvPr id="94" name="Google Shape;94;p1"/>
          <p:cNvSpPr txBox="1"/>
          <p:nvPr>
            <p:ph idx="2" type="body"/>
          </p:nvPr>
        </p:nvSpPr>
        <p:spPr>
          <a:xfrm>
            <a:off x="15847350" y="4899775"/>
            <a:ext cx="15663600" cy="25115400"/>
          </a:xfrm>
          <a:prstGeom prst="rect">
            <a:avLst/>
          </a:prstGeom>
          <a:noFill/>
          <a:ln>
            <a:noFill/>
          </a:ln>
        </p:spPr>
        <p:txBody>
          <a:bodyPr anchorCtr="0" anchor="t" bIns="214200" lIns="428375" spcFirstLastPara="1" rIns="428375" wrap="square" tIns="214200">
            <a:noAutofit/>
          </a:bodyPr>
          <a:lstStyle/>
          <a:p>
            <a:pPr indent="-1604962" lvl="0" marL="1604962" rtl="0" algn="l">
              <a:spcBef>
                <a:spcPts val="0"/>
              </a:spcBef>
              <a:spcAft>
                <a:spcPts val="0"/>
              </a:spcAft>
              <a:buClr>
                <a:schemeClr val="dk1"/>
              </a:buClr>
              <a:buSzPts val="8000"/>
              <a:buFont typeface="Arial"/>
              <a:buNone/>
            </a:pPr>
            <a:r>
              <a:rPr b="1" lang="en-US" sz="8000"/>
              <a:t> </a:t>
            </a:r>
            <a:r>
              <a:rPr b="1" lang="en-US" sz="8000"/>
              <a:t>Results</a:t>
            </a:r>
            <a:r>
              <a:rPr lang="en-US" sz="8000"/>
              <a:t> </a:t>
            </a:r>
            <a:endParaRPr sz="8000"/>
          </a:p>
          <a:p>
            <a:pPr indent="-1604962" lvl="0" marL="1604962" rtl="0" algn="l">
              <a:spcBef>
                <a:spcPts val="0"/>
              </a:spcBef>
              <a:spcAft>
                <a:spcPts val="0"/>
              </a:spcAft>
              <a:buClr>
                <a:schemeClr val="dk1"/>
              </a:buClr>
              <a:buSzPts val="8000"/>
              <a:buFont typeface="Arial"/>
              <a:buNone/>
            </a:pPr>
            <a:r>
              <a:rPr lang="en-US" sz="2500">
                <a:highlight>
                  <a:srgbClr val="FFFFFF"/>
                </a:highlight>
              </a:rPr>
              <a:t>  </a:t>
            </a:r>
            <a:endParaRPr sz="5300"/>
          </a:p>
          <a:p>
            <a:pPr indent="0" lvl="0" marL="914400" rtl="0" algn="l">
              <a:spcBef>
                <a:spcPts val="2620"/>
              </a:spcBef>
              <a:spcAft>
                <a:spcPts val="0"/>
              </a:spcAft>
              <a:buNone/>
            </a:pPr>
            <a:r>
              <a:t/>
            </a:r>
            <a:endParaRPr sz="6000"/>
          </a:p>
          <a:p>
            <a:pPr indent="0" lvl="0" marL="914400" rtl="0" algn="l">
              <a:spcBef>
                <a:spcPts val="2620"/>
              </a:spcBef>
              <a:spcAft>
                <a:spcPts val="0"/>
              </a:spcAft>
              <a:buNone/>
            </a:pPr>
            <a:r>
              <a:t/>
            </a:r>
            <a:endParaRPr sz="6000"/>
          </a:p>
          <a:p>
            <a:pPr indent="0" lvl="0" marL="914400" rtl="0" algn="l">
              <a:spcBef>
                <a:spcPts val="2620"/>
              </a:spcBef>
              <a:spcAft>
                <a:spcPts val="0"/>
              </a:spcAft>
              <a:buNone/>
            </a:pPr>
            <a:r>
              <a:t/>
            </a:r>
            <a:endParaRPr sz="6000"/>
          </a:p>
        </p:txBody>
      </p:sp>
      <p:sp>
        <p:nvSpPr>
          <p:cNvPr id="95" name="Google Shape;95;p1"/>
          <p:cNvSpPr txBox="1"/>
          <p:nvPr/>
        </p:nvSpPr>
        <p:spPr>
          <a:xfrm>
            <a:off x="1270975" y="5861175"/>
            <a:ext cx="14795100" cy="11931600"/>
          </a:xfrm>
          <a:prstGeom prst="rect">
            <a:avLst/>
          </a:prstGeom>
          <a:noFill/>
          <a:ln cap="flat" cmpd="sng" w="9525">
            <a:solidFill>
              <a:schemeClr val="lt1"/>
            </a:solidFill>
            <a:prstDash val="solid"/>
            <a:miter lim="800000"/>
            <a:headEnd len="sm" w="sm" type="none"/>
            <a:tailEnd len="sm" w="sm" type="none"/>
          </a:ln>
        </p:spPr>
        <p:txBody>
          <a:bodyPr anchorCtr="0" anchor="t" bIns="214200" lIns="428400" spcFirstLastPara="1" rIns="428400" wrap="square" tIns="214200">
            <a:noAutofit/>
          </a:bodyPr>
          <a:lstStyle/>
          <a:p>
            <a:pPr indent="0" lvl="0" marL="0" rtl="0" algn="l">
              <a:lnSpc>
                <a:spcPct val="120000"/>
              </a:lnSpc>
              <a:spcBef>
                <a:spcPts val="0"/>
              </a:spcBef>
              <a:spcAft>
                <a:spcPts val="0"/>
              </a:spcAft>
              <a:buNone/>
            </a:pPr>
            <a:r>
              <a:t/>
            </a:r>
            <a:endParaRPr sz="6000">
              <a:solidFill>
                <a:srgbClr val="140A1E"/>
              </a:solidFill>
              <a:highlight>
                <a:srgbClr val="FFFFFF"/>
              </a:highlight>
            </a:endParaRPr>
          </a:p>
          <a:p>
            <a:pPr indent="0" lvl="0" marL="0" rtl="0" algn="l">
              <a:lnSpc>
                <a:spcPct val="120000"/>
              </a:lnSpc>
              <a:spcBef>
                <a:spcPts val="0"/>
              </a:spcBef>
              <a:spcAft>
                <a:spcPts val="0"/>
              </a:spcAft>
              <a:buNone/>
            </a:pPr>
            <a:r>
              <a:t/>
            </a:r>
            <a:endParaRPr sz="6000">
              <a:solidFill>
                <a:srgbClr val="140A1E"/>
              </a:solidFill>
              <a:highlight>
                <a:srgbClr val="FFFFFF"/>
              </a:highlight>
            </a:endParaRPr>
          </a:p>
        </p:txBody>
      </p:sp>
      <p:sp>
        <p:nvSpPr>
          <p:cNvPr id="96" name="Google Shape;96;p1"/>
          <p:cNvSpPr txBox="1"/>
          <p:nvPr/>
        </p:nvSpPr>
        <p:spPr>
          <a:xfrm>
            <a:off x="1669225" y="17343450"/>
            <a:ext cx="13731900" cy="24642600"/>
          </a:xfrm>
          <a:prstGeom prst="rect">
            <a:avLst/>
          </a:prstGeom>
          <a:noFill/>
          <a:ln cap="flat" cmpd="sng" w="9525">
            <a:solidFill>
              <a:schemeClr val="lt1"/>
            </a:solidFill>
            <a:prstDash val="solid"/>
            <a:miter lim="800000"/>
            <a:headEnd len="sm" w="sm" type="none"/>
            <a:tailEnd len="sm" w="sm" type="none"/>
          </a:ln>
        </p:spPr>
        <p:txBody>
          <a:bodyPr anchorCtr="0" anchor="t" bIns="214200" lIns="428400" spcFirstLastPara="1" rIns="428400" wrap="square" tIns="214200">
            <a:noAutofit/>
          </a:bodyPr>
          <a:lstStyle/>
          <a:p>
            <a:pPr indent="-1606550" lvl="0" marL="1606550" marR="0" rtl="0" algn="l">
              <a:spcBef>
                <a:spcPts val="0"/>
              </a:spcBef>
              <a:spcAft>
                <a:spcPts val="0"/>
              </a:spcAft>
              <a:buClr>
                <a:schemeClr val="dk1"/>
              </a:buClr>
              <a:buSzPts val="8000"/>
              <a:buFont typeface="Arial"/>
              <a:buNone/>
            </a:pPr>
            <a:r>
              <a:t/>
            </a:r>
            <a:endParaRPr b="0" i="0" sz="80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6000">
              <a:solidFill>
                <a:schemeClr val="dk1"/>
              </a:solidFill>
              <a:latin typeface="Calibri"/>
              <a:ea typeface="Calibri"/>
              <a:cs typeface="Calibri"/>
              <a:sym typeface="Calibri"/>
            </a:endParaRPr>
          </a:p>
          <a:p>
            <a:pPr indent="-1606550" lvl="0" marL="1606550" marR="0" rtl="0" algn="l">
              <a:spcBef>
                <a:spcPts val="0"/>
              </a:spcBef>
              <a:spcAft>
                <a:spcPts val="0"/>
              </a:spcAft>
              <a:buClr>
                <a:schemeClr val="dk1"/>
              </a:buClr>
              <a:buSzPts val="8000"/>
              <a:buFont typeface="Arial"/>
              <a:buNone/>
            </a:pPr>
            <a:r>
              <a:t/>
            </a:r>
            <a:endParaRPr sz="6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350">
                <a:solidFill>
                  <a:srgbClr val="140A1E"/>
                </a:solidFill>
                <a:highlight>
                  <a:srgbClr val="FFFFFF"/>
                </a:highlight>
              </a:rPr>
              <a:t>There are a lot of reasons for using Taipy GUI:</a:t>
            </a:r>
            <a:endParaRPr sz="1350">
              <a:solidFill>
                <a:srgbClr val="140A1E"/>
              </a:solidFill>
              <a:highlight>
                <a:srgbClr val="FFFFFF"/>
              </a:highlight>
            </a:endParaRPr>
          </a:p>
          <a:p>
            <a:pPr indent="-314325" lvl="2" marL="1371600" rtl="0" algn="l">
              <a:lnSpc>
                <a:spcPct val="144444"/>
              </a:lnSpc>
              <a:spcBef>
                <a:spcPts val="0"/>
              </a:spcBef>
              <a:spcAft>
                <a:spcPts val="0"/>
              </a:spcAft>
              <a:buClr>
                <a:srgbClr val="140A1E"/>
              </a:buClr>
              <a:buSzPts val="1350"/>
              <a:buChar char="●"/>
            </a:pPr>
            <a:r>
              <a:rPr lang="en-US" sz="1350">
                <a:solidFill>
                  <a:srgbClr val="140A1E"/>
                </a:solidFill>
                <a:highlight>
                  <a:srgbClr val="FFFFFF"/>
                </a:highlight>
              </a:rPr>
              <a:t>It fastens the creation of an interactive application.</a:t>
            </a:r>
            <a:endParaRPr sz="1350">
              <a:solidFill>
                <a:srgbClr val="140A1E"/>
              </a:solidFill>
              <a:highlight>
                <a:srgbClr val="FFFFFF"/>
              </a:highlight>
            </a:endParaRPr>
          </a:p>
          <a:p>
            <a:pPr indent="-314325" lvl="2" marL="1371600" rtl="0" algn="l">
              <a:lnSpc>
                <a:spcPct val="144444"/>
              </a:lnSpc>
              <a:spcBef>
                <a:spcPts val="0"/>
              </a:spcBef>
              <a:spcAft>
                <a:spcPts val="0"/>
              </a:spcAft>
              <a:buClr>
                <a:srgbClr val="140A1E"/>
              </a:buClr>
              <a:buSzPts val="1350"/>
              <a:buChar char="●"/>
            </a:pPr>
            <a:r>
              <a:rPr lang="en-US" sz="1350">
                <a:solidFill>
                  <a:srgbClr val="140A1E"/>
                </a:solidFill>
                <a:highlight>
                  <a:srgbClr val="FFFFFF"/>
                </a:highlight>
              </a:rPr>
              <a:t>It easily and efficiently manages variables and events.</a:t>
            </a:r>
            <a:endParaRPr sz="1350">
              <a:solidFill>
                <a:srgbClr val="140A1E"/>
              </a:solidFill>
              <a:highlight>
                <a:srgbClr val="FFFFFF"/>
              </a:highlight>
            </a:endParaRPr>
          </a:p>
          <a:p>
            <a:pPr indent="-314325" lvl="2" marL="1371600" rtl="0" algn="l">
              <a:lnSpc>
                <a:spcPct val="144444"/>
              </a:lnSpc>
              <a:spcBef>
                <a:spcPts val="0"/>
              </a:spcBef>
              <a:spcAft>
                <a:spcPts val="0"/>
              </a:spcAft>
              <a:buClr>
                <a:srgbClr val="140A1E"/>
              </a:buClr>
              <a:buSzPts val="1350"/>
              <a:buChar char="●"/>
            </a:pPr>
            <a:r>
              <a:rPr lang="en-US" sz="1350">
                <a:solidFill>
                  <a:srgbClr val="140A1E"/>
                </a:solidFill>
                <a:highlight>
                  <a:srgbClr val="FFFFFF"/>
                </a:highlight>
              </a:rPr>
              <a:t>Easy visualization with Markdown syntax.</a:t>
            </a:r>
            <a:endParaRPr sz="1350">
              <a:solidFill>
                <a:srgbClr val="140A1E"/>
              </a:solidFill>
              <a:highlight>
                <a:srgbClr val="FFFFFF"/>
              </a:highlight>
            </a:endParaRPr>
          </a:p>
          <a:p>
            <a:pPr indent="0" lvl="0" marL="0" rtl="0" algn="l">
              <a:lnSpc>
                <a:spcPct val="115000"/>
              </a:lnSpc>
              <a:spcBef>
                <a:spcPts val="0"/>
              </a:spcBef>
              <a:spcAft>
                <a:spcPts val="0"/>
              </a:spcAft>
              <a:buNone/>
            </a:pPr>
            <a:r>
              <a:rPr lang="en-US" sz="1350">
                <a:solidFill>
                  <a:srgbClr val="140A1E"/>
                </a:solidFill>
                <a:highlight>
                  <a:srgbClr val="FFFFFF"/>
                </a:highlight>
              </a:rPr>
              <a:t>There are a lot of reasons for using Taipy GUI:</a:t>
            </a:r>
            <a:endParaRPr sz="1350">
              <a:solidFill>
                <a:srgbClr val="140A1E"/>
              </a:solidFill>
              <a:highlight>
                <a:srgbClr val="FFFFFF"/>
              </a:highlight>
            </a:endParaRPr>
          </a:p>
          <a:p>
            <a:pPr indent="-314325" lvl="2" marL="1371600" rtl="0" algn="l">
              <a:lnSpc>
                <a:spcPct val="144444"/>
              </a:lnSpc>
              <a:spcBef>
                <a:spcPts val="0"/>
              </a:spcBef>
              <a:spcAft>
                <a:spcPts val="0"/>
              </a:spcAft>
              <a:buClr>
                <a:srgbClr val="140A1E"/>
              </a:buClr>
              <a:buSzPts val="1350"/>
              <a:buChar char="●"/>
            </a:pPr>
            <a:r>
              <a:rPr lang="en-US" sz="1350">
                <a:solidFill>
                  <a:srgbClr val="140A1E"/>
                </a:solidFill>
                <a:highlight>
                  <a:srgbClr val="FFFFFF"/>
                </a:highlight>
              </a:rPr>
              <a:t>It fastens the creation of an interactive application.</a:t>
            </a:r>
            <a:endParaRPr sz="1350">
              <a:solidFill>
                <a:srgbClr val="140A1E"/>
              </a:solidFill>
              <a:highlight>
                <a:srgbClr val="FFFFFF"/>
              </a:highlight>
            </a:endParaRPr>
          </a:p>
          <a:p>
            <a:pPr indent="-314325" lvl="2" marL="1371600" rtl="0" algn="l">
              <a:lnSpc>
                <a:spcPct val="144444"/>
              </a:lnSpc>
              <a:spcBef>
                <a:spcPts val="0"/>
              </a:spcBef>
              <a:spcAft>
                <a:spcPts val="0"/>
              </a:spcAft>
              <a:buClr>
                <a:srgbClr val="140A1E"/>
              </a:buClr>
              <a:buSzPts val="1350"/>
              <a:buChar char="●"/>
            </a:pPr>
            <a:r>
              <a:rPr lang="en-US" sz="1350">
                <a:solidFill>
                  <a:srgbClr val="140A1E"/>
                </a:solidFill>
                <a:highlight>
                  <a:srgbClr val="FFFFFF"/>
                </a:highlight>
              </a:rPr>
              <a:t>It easily and efficiently manages variables and events.</a:t>
            </a:r>
            <a:endParaRPr sz="1350">
              <a:solidFill>
                <a:srgbClr val="140A1E"/>
              </a:solidFill>
              <a:highlight>
                <a:srgbClr val="FFFFFF"/>
              </a:highlight>
            </a:endParaRPr>
          </a:p>
          <a:p>
            <a:pPr indent="-314325" lvl="2" marL="1371600" rtl="0" algn="l">
              <a:lnSpc>
                <a:spcPct val="144444"/>
              </a:lnSpc>
              <a:spcBef>
                <a:spcPts val="0"/>
              </a:spcBef>
              <a:spcAft>
                <a:spcPts val="0"/>
              </a:spcAft>
              <a:buClr>
                <a:srgbClr val="140A1E"/>
              </a:buClr>
              <a:buSzPts val="1350"/>
              <a:buChar char="●"/>
            </a:pPr>
            <a:r>
              <a:rPr lang="en-US" sz="1350">
                <a:solidFill>
                  <a:srgbClr val="140A1E"/>
                </a:solidFill>
                <a:highlight>
                  <a:srgbClr val="FFFFFF"/>
                </a:highlight>
              </a:rPr>
              <a:t>Easy visualization with Markdown syntax.</a:t>
            </a:r>
            <a:endParaRPr sz="1350">
              <a:solidFill>
                <a:srgbClr val="140A1E"/>
              </a:solidFill>
              <a:highlight>
                <a:srgbClr val="FFFFFF"/>
              </a:highlight>
            </a:endParaRPr>
          </a:p>
          <a:p>
            <a:pPr indent="0" lvl="0" marL="0" marR="0" rtl="0" algn="l">
              <a:spcBef>
                <a:spcPts val="2620"/>
              </a:spcBef>
              <a:spcAft>
                <a:spcPts val="0"/>
              </a:spcAft>
              <a:buClr>
                <a:schemeClr val="dk1"/>
              </a:buClr>
              <a:buSzPts val="13100"/>
              <a:buFont typeface="Arial"/>
              <a:buNone/>
            </a:pPr>
            <a:r>
              <a:rPr lang="en-US" sz="131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marR="0" rtl="0" algn="l">
              <a:spcBef>
                <a:spcPts val="2620"/>
              </a:spcBef>
              <a:spcAft>
                <a:spcPts val="0"/>
              </a:spcAft>
              <a:buClr>
                <a:schemeClr val="dk1"/>
              </a:buClr>
              <a:buSzPts val="13100"/>
              <a:buFont typeface="Arial"/>
              <a:buNone/>
            </a:pPr>
            <a:r>
              <a:rPr lang="en-US" sz="3000">
                <a:solidFill>
                  <a:schemeClr val="dk1"/>
                </a:solidFill>
                <a:latin typeface="Calibri"/>
                <a:ea typeface="Calibri"/>
                <a:cs typeface="Calibri"/>
                <a:sym typeface="Calibri"/>
              </a:rPr>
              <a:t>                                                               </a:t>
            </a:r>
            <a:endParaRPr sz="2150">
              <a:solidFill>
                <a:srgbClr val="140A1E"/>
              </a:solidFill>
              <a:highlight>
                <a:srgbClr val="FFFFFF"/>
              </a:highlight>
            </a:endParaRPr>
          </a:p>
          <a:p>
            <a:pPr indent="0" lvl="0" marL="457200" marR="0" rtl="0" algn="l">
              <a:spcBef>
                <a:spcPts val="2620"/>
              </a:spcBef>
              <a:spcAft>
                <a:spcPts val="0"/>
              </a:spcAft>
              <a:buNone/>
            </a:pP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marR="0" rtl="0" algn="ctr">
              <a:spcBef>
                <a:spcPts val="2620"/>
              </a:spcBef>
              <a:spcAft>
                <a:spcPts val="0"/>
              </a:spcAft>
              <a:buClr>
                <a:schemeClr val="dk1"/>
              </a:buClr>
              <a:buSzPts val="13100"/>
              <a:buFont typeface="Arial"/>
              <a:buNone/>
            </a:pPr>
            <a:r>
              <a:rPr lang="en-US" sz="3000">
                <a:solidFill>
                  <a:schemeClr val="dk1"/>
                </a:solidFill>
                <a:latin typeface="Calibri"/>
                <a:ea typeface="Calibri"/>
                <a:cs typeface="Calibri"/>
                <a:sym typeface="Calibri"/>
              </a:rPr>
              <a:t> </a:t>
            </a:r>
            <a:r>
              <a:rPr lang="en-US" sz="131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p:txBody>
      </p:sp>
      <p:sp>
        <p:nvSpPr>
          <p:cNvPr id="97" name="Google Shape;97;p1"/>
          <p:cNvSpPr txBox="1"/>
          <p:nvPr/>
        </p:nvSpPr>
        <p:spPr>
          <a:xfrm>
            <a:off x="16325850" y="31999600"/>
            <a:ext cx="15240000" cy="10963800"/>
          </a:xfrm>
          <a:prstGeom prst="rect">
            <a:avLst/>
          </a:prstGeom>
          <a:noFill/>
          <a:ln>
            <a:noFill/>
          </a:ln>
        </p:spPr>
        <p:txBody>
          <a:bodyPr anchorCtr="0" anchor="t" bIns="214200" lIns="428400" spcFirstLastPara="1" rIns="428400" wrap="square" tIns="214200">
            <a:noAutofit/>
          </a:bodyPr>
          <a:lstStyle/>
          <a:p>
            <a:pPr indent="0" lvl="0" marL="0" marR="0" rtl="0" algn="l">
              <a:spcBef>
                <a:spcPts val="0"/>
              </a:spcBef>
              <a:spcAft>
                <a:spcPts val="0"/>
              </a:spcAft>
              <a:buNone/>
            </a:pPr>
            <a:r>
              <a:rPr b="1" i="0" lang="en-US" sz="8000" u="none" cap="none" strike="noStrike">
                <a:solidFill>
                  <a:schemeClr val="dk1"/>
                </a:solidFill>
                <a:latin typeface="Calibri"/>
                <a:ea typeface="Calibri"/>
                <a:cs typeface="Calibri"/>
                <a:sym typeface="Calibri"/>
              </a:rPr>
              <a:t>Conclusion</a:t>
            </a:r>
            <a:endParaRPr sz="2400">
              <a:solidFill>
                <a:srgbClr val="37415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allows creation of GUIs using generated web pages.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These web pages are served by a web server hosted by the Taipy application itself.</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Class Gui is used to handle server and its settings.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Gui class can hold multiple pages with text and graphics to show app status.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Visual elements with placeholders for app data are used to create interactive objects for user interaction.</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Core is used to create interactive data-driven applications from Python algorithms.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Core provides pipeline modeling, execution, and monitoring concepts.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pipeline is a succession of data-exchanging functions described as a DAG.</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Pipelines can be simple or complex with Taipy Core.</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Core helps developers create interactive data-driven applications.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web pages created for GUIs are customizable using template text files.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GUIs provide a user-friendly interface in visualizing and interpreting data.</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GUIs can trigger application code and take users to other pages with more data.</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GUIs can be used to analyze Bitcoin trends and statistics.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Technical analysis and statistical processing are performed using Taipy Core.</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Core provides monitoring concepts for the analysis process.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Taipy Core pipelines are used to create the mapping feature.</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mapping feature visually represents Customers, Restaurants, and Drivers on a map.</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Distinct colors are used to differentiate between Customers, Restaurants, and Drivers.</a:t>
            </a:r>
            <a:endParaRPr sz="2400">
              <a:solidFill>
                <a:schemeClr val="dk1"/>
              </a:solidFill>
              <a:latin typeface="Calibri"/>
              <a:ea typeface="Calibri"/>
              <a:cs typeface="Calibri"/>
              <a:sym typeface="Calibri"/>
            </a:endParaRPr>
          </a:p>
          <a:p>
            <a:pPr indent="-381000" lvl="0" marL="457200" rtl="0" algn="just">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mapping feature is a data-driven application created using Taipy Core.</a:t>
            </a:r>
            <a:endParaRPr sz="2400">
              <a:latin typeface="Calibri"/>
              <a:ea typeface="Calibri"/>
              <a:cs typeface="Calibri"/>
              <a:sym typeface="Calibri"/>
            </a:endParaRPr>
          </a:p>
          <a:p>
            <a:pPr indent="0" lvl="0" marL="457200" marR="0" rtl="0" algn="l">
              <a:spcBef>
                <a:spcPts val="1200"/>
              </a:spcBef>
              <a:spcAft>
                <a:spcPts val="0"/>
              </a:spcAft>
              <a:buNone/>
            </a:pPr>
            <a:r>
              <a:t/>
            </a:r>
            <a:endParaRPr>
              <a:latin typeface="Calibri"/>
              <a:ea typeface="Calibri"/>
              <a:cs typeface="Calibri"/>
              <a:sym typeface="Calibri"/>
            </a:endParaRPr>
          </a:p>
        </p:txBody>
      </p:sp>
      <p:cxnSp>
        <p:nvCxnSpPr>
          <p:cNvPr id="98" name="Google Shape;98;p1"/>
          <p:cNvCxnSpPr/>
          <p:nvPr/>
        </p:nvCxnSpPr>
        <p:spPr>
          <a:xfrm flipH="1">
            <a:off x="25551238" y="237400"/>
            <a:ext cx="38100" cy="4229400"/>
          </a:xfrm>
          <a:prstGeom prst="straightConnector1">
            <a:avLst/>
          </a:prstGeom>
          <a:noFill/>
          <a:ln cap="flat" cmpd="sng" w="63500">
            <a:solidFill>
              <a:srgbClr val="ADAFAA"/>
            </a:solidFill>
            <a:prstDash val="solid"/>
            <a:round/>
            <a:headEnd len="med" w="med" type="none"/>
            <a:tailEnd len="med" w="med" type="none"/>
          </a:ln>
        </p:spPr>
      </p:cxnSp>
      <p:sp>
        <p:nvSpPr>
          <p:cNvPr id="99" name="Google Shape;99;p1"/>
          <p:cNvSpPr txBox="1"/>
          <p:nvPr/>
        </p:nvSpPr>
        <p:spPr>
          <a:xfrm>
            <a:off x="4046538" y="42791063"/>
            <a:ext cx="23110825" cy="828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4800"/>
              <a:buFont typeface="Arial"/>
              <a:buNone/>
            </a:pPr>
            <a:r>
              <a:rPr b="0" i="0" lang="en-US" sz="4800" u="none" cap="none" strike="noStrike">
                <a:solidFill>
                  <a:schemeClr val="lt1"/>
                </a:solidFill>
                <a:latin typeface="Arial"/>
                <a:ea typeface="Arial"/>
                <a:cs typeface="Arial"/>
                <a:sym typeface="Arial"/>
              </a:rPr>
              <a:t>http://www.stevens.edu/bia</a:t>
            </a:r>
            <a:endParaRPr/>
          </a:p>
        </p:txBody>
      </p:sp>
      <p:pic>
        <p:nvPicPr>
          <p:cNvPr descr="Logo, company name&#10;&#10;Description automatically generated" id="100" name="Google Shape;100;p1"/>
          <p:cNvPicPr preferRelativeResize="0"/>
          <p:nvPr/>
        </p:nvPicPr>
        <p:blipFill rotWithShape="1">
          <a:blip r:embed="rId3">
            <a:alphaModFix/>
          </a:blip>
          <a:srcRect b="0" l="0" r="0" t="0"/>
          <a:stretch/>
        </p:blipFill>
        <p:spPr>
          <a:xfrm>
            <a:off x="25551250" y="368863"/>
            <a:ext cx="4708525" cy="3768726"/>
          </a:xfrm>
          <a:prstGeom prst="rect">
            <a:avLst/>
          </a:prstGeom>
          <a:noFill/>
          <a:ln>
            <a:noFill/>
          </a:ln>
        </p:spPr>
      </p:pic>
      <p:pic>
        <p:nvPicPr>
          <p:cNvPr id="101" name="Google Shape;101;p1"/>
          <p:cNvPicPr preferRelativeResize="0"/>
          <p:nvPr/>
        </p:nvPicPr>
        <p:blipFill rotWithShape="1">
          <a:blip r:embed="rId4">
            <a:alphaModFix/>
          </a:blip>
          <a:srcRect b="33129" l="2534" r="-776" t="5622"/>
          <a:stretch/>
        </p:blipFill>
        <p:spPr>
          <a:xfrm>
            <a:off x="16202025" y="22258587"/>
            <a:ext cx="13944602" cy="5232564"/>
          </a:xfrm>
          <a:prstGeom prst="rect">
            <a:avLst/>
          </a:prstGeom>
          <a:noFill/>
          <a:ln cap="flat" cmpd="sng" w="9525">
            <a:solidFill>
              <a:schemeClr val="lt1"/>
            </a:solidFill>
            <a:prstDash val="solid"/>
            <a:round/>
            <a:headEnd len="sm" w="sm" type="none"/>
            <a:tailEnd len="sm" w="sm" type="none"/>
          </a:ln>
        </p:spPr>
      </p:pic>
      <p:pic>
        <p:nvPicPr>
          <p:cNvPr id="102" name="Google Shape;102;p1"/>
          <p:cNvPicPr preferRelativeResize="0"/>
          <p:nvPr/>
        </p:nvPicPr>
        <p:blipFill rotWithShape="1">
          <a:blip r:embed="rId5">
            <a:alphaModFix/>
          </a:blip>
          <a:srcRect b="0" l="0" r="0" t="0"/>
          <a:stretch/>
        </p:blipFill>
        <p:spPr>
          <a:xfrm>
            <a:off x="2156900" y="25853900"/>
            <a:ext cx="4708700" cy="5796450"/>
          </a:xfrm>
          <a:prstGeom prst="rect">
            <a:avLst/>
          </a:prstGeom>
          <a:noFill/>
          <a:ln>
            <a:noFill/>
          </a:ln>
        </p:spPr>
      </p:pic>
      <p:pic>
        <p:nvPicPr>
          <p:cNvPr id="103" name="Google Shape;103;p1"/>
          <p:cNvPicPr preferRelativeResize="0"/>
          <p:nvPr/>
        </p:nvPicPr>
        <p:blipFill>
          <a:blip r:embed="rId6">
            <a:alphaModFix/>
          </a:blip>
          <a:stretch>
            <a:fillRect/>
          </a:stretch>
        </p:blipFill>
        <p:spPr>
          <a:xfrm>
            <a:off x="1447800" y="6324600"/>
            <a:ext cx="13731901" cy="6305924"/>
          </a:xfrm>
          <a:prstGeom prst="rect">
            <a:avLst/>
          </a:prstGeom>
          <a:noFill/>
          <a:ln>
            <a:noFill/>
          </a:ln>
        </p:spPr>
      </p:pic>
      <p:pic>
        <p:nvPicPr>
          <p:cNvPr id="104" name="Google Shape;104;p1"/>
          <p:cNvPicPr preferRelativeResize="0"/>
          <p:nvPr/>
        </p:nvPicPr>
        <p:blipFill>
          <a:blip r:embed="rId7">
            <a:alphaModFix/>
          </a:blip>
          <a:stretch>
            <a:fillRect/>
          </a:stretch>
        </p:blipFill>
        <p:spPr>
          <a:xfrm>
            <a:off x="2036775" y="38930700"/>
            <a:ext cx="12553950" cy="3505200"/>
          </a:xfrm>
          <a:prstGeom prst="rect">
            <a:avLst/>
          </a:prstGeom>
          <a:noFill/>
          <a:ln>
            <a:noFill/>
          </a:ln>
        </p:spPr>
      </p:pic>
      <p:pic>
        <p:nvPicPr>
          <p:cNvPr id="105" name="Google Shape;105;p1"/>
          <p:cNvPicPr preferRelativeResize="0"/>
          <p:nvPr/>
        </p:nvPicPr>
        <p:blipFill>
          <a:blip r:embed="rId8">
            <a:alphaModFix/>
          </a:blip>
          <a:stretch>
            <a:fillRect/>
          </a:stretch>
        </p:blipFill>
        <p:spPr>
          <a:xfrm>
            <a:off x="2036775" y="31650361"/>
            <a:ext cx="12553948" cy="7185377"/>
          </a:xfrm>
          <a:prstGeom prst="rect">
            <a:avLst/>
          </a:prstGeom>
          <a:noFill/>
          <a:ln>
            <a:noFill/>
          </a:ln>
        </p:spPr>
      </p:pic>
      <p:pic>
        <p:nvPicPr>
          <p:cNvPr id="106" name="Google Shape;106;p1"/>
          <p:cNvPicPr preferRelativeResize="0"/>
          <p:nvPr/>
        </p:nvPicPr>
        <p:blipFill>
          <a:blip r:embed="rId9">
            <a:alphaModFix/>
          </a:blip>
          <a:stretch>
            <a:fillRect/>
          </a:stretch>
        </p:blipFill>
        <p:spPr>
          <a:xfrm>
            <a:off x="1474975" y="12346401"/>
            <a:ext cx="14387102" cy="11931601"/>
          </a:xfrm>
          <a:prstGeom prst="rect">
            <a:avLst/>
          </a:prstGeom>
          <a:noFill/>
          <a:ln>
            <a:noFill/>
          </a:ln>
        </p:spPr>
      </p:pic>
      <p:sp>
        <p:nvSpPr>
          <p:cNvPr id="107" name="Google Shape;107;p1"/>
          <p:cNvSpPr txBox="1"/>
          <p:nvPr/>
        </p:nvSpPr>
        <p:spPr>
          <a:xfrm>
            <a:off x="6865600" y="25701500"/>
            <a:ext cx="8448000" cy="2283000"/>
          </a:xfrm>
          <a:prstGeom prst="rect">
            <a:avLst/>
          </a:prstGeom>
          <a:noFill/>
          <a:ln cap="flat" cmpd="sng" w="9525">
            <a:solidFill>
              <a:schemeClr val="lt1"/>
            </a:solidFill>
            <a:prstDash val="solid"/>
            <a:miter lim="8000"/>
            <a:headEnd len="sm" w="sm" type="none"/>
            <a:tailEnd len="sm" w="sm" type="none"/>
          </a:ln>
        </p:spPr>
        <p:txBody>
          <a:bodyPr anchorCtr="0" anchor="t" bIns="91425" lIns="274300" spcFirstLastPara="1" rIns="91425" wrap="square" tIns="91425">
            <a:normAutofit fontScale="25000" lnSpcReduction="20000"/>
          </a:bodyPr>
          <a:lstStyle/>
          <a:p>
            <a:pPr indent="0" lvl="0" marL="0" rtl="0" algn="just">
              <a:spcBef>
                <a:spcPts val="0"/>
              </a:spcBef>
              <a:spcAft>
                <a:spcPts val="0"/>
              </a:spcAft>
              <a:buNone/>
            </a:pPr>
            <a:r>
              <a:rPr lang="en-US" sz="6623">
                <a:solidFill>
                  <a:schemeClr val="dk1"/>
                </a:solidFill>
                <a:latin typeface="Avenir"/>
                <a:ea typeface="Avenir"/>
                <a:cs typeface="Avenir"/>
                <a:sym typeface="Avenir"/>
              </a:rPr>
              <a:t>There are a lot of reasons for using </a:t>
            </a:r>
            <a:r>
              <a:rPr b="1" lang="en-US" sz="6623">
                <a:solidFill>
                  <a:schemeClr val="dk1"/>
                </a:solidFill>
                <a:latin typeface="Avenir"/>
                <a:ea typeface="Avenir"/>
                <a:cs typeface="Avenir"/>
                <a:sym typeface="Avenir"/>
              </a:rPr>
              <a:t>Taipy GUI</a:t>
            </a:r>
            <a:endParaRPr b="1" sz="6623">
              <a:solidFill>
                <a:schemeClr val="dk1"/>
              </a:solidFill>
              <a:latin typeface="Avenir"/>
              <a:ea typeface="Avenir"/>
              <a:cs typeface="Avenir"/>
              <a:sym typeface="Avenir"/>
            </a:endParaRPr>
          </a:p>
          <a:p>
            <a:pPr indent="0" lvl="0" marL="0" rtl="0" algn="just">
              <a:lnSpc>
                <a:spcPct val="115000"/>
              </a:lnSpc>
              <a:spcBef>
                <a:spcPts val="1200"/>
              </a:spcBef>
              <a:spcAft>
                <a:spcPts val="0"/>
              </a:spcAft>
              <a:buNone/>
            </a:pPr>
            <a:r>
              <a:rPr b="1" lang="en-US" sz="6734">
                <a:solidFill>
                  <a:schemeClr val="dk1"/>
                </a:solidFill>
                <a:highlight>
                  <a:srgbClr val="FFFFFF"/>
                </a:highlight>
                <a:latin typeface="Avenir"/>
                <a:ea typeface="Avenir"/>
                <a:cs typeface="Avenir"/>
                <a:sym typeface="Avenir"/>
              </a:rPr>
              <a:t>Graphical User Interface builder</a:t>
            </a:r>
            <a:r>
              <a:rPr lang="en-US" sz="6734">
                <a:solidFill>
                  <a:schemeClr val="dk1"/>
                </a:solidFill>
                <a:highlight>
                  <a:srgbClr val="FFFFFF"/>
                </a:highlight>
                <a:latin typeface="Avenir"/>
                <a:ea typeface="Avenir"/>
                <a:cs typeface="Avenir"/>
                <a:sym typeface="Avenir"/>
              </a:rPr>
              <a:t> </a:t>
            </a:r>
            <a:r>
              <a:rPr lang="en-US" sz="6734">
                <a:solidFill>
                  <a:schemeClr val="dk1"/>
                </a:solidFill>
                <a:latin typeface="Avenir"/>
                <a:ea typeface="Avenir"/>
                <a:cs typeface="Avenir"/>
                <a:sym typeface="Avenir"/>
              </a:rPr>
              <a:t>(Taipy GUI): allows any Python developer to create a complex and interactive GUI</a:t>
            </a:r>
            <a:endParaRPr sz="8034">
              <a:solidFill>
                <a:schemeClr val="dk1"/>
              </a:solidFill>
              <a:latin typeface="Avenir"/>
              <a:ea typeface="Avenir"/>
              <a:cs typeface="Avenir"/>
              <a:sym typeface="Avenir"/>
            </a:endParaRPr>
          </a:p>
          <a:p>
            <a:pPr indent="0" lvl="0" marL="0" rtl="0" algn="just">
              <a:spcBef>
                <a:spcPts val="1800"/>
              </a:spcBef>
              <a:spcAft>
                <a:spcPts val="0"/>
              </a:spcAft>
              <a:buNone/>
            </a:pPr>
            <a:r>
              <a:rPr lang="en-US" sz="5994">
                <a:solidFill>
                  <a:schemeClr val="dk1"/>
                </a:solidFill>
                <a:latin typeface="Avenir"/>
                <a:ea typeface="Avenir"/>
                <a:cs typeface="Avenir"/>
                <a:sym typeface="Avenir"/>
              </a:rPr>
              <a:t> </a:t>
            </a:r>
            <a:r>
              <a:rPr lang="en-US" sz="6800">
                <a:solidFill>
                  <a:srgbClr val="140A1E"/>
                </a:solidFill>
                <a:latin typeface="Avenir"/>
                <a:ea typeface="Avenir"/>
                <a:cs typeface="Avenir"/>
                <a:sym typeface="Avenir"/>
              </a:rPr>
              <a:t>It fastens the creation of an interactive application.</a:t>
            </a:r>
            <a:endParaRPr sz="6800">
              <a:solidFill>
                <a:srgbClr val="140A1E"/>
              </a:solidFill>
              <a:latin typeface="Avenir"/>
              <a:ea typeface="Avenir"/>
              <a:cs typeface="Avenir"/>
              <a:sym typeface="Avenir"/>
            </a:endParaRPr>
          </a:p>
          <a:p>
            <a:pPr indent="0" lvl="0" marL="0" rtl="0" algn="just">
              <a:spcBef>
                <a:spcPts val="0"/>
              </a:spcBef>
              <a:spcAft>
                <a:spcPts val="0"/>
              </a:spcAft>
              <a:buNone/>
            </a:pPr>
            <a:r>
              <a:t/>
            </a:r>
            <a:endParaRPr sz="6800">
              <a:solidFill>
                <a:srgbClr val="140A1E"/>
              </a:solidFill>
              <a:latin typeface="Avenir"/>
              <a:ea typeface="Avenir"/>
              <a:cs typeface="Avenir"/>
              <a:sym typeface="Avenir"/>
            </a:endParaRPr>
          </a:p>
          <a:p>
            <a:pPr indent="0" lvl="0" marL="0" rtl="0" algn="just">
              <a:spcBef>
                <a:spcPts val="0"/>
              </a:spcBef>
              <a:spcAft>
                <a:spcPts val="0"/>
              </a:spcAft>
              <a:buNone/>
            </a:pPr>
            <a:r>
              <a:rPr lang="en-US" sz="6800">
                <a:solidFill>
                  <a:srgbClr val="140A1E"/>
                </a:solidFill>
                <a:latin typeface="Avenir"/>
                <a:ea typeface="Avenir"/>
                <a:cs typeface="Avenir"/>
                <a:sym typeface="Avenir"/>
              </a:rPr>
              <a:t> It easily and efficiently manages variables and events.</a:t>
            </a:r>
            <a:endParaRPr sz="6800">
              <a:solidFill>
                <a:srgbClr val="140A1E"/>
              </a:solidFill>
              <a:latin typeface="Avenir"/>
              <a:ea typeface="Avenir"/>
              <a:cs typeface="Avenir"/>
              <a:sym typeface="Avenir"/>
            </a:endParaRPr>
          </a:p>
          <a:p>
            <a:pPr indent="0" lvl="0" marL="0" rtl="0" algn="just">
              <a:spcBef>
                <a:spcPts val="0"/>
              </a:spcBef>
              <a:spcAft>
                <a:spcPts val="0"/>
              </a:spcAft>
              <a:buNone/>
            </a:pPr>
            <a:r>
              <a:t/>
            </a:r>
            <a:endParaRPr sz="6800">
              <a:solidFill>
                <a:srgbClr val="140A1E"/>
              </a:solidFill>
              <a:latin typeface="Avenir"/>
              <a:ea typeface="Avenir"/>
              <a:cs typeface="Avenir"/>
              <a:sym typeface="Avenir"/>
            </a:endParaRPr>
          </a:p>
          <a:p>
            <a:pPr indent="0" lvl="0" marL="0" rtl="0" algn="just">
              <a:spcBef>
                <a:spcPts val="0"/>
              </a:spcBef>
              <a:spcAft>
                <a:spcPts val="0"/>
              </a:spcAft>
              <a:buNone/>
            </a:pPr>
            <a:r>
              <a:rPr lang="en-US" sz="6800">
                <a:solidFill>
                  <a:srgbClr val="140A1E"/>
                </a:solidFill>
                <a:latin typeface="Avenir"/>
                <a:ea typeface="Avenir"/>
                <a:cs typeface="Avenir"/>
                <a:sym typeface="Avenir"/>
              </a:rPr>
              <a:t> Easy visualization with Markdown syntax.</a:t>
            </a:r>
            <a:endParaRPr sz="6800">
              <a:solidFill>
                <a:srgbClr val="140A1E"/>
              </a:solidFill>
              <a:latin typeface="Avenir"/>
              <a:ea typeface="Avenir"/>
              <a:cs typeface="Avenir"/>
              <a:sym typeface="Avenir"/>
            </a:endParaRPr>
          </a:p>
          <a:p>
            <a:pPr indent="0" lvl="0" marL="0" rtl="0" algn="l">
              <a:spcBef>
                <a:spcPts val="2620"/>
              </a:spcBef>
              <a:spcAft>
                <a:spcPts val="0"/>
              </a:spcAft>
              <a:buClr>
                <a:schemeClr val="dk1"/>
              </a:buClr>
              <a:buSzPts val="3275"/>
              <a:buFont typeface="Arial"/>
              <a:buNone/>
            </a:pPr>
            <a:r>
              <a:t/>
            </a:r>
            <a:endParaRPr sz="1850">
              <a:solidFill>
                <a:srgbClr val="140A1E"/>
              </a:solidFill>
              <a:highlight>
                <a:srgbClr val="FFFFFF"/>
              </a:highlight>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
        <p:nvSpPr>
          <p:cNvPr id="108" name="Google Shape;108;p1"/>
          <p:cNvSpPr txBox="1"/>
          <p:nvPr/>
        </p:nvSpPr>
        <p:spPr>
          <a:xfrm>
            <a:off x="7157350" y="28363825"/>
            <a:ext cx="7864500" cy="23547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latin typeface="Avenir"/>
                <a:ea typeface="Avenir"/>
                <a:cs typeface="Avenir"/>
                <a:sym typeface="Avenir"/>
              </a:rPr>
              <a:t>Taipy Core</a:t>
            </a:r>
            <a:endParaRPr b="1" sz="1900">
              <a:latin typeface="Avenir"/>
              <a:ea typeface="Avenir"/>
              <a:cs typeface="Avenir"/>
              <a:sym typeface="Avenir"/>
            </a:endParaRPr>
          </a:p>
          <a:p>
            <a:pPr indent="0" lvl="0" marL="0" rtl="0" algn="l">
              <a:lnSpc>
                <a:spcPct val="115000"/>
              </a:lnSpc>
              <a:spcBef>
                <a:spcPts val="1200"/>
              </a:spcBef>
              <a:spcAft>
                <a:spcPts val="0"/>
              </a:spcAft>
              <a:buNone/>
            </a:pPr>
            <a:r>
              <a:rPr b="1" lang="en-US" sz="1700">
                <a:solidFill>
                  <a:schemeClr val="dk1"/>
                </a:solidFill>
                <a:highlight>
                  <a:srgbClr val="FFFFFF"/>
                </a:highlight>
                <a:latin typeface="Avenir"/>
                <a:ea typeface="Avenir"/>
                <a:cs typeface="Avenir"/>
                <a:sym typeface="Avenir"/>
              </a:rPr>
              <a:t>Scenario Management</a:t>
            </a:r>
            <a:r>
              <a:rPr lang="en-US" sz="1700">
                <a:solidFill>
                  <a:schemeClr val="dk1"/>
                </a:solidFill>
                <a:highlight>
                  <a:srgbClr val="FFFFFF"/>
                </a:highlight>
                <a:latin typeface="Avenir"/>
                <a:ea typeface="Avenir"/>
                <a:cs typeface="Avenir"/>
                <a:sym typeface="Avenir"/>
              </a:rPr>
              <a:t> (Taipy Core): implements a modern backend for any data-driven application based on your business case.</a:t>
            </a:r>
            <a:endParaRPr sz="1700">
              <a:solidFill>
                <a:schemeClr val="dk1"/>
              </a:solidFill>
              <a:highlight>
                <a:srgbClr val="FFFFFF"/>
              </a:highlight>
              <a:latin typeface="Avenir"/>
              <a:ea typeface="Avenir"/>
              <a:cs typeface="Avenir"/>
              <a:sym typeface="Avenir"/>
            </a:endParaRPr>
          </a:p>
          <a:p>
            <a:pPr indent="0" lvl="0" marL="0" rtl="0" algn="l">
              <a:lnSpc>
                <a:spcPct val="115000"/>
              </a:lnSpc>
              <a:spcBef>
                <a:spcPts val="1200"/>
              </a:spcBef>
              <a:spcAft>
                <a:spcPts val="0"/>
              </a:spcAft>
              <a:buNone/>
            </a:pPr>
            <a:r>
              <a:rPr lang="en-US" sz="1700">
                <a:solidFill>
                  <a:schemeClr val="dk1"/>
                </a:solidFill>
                <a:highlight>
                  <a:srgbClr val="FFFFFF"/>
                </a:highlight>
                <a:latin typeface="Avenir"/>
                <a:ea typeface="Avenir"/>
                <a:cs typeface="Avenir"/>
                <a:sym typeface="Avenir"/>
              </a:rPr>
              <a:t>Taipy Core efficiently manages the execution of your functions/pipelines.</a:t>
            </a:r>
            <a:endParaRPr sz="1700">
              <a:solidFill>
                <a:schemeClr val="dk1"/>
              </a:solidFill>
              <a:highlight>
                <a:srgbClr val="FFFFFF"/>
              </a:highlight>
              <a:latin typeface="Avenir"/>
              <a:ea typeface="Avenir"/>
              <a:cs typeface="Avenir"/>
              <a:sym typeface="Avenir"/>
            </a:endParaRPr>
          </a:p>
          <a:p>
            <a:pPr indent="0" lvl="0" marL="0" rtl="0" algn="l">
              <a:lnSpc>
                <a:spcPct val="115000"/>
              </a:lnSpc>
              <a:spcBef>
                <a:spcPts val="1800"/>
              </a:spcBef>
              <a:spcAft>
                <a:spcPts val="0"/>
              </a:spcAft>
              <a:buNone/>
            </a:pPr>
            <a:r>
              <a:rPr lang="en-US" sz="1700">
                <a:solidFill>
                  <a:schemeClr val="dk1"/>
                </a:solidFill>
                <a:highlight>
                  <a:srgbClr val="FFFFFF"/>
                </a:highlight>
                <a:latin typeface="Avenir"/>
                <a:ea typeface="Avenir"/>
                <a:cs typeface="Avenir"/>
                <a:sym typeface="Avenir"/>
              </a:rPr>
              <a:t>Taipy Core manages data sources and monitors KPIs.</a:t>
            </a:r>
            <a:endParaRPr sz="1700">
              <a:solidFill>
                <a:schemeClr val="dk1"/>
              </a:solidFill>
              <a:highlight>
                <a:srgbClr val="FFFFFF"/>
              </a:highlight>
              <a:latin typeface="Avenir"/>
              <a:ea typeface="Avenir"/>
              <a:cs typeface="Avenir"/>
              <a:sym typeface="Avenir"/>
            </a:endParaRPr>
          </a:p>
          <a:p>
            <a:pPr indent="0" lvl="0" marL="0" rtl="0" algn="l">
              <a:lnSpc>
                <a:spcPct val="115000"/>
              </a:lnSpc>
              <a:spcBef>
                <a:spcPts val="1800"/>
              </a:spcBef>
              <a:spcAft>
                <a:spcPts val="0"/>
              </a:spcAft>
              <a:buNone/>
            </a:pPr>
            <a:r>
              <a:rPr lang="en-US" sz="1700">
                <a:solidFill>
                  <a:schemeClr val="dk1"/>
                </a:solidFill>
                <a:highlight>
                  <a:srgbClr val="FFFFFF"/>
                </a:highlight>
                <a:latin typeface="Avenir"/>
                <a:ea typeface="Avenir"/>
                <a:cs typeface="Avenir"/>
                <a:sym typeface="Avenir"/>
              </a:rPr>
              <a:t>Taipy Core provides easy management of multiple pipelines and end-user scenarios, which comes in handy in the context of Machine Learning or Mathematical optimization.</a:t>
            </a:r>
            <a:endParaRPr sz="1700">
              <a:solidFill>
                <a:schemeClr val="dk1"/>
              </a:solidFill>
              <a:highlight>
                <a:srgbClr val="FFFFFF"/>
              </a:highlight>
              <a:latin typeface="Avenir"/>
              <a:ea typeface="Avenir"/>
              <a:cs typeface="Avenir"/>
              <a:sym typeface="Avenir"/>
            </a:endParaRPr>
          </a:p>
          <a:p>
            <a:pPr indent="0" lvl="0" marL="0" rtl="0" algn="l">
              <a:spcBef>
                <a:spcPts val="1200"/>
              </a:spcBef>
              <a:spcAft>
                <a:spcPts val="0"/>
              </a:spcAft>
              <a:buNone/>
            </a:pPr>
            <a:r>
              <a:t/>
            </a:r>
            <a:endParaRPr>
              <a:latin typeface="Avenir"/>
              <a:ea typeface="Avenir"/>
              <a:cs typeface="Avenir"/>
              <a:sym typeface="Avenir"/>
            </a:endParaRPr>
          </a:p>
        </p:txBody>
      </p:sp>
      <p:pic>
        <p:nvPicPr>
          <p:cNvPr id="109" name="Google Shape;109;p1"/>
          <p:cNvPicPr preferRelativeResize="0"/>
          <p:nvPr/>
        </p:nvPicPr>
        <p:blipFill>
          <a:blip r:embed="rId10">
            <a:alphaModFix/>
          </a:blip>
          <a:stretch>
            <a:fillRect/>
          </a:stretch>
        </p:blipFill>
        <p:spPr>
          <a:xfrm>
            <a:off x="16706850" y="27113850"/>
            <a:ext cx="13604567" cy="5232576"/>
          </a:xfrm>
          <a:prstGeom prst="rect">
            <a:avLst/>
          </a:prstGeom>
          <a:noFill/>
          <a:ln>
            <a:noFill/>
          </a:ln>
        </p:spPr>
      </p:pic>
      <p:sp>
        <p:nvSpPr>
          <p:cNvPr id="110" name="Google Shape;110;p1"/>
          <p:cNvSpPr txBox="1"/>
          <p:nvPr/>
        </p:nvSpPr>
        <p:spPr>
          <a:xfrm>
            <a:off x="16592550" y="12630524"/>
            <a:ext cx="14935200" cy="5388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300">
              <a:solidFill>
                <a:schemeClr val="dk1"/>
              </a:solidFill>
              <a:highlight>
                <a:srgbClr val="FFFFFF"/>
              </a:highlight>
              <a:latin typeface="Calibri"/>
              <a:ea typeface="Calibri"/>
              <a:cs typeface="Calibri"/>
              <a:sym typeface="Calibri"/>
            </a:endParaRPr>
          </a:p>
        </p:txBody>
      </p:sp>
      <p:sp>
        <p:nvSpPr>
          <p:cNvPr id="111" name="Google Shape;111;p1"/>
          <p:cNvSpPr txBox="1"/>
          <p:nvPr/>
        </p:nvSpPr>
        <p:spPr>
          <a:xfrm>
            <a:off x="1669225" y="17164050"/>
            <a:ext cx="3848100" cy="69624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US" sz="1500">
                <a:solidFill>
                  <a:schemeClr val="dk1"/>
                </a:solidFill>
                <a:highlight>
                  <a:srgbClr val="FFFFFF"/>
                </a:highlight>
                <a:latin typeface="Avenir"/>
                <a:ea typeface="Avenir"/>
                <a:cs typeface="Avenir"/>
                <a:sym typeface="Avenir"/>
              </a:rPr>
              <a:t>In Taipy, GUIs are made of generated Web pages served by a Web server hosted by the Taipy application itself.</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rPr lang="en-US" sz="1500">
                <a:solidFill>
                  <a:schemeClr val="dk1"/>
                </a:solidFill>
                <a:highlight>
                  <a:srgbClr val="FFFFFF"/>
                </a:highlight>
                <a:latin typeface="Avenir"/>
                <a:ea typeface="Avenir"/>
                <a:cs typeface="Avenir"/>
                <a:sym typeface="Avenir"/>
              </a:rPr>
              <a:t>Taipy provides the class Gui that handles this server and its settings.</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rPr lang="en-US" sz="1500">
                <a:solidFill>
                  <a:schemeClr val="dk1"/>
                </a:solidFill>
                <a:highlight>
                  <a:srgbClr val="FFFFFF"/>
                </a:highlight>
                <a:latin typeface="Avenir"/>
                <a:ea typeface="Avenir"/>
                <a:cs typeface="Avenir"/>
                <a:sym typeface="Avenir"/>
              </a:rPr>
              <a:t>The Gui class can hold multiple pages, with text and graphics that show the app's status. This way, users get relevant information. Additionally, some of the elements can trigger application code and take users to other pages with more data.</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rPr lang="en-US" sz="1500">
                <a:solidFill>
                  <a:schemeClr val="dk1"/>
                </a:solidFill>
                <a:highlight>
                  <a:srgbClr val="FFFFFF"/>
                </a:highlight>
                <a:latin typeface="Avenir"/>
                <a:ea typeface="Avenir"/>
                <a:cs typeface="Avenir"/>
                <a:sym typeface="Avenir"/>
              </a:rPr>
              <a:t>To create the web pages, you need to provide template text files with placeholders for app data. These visual elements are what users interact with, making them representative and interactive objects.</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0"/>
              </a:spcAft>
              <a:buNone/>
            </a:pPr>
            <a:r>
              <a:t/>
            </a:r>
            <a:endParaRPr sz="1500">
              <a:solidFill>
                <a:schemeClr val="dk1"/>
              </a:solidFill>
              <a:highlight>
                <a:srgbClr val="FFFFFF"/>
              </a:highlight>
              <a:latin typeface="Avenir"/>
              <a:ea typeface="Avenir"/>
              <a:cs typeface="Avenir"/>
              <a:sym typeface="Avenir"/>
            </a:endParaRPr>
          </a:p>
          <a:p>
            <a:pPr indent="0" lvl="0" marL="0" rtl="0" algn="just">
              <a:lnSpc>
                <a:spcPct val="100000"/>
              </a:lnSpc>
              <a:spcBef>
                <a:spcPts val="80"/>
              </a:spcBef>
              <a:spcAft>
                <a:spcPts val="80"/>
              </a:spcAft>
              <a:buNone/>
            </a:pPr>
            <a:r>
              <a:rPr lang="en-US" sz="1500">
                <a:solidFill>
                  <a:schemeClr val="dk1"/>
                </a:solidFill>
                <a:highlight>
                  <a:srgbClr val="FFFFFF"/>
                </a:highlight>
                <a:latin typeface="Avenir"/>
                <a:ea typeface="Avenir"/>
                <a:cs typeface="Avenir"/>
                <a:sym typeface="Avenir"/>
              </a:rPr>
              <a:t>Taipy Core helps Python developers create interactive data-driven applications from their algorithms. It provides pipeline modeling, execution, and monitoring concepts. A pipeline is a succession of data-exchanging functions described as a DAG, which can be simple or complex with Taipy Core.</a:t>
            </a:r>
            <a:endParaRPr sz="1500">
              <a:solidFill>
                <a:schemeClr val="dk1"/>
              </a:solidFill>
              <a:highlight>
                <a:srgbClr val="FFFFFF"/>
              </a:highlight>
              <a:latin typeface="Avenir"/>
              <a:ea typeface="Avenir"/>
              <a:cs typeface="Avenir"/>
              <a:sym typeface="Avenir"/>
            </a:endParaRPr>
          </a:p>
        </p:txBody>
      </p:sp>
      <p:pic>
        <p:nvPicPr>
          <p:cNvPr id="112" name="Google Shape;112;p1"/>
          <p:cNvPicPr preferRelativeResize="0"/>
          <p:nvPr/>
        </p:nvPicPr>
        <p:blipFill>
          <a:blip r:embed="rId11">
            <a:alphaModFix/>
          </a:blip>
          <a:stretch>
            <a:fillRect/>
          </a:stretch>
        </p:blipFill>
        <p:spPr>
          <a:xfrm>
            <a:off x="1295400" y="24044463"/>
            <a:ext cx="4857600" cy="1962150"/>
          </a:xfrm>
          <a:prstGeom prst="rect">
            <a:avLst/>
          </a:prstGeom>
          <a:noFill/>
          <a:ln>
            <a:noFill/>
          </a:ln>
        </p:spPr>
      </p:pic>
      <p:sp>
        <p:nvSpPr>
          <p:cNvPr id="113" name="Google Shape;113;p1"/>
          <p:cNvSpPr txBox="1"/>
          <p:nvPr/>
        </p:nvSpPr>
        <p:spPr>
          <a:xfrm>
            <a:off x="16706850" y="21662250"/>
            <a:ext cx="13944600" cy="11391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400">
                <a:solidFill>
                  <a:schemeClr val="dk1"/>
                </a:solidFill>
                <a:highlight>
                  <a:schemeClr val="lt1"/>
                </a:highlight>
                <a:latin typeface="Calibri"/>
                <a:ea typeface="Calibri"/>
                <a:cs typeface="Calibri"/>
                <a:sym typeface="Calibri"/>
              </a:rPr>
              <a:t>Using Taipy GUI and Taipy Core, we developed a mapping feature that visually represents Orders, Restaurants, and Drivers on the map with distinct colors.</a:t>
            </a:r>
            <a:endParaRPr sz="24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14" name="Google Shape;114;p1"/>
          <p:cNvSpPr txBox="1"/>
          <p:nvPr/>
        </p:nvSpPr>
        <p:spPr>
          <a:xfrm>
            <a:off x="16592550" y="14369738"/>
            <a:ext cx="14706600" cy="5850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600">
              <a:solidFill>
                <a:schemeClr val="dk1"/>
              </a:solidFill>
              <a:latin typeface="Calibri"/>
              <a:ea typeface="Calibri"/>
              <a:cs typeface="Calibri"/>
              <a:sym typeface="Calibri"/>
            </a:endParaRPr>
          </a:p>
        </p:txBody>
      </p:sp>
      <p:sp>
        <p:nvSpPr>
          <p:cNvPr id="115" name="Google Shape;115;p1"/>
          <p:cNvSpPr txBox="1"/>
          <p:nvPr/>
        </p:nvSpPr>
        <p:spPr>
          <a:xfrm>
            <a:off x="16678200" y="11219588"/>
            <a:ext cx="14535300" cy="4002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highlight>
                <a:schemeClr val="dk1"/>
              </a:highlight>
              <a:latin typeface="Calibri"/>
              <a:ea typeface="Calibri"/>
              <a:cs typeface="Calibri"/>
              <a:sym typeface="Calibri"/>
            </a:endParaRPr>
          </a:p>
        </p:txBody>
      </p:sp>
      <p:pic>
        <p:nvPicPr>
          <p:cNvPr id="116" name="Google Shape;116;p1"/>
          <p:cNvPicPr preferRelativeResize="0"/>
          <p:nvPr/>
        </p:nvPicPr>
        <p:blipFill rotWithShape="1">
          <a:blip r:embed="rId12">
            <a:alphaModFix/>
          </a:blip>
          <a:srcRect b="6240" l="0" r="0" t="7321"/>
          <a:stretch/>
        </p:blipFill>
        <p:spPr>
          <a:xfrm>
            <a:off x="16709100" y="15925014"/>
            <a:ext cx="13731901" cy="5591786"/>
          </a:xfrm>
          <a:prstGeom prst="rect">
            <a:avLst/>
          </a:prstGeom>
          <a:noFill/>
          <a:ln>
            <a:noFill/>
          </a:ln>
        </p:spPr>
      </p:pic>
      <p:sp>
        <p:nvSpPr>
          <p:cNvPr id="117" name="Google Shape;117;p1"/>
          <p:cNvSpPr txBox="1"/>
          <p:nvPr/>
        </p:nvSpPr>
        <p:spPr>
          <a:xfrm>
            <a:off x="1310850" y="5131400"/>
            <a:ext cx="6400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0">
                <a:latin typeface="Calibri"/>
                <a:ea typeface="Calibri"/>
                <a:cs typeface="Calibri"/>
                <a:sym typeface="Calibri"/>
              </a:rPr>
              <a:t>Introduction</a:t>
            </a:r>
            <a:endParaRPr b="1" sz="8000">
              <a:latin typeface="Calibri"/>
              <a:ea typeface="Calibri"/>
              <a:cs typeface="Calibri"/>
              <a:sym typeface="Calibri"/>
            </a:endParaRPr>
          </a:p>
        </p:txBody>
      </p:sp>
      <p:sp>
        <p:nvSpPr>
          <p:cNvPr id="118" name="Google Shape;118;p1"/>
          <p:cNvSpPr txBox="1"/>
          <p:nvPr/>
        </p:nvSpPr>
        <p:spPr>
          <a:xfrm>
            <a:off x="16478250" y="6324600"/>
            <a:ext cx="13944600" cy="8706000"/>
          </a:xfrm>
          <a:prstGeom prst="rect">
            <a:avLst/>
          </a:prstGeom>
          <a:noFill/>
          <a:ln cap="flat" cmpd="sng" w="9525">
            <a:solidFill>
              <a:schemeClr val="lt1"/>
            </a:solidFill>
            <a:prstDash val="solid"/>
            <a:miter lim="8000"/>
            <a:headEnd len="sm" w="sm" type="none"/>
            <a:tailEnd len="sm" w="sm" type="none"/>
          </a:ln>
        </p:spPr>
        <p:txBody>
          <a:bodyPr anchorCtr="0" anchor="t" bIns="91425" lIns="91425" spcFirstLastPara="1" rIns="91425" wrap="square" tIns="91425">
            <a:spAutoFit/>
          </a:bodyPr>
          <a:lstStyle/>
          <a:p>
            <a:pPr indent="-381000" lvl="0" marL="457200" rtl="0" algn="just">
              <a:spcBef>
                <a:spcPts val="0"/>
              </a:spcBef>
              <a:spcAft>
                <a:spcPts val="0"/>
              </a:spcAft>
              <a:buClr>
                <a:srgbClr val="27272A"/>
              </a:buClr>
              <a:buSzPts val="2400"/>
              <a:buFont typeface="Calibri"/>
              <a:buChar char="●"/>
            </a:pPr>
            <a:r>
              <a:rPr lang="en-US" sz="2400">
                <a:solidFill>
                  <a:srgbClr val="27272A"/>
                </a:solidFill>
                <a:highlight>
                  <a:srgbClr val="FFFFFF"/>
                </a:highlight>
                <a:latin typeface="Calibri"/>
                <a:ea typeface="Calibri"/>
                <a:cs typeface="Calibri"/>
                <a:sym typeface="Calibri"/>
              </a:rPr>
              <a:t>To develop applications using Taipy:</a:t>
            </a:r>
            <a:br>
              <a:rPr lang="en-US" sz="2400">
                <a:solidFill>
                  <a:srgbClr val="27272A"/>
                </a:solidFill>
                <a:highlight>
                  <a:srgbClr val="FFFFFF"/>
                </a:highlight>
                <a:latin typeface="Calibri"/>
                <a:ea typeface="Calibri"/>
                <a:cs typeface="Calibri"/>
                <a:sym typeface="Calibri"/>
              </a:rPr>
            </a:br>
            <a:r>
              <a:rPr lang="en-US" sz="2400">
                <a:solidFill>
                  <a:srgbClr val="27272A"/>
                </a:solidFill>
                <a:highlight>
                  <a:srgbClr val="FFFFFF"/>
                </a:highlight>
                <a:latin typeface="Calibri"/>
                <a:ea typeface="Calibri"/>
                <a:cs typeface="Calibri"/>
                <a:sym typeface="Calibri"/>
              </a:rPr>
              <a:t>Install Taipy: You can install Taipy using pip, the Python package manager, by running the following command in your terminal or command prompt:</a:t>
            </a:r>
            <a:br>
              <a:rPr lang="en-US" sz="2400">
                <a:solidFill>
                  <a:srgbClr val="27272A"/>
                </a:solidFill>
                <a:highlight>
                  <a:srgbClr val="FFFFFF"/>
                </a:highlight>
                <a:latin typeface="Calibri"/>
                <a:ea typeface="Calibri"/>
                <a:cs typeface="Calibri"/>
                <a:sym typeface="Calibri"/>
              </a:rPr>
            </a:br>
            <a:endParaRPr sz="2400">
              <a:solidFill>
                <a:srgbClr val="27272A"/>
              </a:solidFill>
              <a:highlight>
                <a:srgbClr val="FFFFFF"/>
              </a:highlight>
              <a:latin typeface="Calibri"/>
              <a:ea typeface="Calibri"/>
              <a:cs typeface="Calibri"/>
              <a:sym typeface="Calibri"/>
            </a:endParaRPr>
          </a:p>
          <a:p>
            <a:pPr indent="-381000" lvl="0" marL="457200" rtl="0" algn="just">
              <a:spcBef>
                <a:spcPts val="0"/>
              </a:spcBef>
              <a:spcAft>
                <a:spcPts val="0"/>
              </a:spcAft>
              <a:buClr>
                <a:srgbClr val="27272A"/>
              </a:buClr>
              <a:buSzPts val="2400"/>
              <a:buFont typeface="Calibri"/>
              <a:buChar char="●"/>
            </a:pPr>
            <a:r>
              <a:t/>
            </a:r>
            <a:endParaRPr sz="2400">
              <a:solidFill>
                <a:srgbClr val="27272A"/>
              </a:solidFill>
              <a:highlight>
                <a:srgbClr val="FFFFFF"/>
              </a:highlight>
              <a:latin typeface="Calibri"/>
              <a:ea typeface="Calibri"/>
              <a:cs typeface="Calibri"/>
              <a:sym typeface="Calibri"/>
            </a:endParaRPr>
          </a:p>
          <a:p>
            <a:pPr indent="-381000" lvl="0" marL="457200" rtl="0" algn="just">
              <a:spcBef>
                <a:spcPts val="0"/>
              </a:spcBef>
              <a:spcAft>
                <a:spcPts val="0"/>
              </a:spcAft>
              <a:buClr>
                <a:srgbClr val="27272A"/>
              </a:buClr>
              <a:buSzPts val="2400"/>
              <a:buFont typeface="Calibri"/>
              <a:buChar char="●"/>
            </a:pPr>
            <a:r>
              <a:rPr lang="en-US" sz="2400">
                <a:solidFill>
                  <a:srgbClr val="27272A"/>
                </a:solidFill>
                <a:highlight>
                  <a:srgbClr val="FFFFFF"/>
                </a:highlight>
                <a:latin typeface="Calibri"/>
                <a:ea typeface="Calibri"/>
                <a:cs typeface="Calibri"/>
                <a:sym typeface="Calibri"/>
              </a:rPr>
              <a:t>Create a new Taipy project: You can create a new Taipy project by running the following command in your terminal or command prompt:</a:t>
            </a:r>
            <a:endParaRPr sz="2400">
              <a:solidFill>
                <a:srgbClr val="27272A"/>
              </a:solidFill>
              <a:highlight>
                <a:srgbClr val="FFFFFF"/>
              </a:highlight>
              <a:latin typeface="Calibri"/>
              <a:ea typeface="Calibri"/>
              <a:cs typeface="Calibri"/>
              <a:sym typeface="Calibri"/>
            </a:endParaRPr>
          </a:p>
          <a:p>
            <a:pPr indent="-381000" lvl="0" marL="457200" rtl="0" algn="just">
              <a:spcBef>
                <a:spcPts val="0"/>
              </a:spcBef>
              <a:spcAft>
                <a:spcPts val="0"/>
              </a:spcAft>
              <a:buClr>
                <a:srgbClr val="27272A"/>
              </a:buClr>
              <a:buSzPts val="2400"/>
              <a:buFont typeface="Calibri"/>
              <a:buChar char="●"/>
            </a:pPr>
            <a:r>
              <a:t/>
            </a:r>
            <a:endParaRPr sz="2400">
              <a:solidFill>
                <a:srgbClr val="27272A"/>
              </a:solidFill>
              <a:highlight>
                <a:srgbClr val="FFFFFF"/>
              </a:highlight>
              <a:latin typeface="Calibri"/>
              <a:ea typeface="Calibri"/>
              <a:cs typeface="Calibri"/>
              <a:sym typeface="Calibri"/>
            </a:endParaRPr>
          </a:p>
          <a:p>
            <a:pPr indent="-381000" lvl="0" marL="457200" rtl="0" algn="just">
              <a:spcBef>
                <a:spcPts val="0"/>
              </a:spcBef>
              <a:spcAft>
                <a:spcPts val="0"/>
              </a:spcAft>
              <a:buClr>
                <a:srgbClr val="27272A"/>
              </a:buClr>
              <a:buSzPts val="2400"/>
              <a:buFont typeface="Calibri"/>
              <a:buChar char="●"/>
            </a:pPr>
            <a:r>
              <a:t/>
            </a:r>
            <a:endParaRPr sz="2400">
              <a:solidFill>
                <a:srgbClr val="27272A"/>
              </a:solidFill>
              <a:highlight>
                <a:srgbClr val="FFFFFF"/>
              </a:highlight>
              <a:latin typeface="Calibri"/>
              <a:ea typeface="Calibri"/>
              <a:cs typeface="Calibri"/>
              <a:sym typeface="Calibri"/>
            </a:endParaRPr>
          </a:p>
          <a:p>
            <a:pPr indent="-381000" lvl="0" marL="457200" rtl="0" algn="just">
              <a:spcBef>
                <a:spcPts val="0"/>
              </a:spcBef>
              <a:spcAft>
                <a:spcPts val="0"/>
              </a:spcAft>
              <a:buClr>
                <a:srgbClr val="27272A"/>
              </a:buClr>
              <a:buSzPts val="2400"/>
              <a:buFont typeface="Calibri"/>
              <a:buChar char="●"/>
            </a:pPr>
            <a:r>
              <a:rPr lang="en-US" sz="2400">
                <a:solidFill>
                  <a:srgbClr val="27272A"/>
                </a:solidFill>
                <a:highlight>
                  <a:srgbClr val="FFFFFF"/>
                </a:highlight>
                <a:latin typeface="Calibri"/>
                <a:ea typeface="Calibri"/>
                <a:cs typeface="Calibri"/>
                <a:sym typeface="Calibri"/>
              </a:rPr>
              <a:t>This will create a new Taipy project in a directory called myproject</a:t>
            </a:r>
            <a:endParaRPr sz="2400">
              <a:solidFill>
                <a:srgbClr val="27272A"/>
              </a:solidFill>
              <a:highlight>
                <a:srgbClr val="FFFFFF"/>
              </a:highlight>
              <a:latin typeface="Calibri"/>
              <a:ea typeface="Calibri"/>
              <a:cs typeface="Calibri"/>
              <a:sym typeface="Calibri"/>
            </a:endParaRPr>
          </a:p>
          <a:p>
            <a:pPr indent="-381000" lvl="0" marL="457200" rtl="0" algn="just">
              <a:lnSpc>
                <a:spcPct val="115000"/>
              </a:lnSpc>
              <a:spcBef>
                <a:spcPts val="0"/>
              </a:spcBef>
              <a:spcAft>
                <a:spcPts val="0"/>
              </a:spcAft>
              <a:buClr>
                <a:srgbClr val="27272A"/>
              </a:buClr>
              <a:buSzPts val="2400"/>
              <a:buFont typeface="Calibri"/>
              <a:buChar char="●"/>
            </a:pPr>
            <a:r>
              <a:rPr lang="en-US" sz="2400">
                <a:solidFill>
                  <a:srgbClr val="27272A"/>
                </a:solidFill>
                <a:highlight>
                  <a:srgbClr val="FFFFFF"/>
                </a:highlight>
                <a:latin typeface="Calibri"/>
                <a:ea typeface="Calibri"/>
                <a:cs typeface="Calibri"/>
                <a:sym typeface="Calibri"/>
              </a:rPr>
              <a:t>Build your application: You can build your application using the Taipy drag-and-drop interface. Taipy provides a variety of widgets and components that you can use to build your application, including buttons, text boxes, and charts.</a:t>
            </a:r>
            <a:endParaRPr sz="2400">
              <a:solidFill>
                <a:srgbClr val="27272A"/>
              </a:solidFill>
              <a:highlight>
                <a:srgbClr val="FFFFFF"/>
              </a:highlight>
              <a:latin typeface="Calibri"/>
              <a:ea typeface="Calibri"/>
              <a:cs typeface="Calibri"/>
              <a:sym typeface="Calibri"/>
            </a:endParaRPr>
          </a:p>
          <a:p>
            <a:pPr indent="-381000" lvl="0" marL="457200" rtl="0" algn="just">
              <a:lnSpc>
                <a:spcPct val="115000"/>
              </a:lnSpc>
              <a:spcBef>
                <a:spcPts val="0"/>
              </a:spcBef>
              <a:spcAft>
                <a:spcPts val="0"/>
              </a:spcAft>
              <a:buClr>
                <a:srgbClr val="27272A"/>
              </a:buClr>
              <a:buSzPts val="2400"/>
              <a:buFont typeface="Calibri"/>
              <a:buChar char="●"/>
            </a:pPr>
            <a:r>
              <a:rPr lang="en-US" sz="2400">
                <a:solidFill>
                  <a:srgbClr val="27272A"/>
                </a:solidFill>
                <a:highlight>
                  <a:srgbClr val="FFFFFF"/>
                </a:highlight>
                <a:latin typeface="Calibri"/>
                <a:ea typeface="Calibri"/>
                <a:cs typeface="Calibri"/>
                <a:sym typeface="Calibri"/>
              </a:rPr>
              <a:t>Deploy your application: Once you have built your application, you can deploy it to a web server or cloud platform using the Taipy command-line interface. Taipy supports deployment to a variety of platforms, including Heroku, AWS, and Google Cloud.</a:t>
            </a:r>
            <a:endParaRPr sz="2400">
              <a:solidFill>
                <a:srgbClr val="27272A"/>
              </a:solidFill>
              <a:highlight>
                <a:srgbClr val="FFFFFF"/>
              </a:highlight>
              <a:latin typeface="Calibri"/>
              <a:ea typeface="Calibri"/>
              <a:cs typeface="Calibri"/>
              <a:sym typeface="Calibri"/>
            </a:endParaRPr>
          </a:p>
          <a:p>
            <a:pPr indent="-387350" lvl="0" marL="457200" rtl="0" algn="just">
              <a:spcBef>
                <a:spcPts val="0"/>
              </a:spcBef>
              <a:spcAft>
                <a:spcPts val="0"/>
              </a:spcAft>
              <a:buClr>
                <a:schemeClr val="dk1"/>
              </a:buClr>
              <a:buSzPts val="2500"/>
              <a:buFont typeface="Calibri"/>
              <a:buChar char="●"/>
            </a:pPr>
            <a:r>
              <a:rPr lang="en-US" sz="2500">
                <a:solidFill>
                  <a:schemeClr val="dk1"/>
                </a:solidFill>
                <a:highlight>
                  <a:schemeClr val="lt1"/>
                </a:highlight>
                <a:latin typeface="Calibri"/>
                <a:ea typeface="Calibri"/>
                <a:cs typeface="Calibri"/>
                <a:sym typeface="Calibri"/>
              </a:rPr>
              <a:t>Taipy Core helps Python developers create interactive data-driven applications from their algorithms. It provides pipeline modeling, execution, and monitoring concepts. A pipeline is a succession of data-exchanging functions described as a DAG, which can be simple or complex with Taipy Core.</a:t>
            </a:r>
            <a:endParaRPr sz="2500">
              <a:solidFill>
                <a:schemeClr val="dk1"/>
              </a:solidFill>
              <a:highlight>
                <a:schemeClr val="lt1"/>
              </a:highlight>
              <a:latin typeface="Calibri"/>
              <a:ea typeface="Calibri"/>
              <a:cs typeface="Calibri"/>
              <a:sym typeface="Calibri"/>
            </a:endParaRPr>
          </a:p>
          <a:p>
            <a:pPr indent="-387350" lvl="0" marL="457200" rtl="0" algn="just">
              <a:spcBef>
                <a:spcPts val="0"/>
              </a:spcBef>
              <a:spcAft>
                <a:spcPts val="0"/>
              </a:spcAft>
              <a:buClr>
                <a:schemeClr val="dk1"/>
              </a:buClr>
              <a:buSzPts val="2500"/>
              <a:buFont typeface="Calibri"/>
              <a:buChar char="●"/>
            </a:pPr>
            <a:r>
              <a:rPr lang="en-US" sz="2400">
                <a:solidFill>
                  <a:schemeClr val="dk1"/>
                </a:solidFill>
                <a:latin typeface="Calibri"/>
                <a:ea typeface="Calibri"/>
                <a:cs typeface="Calibri"/>
                <a:sym typeface="Calibri"/>
              </a:rPr>
              <a:t>We used Taipy GUI and Taipy Core to analyze Bitcoin, including trends and statistics. The analysis involves technical analysis and statistical processing, presented in a user-friendly interface.</a:t>
            </a:r>
            <a:endParaRPr sz="2600">
              <a:solidFill>
                <a:schemeClr val="dk1"/>
              </a:solidFill>
              <a:latin typeface="Calibri"/>
              <a:ea typeface="Calibri"/>
              <a:cs typeface="Calibri"/>
              <a:sym typeface="Calibri"/>
            </a:endParaRPr>
          </a:p>
          <a:p>
            <a:pPr indent="0" lvl="0" marL="457200" rtl="0" algn="just">
              <a:spcBef>
                <a:spcPts val="0"/>
              </a:spcBef>
              <a:spcAft>
                <a:spcPts val="0"/>
              </a:spcAft>
              <a:buNone/>
            </a:pPr>
            <a:r>
              <a:t/>
            </a:r>
            <a:endParaRPr sz="2400">
              <a:solidFill>
                <a:srgbClr val="27272A"/>
              </a:solidFill>
              <a:highlight>
                <a:srgbClr val="FFFFFF"/>
              </a:highlight>
              <a:latin typeface="Calibri"/>
              <a:ea typeface="Calibri"/>
              <a:cs typeface="Calibri"/>
              <a:sym typeface="Calibri"/>
            </a:endParaRPr>
          </a:p>
        </p:txBody>
      </p:sp>
      <p:pic>
        <p:nvPicPr>
          <p:cNvPr id="119" name="Google Shape;119;p1"/>
          <p:cNvPicPr preferRelativeResize="0"/>
          <p:nvPr/>
        </p:nvPicPr>
        <p:blipFill>
          <a:blip r:embed="rId13">
            <a:alphaModFix/>
          </a:blip>
          <a:stretch>
            <a:fillRect/>
          </a:stretch>
        </p:blipFill>
        <p:spPr>
          <a:xfrm>
            <a:off x="16640175" y="7285925"/>
            <a:ext cx="14077950" cy="714738"/>
          </a:xfrm>
          <a:prstGeom prst="rect">
            <a:avLst/>
          </a:prstGeom>
          <a:noFill/>
          <a:ln>
            <a:noFill/>
          </a:ln>
        </p:spPr>
      </p:pic>
      <p:pic>
        <p:nvPicPr>
          <p:cNvPr id="120" name="Google Shape;120;p1"/>
          <p:cNvPicPr preferRelativeResize="0"/>
          <p:nvPr/>
        </p:nvPicPr>
        <p:blipFill>
          <a:blip r:embed="rId14">
            <a:alphaModFix/>
          </a:blip>
          <a:stretch>
            <a:fillRect/>
          </a:stretch>
        </p:blipFill>
        <p:spPr>
          <a:xfrm>
            <a:off x="16642425" y="8705500"/>
            <a:ext cx="14077950" cy="714725"/>
          </a:xfrm>
          <a:prstGeom prst="rect">
            <a:avLst/>
          </a:prstGeom>
          <a:noFill/>
          <a:ln>
            <a:noFill/>
          </a:ln>
        </p:spPr>
      </p:pic>
      <p:pic>
        <p:nvPicPr>
          <p:cNvPr id="121" name="Google Shape;121;p1"/>
          <p:cNvPicPr preferRelativeResize="0"/>
          <p:nvPr/>
        </p:nvPicPr>
        <p:blipFill>
          <a:blip r:embed="rId15">
            <a:alphaModFix/>
          </a:blip>
          <a:stretch>
            <a:fillRect/>
          </a:stretch>
        </p:blipFill>
        <p:spPr>
          <a:xfrm>
            <a:off x="828125" y="237400"/>
            <a:ext cx="2462325" cy="25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2008-04-07T13:20:48Z</dcterms:created>
  <dc:creator>BI&amp;A Poster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2023-03-27T19:58:16Z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13f40d3d-0885-4634-97d7-737e6a27048e</vt:lpwstr>
  </property>
  <property fmtid="{D5CDD505-2E9C-101B-9397-08002B2CF9AE}" pid="8" name="MSIP_Label_a73fd474-4f3c-44ed-88fb-5cc4bd2471bf_ContentBits">
    <vt:lpwstr>0</vt:lpwstr>
  </property>
</Properties>
</file>