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59" r:id="rId6"/>
    <p:sldId id="260" r:id="rId7"/>
    <p:sldId id="269" r:id="rId8"/>
    <p:sldId id="258" r:id="rId9"/>
    <p:sldId id="262" r:id="rId10"/>
    <p:sldId id="271" r:id="rId11"/>
    <p:sldId id="263" r:id="rId12"/>
    <p:sldId id="270" r:id="rId13"/>
    <p:sldId id="272" r:id="rId14"/>
    <p:sldId id="273"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C62D-0C56-4F06-BB33-7895D0E0AA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627409-D75C-4D54-81DC-601245635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F01922-AE53-4DED-BF56-A7E0713D154A}"/>
              </a:ext>
            </a:extLst>
          </p:cNvPr>
          <p:cNvSpPr>
            <a:spLocks noGrp="1"/>
          </p:cNvSpPr>
          <p:nvPr>
            <p:ph type="dt" sz="half" idx="10"/>
          </p:nvPr>
        </p:nvSpPr>
        <p:spPr/>
        <p:txBody>
          <a:bodyPr/>
          <a:lstStyle/>
          <a:p>
            <a:fld id="{F0C15DA8-0B05-4277-97CC-451FA8DF7D82}" type="datetimeFigureOut">
              <a:rPr lang="en-US" smtClean="0"/>
              <a:t>11/30/22</a:t>
            </a:fld>
            <a:endParaRPr lang="en-US"/>
          </a:p>
        </p:txBody>
      </p:sp>
      <p:sp>
        <p:nvSpPr>
          <p:cNvPr id="5" name="Footer Placeholder 4">
            <a:extLst>
              <a:ext uri="{FF2B5EF4-FFF2-40B4-BE49-F238E27FC236}">
                <a16:creationId xmlns:a16="http://schemas.microsoft.com/office/drawing/2014/main" id="{78F46512-88A5-4753-B122-C90B76471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AB204-A7AF-466D-A0EB-8C29936DFCB9}"/>
              </a:ext>
            </a:extLst>
          </p:cNvPr>
          <p:cNvSpPr>
            <a:spLocks noGrp="1"/>
          </p:cNvSpPr>
          <p:nvPr>
            <p:ph type="sldNum" sz="quarter" idx="12"/>
          </p:nvPr>
        </p:nvSpPr>
        <p:spPr/>
        <p:txBody>
          <a:bodyPr/>
          <a:lstStyle/>
          <a:p>
            <a:fld id="{AD6E41C1-9B63-4473-863C-128ED27748D6}" type="slidenum">
              <a:rPr lang="en-US" smtClean="0"/>
              <a:t>‹#›</a:t>
            </a:fld>
            <a:endParaRPr lang="en-US"/>
          </a:p>
        </p:txBody>
      </p:sp>
    </p:spTree>
    <p:extLst>
      <p:ext uri="{BB962C8B-B14F-4D97-AF65-F5344CB8AC3E}">
        <p14:creationId xmlns:p14="http://schemas.microsoft.com/office/powerpoint/2010/main" val="3836311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5C8E-E1D0-47BD-890A-1C01DD325C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A116A5-A57D-4CF3-822F-0390378C4F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7336C-814B-4734-8CF6-34808D5CAC57}"/>
              </a:ext>
            </a:extLst>
          </p:cNvPr>
          <p:cNvSpPr>
            <a:spLocks noGrp="1"/>
          </p:cNvSpPr>
          <p:nvPr>
            <p:ph type="dt" sz="half" idx="10"/>
          </p:nvPr>
        </p:nvSpPr>
        <p:spPr/>
        <p:txBody>
          <a:bodyPr/>
          <a:lstStyle/>
          <a:p>
            <a:fld id="{F0C15DA8-0B05-4277-97CC-451FA8DF7D82}" type="datetimeFigureOut">
              <a:rPr lang="en-US" smtClean="0"/>
              <a:t>11/30/22</a:t>
            </a:fld>
            <a:endParaRPr lang="en-US"/>
          </a:p>
        </p:txBody>
      </p:sp>
      <p:sp>
        <p:nvSpPr>
          <p:cNvPr id="5" name="Footer Placeholder 4">
            <a:extLst>
              <a:ext uri="{FF2B5EF4-FFF2-40B4-BE49-F238E27FC236}">
                <a16:creationId xmlns:a16="http://schemas.microsoft.com/office/drawing/2014/main" id="{389A4833-D17F-43B9-88FF-BE1FF8F6B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17257-000E-41B9-B0A3-070285D2D9E8}"/>
              </a:ext>
            </a:extLst>
          </p:cNvPr>
          <p:cNvSpPr>
            <a:spLocks noGrp="1"/>
          </p:cNvSpPr>
          <p:nvPr>
            <p:ph type="sldNum" sz="quarter" idx="12"/>
          </p:nvPr>
        </p:nvSpPr>
        <p:spPr/>
        <p:txBody>
          <a:bodyPr/>
          <a:lstStyle/>
          <a:p>
            <a:fld id="{AD6E41C1-9B63-4473-863C-128ED27748D6}" type="slidenum">
              <a:rPr lang="en-US" smtClean="0"/>
              <a:t>‹#›</a:t>
            </a:fld>
            <a:endParaRPr lang="en-US"/>
          </a:p>
        </p:txBody>
      </p:sp>
    </p:spTree>
    <p:extLst>
      <p:ext uri="{BB962C8B-B14F-4D97-AF65-F5344CB8AC3E}">
        <p14:creationId xmlns:p14="http://schemas.microsoft.com/office/powerpoint/2010/main" val="302964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22A80-F289-42CD-BE65-F8915004A1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33A063-4A34-4F56-8A61-9F98631878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40EB1-CFA2-4574-8AD9-6F5A4D01EB37}"/>
              </a:ext>
            </a:extLst>
          </p:cNvPr>
          <p:cNvSpPr>
            <a:spLocks noGrp="1"/>
          </p:cNvSpPr>
          <p:nvPr>
            <p:ph type="dt" sz="half" idx="10"/>
          </p:nvPr>
        </p:nvSpPr>
        <p:spPr/>
        <p:txBody>
          <a:bodyPr/>
          <a:lstStyle/>
          <a:p>
            <a:fld id="{F0C15DA8-0B05-4277-97CC-451FA8DF7D82}" type="datetimeFigureOut">
              <a:rPr lang="en-US" smtClean="0"/>
              <a:t>11/30/22</a:t>
            </a:fld>
            <a:endParaRPr lang="en-US"/>
          </a:p>
        </p:txBody>
      </p:sp>
      <p:sp>
        <p:nvSpPr>
          <p:cNvPr id="5" name="Footer Placeholder 4">
            <a:extLst>
              <a:ext uri="{FF2B5EF4-FFF2-40B4-BE49-F238E27FC236}">
                <a16:creationId xmlns:a16="http://schemas.microsoft.com/office/drawing/2014/main" id="{8D1E57E5-DD2C-42B4-A61A-2017D3D8C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5E65A-7943-4078-BACC-556DE86915DE}"/>
              </a:ext>
            </a:extLst>
          </p:cNvPr>
          <p:cNvSpPr>
            <a:spLocks noGrp="1"/>
          </p:cNvSpPr>
          <p:nvPr>
            <p:ph type="sldNum" sz="quarter" idx="12"/>
          </p:nvPr>
        </p:nvSpPr>
        <p:spPr/>
        <p:txBody>
          <a:bodyPr/>
          <a:lstStyle/>
          <a:p>
            <a:fld id="{AD6E41C1-9B63-4473-863C-128ED27748D6}" type="slidenum">
              <a:rPr lang="en-US" smtClean="0"/>
              <a:t>‹#›</a:t>
            </a:fld>
            <a:endParaRPr lang="en-US"/>
          </a:p>
        </p:txBody>
      </p:sp>
    </p:spTree>
    <p:extLst>
      <p:ext uri="{BB962C8B-B14F-4D97-AF65-F5344CB8AC3E}">
        <p14:creationId xmlns:p14="http://schemas.microsoft.com/office/powerpoint/2010/main" val="41587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21EC-6066-47B2-84B6-12C63B410B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2AD0D-04EB-48EF-9F2E-3B2324BBAA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CFA52-281E-4994-B586-AC3B6BB3C31E}"/>
              </a:ext>
            </a:extLst>
          </p:cNvPr>
          <p:cNvSpPr>
            <a:spLocks noGrp="1"/>
          </p:cNvSpPr>
          <p:nvPr>
            <p:ph type="dt" sz="half" idx="10"/>
          </p:nvPr>
        </p:nvSpPr>
        <p:spPr/>
        <p:txBody>
          <a:bodyPr/>
          <a:lstStyle/>
          <a:p>
            <a:fld id="{F0C15DA8-0B05-4277-97CC-451FA8DF7D82}" type="datetimeFigureOut">
              <a:rPr lang="en-US" smtClean="0"/>
              <a:t>11/30/22</a:t>
            </a:fld>
            <a:endParaRPr lang="en-US"/>
          </a:p>
        </p:txBody>
      </p:sp>
      <p:sp>
        <p:nvSpPr>
          <p:cNvPr id="5" name="Footer Placeholder 4">
            <a:extLst>
              <a:ext uri="{FF2B5EF4-FFF2-40B4-BE49-F238E27FC236}">
                <a16:creationId xmlns:a16="http://schemas.microsoft.com/office/drawing/2014/main" id="{7B48BE06-6D8D-486F-A794-661DBD9DF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B51E6-0A9D-46A5-9141-0223A49844CE}"/>
              </a:ext>
            </a:extLst>
          </p:cNvPr>
          <p:cNvSpPr>
            <a:spLocks noGrp="1"/>
          </p:cNvSpPr>
          <p:nvPr>
            <p:ph type="sldNum" sz="quarter" idx="12"/>
          </p:nvPr>
        </p:nvSpPr>
        <p:spPr/>
        <p:txBody>
          <a:bodyPr/>
          <a:lstStyle/>
          <a:p>
            <a:fld id="{AD6E41C1-9B63-4473-863C-128ED27748D6}" type="slidenum">
              <a:rPr lang="en-US" smtClean="0"/>
              <a:t>‹#›</a:t>
            </a:fld>
            <a:endParaRPr lang="en-US"/>
          </a:p>
        </p:txBody>
      </p:sp>
    </p:spTree>
    <p:extLst>
      <p:ext uri="{BB962C8B-B14F-4D97-AF65-F5344CB8AC3E}">
        <p14:creationId xmlns:p14="http://schemas.microsoft.com/office/powerpoint/2010/main" val="274548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C9C0-02A9-4C16-B0A8-9B5BB73CC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A530E2-11F7-4CBB-9AE0-65174FEEA2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FCF487-D610-4C8C-913F-FF3D64E3C14C}"/>
              </a:ext>
            </a:extLst>
          </p:cNvPr>
          <p:cNvSpPr>
            <a:spLocks noGrp="1"/>
          </p:cNvSpPr>
          <p:nvPr>
            <p:ph type="dt" sz="half" idx="10"/>
          </p:nvPr>
        </p:nvSpPr>
        <p:spPr/>
        <p:txBody>
          <a:bodyPr/>
          <a:lstStyle/>
          <a:p>
            <a:fld id="{F0C15DA8-0B05-4277-97CC-451FA8DF7D82}" type="datetimeFigureOut">
              <a:rPr lang="en-US" smtClean="0"/>
              <a:t>11/30/22</a:t>
            </a:fld>
            <a:endParaRPr lang="en-US"/>
          </a:p>
        </p:txBody>
      </p:sp>
      <p:sp>
        <p:nvSpPr>
          <p:cNvPr id="5" name="Footer Placeholder 4">
            <a:extLst>
              <a:ext uri="{FF2B5EF4-FFF2-40B4-BE49-F238E27FC236}">
                <a16:creationId xmlns:a16="http://schemas.microsoft.com/office/drawing/2014/main" id="{3D60C2A2-033D-4662-9926-B40954395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65ACF-A602-4E30-AEC6-418D64846B4E}"/>
              </a:ext>
            </a:extLst>
          </p:cNvPr>
          <p:cNvSpPr>
            <a:spLocks noGrp="1"/>
          </p:cNvSpPr>
          <p:nvPr>
            <p:ph type="sldNum" sz="quarter" idx="12"/>
          </p:nvPr>
        </p:nvSpPr>
        <p:spPr/>
        <p:txBody>
          <a:bodyPr/>
          <a:lstStyle/>
          <a:p>
            <a:fld id="{AD6E41C1-9B63-4473-863C-128ED27748D6}" type="slidenum">
              <a:rPr lang="en-US" smtClean="0"/>
              <a:t>‹#›</a:t>
            </a:fld>
            <a:endParaRPr lang="en-US"/>
          </a:p>
        </p:txBody>
      </p:sp>
    </p:spTree>
    <p:extLst>
      <p:ext uri="{BB962C8B-B14F-4D97-AF65-F5344CB8AC3E}">
        <p14:creationId xmlns:p14="http://schemas.microsoft.com/office/powerpoint/2010/main" val="286514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0B0F-4EB6-460C-A505-E358F899D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D06BF-B293-450D-B618-C5AA2E03234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B71499-8BFF-4EE2-A2EE-1537780A0B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94EA0E-7391-4A1E-BBF8-53745C5CC668}"/>
              </a:ext>
            </a:extLst>
          </p:cNvPr>
          <p:cNvSpPr>
            <a:spLocks noGrp="1"/>
          </p:cNvSpPr>
          <p:nvPr>
            <p:ph type="dt" sz="half" idx="10"/>
          </p:nvPr>
        </p:nvSpPr>
        <p:spPr/>
        <p:txBody>
          <a:bodyPr/>
          <a:lstStyle/>
          <a:p>
            <a:fld id="{F0C15DA8-0B05-4277-97CC-451FA8DF7D82}" type="datetimeFigureOut">
              <a:rPr lang="en-US" smtClean="0"/>
              <a:t>11/30/22</a:t>
            </a:fld>
            <a:endParaRPr lang="en-US"/>
          </a:p>
        </p:txBody>
      </p:sp>
      <p:sp>
        <p:nvSpPr>
          <p:cNvPr id="6" name="Footer Placeholder 5">
            <a:extLst>
              <a:ext uri="{FF2B5EF4-FFF2-40B4-BE49-F238E27FC236}">
                <a16:creationId xmlns:a16="http://schemas.microsoft.com/office/drawing/2014/main" id="{D2BE264E-741A-435F-9431-BEBFE5776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60D43-1465-4DE4-8206-116D49913382}"/>
              </a:ext>
            </a:extLst>
          </p:cNvPr>
          <p:cNvSpPr>
            <a:spLocks noGrp="1"/>
          </p:cNvSpPr>
          <p:nvPr>
            <p:ph type="sldNum" sz="quarter" idx="12"/>
          </p:nvPr>
        </p:nvSpPr>
        <p:spPr/>
        <p:txBody>
          <a:bodyPr/>
          <a:lstStyle/>
          <a:p>
            <a:fld id="{AD6E41C1-9B63-4473-863C-128ED27748D6}" type="slidenum">
              <a:rPr lang="en-US" smtClean="0"/>
              <a:t>‹#›</a:t>
            </a:fld>
            <a:endParaRPr lang="en-US"/>
          </a:p>
        </p:txBody>
      </p:sp>
    </p:spTree>
    <p:extLst>
      <p:ext uri="{BB962C8B-B14F-4D97-AF65-F5344CB8AC3E}">
        <p14:creationId xmlns:p14="http://schemas.microsoft.com/office/powerpoint/2010/main" val="293626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3EEC-4C8D-4CA5-A2BD-D3B250DA9E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DC66DD-6701-47E5-B7B6-F3C161E9E1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837EE4-8338-455F-873E-2C37DEFF4F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2279C2-B9F8-4BE5-AB88-C9597FE4E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A75025-4920-4910-BD6A-ADDBAF2D2E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819405-7FBF-4D51-89DF-60EA43ADC45F}"/>
              </a:ext>
            </a:extLst>
          </p:cNvPr>
          <p:cNvSpPr>
            <a:spLocks noGrp="1"/>
          </p:cNvSpPr>
          <p:nvPr>
            <p:ph type="dt" sz="half" idx="10"/>
          </p:nvPr>
        </p:nvSpPr>
        <p:spPr/>
        <p:txBody>
          <a:bodyPr/>
          <a:lstStyle/>
          <a:p>
            <a:fld id="{F0C15DA8-0B05-4277-97CC-451FA8DF7D82}" type="datetimeFigureOut">
              <a:rPr lang="en-US" smtClean="0"/>
              <a:t>11/30/22</a:t>
            </a:fld>
            <a:endParaRPr lang="en-US"/>
          </a:p>
        </p:txBody>
      </p:sp>
      <p:sp>
        <p:nvSpPr>
          <p:cNvPr id="8" name="Footer Placeholder 7">
            <a:extLst>
              <a:ext uri="{FF2B5EF4-FFF2-40B4-BE49-F238E27FC236}">
                <a16:creationId xmlns:a16="http://schemas.microsoft.com/office/drawing/2014/main" id="{9683B95F-8398-48DA-BF71-D2134E2055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6670E8-33CE-48D6-B1DD-62869F7CAEB2}"/>
              </a:ext>
            </a:extLst>
          </p:cNvPr>
          <p:cNvSpPr>
            <a:spLocks noGrp="1"/>
          </p:cNvSpPr>
          <p:nvPr>
            <p:ph type="sldNum" sz="quarter" idx="12"/>
          </p:nvPr>
        </p:nvSpPr>
        <p:spPr/>
        <p:txBody>
          <a:bodyPr/>
          <a:lstStyle/>
          <a:p>
            <a:fld id="{AD6E41C1-9B63-4473-863C-128ED27748D6}" type="slidenum">
              <a:rPr lang="en-US" smtClean="0"/>
              <a:t>‹#›</a:t>
            </a:fld>
            <a:endParaRPr lang="en-US"/>
          </a:p>
        </p:txBody>
      </p:sp>
    </p:spTree>
    <p:extLst>
      <p:ext uri="{BB962C8B-B14F-4D97-AF65-F5344CB8AC3E}">
        <p14:creationId xmlns:p14="http://schemas.microsoft.com/office/powerpoint/2010/main" val="105027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216B-F733-4DF1-AC49-5025C0D191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B7A121-B7BF-4CF6-8A97-E9A8D0D55F86}"/>
              </a:ext>
            </a:extLst>
          </p:cNvPr>
          <p:cNvSpPr>
            <a:spLocks noGrp="1"/>
          </p:cNvSpPr>
          <p:nvPr>
            <p:ph type="dt" sz="half" idx="10"/>
          </p:nvPr>
        </p:nvSpPr>
        <p:spPr/>
        <p:txBody>
          <a:bodyPr/>
          <a:lstStyle/>
          <a:p>
            <a:fld id="{F0C15DA8-0B05-4277-97CC-451FA8DF7D82}" type="datetimeFigureOut">
              <a:rPr lang="en-US" smtClean="0"/>
              <a:t>11/30/22</a:t>
            </a:fld>
            <a:endParaRPr lang="en-US"/>
          </a:p>
        </p:txBody>
      </p:sp>
      <p:sp>
        <p:nvSpPr>
          <p:cNvPr id="4" name="Footer Placeholder 3">
            <a:extLst>
              <a:ext uri="{FF2B5EF4-FFF2-40B4-BE49-F238E27FC236}">
                <a16:creationId xmlns:a16="http://schemas.microsoft.com/office/drawing/2014/main" id="{A927F385-021B-480A-9E20-A8A864C08C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BB2C58-5873-4993-9A0D-B3FF79507B1E}"/>
              </a:ext>
            </a:extLst>
          </p:cNvPr>
          <p:cNvSpPr>
            <a:spLocks noGrp="1"/>
          </p:cNvSpPr>
          <p:nvPr>
            <p:ph type="sldNum" sz="quarter" idx="12"/>
          </p:nvPr>
        </p:nvSpPr>
        <p:spPr/>
        <p:txBody>
          <a:bodyPr/>
          <a:lstStyle/>
          <a:p>
            <a:fld id="{AD6E41C1-9B63-4473-863C-128ED27748D6}" type="slidenum">
              <a:rPr lang="en-US" smtClean="0"/>
              <a:t>‹#›</a:t>
            </a:fld>
            <a:endParaRPr lang="en-US"/>
          </a:p>
        </p:txBody>
      </p:sp>
    </p:spTree>
    <p:extLst>
      <p:ext uri="{BB962C8B-B14F-4D97-AF65-F5344CB8AC3E}">
        <p14:creationId xmlns:p14="http://schemas.microsoft.com/office/powerpoint/2010/main" val="59655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6F0143-8CEC-4D59-BDDC-833039F02C98}"/>
              </a:ext>
            </a:extLst>
          </p:cNvPr>
          <p:cNvSpPr>
            <a:spLocks noGrp="1"/>
          </p:cNvSpPr>
          <p:nvPr>
            <p:ph type="dt" sz="half" idx="10"/>
          </p:nvPr>
        </p:nvSpPr>
        <p:spPr/>
        <p:txBody>
          <a:bodyPr/>
          <a:lstStyle/>
          <a:p>
            <a:fld id="{F0C15DA8-0B05-4277-97CC-451FA8DF7D82}" type="datetimeFigureOut">
              <a:rPr lang="en-US" smtClean="0"/>
              <a:t>11/30/22</a:t>
            </a:fld>
            <a:endParaRPr lang="en-US"/>
          </a:p>
        </p:txBody>
      </p:sp>
      <p:sp>
        <p:nvSpPr>
          <p:cNvPr id="3" name="Footer Placeholder 2">
            <a:extLst>
              <a:ext uri="{FF2B5EF4-FFF2-40B4-BE49-F238E27FC236}">
                <a16:creationId xmlns:a16="http://schemas.microsoft.com/office/drawing/2014/main" id="{F11B74BD-0192-4D44-A116-ED69CD983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611CD4-733A-4E94-8F07-7624FEE94925}"/>
              </a:ext>
            </a:extLst>
          </p:cNvPr>
          <p:cNvSpPr>
            <a:spLocks noGrp="1"/>
          </p:cNvSpPr>
          <p:nvPr>
            <p:ph type="sldNum" sz="quarter" idx="12"/>
          </p:nvPr>
        </p:nvSpPr>
        <p:spPr/>
        <p:txBody>
          <a:bodyPr/>
          <a:lstStyle/>
          <a:p>
            <a:fld id="{AD6E41C1-9B63-4473-863C-128ED27748D6}" type="slidenum">
              <a:rPr lang="en-US" smtClean="0"/>
              <a:t>‹#›</a:t>
            </a:fld>
            <a:endParaRPr lang="en-US"/>
          </a:p>
        </p:txBody>
      </p:sp>
    </p:spTree>
    <p:extLst>
      <p:ext uri="{BB962C8B-B14F-4D97-AF65-F5344CB8AC3E}">
        <p14:creationId xmlns:p14="http://schemas.microsoft.com/office/powerpoint/2010/main" val="316514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2A685-5298-4CFA-89F2-65309172F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69579-0FD8-4AAE-BB01-411607E35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F483C7-661D-4973-9AAF-1414426A3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D200B4-7FC8-4983-8A7F-E61CEC0E56BB}"/>
              </a:ext>
            </a:extLst>
          </p:cNvPr>
          <p:cNvSpPr>
            <a:spLocks noGrp="1"/>
          </p:cNvSpPr>
          <p:nvPr>
            <p:ph type="dt" sz="half" idx="10"/>
          </p:nvPr>
        </p:nvSpPr>
        <p:spPr/>
        <p:txBody>
          <a:bodyPr/>
          <a:lstStyle/>
          <a:p>
            <a:fld id="{F0C15DA8-0B05-4277-97CC-451FA8DF7D82}" type="datetimeFigureOut">
              <a:rPr lang="en-US" smtClean="0"/>
              <a:t>11/30/22</a:t>
            </a:fld>
            <a:endParaRPr lang="en-US"/>
          </a:p>
        </p:txBody>
      </p:sp>
      <p:sp>
        <p:nvSpPr>
          <p:cNvPr id="6" name="Footer Placeholder 5">
            <a:extLst>
              <a:ext uri="{FF2B5EF4-FFF2-40B4-BE49-F238E27FC236}">
                <a16:creationId xmlns:a16="http://schemas.microsoft.com/office/drawing/2014/main" id="{3C83E49C-A510-4426-803B-A7FA1F0FF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75D59-F405-4B7B-9CC0-25CA212A90C6}"/>
              </a:ext>
            </a:extLst>
          </p:cNvPr>
          <p:cNvSpPr>
            <a:spLocks noGrp="1"/>
          </p:cNvSpPr>
          <p:nvPr>
            <p:ph type="sldNum" sz="quarter" idx="12"/>
          </p:nvPr>
        </p:nvSpPr>
        <p:spPr/>
        <p:txBody>
          <a:bodyPr/>
          <a:lstStyle/>
          <a:p>
            <a:fld id="{AD6E41C1-9B63-4473-863C-128ED27748D6}" type="slidenum">
              <a:rPr lang="en-US" smtClean="0"/>
              <a:t>‹#›</a:t>
            </a:fld>
            <a:endParaRPr lang="en-US"/>
          </a:p>
        </p:txBody>
      </p:sp>
    </p:spTree>
    <p:extLst>
      <p:ext uri="{BB962C8B-B14F-4D97-AF65-F5344CB8AC3E}">
        <p14:creationId xmlns:p14="http://schemas.microsoft.com/office/powerpoint/2010/main" val="42957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757A-655C-4A9B-BBCF-51648177F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6BC9BB-2259-4B57-8202-CCD60B97F7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61F745-FD71-4760-86E2-C118126CD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9E5062-D1EE-4B27-9F55-987E635A0CC4}"/>
              </a:ext>
            </a:extLst>
          </p:cNvPr>
          <p:cNvSpPr>
            <a:spLocks noGrp="1"/>
          </p:cNvSpPr>
          <p:nvPr>
            <p:ph type="dt" sz="half" idx="10"/>
          </p:nvPr>
        </p:nvSpPr>
        <p:spPr/>
        <p:txBody>
          <a:bodyPr/>
          <a:lstStyle/>
          <a:p>
            <a:fld id="{F0C15DA8-0B05-4277-97CC-451FA8DF7D82}" type="datetimeFigureOut">
              <a:rPr lang="en-US" smtClean="0"/>
              <a:t>11/30/22</a:t>
            </a:fld>
            <a:endParaRPr lang="en-US"/>
          </a:p>
        </p:txBody>
      </p:sp>
      <p:sp>
        <p:nvSpPr>
          <p:cNvPr id="6" name="Footer Placeholder 5">
            <a:extLst>
              <a:ext uri="{FF2B5EF4-FFF2-40B4-BE49-F238E27FC236}">
                <a16:creationId xmlns:a16="http://schemas.microsoft.com/office/drawing/2014/main" id="{C4B823EA-1535-4E0E-AFDD-621FDFE48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57B83-388E-4695-A0F4-23E419C804EF}"/>
              </a:ext>
            </a:extLst>
          </p:cNvPr>
          <p:cNvSpPr>
            <a:spLocks noGrp="1"/>
          </p:cNvSpPr>
          <p:nvPr>
            <p:ph type="sldNum" sz="quarter" idx="12"/>
          </p:nvPr>
        </p:nvSpPr>
        <p:spPr/>
        <p:txBody>
          <a:bodyPr/>
          <a:lstStyle/>
          <a:p>
            <a:fld id="{AD6E41C1-9B63-4473-863C-128ED27748D6}" type="slidenum">
              <a:rPr lang="en-US" smtClean="0"/>
              <a:t>‹#›</a:t>
            </a:fld>
            <a:endParaRPr lang="en-US"/>
          </a:p>
        </p:txBody>
      </p:sp>
    </p:spTree>
    <p:extLst>
      <p:ext uri="{BB962C8B-B14F-4D97-AF65-F5344CB8AC3E}">
        <p14:creationId xmlns:p14="http://schemas.microsoft.com/office/powerpoint/2010/main" val="104728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CCF2E-AA37-4A6B-A77C-B035C9D72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7BAF16-94F4-424A-9929-4CB6075C1B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6DF2C-F7E4-437F-92CF-25BE72E42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15DA8-0B05-4277-97CC-451FA8DF7D82}" type="datetimeFigureOut">
              <a:rPr lang="en-US" smtClean="0"/>
              <a:t>11/30/22</a:t>
            </a:fld>
            <a:endParaRPr lang="en-US"/>
          </a:p>
        </p:txBody>
      </p:sp>
      <p:sp>
        <p:nvSpPr>
          <p:cNvPr id="5" name="Footer Placeholder 4">
            <a:extLst>
              <a:ext uri="{FF2B5EF4-FFF2-40B4-BE49-F238E27FC236}">
                <a16:creationId xmlns:a16="http://schemas.microsoft.com/office/drawing/2014/main" id="{A62E2C29-FEEA-4EB3-A86B-EE89E307C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5DA26A-0731-4C6D-8B04-CE3A877F7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E41C1-9B63-4473-863C-128ED27748D6}" type="slidenum">
              <a:rPr lang="en-US" smtClean="0"/>
              <a:t>‹#›</a:t>
            </a:fld>
            <a:endParaRPr lang="en-US"/>
          </a:p>
        </p:txBody>
      </p:sp>
    </p:spTree>
    <p:extLst>
      <p:ext uri="{BB962C8B-B14F-4D97-AF65-F5344CB8AC3E}">
        <p14:creationId xmlns:p14="http://schemas.microsoft.com/office/powerpoint/2010/main" val="1908067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F62D-AF03-4F31-8071-E449F6AFE84D}"/>
              </a:ext>
            </a:extLst>
          </p:cNvPr>
          <p:cNvSpPr>
            <a:spLocks noGrp="1"/>
          </p:cNvSpPr>
          <p:nvPr>
            <p:ph type="ctrTitle"/>
          </p:nvPr>
        </p:nvSpPr>
        <p:spPr/>
        <p:txBody>
          <a:bodyPr>
            <a:normAutofit fontScale="90000"/>
          </a:bodyPr>
          <a:lstStyle/>
          <a:p>
            <a:r>
              <a:rPr lang="en-US" dirty="0"/>
              <a:t>Intrusion detection with Neural Networks</a:t>
            </a:r>
            <a:br>
              <a:rPr lang="en-US" dirty="0"/>
            </a:br>
            <a:endParaRPr lang="en-US" dirty="0"/>
          </a:p>
        </p:txBody>
      </p:sp>
      <p:sp>
        <p:nvSpPr>
          <p:cNvPr id="3" name="Subtitle 2">
            <a:extLst>
              <a:ext uri="{FF2B5EF4-FFF2-40B4-BE49-F238E27FC236}">
                <a16:creationId xmlns:a16="http://schemas.microsoft.com/office/drawing/2014/main" id="{526F0A4B-C9B0-4B68-A45F-8CF4690F8D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9751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1D09-1DAA-27C6-F6AB-FA6EB3DC7141}"/>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1EE14102-D535-2CF7-DA5A-4904628AC731}"/>
              </a:ext>
            </a:extLst>
          </p:cNvPr>
          <p:cNvSpPr>
            <a:spLocks noGrp="1"/>
          </p:cNvSpPr>
          <p:nvPr>
            <p:ph idx="1"/>
          </p:nvPr>
        </p:nvSpPr>
        <p:spPr/>
        <p:txBody>
          <a:bodyPr/>
          <a:lstStyle/>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Research Lab in University of Texas with NetBSD operating systems that capture the audit trail logging for accounting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number of users and the total number of commands executed per day are on an order of magnitude that is manageable. Thus, the feasibility of the approach could be tested with real-world data without getting into scalability issues.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is relatively unknown to outsiders and the users are all known to us, so that it is likely that the data collected on it consists of normal user behavior (free of intrusions).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9347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82B2-5521-46A6-8818-47A4AAD9194C}"/>
              </a:ext>
            </a:extLst>
          </p:cNvPr>
          <p:cNvSpPr>
            <a:spLocks noGrp="1"/>
          </p:cNvSpPr>
          <p:nvPr>
            <p:ph type="title"/>
          </p:nvPr>
        </p:nvSpPr>
        <p:spPr/>
        <p:txBody>
          <a:bodyPr/>
          <a:lstStyle/>
          <a:p>
            <a:r>
              <a:rPr lang="en-US" dirty="0" err="1"/>
              <a:t>Definint</a:t>
            </a:r>
            <a:r>
              <a:rPr lang="en-US" dirty="0"/>
              <a:t> input vector</a:t>
            </a:r>
          </a:p>
        </p:txBody>
      </p:sp>
      <p:sp>
        <p:nvSpPr>
          <p:cNvPr id="3" name="Content Placeholder 2">
            <a:extLst>
              <a:ext uri="{FF2B5EF4-FFF2-40B4-BE49-F238E27FC236}">
                <a16:creationId xmlns:a16="http://schemas.microsoft.com/office/drawing/2014/main" id="{BB0923C5-0E34-4E8E-A0D2-BB7D62167944}"/>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each non linear interval, the command was categorized as per the frequency of its use.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interval – for commands that were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necver</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 interval – for commands used once or twice and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Last interval – command was used more than 500 times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Intervals were presented in values 0 to 1 with 0.1 increments hence 11 intervals of input vectors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values for one for each command were then concatenated into a 100-dimensional command distribution vector (also called user vector below)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to be used as input to the neural network</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817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DAAE-06C1-85C0-503B-5FBCDA1A741C}"/>
              </a:ext>
            </a:extLst>
          </p:cNvPr>
          <p:cNvSpPr>
            <a:spLocks noGrp="1"/>
          </p:cNvSpPr>
          <p:nvPr>
            <p:ph type="title"/>
          </p:nvPr>
        </p:nvSpPr>
        <p:spPr/>
        <p:txBody>
          <a:bodyPr/>
          <a:lstStyle/>
          <a:p>
            <a:r>
              <a:rPr lang="en-US" dirty="0"/>
              <a:t>Defining a “print” of a user</a:t>
            </a:r>
          </a:p>
        </p:txBody>
      </p:sp>
      <p:sp>
        <p:nvSpPr>
          <p:cNvPr id="3" name="Content Placeholder 2">
            <a:extLst>
              <a:ext uri="{FF2B5EF4-FFF2-40B4-BE49-F238E27FC236}">
                <a16:creationId xmlns:a16="http://schemas.microsoft.com/office/drawing/2014/main" id="{FEB05597-5BC9-D179-0EDE-E394CC36D827}"/>
              </a:ext>
            </a:extLst>
          </p:cNvPr>
          <p:cNvSpPr>
            <a:spLocks noGrp="1"/>
          </p:cNvSpPr>
          <p:nvPr>
            <p:ph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Idea behind NNID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collect statistics about the users' command usage over a period of time, such as a day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try to recognize the distribution of commands as legitimate or anomalous off-line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identifying a legitimate user based on the distribution of commands she or he execute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frequency with which a command is used varies from user to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8417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C270-0A1B-5BE3-28A1-E329B3A5A2BD}"/>
              </a:ext>
            </a:extLst>
          </p:cNvPr>
          <p:cNvSpPr>
            <a:spLocks noGrp="1"/>
          </p:cNvSpPr>
          <p:nvPr>
            <p:ph type="title"/>
          </p:nvPr>
        </p:nvSpPr>
        <p:spPr/>
        <p:txBody>
          <a:bodyPr/>
          <a:lstStyle/>
          <a:p>
            <a:r>
              <a:rPr lang="en-US" dirty="0"/>
              <a:t>Defining Architecture</a:t>
            </a:r>
          </a:p>
        </p:txBody>
      </p:sp>
      <p:sp>
        <p:nvSpPr>
          <p:cNvPr id="3" name="Content Placeholder 2">
            <a:extLst>
              <a:ext uri="{FF2B5EF4-FFF2-40B4-BE49-F238E27FC236}">
                <a16:creationId xmlns:a16="http://schemas.microsoft.com/office/drawing/2014/main" id="{8D494F6B-21DA-5D75-B439-1F082D220DED}"/>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Standard 3 layer backpropagation architecture was chosen for the neural network.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avoid overtraining, several training sessions were run prior to the actual experiments to see how many training cycles would give the highest performance.</a:t>
            </a: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Trained on 8 randomly chosen days of data (65 user vectors)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Performance tested on remaining 4 days data (24 vectors)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Epochs 30, 50, 100, 200 and 300  out of which -= 100 gave best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perfromance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Four splits of the data into training and testing sets were created by randomly picking 8 days for training.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812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5D9A-08D0-F24D-659D-3C30DB3D0BBB}"/>
              </a:ext>
            </a:extLst>
          </p:cNvPr>
          <p:cNvSpPr>
            <a:spLocks noGrp="1"/>
          </p:cNvSpPr>
          <p:nvPr>
            <p:ph type="title"/>
          </p:nvPr>
        </p:nvSpPr>
        <p:spPr/>
        <p:txBody>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DF48FAE-13CA-BF82-9AF4-3887E880B2F9}"/>
              </a:ext>
            </a:extLst>
          </p:cNvPr>
          <p:cNvSpPr>
            <a:spLocks noGrp="1"/>
          </p:cNvSpPr>
          <p:nvPr>
            <p:ph idx="1"/>
          </p:nvPr>
        </p:nvSpPr>
        <p:spPr/>
        <p:txBody>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Resulting 4 networks tested in 2 tasks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 identification with the NNID Network.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8 – 24 test vectors in one of the 4 splits tested.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Output units are lined up from left to right, activations are represented by size of squares.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false always – where activation – 0.01 and another with 0,35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Other test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vectos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identified with activation higher than 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803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6C03-AD46-4D5B-8C14-5013E630AA0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8772540-1881-40D8-99E3-D9B2E2A60077}"/>
              </a:ext>
            </a:extLst>
          </p:cNvPr>
          <p:cNvSpPr>
            <a:spLocks noGrp="1"/>
          </p:cNvSpPr>
          <p:nvPr>
            <p:ph idx="1"/>
          </p:nvPr>
        </p:nvSpPr>
        <p:spPr/>
        <p:txBody>
          <a:bodyPr>
            <a:normAutofit lnSpcReduction="10000"/>
          </a:bodyPr>
          <a:lstStyle/>
          <a:p>
            <a:r>
              <a:rPr lang="en-US" dirty="0"/>
              <a:t>Out of 24 legitimate user vectors, the network identified 22. Most of the time the correct output unit is very highly activated, indicating high certainty of identification. However, the activation of the highest unit was below 0.5 for two of the inputs, resulting in a false alarm.</a:t>
            </a:r>
          </a:p>
          <a:p>
            <a:r>
              <a:rPr lang="en-US" dirty="0"/>
              <a:t>Interestingly, in all false alarms in all splits, the falsely-accused user was always the same. A closer look at the data set revealed that there were only 3 days of data on this user. </a:t>
            </a:r>
          </a:p>
          <a:p>
            <a:r>
              <a:rPr lang="en-US" dirty="0"/>
              <a:t>No matter how much data one collects, there may still not be enough for some extremely infrequent user. Therefore, we believe the results obtained in this rather small data set give a realistic picture of the performance of the NNID system.</a:t>
            </a:r>
          </a:p>
        </p:txBody>
      </p:sp>
    </p:spTree>
    <p:extLst>
      <p:ext uri="{BB962C8B-B14F-4D97-AF65-F5344CB8AC3E}">
        <p14:creationId xmlns:p14="http://schemas.microsoft.com/office/powerpoint/2010/main" val="427306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6E1A-0BF5-49B6-BAC2-09E3F3F58B3D}"/>
              </a:ext>
            </a:extLst>
          </p:cNvPr>
          <p:cNvSpPr>
            <a:spLocks noGrp="1"/>
          </p:cNvSpPr>
          <p:nvPr>
            <p:ph type="title"/>
          </p:nvPr>
        </p:nvSpPr>
        <p:spPr/>
        <p:txBody>
          <a:bodyPr/>
          <a:lstStyle/>
          <a:p>
            <a:r>
              <a:rPr lang="en-US" dirty="0"/>
              <a:t>User identification with the NNID Network</a:t>
            </a:r>
          </a:p>
        </p:txBody>
      </p:sp>
      <p:pic>
        <p:nvPicPr>
          <p:cNvPr id="4" name="Content Placeholder 3">
            <a:extLst>
              <a:ext uri="{FF2B5EF4-FFF2-40B4-BE49-F238E27FC236}">
                <a16:creationId xmlns:a16="http://schemas.microsoft.com/office/drawing/2014/main" id="{1D00D42D-3677-4105-9B22-AFD1FE2C2575}"/>
              </a:ext>
            </a:extLst>
          </p:cNvPr>
          <p:cNvPicPr>
            <a:picLocks noGrp="1" noChangeAspect="1"/>
          </p:cNvPicPr>
          <p:nvPr>
            <p:ph idx="1"/>
          </p:nvPr>
        </p:nvPicPr>
        <p:blipFill>
          <a:blip r:embed="rId2"/>
          <a:stretch>
            <a:fillRect/>
          </a:stretch>
        </p:blipFill>
        <p:spPr>
          <a:xfrm>
            <a:off x="3442373" y="1747243"/>
            <a:ext cx="5307253" cy="5045038"/>
          </a:xfrm>
          <a:prstGeom prst="rect">
            <a:avLst/>
          </a:prstGeom>
        </p:spPr>
      </p:pic>
    </p:spTree>
    <p:extLst>
      <p:ext uri="{BB962C8B-B14F-4D97-AF65-F5344CB8AC3E}">
        <p14:creationId xmlns:p14="http://schemas.microsoft.com/office/powerpoint/2010/main" val="344250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8CA0-8EE5-4DB8-88CC-10BEDCDA42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4A14CE8-3015-4045-80C1-2F6948543C35}"/>
              </a:ext>
            </a:extLst>
          </p:cNvPr>
          <p:cNvSpPr>
            <a:spLocks noGrp="1"/>
          </p:cNvSpPr>
          <p:nvPr>
            <p:ph idx="1"/>
          </p:nvPr>
        </p:nvSpPr>
        <p:spPr/>
        <p:txBody>
          <a:bodyPr/>
          <a:lstStyle/>
          <a:p>
            <a:r>
              <a:rPr lang="en-US" dirty="0"/>
              <a:t>Experimental evaluation on real-world data shows that NNID can learn to identify users simply by what commands they use and how often, and such an identification can be used to detect intrusions in a network computer system. The order of commands does not need to be taken into account. NNID is easy to train and inexpensive to run because it operates off-line on daily logs. As long as real-time detection is not required, NNID constitutes a promising, practical approach to anomaly intrusion detection</a:t>
            </a:r>
          </a:p>
        </p:txBody>
      </p:sp>
    </p:spTree>
    <p:extLst>
      <p:ext uri="{BB962C8B-B14F-4D97-AF65-F5344CB8AC3E}">
        <p14:creationId xmlns:p14="http://schemas.microsoft.com/office/powerpoint/2010/main" val="185103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9698-AF9A-424F-9316-8781F1219736}"/>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0FB7A779-741F-4248-B3AD-AE9D495F96D3}"/>
              </a:ext>
            </a:extLst>
          </p:cNvPr>
          <p:cNvSpPr>
            <a:spLocks noGrp="1"/>
          </p:cNvSpPr>
          <p:nvPr>
            <p:ph idx="1"/>
          </p:nvPr>
        </p:nvSpPr>
        <p:spPr/>
        <p:txBody>
          <a:bodyPr/>
          <a:lstStyle/>
          <a:p>
            <a:r>
              <a:rPr lang="en-US" dirty="0"/>
              <a:t>Background</a:t>
            </a:r>
          </a:p>
          <a:p>
            <a:r>
              <a:rPr lang="en-US" dirty="0"/>
              <a:t>Online Neural Networks, Offline Neural Networks</a:t>
            </a:r>
          </a:p>
          <a:p>
            <a:r>
              <a:rPr lang="en-US" dirty="0"/>
              <a:t>Intrusion detection systems</a:t>
            </a:r>
          </a:p>
          <a:p>
            <a:r>
              <a:rPr lang="en-US" dirty="0"/>
              <a:t>Application of Neural Networks in IDS</a:t>
            </a:r>
          </a:p>
          <a:p>
            <a:r>
              <a:rPr lang="en-US" dirty="0"/>
              <a:t>Model Inputs, Model formation, Epochs and Accuracy results</a:t>
            </a:r>
          </a:p>
          <a:p>
            <a:r>
              <a:rPr lang="en-US" dirty="0"/>
              <a:t>IDS using NN success rate</a:t>
            </a:r>
          </a:p>
          <a:p>
            <a:endParaRPr lang="en-US" dirty="0"/>
          </a:p>
        </p:txBody>
      </p:sp>
    </p:spTree>
    <p:extLst>
      <p:ext uri="{BB962C8B-B14F-4D97-AF65-F5344CB8AC3E}">
        <p14:creationId xmlns:p14="http://schemas.microsoft.com/office/powerpoint/2010/main" val="397093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27EB-7819-A44F-2559-0A0668529CE0}"/>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852EEEA4-BC38-DB27-6404-C9B5E30CB29D}"/>
              </a:ext>
            </a:extLst>
          </p:cNvPr>
          <p:cNvSpPr>
            <a:spLocks noGrp="1"/>
          </p:cNvSpPr>
          <p:nvPr>
            <p:ph idx="1"/>
          </p:nvPr>
        </p:nvSpPr>
        <p:spPr/>
        <p:txBody>
          <a:bodyPr>
            <a:normAutofit fontScale="92500" lnSpcReduction="20000"/>
          </a:bodyPr>
          <a:lstStyle/>
          <a:p>
            <a:r>
              <a:rPr lang="en-US" dirty="0"/>
              <a:t>Modern age computer systems</a:t>
            </a:r>
          </a:p>
          <a:p>
            <a:r>
              <a:rPr lang="en-US" dirty="0"/>
              <a:t>Need for better security standards from attacks breaches, cybersecurity incidents</a:t>
            </a:r>
          </a:p>
          <a:p>
            <a:r>
              <a:rPr lang="en-US" dirty="0"/>
              <a:t>Loss of information, misuse of information, </a:t>
            </a:r>
          </a:p>
          <a:p>
            <a:r>
              <a:rPr lang="en-US" dirty="0"/>
              <a:t>Types of intrusions in the system </a:t>
            </a:r>
          </a:p>
          <a:p>
            <a:pPr lvl="1" fontAlgn="base">
              <a:buFont typeface="+mj-lt"/>
              <a:buAutoNum type="arabicPeriod"/>
            </a:pPr>
            <a:r>
              <a:rPr lang="en-IN" b="0" i="0" dirty="0">
                <a:solidFill>
                  <a:srgbClr val="000000"/>
                </a:solidFill>
                <a:effectLst/>
                <a:latin typeface="var(--ricos-custom-p-font-family,unset)"/>
              </a:rPr>
              <a:t>Web Based Intrusion</a:t>
            </a:r>
          </a:p>
          <a:p>
            <a:pPr lvl="1" fontAlgn="base">
              <a:buFont typeface="+mj-lt"/>
              <a:buAutoNum type="arabicPeriod"/>
            </a:pPr>
            <a:r>
              <a:rPr lang="en-IN" b="0" i="0" dirty="0">
                <a:solidFill>
                  <a:srgbClr val="000000"/>
                </a:solidFill>
                <a:effectLst/>
                <a:latin typeface="var(--ricos-custom-p-font-family,unset)"/>
              </a:rPr>
              <a:t>Network Based Intrusion</a:t>
            </a:r>
          </a:p>
          <a:p>
            <a:pPr lvl="1" fontAlgn="base">
              <a:buFont typeface="+mj-lt"/>
              <a:buAutoNum type="arabicPeriod"/>
            </a:pPr>
            <a:r>
              <a:rPr lang="en-IN" b="0" i="0" dirty="0">
                <a:solidFill>
                  <a:srgbClr val="000000"/>
                </a:solidFill>
                <a:effectLst/>
                <a:latin typeface="var(--ricos-custom-p-font-family,unset)"/>
              </a:rPr>
              <a:t>Host Based Intrusion</a:t>
            </a:r>
            <a:endParaRPr lang="en-US" dirty="0"/>
          </a:p>
          <a:p>
            <a:r>
              <a:rPr lang="en-US" dirty="0"/>
              <a:t>What are Intrusion detection systems?</a:t>
            </a:r>
          </a:p>
          <a:p>
            <a:r>
              <a:rPr lang="en-US" dirty="0"/>
              <a:t>Types of Intrusion detection systems </a:t>
            </a:r>
          </a:p>
          <a:p>
            <a:pPr lvl="1"/>
            <a:r>
              <a:rPr lang="en-US" dirty="0"/>
              <a:t>Anomaly based detection - </a:t>
            </a:r>
            <a:r>
              <a:rPr lang="en-US" sz="2400" dirty="0">
                <a:effectLst/>
                <a:latin typeface="Calibri" panose="020F0502020204030204" pitchFamily="34" charset="0"/>
                <a:ea typeface="Calibri" panose="020F0502020204030204" pitchFamily="34" charset="0"/>
                <a:cs typeface="Times New Roman" panose="02020603050405020304" pitchFamily="18" charset="0"/>
              </a:rPr>
              <a:t>Unusual activity that could indicate an intrusion</a:t>
            </a:r>
            <a:endParaRPr lang="en-US" dirty="0"/>
          </a:p>
          <a:p>
            <a:pPr lvl="1"/>
            <a:r>
              <a:rPr lang="en-US" dirty="0"/>
              <a:t>Signature based  or misuse of signature - </a:t>
            </a:r>
            <a:r>
              <a:rPr lang="en-US" sz="2400" dirty="0">
                <a:effectLst/>
                <a:latin typeface="Calibri" panose="020F0502020204030204" pitchFamily="34" charset="0"/>
                <a:ea typeface="Calibri" panose="020F0502020204030204" pitchFamily="34" charset="0"/>
                <a:cs typeface="Times New Roman" panose="02020603050405020304" pitchFamily="18" charset="0"/>
              </a:rPr>
              <a:t>exploit known vulnerabilities of the system </a:t>
            </a:r>
            <a:endParaRPr lang="en-US" dirty="0"/>
          </a:p>
          <a:p>
            <a:endParaRPr lang="en-US" dirty="0"/>
          </a:p>
        </p:txBody>
      </p:sp>
    </p:spTree>
    <p:extLst>
      <p:ext uri="{BB962C8B-B14F-4D97-AF65-F5344CB8AC3E}">
        <p14:creationId xmlns:p14="http://schemas.microsoft.com/office/powerpoint/2010/main" val="1012464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5C88-AF2E-474D-1FF4-3439B4FCB8BE}"/>
              </a:ext>
            </a:extLst>
          </p:cNvPr>
          <p:cNvSpPr>
            <a:spLocks noGrp="1"/>
          </p:cNvSpPr>
          <p:nvPr>
            <p:ph type="title"/>
          </p:nvPr>
        </p:nvSpPr>
        <p:spPr/>
        <p:txBody>
          <a:bodyPr/>
          <a:lstStyle/>
          <a:p>
            <a:r>
              <a:rPr lang="en-US" dirty="0"/>
              <a:t>Why Neural Networks?</a:t>
            </a:r>
          </a:p>
        </p:txBody>
      </p:sp>
      <p:sp>
        <p:nvSpPr>
          <p:cNvPr id="3" name="Content Placeholder 2">
            <a:extLst>
              <a:ext uri="{FF2B5EF4-FFF2-40B4-BE49-F238E27FC236}">
                <a16:creationId xmlns:a16="http://schemas.microsoft.com/office/drawing/2014/main" id="{D8B398B3-B530-CFF4-FF55-D0E7F15984C1}"/>
              </a:ext>
            </a:extLst>
          </p:cNvPr>
          <p:cNvSpPr>
            <a:spLocks noGrp="1"/>
          </p:cNvSpPr>
          <p:nvPr>
            <p:ph idx="1"/>
          </p:nvPr>
        </p:nvSpPr>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Ideally, no realistic approach to identify all attacks that can occur</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Laborious process as well as challenging</a:t>
            </a:r>
          </a:p>
          <a:p>
            <a:pPr lvl="1">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A</a:t>
            </a:r>
            <a:r>
              <a:rPr lang="en-US" sz="1400" dirty="0">
                <a:effectLst/>
                <a:latin typeface="Calibri" panose="020F0502020204030204" pitchFamily="34" charset="0"/>
                <a:ea typeface="Calibri" panose="020F0502020204030204" pitchFamily="34" charset="0"/>
                <a:cs typeface="Times New Roman" panose="02020603050405020304" pitchFamily="18" charset="0"/>
              </a:rPr>
              <a:t>nomaly detection can raise false alarms</a:t>
            </a:r>
          </a:p>
          <a:p>
            <a:pPr lvl="1">
              <a:lnSpc>
                <a:spcPct val="107000"/>
              </a:lnSpc>
              <a:spcAft>
                <a:spcPts val="80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Unusal</a:t>
            </a:r>
            <a:r>
              <a:rPr lang="en-US" sz="1400" dirty="0">
                <a:effectLst/>
                <a:latin typeface="Calibri" panose="020F0502020204030204" pitchFamily="34" charset="0"/>
                <a:ea typeface="Calibri" panose="020F0502020204030204" pitchFamily="34" charset="0"/>
                <a:cs typeface="Times New Roman" panose="02020603050405020304" pitchFamily="18" charset="0"/>
              </a:rPr>
              <a:t> but legitimate use may be considered anomalous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Hence instead of general legitimate use, the behavior of individual users can be modeled that helps to identify the behavior pattern and formulate an easier way to detect anomaly. </a:t>
            </a:r>
          </a:p>
          <a:p>
            <a:pPr lvl="1">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Like – adding some more specific steps to question the end user, add some more questionnaire to answer in the steps to the access the application</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Challenge is to develop model that identifies legitimate behavior that would accept novel legitimate 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737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B147-54AA-4FF0-B7D7-B85A18436957}"/>
              </a:ext>
            </a:extLst>
          </p:cNvPr>
          <p:cNvSpPr>
            <a:spLocks noGrp="1"/>
          </p:cNvSpPr>
          <p:nvPr>
            <p:ph type="title"/>
          </p:nvPr>
        </p:nvSpPr>
        <p:spPr/>
        <p:txBody>
          <a:bodyPr/>
          <a:lstStyle/>
          <a:p>
            <a:r>
              <a:rPr lang="en-US" dirty="0"/>
              <a:t>Online and Offline IDS</a:t>
            </a:r>
          </a:p>
        </p:txBody>
      </p:sp>
      <p:sp>
        <p:nvSpPr>
          <p:cNvPr id="3" name="Content Placeholder 2">
            <a:extLst>
              <a:ext uri="{FF2B5EF4-FFF2-40B4-BE49-F238E27FC236}">
                <a16:creationId xmlns:a16="http://schemas.microsoft.com/office/drawing/2014/main" id="{31E38D1B-036A-45D9-9938-A678C1F2F0C5}"/>
              </a:ext>
            </a:extLst>
          </p:cNvPr>
          <p:cNvSpPr>
            <a:spLocks noGrp="1"/>
          </p:cNvSpPr>
          <p:nvPr>
            <p:ph idx="1"/>
          </p:nvPr>
        </p:nvSpPr>
        <p:spPr/>
        <p:txBody>
          <a:bodyPr>
            <a:normAutofit/>
          </a:bodyPr>
          <a:lstStyle/>
          <a:p>
            <a:r>
              <a:rPr lang="en-US" dirty="0"/>
              <a:t>IDSs also differ in whether they are on-line or off-line. </a:t>
            </a:r>
          </a:p>
          <a:p>
            <a:pPr>
              <a:lnSpc>
                <a:spcPct val="107000"/>
              </a:lnSpc>
              <a:spcAft>
                <a:spcPts val="800"/>
              </a:spcAft>
            </a:pPr>
            <a:r>
              <a:rPr lang="en-US" b="1" dirty="0"/>
              <a:t>Types of IDSs </a:t>
            </a:r>
          </a:p>
          <a:p>
            <a:r>
              <a:rPr lang="en-US" b="1" dirty="0"/>
              <a:t>Off-line IDSs </a:t>
            </a:r>
            <a:r>
              <a:rPr lang="en-US" dirty="0"/>
              <a:t>are run periodically and they detect intrusions after-the-fact based on system logs.</a:t>
            </a:r>
          </a:p>
          <a:p>
            <a:r>
              <a:rPr lang="en-US" b="1" dirty="0"/>
              <a:t>On-line systems </a:t>
            </a:r>
            <a:r>
              <a:rPr lang="en-US" dirty="0"/>
              <a:t>are designed to detect intrusions while they are happening, thereby allowing for quicker intervention. </a:t>
            </a:r>
          </a:p>
          <a:p>
            <a:r>
              <a:rPr lang="en-US" b="1" dirty="0"/>
              <a:t>On-line IDSs </a:t>
            </a:r>
            <a:r>
              <a:rPr lang="en-US" dirty="0"/>
              <a:t>are computationally very expensive because they require continuous monitoring. Decisions need to be made quickly with less data and therefore they are not as reliable.</a:t>
            </a:r>
          </a:p>
          <a:p>
            <a:endParaRPr lang="en-US" dirty="0"/>
          </a:p>
          <a:p>
            <a:endParaRPr lang="en-US" dirty="0"/>
          </a:p>
        </p:txBody>
      </p:sp>
    </p:spTree>
    <p:extLst>
      <p:ext uri="{BB962C8B-B14F-4D97-AF65-F5344CB8AC3E}">
        <p14:creationId xmlns:p14="http://schemas.microsoft.com/office/powerpoint/2010/main" val="249642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3245-A41B-4F7C-95AA-3F9D8242F82A}"/>
              </a:ext>
            </a:extLst>
          </p:cNvPr>
          <p:cNvSpPr>
            <a:spLocks noGrp="1"/>
          </p:cNvSpPr>
          <p:nvPr>
            <p:ph type="title"/>
          </p:nvPr>
        </p:nvSpPr>
        <p:spPr/>
        <p:txBody>
          <a:bodyPr/>
          <a:lstStyle/>
          <a:p>
            <a:r>
              <a:rPr lang="en-US" dirty="0"/>
              <a:t>Why Move to Offline IDS</a:t>
            </a:r>
          </a:p>
        </p:txBody>
      </p:sp>
      <p:sp>
        <p:nvSpPr>
          <p:cNvPr id="3" name="Content Placeholder 2">
            <a:extLst>
              <a:ext uri="{FF2B5EF4-FFF2-40B4-BE49-F238E27FC236}">
                <a16:creationId xmlns:a16="http://schemas.microsoft.com/office/drawing/2014/main" id="{2022DBAC-5D7B-4E9E-BC61-1058869827D8}"/>
              </a:ext>
            </a:extLst>
          </p:cNvPr>
          <p:cNvSpPr>
            <a:spLocks noGrp="1"/>
          </p:cNvSpPr>
          <p:nvPr>
            <p:ph idx="1"/>
          </p:nvPr>
        </p:nvSpPr>
        <p:spPr/>
        <p:txBody>
          <a:bodyPr>
            <a:normAutofit/>
          </a:bodyPr>
          <a:lstStyle/>
          <a:p>
            <a:r>
              <a:rPr lang="en-US" dirty="0"/>
              <a:t>One problem with the on-line approach is that most of the effort goes into predicting the order of commands. I the order does not matter much, but the distribution of commands that are used is revealing. </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Detecting intrusion real time –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As the user is typing commands, it is difficult to identify the order of commands since it vary a lot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Distribution of command over a session or a data differs from usual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93931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B204-3517-5144-4D91-5F8D03FA508C}"/>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NNID (Neural Network Intrusion Detector)</a:t>
            </a:r>
            <a:endParaRPr lang="en-US" dirty="0"/>
          </a:p>
        </p:txBody>
      </p:sp>
      <p:sp>
        <p:nvSpPr>
          <p:cNvPr id="3" name="Content Placeholder 2">
            <a:extLst>
              <a:ext uri="{FF2B5EF4-FFF2-40B4-BE49-F238E27FC236}">
                <a16:creationId xmlns:a16="http://schemas.microsoft.com/office/drawing/2014/main" id="{587E37AA-FD39-497A-2002-80BE34F8D168}"/>
              </a:ext>
            </a:extLst>
          </p:cNvPr>
          <p:cNvSpPr>
            <a:spLocks noGrp="1"/>
          </p:cNvSpPr>
          <p:nvPr>
            <p:ph idx="1"/>
          </p:nvPr>
        </p:nvSpPr>
        <p:spPr/>
        <p:txBody>
          <a:bodyPr>
            <a:normAutofit fontScale="77500" lnSpcReduction="20000"/>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these three ideas</a:t>
            </a: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Identify Users Pattern </a:t>
            </a:r>
            <a:r>
              <a:rPr lang="en-US" sz="1800" dirty="0">
                <a:effectLst/>
                <a:latin typeface="Calibri" panose="020F0502020204030204" pitchFamily="34" charset="0"/>
                <a:ea typeface="Calibri" panose="020F0502020204030204" pitchFamily="34" charset="0"/>
                <a:cs typeface="Times New Roman" panose="02020603050405020304" pitchFamily="18" charset="0"/>
              </a:rPr>
              <a:t>of command sequence and execution, </a:t>
            </a:r>
            <a:r>
              <a:rPr lang="en-US" sz="1600" dirty="0"/>
              <a:t>Model the system and track the legitimate use behaviors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latin typeface="Calibri" panose="020F0502020204030204" pitchFamily="34" charset="0"/>
                <a:cs typeface="Times New Roman" panose="02020603050405020304" pitchFamily="18" charset="0"/>
              </a:rPr>
              <a:t>NNID is a backpropagation neural network trained to identify users based on what commands they use during a day. For each day if the users' sessions match their normal pattern or not, an investigation can be launched</a:t>
            </a:r>
            <a:endParaRPr lang="en-IN" sz="1800" dirty="0">
              <a:latin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b="1" dirty="0">
                <a:latin typeface="Calibri" panose="020F0502020204030204" pitchFamily="34" charset="0"/>
                <a:cs typeface="Times New Roman" panose="02020603050405020304" pitchFamily="18" charset="0"/>
              </a:rPr>
              <a:t>Keeping the log of commands executed </a:t>
            </a:r>
            <a:r>
              <a:rPr lang="en-US" sz="1800" dirty="0">
                <a:latin typeface="Calibri" panose="020F0502020204030204" pitchFamily="34" charset="0"/>
                <a:cs typeface="Times New Roman" panose="02020603050405020304" pitchFamily="18" charset="0"/>
              </a:rPr>
              <a:t>for each user and learning the user profiles from histograms</a:t>
            </a:r>
            <a:endParaRPr lang="en-IN" sz="1800" dirty="0">
              <a:latin typeface="Calibri" panose="020F0502020204030204" pitchFamily="34" charset="0"/>
              <a:cs typeface="Times New Roman" panose="02020603050405020304" pitchFamily="18" charset="0"/>
            </a:endParaRPr>
          </a:p>
          <a:p>
            <a:pPr marL="457200">
              <a:lnSpc>
                <a:spcPct val="107000"/>
              </a:lnSpc>
            </a:pPr>
            <a:r>
              <a:rPr lang="en-US" sz="1800" dirty="0">
                <a:latin typeface="Calibri" panose="020F0502020204030204" pitchFamily="34" charset="0"/>
                <a:cs typeface="Times New Roman" panose="02020603050405020304" pitchFamily="18" charset="0"/>
              </a:rPr>
              <a:t>The NNID model is implemented in a UNIX environment and consists of keeping logs of the commands executed, forming command histograms for each user, and learning the users' profiles from these histograms.</a:t>
            </a:r>
          </a:p>
          <a:p>
            <a:pPr marL="457200">
              <a:lnSpc>
                <a:spcPct val="107000"/>
              </a:lnSpc>
            </a:pPr>
            <a:r>
              <a:rPr lang="en-US" sz="1800" dirty="0">
                <a:latin typeface="Calibri" panose="020F0502020204030204" pitchFamily="34" charset="0"/>
                <a:cs typeface="Times New Roman" panose="02020603050405020304" pitchFamily="18" charset="0"/>
              </a:rPr>
              <a:t>Train a model by learning from the examples of patterns for legitimate use</a:t>
            </a:r>
            <a:endParaRPr lang="en-IN" sz="1800" dirty="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b="1" dirty="0">
                <a:latin typeface="Calibri" panose="020F0502020204030204" pitchFamily="34" charset="0"/>
                <a:cs typeface="Times New Roman" panose="02020603050405020304" pitchFamily="18" charset="0"/>
              </a:rPr>
              <a:t>Provide offline monitoring solution </a:t>
            </a:r>
            <a:r>
              <a:rPr lang="en-US" sz="1800" dirty="0">
                <a:latin typeface="Calibri" panose="020F0502020204030204" pitchFamily="34" charset="0"/>
                <a:cs typeface="Times New Roman" panose="02020603050405020304" pitchFamily="18" charset="0"/>
              </a:rPr>
              <a:t>or model to identify the anomalous behavior.  </a:t>
            </a:r>
          </a:p>
          <a:p>
            <a:pPr marL="800100" lvl="1" indent="-342900">
              <a:lnSpc>
                <a:spcPct val="107000"/>
              </a:lnSpc>
              <a:spcAft>
                <a:spcPts val="800"/>
              </a:spcAft>
              <a:buFont typeface="Calibri" panose="020F0502020204030204" pitchFamily="34" charset="0"/>
              <a:buChar char="-"/>
            </a:pPr>
            <a:r>
              <a:rPr lang="en-US" sz="1800" dirty="0">
                <a:latin typeface="Calibri" panose="020F0502020204030204" pitchFamily="34" charset="0"/>
                <a:cs typeface="Times New Roman" panose="02020603050405020304" pitchFamily="18" charset="0"/>
              </a:rPr>
              <a:t>Detect un expected behavior or use of the system based on previous experiences</a:t>
            </a:r>
          </a:p>
          <a:p>
            <a:pPr marL="342900" lvl="0" indent="-342900">
              <a:lnSpc>
                <a:spcPct val="107000"/>
              </a:lnSpc>
              <a:spcAft>
                <a:spcPts val="800"/>
              </a:spcAft>
              <a:buFont typeface="Calibri" panose="020F0502020204030204" pitchFamily="34" charset="0"/>
              <a:buChar char="-"/>
            </a:pPr>
            <a:endParaRPr lang="en-US" sz="1800" dirty="0">
              <a:latin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cs typeface="Times New Roman" panose="02020603050405020304" pitchFamily="18" charset="0"/>
              </a:rPr>
              <a:t>NNID provides an elegant solution to off-line monitoring utilizing these user profiles. In a system of 10 users, NNID was 96% accurate in detecting anomalous behavior (i.e. random usage patterns), with a false alarm rate of 7%</a:t>
            </a:r>
            <a:endParaRPr lang="en-IN" sz="1800"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27694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A2DA-362D-4CD3-BB6C-8973C097F193}"/>
              </a:ext>
            </a:extLst>
          </p:cNvPr>
          <p:cNvSpPr>
            <a:spLocks noGrp="1"/>
          </p:cNvSpPr>
          <p:nvPr>
            <p:ph type="title"/>
          </p:nvPr>
        </p:nvSpPr>
        <p:spPr/>
        <p:txBody>
          <a:bodyPr/>
          <a:lstStyle/>
          <a:p>
            <a:r>
              <a:rPr lang="en-US" dirty="0"/>
              <a:t>Neural Network Intrusion Detection System</a:t>
            </a:r>
          </a:p>
        </p:txBody>
      </p:sp>
      <p:sp>
        <p:nvSpPr>
          <p:cNvPr id="3" name="Content Placeholder 2">
            <a:extLst>
              <a:ext uri="{FF2B5EF4-FFF2-40B4-BE49-F238E27FC236}">
                <a16:creationId xmlns:a16="http://schemas.microsoft.com/office/drawing/2014/main" id="{7CE30611-23C1-43DD-9A3B-3B7F93184E95}"/>
              </a:ext>
            </a:extLst>
          </p:cNvPr>
          <p:cNvSpPr>
            <a:spLocks noGrp="1"/>
          </p:cNvSpPr>
          <p:nvPr>
            <p:ph idx="1"/>
          </p:nvPr>
        </p:nvSpPr>
        <p:spPr/>
        <p:txBody>
          <a:bodyPr>
            <a:normAutofit fontScale="92500" lnSpcReduction="10000"/>
          </a:bodyPr>
          <a:lstStyle/>
          <a:p>
            <a:r>
              <a:rPr lang="en-US" dirty="0"/>
              <a:t>NNID provides an elegant solution to off-line monitoring utilizing these user profiles.</a:t>
            </a:r>
          </a:p>
          <a:p>
            <a:r>
              <a:rPr lang="en-US" dirty="0"/>
              <a:t>NNID is a backpropagation neural network</a:t>
            </a:r>
          </a:p>
          <a:p>
            <a:r>
              <a:rPr lang="en-US" dirty="0"/>
              <a:t>The NNID model is implemented in a UNIX environment and consists of keeping logs of the commands executed</a:t>
            </a:r>
          </a:p>
          <a:p>
            <a:r>
              <a:rPr lang="en-US" dirty="0"/>
              <a:t>is independent of the platform, system vulnerability, and type of intrusion</a:t>
            </a:r>
          </a:p>
          <a:p>
            <a:r>
              <a:rPr lang="en-US" dirty="0"/>
              <a:t>The NNID anomaly intrusion detection system is based on identifying a legitimate user based on the distribution of commands she or he executes	</a:t>
            </a:r>
          </a:p>
          <a:p>
            <a:r>
              <a:rPr lang="en-US" dirty="0"/>
              <a:t>This is justifiable because different users tend to exhibit different behavior, depending on their needs of the system. </a:t>
            </a:r>
          </a:p>
          <a:p>
            <a:endParaRPr lang="en-US" dirty="0"/>
          </a:p>
        </p:txBody>
      </p:sp>
    </p:spTree>
    <p:extLst>
      <p:ext uri="{BB962C8B-B14F-4D97-AF65-F5344CB8AC3E}">
        <p14:creationId xmlns:p14="http://schemas.microsoft.com/office/powerpoint/2010/main" val="66087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3B7B-4EEE-467D-B012-92E8706289B6}"/>
              </a:ext>
            </a:extLst>
          </p:cNvPr>
          <p:cNvSpPr>
            <a:spLocks noGrp="1"/>
          </p:cNvSpPr>
          <p:nvPr>
            <p:ph type="title"/>
          </p:nvPr>
        </p:nvSpPr>
        <p:spPr/>
        <p:txBody>
          <a:bodyPr/>
          <a:lstStyle/>
          <a:p>
            <a:r>
              <a:rPr lang="en-US" dirty="0"/>
              <a:t>Building a NNIDS system</a:t>
            </a:r>
          </a:p>
        </p:txBody>
      </p:sp>
      <p:pic>
        <p:nvPicPr>
          <p:cNvPr id="4" name="Content Placeholder 3">
            <a:extLst>
              <a:ext uri="{FF2B5EF4-FFF2-40B4-BE49-F238E27FC236}">
                <a16:creationId xmlns:a16="http://schemas.microsoft.com/office/drawing/2014/main" id="{11F93F05-E335-4AD7-97F4-83966CA5C45E}"/>
              </a:ext>
            </a:extLst>
          </p:cNvPr>
          <p:cNvPicPr>
            <a:picLocks noGrp="1" noChangeAspect="1"/>
          </p:cNvPicPr>
          <p:nvPr>
            <p:ph idx="1"/>
          </p:nvPr>
        </p:nvPicPr>
        <p:blipFill>
          <a:blip r:embed="rId2"/>
          <a:stretch>
            <a:fillRect/>
          </a:stretch>
        </p:blipFill>
        <p:spPr>
          <a:xfrm>
            <a:off x="838200" y="4323446"/>
            <a:ext cx="9192908" cy="2305372"/>
          </a:xfrm>
          <a:prstGeom prst="rect">
            <a:avLst/>
          </a:prstGeom>
        </p:spPr>
      </p:pic>
      <p:sp>
        <p:nvSpPr>
          <p:cNvPr id="5" name="Rectangle 4">
            <a:extLst>
              <a:ext uri="{FF2B5EF4-FFF2-40B4-BE49-F238E27FC236}">
                <a16:creationId xmlns:a16="http://schemas.microsoft.com/office/drawing/2014/main" id="{DFE6D167-830E-467B-86F5-12ED7D09FC31}"/>
              </a:ext>
            </a:extLst>
          </p:cNvPr>
          <p:cNvSpPr/>
          <p:nvPr/>
        </p:nvSpPr>
        <p:spPr>
          <a:xfrm>
            <a:off x="761016" y="1367757"/>
            <a:ext cx="8371185" cy="3183692"/>
          </a:xfrm>
          <a:prstGeom prst="rect">
            <a:avLst/>
          </a:prstGeom>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Building NNID for a particular computer system consists of the following three phases: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Collecting training 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Obtain the audit logs for each user for a period of several days. For each day and user, form a vector that represents how often the user executed each command.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Training: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Train the neural network to identify the user based on these command distribution vectors.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Performance: </a:t>
            </a:r>
            <a:r>
              <a:rPr lang="en-US" sz="1800" dirty="0">
                <a:effectLst/>
                <a:latin typeface="Calibri" panose="020F0502020204030204" pitchFamily="34" charset="0"/>
                <a:ea typeface="Calibri" panose="020F0502020204030204" pitchFamily="34" charset="0"/>
                <a:cs typeface="Times New Roman" panose="02020603050405020304" pitchFamily="18" charset="0"/>
              </a:rPr>
              <a:t>Let the network identify the user for each new command distribution vector. If the network's suggestion is different from the actual user, or if the network does not have a clear suggestion, signal an anomaly</a:t>
            </a:r>
            <a:r>
              <a:rPr lang="en-IN" dirty="0">
                <a:effectLst/>
              </a:rPr>
              <a:t> </a:t>
            </a:r>
            <a:endParaRPr lang="en-US" dirty="0"/>
          </a:p>
          <a:p>
            <a:r>
              <a:rPr lang="en-US" dirty="0"/>
              <a:t>Set of 100 commands used to describe user behavior</a:t>
            </a:r>
          </a:p>
        </p:txBody>
      </p:sp>
    </p:spTree>
    <p:extLst>
      <p:ext uri="{BB962C8B-B14F-4D97-AF65-F5344CB8AC3E}">
        <p14:creationId xmlns:p14="http://schemas.microsoft.com/office/powerpoint/2010/main" val="313991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1489</Words>
  <Application>Microsoft Macintosh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var(--ricos-custom-p-font-family,unset)</vt:lpstr>
      <vt:lpstr>Office Theme</vt:lpstr>
      <vt:lpstr>Intrusion detection with Neural Networks </vt:lpstr>
      <vt:lpstr>Agenda  </vt:lpstr>
      <vt:lpstr>Background </vt:lpstr>
      <vt:lpstr>Why Neural Networks?</vt:lpstr>
      <vt:lpstr>Online and Offline IDS</vt:lpstr>
      <vt:lpstr>Why Move to Offline IDS</vt:lpstr>
      <vt:lpstr>NNID (Neural Network Intrusion Detector)</vt:lpstr>
      <vt:lpstr>Neural Network Intrusion Detection System</vt:lpstr>
      <vt:lpstr>Building a NNIDS system</vt:lpstr>
      <vt:lpstr>Experiments</vt:lpstr>
      <vt:lpstr>Definint input vector</vt:lpstr>
      <vt:lpstr>Defining a “print” of a user</vt:lpstr>
      <vt:lpstr>Defining Architecture</vt:lpstr>
      <vt:lpstr> </vt:lpstr>
      <vt:lpstr>Results</vt:lpstr>
      <vt:lpstr>User identification with the NNID Network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with Neural Networks</dc:title>
  <dc:creator>Kanika Yadav</dc:creator>
  <cp:lastModifiedBy>Kanika Yadav</cp:lastModifiedBy>
  <cp:revision>17</cp:revision>
  <dcterms:created xsi:type="dcterms:W3CDTF">2022-11-29T23:02:04Z</dcterms:created>
  <dcterms:modified xsi:type="dcterms:W3CDTF">2022-11-30T15:47:16Z</dcterms:modified>
</cp:coreProperties>
</file>