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heme/theme3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1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2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6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356" r:id="rId6"/>
    <p:sldId id="260" r:id="rId7"/>
    <p:sldId id="363" r:id="rId8"/>
    <p:sldId id="359" r:id="rId9"/>
    <p:sldId id="360" r:id="rId10"/>
    <p:sldId id="361" r:id="rId11"/>
    <p:sldId id="362" r:id="rId12"/>
    <p:sldId id="357" r:id="rId13"/>
    <p:sldId id="358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amjeet%20kour\Downloads\650067751_T_ONTIME_MARKETINGOri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amjeet%20kour\Downloads\650067751_T_ONTIME_MARKETINGOri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Delay</a:t>
            </a:r>
            <a:r>
              <a:rPr lang="en-US" baseline="0"/>
              <a:t> Vs Day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225979492752827E-2"/>
          <c:y val="0.11378309011473174"/>
          <c:w val="0.9061921932842596"/>
          <c:h val="0.70745370093495208"/>
        </c:manualLayout>
      </c:layout>
      <c:lineChart>
        <c:grouping val="standard"/>
        <c:varyColors val="0"/>
        <c:ser>
          <c:idx val="0"/>
          <c:order val="0"/>
          <c:tx>
            <c:strRef>
              <c:f>Visualize_after_Model!$P$1</c:f>
              <c:strCache>
                <c:ptCount val="1"/>
                <c:pt idx="0">
                  <c:v>Delay_Act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Visualize_after_Model!$P$2:$P$32</c:f>
              <c:numCache>
                <c:formatCode>General</c:formatCode>
                <c:ptCount val="31"/>
                <c:pt idx="0">
                  <c:v>5588</c:v>
                </c:pt>
                <c:pt idx="1">
                  <c:v>3717</c:v>
                </c:pt>
                <c:pt idx="2">
                  <c:v>4925</c:v>
                </c:pt>
                <c:pt idx="3">
                  <c:v>2542</c:v>
                </c:pt>
                <c:pt idx="4">
                  <c:v>4432</c:v>
                </c:pt>
                <c:pt idx="5">
                  <c:v>2846</c:v>
                </c:pt>
                <c:pt idx="6">
                  <c:v>7104</c:v>
                </c:pt>
                <c:pt idx="7">
                  <c:v>6292</c:v>
                </c:pt>
                <c:pt idx="8">
                  <c:v>6290</c:v>
                </c:pt>
                <c:pt idx="9">
                  <c:v>6195</c:v>
                </c:pt>
                <c:pt idx="10">
                  <c:v>5823</c:v>
                </c:pt>
                <c:pt idx="11">
                  <c:v>6839</c:v>
                </c:pt>
                <c:pt idx="12">
                  <c:v>7877</c:v>
                </c:pt>
                <c:pt idx="13">
                  <c:v>6275</c:v>
                </c:pt>
                <c:pt idx="14">
                  <c:v>4468</c:v>
                </c:pt>
                <c:pt idx="15">
                  <c:v>4850</c:v>
                </c:pt>
                <c:pt idx="16">
                  <c:v>3059</c:v>
                </c:pt>
                <c:pt idx="17">
                  <c:v>5897</c:v>
                </c:pt>
                <c:pt idx="18">
                  <c:v>5891</c:v>
                </c:pt>
                <c:pt idx="19">
                  <c:v>3896</c:v>
                </c:pt>
                <c:pt idx="20">
                  <c:v>5005</c:v>
                </c:pt>
                <c:pt idx="21">
                  <c:v>7414</c:v>
                </c:pt>
                <c:pt idx="22">
                  <c:v>6382</c:v>
                </c:pt>
                <c:pt idx="23">
                  <c:v>2374</c:v>
                </c:pt>
                <c:pt idx="24">
                  <c:v>3810</c:v>
                </c:pt>
                <c:pt idx="25">
                  <c:v>4350</c:v>
                </c:pt>
                <c:pt idx="26">
                  <c:v>9720</c:v>
                </c:pt>
                <c:pt idx="27">
                  <c:v>4006</c:v>
                </c:pt>
                <c:pt idx="28">
                  <c:v>6144</c:v>
                </c:pt>
                <c:pt idx="29">
                  <c:v>2596</c:v>
                </c:pt>
                <c:pt idx="30">
                  <c:v>2561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2A-4A4F-AE1F-9256158488B9}"/>
            </c:ext>
          </c:extLst>
        </c:ser>
        <c:ser>
          <c:idx val="1"/>
          <c:order val="1"/>
          <c:tx>
            <c:strRef>
              <c:f>Visualize_after_Model!$Q$1</c:f>
              <c:strCache>
                <c:ptCount val="1"/>
                <c:pt idx="0">
                  <c:v>Delay_W_Alg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Visualize_after_Model!$Q$2:$Q$32</c:f>
              <c:numCache>
                <c:formatCode>General</c:formatCode>
                <c:ptCount val="31"/>
                <c:pt idx="0">
                  <c:v>4449</c:v>
                </c:pt>
                <c:pt idx="1">
                  <c:v>3116</c:v>
                </c:pt>
                <c:pt idx="2">
                  <c:v>4185</c:v>
                </c:pt>
                <c:pt idx="3">
                  <c:v>1967</c:v>
                </c:pt>
                <c:pt idx="4">
                  <c:v>3883</c:v>
                </c:pt>
                <c:pt idx="5">
                  <c:v>2411</c:v>
                </c:pt>
                <c:pt idx="6">
                  <c:v>5929</c:v>
                </c:pt>
                <c:pt idx="7">
                  <c:v>5319</c:v>
                </c:pt>
                <c:pt idx="8">
                  <c:v>5317</c:v>
                </c:pt>
                <c:pt idx="9">
                  <c:v>4976</c:v>
                </c:pt>
                <c:pt idx="10">
                  <c:v>4737</c:v>
                </c:pt>
                <c:pt idx="11">
                  <c:v>5506</c:v>
                </c:pt>
                <c:pt idx="12">
                  <c:v>6365</c:v>
                </c:pt>
                <c:pt idx="13">
                  <c:v>5225</c:v>
                </c:pt>
                <c:pt idx="14">
                  <c:v>3669</c:v>
                </c:pt>
                <c:pt idx="15">
                  <c:v>4043</c:v>
                </c:pt>
                <c:pt idx="16">
                  <c:v>2620</c:v>
                </c:pt>
                <c:pt idx="17">
                  <c:v>5057</c:v>
                </c:pt>
                <c:pt idx="18">
                  <c:v>4990</c:v>
                </c:pt>
                <c:pt idx="19">
                  <c:v>2929</c:v>
                </c:pt>
                <c:pt idx="20">
                  <c:v>4118</c:v>
                </c:pt>
                <c:pt idx="21">
                  <c:v>6539</c:v>
                </c:pt>
                <c:pt idx="22">
                  <c:v>5257</c:v>
                </c:pt>
                <c:pt idx="23">
                  <c:v>1828</c:v>
                </c:pt>
                <c:pt idx="24">
                  <c:v>3231</c:v>
                </c:pt>
                <c:pt idx="25">
                  <c:v>3265</c:v>
                </c:pt>
                <c:pt idx="26">
                  <c:v>7665</c:v>
                </c:pt>
                <c:pt idx="27">
                  <c:v>3253</c:v>
                </c:pt>
                <c:pt idx="28">
                  <c:v>5119</c:v>
                </c:pt>
                <c:pt idx="29">
                  <c:v>1822</c:v>
                </c:pt>
                <c:pt idx="30">
                  <c:v>2221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2A-4A4F-AE1F-925615848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9121536"/>
        <c:axId val="1339113216"/>
      </c:lineChart>
      <c:catAx>
        <c:axId val="1339121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</a:t>
                </a:r>
                <a:r>
                  <a:rPr lang="en-US" baseline="0"/>
                  <a:t> for the Month August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113216"/>
        <c:crosses val="autoZero"/>
        <c:auto val="1"/>
        <c:lblAlgn val="ctr"/>
        <c:lblOffset val="100"/>
        <c:noMultiLvlLbl val="0"/>
      </c:catAx>
      <c:valAx>
        <c:axId val="133911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</a:t>
                </a:r>
                <a:r>
                  <a:rPr lang="en-US" baseline="0"/>
                  <a:t> In Mins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12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Improvement with</a:t>
            </a:r>
            <a:r>
              <a:rPr lang="en-US" baseline="0" dirty="0"/>
              <a:t> Algorithm</a:t>
            </a:r>
            <a:r>
              <a:rPr lang="en-US" dirty="0"/>
              <a:t> Vs Day</a:t>
            </a:r>
          </a:p>
        </c:rich>
      </c:tx>
      <c:layout>
        <c:manualLayout>
          <c:xMode val="edge"/>
          <c:yMode val="edge"/>
          <c:x val="0.34430694088798114"/>
          <c:y val="5.39801054138336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855047320354936E-2"/>
          <c:y val="0.12949409976582216"/>
          <c:w val="0.92281064107896971"/>
          <c:h val="0.782217187490111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Visualize_after_Model!$S$1</c:f>
              <c:strCache>
                <c:ptCount val="1"/>
                <c:pt idx="0">
                  <c:v>% Improvement Vs Day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Visualize_after_Model!$S$2:$S$32</c:f>
              <c:numCache>
                <c:formatCode>General</c:formatCode>
                <c:ptCount val="31"/>
                <c:pt idx="0">
                  <c:v>20.382963493199714</c:v>
                </c:pt>
                <c:pt idx="1">
                  <c:v>16.168953457089049</c:v>
                </c:pt>
                <c:pt idx="2">
                  <c:v>15.025380710659899</c:v>
                </c:pt>
                <c:pt idx="3">
                  <c:v>22.619984264358774</c:v>
                </c:pt>
                <c:pt idx="4">
                  <c:v>12.387184115523466</c:v>
                </c:pt>
                <c:pt idx="5">
                  <c:v>15.284609978917779</c:v>
                </c:pt>
                <c:pt idx="6">
                  <c:v>16.539977477477478</c:v>
                </c:pt>
                <c:pt idx="7">
                  <c:v>15.464081373172281</c:v>
                </c:pt>
                <c:pt idx="8">
                  <c:v>15.46899841017488</c:v>
                </c:pt>
                <c:pt idx="9">
                  <c:v>19.677158999192898</c:v>
                </c:pt>
                <c:pt idx="10">
                  <c:v>18.650180319422976</c:v>
                </c:pt>
                <c:pt idx="11">
                  <c:v>19.491153677438223</c:v>
                </c:pt>
                <c:pt idx="12">
                  <c:v>19.195125047606957</c:v>
                </c:pt>
                <c:pt idx="13">
                  <c:v>16.733067729083665</c:v>
                </c:pt>
                <c:pt idx="14">
                  <c:v>17.882721575649061</c:v>
                </c:pt>
                <c:pt idx="15">
                  <c:v>16.63917525773196</c:v>
                </c:pt>
                <c:pt idx="16">
                  <c:v>14.351095129127167</c:v>
                </c:pt>
                <c:pt idx="17">
                  <c:v>14.244531117517381</c:v>
                </c:pt>
                <c:pt idx="18">
                  <c:v>15.294517059921914</c:v>
                </c:pt>
                <c:pt idx="19">
                  <c:v>24.820328542094455</c:v>
                </c:pt>
                <c:pt idx="20">
                  <c:v>17.72227772227772</c:v>
                </c:pt>
                <c:pt idx="21">
                  <c:v>11.801996223361208</c:v>
                </c:pt>
                <c:pt idx="22">
                  <c:v>17.627702914446882</c:v>
                </c:pt>
                <c:pt idx="23">
                  <c:v>22.999157540016849</c:v>
                </c:pt>
                <c:pt idx="24">
                  <c:v>15.196850393700787</c:v>
                </c:pt>
                <c:pt idx="25">
                  <c:v>24.942528735632184</c:v>
                </c:pt>
                <c:pt idx="26">
                  <c:v>21.141975308641975</c:v>
                </c:pt>
                <c:pt idx="27">
                  <c:v>18.796804792810782</c:v>
                </c:pt>
                <c:pt idx="28">
                  <c:v>16.682942708333336</c:v>
                </c:pt>
                <c:pt idx="29">
                  <c:v>29.815100154083208</c:v>
                </c:pt>
                <c:pt idx="30">
                  <c:v>13.276064037485359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07E-43FF-AFDB-BBFA39327B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7120256"/>
        <c:axId val="1417120672"/>
      </c:scatterChart>
      <c:valAx>
        <c:axId val="141712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</a:t>
                </a:r>
                <a:r>
                  <a:rPr lang="en-US" baseline="0"/>
                  <a:t> Of the month August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120672"/>
        <c:crosses val="autoZero"/>
        <c:crossBetween val="midCat"/>
      </c:valAx>
      <c:valAx>
        <c:axId val="141712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120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3.png"/><Relationship Id="rId5" Type="http://schemas.openxmlformats.org/officeDocument/2006/relationships/tags" Target="../tags/tag17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6.xml"/><Relationship Id="rId9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file:///C:\Users\1V994W2\PycharmProjects\PPT_Background_Generation/pic_temp/pic_half_left.png" TargetMode="External"/><Relationship Id="rId5" Type="http://schemas.openxmlformats.org/officeDocument/2006/relationships/tags" Target="../tags/tag24.xml"/><Relationship Id="rId10" Type="http://schemas.openxmlformats.org/officeDocument/2006/relationships/image" Target="../media/image4.png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3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2.xml"/><Relationship Id="rId10" Type="http://schemas.openxmlformats.org/officeDocument/2006/relationships/image" Target="../media/image2.png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0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50.xml"/><Relationship Id="rId10" Type="http://schemas.openxmlformats.org/officeDocument/2006/relationships/image" Target="../media/image2.png"/><Relationship Id="rId4" Type="http://schemas.openxmlformats.org/officeDocument/2006/relationships/tags" Target="../tags/tag49.xml"/><Relationship Id="rId9" Type="http://schemas.openxmlformats.org/officeDocument/2006/relationships/image" Target="file:///C:\Users\1V994W2\Documents\Tencent%20Files\574576071\FileRecv\&#25340;&#35013;&#32032;&#26448;\forright\\07\subject_holdright_31,150,215_0_staid_full_0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3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59.xml"/><Relationship Id="rId10" Type="http://schemas.openxmlformats.org/officeDocument/2006/relationships/image" Target="../media/image2.png"/><Relationship Id="rId4" Type="http://schemas.openxmlformats.org/officeDocument/2006/relationships/tags" Target="../tags/tag58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3.png"/><Relationship Id="rId5" Type="http://schemas.openxmlformats.org/officeDocument/2006/relationships/tags" Target="../tags/tag67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66.xml"/><Relationship Id="rId9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74.xml"/><Relationship Id="rId10" Type="http://schemas.openxmlformats.org/officeDocument/2006/relationships/image" Target="../media/image3.png"/><Relationship Id="rId4" Type="http://schemas.openxmlformats.org/officeDocument/2006/relationships/tags" Target="../tags/tag73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10" Type="http://schemas.openxmlformats.org/officeDocument/2006/relationships/image" Target="file:///C:\Users\1V994W2\PycharmProjects\PPT_Background_Generation/pic_temp/pic_sup.png" TargetMode="External"/><Relationship Id="rId4" Type="http://schemas.openxmlformats.org/officeDocument/2006/relationships/tags" Target="../tags/tag79.xml"/><Relationship Id="rId9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87.xml"/><Relationship Id="rId10" Type="http://schemas.openxmlformats.org/officeDocument/2006/relationships/image" Target="../media/image3.png"/><Relationship Id="rId4" Type="http://schemas.openxmlformats.org/officeDocument/2006/relationships/tags" Target="../tags/tag86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../media/image3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3.xml"/><Relationship Id="rId10" Type="http://schemas.openxmlformats.org/officeDocument/2006/relationships/image" Target="../media/image2.png"/><Relationship Id="rId4" Type="http://schemas.openxmlformats.org/officeDocument/2006/relationships/tags" Target="../tags/tag92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01.xml"/><Relationship Id="rId10" Type="http://schemas.openxmlformats.org/officeDocument/2006/relationships/image" Target="../media/image2.png"/><Relationship Id="rId4" Type="http://schemas.openxmlformats.org/officeDocument/2006/relationships/tags" Target="../tags/tag100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image" Target="../media/image3.png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image" Target="../media/image2.png"/><Relationship Id="rId5" Type="http://schemas.openxmlformats.org/officeDocument/2006/relationships/tags" Target="../tags/tag10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image" Target="../media/image3.png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2.png"/><Relationship Id="rId5" Type="http://schemas.openxmlformats.org/officeDocument/2006/relationships/tags" Target="../tags/tag11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2.png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5" Type="http://schemas.openxmlformats.org/officeDocument/2006/relationships/image" Target="../media/image3.png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image" Target="../media/image8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38.xml"/><Relationship Id="rId10" Type="http://schemas.openxmlformats.org/officeDocument/2006/relationships/image" Target="../media/image7.png"/><Relationship Id="rId4" Type="http://schemas.openxmlformats.org/officeDocument/2006/relationships/tags" Target="../tags/tag137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6761799" y="2351314"/>
            <a:ext cx="5197972" cy="1333864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72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6761797" y="3831591"/>
            <a:ext cx="5197971" cy="479152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131946" y="278511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4131946" y="382397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2021/12/9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任意多边形 1"/>
          <p:cNvSpPr/>
          <p:nvPr userDrawn="1">
            <p:custDataLst>
              <p:tags r:id="rId5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6640829" y="3819526"/>
            <a:ext cx="4359909" cy="536574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800" b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7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6175375"/>
            <a:ext cx="720090" cy="68262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6246495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0571480" y="5322570"/>
            <a:ext cx="1619885" cy="15354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5482590"/>
            <a:ext cx="1619885" cy="137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汉仪旗黑-85S" panose="00020600040101010101" pitchFamily="18" charset="-122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>
            <p:custDataLst>
              <p:tags r:id="rId2"/>
            </p:custDataLst>
          </p:nvPr>
        </p:nvCxnSpPr>
        <p:spPr>
          <a:xfrm flipV="1">
            <a:off x="6519228" y="2691130"/>
            <a:ext cx="0" cy="14522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5786755" y="270510"/>
            <a:ext cx="5591810" cy="1334135"/>
          </a:xfrm>
        </p:spPr>
        <p:txBody>
          <a:bodyPr>
            <a:noAutofit/>
          </a:bodyPr>
          <a:lstStyle/>
          <a:p>
            <a:r>
              <a:rPr lang="en-US" altLang="zh-CN" sz="6000" b="1" dirty="0"/>
              <a:t>Final Project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6710997" y="2511426"/>
            <a:ext cx="5197971" cy="479152"/>
          </a:xfrm>
        </p:spPr>
        <p:txBody>
          <a:bodyPr>
            <a:noAutofit/>
          </a:bodyPr>
          <a:lstStyle/>
          <a:p>
            <a:r>
              <a:rPr lang="en-US" altLang="zh-CN" sz="4000" b="1" dirty="0"/>
              <a:t>Flight Landing Scheduling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72051" y="5021580"/>
            <a:ext cx="6822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Team 2</a:t>
            </a:r>
          </a:p>
          <a:p>
            <a:pPr algn="ctr"/>
            <a:r>
              <a:rPr lang="en-US" altLang="zh-CN" dirty="0"/>
              <a:t>Chirag </a:t>
            </a:r>
            <a:r>
              <a:rPr lang="en-US" altLang="zh-CN" dirty="0" err="1"/>
              <a:t>Chandnani</a:t>
            </a:r>
            <a:r>
              <a:rPr lang="en-US" altLang="zh-CN" dirty="0"/>
              <a:t>, </a:t>
            </a:r>
            <a:r>
              <a:rPr lang="en-US" altLang="zh-CN" dirty="0" err="1"/>
              <a:t>Paramjeet</a:t>
            </a:r>
            <a:r>
              <a:rPr lang="en-US" altLang="zh-CN" dirty="0"/>
              <a:t> </a:t>
            </a:r>
            <a:r>
              <a:rPr lang="en-US" altLang="zh-TW" dirty="0" err="1"/>
              <a:t>Kour</a:t>
            </a:r>
            <a:r>
              <a:rPr lang="en-US" altLang="zh-TW" dirty="0"/>
              <a:t>, </a:t>
            </a:r>
          </a:p>
          <a:p>
            <a:pPr algn="ctr"/>
            <a:r>
              <a:rPr lang="en-US" altLang="zh-TW" dirty="0"/>
              <a:t>Chun-Wei Hung, Xuan Li</a:t>
            </a:r>
          </a:p>
          <a:p>
            <a:pPr algn="ctr"/>
            <a:r>
              <a:rPr lang="en-US" altLang="zh-CN" dirty="0"/>
              <a:t>BIA 650</a:t>
            </a:r>
          </a:p>
          <a:p>
            <a:pPr algn="ctr"/>
            <a:r>
              <a:rPr lang="en-US" altLang="zh-CN" dirty="0"/>
              <a:t>Fall 2021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663575" y="2162175"/>
            <a:ext cx="10645775" cy="353568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Arial" panose="020B0604020202020204" pitchFamily="34" charset="0"/>
              </a:rPr>
              <a:t>This Project is not limited to aviation industry only it can also be  implemented in various other industries as well such as: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Arial" panose="020B0604020202020204" pitchFamily="34" charset="0"/>
              </a:rPr>
              <a:t>Multilevel Car Parks: Can be implemented in the similar way in the Maritime Industry where  Docks can be taken in place of runway(aviation).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Arial" panose="020B0604020202020204" pitchFamily="34" charset="0"/>
              </a:rPr>
              <a:t>Public Transportation System(Buses)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Arial" panose="020B0604020202020204" pitchFamily="34" charset="0"/>
              </a:rPr>
              <a:t>Basically, can be used to optimize a process where it has different paths  that an activity can take and find the one with least delay for that activity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4420" y="1138555"/>
            <a:ext cx="472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latin typeface="Calibri" panose="020F0502020204030204" charset="0"/>
                <a:cs typeface="Calibri" panose="020F0502020204030204" charset="0"/>
              </a:rPr>
              <a:t>Scope Of the Project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14420" y="1138555"/>
            <a:ext cx="472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latin typeface="Calibri" panose="020F0502020204030204" charset="0"/>
                <a:cs typeface="Calibri" panose="020F0502020204030204" charset="0"/>
              </a:rPr>
              <a:t>Model Visualization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F110BBA-68C6-4DDE-8A0B-5C429661B4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206591"/>
              </p:ext>
            </p:extLst>
          </p:nvPr>
        </p:nvGraphicFramePr>
        <p:xfrm>
          <a:off x="1315921" y="1846441"/>
          <a:ext cx="9560157" cy="434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3787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14420" y="1138555"/>
            <a:ext cx="472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latin typeface="Calibri" panose="020F0502020204030204" charset="0"/>
                <a:cs typeface="Calibri" panose="020F0502020204030204" charset="0"/>
              </a:rPr>
              <a:t>Model Visualization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4F75314-223F-419A-80EE-C43BF1EAC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147922"/>
              </p:ext>
            </p:extLst>
          </p:nvPr>
        </p:nvGraphicFramePr>
        <p:xfrm>
          <a:off x="1135111" y="1846441"/>
          <a:ext cx="9921778" cy="4103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3864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663575" y="2162175"/>
            <a:ext cx="10645775" cy="353568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dirty="0">
                <a:cs typeface="Arial" panose="020B0604020202020204" pitchFamily="34" charset="0"/>
              </a:rPr>
              <a:t>As we preciously mentioned</a:t>
            </a:r>
            <a:endParaRPr lang="en-US" altLang="zh-CN" sz="2800" b="1" i="1" dirty="0"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cs typeface="Arial" panose="020B0604020202020204" pitchFamily="34" charset="0"/>
              </a:rPr>
              <a:t>Other industries need to spend time on waiting</a:t>
            </a:r>
          </a:p>
          <a:p>
            <a:pPr marL="457200" indent="-457200" algn="l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dirty="0">
                <a:cs typeface="Arial" panose="020B0604020202020204" pitchFamily="34" charset="0"/>
              </a:rPr>
              <a:t>With our model: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800" dirty="0">
                <a:cs typeface="Arial" panose="020B0604020202020204" pitchFamily="34" charset="0"/>
              </a:rPr>
              <a:t>Save time for both customers and business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800" dirty="0">
                <a:cs typeface="Arial" panose="020B0604020202020204" pitchFamily="34" charset="0"/>
              </a:rPr>
              <a:t>Gain more surplus and profit from the extra time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14420" y="1138555"/>
            <a:ext cx="472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Calibri" panose="020F0502020204030204" charset="0"/>
                <a:cs typeface="Calibri" panose="020F0502020204030204" charset="0"/>
              </a:rPr>
              <a:t>Business Impact</a:t>
            </a:r>
          </a:p>
        </p:txBody>
      </p:sp>
      <p:sp>
        <p:nvSpPr>
          <p:cNvPr id="5" name="Star: 12 Points 4">
            <a:extLst>
              <a:ext uri="{FF2B5EF4-FFF2-40B4-BE49-F238E27FC236}">
                <a16:creationId xmlns:a16="http://schemas.microsoft.com/office/drawing/2014/main" id="{A4E8A559-13FC-46A2-BC66-814069CA63DD}"/>
              </a:ext>
            </a:extLst>
          </p:cNvPr>
          <p:cNvSpPr/>
          <p:nvPr/>
        </p:nvSpPr>
        <p:spPr>
          <a:xfrm>
            <a:off x="882650" y="3789528"/>
            <a:ext cx="10645775" cy="281598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more advantages for the whole society!!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7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663575" y="2162175"/>
            <a:ext cx="10645775" cy="353568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Arial" panose="020B0604020202020204" pitchFamily="34" charset="0"/>
              </a:rPr>
              <a:t>The model can reduce an average of 17.94% of delay time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Arial" panose="020B0604020202020204" pitchFamily="34" charset="0"/>
              </a:rPr>
              <a:t>Accurate timing control boost reputation of the airport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Arial" panose="020B0604020202020204" pitchFamily="34" charset="0"/>
              </a:rPr>
              <a:t>Make airport more reliable for customer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Arial" panose="020B0604020202020204" pitchFamily="34" charset="0"/>
              </a:rPr>
              <a:t>Enhance cooperation willingness of airlines to cooperate with the airport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14420" y="1138555"/>
            <a:ext cx="472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Calibri" panose="020F0502020204030204" charset="0"/>
                <a:cs typeface="Calibri" panose="020F0502020204030204" charset="0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83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2055-F7D9-4F96-8F0C-A494C8FDEB84}"/>
              </a:ext>
            </a:extLst>
          </p:cNvPr>
          <p:cNvSpPr>
            <a:spLocks noGrp="1"/>
          </p:cNvSpPr>
          <p:nvPr>
            <p:ph type="ctrTitle" idx="14"/>
          </p:nvPr>
        </p:nvSpPr>
        <p:spPr>
          <a:xfrm>
            <a:off x="2190228" y="2593340"/>
            <a:ext cx="7811544" cy="83566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i="1" dirty="0"/>
              <a:t>Thanks for your listening! 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38361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2"/>
            </p:custDataLst>
          </p:nvPr>
        </p:nvCxnSpPr>
        <p:spPr>
          <a:xfrm>
            <a:off x="6223000" y="1746886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4999251" y="2066462"/>
            <a:ext cx="839734" cy="56197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5707276" y="2023282"/>
            <a:ext cx="3747645" cy="78994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spc="200" dirty="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Introduction </a:t>
            </a: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4999251" y="3091352"/>
            <a:ext cx="839734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5707276" y="3034030"/>
            <a:ext cx="3747645" cy="78994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b="1" spc="200" dirty="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Data &amp; Model</a:t>
            </a:r>
            <a:r>
              <a:rPr lang="en-US" altLang="zh-CN" sz="2800" b="1" spc="200" dirty="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4999251" y="4116242"/>
            <a:ext cx="839734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5707276" y="4073062"/>
            <a:ext cx="3747645" cy="78994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Model Visualization</a:t>
            </a:r>
            <a:endParaRPr lang="en-US" altLang="zh-CN" sz="2800" b="1" spc="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4999251" y="5141132"/>
            <a:ext cx="839734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5707276" y="5097952"/>
            <a:ext cx="6202670" cy="78994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spc="200" dirty="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Business impact &amp; conclusion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6223000" y="783590"/>
            <a:ext cx="2626360" cy="8877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pPr algn="l">
              <a:lnSpc>
                <a:spcPct val="120000"/>
              </a:lnSpc>
            </a:pPr>
            <a:r>
              <a:rPr lang="en-US" altLang="zh-CN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Content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673100" y="2075180"/>
            <a:ext cx="10708640" cy="4186555"/>
          </a:xfrm>
        </p:spPr>
        <p:txBody>
          <a:bodyPr>
            <a:normAutofit fontScale="97500"/>
          </a:bodyPr>
          <a:lstStyle/>
          <a:p>
            <a:pPr marL="457200" indent="-4572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cs typeface="Arial" panose="020B0604020202020204" pitchFamily="34" charset="0"/>
              </a:rPr>
              <a:t>Airports usually allow sufficient time</a:t>
            </a:r>
            <a:r>
              <a:rPr lang="en-US" altLang="zh-CN" sz="2800" dirty="0">
                <a:cs typeface="Arial" panose="020B0604020202020204" pitchFamily="34" charset="0"/>
              </a:rPr>
              <a:t> for plane to land </a:t>
            </a:r>
          </a:p>
          <a:p>
            <a:pPr marL="457200" indent="-4572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Arial" panose="020B0604020202020204" pitchFamily="34" charset="0"/>
              </a:rPr>
              <a:t>Greatly increases the cost of the airport, the waiting time of the remaining aircraft has increased</a:t>
            </a:r>
          </a:p>
          <a:p>
            <a:pPr marL="457200" indent="-4572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Arial" panose="020B0604020202020204" pitchFamily="34" charset="0"/>
              </a:rPr>
              <a:t>Design a DSS in airport to reduce personnel</a:t>
            </a:r>
          </a:p>
          <a:p>
            <a:pPr marL="457200" indent="-4572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Arial" panose="020B0604020202020204" pitchFamily="34" charset="0"/>
              </a:rPr>
              <a:t>Reduce flight waiting time and increase airport profits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14165" y="1138555"/>
            <a:ext cx="3721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Calibri" panose="020F0502020204030204" charset="0"/>
                <a:cs typeface="Calibri" panose="020F0502020204030204" charset="0"/>
              </a:rPr>
              <a:t>Background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673100" y="2075180"/>
            <a:ext cx="10708640" cy="4186555"/>
          </a:xfrm>
        </p:spPr>
        <p:txBody>
          <a:bodyPr>
            <a:normAutofit fontScale="97500"/>
          </a:bodyPr>
          <a:lstStyle/>
          <a:p>
            <a:pPr marL="457200" indent="-457200" algn="l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14165" y="1138555"/>
            <a:ext cx="3721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Calibri" panose="020F0502020204030204" charset="0"/>
                <a:cs typeface="Calibri" panose="020F0502020204030204" charset="0"/>
              </a:rPr>
              <a:t>Data selection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D879246-49E4-4780-8AEE-272A7CDE3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901" y="2042615"/>
            <a:ext cx="10662198" cy="40558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090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663575" y="2162175"/>
            <a:ext cx="11146288" cy="353568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cs typeface="Arial" panose="020B0604020202020204" pitchFamily="34" charset="0"/>
              </a:rPr>
              <a:t>Airports usually allow sufficient time</a:t>
            </a:r>
            <a:r>
              <a:rPr lang="en-US" altLang="zh-CN" sz="2800" dirty="0">
                <a:cs typeface="Arial" panose="020B0604020202020204" pitchFamily="34" charset="0"/>
              </a:rPr>
              <a:t> for the plane to land </a:t>
            </a:r>
          </a:p>
          <a:p>
            <a:pPr marL="457200" indent="-4572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Arial" panose="020B0604020202020204" pitchFamily="34" charset="0"/>
              </a:rPr>
              <a:t>Greatly increases the cost of the airport, </a:t>
            </a:r>
            <a:r>
              <a:rPr lang="en-US" altLang="zh-CN" sz="2800" dirty="0" err="1">
                <a:cs typeface="Arial" panose="020B0604020202020204" pitchFamily="34" charset="0"/>
              </a:rPr>
              <a:t>beacuse</a:t>
            </a:r>
            <a:r>
              <a:rPr lang="en-US" altLang="zh-CN" sz="2800" dirty="0">
                <a:cs typeface="Arial" panose="020B0604020202020204" pitchFamily="34" charset="0"/>
              </a:rPr>
              <a:t> the waiting time of the remaining aircraft has increased</a:t>
            </a:r>
          </a:p>
          <a:p>
            <a:pPr marL="457200" indent="-4572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Arial" panose="020B0604020202020204" pitchFamily="34" charset="0"/>
              </a:rPr>
              <a:t>Design a decision support </a:t>
            </a:r>
            <a:r>
              <a:rPr lang="en-US" altLang="zh-CN" sz="2800" dirty="0" err="1">
                <a:cs typeface="Arial" panose="020B0604020202020204" pitchFamily="34" charset="0"/>
              </a:rPr>
              <a:t>syetem</a:t>
            </a:r>
            <a:r>
              <a:rPr lang="en-US" altLang="zh-CN" sz="2800" dirty="0">
                <a:cs typeface="Arial" panose="020B0604020202020204" pitchFamily="34" charset="0"/>
              </a:rPr>
              <a:t> to reduce the number of personnel and increase airport profits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14420" y="1138555"/>
            <a:ext cx="472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Calibri" panose="020F0502020204030204" charset="0"/>
                <a:cs typeface="Calibri" panose="020F0502020204030204" charset="0"/>
              </a:rPr>
              <a:t>Background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663575" y="2162175"/>
            <a:ext cx="11146288" cy="353568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Arial" panose="020B0604020202020204" pitchFamily="34" charset="0"/>
              </a:rPr>
              <a:t>Airlines companies----reduce wait time and increase the number of flights to increase profits</a:t>
            </a:r>
          </a:p>
          <a:p>
            <a:pPr marL="457200" indent="-4572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Arial" panose="020B0604020202020204" pitchFamily="34" charset="0"/>
              </a:rPr>
              <a:t>Airport----reduce the number of personnel</a:t>
            </a:r>
          </a:p>
          <a:p>
            <a:pPr marL="457200" indent="-4572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Arial" panose="020B0604020202020204" pitchFamily="34" charset="0"/>
              </a:rPr>
              <a:t>Passengers----choice becomes more flexible and travel becomes more convenient</a:t>
            </a:r>
          </a:p>
          <a:p>
            <a:pPr marL="457200" indent="-457200" algn="l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4420" y="1138555"/>
            <a:ext cx="472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Calibri" panose="020F0502020204030204" charset="0"/>
                <a:cs typeface="Calibri" panose="020F0502020204030204" charset="0"/>
              </a:rPr>
              <a:t>Stakeholder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943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663575" y="2162175"/>
            <a:ext cx="10645775" cy="353568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Arial" panose="020B0604020202020204" pitchFamily="34" charset="0"/>
              </a:rPr>
              <a:t>Data that was used to create this model is collected by US Govt Agency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Arial" panose="020B0604020202020204" pitchFamily="34" charset="0"/>
              </a:rPr>
              <a:t>Bureau of Transportation Statistics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Arial" panose="020B0604020202020204" pitchFamily="34" charset="0"/>
              </a:rPr>
              <a:t>This csv file contains the details of all the Flights that are flying in or out of  all the US airports for the month of August 2021.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4420" y="1138555"/>
            <a:ext cx="472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Calibri" panose="020F0502020204030204" charset="0"/>
                <a:cs typeface="Calibri" panose="020F0502020204030204" charset="0"/>
              </a:rPr>
              <a:t>Data Used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798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663575" y="2162175"/>
            <a:ext cx="10645775" cy="353568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Arial" panose="020B0604020202020204" pitchFamily="34" charset="0"/>
              </a:rPr>
              <a:t>Steps taken to process/clean the data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Arial" panose="020B0604020202020204" pitchFamily="34" charset="0"/>
              </a:rPr>
              <a:t>Query the data for the Model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Arial" panose="020B0604020202020204" pitchFamily="34" charset="0"/>
              </a:rPr>
              <a:t>We have used Mixed Integer Programming with Goal Programming for  designing a prototype for the flight data.(Using Evolutionary Solver)</a:t>
            </a:r>
          </a:p>
          <a:p>
            <a:pPr marL="355600" indent="-342900" algn="l"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Goal: Minimize </a:t>
            </a:r>
            <a:r>
              <a:rPr lang="en-US" sz="2400" spc="-10" dirty="0">
                <a:latin typeface="Arial"/>
                <a:cs typeface="Arial"/>
              </a:rPr>
              <a:t>Delay(</a:t>
            </a:r>
            <a:r>
              <a:rPr lang="en-US" sz="2400" spc="-10" dirty="0" err="1">
                <a:latin typeface="Arial"/>
                <a:cs typeface="Arial"/>
              </a:rPr>
              <a:t>i.e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sum of </a:t>
            </a:r>
            <a:r>
              <a:rPr lang="en-US" sz="2400" dirty="0">
                <a:latin typeface="Arial"/>
                <a:cs typeface="Arial"/>
              </a:rPr>
              <a:t>all </a:t>
            </a:r>
            <a:r>
              <a:rPr lang="en-US" sz="2400" spc="-5" dirty="0">
                <a:latin typeface="Arial"/>
                <a:cs typeface="Arial"/>
              </a:rPr>
              <a:t>delays </a:t>
            </a:r>
            <a:r>
              <a:rPr lang="en-US" sz="2400" dirty="0">
                <a:latin typeface="Arial"/>
                <a:cs typeface="Arial"/>
              </a:rPr>
              <a:t>for all</a:t>
            </a:r>
            <a:r>
              <a:rPr lang="en-US" sz="2400" spc="18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flights)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4420" y="1138555"/>
            <a:ext cx="472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Calibri" panose="020F0502020204030204" charset="0"/>
                <a:cs typeface="Calibri" panose="020F0502020204030204" charset="0"/>
              </a:rPr>
              <a:t>Data Used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67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663575" y="2162175"/>
            <a:ext cx="10645775" cy="353568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Arial" panose="020B0604020202020204" pitchFamily="34" charset="0"/>
              </a:rPr>
              <a:t>Wheels On Time, ARR time, CRS Arrival Time, Delay Observed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Arial" panose="020B0604020202020204" pitchFamily="34" charset="0"/>
              </a:rPr>
              <a:t>Decision Variables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Arial" panose="020B0604020202020204" pitchFamily="34" charset="0"/>
              </a:rPr>
              <a:t>Runway assigned(R1 through R4) array for a particular runway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Arial" panose="020B0604020202020204" pitchFamily="34" charset="0"/>
              </a:rPr>
              <a:t>Constraints: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Arial" panose="020B0604020202020204" pitchFamily="34" charset="0"/>
              </a:rPr>
              <a:t>R1+R2+R3+R4=1 for all planes and R1 through R4 should be binary as  well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Arial" panose="020B0604020202020204" pitchFamily="34" charset="0"/>
              </a:rPr>
              <a:t>Taxi at Times for Planes that have landed must be less than Wheels On time of new plane that is coming into that runway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14420" y="1138555"/>
            <a:ext cx="472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Calibri" panose="020F0502020204030204" charset="0"/>
                <a:cs typeface="Calibri" panose="020F0502020204030204" charset="0"/>
              </a:rPr>
              <a:t>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98799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2、25、27、32、33"/>
  <p:tag name="KSO_WM_SLIDE_ID" val="custom2020461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613"/>
  <p:tag name="KSO_WM_SLIDE_LAYOUT" val="a_b"/>
  <p:tag name="KSO_WM_SLIDE_LAYOUT_CNT" val="1_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613_1*i*1"/>
  <p:tag name="KSO_WM_TEMPLATE_CATEGORY" val="custom"/>
  <p:tag name="KSO_WM_TEMPLATE_INDEX" val="20204613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13_1*a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商业发布会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613_1*b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单击此处添加副标题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613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13"/>
  <p:tag name="KSO_WM_SLIDE_LAYOUT" val="a_l"/>
  <p:tag name="KSO_WM_SLIDE_LAYOUT_CNT" val="1_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613_4*i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613_4*l_h_i*1_1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613_4*l_h_i*1_2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613_4*l_h_f*1_2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613_4*l_h_i*1_3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613_4*l_h_f*1_3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613_4*l_h_i*1_4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613_4*l_h_f*1_4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613_4*a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61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61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6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61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61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61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61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61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61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61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61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6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2、25、27、32、33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413">
      <a:dk1>
        <a:sysClr val="windowText" lastClr="000000"/>
      </a:dk1>
      <a:lt1>
        <a:sysClr val="window" lastClr="FFFFFF"/>
      </a:lt1>
      <a:dk2>
        <a:srgbClr val="EAEDEF"/>
      </a:dk2>
      <a:lt2>
        <a:srgbClr val="FFFFFF"/>
      </a:lt2>
      <a:accent1>
        <a:srgbClr val="14B6F0"/>
      </a:accent1>
      <a:accent2>
        <a:srgbClr val="3796C9"/>
      </a:accent2>
      <a:accent3>
        <a:srgbClr val="5B76A2"/>
      </a:accent3>
      <a:accent4>
        <a:srgbClr val="7E577C"/>
      </a:accent4>
      <a:accent5>
        <a:srgbClr val="A23755"/>
      </a:accent5>
      <a:accent6>
        <a:srgbClr val="C517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Widescreen</PresentationFormat>
  <Paragraphs>74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微软雅黑</vt:lpstr>
      <vt:lpstr>汉仪旗黑-85S</vt:lpstr>
      <vt:lpstr>Arial</vt:lpstr>
      <vt:lpstr>Calibri</vt:lpstr>
      <vt:lpstr>Wingdings</vt:lpstr>
      <vt:lpstr>Office 主题</vt:lpstr>
      <vt:lpstr>1_Office 主题​​</vt:lpstr>
      <vt:lpstr>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listening!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Administrator</dc:creator>
  <cp:lastModifiedBy>CWHung</cp:lastModifiedBy>
  <cp:revision>17</cp:revision>
  <dcterms:created xsi:type="dcterms:W3CDTF">2021-12-05T19:57:00Z</dcterms:created>
  <dcterms:modified xsi:type="dcterms:W3CDTF">2021-12-09T22:27:46Z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EE134CAA0E0E4880922162E2B9694EA2</vt:lpwstr>
  </property>
  <property fmtid="{D5CDD505-2E9C-101B-9397-08002B2CF9AE}" pid="3" name="KSOProductBuildVer">
    <vt:lpwstr>2052-11.1.0.11115</vt:lpwstr>
  </property>
</Properties>
</file>