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311" r:id="rId2"/>
    <p:sldId id="312" r:id="rId3"/>
    <p:sldId id="259" r:id="rId4"/>
    <p:sldId id="261" r:id="rId5"/>
    <p:sldId id="268" r:id="rId6"/>
    <p:sldId id="263" r:id="rId7"/>
    <p:sldId id="262" r:id="rId8"/>
    <p:sldId id="265" r:id="rId9"/>
    <p:sldId id="266" r:id="rId10"/>
    <p:sldId id="264" r:id="rId11"/>
    <p:sldId id="305" r:id="rId12"/>
    <p:sldId id="267" r:id="rId13"/>
    <p:sldId id="269" r:id="rId14"/>
    <p:sldId id="270" r:id="rId15"/>
    <p:sldId id="272" r:id="rId16"/>
    <p:sldId id="273" r:id="rId17"/>
    <p:sldId id="274" r:id="rId18"/>
    <p:sldId id="302" r:id="rId19"/>
    <p:sldId id="275" r:id="rId20"/>
    <p:sldId id="276" r:id="rId21"/>
    <p:sldId id="278" r:id="rId22"/>
    <p:sldId id="277" r:id="rId23"/>
    <p:sldId id="279" r:id="rId24"/>
    <p:sldId id="306" r:id="rId25"/>
    <p:sldId id="280" r:id="rId26"/>
    <p:sldId id="281" r:id="rId27"/>
    <p:sldId id="282" r:id="rId28"/>
    <p:sldId id="283" r:id="rId29"/>
    <p:sldId id="284" r:id="rId30"/>
    <p:sldId id="285" r:id="rId31"/>
    <p:sldId id="287" r:id="rId32"/>
    <p:sldId id="286" r:id="rId33"/>
    <p:sldId id="288" r:id="rId34"/>
    <p:sldId id="289" r:id="rId35"/>
    <p:sldId id="303" r:id="rId36"/>
    <p:sldId id="290" r:id="rId37"/>
    <p:sldId id="291" r:id="rId38"/>
    <p:sldId id="292" r:id="rId39"/>
    <p:sldId id="293" r:id="rId40"/>
    <p:sldId id="304" r:id="rId41"/>
    <p:sldId id="294" r:id="rId42"/>
    <p:sldId id="295" r:id="rId43"/>
    <p:sldId id="296" r:id="rId44"/>
    <p:sldId id="297" r:id="rId45"/>
    <p:sldId id="309" r:id="rId46"/>
    <p:sldId id="298" r:id="rId47"/>
    <p:sldId id="299" r:id="rId48"/>
    <p:sldId id="301" r:id="rId49"/>
    <p:sldId id="310" r:id="rId50"/>
    <p:sldId id="300" r:id="rId51"/>
    <p:sldId id="307" r:id="rId52"/>
    <p:sldId id="308" r:id="rId53"/>
    <p:sldId id="313"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51"/>
    <p:restoredTop sz="93680" autoAdjust="0"/>
  </p:normalViewPr>
  <p:slideViewPr>
    <p:cSldViewPr snapToGrid="0" snapToObjects="1">
      <p:cViewPr varScale="1">
        <p:scale>
          <a:sx n="116" d="100"/>
          <a:sy n="116" d="100"/>
        </p:scale>
        <p:origin x="183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2808"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7CA991-F478-6649-8DB5-1AB40E8937E2}" type="datetimeFigureOut">
              <a:rPr lang="en-US" smtClean="0"/>
              <a:t>2/28/21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866E91-8DBE-3B44-86A7-522AB139DE4A}" type="slidenum">
              <a:rPr lang="en-US" smtClean="0"/>
              <a:t>‹#›</a:t>
            </a:fld>
            <a:endParaRPr lang="en-US"/>
          </a:p>
        </p:txBody>
      </p:sp>
    </p:spTree>
    <p:extLst>
      <p:ext uri="{BB962C8B-B14F-4D97-AF65-F5344CB8AC3E}">
        <p14:creationId xmlns:p14="http://schemas.microsoft.com/office/powerpoint/2010/main" val="3357199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AD8D5-14F2-414D-8F29-1E56767CAB40}" type="datetimeFigureOut">
              <a:rPr lang="en-US" smtClean="0"/>
              <a:t>2/28/21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CAF098-2AFE-D44A-89F6-886DE3E8BBC7}" type="slidenum">
              <a:rPr lang="en-US" smtClean="0"/>
              <a:t>‹#›</a:t>
            </a:fld>
            <a:endParaRPr lang="en-US"/>
          </a:p>
        </p:txBody>
      </p:sp>
    </p:spTree>
    <p:extLst>
      <p:ext uri="{BB962C8B-B14F-4D97-AF65-F5344CB8AC3E}">
        <p14:creationId xmlns:p14="http://schemas.microsoft.com/office/powerpoint/2010/main" val="21442484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F71C1B4-26EE-3C44-909A-38DE25F5E014}" type="slidenum">
              <a:rPr lang="en-US"/>
              <a:pPr>
                <a:defRPr/>
              </a:pPr>
              <a:t>1</a:t>
            </a:fld>
            <a:endParaRPr lang="en-US" dirty="0"/>
          </a:p>
        </p:txBody>
      </p:sp>
      <p:sp>
        <p:nvSpPr>
          <p:cNvPr id="1802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0227"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10402F-1411-3147-94FA-FA63958236F2}" type="datetime1">
              <a:rPr lang="en-US" smtClean="0"/>
              <a:t>2/28/21</a:t>
            </a:fld>
            <a:endParaRPr lang="en-US"/>
          </a:p>
        </p:txBody>
      </p:sp>
      <p:sp>
        <p:nvSpPr>
          <p:cNvPr id="5" name="Footer Placeholder 4"/>
          <p:cNvSpPr>
            <a:spLocks noGrp="1"/>
          </p:cNvSpPr>
          <p:nvPr>
            <p:ph type="ftr" sz="quarter" idx="11"/>
          </p:nvPr>
        </p:nvSpPr>
        <p:spPr/>
        <p:txBody>
          <a:bodyPr/>
          <a:lstStyle/>
          <a:p>
            <a:r>
              <a:rPr lang="en-US"/>
              <a:t>Copyright J. Morabito 2021</a:t>
            </a:r>
          </a:p>
        </p:txBody>
      </p:sp>
      <p:sp>
        <p:nvSpPr>
          <p:cNvPr id="6" name="Slide Number Placeholder 5"/>
          <p:cNvSpPr>
            <a:spLocks noGrp="1"/>
          </p:cNvSpPr>
          <p:nvPr>
            <p:ph type="sldNum" sz="quarter" idx="12"/>
          </p:nvPr>
        </p:nvSpPr>
        <p:spPr/>
        <p:txBody>
          <a:bodyPr/>
          <a:lstStyle/>
          <a:p>
            <a:fld id="{2EF190A1-0A62-044C-B99E-616EE00601EF}" type="slidenum">
              <a:rPr lang="en-US" smtClean="0"/>
              <a:t>‹#›</a:t>
            </a:fld>
            <a:endParaRPr lang="en-US"/>
          </a:p>
        </p:txBody>
      </p:sp>
    </p:spTree>
    <p:extLst>
      <p:ext uri="{BB962C8B-B14F-4D97-AF65-F5344CB8AC3E}">
        <p14:creationId xmlns:p14="http://schemas.microsoft.com/office/powerpoint/2010/main" val="109120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A2A3EA-06BC-9641-808E-383D75B032EB}" type="datetime1">
              <a:rPr lang="en-US" smtClean="0"/>
              <a:t>2/28/21</a:t>
            </a:fld>
            <a:endParaRPr lang="en-US"/>
          </a:p>
        </p:txBody>
      </p:sp>
      <p:sp>
        <p:nvSpPr>
          <p:cNvPr id="5" name="Footer Placeholder 4"/>
          <p:cNvSpPr>
            <a:spLocks noGrp="1"/>
          </p:cNvSpPr>
          <p:nvPr>
            <p:ph type="ftr" sz="quarter" idx="11"/>
          </p:nvPr>
        </p:nvSpPr>
        <p:spPr/>
        <p:txBody>
          <a:bodyPr/>
          <a:lstStyle/>
          <a:p>
            <a:r>
              <a:rPr lang="en-US"/>
              <a:t>Copyright J. Morabito 2021</a:t>
            </a:r>
          </a:p>
        </p:txBody>
      </p:sp>
      <p:sp>
        <p:nvSpPr>
          <p:cNvPr id="6" name="Slide Number Placeholder 5"/>
          <p:cNvSpPr>
            <a:spLocks noGrp="1"/>
          </p:cNvSpPr>
          <p:nvPr>
            <p:ph type="sldNum" sz="quarter" idx="12"/>
          </p:nvPr>
        </p:nvSpPr>
        <p:spPr/>
        <p:txBody>
          <a:bodyPr/>
          <a:lstStyle/>
          <a:p>
            <a:fld id="{2EF190A1-0A62-044C-B99E-616EE00601EF}" type="slidenum">
              <a:rPr lang="en-US" smtClean="0"/>
              <a:t>‹#›</a:t>
            </a:fld>
            <a:endParaRPr lang="en-US"/>
          </a:p>
        </p:txBody>
      </p:sp>
    </p:spTree>
    <p:extLst>
      <p:ext uri="{BB962C8B-B14F-4D97-AF65-F5344CB8AC3E}">
        <p14:creationId xmlns:p14="http://schemas.microsoft.com/office/powerpoint/2010/main" val="54151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87C166-4857-1448-863F-00E4F4A159F6}" type="datetime1">
              <a:rPr lang="en-US" smtClean="0"/>
              <a:t>2/28/21</a:t>
            </a:fld>
            <a:endParaRPr lang="en-US"/>
          </a:p>
        </p:txBody>
      </p:sp>
      <p:sp>
        <p:nvSpPr>
          <p:cNvPr id="5" name="Footer Placeholder 4"/>
          <p:cNvSpPr>
            <a:spLocks noGrp="1"/>
          </p:cNvSpPr>
          <p:nvPr>
            <p:ph type="ftr" sz="quarter" idx="11"/>
          </p:nvPr>
        </p:nvSpPr>
        <p:spPr/>
        <p:txBody>
          <a:bodyPr/>
          <a:lstStyle/>
          <a:p>
            <a:r>
              <a:rPr lang="en-US"/>
              <a:t>Copyright J. Morabito 2021</a:t>
            </a:r>
          </a:p>
        </p:txBody>
      </p:sp>
      <p:sp>
        <p:nvSpPr>
          <p:cNvPr id="6" name="Slide Number Placeholder 5"/>
          <p:cNvSpPr>
            <a:spLocks noGrp="1"/>
          </p:cNvSpPr>
          <p:nvPr>
            <p:ph type="sldNum" sz="quarter" idx="12"/>
          </p:nvPr>
        </p:nvSpPr>
        <p:spPr/>
        <p:txBody>
          <a:bodyPr/>
          <a:lstStyle/>
          <a:p>
            <a:fld id="{2EF190A1-0A62-044C-B99E-616EE00601EF}" type="slidenum">
              <a:rPr lang="en-US" smtClean="0"/>
              <a:t>‹#›</a:t>
            </a:fld>
            <a:endParaRPr lang="en-US"/>
          </a:p>
        </p:txBody>
      </p:sp>
    </p:spTree>
    <p:extLst>
      <p:ext uri="{BB962C8B-B14F-4D97-AF65-F5344CB8AC3E}">
        <p14:creationId xmlns:p14="http://schemas.microsoft.com/office/powerpoint/2010/main" val="61727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2276E3-5CA8-A545-AD32-382AA4E42BDB}" type="datetime1">
              <a:rPr lang="en-US" smtClean="0"/>
              <a:t>2/28/21</a:t>
            </a:fld>
            <a:endParaRPr lang="en-US"/>
          </a:p>
        </p:txBody>
      </p:sp>
      <p:sp>
        <p:nvSpPr>
          <p:cNvPr id="5" name="Footer Placeholder 4"/>
          <p:cNvSpPr>
            <a:spLocks noGrp="1"/>
          </p:cNvSpPr>
          <p:nvPr>
            <p:ph type="ftr" sz="quarter" idx="11"/>
          </p:nvPr>
        </p:nvSpPr>
        <p:spPr/>
        <p:txBody>
          <a:bodyPr/>
          <a:lstStyle/>
          <a:p>
            <a:r>
              <a:rPr lang="en-US"/>
              <a:t>Copyright J. Morabito 2021</a:t>
            </a:r>
          </a:p>
        </p:txBody>
      </p:sp>
      <p:sp>
        <p:nvSpPr>
          <p:cNvPr id="6" name="Slide Number Placeholder 5"/>
          <p:cNvSpPr>
            <a:spLocks noGrp="1"/>
          </p:cNvSpPr>
          <p:nvPr>
            <p:ph type="sldNum" sz="quarter" idx="12"/>
          </p:nvPr>
        </p:nvSpPr>
        <p:spPr/>
        <p:txBody>
          <a:bodyPr/>
          <a:lstStyle/>
          <a:p>
            <a:fld id="{2EF190A1-0A62-044C-B99E-616EE00601EF}" type="slidenum">
              <a:rPr lang="en-US" smtClean="0"/>
              <a:t>‹#›</a:t>
            </a:fld>
            <a:endParaRPr lang="en-US"/>
          </a:p>
        </p:txBody>
      </p:sp>
    </p:spTree>
    <p:extLst>
      <p:ext uri="{BB962C8B-B14F-4D97-AF65-F5344CB8AC3E}">
        <p14:creationId xmlns:p14="http://schemas.microsoft.com/office/powerpoint/2010/main" val="100342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D694A1-0FC5-CF4A-B62D-646C6C39A480}" type="datetime1">
              <a:rPr lang="en-US" smtClean="0"/>
              <a:t>2/28/21</a:t>
            </a:fld>
            <a:endParaRPr lang="en-US"/>
          </a:p>
        </p:txBody>
      </p:sp>
      <p:sp>
        <p:nvSpPr>
          <p:cNvPr id="5" name="Footer Placeholder 4"/>
          <p:cNvSpPr>
            <a:spLocks noGrp="1"/>
          </p:cNvSpPr>
          <p:nvPr>
            <p:ph type="ftr" sz="quarter" idx="11"/>
          </p:nvPr>
        </p:nvSpPr>
        <p:spPr/>
        <p:txBody>
          <a:bodyPr/>
          <a:lstStyle/>
          <a:p>
            <a:r>
              <a:rPr lang="en-US"/>
              <a:t>Copyright J. Morabito 2021</a:t>
            </a:r>
          </a:p>
        </p:txBody>
      </p:sp>
      <p:sp>
        <p:nvSpPr>
          <p:cNvPr id="6" name="Slide Number Placeholder 5"/>
          <p:cNvSpPr>
            <a:spLocks noGrp="1"/>
          </p:cNvSpPr>
          <p:nvPr>
            <p:ph type="sldNum" sz="quarter" idx="12"/>
          </p:nvPr>
        </p:nvSpPr>
        <p:spPr/>
        <p:txBody>
          <a:bodyPr/>
          <a:lstStyle/>
          <a:p>
            <a:fld id="{2EF190A1-0A62-044C-B99E-616EE00601EF}" type="slidenum">
              <a:rPr lang="en-US" smtClean="0"/>
              <a:t>‹#›</a:t>
            </a:fld>
            <a:endParaRPr lang="en-US"/>
          </a:p>
        </p:txBody>
      </p:sp>
    </p:spTree>
    <p:extLst>
      <p:ext uri="{BB962C8B-B14F-4D97-AF65-F5344CB8AC3E}">
        <p14:creationId xmlns:p14="http://schemas.microsoft.com/office/powerpoint/2010/main" val="6694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026129-E63D-1646-9CD0-A9931E4346D7}" type="datetime1">
              <a:rPr lang="en-US" smtClean="0"/>
              <a:t>2/28/21</a:t>
            </a:fld>
            <a:endParaRPr lang="en-US"/>
          </a:p>
        </p:txBody>
      </p:sp>
      <p:sp>
        <p:nvSpPr>
          <p:cNvPr id="6" name="Footer Placeholder 5"/>
          <p:cNvSpPr>
            <a:spLocks noGrp="1"/>
          </p:cNvSpPr>
          <p:nvPr>
            <p:ph type="ftr" sz="quarter" idx="11"/>
          </p:nvPr>
        </p:nvSpPr>
        <p:spPr/>
        <p:txBody>
          <a:bodyPr/>
          <a:lstStyle/>
          <a:p>
            <a:r>
              <a:rPr lang="en-US"/>
              <a:t>Copyright J. Morabito 2021</a:t>
            </a:r>
          </a:p>
        </p:txBody>
      </p:sp>
      <p:sp>
        <p:nvSpPr>
          <p:cNvPr id="7" name="Slide Number Placeholder 6"/>
          <p:cNvSpPr>
            <a:spLocks noGrp="1"/>
          </p:cNvSpPr>
          <p:nvPr>
            <p:ph type="sldNum" sz="quarter" idx="12"/>
          </p:nvPr>
        </p:nvSpPr>
        <p:spPr/>
        <p:txBody>
          <a:bodyPr/>
          <a:lstStyle/>
          <a:p>
            <a:fld id="{2EF190A1-0A62-044C-B99E-616EE00601EF}" type="slidenum">
              <a:rPr lang="en-US" smtClean="0"/>
              <a:t>‹#›</a:t>
            </a:fld>
            <a:endParaRPr lang="en-US"/>
          </a:p>
        </p:txBody>
      </p:sp>
    </p:spTree>
    <p:extLst>
      <p:ext uri="{BB962C8B-B14F-4D97-AF65-F5344CB8AC3E}">
        <p14:creationId xmlns:p14="http://schemas.microsoft.com/office/powerpoint/2010/main" val="309548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0EB404-108F-BD41-9ECB-436D3EDF56F3}" type="datetime1">
              <a:rPr lang="en-US" smtClean="0"/>
              <a:t>2/28/21</a:t>
            </a:fld>
            <a:endParaRPr lang="en-US"/>
          </a:p>
        </p:txBody>
      </p:sp>
      <p:sp>
        <p:nvSpPr>
          <p:cNvPr id="8" name="Footer Placeholder 7"/>
          <p:cNvSpPr>
            <a:spLocks noGrp="1"/>
          </p:cNvSpPr>
          <p:nvPr>
            <p:ph type="ftr" sz="quarter" idx="11"/>
          </p:nvPr>
        </p:nvSpPr>
        <p:spPr/>
        <p:txBody>
          <a:bodyPr/>
          <a:lstStyle/>
          <a:p>
            <a:r>
              <a:rPr lang="en-US"/>
              <a:t>Copyright J. Morabito 2021</a:t>
            </a:r>
          </a:p>
        </p:txBody>
      </p:sp>
      <p:sp>
        <p:nvSpPr>
          <p:cNvPr id="9" name="Slide Number Placeholder 8"/>
          <p:cNvSpPr>
            <a:spLocks noGrp="1"/>
          </p:cNvSpPr>
          <p:nvPr>
            <p:ph type="sldNum" sz="quarter" idx="12"/>
          </p:nvPr>
        </p:nvSpPr>
        <p:spPr/>
        <p:txBody>
          <a:bodyPr/>
          <a:lstStyle/>
          <a:p>
            <a:fld id="{2EF190A1-0A62-044C-B99E-616EE00601EF}" type="slidenum">
              <a:rPr lang="en-US" smtClean="0"/>
              <a:t>‹#›</a:t>
            </a:fld>
            <a:endParaRPr lang="en-US"/>
          </a:p>
        </p:txBody>
      </p:sp>
    </p:spTree>
    <p:extLst>
      <p:ext uri="{BB962C8B-B14F-4D97-AF65-F5344CB8AC3E}">
        <p14:creationId xmlns:p14="http://schemas.microsoft.com/office/powerpoint/2010/main" val="81315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B90FE9-DF94-604C-AE67-789C6520E7FC}" type="datetime1">
              <a:rPr lang="en-US" smtClean="0"/>
              <a:t>2/28/21</a:t>
            </a:fld>
            <a:endParaRPr lang="en-US"/>
          </a:p>
        </p:txBody>
      </p:sp>
      <p:sp>
        <p:nvSpPr>
          <p:cNvPr id="4" name="Footer Placeholder 3"/>
          <p:cNvSpPr>
            <a:spLocks noGrp="1"/>
          </p:cNvSpPr>
          <p:nvPr>
            <p:ph type="ftr" sz="quarter" idx="11"/>
          </p:nvPr>
        </p:nvSpPr>
        <p:spPr/>
        <p:txBody>
          <a:bodyPr/>
          <a:lstStyle/>
          <a:p>
            <a:r>
              <a:rPr lang="en-US"/>
              <a:t>Copyright J. Morabito 2021</a:t>
            </a:r>
          </a:p>
        </p:txBody>
      </p:sp>
      <p:sp>
        <p:nvSpPr>
          <p:cNvPr id="5" name="Slide Number Placeholder 4"/>
          <p:cNvSpPr>
            <a:spLocks noGrp="1"/>
          </p:cNvSpPr>
          <p:nvPr>
            <p:ph type="sldNum" sz="quarter" idx="12"/>
          </p:nvPr>
        </p:nvSpPr>
        <p:spPr/>
        <p:txBody>
          <a:bodyPr/>
          <a:lstStyle/>
          <a:p>
            <a:fld id="{2EF190A1-0A62-044C-B99E-616EE00601EF}" type="slidenum">
              <a:rPr lang="en-US" smtClean="0"/>
              <a:t>‹#›</a:t>
            </a:fld>
            <a:endParaRPr lang="en-US"/>
          </a:p>
        </p:txBody>
      </p:sp>
    </p:spTree>
    <p:extLst>
      <p:ext uri="{BB962C8B-B14F-4D97-AF65-F5344CB8AC3E}">
        <p14:creationId xmlns:p14="http://schemas.microsoft.com/office/powerpoint/2010/main" val="224453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06C69-42A5-F84E-AE6D-38A8F117DE0F}" type="datetime1">
              <a:rPr lang="en-US" smtClean="0"/>
              <a:t>2/28/21</a:t>
            </a:fld>
            <a:endParaRPr lang="en-US"/>
          </a:p>
        </p:txBody>
      </p:sp>
      <p:sp>
        <p:nvSpPr>
          <p:cNvPr id="3" name="Footer Placeholder 2"/>
          <p:cNvSpPr>
            <a:spLocks noGrp="1"/>
          </p:cNvSpPr>
          <p:nvPr>
            <p:ph type="ftr" sz="quarter" idx="11"/>
          </p:nvPr>
        </p:nvSpPr>
        <p:spPr/>
        <p:txBody>
          <a:bodyPr/>
          <a:lstStyle/>
          <a:p>
            <a:r>
              <a:rPr lang="en-US"/>
              <a:t>Copyright J. Morabito 2021</a:t>
            </a:r>
          </a:p>
        </p:txBody>
      </p:sp>
      <p:sp>
        <p:nvSpPr>
          <p:cNvPr id="4" name="Slide Number Placeholder 3"/>
          <p:cNvSpPr>
            <a:spLocks noGrp="1"/>
          </p:cNvSpPr>
          <p:nvPr>
            <p:ph type="sldNum" sz="quarter" idx="12"/>
          </p:nvPr>
        </p:nvSpPr>
        <p:spPr/>
        <p:txBody>
          <a:bodyPr/>
          <a:lstStyle/>
          <a:p>
            <a:fld id="{2EF190A1-0A62-044C-B99E-616EE00601EF}" type="slidenum">
              <a:rPr lang="en-US" smtClean="0"/>
              <a:t>‹#›</a:t>
            </a:fld>
            <a:endParaRPr lang="en-US"/>
          </a:p>
        </p:txBody>
      </p:sp>
    </p:spTree>
    <p:extLst>
      <p:ext uri="{BB962C8B-B14F-4D97-AF65-F5344CB8AC3E}">
        <p14:creationId xmlns:p14="http://schemas.microsoft.com/office/powerpoint/2010/main" val="338478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A155A-7053-7646-9556-DA967CB95104}" type="datetime1">
              <a:rPr lang="en-US" smtClean="0"/>
              <a:t>2/28/21</a:t>
            </a:fld>
            <a:endParaRPr lang="en-US"/>
          </a:p>
        </p:txBody>
      </p:sp>
      <p:sp>
        <p:nvSpPr>
          <p:cNvPr id="6" name="Footer Placeholder 5"/>
          <p:cNvSpPr>
            <a:spLocks noGrp="1"/>
          </p:cNvSpPr>
          <p:nvPr>
            <p:ph type="ftr" sz="quarter" idx="11"/>
          </p:nvPr>
        </p:nvSpPr>
        <p:spPr/>
        <p:txBody>
          <a:bodyPr/>
          <a:lstStyle/>
          <a:p>
            <a:r>
              <a:rPr lang="en-US"/>
              <a:t>Copyright J. Morabito 2021</a:t>
            </a:r>
          </a:p>
        </p:txBody>
      </p:sp>
      <p:sp>
        <p:nvSpPr>
          <p:cNvPr id="7" name="Slide Number Placeholder 6"/>
          <p:cNvSpPr>
            <a:spLocks noGrp="1"/>
          </p:cNvSpPr>
          <p:nvPr>
            <p:ph type="sldNum" sz="quarter" idx="12"/>
          </p:nvPr>
        </p:nvSpPr>
        <p:spPr/>
        <p:txBody>
          <a:bodyPr/>
          <a:lstStyle/>
          <a:p>
            <a:fld id="{2EF190A1-0A62-044C-B99E-616EE00601EF}" type="slidenum">
              <a:rPr lang="en-US" smtClean="0"/>
              <a:t>‹#›</a:t>
            </a:fld>
            <a:endParaRPr lang="en-US"/>
          </a:p>
        </p:txBody>
      </p:sp>
    </p:spTree>
    <p:extLst>
      <p:ext uri="{BB962C8B-B14F-4D97-AF65-F5344CB8AC3E}">
        <p14:creationId xmlns:p14="http://schemas.microsoft.com/office/powerpoint/2010/main" val="392696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D34CA3-75B7-9946-90E4-393201C80EB9}" type="datetime1">
              <a:rPr lang="en-US" smtClean="0"/>
              <a:t>2/28/21</a:t>
            </a:fld>
            <a:endParaRPr lang="en-US"/>
          </a:p>
        </p:txBody>
      </p:sp>
      <p:sp>
        <p:nvSpPr>
          <p:cNvPr id="6" name="Footer Placeholder 5"/>
          <p:cNvSpPr>
            <a:spLocks noGrp="1"/>
          </p:cNvSpPr>
          <p:nvPr>
            <p:ph type="ftr" sz="quarter" idx="11"/>
          </p:nvPr>
        </p:nvSpPr>
        <p:spPr/>
        <p:txBody>
          <a:bodyPr/>
          <a:lstStyle/>
          <a:p>
            <a:r>
              <a:rPr lang="en-US"/>
              <a:t>Copyright J. Morabito 2021</a:t>
            </a:r>
          </a:p>
        </p:txBody>
      </p:sp>
      <p:sp>
        <p:nvSpPr>
          <p:cNvPr id="7" name="Slide Number Placeholder 6"/>
          <p:cNvSpPr>
            <a:spLocks noGrp="1"/>
          </p:cNvSpPr>
          <p:nvPr>
            <p:ph type="sldNum" sz="quarter" idx="12"/>
          </p:nvPr>
        </p:nvSpPr>
        <p:spPr/>
        <p:txBody>
          <a:bodyPr/>
          <a:lstStyle/>
          <a:p>
            <a:fld id="{2EF190A1-0A62-044C-B99E-616EE00601EF}" type="slidenum">
              <a:rPr lang="en-US" smtClean="0"/>
              <a:t>‹#›</a:t>
            </a:fld>
            <a:endParaRPr lang="en-US"/>
          </a:p>
        </p:txBody>
      </p:sp>
    </p:spTree>
    <p:extLst>
      <p:ext uri="{BB962C8B-B14F-4D97-AF65-F5344CB8AC3E}">
        <p14:creationId xmlns:p14="http://schemas.microsoft.com/office/powerpoint/2010/main" val="187797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FEE70-92D9-9E4C-A69E-A14B1586AF8A}" type="datetime1">
              <a:rPr lang="en-US" smtClean="0"/>
              <a:t>2/28/21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J. Morabito 2021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190A1-0A62-044C-B99E-616EE00601EF}" type="slidenum">
              <a:rPr lang="en-US" smtClean="0"/>
              <a:t>‹#›</a:t>
            </a:fld>
            <a:endParaRPr lang="en-US"/>
          </a:p>
        </p:txBody>
      </p:sp>
    </p:spTree>
    <p:extLst>
      <p:ext uri="{BB962C8B-B14F-4D97-AF65-F5344CB8AC3E}">
        <p14:creationId xmlns:p14="http://schemas.microsoft.com/office/powerpoint/2010/main" val="365495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dirty="0"/>
              <a:t>Copyright J. Morabito 2021</a:t>
            </a:r>
          </a:p>
        </p:txBody>
      </p:sp>
      <p:sp>
        <p:nvSpPr>
          <p:cNvPr id="63493" name="Rectangle 5"/>
          <p:cNvSpPr>
            <a:spLocks noGrp="1" noChangeArrowheads="1"/>
          </p:cNvSpPr>
          <p:nvPr/>
        </p:nvSpPr>
        <p:spPr bwMode="auto">
          <a:xfrm>
            <a:off x="685800" y="674688"/>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defRPr/>
            </a:pPr>
            <a:r>
              <a:rPr lang="en-US" sz="2000" dirty="0">
                <a:solidFill>
                  <a:srgbClr val="990033"/>
                </a:solidFill>
              </a:rPr>
              <a:t>MIS 630</a:t>
            </a:r>
            <a:br>
              <a:rPr lang="en-US" sz="2000" dirty="0">
                <a:solidFill>
                  <a:srgbClr val="990033"/>
                </a:solidFill>
              </a:rPr>
            </a:br>
            <a:r>
              <a:rPr lang="en-US" sz="2000" dirty="0">
                <a:solidFill>
                  <a:srgbClr val="990033"/>
                </a:solidFill>
              </a:rPr>
              <a:t>Data Management</a:t>
            </a:r>
            <a:br>
              <a:rPr lang="en-US" sz="4400" dirty="0">
                <a:solidFill>
                  <a:srgbClr val="990033"/>
                </a:solidFill>
              </a:rPr>
            </a:br>
            <a:r>
              <a:rPr lang="en-US" sz="4400" dirty="0">
                <a:solidFill>
                  <a:srgbClr val="990033"/>
                </a:solidFill>
              </a:rPr>
              <a:t>SQL</a:t>
            </a:r>
          </a:p>
        </p:txBody>
      </p:sp>
      <p:sp>
        <p:nvSpPr>
          <p:cNvPr id="15363" name="Rectangle 6"/>
          <p:cNvSpPr>
            <a:spLocks noChangeArrowheads="1"/>
          </p:cNvSpPr>
          <p:nvPr/>
        </p:nvSpPr>
        <p:spPr bwMode="auto">
          <a:xfrm>
            <a:off x="814388" y="2362200"/>
            <a:ext cx="7699375" cy="3810000"/>
          </a:xfrm>
          <a:prstGeom prst="rect">
            <a:avLst/>
          </a:prstGeom>
          <a:solidFill>
            <a:srgbClr val="FFFFFF"/>
          </a:solidFill>
          <a:ln w="9525">
            <a:solidFill>
              <a:srgbClr val="000000"/>
            </a:solidFill>
            <a:miter lim="800000"/>
            <a:headEnd/>
            <a:tailEnd/>
          </a:ln>
        </p:spPr>
        <p:txBody>
          <a:bodyPr/>
          <a:lstStyle/>
          <a:p>
            <a:pPr algn="l">
              <a:buFontTx/>
              <a:buChar char="•"/>
            </a:pPr>
            <a:r>
              <a:rPr lang="en-US" sz="2600" b="1" dirty="0">
                <a:solidFill>
                  <a:schemeClr val="accent2"/>
                </a:solidFill>
                <a:latin typeface="Arial" charset="0"/>
              </a:rPr>
              <a:t> Single Table Queries</a:t>
            </a:r>
          </a:p>
          <a:p>
            <a:pPr algn="l">
              <a:buFontTx/>
              <a:buChar char="•"/>
            </a:pPr>
            <a:r>
              <a:rPr lang="en-US" sz="2600" b="1" dirty="0">
                <a:solidFill>
                  <a:schemeClr val="accent2"/>
                </a:solidFill>
                <a:latin typeface="Arial" charset="0"/>
              </a:rPr>
              <a:t> Multiple Table Queries</a:t>
            </a:r>
          </a:p>
        </p:txBody>
      </p:sp>
      <p:sp>
        <p:nvSpPr>
          <p:cNvPr id="63495" name="Rectangle 7"/>
          <p:cNvSpPr>
            <a:spLocks noChangeArrowheads="1"/>
          </p:cNvSpPr>
          <p:nvPr/>
        </p:nvSpPr>
        <p:spPr bwMode="auto">
          <a:xfrm>
            <a:off x="762000" y="395288"/>
            <a:ext cx="7772400" cy="166211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 name="Slide Number Placeholder 1"/>
          <p:cNvSpPr>
            <a:spLocks noGrp="1"/>
          </p:cNvSpPr>
          <p:nvPr>
            <p:ph type="sldNum" sz="quarter" idx="12"/>
          </p:nvPr>
        </p:nvSpPr>
        <p:spPr/>
        <p:txBody>
          <a:bodyPr/>
          <a:lstStyle/>
          <a:p>
            <a:pPr>
              <a:defRPr/>
            </a:pPr>
            <a:fld id="{18684075-6F96-6343-9AD6-84089B0E7F62}" type="slidenum">
              <a:rPr lang="en-US" smtClean="0"/>
              <a:pPr>
                <a:defRPr/>
              </a:pPr>
              <a:t>1</a:t>
            </a:fld>
            <a:endParaRPr lang="en-US" dirty="0"/>
          </a:p>
        </p:txBody>
      </p:sp>
    </p:spTree>
    <p:extLst>
      <p:ext uri="{BB962C8B-B14F-4D97-AF65-F5344CB8AC3E}">
        <p14:creationId xmlns:p14="http://schemas.microsoft.com/office/powerpoint/2010/main" val="63783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549"/>
            <a:ext cx="8229600" cy="998828"/>
          </a:xfrm>
        </p:spPr>
        <p:txBody>
          <a:bodyPr/>
          <a:lstStyle/>
          <a:p>
            <a:pPr algn="l"/>
            <a:r>
              <a:rPr lang="en-US"/>
              <a:t>Selection (not “SELECT”)</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216171" y="906852"/>
            <a:ext cx="8806221" cy="1631216"/>
          </a:xfrm>
          <a:prstGeom prst="rect">
            <a:avLst/>
          </a:prstGeom>
          <a:noFill/>
        </p:spPr>
        <p:txBody>
          <a:bodyPr wrap="square" rtlCol="0">
            <a:spAutoFit/>
          </a:bodyPr>
          <a:lstStyle/>
          <a:p>
            <a:r>
              <a:rPr lang="en-US" sz="2000" dirty="0">
                <a:latin typeface="Times New Roman"/>
                <a:cs typeface="Times New Roman"/>
              </a:rPr>
              <a:t>Do not confuse the keyword SELECT with the relational algebra operator </a:t>
            </a:r>
            <a:r>
              <a:rPr lang="en-US" sz="2000" i="1" dirty="0">
                <a:latin typeface="Times New Roman"/>
                <a:cs typeface="Times New Roman"/>
              </a:rPr>
              <a:t>selection</a:t>
            </a:r>
            <a:r>
              <a:rPr lang="en-US" sz="2000" dirty="0">
                <a:latin typeface="Times New Roman"/>
                <a:cs typeface="Times New Roman"/>
              </a:rPr>
              <a:t>. SELECT is an SQL verb that can be used to perform a relational algebra projection, selection, and to specify other actions. </a:t>
            </a:r>
            <a:r>
              <a:rPr lang="en-US" sz="2000" i="1" dirty="0">
                <a:latin typeface="Times New Roman"/>
                <a:cs typeface="Times New Roman"/>
              </a:rPr>
              <a:t>Selection</a:t>
            </a:r>
            <a:r>
              <a:rPr lang="en-US" sz="2000" dirty="0">
                <a:latin typeface="Times New Roman"/>
                <a:cs typeface="Times New Roman"/>
              </a:rPr>
              <a:t>, on the other hand, is the </a:t>
            </a:r>
            <a:r>
              <a:rPr lang="en-US" sz="2000" i="1" dirty="0">
                <a:latin typeface="Times New Roman"/>
                <a:cs typeface="Times New Roman"/>
              </a:rPr>
              <a:t>relational algebra operation of obtaining a subset of rows from a table</a:t>
            </a:r>
            <a:r>
              <a:rPr lang="en-US" sz="2000" dirty="0">
                <a:latin typeface="Times New Roman"/>
                <a:cs typeface="Times New Roman"/>
              </a:rPr>
              <a:t>. Requires “WHERE” clause.</a:t>
            </a:r>
          </a:p>
        </p:txBody>
      </p:sp>
      <p:sp>
        <p:nvSpPr>
          <p:cNvPr id="5" name="TextBox 4"/>
          <p:cNvSpPr txBox="1"/>
          <p:nvPr/>
        </p:nvSpPr>
        <p:spPr>
          <a:xfrm>
            <a:off x="646368" y="2483795"/>
            <a:ext cx="4021579" cy="923330"/>
          </a:xfrm>
          <a:prstGeom prst="rect">
            <a:avLst/>
          </a:prstGeom>
          <a:noFill/>
        </p:spPr>
        <p:txBody>
          <a:bodyPr wrap="none" rtlCol="0">
            <a:spAutoFit/>
          </a:bodyPr>
          <a:lstStyle/>
          <a:p>
            <a:r>
              <a:rPr lang="en-US" dirty="0">
                <a:latin typeface="Times New Roman"/>
                <a:cs typeface="Times New Roman"/>
              </a:rPr>
              <a:t>SELECT	SID, Name, Major, GradeLevel</a:t>
            </a:r>
          </a:p>
          <a:p>
            <a:r>
              <a:rPr lang="en-US" dirty="0">
                <a:latin typeface="Times New Roman"/>
                <a:cs typeface="Times New Roman"/>
              </a:rPr>
              <a:t>FROM	STUDENT</a:t>
            </a:r>
          </a:p>
          <a:p>
            <a:r>
              <a:rPr lang="en-US" dirty="0">
                <a:latin typeface="Times New Roman"/>
                <a:cs typeface="Times New Roman"/>
              </a:rPr>
              <a:t>WHERE	Major = ‘Math’</a:t>
            </a:r>
          </a:p>
        </p:txBody>
      </p:sp>
      <p:sp>
        <p:nvSpPr>
          <p:cNvPr id="6" name="TextBox 5"/>
          <p:cNvSpPr txBox="1"/>
          <p:nvPr/>
        </p:nvSpPr>
        <p:spPr>
          <a:xfrm>
            <a:off x="5232725" y="2483795"/>
            <a:ext cx="2541569" cy="923330"/>
          </a:xfrm>
          <a:prstGeom prst="rect">
            <a:avLst/>
          </a:prstGeom>
          <a:noFill/>
        </p:spPr>
        <p:txBody>
          <a:bodyPr wrap="none" rtlCol="0">
            <a:spAutoFit/>
          </a:bodyPr>
          <a:lstStyle/>
          <a:p>
            <a:r>
              <a:rPr lang="en-US" dirty="0">
                <a:latin typeface="Times New Roman"/>
                <a:cs typeface="Times New Roman"/>
              </a:rPr>
              <a:t>SELECT	*</a:t>
            </a:r>
          </a:p>
          <a:p>
            <a:r>
              <a:rPr lang="en-US" dirty="0">
                <a:latin typeface="Times New Roman"/>
                <a:cs typeface="Times New Roman"/>
              </a:rPr>
              <a:t>FROM	STUDENT</a:t>
            </a:r>
          </a:p>
          <a:p>
            <a:r>
              <a:rPr lang="en-US" dirty="0">
                <a:latin typeface="Times New Roman"/>
                <a:cs typeface="Times New Roman"/>
              </a:rPr>
              <a:t>WHERE	Major = ‘Math’</a:t>
            </a:r>
          </a:p>
        </p:txBody>
      </p:sp>
      <p:sp>
        <p:nvSpPr>
          <p:cNvPr id="7" name="TextBox 6"/>
          <p:cNvSpPr txBox="1"/>
          <p:nvPr/>
        </p:nvSpPr>
        <p:spPr>
          <a:xfrm>
            <a:off x="206427" y="3437006"/>
            <a:ext cx="8806221" cy="2062103"/>
          </a:xfrm>
          <a:prstGeom prst="rect">
            <a:avLst/>
          </a:prstGeom>
          <a:noFill/>
        </p:spPr>
        <p:txBody>
          <a:bodyPr wrap="square" rtlCol="0">
            <a:spAutoFit/>
          </a:bodyPr>
          <a:lstStyle/>
          <a:p>
            <a:r>
              <a:rPr lang="en-US" sz="2000" dirty="0">
                <a:latin typeface="Times New Roman"/>
                <a:cs typeface="Times New Roman"/>
              </a:rPr>
              <a:t>(Both of the above statements are equivalent: the * is shorthand for listing all of a table’s columns.)</a:t>
            </a:r>
          </a:p>
          <a:p>
            <a:endParaRPr lang="en-US" sz="800" dirty="0">
              <a:latin typeface="Times New Roman"/>
              <a:cs typeface="Times New Roman"/>
            </a:endParaRPr>
          </a:p>
          <a:p>
            <a:r>
              <a:rPr lang="en-US" sz="2000" dirty="0">
                <a:latin typeface="Times New Roman"/>
                <a:cs typeface="Times New Roman"/>
              </a:rPr>
              <a:t>This SELECT expression specifies the names of all the table’s columns. FROM specifies the table to be used, and WHERE provides the condition(s) for the selection. The format SELECT-FROM-WHERE is the </a:t>
            </a:r>
            <a:r>
              <a:rPr lang="en-US" sz="2000" i="1" dirty="0">
                <a:latin typeface="Times New Roman"/>
                <a:cs typeface="Times New Roman"/>
              </a:rPr>
              <a:t>fundamental structure </a:t>
            </a:r>
            <a:r>
              <a:rPr lang="en-US" sz="2000" dirty="0">
                <a:latin typeface="Times New Roman"/>
                <a:cs typeface="Times New Roman"/>
              </a:rPr>
              <a:t>for SQL statements.</a:t>
            </a:r>
            <a:endParaRPr lang="en-US" sz="800" dirty="0">
              <a:latin typeface="Times New Roman"/>
              <a:cs typeface="Times New Roman"/>
            </a:endParaRPr>
          </a:p>
        </p:txBody>
      </p:sp>
      <p:graphicFrame>
        <p:nvGraphicFramePr>
          <p:cNvPr id="8" name="Table 7"/>
          <p:cNvGraphicFramePr>
            <a:graphicFrameLocks noGrp="1"/>
          </p:cNvGraphicFramePr>
          <p:nvPr>
            <p:extLst>
              <p:ext uri="{D42A27DB-BD31-4B8C-83A1-F6EECF244321}">
                <p14:modId xmlns:p14="http://schemas.microsoft.com/office/powerpoint/2010/main" val="3261669760"/>
              </p:ext>
            </p:extLst>
          </p:nvPr>
        </p:nvGraphicFramePr>
        <p:xfrm>
          <a:off x="2354599" y="5493080"/>
          <a:ext cx="4640967" cy="741680"/>
        </p:xfrm>
        <a:graphic>
          <a:graphicData uri="http://schemas.openxmlformats.org/drawingml/2006/table">
            <a:tbl>
              <a:tblPr firstRow="1" bandRow="1">
                <a:tableStyleId>{5940675A-B579-460E-94D1-54222C63F5DA}</a:tableStyleId>
              </a:tblPr>
              <a:tblGrid>
                <a:gridCol w="859219">
                  <a:extLst>
                    <a:ext uri="{9D8B030D-6E8A-4147-A177-3AD203B41FA5}">
                      <a16:colId xmlns:a16="http://schemas.microsoft.com/office/drawing/2014/main" val="20000"/>
                    </a:ext>
                  </a:extLst>
                </a:gridCol>
                <a:gridCol w="984684">
                  <a:extLst>
                    <a:ext uri="{9D8B030D-6E8A-4147-A177-3AD203B41FA5}">
                      <a16:colId xmlns:a16="http://schemas.microsoft.com/office/drawing/2014/main" val="20001"/>
                    </a:ext>
                  </a:extLst>
                </a:gridCol>
                <a:gridCol w="1398536">
                  <a:extLst>
                    <a:ext uri="{9D8B030D-6E8A-4147-A177-3AD203B41FA5}">
                      <a16:colId xmlns:a16="http://schemas.microsoft.com/office/drawing/2014/main" val="20002"/>
                    </a:ext>
                  </a:extLst>
                </a:gridCol>
                <a:gridCol w="1398528">
                  <a:extLst>
                    <a:ext uri="{9D8B030D-6E8A-4147-A177-3AD203B41FA5}">
                      <a16:colId xmlns:a16="http://schemas.microsoft.com/office/drawing/2014/main" val="20003"/>
                    </a:ext>
                  </a:extLst>
                </a:gridCol>
              </a:tblGrid>
              <a:tr h="370840">
                <a:tc>
                  <a:txBody>
                    <a:bodyPr/>
                    <a:lstStyle/>
                    <a:p>
                      <a:r>
                        <a:rPr lang="en-US" dirty="0"/>
                        <a:t>200</a:t>
                      </a:r>
                    </a:p>
                  </a:txBody>
                  <a:tcPr/>
                </a:tc>
                <a:tc>
                  <a:txBody>
                    <a:bodyPr/>
                    <a:lstStyle/>
                    <a:p>
                      <a:r>
                        <a:rPr lang="en-US" dirty="0"/>
                        <a:t>Baker</a:t>
                      </a:r>
                    </a:p>
                  </a:txBody>
                  <a:tcPr/>
                </a:tc>
                <a:tc>
                  <a:txBody>
                    <a:bodyPr/>
                    <a:lstStyle/>
                    <a:p>
                      <a:r>
                        <a:rPr lang="en-US" dirty="0"/>
                        <a:t>Math</a:t>
                      </a:r>
                    </a:p>
                  </a:txBody>
                  <a:tcPr/>
                </a:tc>
                <a:tc>
                  <a:txBody>
                    <a:bodyPr/>
                    <a:lstStyle/>
                    <a:p>
                      <a:r>
                        <a:rPr lang="en-US" dirty="0"/>
                        <a:t>GR</a:t>
                      </a:r>
                    </a:p>
                  </a:txBody>
                  <a:tcPr/>
                </a:tc>
                <a:extLst>
                  <a:ext uri="{0D108BD9-81ED-4DB2-BD59-A6C34878D82A}">
                    <a16:rowId xmlns:a16="http://schemas.microsoft.com/office/drawing/2014/main" val="10000"/>
                  </a:ext>
                </a:extLst>
              </a:tr>
              <a:tr h="370840">
                <a:tc>
                  <a:txBody>
                    <a:bodyPr/>
                    <a:lstStyle/>
                    <a:p>
                      <a:r>
                        <a:rPr lang="en-US" dirty="0"/>
                        <a:t>350</a:t>
                      </a:r>
                    </a:p>
                  </a:txBody>
                  <a:tcPr/>
                </a:tc>
                <a:tc>
                  <a:txBody>
                    <a:bodyPr/>
                    <a:lstStyle/>
                    <a:p>
                      <a:r>
                        <a:rPr lang="en-US" dirty="0"/>
                        <a:t>Russell</a:t>
                      </a:r>
                    </a:p>
                  </a:txBody>
                  <a:tcPr/>
                </a:tc>
                <a:tc>
                  <a:txBody>
                    <a:bodyPr/>
                    <a:lstStyle/>
                    <a:p>
                      <a:r>
                        <a:rPr lang="en-US" dirty="0"/>
                        <a:t>Math</a:t>
                      </a:r>
                    </a:p>
                  </a:txBody>
                  <a:tcPr/>
                </a:tc>
                <a:tc>
                  <a:txBody>
                    <a:bodyPr/>
                    <a:lstStyle/>
                    <a:p>
                      <a:r>
                        <a:rPr lang="en-US" dirty="0"/>
                        <a:t>JR</a:t>
                      </a:r>
                    </a:p>
                  </a:txBody>
                  <a:tcPr/>
                </a:tc>
                <a:extLst>
                  <a:ext uri="{0D108BD9-81ED-4DB2-BD59-A6C34878D82A}">
                    <a16:rowId xmlns:a16="http://schemas.microsoft.com/office/drawing/2014/main" val="10001"/>
                  </a:ext>
                </a:extLst>
              </a:tr>
            </a:tbl>
          </a:graphicData>
        </a:graphic>
      </p:graphicFrame>
      <p:sp>
        <p:nvSpPr>
          <p:cNvPr id="9" name="Slide Number Placeholder 8"/>
          <p:cNvSpPr>
            <a:spLocks noGrp="1"/>
          </p:cNvSpPr>
          <p:nvPr>
            <p:ph type="sldNum" sz="quarter" idx="12"/>
          </p:nvPr>
        </p:nvSpPr>
        <p:spPr/>
        <p:txBody>
          <a:bodyPr/>
          <a:lstStyle/>
          <a:p>
            <a:fld id="{2EF190A1-0A62-044C-B99E-616EE00601EF}" type="slidenum">
              <a:rPr lang="en-US" smtClean="0"/>
              <a:t>10</a:t>
            </a:fld>
            <a:endParaRPr lang="en-US" dirty="0"/>
          </a:p>
        </p:txBody>
      </p:sp>
    </p:spTree>
    <p:extLst>
      <p:ext uri="{BB962C8B-B14F-4D97-AF65-F5344CB8AC3E}">
        <p14:creationId xmlns:p14="http://schemas.microsoft.com/office/powerpoint/2010/main" val="292780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55" y="69024"/>
            <a:ext cx="8229600" cy="772381"/>
          </a:xfrm>
        </p:spPr>
        <p:txBody>
          <a:bodyPr/>
          <a:lstStyle/>
          <a:p>
            <a:pPr algn="l"/>
            <a:r>
              <a:rPr lang="en-US" dirty="0"/>
              <a:t>Sample Data</a:t>
            </a:r>
          </a:p>
        </p:txBody>
      </p:sp>
      <p:graphicFrame>
        <p:nvGraphicFramePr>
          <p:cNvPr id="5" name="Table 4"/>
          <p:cNvGraphicFramePr>
            <a:graphicFrameLocks noGrp="1"/>
          </p:cNvGraphicFramePr>
          <p:nvPr>
            <p:extLst>
              <p:ext uri="{D42A27DB-BD31-4B8C-83A1-F6EECF244321}">
                <p14:modId xmlns:p14="http://schemas.microsoft.com/office/powerpoint/2010/main" val="3692386699"/>
              </p:ext>
            </p:extLst>
          </p:nvPr>
        </p:nvGraphicFramePr>
        <p:xfrm>
          <a:off x="239639" y="1598997"/>
          <a:ext cx="4640967" cy="3337560"/>
        </p:xfrm>
        <a:graphic>
          <a:graphicData uri="http://schemas.openxmlformats.org/drawingml/2006/table">
            <a:tbl>
              <a:tblPr firstRow="1" bandRow="1">
                <a:tableStyleId>{5940675A-B579-460E-94D1-54222C63F5DA}</a:tableStyleId>
              </a:tblPr>
              <a:tblGrid>
                <a:gridCol w="859219">
                  <a:extLst>
                    <a:ext uri="{9D8B030D-6E8A-4147-A177-3AD203B41FA5}">
                      <a16:colId xmlns:a16="http://schemas.microsoft.com/office/drawing/2014/main" val="20000"/>
                    </a:ext>
                  </a:extLst>
                </a:gridCol>
                <a:gridCol w="984684">
                  <a:extLst>
                    <a:ext uri="{9D8B030D-6E8A-4147-A177-3AD203B41FA5}">
                      <a16:colId xmlns:a16="http://schemas.microsoft.com/office/drawing/2014/main" val="20001"/>
                    </a:ext>
                  </a:extLst>
                </a:gridCol>
                <a:gridCol w="1398536">
                  <a:extLst>
                    <a:ext uri="{9D8B030D-6E8A-4147-A177-3AD203B41FA5}">
                      <a16:colId xmlns:a16="http://schemas.microsoft.com/office/drawing/2014/main" val="20002"/>
                    </a:ext>
                  </a:extLst>
                </a:gridCol>
                <a:gridCol w="1398528">
                  <a:extLst>
                    <a:ext uri="{9D8B030D-6E8A-4147-A177-3AD203B41FA5}">
                      <a16:colId xmlns:a16="http://schemas.microsoft.com/office/drawing/2014/main" val="20003"/>
                    </a:ext>
                  </a:extLst>
                </a:gridCol>
              </a:tblGrid>
              <a:tr h="370840">
                <a:tc>
                  <a:txBody>
                    <a:bodyPr/>
                    <a:lstStyle/>
                    <a:p>
                      <a:r>
                        <a:rPr lang="en-US" dirty="0"/>
                        <a:t>SID</a:t>
                      </a:r>
                    </a:p>
                  </a:txBody>
                  <a:tcPr/>
                </a:tc>
                <a:tc>
                  <a:txBody>
                    <a:bodyPr/>
                    <a:lstStyle/>
                    <a:p>
                      <a:r>
                        <a:rPr lang="en-US" dirty="0"/>
                        <a:t>NAME</a:t>
                      </a:r>
                    </a:p>
                  </a:txBody>
                  <a:tcPr/>
                </a:tc>
                <a:tc>
                  <a:txBody>
                    <a:bodyPr/>
                    <a:lstStyle/>
                    <a:p>
                      <a:r>
                        <a:rPr lang="en-US" dirty="0"/>
                        <a:t>MAJOR</a:t>
                      </a:r>
                    </a:p>
                  </a:txBody>
                  <a:tcPr/>
                </a:tc>
                <a:tc>
                  <a:txBody>
                    <a:bodyPr/>
                    <a:lstStyle/>
                    <a:p>
                      <a:r>
                        <a:rPr lang="en-US" dirty="0"/>
                        <a:t>GRADELEVEL</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Jones</a:t>
                      </a:r>
                    </a:p>
                  </a:txBody>
                  <a:tcPr/>
                </a:tc>
                <a:tc>
                  <a:txBody>
                    <a:bodyPr/>
                    <a:lstStyle/>
                    <a:p>
                      <a:r>
                        <a:rPr lang="en-US" dirty="0"/>
                        <a:t>History</a:t>
                      </a:r>
                    </a:p>
                  </a:txBody>
                  <a:tcPr/>
                </a:tc>
                <a:tc>
                  <a:txBody>
                    <a:bodyPr/>
                    <a:lstStyle/>
                    <a:p>
                      <a:r>
                        <a:rPr lang="en-US" dirty="0"/>
                        <a:t>GR</a:t>
                      </a:r>
                    </a:p>
                  </a:txBody>
                  <a:tcPr/>
                </a:tc>
                <a:extLst>
                  <a:ext uri="{0D108BD9-81ED-4DB2-BD59-A6C34878D82A}">
                    <a16:rowId xmlns:a16="http://schemas.microsoft.com/office/drawing/2014/main" val="10001"/>
                  </a:ext>
                </a:extLst>
              </a:tr>
              <a:tr h="370840">
                <a:tc>
                  <a:txBody>
                    <a:bodyPr/>
                    <a:lstStyle/>
                    <a:p>
                      <a:r>
                        <a:rPr lang="en-US" dirty="0"/>
                        <a:t>150</a:t>
                      </a:r>
                    </a:p>
                  </a:txBody>
                  <a:tcPr/>
                </a:tc>
                <a:tc>
                  <a:txBody>
                    <a:bodyPr/>
                    <a:lstStyle/>
                    <a:p>
                      <a:r>
                        <a:rPr lang="en-US" dirty="0"/>
                        <a:t>Parks</a:t>
                      </a:r>
                    </a:p>
                  </a:txBody>
                  <a:tcPr/>
                </a:tc>
                <a:tc>
                  <a:txBody>
                    <a:bodyPr/>
                    <a:lstStyle/>
                    <a:p>
                      <a:r>
                        <a:rPr lang="en-US" dirty="0"/>
                        <a:t>Accounting</a:t>
                      </a:r>
                    </a:p>
                  </a:txBody>
                  <a:tcPr/>
                </a:tc>
                <a:tc>
                  <a:txBody>
                    <a:bodyPr/>
                    <a:lstStyle/>
                    <a:p>
                      <a:r>
                        <a:rPr lang="en-US" dirty="0"/>
                        <a:t>SO</a:t>
                      </a:r>
                    </a:p>
                  </a:txBody>
                  <a:tcPr/>
                </a:tc>
                <a:extLst>
                  <a:ext uri="{0D108BD9-81ED-4DB2-BD59-A6C34878D82A}">
                    <a16:rowId xmlns:a16="http://schemas.microsoft.com/office/drawing/2014/main" val="10002"/>
                  </a:ext>
                </a:extLst>
              </a:tr>
              <a:tr h="370840">
                <a:tc>
                  <a:txBody>
                    <a:bodyPr/>
                    <a:lstStyle/>
                    <a:p>
                      <a:r>
                        <a:rPr lang="en-US" dirty="0"/>
                        <a:t>200</a:t>
                      </a:r>
                    </a:p>
                  </a:txBody>
                  <a:tcPr/>
                </a:tc>
                <a:tc>
                  <a:txBody>
                    <a:bodyPr/>
                    <a:lstStyle/>
                    <a:p>
                      <a:r>
                        <a:rPr lang="en-US" dirty="0"/>
                        <a:t>Baker</a:t>
                      </a:r>
                    </a:p>
                  </a:txBody>
                  <a:tcPr/>
                </a:tc>
                <a:tc>
                  <a:txBody>
                    <a:bodyPr/>
                    <a:lstStyle/>
                    <a:p>
                      <a:r>
                        <a:rPr lang="en-US" dirty="0"/>
                        <a:t>Math</a:t>
                      </a:r>
                    </a:p>
                  </a:txBody>
                  <a:tcPr/>
                </a:tc>
                <a:tc>
                  <a:txBody>
                    <a:bodyPr/>
                    <a:lstStyle/>
                    <a:p>
                      <a:r>
                        <a:rPr lang="en-US" dirty="0"/>
                        <a:t>GR</a:t>
                      </a:r>
                    </a:p>
                  </a:txBody>
                  <a:tcPr/>
                </a:tc>
                <a:extLst>
                  <a:ext uri="{0D108BD9-81ED-4DB2-BD59-A6C34878D82A}">
                    <a16:rowId xmlns:a16="http://schemas.microsoft.com/office/drawing/2014/main" val="10003"/>
                  </a:ext>
                </a:extLst>
              </a:tr>
              <a:tr h="370840">
                <a:tc>
                  <a:txBody>
                    <a:bodyPr/>
                    <a:lstStyle/>
                    <a:p>
                      <a:r>
                        <a:rPr lang="en-US" dirty="0"/>
                        <a:t>250</a:t>
                      </a:r>
                    </a:p>
                  </a:txBody>
                  <a:tcPr/>
                </a:tc>
                <a:tc>
                  <a:txBody>
                    <a:bodyPr/>
                    <a:lstStyle/>
                    <a:p>
                      <a:r>
                        <a:rPr lang="en-US" dirty="0"/>
                        <a:t>Glass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4"/>
                  </a:ext>
                </a:extLst>
              </a:tr>
              <a:tr h="370840">
                <a:tc>
                  <a:txBody>
                    <a:bodyPr/>
                    <a:lstStyle/>
                    <a:p>
                      <a:r>
                        <a:rPr lang="en-US" dirty="0"/>
                        <a:t>300</a:t>
                      </a:r>
                    </a:p>
                  </a:txBody>
                  <a:tcPr/>
                </a:tc>
                <a:tc>
                  <a:txBody>
                    <a:bodyPr/>
                    <a:lstStyle/>
                    <a:p>
                      <a:r>
                        <a:rPr lang="en-US" dirty="0"/>
                        <a:t>Baker</a:t>
                      </a:r>
                    </a:p>
                  </a:txBody>
                  <a:tcPr/>
                </a:tc>
                <a:tc>
                  <a:txBody>
                    <a:bodyPr/>
                    <a:lstStyle/>
                    <a:p>
                      <a:r>
                        <a:rPr lang="en-US" dirty="0"/>
                        <a:t>Accounting</a:t>
                      </a:r>
                    </a:p>
                  </a:txBody>
                  <a:tcPr/>
                </a:tc>
                <a:tc>
                  <a:txBody>
                    <a:bodyPr/>
                    <a:lstStyle/>
                    <a:p>
                      <a:r>
                        <a:rPr lang="en-US" dirty="0"/>
                        <a:t>SN</a:t>
                      </a:r>
                    </a:p>
                  </a:txBody>
                  <a:tcPr/>
                </a:tc>
                <a:extLst>
                  <a:ext uri="{0D108BD9-81ED-4DB2-BD59-A6C34878D82A}">
                    <a16:rowId xmlns:a16="http://schemas.microsoft.com/office/drawing/2014/main" val="10005"/>
                  </a:ext>
                </a:extLst>
              </a:tr>
              <a:tr h="370840">
                <a:tc>
                  <a:txBody>
                    <a:bodyPr/>
                    <a:lstStyle/>
                    <a:p>
                      <a:r>
                        <a:rPr lang="en-US" dirty="0"/>
                        <a:t>350</a:t>
                      </a:r>
                    </a:p>
                  </a:txBody>
                  <a:tcPr/>
                </a:tc>
                <a:tc>
                  <a:txBody>
                    <a:bodyPr/>
                    <a:lstStyle/>
                    <a:p>
                      <a:r>
                        <a:rPr lang="en-US" dirty="0"/>
                        <a:t>Russell</a:t>
                      </a:r>
                    </a:p>
                  </a:txBody>
                  <a:tcPr/>
                </a:tc>
                <a:tc>
                  <a:txBody>
                    <a:bodyPr/>
                    <a:lstStyle/>
                    <a:p>
                      <a:r>
                        <a:rPr lang="en-US" dirty="0"/>
                        <a:t>Math</a:t>
                      </a:r>
                    </a:p>
                  </a:txBody>
                  <a:tcPr/>
                </a:tc>
                <a:tc>
                  <a:txBody>
                    <a:bodyPr/>
                    <a:lstStyle/>
                    <a:p>
                      <a:r>
                        <a:rPr lang="en-US" dirty="0"/>
                        <a:t>JR</a:t>
                      </a:r>
                    </a:p>
                  </a:txBody>
                  <a:tcPr/>
                </a:tc>
                <a:extLst>
                  <a:ext uri="{0D108BD9-81ED-4DB2-BD59-A6C34878D82A}">
                    <a16:rowId xmlns:a16="http://schemas.microsoft.com/office/drawing/2014/main" val="10006"/>
                  </a:ext>
                </a:extLst>
              </a:tr>
              <a:tr h="370840">
                <a:tc>
                  <a:txBody>
                    <a:bodyPr/>
                    <a:lstStyle/>
                    <a:p>
                      <a:r>
                        <a:rPr lang="en-US" dirty="0"/>
                        <a:t>400</a:t>
                      </a:r>
                    </a:p>
                  </a:txBody>
                  <a:tcPr/>
                </a:tc>
                <a:tc>
                  <a:txBody>
                    <a:bodyPr/>
                    <a:lstStyle/>
                    <a:p>
                      <a:r>
                        <a:rPr lang="en-US" dirty="0"/>
                        <a:t>Rye</a:t>
                      </a:r>
                    </a:p>
                  </a:txBody>
                  <a:tcPr/>
                </a:tc>
                <a:tc>
                  <a:txBody>
                    <a:bodyPr/>
                    <a:lstStyle/>
                    <a:p>
                      <a:r>
                        <a:rPr lang="en-US" dirty="0"/>
                        <a:t>Accounting</a:t>
                      </a:r>
                    </a:p>
                  </a:txBody>
                  <a:tcPr/>
                </a:tc>
                <a:tc>
                  <a:txBody>
                    <a:bodyPr/>
                    <a:lstStyle/>
                    <a:p>
                      <a:r>
                        <a:rPr lang="en-US" dirty="0"/>
                        <a:t>FR</a:t>
                      </a:r>
                    </a:p>
                  </a:txBody>
                  <a:tcPr/>
                </a:tc>
                <a:extLst>
                  <a:ext uri="{0D108BD9-81ED-4DB2-BD59-A6C34878D82A}">
                    <a16:rowId xmlns:a16="http://schemas.microsoft.com/office/drawing/2014/main" val="10007"/>
                  </a:ext>
                </a:extLst>
              </a:tr>
              <a:tr h="370840">
                <a:tc>
                  <a:txBody>
                    <a:bodyPr/>
                    <a:lstStyle/>
                    <a:p>
                      <a:r>
                        <a:rPr lang="en-US" dirty="0"/>
                        <a:t>450</a:t>
                      </a:r>
                    </a:p>
                  </a:txBody>
                  <a:tcPr/>
                </a:tc>
                <a:tc>
                  <a:txBody>
                    <a:bodyPr/>
                    <a:lstStyle/>
                    <a:p>
                      <a:r>
                        <a:rPr lang="en-US" dirty="0"/>
                        <a:t>Jones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34877330"/>
              </p:ext>
            </p:extLst>
          </p:nvPr>
        </p:nvGraphicFramePr>
        <p:xfrm>
          <a:off x="5268527" y="142686"/>
          <a:ext cx="3242439" cy="2225040"/>
        </p:xfrm>
        <a:graphic>
          <a:graphicData uri="http://schemas.openxmlformats.org/drawingml/2006/table">
            <a:tbl>
              <a:tblPr firstRow="1" bandRow="1">
                <a:tableStyleId>{5940675A-B579-460E-94D1-54222C63F5DA}</a:tableStyleId>
              </a:tblPr>
              <a:tblGrid>
                <a:gridCol w="943664">
                  <a:extLst>
                    <a:ext uri="{9D8B030D-6E8A-4147-A177-3AD203B41FA5}">
                      <a16:colId xmlns:a16="http://schemas.microsoft.com/office/drawing/2014/main" val="20000"/>
                    </a:ext>
                  </a:extLst>
                </a:gridCol>
                <a:gridCol w="1035365">
                  <a:extLst>
                    <a:ext uri="{9D8B030D-6E8A-4147-A177-3AD203B41FA5}">
                      <a16:colId xmlns:a16="http://schemas.microsoft.com/office/drawing/2014/main" val="20001"/>
                    </a:ext>
                  </a:extLst>
                </a:gridCol>
                <a:gridCol w="126341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TIME</a:t>
                      </a:r>
                    </a:p>
                  </a:txBody>
                  <a:tcPr/>
                </a:tc>
                <a:tc>
                  <a:txBody>
                    <a:bodyPr/>
                    <a:lstStyle/>
                    <a:p>
                      <a:r>
                        <a:rPr lang="en-US" dirty="0"/>
                        <a:t>ROOM</a:t>
                      </a:r>
                    </a:p>
                  </a:txBody>
                  <a:tcPr/>
                </a:tc>
                <a:extLst>
                  <a:ext uri="{0D108BD9-81ED-4DB2-BD59-A6C34878D82A}">
                    <a16:rowId xmlns:a16="http://schemas.microsoft.com/office/drawing/2014/main" val="10000"/>
                  </a:ext>
                </a:extLst>
              </a:tr>
              <a:tr h="370840">
                <a:tc>
                  <a:txBody>
                    <a:bodyPr/>
                    <a:lstStyle/>
                    <a:p>
                      <a:r>
                        <a:rPr lang="en-US" dirty="0"/>
                        <a:t>BA200</a:t>
                      </a:r>
                    </a:p>
                  </a:txBody>
                  <a:tcPr/>
                </a:tc>
                <a:tc>
                  <a:txBody>
                    <a:bodyPr/>
                    <a:lstStyle/>
                    <a:p>
                      <a:r>
                        <a:rPr lang="en-US" dirty="0"/>
                        <a:t>M-F9</a:t>
                      </a:r>
                    </a:p>
                  </a:txBody>
                  <a:tcPr/>
                </a:tc>
                <a:tc>
                  <a:txBody>
                    <a:bodyPr/>
                    <a:lstStyle/>
                    <a:p>
                      <a:r>
                        <a:rPr lang="en-US" dirty="0"/>
                        <a:t>SC110</a:t>
                      </a:r>
                    </a:p>
                  </a:txBody>
                  <a:tcPr/>
                </a:tc>
                <a:extLst>
                  <a:ext uri="{0D108BD9-81ED-4DB2-BD59-A6C34878D82A}">
                    <a16:rowId xmlns:a16="http://schemas.microsoft.com/office/drawing/2014/main" val="10001"/>
                  </a:ext>
                </a:extLst>
              </a:tr>
              <a:tr h="370840">
                <a:tc>
                  <a:txBody>
                    <a:bodyPr/>
                    <a:lstStyle/>
                    <a:p>
                      <a:r>
                        <a:rPr lang="en-US" dirty="0"/>
                        <a:t>BD445</a:t>
                      </a:r>
                    </a:p>
                  </a:txBody>
                  <a:tcPr/>
                </a:tc>
                <a:tc>
                  <a:txBody>
                    <a:bodyPr/>
                    <a:lstStyle/>
                    <a:p>
                      <a:r>
                        <a:rPr lang="en-US" dirty="0"/>
                        <a:t>MWF3</a:t>
                      </a:r>
                    </a:p>
                  </a:txBody>
                  <a:tcPr/>
                </a:tc>
                <a:tc>
                  <a:txBody>
                    <a:bodyPr/>
                    <a:lstStyle/>
                    <a:p>
                      <a:r>
                        <a:rPr lang="en-US" dirty="0"/>
                        <a:t>SC213</a:t>
                      </a:r>
                    </a:p>
                  </a:txBody>
                  <a:tcPr/>
                </a:tc>
                <a:extLst>
                  <a:ext uri="{0D108BD9-81ED-4DB2-BD59-A6C34878D82A}">
                    <a16:rowId xmlns:a16="http://schemas.microsoft.com/office/drawing/2014/main" val="10002"/>
                  </a:ext>
                </a:extLst>
              </a:tr>
              <a:tr h="370840">
                <a:tc>
                  <a:txBody>
                    <a:bodyPr/>
                    <a:lstStyle/>
                    <a:p>
                      <a:r>
                        <a:rPr lang="en-US" dirty="0"/>
                        <a:t>BF410</a:t>
                      </a:r>
                    </a:p>
                  </a:txBody>
                  <a:tcPr/>
                </a:tc>
                <a:tc>
                  <a:txBody>
                    <a:bodyPr/>
                    <a:lstStyle/>
                    <a:p>
                      <a:r>
                        <a:rPr lang="en-US" dirty="0"/>
                        <a:t>MWF8</a:t>
                      </a:r>
                    </a:p>
                  </a:txBody>
                  <a:tcPr/>
                </a:tc>
                <a:tc>
                  <a:txBody>
                    <a:bodyPr/>
                    <a:lstStyle/>
                    <a:p>
                      <a:r>
                        <a:rPr lang="en-US" dirty="0"/>
                        <a:t>SC213</a:t>
                      </a:r>
                    </a:p>
                  </a:txBody>
                  <a:tcPr/>
                </a:tc>
                <a:extLst>
                  <a:ext uri="{0D108BD9-81ED-4DB2-BD59-A6C34878D82A}">
                    <a16:rowId xmlns:a16="http://schemas.microsoft.com/office/drawing/2014/main" val="10003"/>
                  </a:ext>
                </a:extLst>
              </a:tr>
              <a:tr h="370840">
                <a:tc>
                  <a:txBody>
                    <a:bodyPr/>
                    <a:lstStyle/>
                    <a:p>
                      <a:r>
                        <a:rPr lang="en-US" dirty="0"/>
                        <a:t>CS150</a:t>
                      </a:r>
                    </a:p>
                  </a:txBody>
                  <a:tcPr/>
                </a:tc>
                <a:tc>
                  <a:txBody>
                    <a:bodyPr/>
                    <a:lstStyle/>
                    <a:p>
                      <a:r>
                        <a:rPr lang="en-US" dirty="0"/>
                        <a:t>MWF3</a:t>
                      </a:r>
                    </a:p>
                  </a:txBody>
                  <a:tcPr/>
                </a:tc>
                <a:tc>
                  <a:txBody>
                    <a:bodyPr/>
                    <a:lstStyle/>
                    <a:p>
                      <a:r>
                        <a:rPr lang="en-US" dirty="0"/>
                        <a:t>EA304</a:t>
                      </a:r>
                    </a:p>
                  </a:txBody>
                  <a:tcPr/>
                </a:tc>
                <a:extLst>
                  <a:ext uri="{0D108BD9-81ED-4DB2-BD59-A6C34878D82A}">
                    <a16:rowId xmlns:a16="http://schemas.microsoft.com/office/drawing/2014/main" val="10004"/>
                  </a:ext>
                </a:extLst>
              </a:tr>
              <a:tr h="370840">
                <a:tc>
                  <a:txBody>
                    <a:bodyPr/>
                    <a:lstStyle/>
                    <a:p>
                      <a:r>
                        <a:rPr lang="en-US" dirty="0"/>
                        <a:t>CS250</a:t>
                      </a:r>
                    </a:p>
                  </a:txBody>
                  <a:tcPr/>
                </a:tc>
                <a:tc>
                  <a:txBody>
                    <a:bodyPr/>
                    <a:lstStyle/>
                    <a:p>
                      <a:r>
                        <a:rPr lang="en-US" dirty="0"/>
                        <a:t>MWF12</a:t>
                      </a:r>
                    </a:p>
                  </a:txBody>
                  <a:tcPr/>
                </a:tc>
                <a:tc>
                  <a:txBody>
                    <a:bodyPr/>
                    <a:lstStyle/>
                    <a:p>
                      <a:r>
                        <a:rPr lang="en-US" dirty="0"/>
                        <a:t>EB210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52623919"/>
              </p:ext>
            </p:extLst>
          </p:nvPr>
        </p:nvGraphicFramePr>
        <p:xfrm>
          <a:off x="5301082" y="2915638"/>
          <a:ext cx="3313168" cy="3708400"/>
        </p:xfrm>
        <a:graphic>
          <a:graphicData uri="http://schemas.openxmlformats.org/drawingml/2006/table">
            <a:tbl>
              <a:tblPr firstRow="1" bandRow="1">
                <a:tableStyleId>{5940675A-B579-460E-94D1-54222C63F5DA}</a:tableStyleId>
              </a:tblPr>
              <a:tblGrid>
                <a:gridCol w="855901">
                  <a:extLst>
                    <a:ext uri="{9D8B030D-6E8A-4147-A177-3AD203B41FA5}">
                      <a16:colId xmlns:a16="http://schemas.microsoft.com/office/drawing/2014/main" val="20000"/>
                    </a:ext>
                  </a:extLst>
                </a:gridCol>
                <a:gridCol w="1463316">
                  <a:extLst>
                    <a:ext uri="{9D8B030D-6E8A-4147-A177-3AD203B41FA5}">
                      <a16:colId xmlns:a16="http://schemas.microsoft.com/office/drawing/2014/main" val="20001"/>
                    </a:ext>
                  </a:extLst>
                </a:gridCol>
                <a:gridCol w="993951">
                  <a:extLst>
                    <a:ext uri="{9D8B030D-6E8A-4147-A177-3AD203B41FA5}">
                      <a16:colId xmlns:a16="http://schemas.microsoft.com/office/drawing/2014/main" val="20002"/>
                    </a:ext>
                  </a:extLst>
                </a:gridCol>
              </a:tblGrid>
              <a:tr h="370840">
                <a:tc>
                  <a:txBody>
                    <a:bodyPr/>
                    <a:lstStyle/>
                    <a:p>
                      <a:r>
                        <a:rPr lang="en-US" dirty="0"/>
                        <a:t>STNO</a:t>
                      </a:r>
                    </a:p>
                  </a:txBody>
                  <a:tcPr/>
                </a:tc>
                <a:tc>
                  <a:txBody>
                    <a:bodyPr/>
                    <a:lstStyle/>
                    <a:p>
                      <a:r>
                        <a:rPr lang="en-US" dirty="0"/>
                        <a:t>CLASSNAME</a:t>
                      </a:r>
                    </a:p>
                  </a:txBody>
                  <a:tcPr/>
                </a:tc>
                <a:tc>
                  <a:txBody>
                    <a:bodyPr/>
                    <a:lstStyle/>
                    <a:p>
                      <a:r>
                        <a:rPr lang="en-US" dirty="0"/>
                        <a:t>POSNO</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BD445</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150</a:t>
                      </a:r>
                    </a:p>
                  </a:txBody>
                  <a:tcPr/>
                </a:tc>
                <a:tc>
                  <a:txBody>
                    <a:bodyPr/>
                    <a:lstStyle/>
                    <a:p>
                      <a:r>
                        <a:rPr lang="en-US" dirty="0"/>
                        <a:t>BA200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200</a:t>
                      </a:r>
                    </a:p>
                  </a:txBody>
                  <a:tcPr/>
                </a:tc>
                <a:tc>
                  <a:txBody>
                    <a:bodyPr/>
                    <a:lstStyle/>
                    <a:p>
                      <a:r>
                        <a:rPr lang="en-US" dirty="0"/>
                        <a:t>BD445</a:t>
                      </a:r>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dirty="0"/>
                        <a:t>200</a:t>
                      </a:r>
                    </a:p>
                  </a:txBody>
                  <a:tcPr/>
                </a:tc>
                <a:tc>
                  <a:txBody>
                    <a:bodyPr/>
                    <a:lstStyle/>
                    <a:p>
                      <a:r>
                        <a:rPr lang="en-US" dirty="0"/>
                        <a:t>CS250</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300</a:t>
                      </a:r>
                    </a:p>
                  </a:txBody>
                  <a:tcPr/>
                </a:tc>
                <a:tc>
                  <a:txBody>
                    <a:bodyPr/>
                    <a:lstStyle/>
                    <a:p>
                      <a:r>
                        <a:rPr lang="en-US" dirty="0"/>
                        <a:t>CS150</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400</a:t>
                      </a:r>
                    </a:p>
                  </a:txBody>
                  <a:tcPr/>
                </a:tc>
                <a:tc>
                  <a:txBody>
                    <a:bodyPr/>
                    <a:lstStyle/>
                    <a:p>
                      <a:r>
                        <a:rPr lang="en-US" dirty="0"/>
                        <a:t>BA200</a:t>
                      </a:r>
                    </a:p>
                  </a:txBody>
                  <a:tcPr/>
                </a:tc>
                <a:tc>
                  <a:txBody>
                    <a:bodyPr/>
                    <a:lstStyle/>
                    <a:p>
                      <a:r>
                        <a:rPr lang="en-US" dirty="0"/>
                        <a:t>2</a:t>
                      </a:r>
                    </a:p>
                  </a:txBody>
                  <a:tcPr/>
                </a:tc>
                <a:extLst>
                  <a:ext uri="{0D108BD9-81ED-4DB2-BD59-A6C34878D82A}">
                    <a16:rowId xmlns:a16="http://schemas.microsoft.com/office/drawing/2014/main" val="10006"/>
                  </a:ext>
                </a:extLst>
              </a:tr>
              <a:tr h="370840">
                <a:tc>
                  <a:txBody>
                    <a:bodyPr/>
                    <a:lstStyle/>
                    <a:p>
                      <a:r>
                        <a:rPr lang="en-US" dirty="0"/>
                        <a:t>400</a:t>
                      </a:r>
                    </a:p>
                  </a:txBody>
                  <a:tcPr/>
                </a:tc>
                <a:tc>
                  <a:txBody>
                    <a:bodyPr/>
                    <a:lstStyle/>
                    <a:p>
                      <a:r>
                        <a:rPr lang="en-US" dirty="0"/>
                        <a:t>BF410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400</a:t>
                      </a:r>
                    </a:p>
                  </a:txBody>
                  <a:tcPr/>
                </a:tc>
                <a:tc>
                  <a:txBody>
                    <a:bodyPr/>
                    <a:lstStyle/>
                    <a:p>
                      <a:r>
                        <a:rPr lang="en-US" dirty="0"/>
                        <a:t>CS250</a:t>
                      </a:r>
                    </a:p>
                  </a:txBody>
                  <a:tcPr/>
                </a:tc>
                <a:tc>
                  <a:txBody>
                    <a:bodyPr/>
                    <a:lstStyle/>
                    <a:p>
                      <a:r>
                        <a:rPr lang="en-US" dirty="0"/>
                        <a:t>2</a:t>
                      </a:r>
                    </a:p>
                  </a:txBody>
                  <a:tcPr/>
                </a:tc>
                <a:extLst>
                  <a:ext uri="{0D108BD9-81ED-4DB2-BD59-A6C34878D82A}">
                    <a16:rowId xmlns:a16="http://schemas.microsoft.com/office/drawing/2014/main" val="10008"/>
                  </a:ext>
                </a:extLst>
              </a:tr>
              <a:tr h="370840">
                <a:tc>
                  <a:txBody>
                    <a:bodyPr/>
                    <a:lstStyle/>
                    <a:p>
                      <a:r>
                        <a:rPr lang="en-US" dirty="0"/>
                        <a:t>450</a:t>
                      </a:r>
                    </a:p>
                  </a:txBody>
                  <a:tcPr/>
                </a:tc>
                <a:tc>
                  <a:txBody>
                    <a:bodyPr/>
                    <a:lstStyle/>
                    <a:p>
                      <a:r>
                        <a:rPr lang="en-US" dirty="0"/>
                        <a:t>BA200</a:t>
                      </a:r>
                    </a:p>
                  </a:txBody>
                  <a:tcPr/>
                </a:tc>
                <a:tc>
                  <a:txBody>
                    <a:bodyPr/>
                    <a:lstStyle/>
                    <a:p>
                      <a:r>
                        <a:rPr lang="en-US" dirty="0"/>
                        <a:t>3</a:t>
                      </a:r>
                    </a:p>
                  </a:txBody>
                  <a:tcPr/>
                </a:tc>
                <a:extLst>
                  <a:ext uri="{0D108BD9-81ED-4DB2-BD59-A6C34878D82A}">
                    <a16:rowId xmlns:a16="http://schemas.microsoft.com/office/drawing/2014/main" val="10009"/>
                  </a:ext>
                </a:extLst>
              </a:tr>
            </a:tbl>
          </a:graphicData>
        </a:graphic>
      </p:graphicFrame>
      <p:sp>
        <p:nvSpPr>
          <p:cNvPr id="9" name="TextBox 8"/>
          <p:cNvSpPr txBox="1"/>
          <p:nvPr/>
        </p:nvSpPr>
        <p:spPr>
          <a:xfrm>
            <a:off x="248487" y="1187291"/>
            <a:ext cx="1083199" cy="369332"/>
          </a:xfrm>
          <a:prstGeom prst="rect">
            <a:avLst/>
          </a:prstGeom>
          <a:noFill/>
        </p:spPr>
        <p:txBody>
          <a:bodyPr wrap="none" rtlCol="0">
            <a:spAutoFit/>
          </a:bodyPr>
          <a:lstStyle/>
          <a:p>
            <a:r>
              <a:rPr lang="en-US" b="1" dirty="0"/>
              <a:t>STUDENT</a:t>
            </a:r>
          </a:p>
        </p:txBody>
      </p:sp>
      <p:sp>
        <p:nvSpPr>
          <p:cNvPr id="10" name="TextBox 9"/>
          <p:cNvSpPr txBox="1"/>
          <p:nvPr/>
        </p:nvSpPr>
        <p:spPr>
          <a:xfrm>
            <a:off x="5264162" y="2515618"/>
            <a:ext cx="1511276" cy="369332"/>
          </a:xfrm>
          <a:prstGeom prst="rect">
            <a:avLst/>
          </a:prstGeom>
          <a:noFill/>
        </p:spPr>
        <p:txBody>
          <a:bodyPr wrap="none" rtlCol="0">
            <a:spAutoFit/>
          </a:bodyPr>
          <a:lstStyle/>
          <a:p>
            <a:r>
              <a:rPr lang="en-US" b="1" dirty="0"/>
              <a:t>ENROLLMENT</a:t>
            </a:r>
          </a:p>
        </p:txBody>
      </p:sp>
      <p:sp>
        <p:nvSpPr>
          <p:cNvPr id="11" name="TextBox 10"/>
          <p:cNvSpPr txBox="1"/>
          <p:nvPr/>
        </p:nvSpPr>
        <p:spPr>
          <a:xfrm>
            <a:off x="4499338" y="178392"/>
            <a:ext cx="762536" cy="369332"/>
          </a:xfrm>
          <a:prstGeom prst="rect">
            <a:avLst/>
          </a:prstGeom>
          <a:noFill/>
        </p:spPr>
        <p:txBody>
          <a:bodyPr wrap="none" rtlCol="0">
            <a:spAutoFit/>
          </a:bodyPr>
          <a:lstStyle/>
          <a:p>
            <a:r>
              <a:rPr lang="en-US" b="1" dirty="0"/>
              <a:t>CLASS</a:t>
            </a:r>
          </a:p>
        </p:txBody>
      </p:sp>
      <p:sp>
        <p:nvSpPr>
          <p:cNvPr id="12" name="Footer Placeholder 11"/>
          <p:cNvSpPr>
            <a:spLocks noGrp="1"/>
          </p:cNvSpPr>
          <p:nvPr>
            <p:ph type="ftr" sz="quarter" idx="11"/>
          </p:nvPr>
        </p:nvSpPr>
        <p:spPr/>
        <p:txBody>
          <a:bodyPr/>
          <a:lstStyle/>
          <a:p>
            <a:r>
              <a:rPr lang="en-US" dirty="0"/>
              <a:t>Copyright J. Morabito 2021</a:t>
            </a:r>
          </a:p>
        </p:txBody>
      </p:sp>
      <p:sp>
        <p:nvSpPr>
          <p:cNvPr id="2" name="Slide Number Placeholder 1"/>
          <p:cNvSpPr>
            <a:spLocks noGrp="1"/>
          </p:cNvSpPr>
          <p:nvPr>
            <p:ph type="sldNum" sz="quarter" idx="12"/>
          </p:nvPr>
        </p:nvSpPr>
        <p:spPr/>
        <p:txBody>
          <a:bodyPr/>
          <a:lstStyle/>
          <a:p>
            <a:fld id="{2EF190A1-0A62-044C-B99E-616EE00601EF}" type="slidenum">
              <a:rPr lang="en-US" smtClean="0"/>
              <a:t>11</a:t>
            </a:fld>
            <a:endParaRPr lang="en-US" dirty="0"/>
          </a:p>
        </p:txBody>
      </p:sp>
    </p:spTree>
    <p:extLst>
      <p:ext uri="{BB962C8B-B14F-4D97-AF65-F5344CB8AC3E}">
        <p14:creationId xmlns:p14="http://schemas.microsoft.com/office/powerpoint/2010/main" val="4230949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03" y="108078"/>
            <a:ext cx="8419945" cy="1039359"/>
          </a:xfrm>
        </p:spPr>
        <p:txBody>
          <a:bodyPr>
            <a:normAutofit/>
          </a:bodyPr>
          <a:lstStyle/>
          <a:p>
            <a:pPr algn="l"/>
            <a:r>
              <a:rPr lang="en-US" dirty="0"/>
              <a:t>Combining Selection and Projection</a:t>
            </a:r>
          </a:p>
        </p:txBody>
      </p:sp>
      <p:sp>
        <p:nvSpPr>
          <p:cNvPr id="3" name="Footer Placeholder 2"/>
          <p:cNvSpPr>
            <a:spLocks noGrp="1"/>
          </p:cNvSpPr>
          <p:nvPr>
            <p:ph type="ftr" sz="quarter" idx="11"/>
          </p:nvPr>
        </p:nvSpPr>
        <p:spPr/>
        <p:txBody>
          <a:bodyPr/>
          <a:lstStyle/>
          <a:p>
            <a:r>
              <a:rPr lang="en-US" dirty="0"/>
              <a:t>Copyright J. Morabito 2021</a:t>
            </a:r>
          </a:p>
        </p:txBody>
      </p:sp>
      <p:sp>
        <p:nvSpPr>
          <p:cNvPr id="5" name="TextBox 4"/>
          <p:cNvSpPr txBox="1"/>
          <p:nvPr/>
        </p:nvSpPr>
        <p:spPr>
          <a:xfrm>
            <a:off x="646368" y="1622437"/>
            <a:ext cx="2919940" cy="923330"/>
          </a:xfrm>
          <a:prstGeom prst="rect">
            <a:avLst/>
          </a:prstGeom>
          <a:noFill/>
        </p:spPr>
        <p:txBody>
          <a:bodyPr wrap="none" rtlCol="0">
            <a:spAutoFit/>
          </a:bodyPr>
          <a:lstStyle/>
          <a:p>
            <a:r>
              <a:rPr lang="en-US" dirty="0">
                <a:latin typeface="Times New Roman"/>
                <a:cs typeface="Times New Roman"/>
              </a:rPr>
              <a:t>SELECT	Name, GradeLevel</a:t>
            </a:r>
          </a:p>
          <a:p>
            <a:r>
              <a:rPr lang="en-US" dirty="0">
                <a:latin typeface="Times New Roman"/>
                <a:cs typeface="Times New Roman"/>
              </a:rPr>
              <a:t>FROM	STUDENT</a:t>
            </a:r>
          </a:p>
          <a:p>
            <a:r>
              <a:rPr lang="en-US" dirty="0">
                <a:latin typeface="Times New Roman"/>
                <a:cs typeface="Times New Roman"/>
              </a:rPr>
              <a:t>WHERE	Major = ‘Math’</a:t>
            </a:r>
          </a:p>
        </p:txBody>
      </p:sp>
      <p:graphicFrame>
        <p:nvGraphicFramePr>
          <p:cNvPr id="6" name="Table 5"/>
          <p:cNvGraphicFramePr>
            <a:graphicFrameLocks noGrp="1"/>
          </p:cNvGraphicFramePr>
          <p:nvPr>
            <p:extLst>
              <p:ext uri="{D42A27DB-BD31-4B8C-83A1-F6EECF244321}">
                <p14:modId xmlns:p14="http://schemas.microsoft.com/office/powerpoint/2010/main" val="2893271109"/>
              </p:ext>
            </p:extLst>
          </p:nvPr>
        </p:nvGraphicFramePr>
        <p:xfrm>
          <a:off x="3124200" y="2845126"/>
          <a:ext cx="2383212" cy="741680"/>
        </p:xfrm>
        <a:graphic>
          <a:graphicData uri="http://schemas.openxmlformats.org/drawingml/2006/table">
            <a:tbl>
              <a:tblPr firstRow="1" bandRow="1">
                <a:tableStyleId>{5940675A-B579-460E-94D1-54222C63F5DA}</a:tableStyleId>
              </a:tblPr>
              <a:tblGrid>
                <a:gridCol w="984684">
                  <a:extLst>
                    <a:ext uri="{9D8B030D-6E8A-4147-A177-3AD203B41FA5}">
                      <a16:colId xmlns:a16="http://schemas.microsoft.com/office/drawing/2014/main" val="20000"/>
                    </a:ext>
                  </a:extLst>
                </a:gridCol>
                <a:gridCol w="1398528">
                  <a:extLst>
                    <a:ext uri="{9D8B030D-6E8A-4147-A177-3AD203B41FA5}">
                      <a16:colId xmlns:a16="http://schemas.microsoft.com/office/drawing/2014/main" val="20001"/>
                    </a:ext>
                  </a:extLst>
                </a:gridCol>
              </a:tblGrid>
              <a:tr h="370840">
                <a:tc>
                  <a:txBody>
                    <a:bodyPr/>
                    <a:lstStyle/>
                    <a:p>
                      <a:r>
                        <a:rPr lang="en-US" dirty="0"/>
                        <a:t>Baker</a:t>
                      </a:r>
                    </a:p>
                  </a:txBody>
                  <a:tcPr/>
                </a:tc>
                <a:tc>
                  <a:txBody>
                    <a:bodyPr/>
                    <a:lstStyle/>
                    <a:p>
                      <a:r>
                        <a:rPr lang="en-US" dirty="0"/>
                        <a:t>GR</a:t>
                      </a:r>
                    </a:p>
                  </a:txBody>
                  <a:tcPr/>
                </a:tc>
                <a:extLst>
                  <a:ext uri="{0D108BD9-81ED-4DB2-BD59-A6C34878D82A}">
                    <a16:rowId xmlns:a16="http://schemas.microsoft.com/office/drawing/2014/main" val="10000"/>
                  </a:ext>
                </a:extLst>
              </a:tr>
              <a:tr h="370840">
                <a:tc>
                  <a:txBody>
                    <a:bodyPr/>
                    <a:lstStyle/>
                    <a:p>
                      <a:r>
                        <a:rPr lang="en-US" dirty="0"/>
                        <a:t>Russell</a:t>
                      </a:r>
                    </a:p>
                  </a:txBody>
                  <a:tcPr/>
                </a:tc>
                <a:tc>
                  <a:txBody>
                    <a:bodyPr/>
                    <a:lstStyle/>
                    <a:p>
                      <a:r>
                        <a:rPr lang="en-US" dirty="0"/>
                        <a:t>JR</a:t>
                      </a:r>
                    </a:p>
                  </a:txBody>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fld id="{2EF190A1-0A62-044C-B99E-616EE00601EF}" type="slidenum">
              <a:rPr lang="en-US" smtClean="0"/>
              <a:t>12</a:t>
            </a:fld>
            <a:endParaRPr lang="en-US" dirty="0"/>
          </a:p>
        </p:txBody>
      </p:sp>
    </p:spTree>
    <p:extLst>
      <p:ext uri="{BB962C8B-B14F-4D97-AF65-F5344CB8AC3E}">
        <p14:creationId xmlns:p14="http://schemas.microsoft.com/office/powerpoint/2010/main" val="15507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098"/>
            <a:ext cx="8229600" cy="1012339"/>
          </a:xfrm>
        </p:spPr>
        <p:txBody>
          <a:bodyPr/>
          <a:lstStyle/>
          <a:p>
            <a:pPr algn="l"/>
            <a:r>
              <a:rPr lang="en-US" dirty="0"/>
              <a:t>Selection and Projection-2</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646368" y="1622437"/>
            <a:ext cx="4891083" cy="923330"/>
          </a:xfrm>
          <a:prstGeom prst="rect">
            <a:avLst/>
          </a:prstGeom>
          <a:noFill/>
        </p:spPr>
        <p:txBody>
          <a:bodyPr wrap="none" rtlCol="0">
            <a:spAutoFit/>
          </a:bodyPr>
          <a:lstStyle/>
          <a:p>
            <a:r>
              <a:rPr lang="en-US" dirty="0">
                <a:latin typeface="Times New Roman"/>
                <a:cs typeface="Times New Roman"/>
              </a:rPr>
              <a:t>SELECT	Name, GradeLevel</a:t>
            </a:r>
          </a:p>
          <a:p>
            <a:r>
              <a:rPr lang="en-US" dirty="0">
                <a:latin typeface="Times New Roman"/>
                <a:cs typeface="Times New Roman"/>
              </a:rPr>
              <a:t>FROM	STUDENT</a:t>
            </a:r>
          </a:p>
          <a:p>
            <a:r>
              <a:rPr lang="en-US" dirty="0">
                <a:latin typeface="Times New Roman"/>
                <a:cs typeface="Times New Roman"/>
              </a:rPr>
              <a:t>WHERE	Major = ‘Math’ AND GradeLevel = ‘GR’</a:t>
            </a:r>
          </a:p>
        </p:txBody>
      </p:sp>
      <p:graphicFrame>
        <p:nvGraphicFramePr>
          <p:cNvPr id="5" name="Table 4"/>
          <p:cNvGraphicFramePr>
            <a:graphicFrameLocks noGrp="1"/>
          </p:cNvGraphicFramePr>
          <p:nvPr>
            <p:extLst>
              <p:ext uri="{D42A27DB-BD31-4B8C-83A1-F6EECF244321}">
                <p14:modId xmlns:p14="http://schemas.microsoft.com/office/powerpoint/2010/main" val="3340037114"/>
              </p:ext>
            </p:extLst>
          </p:nvPr>
        </p:nvGraphicFramePr>
        <p:xfrm>
          <a:off x="3124200" y="2845126"/>
          <a:ext cx="2383212" cy="370840"/>
        </p:xfrm>
        <a:graphic>
          <a:graphicData uri="http://schemas.openxmlformats.org/drawingml/2006/table">
            <a:tbl>
              <a:tblPr firstRow="1" bandRow="1">
                <a:tableStyleId>{5940675A-B579-460E-94D1-54222C63F5DA}</a:tableStyleId>
              </a:tblPr>
              <a:tblGrid>
                <a:gridCol w="984684">
                  <a:extLst>
                    <a:ext uri="{9D8B030D-6E8A-4147-A177-3AD203B41FA5}">
                      <a16:colId xmlns:a16="http://schemas.microsoft.com/office/drawing/2014/main" val="20000"/>
                    </a:ext>
                  </a:extLst>
                </a:gridCol>
                <a:gridCol w="1398528">
                  <a:extLst>
                    <a:ext uri="{9D8B030D-6E8A-4147-A177-3AD203B41FA5}">
                      <a16:colId xmlns:a16="http://schemas.microsoft.com/office/drawing/2014/main" val="20001"/>
                    </a:ext>
                  </a:extLst>
                </a:gridCol>
              </a:tblGrid>
              <a:tr h="370840">
                <a:tc>
                  <a:txBody>
                    <a:bodyPr/>
                    <a:lstStyle/>
                    <a:p>
                      <a:r>
                        <a:rPr lang="en-US" dirty="0"/>
                        <a:t>Baker</a:t>
                      </a:r>
                    </a:p>
                  </a:txBody>
                  <a:tcPr/>
                </a:tc>
                <a:tc>
                  <a:txBody>
                    <a:bodyPr/>
                    <a:lstStyle/>
                    <a:p>
                      <a:r>
                        <a:rPr lang="en-US" dirty="0"/>
                        <a:t>GR</a:t>
                      </a:r>
                    </a:p>
                  </a:txBody>
                  <a:tcPr/>
                </a:tc>
                <a:extLst>
                  <a:ext uri="{0D108BD9-81ED-4DB2-BD59-A6C34878D82A}">
                    <a16:rowId xmlns:a16="http://schemas.microsoft.com/office/drawing/2014/main" val="10000"/>
                  </a:ext>
                </a:extLst>
              </a:tr>
            </a:tbl>
          </a:graphicData>
        </a:graphic>
      </p:graphicFrame>
      <p:sp>
        <p:nvSpPr>
          <p:cNvPr id="6" name="TextBox 5"/>
          <p:cNvSpPr txBox="1"/>
          <p:nvPr/>
        </p:nvSpPr>
        <p:spPr>
          <a:xfrm>
            <a:off x="824207" y="4309681"/>
            <a:ext cx="7673896" cy="400110"/>
          </a:xfrm>
          <a:prstGeom prst="rect">
            <a:avLst/>
          </a:prstGeom>
          <a:noFill/>
        </p:spPr>
        <p:txBody>
          <a:bodyPr wrap="none" rtlCol="0">
            <a:spAutoFit/>
          </a:bodyPr>
          <a:lstStyle/>
          <a:p>
            <a:r>
              <a:rPr lang="en-US" sz="2000" dirty="0">
                <a:latin typeface="Times New Roman"/>
                <a:cs typeface="Times New Roman"/>
              </a:rPr>
              <a:t>In this case, there are several conditions expressed in the WHERE clause</a:t>
            </a:r>
          </a:p>
        </p:txBody>
      </p:sp>
      <p:sp>
        <p:nvSpPr>
          <p:cNvPr id="7" name="Slide Number Placeholder 6"/>
          <p:cNvSpPr>
            <a:spLocks noGrp="1"/>
          </p:cNvSpPr>
          <p:nvPr>
            <p:ph type="sldNum" sz="quarter" idx="12"/>
          </p:nvPr>
        </p:nvSpPr>
        <p:spPr/>
        <p:txBody>
          <a:bodyPr/>
          <a:lstStyle/>
          <a:p>
            <a:fld id="{2EF190A1-0A62-044C-B99E-616EE00601EF}" type="slidenum">
              <a:rPr lang="en-US" smtClean="0"/>
              <a:t>13</a:t>
            </a:fld>
            <a:endParaRPr lang="en-US" dirty="0"/>
          </a:p>
        </p:txBody>
      </p:sp>
    </p:spTree>
    <p:extLst>
      <p:ext uri="{BB962C8B-B14F-4D97-AF65-F5344CB8AC3E}">
        <p14:creationId xmlns:p14="http://schemas.microsoft.com/office/powerpoint/2010/main" val="707724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04" y="94568"/>
            <a:ext cx="8460480" cy="1337489"/>
          </a:xfrm>
        </p:spPr>
        <p:txBody>
          <a:bodyPr>
            <a:normAutofit/>
          </a:bodyPr>
          <a:lstStyle/>
          <a:p>
            <a:pPr algn="l"/>
            <a:r>
              <a:rPr lang="en-US" dirty="0"/>
              <a:t>Selection and Projection-3</a:t>
            </a:r>
            <a:br>
              <a:rPr lang="en-US" sz="2000" dirty="0"/>
            </a:br>
            <a:r>
              <a:rPr lang="en-US" sz="2700" dirty="0"/>
              <a:t>Specifying a Set of Values in the WHERE Clause with IN</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646368" y="1703497"/>
            <a:ext cx="4136657" cy="923330"/>
          </a:xfrm>
          <a:prstGeom prst="rect">
            <a:avLst/>
          </a:prstGeom>
          <a:noFill/>
        </p:spPr>
        <p:txBody>
          <a:bodyPr wrap="none" rtlCol="0">
            <a:spAutoFit/>
          </a:bodyPr>
          <a:lstStyle/>
          <a:p>
            <a:r>
              <a:rPr lang="en-US" dirty="0">
                <a:latin typeface="Times New Roman"/>
                <a:cs typeface="Times New Roman"/>
              </a:rPr>
              <a:t>SELECT	Name</a:t>
            </a:r>
          </a:p>
          <a:p>
            <a:r>
              <a:rPr lang="en-US" dirty="0">
                <a:latin typeface="Times New Roman"/>
                <a:cs typeface="Times New Roman"/>
              </a:rPr>
              <a:t>FROM	STUDENT</a:t>
            </a:r>
          </a:p>
          <a:p>
            <a:r>
              <a:rPr lang="en-US" dirty="0">
                <a:latin typeface="Times New Roman"/>
                <a:cs typeface="Times New Roman"/>
              </a:rPr>
              <a:t>WHERE	Major IN [‘Math’, ‘Accounting’]</a:t>
            </a:r>
          </a:p>
        </p:txBody>
      </p:sp>
      <p:sp>
        <p:nvSpPr>
          <p:cNvPr id="5" name="TextBox 4"/>
          <p:cNvSpPr txBox="1"/>
          <p:nvPr/>
        </p:nvSpPr>
        <p:spPr>
          <a:xfrm>
            <a:off x="189163" y="2931664"/>
            <a:ext cx="8728517" cy="707886"/>
          </a:xfrm>
          <a:prstGeom prst="rect">
            <a:avLst/>
          </a:prstGeom>
          <a:noFill/>
        </p:spPr>
        <p:txBody>
          <a:bodyPr wrap="square" rtlCol="0">
            <a:spAutoFit/>
          </a:bodyPr>
          <a:lstStyle/>
          <a:p>
            <a:r>
              <a:rPr lang="en-US" sz="2000" dirty="0">
                <a:latin typeface="Times New Roman"/>
                <a:cs typeface="Times New Roman"/>
              </a:rPr>
              <a:t>In this case, the WHERE clause is referring to a set of values. The above statement means “display the names of students who have either a math or accounting major”.</a:t>
            </a:r>
          </a:p>
        </p:txBody>
      </p:sp>
      <p:graphicFrame>
        <p:nvGraphicFramePr>
          <p:cNvPr id="7" name="Table 6"/>
          <p:cNvGraphicFramePr>
            <a:graphicFrameLocks noGrp="1"/>
          </p:cNvGraphicFramePr>
          <p:nvPr>
            <p:extLst>
              <p:ext uri="{D42A27DB-BD31-4B8C-83A1-F6EECF244321}">
                <p14:modId xmlns:p14="http://schemas.microsoft.com/office/powerpoint/2010/main" val="580780785"/>
              </p:ext>
            </p:extLst>
          </p:nvPr>
        </p:nvGraphicFramePr>
        <p:xfrm>
          <a:off x="4027113" y="3980086"/>
          <a:ext cx="984684" cy="1854200"/>
        </p:xfrm>
        <a:graphic>
          <a:graphicData uri="http://schemas.openxmlformats.org/drawingml/2006/table">
            <a:tbl>
              <a:tblPr firstRow="1" bandRow="1">
                <a:tableStyleId>{5940675A-B579-460E-94D1-54222C63F5DA}</a:tableStyleId>
              </a:tblPr>
              <a:tblGrid>
                <a:gridCol w="984684">
                  <a:extLst>
                    <a:ext uri="{9D8B030D-6E8A-4147-A177-3AD203B41FA5}">
                      <a16:colId xmlns:a16="http://schemas.microsoft.com/office/drawing/2014/main" val="20000"/>
                    </a:ext>
                  </a:extLst>
                </a:gridCol>
              </a:tblGrid>
              <a:tr h="370840">
                <a:tc>
                  <a:txBody>
                    <a:bodyPr/>
                    <a:lstStyle/>
                    <a:p>
                      <a:r>
                        <a:rPr lang="en-US" dirty="0"/>
                        <a:t>Parks</a:t>
                      </a:r>
                    </a:p>
                  </a:txBody>
                  <a:tcPr/>
                </a:tc>
                <a:extLst>
                  <a:ext uri="{0D108BD9-81ED-4DB2-BD59-A6C34878D82A}">
                    <a16:rowId xmlns:a16="http://schemas.microsoft.com/office/drawing/2014/main" val="10000"/>
                  </a:ext>
                </a:extLst>
              </a:tr>
              <a:tr h="370840">
                <a:tc>
                  <a:txBody>
                    <a:bodyPr/>
                    <a:lstStyle/>
                    <a:p>
                      <a:r>
                        <a:rPr lang="en-US" dirty="0"/>
                        <a:t>Baker</a:t>
                      </a:r>
                    </a:p>
                  </a:txBody>
                  <a:tcPr/>
                </a:tc>
                <a:extLst>
                  <a:ext uri="{0D108BD9-81ED-4DB2-BD59-A6C34878D82A}">
                    <a16:rowId xmlns:a16="http://schemas.microsoft.com/office/drawing/2014/main" val="10001"/>
                  </a:ext>
                </a:extLst>
              </a:tr>
              <a:tr h="370840">
                <a:tc>
                  <a:txBody>
                    <a:bodyPr/>
                    <a:lstStyle/>
                    <a:p>
                      <a:r>
                        <a:rPr lang="en-US" dirty="0"/>
                        <a:t>Baker</a:t>
                      </a:r>
                    </a:p>
                  </a:txBody>
                  <a:tcPr/>
                </a:tc>
                <a:extLst>
                  <a:ext uri="{0D108BD9-81ED-4DB2-BD59-A6C34878D82A}">
                    <a16:rowId xmlns:a16="http://schemas.microsoft.com/office/drawing/2014/main" val="10002"/>
                  </a:ext>
                </a:extLst>
              </a:tr>
              <a:tr h="370840">
                <a:tc>
                  <a:txBody>
                    <a:bodyPr/>
                    <a:lstStyle/>
                    <a:p>
                      <a:r>
                        <a:rPr lang="en-US" dirty="0"/>
                        <a:t>Russell</a:t>
                      </a:r>
                    </a:p>
                  </a:txBody>
                  <a:tcPr/>
                </a:tc>
                <a:extLst>
                  <a:ext uri="{0D108BD9-81ED-4DB2-BD59-A6C34878D82A}">
                    <a16:rowId xmlns:a16="http://schemas.microsoft.com/office/drawing/2014/main" val="10003"/>
                  </a:ext>
                </a:extLst>
              </a:tr>
              <a:tr h="370840">
                <a:tc>
                  <a:txBody>
                    <a:bodyPr/>
                    <a:lstStyle/>
                    <a:p>
                      <a:r>
                        <a:rPr lang="en-US" dirty="0"/>
                        <a:t>Rye</a:t>
                      </a:r>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2EF190A1-0A62-044C-B99E-616EE00601EF}" type="slidenum">
              <a:rPr lang="en-US" smtClean="0"/>
              <a:t>14</a:t>
            </a:fld>
            <a:endParaRPr lang="en-US" dirty="0"/>
          </a:p>
        </p:txBody>
      </p:sp>
    </p:spTree>
    <p:extLst>
      <p:ext uri="{BB962C8B-B14F-4D97-AF65-F5344CB8AC3E}">
        <p14:creationId xmlns:p14="http://schemas.microsoft.com/office/powerpoint/2010/main" val="168831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21590"/>
            <a:ext cx="8514527" cy="1296048"/>
          </a:xfrm>
        </p:spPr>
        <p:txBody>
          <a:bodyPr>
            <a:normAutofit fontScale="90000"/>
          </a:bodyPr>
          <a:lstStyle/>
          <a:p>
            <a:pPr algn="l"/>
            <a:r>
              <a:rPr lang="en-US" sz="4900" dirty="0"/>
              <a:t>Selection and Projection-4</a:t>
            </a:r>
            <a:br>
              <a:rPr lang="en-US" sz="4900" dirty="0"/>
            </a:br>
            <a:r>
              <a:rPr lang="en-US" sz="3000" dirty="0"/>
              <a:t>Specifying a Set of Values in the WHERE Clause with NOT IN</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646368" y="1703497"/>
            <a:ext cx="4664596" cy="923330"/>
          </a:xfrm>
          <a:prstGeom prst="rect">
            <a:avLst/>
          </a:prstGeom>
          <a:noFill/>
        </p:spPr>
        <p:txBody>
          <a:bodyPr wrap="none" rtlCol="0">
            <a:spAutoFit/>
          </a:bodyPr>
          <a:lstStyle/>
          <a:p>
            <a:r>
              <a:rPr lang="en-US" dirty="0">
                <a:latin typeface="Times New Roman"/>
                <a:cs typeface="Times New Roman"/>
              </a:rPr>
              <a:t>SELECT	Name</a:t>
            </a:r>
          </a:p>
          <a:p>
            <a:r>
              <a:rPr lang="en-US" dirty="0">
                <a:latin typeface="Times New Roman"/>
                <a:cs typeface="Times New Roman"/>
              </a:rPr>
              <a:t>FROM	STUDENT</a:t>
            </a:r>
          </a:p>
          <a:p>
            <a:r>
              <a:rPr lang="en-US" dirty="0">
                <a:latin typeface="Times New Roman"/>
                <a:cs typeface="Times New Roman"/>
              </a:rPr>
              <a:t>WHERE	Major NOT IN [‘Math’, ‘Accounting’]</a:t>
            </a:r>
          </a:p>
        </p:txBody>
      </p:sp>
      <p:sp>
        <p:nvSpPr>
          <p:cNvPr id="5" name="TextBox 4"/>
          <p:cNvSpPr txBox="1"/>
          <p:nvPr/>
        </p:nvSpPr>
        <p:spPr>
          <a:xfrm>
            <a:off x="189163" y="2931664"/>
            <a:ext cx="8728517" cy="707886"/>
          </a:xfrm>
          <a:prstGeom prst="rect">
            <a:avLst/>
          </a:prstGeom>
          <a:noFill/>
        </p:spPr>
        <p:txBody>
          <a:bodyPr wrap="square" rtlCol="0">
            <a:spAutoFit/>
          </a:bodyPr>
          <a:lstStyle/>
          <a:p>
            <a:r>
              <a:rPr lang="en-US" sz="2000" dirty="0">
                <a:latin typeface="Times New Roman"/>
                <a:cs typeface="Times New Roman"/>
              </a:rPr>
              <a:t>In this case, the the above expression causes the names of students other than math or accounting majors to be displayed</a:t>
            </a:r>
          </a:p>
        </p:txBody>
      </p:sp>
      <p:graphicFrame>
        <p:nvGraphicFramePr>
          <p:cNvPr id="6" name="Table 5"/>
          <p:cNvGraphicFramePr>
            <a:graphicFrameLocks noGrp="1"/>
          </p:cNvGraphicFramePr>
          <p:nvPr>
            <p:extLst>
              <p:ext uri="{D42A27DB-BD31-4B8C-83A1-F6EECF244321}">
                <p14:modId xmlns:p14="http://schemas.microsoft.com/office/powerpoint/2010/main" val="1906402"/>
              </p:ext>
            </p:extLst>
          </p:nvPr>
        </p:nvGraphicFramePr>
        <p:xfrm>
          <a:off x="3779688" y="4165892"/>
          <a:ext cx="984684" cy="1112520"/>
        </p:xfrm>
        <a:graphic>
          <a:graphicData uri="http://schemas.openxmlformats.org/drawingml/2006/table">
            <a:tbl>
              <a:tblPr firstRow="1" bandRow="1">
                <a:tableStyleId>{5940675A-B579-460E-94D1-54222C63F5DA}</a:tableStyleId>
              </a:tblPr>
              <a:tblGrid>
                <a:gridCol w="984684">
                  <a:extLst>
                    <a:ext uri="{9D8B030D-6E8A-4147-A177-3AD203B41FA5}">
                      <a16:colId xmlns:a16="http://schemas.microsoft.com/office/drawing/2014/main" val="20000"/>
                    </a:ext>
                  </a:extLst>
                </a:gridCol>
              </a:tblGrid>
              <a:tr h="370840">
                <a:tc>
                  <a:txBody>
                    <a:bodyPr/>
                    <a:lstStyle/>
                    <a:p>
                      <a:r>
                        <a:rPr lang="en-US" dirty="0"/>
                        <a:t>Jones</a:t>
                      </a:r>
                    </a:p>
                  </a:txBody>
                  <a:tcPr/>
                </a:tc>
                <a:extLst>
                  <a:ext uri="{0D108BD9-81ED-4DB2-BD59-A6C34878D82A}">
                    <a16:rowId xmlns:a16="http://schemas.microsoft.com/office/drawing/2014/main" val="10000"/>
                  </a:ext>
                </a:extLst>
              </a:tr>
              <a:tr h="370840">
                <a:tc>
                  <a:txBody>
                    <a:bodyPr/>
                    <a:lstStyle/>
                    <a:p>
                      <a:r>
                        <a:rPr lang="en-US" dirty="0"/>
                        <a:t>Glass</a:t>
                      </a:r>
                    </a:p>
                  </a:txBody>
                  <a:tcPr/>
                </a:tc>
                <a:extLst>
                  <a:ext uri="{0D108BD9-81ED-4DB2-BD59-A6C34878D82A}">
                    <a16:rowId xmlns:a16="http://schemas.microsoft.com/office/drawing/2014/main" val="10001"/>
                  </a:ext>
                </a:extLst>
              </a:tr>
              <a:tr h="370840">
                <a:tc>
                  <a:txBody>
                    <a:bodyPr/>
                    <a:lstStyle/>
                    <a:p>
                      <a:r>
                        <a:rPr lang="en-US" dirty="0"/>
                        <a:t>Jones</a:t>
                      </a:r>
                    </a:p>
                  </a:txBody>
                  <a:tcPr/>
                </a:tc>
                <a:extLst>
                  <a:ext uri="{0D108BD9-81ED-4DB2-BD59-A6C34878D82A}">
                    <a16:rowId xmlns:a16="http://schemas.microsoft.com/office/drawing/2014/main" val="10002"/>
                  </a:ext>
                </a:extLst>
              </a:tr>
            </a:tbl>
          </a:graphicData>
        </a:graphic>
      </p:graphicFrame>
      <p:sp>
        <p:nvSpPr>
          <p:cNvPr id="7" name="Slide Number Placeholder 6"/>
          <p:cNvSpPr>
            <a:spLocks noGrp="1"/>
          </p:cNvSpPr>
          <p:nvPr>
            <p:ph type="sldNum" sz="quarter" idx="12"/>
          </p:nvPr>
        </p:nvSpPr>
        <p:spPr/>
        <p:txBody>
          <a:bodyPr/>
          <a:lstStyle/>
          <a:p>
            <a:fld id="{2EF190A1-0A62-044C-B99E-616EE00601EF}" type="slidenum">
              <a:rPr lang="en-US" smtClean="0"/>
              <a:t>15</a:t>
            </a:fld>
            <a:endParaRPr lang="en-US" dirty="0"/>
          </a:p>
        </p:txBody>
      </p:sp>
    </p:spTree>
    <p:extLst>
      <p:ext uri="{BB962C8B-B14F-4D97-AF65-F5344CB8AC3E}">
        <p14:creationId xmlns:p14="http://schemas.microsoft.com/office/powerpoint/2010/main" val="1221389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57" y="274638"/>
            <a:ext cx="8674470" cy="1143000"/>
          </a:xfrm>
        </p:spPr>
        <p:txBody>
          <a:bodyPr>
            <a:normAutofit fontScale="90000"/>
          </a:bodyPr>
          <a:lstStyle/>
          <a:p>
            <a:pPr algn="l"/>
            <a:r>
              <a:rPr lang="en-US" sz="4900" dirty="0"/>
              <a:t>Selection and Projection-5</a:t>
            </a:r>
            <a:br>
              <a:rPr lang="en-US" sz="7200" dirty="0"/>
            </a:br>
            <a:r>
              <a:rPr lang="en-US" sz="3000" dirty="0"/>
              <a:t>Comparing the IN and NOT IN Condition</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173454" y="1703497"/>
            <a:ext cx="4136657" cy="923330"/>
          </a:xfrm>
          <a:prstGeom prst="rect">
            <a:avLst/>
          </a:prstGeom>
          <a:noFill/>
        </p:spPr>
        <p:txBody>
          <a:bodyPr wrap="none" rtlCol="0">
            <a:spAutoFit/>
          </a:bodyPr>
          <a:lstStyle/>
          <a:p>
            <a:r>
              <a:rPr lang="en-US" dirty="0">
                <a:latin typeface="Times New Roman"/>
                <a:cs typeface="Times New Roman"/>
              </a:rPr>
              <a:t>SELECT	Name</a:t>
            </a:r>
          </a:p>
          <a:p>
            <a:r>
              <a:rPr lang="en-US" dirty="0">
                <a:latin typeface="Times New Roman"/>
                <a:cs typeface="Times New Roman"/>
              </a:rPr>
              <a:t>FROM	STUDENT</a:t>
            </a:r>
          </a:p>
          <a:p>
            <a:r>
              <a:rPr lang="en-US" dirty="0">
                <a:latin typeface="Times New Roman"/>
                <a:cs typeface="Times New Roman"/>
              </a:rPr>
              <a:t>WHERE	Major IN [‘Math’, ‘Accounting’]</a:t>
            </a:r>
          </a:p>
        </p:txBody>
      </p:sp>
      <p:sp>
        <p:nvSpPr>
          <p:cNvPr id="5" name="TextBox 4"/>
          <p:cNvSpPr txBox="1"/>
          <p:nvPr/>
        </p:nvSpPr>
        <p:spPr>
          <a:xfrm>
            <a:off x="4415506" y="1703497"/>
            <a:ext cx="4664596" cy="923330"/>
          </a:xfrm>
          <a:prstGeom prst="rect">
            <a:avLst/>
          </a:prstGeom>
          <a:noFill/>
        </p:spPr>
        <p:txBody>
          <a:bodyPr wrap="none" rtlCol="0">
            <a:spAutoFit/>
          </a:bodyPr>
          <a:lstStyle/>
          <a:p>
            <a:r>
              <a:rPr lang="en-US" dirty="0">
                <a:latin typeface="Times New Roman"/>
                <a:cs typeface="Times New Roman"/>
              </a:rPr>
              <a:t>SELECT	Name</a:t>
            </a:r>
          </a:p>
          <a:p>
            <a:r>
              <a:rPr lang="en-US" dirty="0">
                <a:latin typeface="Times New Roman"/>
                <a:cs typeface="Times New Roman"/>
              </a:rPr>
              <a:t>FROM	STUDENT</a:t>
            </a:r>
          </a:p>
          <a:p>
            <a:r>
              <a:rPr lang="en-US" dirty="0">
                <a:latin typeface="Times New Roman"/>
                <a:cs typeface="Times New Roman"/>
              </a:rPr>
              <a:t>WHERE	Major NOT IN [‘Math’, ‘Accounting’]</a:t>
            </a:r>
          </a:p>
        </p:txBody>
      </p:sp>
      <p:sp>
        <p:nvSpPr>
          <p:cNvPr id="6" name="TextBox 5"/>
          <p:cNvSpPr txBox="1"/>
          <p:nvPr/>
        </p:nvSpPr>
        <p:spPr>
          <a:xfrm>
            <a:off x="189163" y="3012724"/>
            <a:ext cx="8728517" cy="1631216"/>
          </a:xfrm>
          <a:prstGeom prst="rect">
            <a:avLst/>
          </a:prstGeom>
          <a:noFill/>
        </p:spPr>
        <p:txBody>
          <a:bodyPr wrap="square" rtlCol="0">
            <a:spAutoFit/>
          </a:bodyPr>
          <a:lstStyle/>
          <a:p>
            <a:r>
              <a:rPr lang="en-US" sz="2000" dirty="0">
                <a:latin typeface="Times New Roman"/>
                <a:cs typeface="Times New Roman"/>
              </a:rPr>
              <a:t>The expression with the clause Major IN on the left means the value of the Major column can equal </a:t>
            </a:r>
            <a:r>
              <a:rPr lang="en-US" sz="2000" b="1" i="1" dirty="0">
                <a:latin typeface="Times New Roman"/>
                <a:cs typeface="Times New Roman"/>
              </a:rPr>
              <a:t>any</a:t>
            </a:r>
            <a:r>
              <a:rPr lang="en-US" sz="2000" dirty="0">
                <a:latin typeface="Times New Roman"/>
                <a:cs typeface="Times New Roman"/>
              </a:rPr>
              <a:t> of the listed majors in the clause.</a:t>
            </a:r>
          </a:p>
          <a:p>
            <a:endParaRPr lang="en-US" sz="2000" dirty="0">
              <a:latin typeface="Times New Roman"/>
              <a:cs typeface="Times New Roman"/>
            </a:endParaRPr>
          </a:p>
          <a:p>
            <a:r>
              <a:rPr lang="en-US" sz="2000" dirty="0">
                <a:latin typeface="Times New Roman"/>
                <a:cs typeface="Times New Roman"/>
              </a:rPr>
              <a:t>The expression with the clause Major NOT IN on the right means the value must be different from </a:t>
            </a:r>
            <a:r>
              <a:rPr lang="en-US" sz="2000" b="1" i="1" dirty="0">
                <a:latin typeface="Times New Roman"/>
                <a:cs typeface="Times New Roman"/>
              </a:rPr>
              <a:t>all</a:t>
            </a:r>
            <a:r>
              <a:rPr lang="en-US" sz="2000" dirty="0">
                <a:latin typeface="Times New Roman"/>
                <a:cs typeface="Times New Roman"/>
              </a:rPr>
              <a:t> the listed majors.</a:t>
            </a:r>
          </a:p>
        </p:txBody>
      </p:sp>
      <p:sp>
        <p:nvSpPr>
          <p:cNvPr id="7" name="Slide Number Placeholder 6"/>
          <p:cNvSpPr>
            <a:spLocks noGrp="1"/>
          </p:cNvSpPr>
          <p:nvPr>
            <p:ph type="sldNum" sz="quarter" idx="12"/>
          </p:nvPr>
        </p:nvSpPr>
        <p:spPr/>
        <p:txBody>
          <a:bodyPr/>
          <a:lstStyle/>
          <a:p>
            <a:fld id="{2EF190A1-0A62-044C-B99E-616EE00601EF}" type="slidenum">
              <a:rPr lang="en-US" smtClean="0"/>
              <a:t>16</a:t>
            </a:fld>
            <a:endParaRPr lang="en-US" dirty="0"/>
          </a:p>
        </p:txBody>
      </p:sp>
    </p:spTree>
    <p:extLst>
      <p:ext uri="{BB962C8B-B14F-4D97-AF65-F5344CB8AC3E}">
        <p14:creationId xmlns:p14="http://schemas.microsoft.com/office/powerpoint/2010/main" val="91031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900" dirty="0"/>
              <a:t>Selection and Projection-6</a:t>
            </a:r>
            <a:br>
              <a:rPr lang="en-US" sz="9600" dirty="0"/>
            </a:br>
            <a:r>
              <a:rPr lang="en-US" sz="3000" dirty="0"/>
              <a:t>Ranges</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173454" y="1703497"/>
            <a:ext cx="3993175" cy="923330"/>
          </a:xfrm>
          <a:prstGeom prst="rect">
            <a:avLst/>
          </a:prstGeom>
          <a:noFill/>
        </p:spPr>
        <p:txBody>
          <a:bodyPr wrap="none" rtlCol="0">
            <a:spAutoFit/>
          </a:bodyPr>
          <a:lstStyle/>
          <a:p>
            <a:r>
              <a:rPr lang="en-US" dirty="0">
                <a:latin typeface="Times New Roman"/>
                <a:cs typeface="Times New Roman"/>
              </a:rPr>
              <a:t>SELECT	Name, Major</a:t>
            </a:r>
          </a:p>
          <a:p>
            <a:r>
              <a:rPr lang="en-US" dirty="0">
                <a:latin typeface="Times New Roman"/>
                <a:cs typeface="Times New Roman"/>
              </a:rPr>
              <a:t>FROM	STUDENT</a:t>
            </a:r>
          </a:p>
          <a:p>
            <a:r>
              <a:rPr lang="en-US" dirty="0">
                <a:latin typeface="Times New Roman"/>
                <a:cs typeface="Times New Roman"/>
              </a:rPr>
              <a:t>WHERE	SID BETWEEN 200 AND 300</a:t>
            </a:r>
          </a:p>
        </p:txBody>
      </p:sp>
      <p:sp>
        <p:nvSpPr>
          <p:cNvPr id="5" name="TextBox 4"/>
          <p:cNvSpPr txBox="1"/>
          <p:nvPr/>
        </p:nvSpPr>
        <p:spPr>
          <a:xfrm>
            <a:off x="4415506" y="1703497"/>
            <a:ext cx="3898724" cy="923330"/>
          </a:xfrm>
          <a:prstGeom prst="rect">
            <a:avLst/>
          </a:prstGeom>
          <a:noFill/>
        </p:spPr>
        <p:txBody>
          <a:bodyPr wrap="none" rtlCol="0">
            <a:spAutoFit/>
          </a:bodyPr>
          <a:lstStyle/>
          <a:p>
            <a:r>
              <a:rPr lang="en-US" dirty="0">
                <a:latin typeface="Times New Roman"/>
                <a:cs typeface="Times New Roman"/>
              </a:rPr>
              <a:t>SELECT	Name, Major</a:t>
            </a:r>
          </a:p>
          <a:p>
            <a:r>
              <a:rPr lang="en-US" dirty="0">
                <a:latin typeface="Times New Roman"/>
                <a:cs typeface="Times New Roman"/>
              </a:rPr>
              <a:t>FROM	STUDENT</a:t>
            </a:r>
          </a:p>
          <a:p>
            <a:r>
              <a:rPr lang="en-US" dirty="0">
                <a:latin typeface="Times New Roman"/>
                <a:cs typeface="Times New Roman"/>
              </a:rPr>
              <a:t>WHERE	SID &gt;= 200 AND SID &lt;= 300</a:t>
            </a:r>
          </a:p>
        </p:txBody>
      </p:sp>
      <p:sp>
        <p:nvSpPr>
          <p:cNvPr id="6" name="TextBox 5"/>
          <p:cNvSpPr txBox="1"/>
          <p:nvPr/>
        </p:nvSpPr>
        <p:spPr>
          <a:xfrm>
            <a:off x="189163" y="3012724"/>
            <a:ext cx="8728517" cy="1015663"/>
          </a:xfrm>
          <a:prstGeom prst="rect">
            <a:avLst/>
          </a:prstGeom>
          <a:noFill/>
        </p:spPr>
        <p:txBody>
          <a:bodyPr wrap="square" rtlCol="0">
            <a:spAutoFit/>
          </a:bodyPr>
          <a:lstStyle/>
          <a:p>
            <a:r>
              <a:rPr lang="en-US" sz="2000" dirty="0">
                <a:latin typeface="Times New Roman"/>
                <a:cs typeface="Times New Roman"/>
              </a:rPr>
              <a:t>Both expressions are equivalent. </a:t>
            </a:r>
          </a:p>
          <a:p>
            <a:endParaRPr lang="en-US" sz="2000" dirty="0">
              <a:latin typeface="Times New Roman"/>
              <a:cs typeface="Times New Roman"/>
            </a:endParaRPr>
          </a:p>
          <a:p>
            <a:r>
              <a:rPr lang="en-US" sz="2000" dirty="0">
                <a:latin typeface="Times New Roman"/>
                <a:cs typeface="Times New Roman"/>
              </a:rPr>
              <a:t>Note that the end-values of BETWEEN are </a:t>
            </a:r>
            <a:r>
              <a:rPr lang="en-US" sz="2000" i="1" dirty="0">
                <a:latin typeface="Times New Roman"/>
                <a:cs typeface="Times New Roman"/>
              </a:rPr>
              <a:t>included</a:t>
            </a:r>
            <a:r>
              <a:rPr lang="en-US" sz="2000" dirty="0">
                <a:latin typeface="Times New Roman"/>
                <a:cs typeface="Times New Roman"/>
              </a:rPr>
              <a:t> in the selected range.</a:t>
            </a:r>
          </a:p>
        </p:txBody>
      </p:sp>
      <p:graphicFrame>
        <p:nvGraphicFramePr>
          <p:cNvPr id="7" name="Table 6"/>
          <p:cNvGraphicFramePr>
            <a:graphicFrameLocks noGrp="1"/>
          </p:cNvGraphicFramePr>
          <p:nvPr>
            <p:extLst>
              <p:ext uri="{D42A27DB-BD31-4B8C-83A1-F6EECF244321}">
                <p14:modId xmlns:p14="http://schemas.microsoft.com/office/powerpoint/2010/main" val="940866145"/>
              </p:ext>
            </p:extLst>
          </p:nvPr>
        </p:nvGraphicFramePr>
        <p:xfrm>
          <a:off x="3304968" y="4422581"/>
          <a:ext cx="2383220" cy="1112520"/>
        </p:xfrm>
        <a:graphic>
          <a:graphicData uri="http://schemas.openxmlformats.org/drawingml/2006/table">
            <a:tbl>
              <a:tblPr firstRow="1" bandRow="1">
                <a:tableStyleId>{5940675A-B579-460E-94D1-54222C63F5DA}</a:tableStyleId>
              </a:tblPr>
              <a:tblGrid>
                <a:gridCol w="984684">
                  <a:extLst>
                    <a:ext uri="{9D8B030D-6E8A-4147-A177-3AD203B41FA5}">
                      <a16:colId xmlns:a16="http://schemas.microsoft.com/office/drawing/2014/main" val="20000"/>
                    </a:ext>
                  </a:extLst>
                </a:gridCol>
                <a:gridCol w="1398536">
                  <a:extLst>
                    <a:ext uri="{9D8B030D-6E8A-4147-A177-3AD203B41FA5}">
                      <a16:colId xmlns:a16="http://schemas.microsoft.com/office/drawing/2014/main" val="20001"/>
                    </a:ext>
                  </a:extLst>
                </a:gridCol>
              </a:tblGrid>
              <a:tr h="370840">
                <a:tc>
                  <a:txBody>
                    <a:bodyPr/>
                    <a:lstStyle/>
                    <a:p>
                      <a:r>
                        <a:rPr lang="en-US" dirty="0"/>
                        <a:t>Baker</a:t>
                      </a:r>
                    </a:p>
                  </a:txBody>
                  <a:tcPr/>
                </a:tc>
                <a:tc>
                  <a:txBody>
                    <a:bodyPr/>
                    <a:lstStyle/>
                    <a:p>
                      <a:r>
                        <a:rPr lang="en-US" dirty="0"/>
                        <a:t>Math</a:t>
                      </a:r>
                    </a:p>
                  </a:txBody>
                  <a:tcPr/>
                </a:tc>
                <a:extLst>
                  <a:ext uri="{0D108BD9-81ED-4DB2-BD59-A6C34878D82A}">
                    <a16:rowId xmlns:a16="http://schemas.microsoft.com/office/drawing/2014/main" val="10000"/>
                  </a:ext>
                </a:extLst>
              </a:tr>
              <a:tr h="370840">
                <a:tc>
                  <a:txBody>
                    <a:bodyPr/>
                    <a:lstStyle/>
                    <a:p>
                      <a:r>
                        <a:rPr lang="en-US" dirty="0"/>
                        <a:t>Glass</a:t>
                      </a:r>
                    </a:p>
                  </a:txBody>
                  <a:tcPr/>
                </a:tc>
                <a:tc>
                  <a:txBody>
                    <a:bodyPr/>
                    <a:lstStyle/>
                    <a:p>
                      <a:r>
                        <a:rPr lang="en-US" dirty="0"/>
                        <a:t>History</a:t>
                      </a:r>
                    </a:p>
                  </a:txBody>
                  <a:tcPr/>
                </a:tc>
                <a:extLst>
                  <a:ext uri="{0D108BD9-81ED-4DB2-BD59-A6C34878D82A}">
                    <a16:rowId xmlns:a16="http://schemas.microsoft.com/office/drawing/2014/main" val="10001"/>
                  </a:ext>
                </a:extLst>
              </a:tr>
              <a:tr h="370840">
                <a:tc>
                  <a:txBody>
                    <a:bodyPr/>
                    <a:lstStyle/>
                    <a:p>
                      <a:r>
                        <a:rPr lang="en-US" dirty="0"/>
                        <a:t>Baker</a:t>
                      </a:r>
                    </a:p>
                  </a:txBody>
                  <a:tcPr/>
                </a:tc>
                <a:tc>
                  <a:txBody>
                    <a:bodyPr/>
                    <a:lstStyle/>
                    <a:p>
                      <a:r>
                        <a:rPr lang="en-US" dirty="0"/>
                        <a:t>Accounting</a:t>
                      </a:r>
                    </a:p>
                  </a:txBody>
                  <a:tcPr/>
                </a:tc>
                <a:extLst>
                  <a:ext uri="{0D108BD9-81ED-4DB2-BD59-A6C34878D82A}">
                    <a16:rowId xmlns:a16="http://schemas.microsoft.com/office/drawing/2014/main" val="10002"/>
                  </a:ext>
                </a:extLst>
              </a:tr>
            </a:tbl>
          </a:graphicData>
        </a:graphic>
      </p:graphicFrame>
      <p:sp>
        <p:nvSpPr>
          <p:cNvPr id="8" name="Slide Number Placeholder 7"/>
          <p:cNvSpPr>
            <a:spLocks noGrp="1"/>
          </p:cNvSpPr>
          <p:nvPr>
            <p:ph type="sldNum" sz="quarter" idx="12"/>
          </p:nvPr>
        </p:nvSpPr>
        <p:spPr/>
        <p:txBody>
          <a:bodyPr/>
          <a:lstStyle/>
          <a:p>
            <a:fld id="{2EF190A1-0A62-044C-B99E-616EE00601EF}" type="slidenum">
              <a:rPr lang="en-US" smtClean="0"/>
              <a:t>17</a:t>
            </a:fld>
            <a:endParaRPr lang="en-US" dirty="0"/>
          </a:p>
        </p:txBody>
      </p:sp>
    </p:spTree>
    <p:extLst>
      <p:ext uri="{BB962C8B-B14F-4D97-AF65-F5344CB8AC3E}">
        <p14:creationId xmlns:p14="http://schemas.microsoft.com/office/powerpoint/2010/main" val="30467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Copyright J. Morabito 2021</a:t>
            </a:r>
          </a:p>
        </p:txBody>
      </p:sp>
      <p:sp>
        <p:nvSpPr>
          <p:cNvPr id="4" name="Title 3"/>
          <p:cNvSpPr txBox="1">
            <a:spLocks/>
          </p:cNvSpPr>
          <p:nvPr/>
        </p:nvSpPr>
        <p:spPr>
          <a:xfrm>
            <a:off x="209255" y="221424"/>
            <a:ext cx="8229600" cy="77238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Sample Data</a:t>
            </a:r>
          </a:p>
        </p:txBody>
      </p:sp>
      <p:graphicFrame>
        <p:nvGraphicFramePr>
          <p:cNvPr id="5" name="Table 4"/>
          <p:cNvGraphicFramePr>
            <a:graphicFrameLocks noGrp="1"/>
          </p:cNvGraphicFramePr>
          <p:nvPr>
            <p:extLst>
              <p:ext uri="{D42A27DB-BD31-4B8C-83A1-F6EECF244321}">
                <p14:modId xmlns:p14="http://schemas.microsoft.com/office/powerpoint/2010/main" val="1132046729"/>
              </p:ext>
            </p:extLst>
          </p:nvPr>
        </p:nvGraphicFramePr>
        <p:xfrm>
          <a:off x="392039" y="1751397"/>
          <a:ext cx="4640967" cy="3337560"/>
        </p:xfrm>
        <a:graphic>
          <a:graphicData uri="http://schemas.openxmlformats.org/drawingml/2006/table">
            <a:tbl>
              <a:tblPr firstRow="1" bandRow="1">
                <a:tableStyleId>{5940675A-B579-460E-94D1-54222C63F5DA}</a:tableStyleId>
              </a:tblPr>
              <a:tblGrid>
                <a:gridCol w="859219">
                  <a:extLst>
                    <a:ext uri="{9D8B030D-6E8A-4147-A177-3AD203B41FA5}">
                      <a16:colId xmlns:a16="http://schemas.microsoft.com/office/drawing/2014/main" val="20000"/>
                    </a:ext>
                  </a:extLst>
                </a:gridCol>
                <a:gridCol w="984684">
                  <a:extLst>
                    <a:ext uri="{9D8B030D-6E8A-4147-A177-3AD203B41FA5}">
                      <a16:colId xmlns:a16="http://schemas.microsoft.com/office/drawing/2014/main" val="20001"/>
                    </a:ext>
                  </a:extLst>
                </a:gridCol>
                <a:gridCol w="1398536">
                  <a:extLst>
                    <a:ext uri="{9D8B030D-6E8A-4147-A177-3AD203B41FA5}">
                      <a16:colId xmlns:a16="http://schemas.microsoft.com/office/drawing/2014/main" val="20002"/>
                    </a:ext>
                  </a:extLst>
                </a:gridCol>
                <a:gridCol w="1398528">
                  <a:extLst>
                    <a:ext uri="{9D8B030D-6E8A-4147-A177-3AD203B41FA5}">
                      <a16:colId xmlns:a16="http://schemas.microsoft.com/office/drawing/2014/main" val="20003"/>
                    </a:ext>
                  </a:extLst>
                </a:gridCol>
              </a:tblGrid>
              <a:tr h="370840">
                <a:tc>
                  <a:txBody>
                    <a:bodyPr/>
                    <a:lstStyle/>
                    <a:p>
                      <a:r>
                        <a:rPr lang="en-US" dirty="0"/>
                        <a:t>SID</a:t>
                      </a:r>
                    </a:p>
                  </a:txBody>
                  <a:tcPr/>
                </a:tc>
                <a:tc>
                  <a:txBody>
                    <a:bodyPr/>
                    <a:lstStyle/>
                    <a:p>
                      <a:r>
                        <a:rPr lang="en-US" dirty="0"/>
                        <a:t>NAME</a:t>
                      </a:r>
                    </a:p>
                  </a:txBody>
                  <a:tcPr/>
                </a:tc>
                <a:tc>
                  <a:txBody>
                    <a:bodyPr/>
                    <a:lstStyle/>
                    <a:p>
                      <a:r>
                        <a:rPr lang="en-US" dirty="0"/>
                        <a:t>MAJOR</a:t>
                      </a:r>
                    </a:p>
                  </a:txBody>
                  <a:tcPr/>
                </a:tc>
                <a:tc>
                  <a:txBody>
                    <a:bodyPr/>
                    <a:lstStyle/>
                    <a:p>
                      <a:r>
                        <a:rPr lang="en-US" dirty="0"/>
                        <a:t>GRADELEVEL</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Jones</a:t>
                      </a:r>
                    </a:p>
                  </a:txBody>
                  <a:tcPr/>
                </a:tc>
                <a:tc>
                  <a:txBody>
                    <a:bodyPr/>
                    <a:lstStyle/>
                    <a:p>
                      <a:r>
                        <a:rPr lang="en-US" dirty="0"/>
                        <a:t>History</a:t>
                      </a:r>
                    </a:p>
                  </a:txBody>
                  <a:tcPr/>
                </a:tc>
                <a:tc>
                  <a:txBody>
                    <a:bodyPr/>
                    <a:lstStyle/>
                    <a:p>
                      <a:r>
                        <a:rPr lang="en-US" dirty="0"/>
                        <a:t>GR</a:t>
                      </a:r>
                    </a:p>
                  </a:txBody>
                  <a:tcPr/>
                </a:tc>
                <a:extLst>
                  <a:ext uri="{0D108BD9-81ED-4DB2-BD59-A6C34878D82A}">
                    <a16:rowId xmlns:a16="http://schemas.microsoft.com/office/drawing/2014/main" val="10001"/>
                  </a:ext>
                </a:extLst>
              </a:tr>
              <a:tr h="370840">
                <a:tc>
                  <a:txBody>
                    <a:bodyPr/>
                    <a:lstStyle/>
                    <a:p>
                      <a:r>
                        <a:rPr lang="en-US" dirty="0"/>
                        <a:t>150</a:t>
                      </a:r>
                    </a:p>
                  </a:txBody>
                  <a:tcPr/>
                </a:tc>
                <a:tc>
                  <a:txBody>
                    <a:bodyPr/>
                    <a:lstStyle/>
                    <a:p>
                      <a:r>
                        <a:rPr lang="en-US" dirty="0"/>
                        <a:t>Parks</a:t>
                      </a:r>
                    </a:p>
                  </a:txBody>
                  <a:tcPr/>
                </a:tc>
                <a:tc>
                  <a:txBody>
                    <a:bodyPr/>
                    <a:lstStyle/>
                    <a:p>
                      <a:r>
                        <a:rPr lang="en-US" dirty="0"/>
                        <a:t>Accounting</a:t>
                      </a:r>
                    </a:p>
                  </a:txBody>
                  <a:tcPr/>
                </a:tc>
                <a:tc>
                  <a:txBody>
                    <a:bodyPr/>
                    <a:lstStyle/>
                    <a:p>
                      <a:r>
                        <a:rPr lang="en-US" dirty="0"/>
                        <a:t>SO</a:t>
                      </a:r>
                    </a:p>
                  </a:txBody>
                  <a:tcPr/>
                </a:tc>
                <a:extLst>
                  <a:ext uri="{0D108BD9-81ED-4DB2-BD59-A6C34878D82A}">
                    <a16:rowId xmlns:a16="http://schemas.microsoft.com/office/drawing/2014/main" val="10002"/>
                  </a:ext>
                </a:extLst>
              </a:tr>
              <a:tr h="370840">
                <a:tc>
                  <a:txBody>
                    <a:bodyPr/>
                    <a:lstStyle/>
                    <a:p>
                      <a:r>
                        <a:rPr lang="en-US" dirty="0"/>
                        <a:t>200</a:t>
                      </a:r>
                    </a:p>
                  </a:txBody>
                  <a:tcPr/>
                </a:tc>
                <a:tc>
                  <a:txBody>
                    <a:bodyPr/>
                    <a:lstStyle/>
                    <a:p>
                      <a:r>
                        <a:rPr lang="en-US" dirty="0"/>
                        <a:t>Baker</a:t>
                      </a:r>
                    </a:p>
                  </a:txBody>
                  <a:tcPr/>
                </a:tc>
                <a:tc>
                  <a:txBody>
                    <a:bodyPr/>
                    <a:lstStyle/>
                    <a:p>
                      <a:r>
                        <a:rPr lang="en-US" dirty="0"/>
                        <a:t>Math</a:t>
                      </a:r>
                    </a:p>
                  </a:txBody>
                  <a:tcPr/>
                </a:tc>
                <a:tc>
                  <a:txBody>
                    <a:bodyPr/>
                    <a:lstStyle/>
                    <a:p>
                      <a:r>
                        <a:rPr lang="en-US" dirty="0"/>
                        <a:t>GR</a:t>
                      </a:r>
                    </a:p>
                  </a:txBody>
                  <a:tcPr/>
                </a:tc>
                <a:extLst>
                  <a:ext uri="{0D108BD9-81ED-4DB2-BD59-A6C34878D82A}">
                    <a16:rowId xmlns:a16="http://schemas.microsoft.com/office/drawing/2014/main" val="10003"/>
                  </a:ext>
                </a:extLst>
              </a:tr>
              <a:tr h="370840">
                <a:tc>
                  <a:txBody>
                    <a:bodyPr/>
                    <a:lstStyle/>
                    <a:p>
                      <a:r>
                        <a:rPr lang="en-US" dirty="0"/>
                        <a:t>250</a:t>
                      </a:r>
                    </a:p>
                  </a:txBody>
                  <a:tcPr/>
                </a:tc>
                <a:tc>
                  <a:txBody>
                    <a:bodyPr/>
                    <a:lstStyle/>
                    <a:p>
                      <a:r>
                        <a:rPr lang="en-US" dirty="0"/>
                        <a:t>Glass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4"/>
                  </a:ext>
                </a:extLst>
              </a:tr>
              <a:tr h="370840">
                <a:tc>
                  <a:txBody>
                    <a:bodyPr/>
                    <a:lstStyle/>
                    <a:p>
                      <a:r>
                        <a:rPr lang="en-US" dirty="0"/>
                        <a:t>300</a:t>
                      </a:r>
                    </a:p>
                  </a:txBody>
                  <a:tcPr/>
                </a:tc>
                <a:tc>
                  <a:txBody>
                    <a:bodyPr/>
                    <a:lstStyle/>
                    <a:p>
                      <a:r>
                        <a:rPr lang="en-US" dirty="0"/>
                        <a:t>Baker</a:t>
                      </a:r>
                    </a:p>
                  </a:txBody>
                  <a:tcPr/>
                </a:tc>
                <a:tc>
                  <a:txBody>
                    <a:bodyPr/>
                    <a:lstStyle/>
                    <a:p>
                      <a:r>
                        <a:rPr lang="en-US" dirty="0"/>
                        <a:t>Accounting</a:t>
                      </a:r>
                    </a:p>
                  </a:txBody>
                  <a:tcPr/>
                </a:tc>
                <a:tc>
                  <a:txBody>
                    <a:bodyPr/>
                    <a:lstStyle/>
                    <a:p>
                      <a:r>
                        <a:rPr lang="en-US" dirty="0"/>
                        <a:t>SN</a:t>
                      </a:r>
                    </a:p>
                  </a:txBody>
                  <a:tcPr/>
                </a:tc>
                <a:extLst>
                  <a:ext uri="{0D108BD9-81ED-4DB2-BD59-A6C34878D82A}">
                    <a16:rowId xmlns:a16="http://schemas.microsoft.com/office/drawing/2014/main" val="10005"/>
                  </a:ext>
                </a:extLst>
              </a:tr>
              <a:tr h="370840">
                <a:tc>
                  <a:txBody>
                    <a:bodyPr/>
                    <a:lstStyle/>
                    <a:p>
                      <a:r>
                        <a:rPr lang="en-US" dirty="0"/>
                        <a:t>350</a:t>
                      </a:r>
                    </a:p>
                  </a:txBody>
                  <a:tcPr/>
                </a:tc>
                <a:tc>
                  <a:txBody>
                    <a:bodyPr/>
                    <a:lstStyle/>
                    <a:p>
                      <a:r>
                        <a:rPr lang="en-US" dirty="0"/>
                        <a:t>Russell</a:t>
                      </a:r>
                    </a:p>
                  </a:txBody>
                  <a:tcPr/>
                </a:tc>
                <a:tc>
                  <a:txBody>
                    <a:bodyPr/>
                    <a:lstStyle/>
                    <a:p>
                      <a:r>
                        <a:rPr lang="en-US" dirty="0"/>
                        <a:t>Math</a:t>
                      </a:r>
                    </a:p>
                  </a:txBody>
                  <a:tcPr/>
                </a:tc>
                <a:tc>
                  <a:txBody>
                    <a:bodyPr/>
                    <a:lstStyle/>
                    <a:p>
                      <a:r>
                        <a:rPr lang="en-US" dirty="0"/>
                        <a:t>JR</a:t>
                      </a:r>
                    </a:p>
                  </a:txBody>
                  <a:tcPr/>
                </a:tc>
                <a:extLst>
                  <a:ext uri="{0D108BD9-81ED-4DB2-BD59-A6C34878D82A}">
                    <a16:rowId xmlns:a16="http://schemas.microsoft.com/office/drawing/2014/main" val="10006"/>
                  </a:ext>
                </a:extLst>
              </a:tr>
              <a:tr h="370840">
                <a:tc>
                  <a:txBody>
                    <a:bodyPr/>
                    <a:lstStyle/>
                    <a:p>
                      <a:r>
                        <a:rPr lang="en-US" dirty="0"/>
                        <a:t>400</a:t>
                      </a:r>
                    </a:p>
                  </a:txBody>
                  <a:tcPr/>
                </a:tc>
                <a:tc>
                  <a:txBody>
                    <a:bodyPr/>
                    <a:lstStyle/>
                    <a:p>
                      <a:r>
                        <a:rPr lang="en-US" dirty="0"/>
                        <a:t>Rye</a:t>
                      </a:r>
                    </a:p>
                  </a:txBody>
                  <a:tcPr/>
                </a:tc>
                <a:tc>
                  <a:txBody>
                    <a:bodyPr/>
                    <a:lstStyle/>
                    <a:p>
                      <a:r>
                        <a:rPr lang="en-US" dirty="0"/>
                        <a:t>Accounting</a:t>
                      </a:r>
                    </a:p>
                  </a:txBody>
                  <a:tcPr/>
                </a:tc>
                <a:tc>
                  <a:txBody>
                    <a:bodyPr/>
                    <a:lstStyle/>
                    <a:p>
                      <a:r>
                        <a:rPr lang="en-US" dirty="0"/>
                        <a:t>FR</a:t>
                      </a:r>
                    </a:p>
                  </a:txBody>
                  <a:tcPr/>
                </a:tc>
                <a:extLst>
                  <a:ext uri="{0D108BD9-81ED-4DB2-BD59-A6C34878D82A}">
                    <a16:rowId xmlns:a16="http://schemas.microsoft.com/office/drawing/2014/main" val="10007"/>
                  </a:ext>
                </a:extLst>
              </a:tr>
              <a:tr h="370840">
                <a:tc>
                  <a:txBody>
                    <a:bodyPr/>
                    <a:lstStyle/>
                    <a:p>
                      <a:r>
                        <a:rPr lang="en-US" dirty="0"/>
                        <a:t>450</a:t>
                      </a:r>
                    </a:p>
                  </a:txBody>
                  <a:tcPr/>
                </a:tc>
                <a:tc>
                  <a:txBody>
                    <a:bodyPr/>
                    <a:lstStyle/>
                    <a:p>
                      <a:r>
                        <a:rPr lang="en-US" dirty="0"/>
                        <a:t>Jones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56191343"/>
              </p:ext>
            </p:extLst>
          </p:nvPr>
        </p:nvGraphicFramePr>
        <p:xfrm>
          <a:off x="5420927" y="295086"/>
          <a:ext cx="3242439" cy="2225040"/>
        </p:xfrm>
        <a:graphic>
          <a:graphicData uri="http://schemas.openxmlformats.org/drawingml/2006/table">
            <a:tbl>
              <a:tblPr firstRow="1" bandRow="1">
                <a:tableStyleId>{5940675A-B579-460E-94D1-54222C63F5DA}</a:tableStyleId>
              </a:tblPr>
              <a:tblGrid>
                <a:gridCol w="943664">
                  <a:extLst>
                    <a:ext uri="{9D8B030D-6E8A-4147-A177-3AD203B41FA5}">
                      <a16:colId xmlns:a16="http://schemas.microsoft.com/office/drawing/2014/main" val="20000"/>
                    </a:ext>
                  </a:extLst>
                </a:gridCol>
                <a:gridCol w="1035365">
                  <a:extLst>
                    <a:ext uri="{9D8B030D-6E8A-4147-A177-3AD203B41FA5}">
                      <a16:colId xmlns:a16="http://schemas.microsoft.com/office/drawing/2014/main" val="20001"/>
                    </a:ext>
                  </a:extLst>
                </a:gridCol>
                <a:gridCol w="126341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TIME</a:t>
                      </a:r>
                    </a:p>
                  </a:txBody>
                  <a:tcPr/>
                </a:tc>
                <a:tc>
                  <a:txBody>
                    <a:bodyPr/>
                    <a:lstStyle/>
                    <a:p>
                      <a:r>
                        <a:rPr lang="en-US" dirty="0"/>
                        <a:t>ROOM</a:t>
                      </a:r>
                    </a:p>
                  </a:txBody>
                  <a:tcPr/>
                </a:tc>
                <a:extLst>
                  <a:ext uri="{0D108BD9-81ED-4DB2-BD59-A6C34878D82A}">
                    <a16:rowId xmlns:a16="http://schemas.microsoft.com/office/drawing/2014/main" val="10000"/>
                  </a:ext>
                </a:extLst>
              </a:tr>
              <a:tr h="370840">
                <a:tc>
                  <a:txBody>
                    <a:bodyPr/>
                    <a:lstStyle/>
                    <a:p>
                      <a:r>
                        <a:rPr lang="en-US" dirty="0"/>
                        <a:t>BA200</a:t>
                      </a:r>
                    </a:p>
                  </a:txBody>
                  <a:tcPr/>
                </a:tc>
                <a:tc>
                  <a:txBody>
                    <a:bodyPr/>
                    <a:lstStyle/>
                    <a:p>
                      <a:r>
                        <a:rPr lang="en-US" dirty="0"/>
                        <a:t>M-F9</a:t>
                      </a:r>
                    </a:p>
                  </a:txBody>
                  <a:tcPr/>
                </a:tc>
                <a:tc>
                  <a:txBody>
                    <a:bodyPr/>
                    <a:lstStyle/>
                    <a:p>
                      <a:r>
                        <a:rPr lang="en-US" dirty="0"/>
                        <a:t>SC110</a:t>
                      </a:r>
                    </a:p>
                  </a:txBody>
                  <a:tcPr/>
                </a:tc>
                <a:extLst>
                  <a:ext uri="{0D108BD9-81ED-4DB2-BD59-A6C34878D82A}">
                    <a16:rowId xmlns:a16="http://schemas.microsoft.com/office/drawing/2014/main" val="10001"/>
                  </a:ext>
                </a:extLst>
              </a:tr>
              <a:tr h="370840">
                <a:tc>
                  <a:txBody>
                    <a:bodyPr/>
                    <a:lstStyle/>
                    <a:p>
                      <a:r>
                        <a:rPr lang="en-US" dirty="0"/>
                        <a:t>BD445</a:t>
                      </a:r>
                    </a:p>
                  </a:txBody>
                  <a:tcPr/>
                </a:tc>
                <a:tc>
                  <a:txBody>
                    <a:bodyPr/>
                    <a:lstStyle/>
                    <a:p>
                      <a:r>
                        <a:rPr lang="en-US" dirty="0"/>
                        <a:t>MWF3</a:t>
                      </a:r>
                    </a:p>
                  </a:txBody>
                  <a:tcPr/>
                </a:tc>
                <a:tc>
                  <a:txBody>
                    <a:bodyPr/>
                    <a:lstStyle/>
                    <a:p>
                      <a:r>
                        <a:rPr lang="en-US" dirty="0"/>
                        <a:t>SC213</a:t>
                      </a:r>
                    </a:p>
                  </a:txBody>
                  <a:tcPr/>
                </a:tc>
                <a:extLst>
                  <a:ext uri="{0D108BD9-81ED-4DB2-BD59-A6C34878D82A}">
                    <a16:rowId xmlns:a16="http://schemas.microsoft.com/office/drawing/2014/main" val="10002"/>
                  </a:ext>
                </a:extLst>
              </a:tr>
              <a:tr h="370840">
                <a:tc>
                  <a:txBody>
                    <a:bodyPr/>
                    <a:lstStyle/>
                    <a:p>
                      <a:r>
                        <a:rPr lang="en-US" dirty="0"/>
                        <a:t>BF410</a:t>
                      </a:r>
                    </a:p>
                  </a:txBody>
                  <a:tcPr/>
                </a:tc>
                <a:tc>
                  <a:txBody>
                    <a:bodyPr/>
                    <a:lstStyle/>
                    <a:p>
                      <a:r>
                        <a:rPr lang="en-US" dirty="0"/>
                        <a:t>MWF8</a:t>
                      </a:r>
                    </a:p>
                  </a:txBody>
                  <a:tcPr/>
                </a:tc>
                <a:tc>
                  <a:txBody>
                    <a:bodyPr/>
                    <a:lstStyle/>
                    <a:p>
                      <a:r>
                        <a:rPr lang="en-US" dirty="0"/>
                        <a:t>SC213</a:t>
                      </a:r>
                    </a:p>
                  </a:txBody>
                  <a:tcPr/>
                </a:tc>
                <a:extLst>
                  <a:ext uri="{0D108BD9-81ED-4DB2-BD59-A6C34878D82A}">
                    <a16:rowId xmlns:a16="http://schemas.microsoft.com/office/drawing/2014/main" val="10003"/>
                  </a:ext>
                </a:extLst>
              </a:tr>
              <a:tr h="370840">
                <a:tc>
                  <a:txBody>
                    <a:bodyPr/>
                    <a:lstStyle/>
                    <a:p>
                      <a:r>
                        <a:rPr lang="en-US" dirty="0"/>
                        <a:t>CS150</a:t>
                      </a:r>
                    </a:p>
                  </a:txBody>
                  <a:tcPr/>
                </a:tc>
                <a:tc>
                  <a:txBody>
                    <a:bodyPr/>
                    <a:lstStyle/>
                    <a:p>
                      <a:r>
                        <a:rPr lang="en-US" dirty="0"/>
                        <a:t>MWF3</a:t>
                      </a:r>
                    </a:p>
                  </a:txBody>
                  <a:tcPr/>
                </a:tc>
                <a:tc>
                  <a:txBody>
                    <a:bodyPr/>
                    <a:lstStyle/>
                    <a:p>
                      <a:r>
                        <a:rPr lang="en-US" dirty="0"/>
                        <a:t>EA304</a:t>
                      </a:r>
                    </a:p>
                  </a:txBody>
                  <a:tcPr/>
                </a:tc>
                <a:extLst>
                  <a:ext uri="{0D108BD9-81ED-4DB2-BD59-A6C34878D82A}">
                    <a16:rowId xmlns:a16="http://schemas.microsoft.com/office/drawing/2014/main" val="10004"/>
                  </a:ext>
                </a:extLst>
              </a:tr>
              <a:tr h="370840">
                <a:tc>
                  <a:txBody>
                    <a:bodyPr/>
                    <a:lstStyle/>
                    <a:p>
                      <a:r>
                        <a:rPr lang="en-US" dirty="0"/>
                        <a:t>CS250</a:t>
                      </a:r>
                    </a:p>
                  </a:txBody>
                  <a:tcPr/>
                </a:tc>
                <a:tc>
                  <a:txBody>
                    <a:bodyPr/>
                    <a:lstStyle/>
                    <a:p>
                      <a:r>
                        <a:rPr lang="en-US" dirty="0"/>
                        <a:t>MWF12</a:t>
                      </a:r>
                    </a:p>
                  </a:txBody>
                  <a:tcPr/>
                </a:tc>
                <a:tc>
                  <a:txBody>
                    <a:bodyPr/>
                    <a:lstStyle/>
                    <a:p>
                      <a:r>
                        <a:rPr lang="en-US" dirty="0"/>
                        <a:t>EB210</a:t>
                      </a:r>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9003793"/>
              </p:ext>
            </p:extLst>
          </p:nvPr>
        </p:nvGraphicFramePr>
        <p:xfrm>
          <a:off x="5453482" y="3068038"/>
          <a:ext cx="3313168" cy="3708400"/>
        </p:xfrm>
        <a:graphic>
          <a:graphicData uri="http://schemas.openxmlformats.org/drawingml/2006/table">
            <a:tbl>
              <a:tblPr firstRow="1" bandRow="1">
                <a:tableStyleId>{5940675A-B579-460E-94D1-54222C63F5DA}</a:tableStyleId>
              </a:tblPr>
              <a:tblGrid>
                <a:gridCol w="855901">
                  <a:extLst>
                    <a:ext uri="{9D8B030D-6E8A-4147-A177-3AD203B41FA5}">
                      <a16:colId xmlns:a16="http://schemas.microsoft.com/office/drawing/2014/main" val="20000"/>
                    </a:ext>
                  </a:extLst>
                </a:gridCol>
                <a:gridCol w="1463316">
                  <a:extLst>
                    <a:ext uri="{9D8B030D-6E8A-4147-A177-3AD203B41FA5}">
                      <a16:colId xmlns:a16="http://schemas.microsoft.com/office/drawing/2014/main" val="20001"/>
                    </a:ext>
                  </a:extLst>
                </a:gridCol>
                <a:gridCol w="993951">
                  <a:extLst>
                    <a:ext uri="{9D8B030D-6E8A-4147-A177-3AD203B41FA5}">
                      <a16:colId xmlns:a16="http://schemas.microsoft.com/office/drawing/2014/main" val="20002"/>
                    </a:ext>
                  </a:extLst>
                </a:gridCol>
              </a:tblGrid>
              <a:tr h="370840">
                <a:tc>
                  <a:txBody>
                    <a:bodyPr/>
                    <a:lstStyle/>
                    <a:p>
                      <a:r>
                        <a:rPr lang="en-US" dirty="0"/>
                        <a:t>STNO</a:t>
                      </a:r>
                    </a:p>
                  </a:txBody>
                  <a:tcPr/>
                </a:tc>
                <a:tc>
                  <a:txBody>
                    <a:bodyPr/>
                    <a:lstStyle/>
                    <a:p>
                      <a:r>
                        <a:rPr lang="en-US" dirty="0"/>
                        <a:t>CLASSNAME</a:t>
                      </a:r>
                    </a:p>
                  </a:txBody>
                  <a:tcPr/>
                </a:tc>
                <a:tc>
                  <a:txBody>
                    <a:bodyPr/>
                    <a:lstStyle/>
                    <a:p>
                      <a:r>
                        <a:rPr lang="en-US" dirty="0"/>
                        <a:t>POSNO</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BD445</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150</a:t>
                      </a:r>
                    </a:p>
                  </a:txBody>
                  <a:tcPr/>
                </a:tc>
                <a:tc>
                  <a:txBody>
                    <a:bodyPr/>
                    <a:lstStyle/>
                    <a:p>
                      <a:r>
                        <a:rPr lang="en-US" dirty="0"/>
                        <a:t>BA200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200</a:t>
                      </a:r>
                    </a:p>
                  </a:txBody>
                  <a:tcPr/>
                </a:tc>
                <a:tc>
                  <a:txBody>
                    <a:bodyPr/>
                    <a:lstStyle/>
                    <a:p>
                      <a:r>
                        <a:rPr lang="en-US" dirty="0"/>
                        <a:t>BD445</a:t>
                      </a:r>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dirty="0"/>
                        <a:t>200</a:t>
                      </a:r>
                    </a:p>
                  </a:txBody>
                  <a:tcPr/>
                </a:tc>
                <a:tc>
                  <a:txBody>
                    <a:bodyPr/>
                    <a:lstStyle/>
                    <a:p>
                      <a:r>
                        <a:rPr lang="en-US" dirty="0"/>
                        <a:t>CS250</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300</a:t>
                      </a:r>
                    </a:p>
                  </a:txBody>
                  <a:tcPr/>
                </a:tc>
                <a:tc>
                  <a:txBody>
                    <a:bodyPr/>
                    <a:lstStyle/>
                    <a:p>
                      <a:r>
                        <a:rPr lang="en-US" dirty="0"/>
                        <a:t>CS150</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400</a:t>
                      </a:r>
                    </a:p>
                  </a:txBody>
                  <a:tcPr/>
                </a:tc>
                <a:tc>
                  <a:txBody>
                    <a:bodyPr/>
                    <a:lstStyle/>
                    <a:p>
                      <a:r>
                        <a:rPr lang="en-US" dirty="0"/>
                        <a:t>BA200</a:t>
                      </a:r>
                    </a:p>
                  </a:txBody>
                  <a:tcPr/>
                </a:tc>
                <a:tc>
                  <a:txBody>
                    <a:bodyPr/>
                    <a:lstStyle/>
                    <a:p>
                      <a:r>
                        <a:rPr lang="en-US" dirty="0"/>
                        <a:t>2</a:t>
                      </a:r>
                    </a:p>
                  </a:txBody>
                  <a:tcPr/>
                </a:tc>
                <a:extLst>
                  <a:ext uri="{0D108BD9-81ED-4DB2-BD59-A6C34878D82A}">
                    <a16:rowId xmlns:a16="http://schemas.microsoft.com/office/drawing/2014/main" val="10006"/>
                  </a:ext>
                </a:extLst>
              </a:tr>
              <a:tr h="370840">
                <a:tc>
                  <a:txBody>
                    <a:bodyPr/>
                    <a:lstStyle/>
                    <a:p>
                      <a:r>
                        <a:rPr lang="en-US" dirty="0"/>
                        <a:t>400</a:t>
                      </a:r>
                    </a:p>
                  </a:txBody>
                  <a:tcPr/>
                </a:tc>
                <a:tc>
                  <a:txBody>
                    <a:bodyPr/>
                    <a:lstStyle/>
                    <a:p>
                      <a:r>
                        <a:rPr lang="en-US" dirty="0"/>
                        <a:t>BF410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400</a:t>
                      </a:r>
                    </a:p>
                  </a:txBody>
                  <a:tcPr/>
                </a:tc>
                <a:tc>
                  <a:txBody>
                    <a:bodyPr/>
                    <a:lstStyle/>
                    <a:p>
                      <a:r>
                        <a:rPr lang="en-US" dirty="0"/>
                        <a:t>CS250</a:t>
                      </a:r>
                    </a:p>
                  </a:txBody>
                  <a:tcPr/>
                </a:tc>
                <a:tc>
                  <a:txBody>
                    <a:bodyPr/>
                    <a:lstStyle/>
                    <a:p>
                      <a:r>
                        <a:rPr lang="en-US" dirty="0"/>
                        <a:t>2</a:t>
                      </a:r>
                    </a:p>
                  </a:txBody>
                  <a:tcPr/>
                </a:tc>
                <a:extLst>
                  <a:ext uri="{0D108BD9-81ED-4DB2-BD59-A6C34878D82A}">
                    <a16:rowId xmlns:a16="http://schemas.microsoft.com/office/drawing/2014/main" val="10008"/>
                  </a:ext>
                </a:extLst>
              </a:tr>
              <a:tr h="370840">
                <a:tc>
                  <a:txBody>
                    <a:bodyPr/>
                    <a:lstStyle/>
                    <a:p>
                      <a:r>
                        <a:rPr lang="en-US" dirty="0"/>
                        <a:t>450</a:t>
                      </a:r>
                    </a:p>
                  </a:txBody>
                  <a:tcPr/>
                </a:tc>
                <a:tc>
                  <a:txBody>
                    <a:bodyPr/>
                    <a:lstStyle/>
                    <a:p>
                      <a:r>
                        <a:rPr lang="en-US" dirty="0"/>
                        <a:t>BA200</a:t>
                      </a:r>
                    </a:p>
                  </a:txBody>
                  <a:tcPr/>
                </a:tc>
                <a:tc>
                  <a:txBody>
                    <a:bodyPr/>
                    <a:lstStyle/>
                    <a:p>
                      <a:r>
                        <a:rPr lang="en-US" dirty="0"/>
                        <a:t>3</a:t>
                      </a:r>
                    </a:p>
                  </a:txBody>
                  <a:tcPr/>
                </a:tc>
                <a:extLst>
                  <a:ext uri="{0D108BD9-81ED-4DB2-BD59-A6C34878D82A}">
                    <a16:rowId xmlns:a16="http://schemas.microsoft.com/office/drawing/2014/main" val="10009"/>
                  </a:ext>
                </a:extLst>
              </a:tr>
            </a:tbl>
          </a:graphicData>
        </a:graphic>
      </p:graphicFrame>
      <p:sp>
        <p:nvSpPr>
          <p:cNvPr id="8" name="TextBox 7"/>
          <p:cNvSpPr txBox="1"/>
          <p:nvPr/>
        </p:nvSpPr>
        <p:spPr>
          <a:xfrm>
            <a:off x="400887" y="1339691"/>
            <a:ext cx="1083199" cy="369332"/>
          </a:xfrm>
          <a:prstGeom prst="rect">
            <a:avLst/>
          </a:prstGeom>
          <a:noFill/>
        </p:spPr>
        <p:txBody>
          <a:bodyPr wrap="none" rtlCol="0">
            <a:spAutoFit/>
          </a:bodyPr>
          <a:lstStyle/>
          <a:p>
            <a:r>
              <a:rPr lang="en-US" b="1" dirty="0"/>
              <a:t>STUDENT</a:t>
            </a:r>
          </a:p>
        </p:txBody>
      </p:sp>
      <p:sp>
        <p:nvSpPr>
          <p:cNvPr id="9" name="TextBox 8"/>
          <p:cNvSpPr txBox="1"/>
          <p:nvPr/>
        </p:nvSpPr>
        <p:spPr>
          <a:xfrm>
            <a:off x="5416562" y="2668018"/>
            <a:ext cx="1511276" cy="369332"/>
          </a:xfrm>
          <a:prstGeom prst="rect">
            <a:avLst/>
          </a:prstGeom>
          <a:noFill/>
        </p:spPr>
        <p:txBody>
          <a:bodyPr wrap="none" rtlCol="0">
            <a:spAutoFit/>
          </a:bodyPr>
          <a:lstStyle/>
          <a:p>
            <a:r>
              <a:rPr lang="en-US" b="1" dirty="0"/>
              <a:t>ENROLLMENT</a:t>
            </a:r>
          </a:p>
        </p:txBody>
      </p:sp>
      <p:sp>
        <p:nvSpPr>
          <p:cNvPr id="10" name="TextBox 9"/>
          <p:cNvSpPr txBox="1"/>
          <p:nvPr/>
        </p:nvSpPr>
        <p:spPr>
          <a:xfrm>
            <a:off x="4651738" y="330792"/>
            <a:ext cx="762536" cy="369332"/>
          </a:xfrm>
          <a:prstGeom prst="rect">
            <a:avLst/>
          </a:prstGeom>
          <a:noFill/>
        </p:spPr>
        <p:txBody>
          <a:bodyPr wrap="none" rtlCol="0">
            <a:spAutoFit/>
          </a:bodyPr>
          <a:lstStyle/>
          <a:p>
            <a:r>
              <a:rPr lang="en-US" b="1" dirty="0"/>
              <a:t>CLASS</a:t>
            </a:r>
          </a:p>
        </p:txBody>
      </p:sp>
      <p:sp>
        <p:nvSpPr>
          <p:cNvPr id="2" name="Slide Number Placeholder 1"/>
          <p:cNvSpPr>
            <a:spLocks noGrp="1"/>
          </p:cNvSpPr>
          <p:nvPr>
            <p:ph type="sldNum" sz="quarter" idx="12"/>
          </p:nvPr>
        </p:nvSpPr>
        <p:spPr/>
        <p:txBody>
          <a:bodyPr/>
          <a:lstStyle/>
          <a:p>
            <a:fld id="{2EF190A1-0A62-044C-B99E-616EE00601EF}" type="slidenum">
              <a:rPr lang="en-US" smtClean="0"/>
              <a:t>18</a:t>
            </a:fld>
            <a:endParaRPr lang="en-US" dirty="0"/>
          </a:p>
        </p:txBody>
      </p:sp>
    </p:spTree>
    <p:extLst>
      <p:ext uri="{BB962C8B-B14F-4D97-AF65-F5344CB8AC3E}">
        <p14:creationId xmlns:p14="http://schemas.microsoft.com/office/powerpoint/2010/main" val="3621062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568"/>
            <a:ext cx="8229600" cy="1025849"/>
          </a:xfrm>
        </p:spPr>
        <p:txBody>
          <a:bodyPr>
            <a:normAutofit fontScale="90000"/>
          </a:bodyPr>
          <a:lstStyle/>
          <a:p>
            <a:pPr algn="l"/>
            <a:r>
              <a:rPr lang="en-US" dirty="0"/>
              <a:t>Selection and Projection-7</a:t>
            </a:r>
            <a:br>
              <a:rPr lang="en-US" sz="8000" dirty="0"/>
            </a:br>
            <a:r>
              <a:rPr lang="en-US" sz="2400" dirty="0"/>
              <a:t>Partial Values with the Keyword LIKE</a:t>
            </a:r>
            <a:endParaRPr lang="en-US" dirty="0"/>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646368" y="1311707"/>
            <a:ext cx="3244323" cy="923330"/>
          </a:xfrm>
          <a:prstGeom prst="rect">
            <a:avLst/>
          </a:prstGeom>
          <a:noFill/>
        </p:spPr>
        <p:txBody>
          <a:bodyPr wrap="none" rtlCol="0">
            <a:spAutoFit/>
          </a:bodyPr>
          <a:lstStyle/>
          <a:p>
            <a:r>
              <a:rPr lang="en-US" dirty="0">
                <a:latin typeface="Times New Roman"/>
                <a:cs typeface="Times New Roman"/>
              </a:rPr>
              <a:t>SELECT	Name, GradeLevel</a:t>
            </a:r>
          </a:p>
          <a:p>
            <a:r>
              <a:rPr lang="en-US" dirty="0">
                <a:latin typeface="Times New Roman"/>
                <a:cs typeface="Times New Roman"/>
              </a:rPr>
              <a:t>FROM	STUDENT</a:t>
            </a:r>
          </a:p>
          <a:p>
            <a:r>
              <a:rPr lang="en-US" dirty="0">
                <a:latin typeface="Times New Roman"/>
                <a:cs typeface="Times New Roman"/>
              </a:rPr>
              <a:t>WHERE	GradeLevel LIKE ‘_R’</a:t>
            </a:r>
          </a:p>
        </p:txBody>
      </p:sp>
      <p:sp>
        <p:nvSpPr>
          <p:cNvPr id="5" name="TextBox 4"/>
          <p:cNvSpPr txBox="1"/>
          <p:nvPr/>
        </p:nvSpPr>
        <p:spPr>
          <a:xfrm>
            <a:off x="189163" y="2458814"/>
            <a:ext cx="8728517" cy="1938992"/>
          </a:xfrm>
          <a:prstGeom prst="rect">
            <a:avLst/>
          </a:prstGeom>
          <a:noFill/>
        </p:spPr>
        <p:txBody>
          <a:bodyPr wrap="square" rtlCol="0">
            <a:spAutoFit/>
          </a:bodyPr>
          <a:lstStyle/>
          <a:p>
            <a:r>
              <a:rPr lang="en-US" sz="2000" dirty="0">
                <a:latin typeface="Times New Roman"/>
                <a:cs typeface="Times New Roman"/>
              </a:rPr>
              <a:t>The LIKE keyword is used to select partial values.</a:t>
            </a:r>
          </a:p>
          <a:p>
            <a:r>
              <a:rPr lang="en-US" sz="2000" dirty="0">
                <a:latin typeface="Times New Roman"/>
                <a:cs typeface="Times New Roman"/>
              </a:rPr>
              <a:t>1. The symbol _ (underscore) represented a single unspecified character.</a:t>
            </a:r>
          </a:p>
          <a:p>
            <a:r>
              <a:rPr lang="en-US" sz="2000" dirty="0">
                <a:latin typeface="Times New Roman"/>
                <a:cs typeface="Times New Roman"/>
              </a:rPr>
              <a:t>2. The symbol % represents a series of one or more unspecified characters.</a:t>
            </a:r>
          </a:p>
          <a:p>
            <a:endParaRPr lang="en-US" sz="2000" dirty="0">
              <a:latin typeface="Times New Roman"/>
              <a:cs typeface="Times New Roman"/>
            </a:endParaRPr>
          </a:p>
          <a:p>
            <a:r>
              <a:rPr lang="en-US" sz="2000" dirty="0">
                <a:latin typeface="Times New Roman"/>
                <a:cs typeface="Times New Roman"/>
              </a:rPr>
              <a:t>The answer is a relation having Name and GradeLevel columns and where GradeLevel consists of two characters, the second of which is the character R.</a:t>
            </a:r>
          </a:p>
        </p:txBody>
      </p:sp>
      <p:graphicFrame>
        <p:nvGraphicFramePr>
          <p:cNvPr id="6" name="Table 5"/>
          <p:cNvGraphicFramePr>
            <a:graphicFrameLocks noGrp="1"/>
          </p:cNvGraphicFramePr>
          <p:nvPr>
            <p:extLst>
              <p:ext uri="{D42A27DB-BD31-4B8C-83A1-F6EECF244321}">
                <p14:modId xmlns:p14="http://schemas.microsoft.com/office/powerpoint/2010/main" val="3444661545"/>
              </p:ext>
            </p:extLst>
          </p:nvPr>
        </p:nvGraphicFramePr>
        <p:xfrm>
          <a:off x="3491856" y="4653498"/>
          <a:ext cx="2383212" cy="1483360"/>
        </p:xfrm>
        <a:graphic>
          <a:graphicData uri="http://schemas.openxmlformats.org/drawingml/2006/table">
            <a:tbl>
              <a:tblPr firstRow="1" bandRow="1">
                <a:tableStyleId>{5940675A-B579-460E-94D1-54222C63F5DA}</a:tableStyleId>
              </a:tblPr>
              <a:tblGrid>
                <a:gridCol w="984684">
                  <a:extLst>
                    <a:ext uri="{9D8B030D-6E8A-4147-A177-3AD203B41FA5}">
                      <a16:colId xmlns:a16="http://schemas.microsoft.com/office/drawing/2014/main" val="20000"/>
                    </a:ext>
                  </a:extLst>
                </a:gridCol>
                <a:gridCol w="1398528">
                  <a:extLst>
                    <a:ext uri="{9D8B030D-6E8A-4147-A177-3AD203B41FA5}">
                      <a16:colId xmlns:a16="http://schemas.microsoft.com/office/drawing/2014/main" val="20001"/>
                    </a:ext>
                  </a:extLst>
                </a:gridCol>
              </a:tblGrid>
              <a:tr h="370840">
                <a:tc>
                  <a:txBody>
                    <a:bodyPr/>
                    <a:lstStyle/>
                    <a:p>
                      <a:r>
                        <a:rPr lang="en-US" dirty="0"/>
                        <a:t>Jones</a:t>
                      </a:r>
                    </a:p>
                  </a:txBody>
                  <a:tcPr/>
                </a:tc>
                <a:tc>
                  <a:txBody>
                    <a:bodyPr/>
                    <a:lstStyle/>
                    <a:p>
                      <a:r>
                        <a:rPr lang="en-US" dirty="0"/>
                        <a:t>GR</a:t>
                      </a:r>
                    </a:p>
                  </a:txBody>
                  <a:tcPr/>
                </a:tc>
                <a:extLst>
                  <a:ext uri="{0D108BD9-81ED-4DB2-BD59-A6C34878D82A}">
                    <a16:rowId xmlns:a16="http://schemas.microsoft.com/office/drawing/2014/main" val="10000"/>
                  </a:ext>
                </a:extLst>
              </a:tr>
              <a:tr h="370840">
                <a:tc>
                  <a:txBody>
                    <a:bodyPr/>
                    <a:lstStyle/>
                    <a:p>
                      <a:r>
                        <a:rPr lang="en-US" dirty="0"/>
                        <a:t>Baker</a:t>
                      </a:r>
                    </a:p>
                  </a:txBody>
                  <a:tcPr/>
                </a:tc>
                <a:tc>
                  <a:txBody>
                    <a:bodyPr/>
                    <a:lstStyle/>
                    <a:p>
                      <a:r>
                        <a:rPr lang="en-US" dirty="0"/>
                        <a:t>GR</a:t>
                      </a:r>
                    </a:p>
                  </a:txBody>
                  <a:tcPr/>
                </a:tc>
                <a:extLst>
                  <a:ext uri="{0D108BD9-81ED-4DB2-BD59-A6C34878D82A}">
                    <a16:rowId xmlns:a16="http://schemas.microsoft.com/office/drawing/2014/main" val="10001"/>
                  </a:ext>
                </a:extLst>
              </a:tr>
              <a:tr h="370840">
                <a:tc>
                  <a:txBody>
                    <a:bodyPr/>
                    <a:lstStyle/>
                    <a:p>
                      <a:r>
                        <a:rPr lang="en-US" dirty="0"/>
                        <a:t>Russell</a:t>
                      </a:r>
                    </a:p>
                  </a:txBody>
                  <a:tcPr/>
                </a:tc>
                <a:tc>
                  <a:txBody>
                    <a:bodyPr/>
                    <a:lstStyle/>
                    <a:p>
                      <a:r>
                        <a:rPr lang="en-US" dirty="0"/>
                        <a:t>JR</a:t>
                      </a:r>
                    </a:p>
                  </a:txBody>
                  <a:tcPr/>
                </a:tc>
                <a:extLst>
                  <a:ext uri="{0D108BD9-81ED-4DB2-BD59-A6C34878D82A}">
                    <a16:rowId xmlns:a16="http://schemas.microsoft.com/office/drawing/2014/main" val="10002"/>
                  </a:ext>
                </a:extLst>
              </a:tr>
              <a:tr h="370840">
                <a:tc>
                  <a:txBody>
                    <a:bodyPr/>
                    <a:lstStyle/>
                    <a:p>
                      <a:r>
                        <a:rPr lang="en-US" dirty="0"/>
                        <a:t>Rye</a:t>
                      </a:r>
                    </a:p>
                  </a:txBody>
                  <a:tcPr/>
                </a:tc>
                <a:tc>
                  <a:txBody>
                    <a:bodyPr/>
                    <a:lstStyle/>
                    <a:p>
                      <a:r>
                        <a:rPr lang="en-US" dirty="0"/>
                        <a:t>FR</a:t>
                      </a:r>
                    </a:p>
                  </a:txBody>
                  <a:tcPr/>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2EF190A1-0A62-044C-B99E-616EE00601EF}" type="slidenum">
              <a:rPr lang="en-US" smtClean="0"/>
              <a:t>19</a:t>
            </a:fld>
            <a:endParaRPr lang="en-US" dirty="0"/>
          </a:p>
        </p:txBody>
      </p:sp>
    </p:spTree>
    <p:extLst>
      <p:ext uri="{BB962C8B-B14F-4D97-AF65-F5344CB8AC3E}">
        <p14:creationId xmlns:p14="http://schemas.microsoft.com/office/powerpoint/2010/main" val="232033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Structured Query Language</a:t>
            </a:r>
          </a:p>
        </p:txBody>
      </p:sp>
      <p:sp>
        <p:nvSpPr>
          <p:cNvPr id="3" name="Subtitle 2"/>
          <p:cNvSpPr>
            <a:spLocks noGrp="1"/>
          </p:cNvSpPr>
          <p:nvPr>
            <p:ph type="subTitle" idx="1"/>
          </p:nvPr>
        </p:nvSpPr>
        <p:spPr/>
        <p:txBody>
          <a:bodyPr/>
          <a:lstStyle/>
          <a:p>
            <a:r>
              <a:rPr lang="en-US" dirty="0"/>
              <a:t>Syntax</a:t>
            </a:r>
          </a:p>
          <a:p>
            <a:r>
              <a:rPr lang="en-US" dirty="0"/>
              <a:t>Semantics</a:t>
            </a:r>
          </a:p>
        </p:txBody>
      </p:sp>
      <p:sp>
        <p:nvSpPr>
          <p:cNvPr id="4" name="Footer Placeholder 3"/>
          <p:cNvSpPr>
            <a:spLocks noGrp="1"/>
          </p:cNvSpPr>
          <p:nvPr>
            <p:ph type="ftr" sz="quarter" idx="11"/>
          </p:nvPr>
        </p:nvSpPr>
        <p:spPr/>
        <p:txBody>
          <a:bodyPr/>
          <a:lstStyle/>
          <a:p>
            <a:r>
              <a:rPr lang="en-US" dirty="0"/>
              <a:t>Copyright J. Morabito 2021</a:t>
            </a:r>
          </a:p>
        </p:txBody>
      </p:sp>
      <p:sp>
        <p:nvSpPr>
          <p:cNvPr id="5" name="Slide Number Placeholder 4"/>
          <p:cNvSpPr>
            <a:spLocks noGrp="1"/>
          </p:cNvSpPr>
          <p:nvPr>
            <p:ph type="sldNum" sz="quarter" idx="12"/>
          </p:nvPr>
        </p:nvSpPr>
        <p:spPr/>
        <p:txBody>
          <a:bodyPr/>
          <a:lstStyle/>
          <a:p>
            <a:fld id="{2EF190A1-0A62-044C-B99E-616EE00601EF}" type="slidenum">
              <a:rPr lang="en-US" smtClean="0"/>
              <a:t>2</a:t>
            </a:fld>
            <a:endParaRPr lang="en-US" dirty="0"/>
          </a:p>
        </p:txBody>
      </p:sp>
    </p:spTree>
    <p:extLst>
      <p:ext uri="{BB962C8B-B14F-4D97-AF65-F5344CB8AC3E}">
        <p14:creationId xmlns:p14="http://schemas.microsoft.com/office/powerpoint/2010/main" val="694754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098"/>
            <a:ext cx="8229600" cy="1012339"/>
          </a:xfrm>
        </p:spPr>
        <p:txBody>
          <a:bodyPr>
            <a:normAutofit fontScale="90000"/>
          </a:bodyPr>
          <a:lstStyle/>
          <a:p>
            <a:pPr algn="l"/>
            <a:r>
              <a:rPr lang="en-US" dirty="0"/>
              <a:t>Selection and Projection-8</a:t>
            </a:r>
            <a:br>
              <a:rPr lang="en-US" sz="9600" dirty="0"/>
            </a:br>
            <a:r>
              <a:rPr lang="en-US" sz="3000" dirty="0"/>
              <a:t>Partial Values with the Keyword LIKE</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646368" y="1333999"/>
            <a:ext cx="2757410" cy="923330"/>
          </a:xfrm>
          <a:prstGeom prst="rect">
            <a:avLst/>
          </a:prstGeom>
          <a:noFill/>
        </p:spPr>
        <p:txBody>
          <a:bodyPr wrap="none" rtlCol="0">
            <a:spAutoFit/>
          </a:bodyPr>
          <a:lstStyle/>
          <a:p>
            <a:r>
              <a:rPr lang="en-US" dirty="0">
                <a:latin typeface="Times New Roman"/>
                <a:cs typeface="Times New Roman"/>
              </a:rPr>
              <a:t>SELECT	Name</a:t>
            </a:r>
          </a:p>
          <a:p>
            <a:r>
              <a:rPr lang="en-US" dirty="0">
                <a:latin typeface="Times New Roman"/>
                <a:cs typeface="Times New Roman"/>
              </a:rPr>
              <a:t>FROM	STUDENT</a:t>
            </a:r>
          </a:p>
          <a:p>
            <a:r>
              <a:rPr lang="en-US" dirty="0">
                <a:latin typeface="Times New Roman"/>
                <a:cs typeface="Times New Roman"/>
              </a:rPr>
              <a:t>WHERE	Name LIKE ‘%S’</a:t>
            </a:r>
          </a:p>
        </p:txBody>
      </p:sp>
      <p:sp>
        <p:nvSpPr>
          <p:cNvPr id="5" name="TextBox 4"/>
          <p:cNvSpPr txBox="1"/>
          <p:nvPr/>
        </p:nvSpPr>
        <p:spPr>
          <a:xfrm>
            <a:off x="189163" y="2481106"/>
            <a:ext cx="8728517" cy="400110"/>
          </a:xfrm>
          <a:prstGeom prst="rect">
            <a:avLst/>
          </a:prstGeom>
          <a:noFill/>
        </p:spPr>
        <p:txBody>
          <a:bodyPr wrap="square" rtlCol="0">
            <a:spAutoFit/>
          </a:bodyPr>
          <a:lstStyle/>
          <a:p>
            <a:r>
              <a:rPr lang="en-US" sz="2000" dirty="0">
                <a:latin typeface="Times New Roman"/>
                <a:cs typeface="Times New Roman"/>
              </a:rPr>
              <a:t>The above expression will find students whose last names end with S.</a:t>
            </a:r>
          </a:p>
        </p:txBody>
      </p:sp>
      <p:graphicFrame>
        <p:nvGraphicFramePr>
          <p:cNvPr id="6" name="Table 5"/>
          <p:cNvGraphicFramePr>
            <a:graphicFrameLocks noGrp="1"/>
          </p:cNvGraphicFramePr>
          <p:nvPr>
            <p:extLst>
              <p:ext uri="{D42A27DB-BD31-4B8C-83A1-F6EECF244321}">
                <p14:modId xmlns:p14="http://schemas.microsoft.com/office/powerpoint/2010/main" val="643221051"/>
              </p:ext>
            </p:extLst>
          </p:nvPr>
        </p:nvGraphicFramePr>
        <p:xfrm>
          <a:off x="3982870" y="3068915"/>
          <a:ext cx="984684" cy="1483360"/>
        </p:xfrm>
        <a:graphic>
          <a:graphicData uri="http://schemas.openxmlformats.org/drawingml/2006/table">
            <a:tbl>
              <a:tblPr firstRow="1" bandRow="1">
                <a:tableStyleId>{5940675A-B579-460E-94D1-54222C63F5DA}</a:tableStyleId>
              </a:tblPr>
              <a:tblGrid>
                <a:gridCol w="984684">
                  <a:extLst>
                    <a:ext uri="{9D8B030D-6E8A-4147-A177-3AD203B41FA5}">
                      <a16:colId xmlns:a16="http://schemas.microsoft.com/office/drawing/2014/main" val="20000"/>
                    </a:ext>
                  </a:extLst>
                </a:gridCol>
              </a:tblGrid>
              <a:tr h="370840">
                <a:tc>
                  <a:txBody>
                    <a:bodyPr/>
                    <a:lstStyle/>
                    <a:p>
                      <a:r>
                        <a:rPr lang="en-US" dirty="0"/>
                        <a:t>Jones</a:t>
                      </a:r>
                    </a:p>
                  </a:txBody>
                  <a:tcPr/>
                </a:tc>
                <a:extLst>
                  <a:ext uri="{0D108BD9-81ED-4DB2-BD59-A6C34878D82A}">
                    <a16:rowId xmlns:a16="http://schemas.microsoft.com/office/drawing/2014/main" val="10000"/>
                  </a:ext>
                </a:extLst>
              </a:tr>
              <a:tr h="370840">
                <a:tc>
                  <a:txBody>
                    <a:bodyPr/>
                    <a:lstStyle/>
                    <a:p>
                      <a:r>
                        <a:rPr lang="en-US" dirty="0"/>
                        <a:t>Parks</a:t>
                      </a:r>
                    </a:p>
                  </a:txBody>
                  <a:tcPr/>
                </a:tc>
                <a:extLst>
                  <a:ext uri="{0D108BD9-81ED-4DB2-BD59-A6C34878D82A}">
                    <a16:rowId xmlns:a16="http://schemas.microsoft.com/office/drawing/2014/main" val="10001"/>
                  </a:ext>
                </a:extLst>
              </a:tr>
              <a:tr h="370840">
                <a:tc>
                  <a:txBody>
                    <a:bodyPr/>
                    <a:lstStyle/>
                    <a:p>
                      <a:r>
                        <a:rPr lang="en-US" dirty="0"/>
                        <a:t>Glass</a:t>
                      </a:r>
                    </a:p>
                  </a:txBody>
                  <a:tcPr/>
                </a:tc>
                <a:extLst>
                  <a:ext uri="{0D108BD9-81ED-4DB2-BD59-A6C34878D82A}">
                    <a16:rowId xmlns:a16="http://schemas.microsoft.com/office/drawing/2014/main" val="10002"/>
                  </a:ext>
                </a:extLst>
              </a:tr>
              <a:tr h="370840">
                <a:tc>
                  <a:txBody>
                    <a:bodyPr/>
                    <a:lstStyle/>
                    <a:p>
                      <a:r>
                        <a:rPr lang="en-US" dirty="0"/>
                        <a:t>Jones</a:t>
                      </a:r>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3070104" y="4946551"/>
            <a:ext cx="2949696" cy="923330"/>
          </a:xfrm>
          <a:prstGeom prst="rect">
            <a:avLst/>
          </a:prstGeom>
          <a:noFill/>
        </p:spPr>
        <p:txBody>
          <a:bodyPr wrap="none" rtlCol="0">
            <a:spAutoFit/>
          </a:bodyPr>
          <a:lstStyle/>
          <a:p>
            <a:r>
              <a:rPr lang="en-US" dirty="0">
                <a:latin typeface="Times New Roman"/>
                <a:cs typeface="Times New Roman"/>
              </a:rPr>
              <a:t>SELECT	Name</a:t>
            </a:r>
          </a:p>
          <a:p>
            <a:r>
              <a:rPr lang="en-US" dirty="0">
                <a:latin typeface="Times New Roman"/>
                <a:cs typeface="Times New Roman"/>
              </a:rPr>
              <a:t>FROM	STUDENT</a:t>
            </a:r>
          </a:p>
          <a:p>
            <a:r>
              <a:rPr lang="en-US" dirty="0">
                <a:latin typeface="Times New Roman"/>
                <a:cs typeface="Times New Roman"/>
              </a:rPr>
              <a:t>WHERE	Name LIKE ‘%S%’</a:t>
            </a:r>
          </a:p>
        </p:txBody>
      </p:sp>
      <p:sp>
        <p:nvSpPr>
          <p:cNvPr id="8" name="TextBox 7"/>
          <p:cNvSpPr txBox="1"/>
          <p:nvPr/>
        </p:nvSpPr>
        <p:spPr>
          <a:xfrm>
            <a:off x="5695674" y="4426008"/>
            <a:ext cx="3416094" cy="677108"/>
          </a:xfrm>
          <a:prstGeom prst="rect">
            <a:avLst/>
          </a:prstGeom>
          <a:solidFill>
            <a:srgbClr val="CCFFCC"/>
          </a:solidFill>
        </p:spPr>
        <p:txBody>
          <a:bodyPr wrap="none" rtlCol="0">
            <a:spAutoFit/>
          </a:bodyPr>
          <a:lstStyle/>
          <a:p>
            <a:r>
              <a:rPr lang="en-US" sz="2000" dirty="0"/>
              <a:t>Implementation consideration:</a:t>
            </a:r>
          </a:p>
          <a:p>
            <a:r>
              <a:rPr lang="en-US" dirty="0"/>
              <a:t>Case sensitive?</a:t>
            </a:r>
          </a:p>
        </p:txBody>
      </p:sp>
      <p:sp>
        <p:nvSpPr>
          <p:cNvPr id="9" name="Slide Number Placeholder 8"/>
          <p:cNvSpPr>
            <a:spLocks noGrp="1"/>
          </p:cNvSpPr>
          <p:nvPr>
            <p:ph type="sldNum" sz="quarter" idx="12"/>
          </p:nvPr>
        </p:nvSpPr>
        <p:spPr/>
        <p:txBody>
          <a:bodyPr/>
          <a:lstStyle/>
          <a:p>
            <a:fld id="{2EF190A1-0A62-044C-B99E-616EE00601EF}" type="slidenum">
              <a:rPr lang="en-US" smtClean="0"/>
              <a:t>20</a:t>
            </a:fld>
            <a:endParaRPr lang="en-US" dirty="0"/>
          </a:p>
        </p:txBody>
      </p:sp>
    </p:spTree>
    <p:extLst>
      <p:ext uri="{BB962C8B-B14F-4D97-AF65-F5344CB8AC3E}">
        <p14:creationId xmlns:p14="http://schemas.microsoft.com/office/powerpoint/2010/main" val="626618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088"/>
            <a:ext cx="8229600" cy="1143000"/>
          </a:xfrm>
        </p:spPr>
        <p:txBody>
          <a:bodyPr>
            <a:normAutofit fontScale="90000"/>
          </a:bodyPr>
          <a:lstStyle/>
          <a:p>
            <a:pPr algn="l"/>
            <a:r>
              <a:rPr lang="en-US" dirty="0"/>
              <a:t>Selection and Projection-9</a:t>
            </a:r>
            <a:br>
              <a:rPr lang="en-US" sz="14100" dirty="0"/>
            </a:br>
            <a:r>
              <a:rPr lang="en-US" sz="3000" dirty="0"/>
              <a:t>IS NULL</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646368" y="1554887"/>
            <a:ext cx="3134191" cy="923330"/>
          </a:xfrm>
          <a:prstGeom prst="rect">
            <a:avLst/>
          </a:prstGeom>
          <a:noFill/>
        </p:spPr>
        <p:txBody>
          <a:bodyPr wrap="none" rtlCol="0">
            <a:spAutoFit/>
          </a:bodyPr>
          <a:lstStyle/>
          <a:p>
            <a:r>
              <a:rPr lang="en-US" dirty="0">
                <a:latin typeface="Times New Roman"/>
                <a:cs typeface="Times New Roman"/>
              </a:rPr>
              <a:t>SELECT	Name</a:t>
            </a:r>
          </a:p>
          <a:p>
            <a:r>
              <a:rPr lang="en-US" dirty="0">
                <a:latin typeface="Times New Roman"/>
                <a:cs typeface="Times New Roman"/>
              </a:rPr>
              <a:t>FROM	STUDENT</a:t>
            </a:r>
          </a:p>
          <a:p>
            <a:r>
              <a:rPr lang="en-US" dirty="0">
                <a:latin typeface="Times New Roman"/>
                <a:cs typeface="Times New Roman"/>
              </a:rPr>
              <a:t>WHERE	GradeLevel IS NULL</a:t>
            </a:r>
          </a:p>
        </p:txBody>
      </p:sp>
      <p:sp>
        <p:nvSpPr>
          <p:cNvPr id="5" name="TextBox 4"/>
          <p:cNvSpPr txBox="1"/>
          <p:nvPr/>
        </p:nvSpPr>
        <p:spPr>
          <a:xfrm>
            <a:off x="189163" y="2701994"/>
            <a:ext cx="8728517" cy="1938992"/>
          </a:xfrm>
          <a:prstGeom prst="rect">
            <a:avLst/>
          </a:prstGeom>
          <a:noFill/>
        </p:spPr>
        <p:txBody>
          <a:bodyPr wrap="square" rtlCol="0">
            <a:spAutoFit/>
          </a:bodyPr>
          <a:lstStyle/>
          <a:p>
            <a:r>
              <a:rPr lang="en-US" sz="2000" dirty="0">
                <a:latin typeface="Times New Roman"/>
                <a:cs typeface="Times New Roman"/>
              </a:rPr>
              <a:t>The keywords IS NULL are used to search for null values.</a:t>
            </a:r>
          </a:p>
          <a:p>
            <a:endParaRPr lang="en-US" sz="2000" dirty="0">
              <a:latin typeface="Times New Roman"/>
              <a:cs typeface="Times New Roman"/>
            </a:endParaRPr>
          </a:p>
          <a:p>
            <a:r>
              <a:rPr lang="en-US" sz="2000" dirty="0">
                <a:latin typeface="Times New Roman"/>
                <a:cs typeface="Times New Roman"/>
              </a:rPr>
              <a:t>The above expression will return the names of students who do not have a recorded value for GradeLevel.</a:t>
            </a:r>
          </a:p>
          <a:p>
            <a:endParaRPr lang="en-US" sz="2000" dirty="0">
              <a:latin typeface="Times New Roman"/>
              <a:cs typeface="Times New Roman"/>
            </a:endParaRPr>
          </a:p>
          <a:p>
            <a:r>
              <a:rPr lang="en-US" sz="2000" dirty="0">
                <a:latin typeface="Times New Roman"/>
                <a:cs typeface="Times New Roman"/>
              </a:rPr>
              <a:t>For the data in our STUDENT table, we will return a relation with no rows.</a:t>
            </a:r>
          </a:p>
        </p:txBody>
      </p:sp>
      <p:sp>
        <p:nvSpPr>
          <p:cNvPr id="6" name="Slide Number Placeholder 5"/>
          <p:cNvSpPr>
            <a:spLocks noGrp="1"/>
          </p:cNvSpPr>
          <p:nvPr>
            <p:ph type="sldNum" sz="quarter" idx="12"/>
          </p:nvPr>
        </p:nvSpPr>
        <p:spPr/>
        <p:txBody>
          <a:bodyPr/>
          <a:lstStyle/>
          <a:p>
            <a:fld id="{2EF190A1-0A62-044C-B99E-616EE00601EF}" type="slidenum">
              <a:rPr lang="en-US" smtClean="0"/>
              <a:t>21</a:t>
            </a:fld>
            <a:endParaRPr lang="en-US" dirty="0"/>
          </a:p>
        </p:txBody>
      </p:sp>
    </p:spTree>
    <p:extLst>
      <p:ext uri="{BB962C8B-B14F-4D97-AF65-F5344CB8AC3E}">
        <p14:creationId xmlns:p14="http://schemas.microsoft.com/office/powerpoint/2010/main" val="2187288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88"/>
            <a:ext cx="8229600" cy="1025849"/>
          </a:xfrm>
        </p:spPr>
        <p:txBody>
          <a:bodyPr/>
          <a:lstStyle/>
          <a:p>
            <a:pPr algn="l"/>
            <a:r>
              <a:rPr lang="en-US" dirty="0"/>
              <a:t>Sorting</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527770" y="1338727"/>
            <a:ext cx="3995881" cy="1200329"/>
          </a:xfrm>
          <a:prstGeom prst="rect">
            <a:avLst/>
          </a:prstGeom>
          <a:noFill/>
        </p:spPr>
        <p:txBody>
          <a:bodyPr wrap="none" rtlCol="0">
            <a:spAutoFit/>
          </a:bodyPr>
          <a:lstStyle/>
          <a:p>
            <a:r>
              <a:rPr lang="en-US" dirty="0">
                <a:latin typeface="Times New Roman"/>
                <a:cs typeface="Times New Roman"/>
              </a:rPr>
              <a:t>SELECT		Name, Major, GradeLevel</a:t>
            </a:r>
          </a:p>
          <a:p>
            <a:r>
              <a:rPr lang="en-US" dirty="0">
                <a:latin typeface="Times New Roman"/>
                <a:cs typeface="Times New Roman"/>
              </a:rPr>
              <a:t>FROM		STUDENT</a:t>
            </a:r>
          </a:p>
          <a:p>
            <a:r>
              <a:rPr lang="en-US" dirty="0">
                <a:latin typeface="Times New Roman"/>
                <a:cs typeface="Times New Roman"/>
              </a:rPr>
              <a:t>WHERE		Major = ‘Accounting’</a:t>
            </a:r>
          </a:p>
          <a:p>
            <a:r>
              <a:rPr lang="en-US" dirty="0">
                <a:latin typeface="Times New Roman"/>
                <a:cs typeface="Times New Roman"/>
              </a:rPr>
              <a:t>ORDER BY	Name</a:t>
            </a:r>
          </a:p>
        </p:txBody>
      </p:sp>
      <p:sp>
        <p:nvSpPr>
          <p:cNvPr id="5" name="TextBox 4"/>
          <p:cNvSpPr txBox="1"/>
          <p:nvPr/>
        </p:nvSpPr>
        <p:spPr>
          <a:xfrm>
            <a:off x="189163" y="2701994"/>
            <a:ext cx="8728517" cy="1323439"/>
          </a:xfrm>
          <a:prstGeom prst="rect">
            <a:avLst/>
          </a:prstGeom>
          <a:noFill/>
        </p:spPr>
        <p:txBody>
          <a:bodyPr wrap="square" rtlCol="0">
            <a:spAutoFit/>
          </a:bodyPr>
          <a:lstStyle/>
          <a:p>
            <a:r>
              <a:rPr lang="en-US" sz="2000" dirty="0">
                <a:latin typeface="Times New Roman"/>
                <a:cs typeface="Times New Roman"/>
              </a:rPr>
              <a:t>The rows of the result relation can be sorted by the values in one or more columns.</a:t>
            </a:r>
          </a:p>
          <a:p>
            <a:endParaRPr lang="en-US" sz="2000" dirty="0">
              <a:latin typeface="Times New Roman"/>
              <a:cs typeface="Times New Roman"/>
            </a:endParaRPr>
          </a:p>
          <a:p>
            <a:r>
              <a:rPr lang="en-US" sz="2000" dirty="0">
                <a:latin typeface="Times New Roman"/>
                <a:cs typeface="Times New Roman"/>
              </a:rPr>
              <a:t>The above query will list the accounting majors in ascending sequence by value of name. Note that the default ordering is in ascending values.</a:t>
            </a:r>
          </a:p>
        </p:txBody>
      </p:sp>
      <p:graphicFrame>
        <p:nvGraphicFramePr>
          <p:cNvPr id="6" name="Table 5"/>
          <p:cNvGraphicFramePr>
            <a:graphicFrameLocks noGrp="1"/>
          </p:cNvGraphicFramePr>
          <p:nvPr>
            <p:extLst>
              <p:ext uri="{D42A27DB-BD31-4B8C-83A1-F6EECF244321}">
                <p14:modId xmlns:p14="http://schemas.microsoft.com/office/powerpoint/2010/main" val="2528909951"/>
              </p:ext>
            </p:extLst>
          </p:nvPr>
        </p:nvGraphicFramePr>
        <p:xfrm>
          <a:off x="2942473" y="4252584"/>
          <a:ext cx="3781748" cy="1112520"/>
        </p:xfrm>
        <a:graphic>
          <a:graphicData uri="http://schemas.openxmlformats.org/drawingml/2006/table">
            <a:tbl>
              <a:tblPr firstRow="1" bandRow="1">
                <a:tableStyleId>{5940675A-B579-460E-94D1-54222C63F5DA}</a:tableStyleId>
              </a:tblPr>
              <a:tblGrid>
                <a:gridCol w="984684">
                  <a:extLst>
                    <a:ext uri="{9D8B030D-6E8A-4147-A177-3AD203B41FA5}">
                      <a16:colId xmlns:a16="http://schemas.microsoft.com/office/drawing/2014/main" val="20000"/>
                    </a:ext>
                  </a:extLst>
                </a:gridCol>
                <a:gridCol w="1398536">
                  <a:extLst>
                    <a:ext uri="{9D8B030D-6E8A-4147-A177-3AD203B41FA5}">
                      <a16:colId xmlns:a16="http://schemas.microsoft.com/office/drawing/2014/main" val="20001"/>
                    </a:ext>
                  </a:extLst>
                </a:gridCol>
                <a:gridCol w="1398528">
                  <a:extLst>
                    <a:ext uri="{9D8B030D-6E8A-4147-A177-3AD203B41FA5}">
                      <a16:colId xmlns:a16="http://schemas.microsoft.com/office/drawing/2014/main" val="20002"/>
                    </a:ext>
                  </a:extLst>
                </a:gridCol>
              </a:tblGrid>
              <a:tr h="370840">
                <a:tc>
                  <a:txBody>
                    <a:bodyPr/>
                    <a:lstStyle/>
                    <a:p>
                      <a:r>
                        <a:rPr lang="en-US" dirty="0"/>
                        <a:t>Baker</a:t>
                      </a:r>
                    </a:p>
                  </a:txBody>
                  <a:tcPr/>
                </a:tc>
                <a:tc>
                  <a:txBody>
                    <a:bodyPr/>
                    <a:lstStyle/>
                    <a:p>
                      <a:r>
                        <a:rPr lang="en-US" dirty="0"/>
                        <a:t>Accounting</a:t>
                      </a:r>
                    </a:p>
                  </a:txBody>
                  <a:tcPr/>
                </a:tc>
                <a:tc>
                  <a:txBody>
                    <a:bodyPr/>
                    <a:lstStyle/>
                    <a:p>
                      <a:r>
                        <a:rPr lang="en-US" dirty="0"/>
                        <a:t>SN</a:t>
                      </a:r>
                    </a:p>
                  </a:txBody>
                  <a:tcPr/>
                </a:tc>
                <a:extLst>
                  <a:ext uri="{0D108BD9-81ED-4DB2-BD59-A6C34878D82A}">
                    <a16:rowId xmlns:a16="http://schemas.microsoft.com/office/drawing/2014/main" val="10000"/>
                  </a:ext>
                </a:extLst>
              </a:tr>
              <a:tr h="370840">
                <a:tc>
                  <a:txBody>
                    <a:bodyPr/>
                    <a:lstStyle/>
                    <a:p>
                      <a:r>
                        <a:rPr lang="en-US" dirty="0"/>
                        <a:t>Parks</a:t>
                      </a:r>
                    </a:p>
                  </a:txBody>
                  <a:tcPr/>
                </a:tc>
                <a:tc>
                  <a:txBody>
                    <a:bodyPr/>
                    <a:lstStyle/>
                    <a:p>
                      <a:r>
                        <a:rPr lang="en-US" dirty="0"/>
                        <a:t>Accounting</a:t>
                      </a:r>
                    </a:p>
                  </a:txBody>
                  <a:tcPr/>
                </a:tc>
                <a:tc>
                  <a:txBody>
                    <a:bodyPr/>
                    <a:lstStyle/>
                    <a:p>
                      <a:r>
                        <a:rPr lang="en-US" dirty="0"/>
                        <a:t>SO</a:t>
                      </a:r>
                    </a:p>
                  </a:txBody>
                  <a:tcPr/>
                </a:tc>
                <a:extLst>
                  <a:ext uri="{0D108BD9-81ED-4DB2-BD59-A6C34878D82A}">
                    <a16:rowId xmlns:a16="http://schemas.microsoft.com/office/drawing/2014/main" val="10001"/>
                  </a:ext>
                </a:extLst>
              </a:tr>
              <a:tr h="370840">
                <a:tc>
                  <a:txBody>
                    <a:bodyPr/>
                    <a:lstStyle/>
                    <a:p>
                      <a:r>
                        <a:rPr lang="en-US" dirty="0"/>
                        <a:t>Rye</a:t>
                      </a:r>
                    </a:p>
                  </a:txBody>
                  <a:tcPr/>
                </a:tc>
                <a:tc>
                  <a:txBody>
                    <a:bodyPr/>
                    <a:lstStyle/>
                    <a:p>
                      <a:r>
                        <a:rPr lang="en-US" dirty="0"/>
                        <a:t>Accounting</a:t>
                      </a:r>
                    </a:p>
                  </a:txBody>
                  <a:tcPr/>
                </a:tc>
                <a:tc>
                  <a:txBody>
                    <a:bodyPr/>
                    <a:lstStyle/>
                    <a:p>
                      <a:r>
                        <a:rPr lang="en-US" dirty="0"/>
                        <a:t>FR</a:t>
                      </a:r>
                    </a:p>
                  </a:txBody>
                  <a:tcPr/>
                </a:tc>
                <a:extLst>
                  <a:ext uri="{0D108BD9-81ED-4DB2-BD59-A6C34878D82A}">
                    <a16:rowId xmlns:a16="http://schemas.microsoft.com/office/drawing/2014/main" val="10002"/>
                  </a:ext>
                </a:extLst>
              </a:tr>
            </a:tbl>
          </a:graphicData>
        </a:graphic>
      </p:graphicFrame>
      <p:sp>
        <p:nvSpPr>
          <p:cNvPr id="7" name="Slide Number Placeholder 6"/>
          <p:cNvSpPr>
            <a:spLocks noGrp="1"/>
          </p:cNvSpPr>
          <p:nvPr>
            <p:ph type="sldNum" sz="quarter" idx="12"/>
          </p:nvPr>
        </p:nvSpPr>
        <p:spPr/>
        <p:txBody>
          <a:bodyPr/>
          <a:lstStyle/>
          <a:p>
            <a:fld id="{2EF190A1-0A62-044C-B99E-616EE00601EF}" type="slidenum">
              <a:rPr lang="en-US" smtClean="0"/>
              <a:t>22</a:t>
            </a:fld>
            <a:endParaRPr lang="en-US" dirty="0"/>
          </a:p>
        </p:txBody>
      </p:sp>
    </p:spTree>
    <p:extLst>
      <p:ext uri="{BB962C8B-B14F-4D97-AF65-F5344CB8AC3E}">
        <p14:creationId xmlns:p14="http://schemas.microsoft.com/office/powerpoint/2010/main" val="3624949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608"/>
            <a:ext cx="8229600" cy="985319"/>
          </a:xfrm>
        </p:spPr>
        <p:txBody>
          <a:bodyPr/>
          <a:lstStyle/>
          <a:p>
            <a:pPr algn="l"/>
            <a:r>
              <a:rPr lang="en-US" dirty="0"/>
              <a:t>Sorting-2</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527770" y="1338727"/>
            <a:ext cx="4789593" cy="1200329"/>
          </a:xfrm>
          <a:prstGeom prst="rect">
            <a:avLst/>
          </a:prstGeom>
          <a:noFill/>
        </p:spPr>
        <p:txBody>
          <a:bodyPr wrap="none" rtlCol="0">
            <a:spAutoFit/>
          </a:bodyPr>
          <a:lstStyle/>
          <a:p>
            <a:r>
              <a:rPr lang="en-US" dirty="0">
                <a:latin typeface="Times New Roman"/>
                <a:cs typeface="Times New Roman"/>
              </a:rPr>
              <a:t>SELECT		Name, Major, GradeLevel</a:t>
            </a:r>
          </a:p>
          <a:p>
            <a:r>
              <a:rPr lang="en-US" dirty="0">
                <a:latin typeface="Times New Roman"/>
                <a:cs typeface="Times New Roman"/>
              </a:rPr>
              <a:t>FROM		STUDENT</a:t>
            </a:r>
          </a:p>
          <a:p>
            <a:r>
              <a:rPr lang="en-US" dirty="0">
                <a:latin typeface="Times New Roman"/>
                <a:cs typeface="Times New Roman"/>
              </a:rPr>
              <a:t>WHERE		GradeLevel IN [‘FR’, ‘SO’, ‘SN’]</a:t>
            </a:r>
          </a:p>
          <a:p>
            <a:r>
              <a:rPr lang="en-US" dirty="0">
                <a:latin typeface="Times New Roman"/>
                <a:cs typeface="Times New Roman"/>
              </a:rPr>
              <a:t>ORDER BY	Major ASC, GradeLevel DESC</a:t>
            </a:r>
          </a:p>
        </p:txBody>
      </p:sp>
      <p:sp>
        <p:nvSpPr>
          <p:cNvPr id="5" name="TextBox 4"/>
          <p:cNvSpPr txBox="1"/>
          <p:nvPr/>
        </p:nvSpPr>
        <p:spPr>
          <a:xfrm>
            <a:off x="189163" y="2701994"/>
            <a:ext cx="8728517" cy="1169551"/>
          </a:xfrm>
          <a:prstGeom prst="rect">
            <a:avLst/>
          </a:prstGeom>
          <a:noFill/>
        </p:spPr>
        <p:txBody>
          <a:bodyPr wrap="square" rtlCol="0">
            <a:spAutoFit/>
          </a:bodyPr>
          <a:lstStyle/>
          <a:p>
            <a:r>
              <a:rPr lang="en-US" sz="2000" dirty="0">
                <a:latin typeface="Times New Roman"/>
                <a:cs typeface="Times New Roman"/>
              </a:rPr>
              <a:t>More than one column can be chosen for sorting. If so, the first column listed will be the major sort field, followed by the second, and so on.</a:t>
            </a:r>
          </a:p>
          <a:p>
            <a:endParaRPr lang="en-US" sz="1000" dirty="0">
              <a:latin typeface="Times New Roman"/>
              <a:cs typeface="Times New Roman"/>
            </a:endParaRPr>
          </a:p>
          <a:p>
            <a:r>
              <a:rPr lang="en-US" sz="2000" dirty="0">
                <a:latin typeface="Times New Roman"/>
                <a:cs typeface="Times New Roman"/>
              </a:rPr>
              <a:t>Columns can also be declared to be ascending (ASC) or descending (DESC).</a:t>
            </a:r>
          </a:p>
        </p:txBody>
      </p:sp>
      <p:graphicFrame>
        <p:nvGraphicFramePr>
          <p:cNvPr id="6" name="Table 5"/>
          <p:cNvGraphicFramePr>
            <a:graphicFrameLocks noGrp="1"/>
          </p:cNvGraphicFramePr>
          <p:nvPr>
            <p:extLst>
              <p:ext uri="{D42A27DB-BD31-4B8C-83A1-F6EECF244321}">
                <p14:modId xmlns:p14="http://schemas.microsoft.com/office/powerpoint/2010/main" val="1971416200"/>
              </p:ext>
            </p:extLst>
          </p:nvPr>
        </p:nvGraphicFramePr>
        <p:xfrm>
          <a:off x="476570" y="4099588"/>
          <a:ext cx="3055498" cy="1854200"/>
        </p:xfrm>
        <a:graphic>
          <a:graphicData uri="http://schemas.openxmlformats.org/drawingml/2006/table">
            <a:tbl>
              <a:tblPr firstRow="1" bandRow="1">
                <a:tableStyleId>{5940675A-B579-460E-94D1-54222C63F5DA}</a:tableStyleId>
              </a:tblPr>
              <a:tblGrid>
                <a:gridCol w="984684">
                  <a:extLst>
                    <a:ext uri="{9D8B030D-6E8A-4147-A177-3AD203B41FA5}">
                      <a16:colId xmlns:a16="http://schemas.microsoft.com/office/drawing/2014/main" val="20000"/>
                    </a:ext>
                  </a:extLst>
                </a:gridCol>
                <a:gridCol w="1398536">
                  <a:extLst>
                    <a:ext uri="{9D8B030D-6E8A-4147-A177-3AD203B41FA5}">
                      <a16:colId xmlns:a16="http://schemas.microsoft.com/office/drawing/2014/main" val="20001"/>
                    </a:ext>
                  </a:extLst>
                </a:gridCol>
                <a:gridCol w="672278">
                  <a:extLst>
                    <a:ext uri="{9D8B030D-6E8A-4147-A177-3AD203B41FA5}">
                      <a16:colId xmlns:a16="http://schemas.microsoft.com/office/drawing/2014/main" val="20002"/>
                    </a:ext>
                  </a:extLst>
                </a:gridCol>
              </a:tblGrid>
              <a:tr h="370840">
                <a:tc>
                  <a:txBody>
                    <a:bodyPr/>
                    <a:lstStyle/>
                    <a:p>
                      <a:r>
                        <a:rPr lang="en-US" dirty="0"/>
                        <a:t>Parks</a:t>
                      </a:r>
                    </a:p>
                  </a:txBody>
                  <a:tcPr/>
                </a:tc>
                <a:tc>
                  <a:txBody>
                    <a:bodyPr/>
                    <a:lstStyle/>
                    <a:p>
                      <a:r>
                        <a:rPr lang="en-US" dirty="0"/>
                        <a:t>Accounting</a:t>
                      </a:r>
                    </a:p>
                  </a:txBody>
                  <a:tcPr/>
                </a:tc>
                <a:tc>
                  <a:txBody>
                    <a:bodyPr/>
                    <a:lstStyle/>
                    <a:p>
                      <a:r>
                        <a:rPr lang="en-US" dirty="0"/>
                        <a:t>SO</a:t>
                      </a:r>
                    </a:p>
                  </a:txBody>
                  <a:tcPr/>
                </a:tc>
                <a:extLst>
                  <a:ext uri="{0D108BD9-81ED-4DB2-BD59-A6C34878D82A}">
                    <a16:rowId xmlns:a16="http://schemas.microsoft.com/office/drawing/2014/main" val="10000"/>
                  </a:ext>
                </a:extLst>
              </a:tr>
              <a:tr h="370840">
                <a:tc>
                  <a:txBody>
                    <a:bodyPr/>
                    <a:lstStyle/>
                    <a:p>
                      <a:r>
                        <a:rPr lang="en-US" dirty="0"/>
                        <a:t>Glass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1"/>
                  </a:ext>
                </a:extLst>
              </a:tr>
              <a:tr h="370840">
                <a:tc>
                  <a:txBody>
                    <a:bodyPr/>
                    <a:lstStyle/>
                    <a:p>
                      <a:r>
                        <a:rPr lang="en-US" dirty="0"/>
                        <a:t>Baker</a:t>
                      </a:r>
                    </a:p>
                  </a:txBody>
                  <a:tcPr/>
                </a:tc>
                <a:tc>
                  <a:txBody>
                    <a:bodyPr/>
                    <a:lstStyle/>
                    <a:p>
                      <a:r>
                        <a:rPr lang="en-US" dirty="0"/>
                        <a:t>Accounting</a:t>
                      </a:r>
                    </a:p>
                  </a:txBody>
                  <a:tcPr/>
                </a:tc>
                <a:tc>
                  <a:txBody>
                    <a:bodyPr/>
                    <a:lstStyle/>
                    <a:p>
                      <a:r>
                        <a:rPr lang="en-US" dirty="0"/>
                        <a:t>SN</a:t>
                      </a:r>
                    </a:p>
                  </a:txBody>
                  <a:tcPr/>
                </a:tc>
                <a:extLst>
                  <a:ext uri="{0D108BD9-81ED-4DB2-BD59-A6C34878D82A}">
                    <a16:rowId xmlns:a16="http://schemas.microsoft.com/office/drawing/2014/main" val="10002"/>
                  </a:ext>
                </a:extLst>
              </a:tr>
              <a:tr h="370840">
                <a:tc>
                  <a:txBody>
                    <a:bodyPr/>
                    <a:lstStyle/>
                    <a:p>
                      <a:r>
                        <a:rPr lang="en-US" dirty="0"/>
                        <a:t>Rye</a:t>
                      </a:r>
                    </a:p>
                  </a:txBody>
                  <a:tcPr/>
                </a:tc>
                <a:tc>
                  <a:txBody>
                    <a:bodyPr/>
                    <a:lstStyle/>
                    <a:p>
                      <a:r>
                        <a:rPr lang="en-US" dirty="0"/>
                        <a:t>Accounting</a:t>
                      </a:r>
                    </a:p>
                  </a:txBody>
                  <a:tcPr/>
                </a:tc>
                <a:tc>
                  <a:txBody>
                    <a:bodyPr/>
                    <a:lstStyle/>
                    <a:p>
                      <a:r>
                        <a:rPr lang="en-US" dirty="0"/>
                        <a:t>FR</a:t>
                      </a:r>
                    </a:p>
                  </a:txBody>
                  <a:tcPr/>
                </a:tc>
                <a:extLst>
                  <a:ext uri="{0D108BD9-81ED-4DB2-BD59-A6C34878D82A}">
                    <a16:rowId xmlns:a16="http://schemas.microsoft.com/office/drawing/2014/main" val="10003"/>
                  </a:ext>
                </a:extLst>
              </a:tr>
              <a:tr h="370840">
                <a:tc>
                  <a:txBody>
                    <a:bodyPr/>
                    <a:lstStyle/>
                    <a:p>
                      <a:r>
                        <a:rPr lang="en-US" dirty="0"/>
                        <a:t>Jones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85143547"/>
              </p:ext>
            </p:extLst>
          </p:nvPr>
        </p:nvGraphicFramePr>
        <p:xfrm>
          <a:off x="5060791" y="4099588"/>
          <a:ext cx="3055498" cy="1854200"/>
        </p:xfrm>
        <a:graphic>
          <a:graphicData uri="http://schemas.openxmlformats.org/drawingml/2006/table">
            <a:tbl>
              <a:tblPr firstRow="1" bandRow="1">
                <a:tableStyleId>{5940675A-B579-460E-94D1-54222C63F5DA}</a:tableStyleId>
              </a:tblPr>
              <a:tblGrid>
                <a:gridCol w="984684">
                  <a:extLst>
                    <a:ext uri="{9D8B030D-6E8A-4147-A177-3AD203B41FA5}">
                      <a16:colId xmlns:a16="http://schemas.microsoft.com/office/drawing/2014/main" val="20000"/>
                    </a:ext>
                  </a:extLst>
                </a:gridCol>
                <a:gridCol w="1398536">
                  <a:extLst>
                    <a:ext uri="{9D8B030D-6E8A-4147-A177-3AD203B41FA5}">
                      <a16:colId xmlns:a16="http://schemas.microsoft.com/office/drawing/2014/main" val="20001"/>
                    </a:ext>
                  </a:extLst>
                </a:gridCol>
                <a:gridCol w="672278">
                  <a:extLst>
                    <a:ext uri="{9D8B030D-6E8A-4147-A177-3AD203B41FA5}">
                      <a16:colId xmlns:a16="http://schemas.microsoft.com/office/drawing/2014/main" val="20002"/>
                    </a:ext>
                  </a:extLst>
                </a:gridCol>
              </a:tblGrid>
              <a:tr h="370840">
                <a:tc>
                  <a:txBody>
                    <a:bodyPr/>
                    <a:lstStyle/>
                    <a:p>
                      <a:r>
                        <a:rPr lang="en-US" dirty="0"/>
                        <a:t>Parks</a:t>
                      </a:r>
                    </a:p>
                  </a:txBody>
                  <a:tcPr/>
                </a:tc>
                <a:tc>
                  <a:txBody>
                    <a:bodyPr/>
                    <a:lstStyle/>
                    <a:p>
                      <a:r>
                        <a:rPr lang="en-US" dirty="0"/>
                        <a:t>Accounting</a:t>
                      </a:r>
                    </a:p>
                  </a:txBody>
                  <a:tcPr/>
                </a:tc>
                <a:tc>
                  <a:txBody>
                    <a:bodyPr/>
                    <a:lstStyle/>
                    <a:p>
                      <a:r>
                        <a:rPr lang="en-US" dirty="0"/>
                        <a:t>SO</a:t>
                      </a:r>
                    </a:p>
                  </a:txBody>
                  <a:tcPr/>
                </a:tc>
                <a:extLst>
                  <a:ext uri="{0D108BD9-81ED-4DB2-BD59-A6C34878D82A}">
                    <a16:rowId xmlns:a16="http://schemas.microsoft.com/office/drawing/2014/main" val="10000"/>
                  </a:ext>
                </a:extLst>
              </a:tr>
              <a:tr h="370840">
                <a:tc>
                  <a:txBody>
                    <a:bodyPr/>
                    <a:lstStyle/>
                    <a:p>
                      <a:r>
                        <a:rPr lang="en-US" dirty="0"/>
                        <a:t>Baker</a:t>
                      </a:r>
                    </a:p>
                  </a:txBody>
                  <a:tcPr/>
                </a:tc>
                <a:tc>
                  <a:txBody>
                    <a:bodyPr/>
                    <a:lstStyle/>
                    <a:p>
                      <a:r>
                        <a:rPr lang="en-US" dirty="0"/>
                        <a:t>Accounting</a:t>
                      </a:r>
                    </a:p>
                  </a:txBody>
                  <a:tcPr/>
                </a:tc>
                <a:tc>
                  <a:txBody>
                    <a:bodyPr/>
                    <a:lstStyle/>
                    <a:p>
                      <a:r>
                        <a:rPr lang="en-US" dirty="0"/>
                        <a:t>SN</a:t>
                      </a:r>
                    </a:p>
                  </a:txBody>
                  <a:tcPr/>
                </a:tc>
                <a:extLst>
                  <a:ext uri="{0D108BD9-81ED-4DB2-BD59-A6C34878D82A}">
                    <a16:rowId xmlns:a16="http://schemas.microsoft.com/office/drawing/2014/main" val="10001"/>
                  </a:ext>
                </a:extLst>
              </a:tr>
              <a:tr h="370840">
                <a:tc>
                  <a:txBody>
                    <a:bodyPr/>
                    <a:lstStyle/>
                    <a:p>
                      <a:r>
                        <a:rPr lang="en-US" dirty="0"/>
                        <a:t>Rye</a:t>
                      </a:r>
                    </a:p>
                  </a:txBody>
                  <a:tcPr/>
                </a:tc>
                <a:tc>
                  <a:txBody>
                    <a:bodyPr/>
                    <a:lstStyle/>
                    <a:p>
                      <a:r>
                        <a:rPr lang="en-US" dirty="0"/>
                        <a:t>Accounting</a:t>
                      </a:r>
                    </a:p>
                  </a:txBody>
                  <a:tcPr/>
                </a:tc>
                <a:tc>
                  <a:txBody>
                    <a:bodyPr/>
                    <a:lstStyle/>
                    <a:p>
                      <a:r>
                        <a:rPr lang="en-US" dirty="0"/>
                        <a:t>FR</a:t>
                      </a:r>
                    </a:p>
                  </a:txBody>
                  <a:tcPr/>
                </a:tc>
                <a:extLst>
                  <a:ext uri="{0D108BD9-81ED-4DB2-BD59-A6C34878D82A}">
                    <a16:rowId xmlns:a16="http://schemas.microsoft.com/office/drawing/2014/main" val="10002"/>
                  </a:ext>
                </a:extLst>
              </a:tr>
              <a:tr h="370840">
                <a:tc>
                  <a:txBody>
                    <a:bodyPr/>
                    <a:lstStyle/>
                    <a:p>
                      <a:r>
                        <a:rPr lang="en-US" dirty="0"/>
                        <a:t>Glass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3"/>
                  </a:ext>
                </a:extLst>
              </a:tr>
              <a:tr h="370840">
                <a:tc>
                  <a:txBody>
                    <a:bodyPr/>
                    <a:lstStyle/>
                    <a:p>
                      <a:r>
                        <a:rPr lang="en-US" dirty="0"/>
                        <a:t>Jones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4"/>
                  </a:ext>
                </a:extLst>
              </a:tr>
            </a:tbl>
          </a:graphicData>
        </a:graphic>
      </p:graphicFrame>
      <p:sp>
        <p:nvSpPr>
          <p:cNvPr id="8" name="Right Arrow 7"/>
          <p:cNvSpPr/>
          <p:nvPr/>
        </p:nvSpPr>
        <p:spPr>
          <a:xfrm>
            <a:off x="3810281" y="4796040"/>
            <a:ext cx="1026885" cy="310730"/>
          </a:xfrm>
          <a:prstGeom prst="rightArrow">
            <a:avLst/>
          </a:prstGeom>
          <a:solidFill>
            <a:srgbClr val="C0504D"/>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132074" y="5928504"/>
            <a:ext cx="2134581" cy="369332"/>
          </a:xfrm>
          <a:prstGeom prst="rect">
            <a:avLst/>
          </a:prstGeom>
          <a:noFill/>
        </p:spPr>
        <p:txBody>
          <a:bodyPr wrap="none" rtlCol="0">
            <a:spAutoFit/>
          </a:bodyPr>
          <a:lstStyle/>
          <a:p>
            <a:r>
              <a:rPr lang="en-US" i="1" dirty="0"/>
              <a:t>Unsorted (retrieved)</a:t>
            </a:r>
          </a:p>
        </p:txBody>
      </p:sp>
      <p:sp>
        <p:nvSpPr>
          <p:cNvPr id="10" name="TextBox 9"/>
          <p:cNvSpPr txBox="1"/>
          <p:nvPr/>
        </p:nvSpPr>
        <p:spPr>
          <a:xfrm>
            <a:off x="4740023" y="5928504"/>
            <a:ext cx="849336" cy="369332"/>
          </a:xfrm>
          <a:prstGeom prst="rect">
            <a:avLst/>
          </a:prstGeom>
          <a:noFill/>
        </p:spPr>
        <p:txBody>
          <a:bodyPr wrap="none" rtlCol="0">
            <a:spAutoFit/>
          </a:bodyPr>
          <a:lstStyle/>
          <a:p>
            <a:r>
              <a:rPr lang="en-US" i="1" dirty="0"/>
              <a:t>Sorted</a:t>
            </a:r>
          </a:p>
        </p:txBody>
      </p:sp>
      <p:sp>
        <p:nvSpPr>
          <p:cNvPr id="11" name="Slide Number Placeholder 10"/>
          <p:cNvSpPr>
            <a:spLocks noGrp="1"/>
          </p:cNvSpPr>
          <p:nvPr>
            <p:ph type="sldNum" sz="quarter" idx="12"/>
          </p:nvPr>
        </p:nvSpPr>
        <p:spPr/>
        <p:txBody>
          <a:bodyPr/>
          <a:lstStyle/>
          <a:p>
            <a:fld id="{2EF190A1-0A62-044C-B99E-616EE00601EF}" type="slidenum">
              <a:rPr lang="en-US" smtClean="0"/>
              <a:t>23</a:t>
            </a:fld>
            <a:endParaRPr lang="en-US" dirty="0"/>
          </a:p>
        </p:txBody>
      </p:sp>
    </p:spTree>
    <p:extLst>
      <p:ext uri="{BB962C8B-B14F-4D97-AF65-F5344CB8AC3E}">
        <p14:creationId xmlns:p14="http://schemas.microsoft.com/office/powerpoint/2010/main" val="3003421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55" y="69024"/>
            <a:ext cx="8229600" cy="772381"/>
          </a:xfrm>
        </p:spPr>
        <p:txBody>
          <a:bodyPr/>
          <a:lstStyle/>
          <a:p>
            <a:pPr algn="l"/>
            <a:r>
              <a:rPr lang="en-US" dirty="0"/>
              <a:t>Sample Data</a:t>
            </a:r>
          </a:p>
        </p:txBody>
      </p:sp>
      <p:graphicFrame>
        <p:nvGraphicFramePr>
          <p:cNvPr id="5" name="Table 4"/>
          <p:cNvGraphicFramePr>
            <a:graphicFrameLocks noGrp="1"/>
          </p:cNvGraphicFramePr>
          <p:nvPr>
            <p:extLst>
              <p:ext uri="{D42A27DB-BD31-4B8C-83A1-F6EECF244321}">
                <p14:modId xmlns:p14="http://schemas.microsoft.com/office/powerpoint/2010/main" val="3692386699"/>
              </p:ext>
            </p:extLst>
          </p:nvPr>
        </p:nvGraphicFramePr>
        <p:xfrm>
          <a:off x="239639" y="1598997"/>
          <a:ext cx="4640967" cy="3337560"/>
        </p:xfrm>
        <a:graphic>
          <a:graphicData uri="http://schemas.openxmlformats.org/drawingml/2006/table">
            <a:tbl>
              <a:tblPr firstRow="1" bandRow="1">
                <a:tableStyleId>{5940675A-B579-460E-94D1-54222C63F5DA}</a:tableStyleId>
              </a:tblPr>
              <a:tblGrid>
                <a:gridCol w="859219">
                  <a:extLst>
                    <a:ext uri="{9D8B030D-6E8A-4147-A177-3AD203B41FA5}">
                      <a16:colId xmlns:a16="http://schemas.microsoft.com/office/drawing/2014/main" val="20000"/>
                    </a:ext>
                  </a:extLst>
                </a:gridCol>
                <a:gridCol w="984684">
                  <a:extLst>
                    <a:ext uri="{9D8B030D-6E8A-4147-A177-3AD203B41FA5}">
                      <a16:colId xmlns:a16="http://schemas.microsoft.com/office/drawing/2014/main" val="20001"/>
                    </a:ext>
                  </a:extLst>
                </a:gridCol>
                <a:gridCol w="1398536">
                  <a:extLst>
                    <a:ext uri="{9D8B030D-6E8A-4147-A177-3AD203B41FA5}">
                      <a16:colId xmlns:a16="http://schemas.microsoft.com/office/drawing/2014/main" val="20002"/>
                    </a:ext>
                  </a:extLst>
                </a:gridCol>
                <a:gridCol w="1398528">
                  <a:extLst>
                    <a:ext uri="{9D8B030D-6E8A-4147-A177-3AD203B41FA5}">
                      <a16:colId xmlns:a16="http://schemas.microsoft.com/office/drawing/2014/main" val="20003"/>
                    </a:ext>
                  </a:extLst>
                </a:gridCol>
              </a:tblGrid>
              <a:tr h="370840">
                <a:tc>
                  <a:txBody>
                    <a:bodyPr/>
                    <a:lstStyle/>
                    <a:p>
                      <a:r>
                        <a:rPr lang="en-US" dirty="0"/>
                        <a:t>SID</a:t>
                      </a:r>
                    </a:p>
                  </a:txBody>
                  <a:tcPr/>
                </a:tc>
                <a:tc>
                  <a:txBody>
                    <a:bodyPr/>
                    <a:lstStyle/>
                    <a:p>
                      <a:r>
                        <a:rPr lang="en-US" dirty="0"/>
                        <a:t>NAME</a:t>
                      </a:r>
                    </a:p>
                  </a:txBody>
                  <a:tcPr/>
                </a:tc>
                <a:tc>
                  <a:txBody>
                    <a:bodyPr/>
                    <a:lstStyle/>
                    <a:p>
                      <a:r>
                        <a:rPr lang="en-US" dirty="0"/>
                        <a:t>MAJOR</a:t>
                      </a:r>
                    </a:p>
                  </a:txBody>
                  <a:tcPr/>
                </a:tc>
                <a:tc>
                  <a:txBody>
                    <a:bodyPr/>
                    <a:lstStyle/>
                    <a:p>
                      <a:r>
                        <a:rPr lang="en-US" dirty="0"/>
                        <a:t>GRADELEVEL</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Jones</a:t>
                      </a:r>
                    </a:p>
                  </a:txBody>
                  <a:tcPr/>
                </a:tc>
                <a:tc>
                  <a:txBody>
                    <a:bodyPr/>
                    <a:lstStyle/>
                    <a:p>
                      <a:r>
                        <a:rPr lang="en-US" dirty="0"/>
                        <a:t>History</a:t>
                      </a:r>
                    </a:p>
                  </a:txBody>
                  <a:tcPr/>
                </a:tc>
                <a:tc>
                  <a:txBody>
                    <a:bodyPr/>
                    <a:lstStyle/>
                    <a:p>
                      <a:r>
                        <a:rPr lang="en-US" dirty="0"/>
                        <a:t>GR</a:t>
                      </a:r>
                    </a:p>
                  </a:txBody>
                  <a:tcPr/>
                </a:tc>
                <a:extLst>
                  <a:ext uri="{0D108BD9-81ED-4DB2-BD59-A6C34878D82A}">
                    <a16:rowId xmlns:a16="http://schemas.microsoft.com/office/drawing/2014/main" val="10001"/>
                  </a:ext>
                </a:extLst>
              </a:tr>
              <a:tr h="370840">
                <a:tc>
                  <a:txBody>
                    <a:bodyPr/>
                    <a:lstStyle/>
                    <a:p>
                      <a:r>
                        <a:rPr lang="en-US" dirty="0"/>
                        <a:t>150</a:t>
                      </a:r>
                    </a:p>
                  </a:txBody>
                  <a:tcPr/>
                </a:tc>
                <a:tc>
                  <a:txBody>
                    <a:bodyPr/>
                    <a:lstStyle/>
                    <a:p>
                      <a:r>
                        <a:rPr lang="en-US" dirty="0"/>
                        <a:t>Parks</a:t>
                      </a:r>
                    </a:p>
                  </a:txBody>
                  <a:tcPr/>
                </a:tc>
                <a:tc>
                  <a:txBody>
                    <a:bodyPr/>
                    <a:lstStyle/>
                    <a:p>
                      <a:r>
                        <a:rPr lang="en-US" dirty="0"/>
                        <a:t>Accounting</a:t>
                      </a:r>
                    </a:p>
                  </a:txBody>
                  <a:tcPr/>
                </a:tc>
                <a:tc>
                  <a:txBody>
                    <a:bodyPr/>
                    <a:lstStyle/>
                    <a:p>
                      <a:r>
                        <a:rPr lang="en-US" dirty="0"/>
                        <a:t>SO</a:t>
                      </a:r>
                    </a:p>
                  </a:txBody>
                  <a:tcPr/>
                </a:tc>
                <a:extLst>
                  <a:ext uri="{0D108BD9-81ED-4DB2-BD59-A6C34878D82A}">
                    <a16:rowId xmlns:a16="http://schemas.microsoft.com/office/drawing/2014/main" val="10002"/>
                  </a:ext>
                </a:extLst>
              </a:tr>
              <a:tr h="370840">
                <a:tc>
                  <a:txBody>
                    <a:bodyPr/>
                    <a:lstStyle/>
                    <a:p>
                      <a:r>
                        <a:rPr lang="en-US" dirty="0"/>
                        <a:t>200</a:t>
                      </a:r>
                    </a:p>
                  </a:txBody>
                  <a:tcPr/>
                </a:tc>
                <a:tc>
                  <a:txBody>
                    <a:bodyPr/>
                    <a:lstStyle/>
                    <a:p>
                      <a:r>
                        <a:rPr lang="en-US" dirty="0"/>
                        <a:t>Baker</a:t>
                      </a:r>
                    </a:p>
                  </a:txBody>
                  <a:tcPr/>
                </a:tc>
                <a:tc>
                  <a:txBody>
                    <a:bodyPr/>
                    <a:lstStyle/>
                    <a:p>
                      <a:r>
                        <a:rPr lang="en-US" dirty="0"/>
                        <a:t>Math</a:t>
                      </a:r>
                    </a:p>
                  </a:txBody>
                  <a:tcPr/>
                </a:tc>
                <a:tc>
                  <a:txBody>
                    <a:bodyPr/>
                    <a:lstStyle/>
                    <a:p>
                      <a:r>
                        <a:rPr lang="en-US" dirty="0"/>
                        <a:t>GR</a:t>
                      </a:r>
                    </a:p>
                  </a:txBody>
                  <a:tcPr/>
                </a:tc>
                <a:extLst>
                  <a:ext uri="{0D108BD9-81ED-4DB2-BD59-A6C34878D82A}">
                    <a16:rowId xmlns:a16="http://schemas.microsoft.com/office/drawing/2014/main" val="10003"/>
                  </a:ext>
                </a:extLst>
              </a:tr>
              <a:tr h="370840">
                <a:tc>
                  <a:txBody>
                    <a:bodyPr/>
                    <a:lstStyle/>
                    <a:p>
                      <a:r>
                        <a:rPr lang="en-US" dirty="0"/>
                        <a:t>250</a:t>
                      </a:r>
                    </a:p>
                  </a:txBody>
                  <a:tcPr/>
                </a:tc>
                <a:tc>
                  <a:txBody>
                    <a:bodyPr/>
                    <a:lstStyle/>
                    <a:p>
                      <a:r>
                        <a:rPr lang="en-US" dirty="0"/>
                        <a:t>Glass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4"/>
                  </a:ext>
                </a:extLst>
              </a:tr>
              <a:tr h="370840">
                <a:tc>
                  <a:txBody>
                    <a:bodyPr/>
                    <a:lstStyle/>
                    <a:p>
                      <a:r>
                        <a:rPr lang="en-US" dirty="0"/>
                        <a:t>300</a:t>
                      </a:r>
                    </a:p>
                  </a:txBody>
                  <a:tcPr/>
                </a:tc>
                <a:tc>
                  <a:txBody>
                    <a:bodyPr/>
                    <a:lstStyle/>
                    <a:p>
                      <a:r>
                        <a:rPr lang="en-US" dirty="0"/>
                        <a:t>Baker</a:t>
                      </a:r>
                    </a:p>
                  </a:txBody>
                  <a:tcPr/>
                </a:tc>
                <a:tc>
                  <a:txBody>
                    <a:bodyPr/>
                    <a:lstStyle/>
                    <a:p>
                      <a:r>
                        <a:rPr lang="en-US" dirty="0"/>
                        <a:t>Accounting</a:t>
                      </a:r>
                    </a:p>
                  </a:txBody>
                  <a:tcPr/>
                </a:tc>
                <a:tc>
                  <a:txBody>
                    <a:bodyPr/>
                    <a:lstStyle/>
                    <a:p>
                      <a:r>
                        <a:rPr lang="en-US" dirty="0"/>
                        <a:t>SN</a:t>
                      </a:r>
                    </a:p>
                  </a:txBody>
                  <a:tcPr/>
                </a:tc>
                <a:extLst>
                  <a:ext uri="{0D108BD9-81ED-4DB2-BD59-A6C34878D82A}">
                    <a16:rowId xmlns:a16="http://schemas.microsoft.com/office/drawing/2014/main" val="10005"/>
                  </a:ext>
                </a:extLst>
              </a:tr>
              <a:tr h="370840">
                <a:tc>
                  <a:txBody>
                    <a:bodyPr/>
                    <a:lstStyle/>
                    <a:p>
                      <a:r>
                        <a:rPr lang="en-US" dirty="0"/>
                        <a:t>350</a:t>
                      </a:r>
                    </a:p>
                  </a:txBody>
                  <a:tcPr/>
                </a:tc>
                <a:tc>
                  <a:txBody>
                    <a:bodyPr/>
                    <a:lstStyle/>
                    <a:p>
                      <a:r>
                        <a:rPr lang="en-US" dirty="0"/>
                        <a:t>Russell</a:t>
                      </a:r>
                    </a:p>
                  </a:txBody>
                  <a:tcPr/>
                </a:tc>
                <a:tc>
                  <a:txBody>
                    <a:bodyPr/>
                    <a:lstStyle/>
                    <a:p>
                      <a:r>
                        <a:rPr lang="en-US" dirty="0"/>
                        <a:t>Math</a:t>
                      </a:r>
                    </a:p>
                  </a:txBody>
                  <a:tcPr/>
                </a:tc>
                <a:tc>
                  <a:txBody>
                    <a:bodyPr/>
                    <a:lstStyle/>
                    <a:p>
                      <a:r>
                        <a:rPr lang="en-US" dirty="0"/>
                        <a:t>JR</a:t>
                      </a:r>
                    </a:p>
                  </a:txBody>
                  <a:tcPr/>
                </a:tc>
                <a:extLst>
                  <a:ext uri="{0D108BD9-81ED-4DB2-BD59-A6C34878D82A}">
                    <a16:rowId xmlns:a16="http://schemas.microsoft.com/office/drawing/2014/main" val="10006"/>
                  </a:ext>
                </a:extLst>
              </a:tr>
              <a:tr h="370840">
                <a:tc>
                  <a:txBody>
                    <a:bodyPr/>
                    <a:lstStyle/>
                    <a:p>
                      <a:r>
                        <a:rPr lang="en-US" dirty="0"/>
                        <a:t>400</a:t>
                      </a:r>
                    </a:p>
                  </a:txBody>
                  <a:tcPr/>
                </a:tc>
                <a:tc>
                  <a:txBody>
                    <a:bodyPr/>
                    <a:lstStyle/>
                    <a:p>
                      <a:r>
                        <a:rPr lang="en-US" dirty="0"/>
                        <a:t>Rye</a:t>
                      </a:r>
                    </a:p>
                  </a:txBody>
                  <a:tcPr/>
                </a:tc>
                <a:tc>
                  <a:txBody>
                    <a:bodyPr/>
                    <a:lstStyle/>
                    <a:p>
                      <a:r>
                        <a:rPr lang="en-US" dirty="0"/>
                        <a:t>Accounting</a:t>
                      </a:r>
                    </a:p>
                  </a:txBody>
                  <a:tcPr/>
                </a:tc>
                <a:tc>
                  <a:txBody>
                    <a:bodyPr/>
                    <a:lstStyle/>
                    <a:p>
                      <a:r>
                        <a:rPr lang="en-US" dirty="0"/>
                        <a:t>FR</a:t>
                      </a:r>
                    </a:p>
                  </a:txBody>
                  <a:tcPr/>
                </a:tc>
                <a:extLst>
                  <a:ext uri="{0D108BD9-81ED-4DB2-BD59-A6C34878D82A}">
                    <a16:rowId xmlns:a16="http://schemas.microsoft.com/office/drawing/2014/main" val="10007"/>
                  </a:ext>
                </a:extLst>
              </a:tr>
              <a:tr h="370840">
                <a:tc>
                  <a:txBody>
                    <a:bodyPr/>
                    <a:lstStyle/>
                    <a:p>
                      <a:r>
                        <a:rPr lang="en-US" dirty="0"/>
                        <a:t>450</a:t>
                      </a:r>
                    </a:p>
                  </a:txBody>
                  <a:tcPr/>
                </a:tc>
                <a:tc>
                  <a:txBody>
                    <a:bodyPr/>
                    <a:lstStyle/>
                    <a:p>
                      <a:r>
                        <a:rPr lang="en-US" dirty="0"/>
                        <a:t>Jones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34877330"/>
              </p:ext>
            </p:extLst>
          </p:nvPr>
        </p:nvGraphicFramePr>
        <p:xfrm>
          <a:off x="5268527" y="142686"/>
          <a:ext cx="3242439" cy="2225040"/>
        </p:xfrm>
        <a:graphic>
          <a:graphicData uri="http://schemas.openxmlformats.org/drawingml/2006/table">
            <a:tbl>
              <a:tblPr firstRow="1" bandRow="1">
                <a:tableStyleId>{5940675A-B579-460E-94D1-54222C63F5DA}</a:tableStyleId>
              </a:tblPr>
              <a:tblGrid>
                <a:gridCol w="943664">
                  <a:extLst>
                    <a:ext uri="{9D8B030D-6E8A-4147-A177-3AD203B41FA5}">
                      <a16:colId xmlns:a16="http://schemas.microsoft.com/office/drawing/2014/main" val="20000"/>
                    </a:ext>
                  </a:extLst>
                </a:gridCol>
                <a:gridCol w="1035365">
                  <a:extLst>
                    <a:ext uri="{9D8B030D-6E8A-4147-A177-3AD203B41FA5}">
                      <a16:colId xmlns:a16="http://schemas.microsoft.com/office/drawing/2014/main" val="20001"/>
                    </a:ext>
                  </a:extLst>
                </a:gridCol>
                <a:gridCol w="126341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TIME</a:t>
                      </a:r>
                    </a:p>
                  </a:txBody>
                  <a:tcPr/>
                </a:tc>
                <a:tc>
                  <a:txBody>
                    <a:bodyPr/>
                    <a:lstStyle/>
                    <a:p>
                      <a:r>
                        <a:rPr lang="en-US" dirty="0"/>
                        <a:t>ROOM</a:t>
                      </a:r>
                    </a:p>
                  </a:txBody>
                  <a:tcPr/>
                </a:tc>
                <a:extLst>
                  <a:ext uri="{0D108BD9-81ED-4DB2-BD59-A6C34878D82A}">
                    <a16:rowId xmlns:a16="http://schemas.microsoft.com/office/drawing/2014/main" val="10000"/>
                  </a:ext>
                </a:extLst>
              </a:tr>
              <a:tr h="370840">
                <a:tc>
                  <a:txBody>
                    <a:bodyPr/>
                    <a:lstStyle/>
                    <a:p>
                      <a:r>
                        <a:rPr lang="en-US" dirty="0"/>
                        <a:t>BA200</a:t>
                      </a:r>
                    </a:p>
                  </a:txBody>
                  <a:tcPr/>
                </a:tc>
                <a:tc>
                  <a:txBody>
                    <a:bodyPr/>
                    <a:lstStyle/>
                    <a:p>
                      <a:r>
                        <a:rPr lang="en-US" dirty="0"/>
                        <a:t>M-F9</a:t>
                      </a:r>
                    </a:p>
                  </a:txBody>
                  <a:tcPr/>
                </a:tc>
                <a:tc>
                  <a:txBody>
                    <a:bodyPr/>
                    <a:lstStyle/>
                    <a:p>
                      <a:r>
                        <a:rPr lang="en-US" dirty="0"/>
                        <a:t>SC110</a:t>
                      </a:r>
                    </a:p>
                  </a:txBody>
                  <a:tcPr/>
                </a:tc>
                <a:extLst>
                  <a:ext uri="{0D108BD9-81ED-4DB2-BD59-A6C34878D82A}">
                    <a16:rowId xmlns:a16="http://schemas.microsoft.com/office/drawing/2014/main" val="10001"/>
                  </a:ext>
                </a:extLst>
              </a:tr>
              <a:tr h="370840">
                <a:tc>
                  <a:txBody>
                    <a:bodyPr/>
                    <a:lstStyle/>
                    <a:p>
                      <a:r>
                        <a:rPr lang="en-US" dirty="0"/>
                        <a:t>BD445</a:t>
                      </a:r>
                    </a:p>
                  </a:txBody>
                  <a:tcPr/>
                </a:tc>
                <a:tc>
                  <a:txBody>
                    <a:bodyPr/>
                    <a:lstStyle/>
                    <a:p>
                      <a:r>
                        <a:rPr lang="en-US" dirty="0"/>
                        <a:t>MWF3</a:t>
                      </a:r>
                    </a:p>
                  </a:txBody>
                  <a:tcPr/>
                </a:tc>
                <a:tc>
                  <a:txBody>
                    <a:bodyPr/>
                    <a:lstStyle/>
                    <a:p>
                      <a:r>
                        <a:rPr lang="en-US" dirty="0"/>
                        <a:t>SC213</a:t>
                      </a:r>
                    </a:p>
                  </a:txBody>
                  <a:tcPr/>
                </a:tc>
                <a:extLst>
                  <a:ext uri="{0D108BD9-81ED-4DB2-BD59-A6C34878D82A}">
                    <a16:rowId xmlns:a16="http://schemas.microsoft.com/office/drawing/2014/main" val="10002"/>
                  </a:ext>
                </a:extLst>
              </a:tr>
              <a:tr h="370840">
                <a:tc>
                  <a:txBody>
                    <a:bodyPr/>
                    <a:lstStyle/>
                    <a:p>
                      <a:r>
                        <a:rPr lang="en-US" dirty="0"/>
                        <a:t>BF410</a:t>
                      </a:r>
                    </a:p>
                  </a:txBody>
                  <a:tcPr/>
                </a:tc>
                <a:tc>
                  <a:txBody>
                    <a:bodyPr/>
                    <a:lstStyle/>
                    <a:p>
                      <a:r>
                        <a:rPr lang="en-US" dirty="0"/>
                        <a:t>MWF8</a:t>
                      </a:r>
                    </a:p>
                  </a:txBody>
                  <a:tcPr/>
                </a:tc>
                <a:tc>
                  <a:txBody>
                    <a:bodyPr/>
                    <a:lstStyle/>
                    <a:p>
                      <a:r>
                        <a:rPr lang="en-US" dirty="0"/>
                        <a:t>SC213</a:t>
                      </a:r>
                    </a:p>
                  </a:txBody>
                  <a:tcPr/>
                </a:tc>
                <a:extLst>
                  <a:ext uri="{0D108BD9-81ED-4DB2-BD59-A6C34878D82A}">
                    <a16:rowId xmlns:a16="http://schemas.microsoft.com/office/drawing/2014/main" val="10003"/>
                  </a:ext>
                </a:extLst>
              </a:tr>
              <a:tr h="370840">
                <a:tc>
                  <a:txBody>
                    <a:bodyPr/>
                    <a:lstStyle/>
                    <a:p>
                      <a:r>
                        <a:rPr lang="en-US" dirty="0"/>
                        <a:t>CS150</a:t>
                      </a:r>
                    </a:p>
                  </a:txBody>
                  <a:tcPr/>
                </a:tc>
                <a:tc>
                  <a:txBody>
                    <a:bodyPr/>
                    <a:lstStyle/>
                    <a:p>
                      <a:r>
                        <a:rPr lang="en-US" dirty="0"/>
                        <a:t>MWF3</a:t>
                      </a:r>
                    </a:p>
                  </a:txBody>
                  <a:tcPr/>
                </a:tc>
                <a:tc>
                  <a:txBody>
                    <a:bodyPr/>
                    <a:lstStyle/>
                    <a:p>
                      <a:r>
                        <a:rPr lang="en-US" dirty="0"/>
                        <a:t>EA304</a:t>
                      </a:r>
                    </a:p>
                  </a:txBody>
                  <a:tcPr/>
                </a:tc>
                <a:extLst>
                  <a:ext uri="{0D108BD9-81ED-4DB2-BD59-A6C34878D82A}">
                    <a16:rowId xmlns:a16="http://schemas.microsoft.com/office/drawing/2014/main" val="10004"/>
                  </a:ext>
                </a:extLst>
              </a:tr>
              <a:tr h="370840">
                <a:tc>
                  <a:txBody>
                    <a:bodyPr/>
                    <a:lstStyle/>
                    <a:p>
                      <a:r>
                        <a:rPr lang="en-US" dirty="0"/>
                        <a:t>CS250</a:t>
                      </a:r>
                    </a:p>
                  </a:txBody>
                  <a:tcPr/>
                </a:tc>
                <a:tc>
                  <a:txBody>
                    <a:bodyPr/>
                    <a:lstStyle/>
                    <a:p>
                      <a:r>
                        <a:rPr lang="en-US" dirty="0"/>
                        <a:t>MWF12</a:t>
                      </a:r>
                    </a:p>
                  </a:txBody>
                  <a:tcPr/>
                </a:tc>
                <a:tc>
                  <a:txBody>
                    <a:bodyPr/>
                    <a:lstStyle/>
                    <a:p>
                      <a:r>
                        <a:rPr lang="en-US" dirty="0"/>
                        <a:t>EB210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52623919"/>
              </p:ext>
            </p:extLst>
          </p:nvPr>
        </p:nvGraphicFramePr>
        <p:xfrm>
          <a:off x="5301082" y="2915638"/>
          <a:ext cx="3313168" cy="3708400"/>
        </p:xfrm>
        <a:graphic>
          <a:graphicData uri="http://schemas.openxmlformats.org/drawingml/2006/table">
            <a:tbl>
              <a:tblPr firstRow="1" bandRow="1">
                <a:tableStyleId>{5940675A-B579-460E-94D1-54222C63F5DA}</a:tableStyleId>
              </a:tblPr>
              <a:tblGrid>
                <a:gridCol w="855901">
                  <a:extLst>
                    <a:ext uri="{9D8B030D-6E8A-4147-A177-3AD203B41FA5}">
                      <a16:colId xmlns:a16="http://schemas.microsoft.com/office/drawing/2014/main" val="20000"/>
                    </a:ext>
                  </a:extLst>
                </a:gridCol>
                <a:gridCol w="1463316">
                  <a:extLst>
                    <a:ext uri="{9D8B030D-6E8A-4147-A177-3AD203B41FA5}">
                      <a16:colId xmlns:a16="http://schemas.microsoft.com/office/drawing/2014/main" val="20001"/>
                    </a:ext>
                  </a:extLst>
                </a:gridCol>
                <a:gridCol w="993951">
                  <a:extLst>
                    <a:ext uri="{9D8B030D-6E8A-4147-A177-3AD203B41FA5}">
                      <a16:colId xmlns:a16="http://schemas.microsoft.com/office/drawing/2014/main" val="20002"/>
                    </a:ext>
                  </a:extLst>
                </a:gridCol>
              </a:tblGrid>
              <a:tr h="370840">
                <a:tc>
                  <a:txBody>
                    <a:bodyPr/>
                    <a:lstStyle/>
                    <a:p>
                      <a:r>
                        <a:rPr lang="en-US" dirty="0"/>
                        <a:t>STNO</a:t>
                      </a:r>
                    </a:p>
                  </a:txBody>
                  <a:tcPr/>
                </a:tc>
                <a:tc>
                  <a:txBody>
                    <a:bodyPr/>
                    <a:lstStyle/>
                    <a:p>
                      <a:r>
                        <a:rPr lang="en-US" dirty="0"/>
                        <a:t>CLASSNAME</a:t>
                      </a:r>
                    </a:p>
                  </a:txBody>
                  <a:tcPr/>
                </a:tc>
                <a:tc>
                  <a:txBody>
                    <a:bodyPr/>
                    <a:lstStyle/>
                    <a:p>
                      <a:r>
                        <a:rPr lang="en-US" dirty="0"/>
                        <a:t>POSNO</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BD445</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150</a:t>
                      </a:r>
                    </a:p>
                  </a:txBody>
                  <a:tcPr/>
                </a:tc>
                <a:tc>
                  <a:txBody>
                    <a:bodyPr/>
                    <a:lstStyle/>
                    <a:p>
                      <a:r>
                        <a:rPr lang="en-US" dirty="0"/>
                        <a:t>BA200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200</a:t>
                      </a:r>
                    </a:p>
                  </a:txBody>
                  <a:tcPr/>
                </a:tc>
                <a:tc>
                  <a:txBody>
                    <a:bodyPr/>
                    <a:lstStyle/>
                    <a:p>
                      <a:r>
                        <a:rPr lang="en-US" dirty="0"/>
                        <a:t>BD445</a:t>
                      </a:r>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dirty="0"/>
                        <a:t>200</a:t>
                      </a:r>
                    </a:p>
                  </a:txBody>
                  <a:tcPr/>
                </a:tc>
                <a:tc>
                  <a:txBody>
                    <a:bodyPr/>
                    <a:lstStyle/>
                    <a:p>
                      <a:r>
                        <a:rPr lang="en-US" dirty="0"/>
                        <a:t>CS250</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300</a:t>
                      </a:r>
                    </a:p>
                  </a:txBody>
                  <a:tcPr/>
                </a:tc>
                <a:tc>
                  <a:txBody>
                    <a:bodyPr/>
                    <a:lstStyle/>
                    <a:p>
                      <a:r>
                        <a:rPr lang="en-US" dirty="0"/>
                        <a:t>CS150</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400</a:t>
                      </a:r>
                    </a:p>
                  </a:txBody>
                  <a:tcPr/>
                </a:tc>
                <a:tc>
                  <a:txBody>
                    <a:bodyPr/>
                    <a:lstStyle/>
                    <a:p>
                      <a:r>
                        <a:rPr lang="en-US" dirty="0"/>
                        <a:t>BA200</a:t>
                      </a:r>
                    </a:p>
                  </a:txBody>
                  <a:tcPr/>
                </a:tc>
                <a:tc>
                  <a:txBody>
                    <a:bodyPr/>
                    <a:lstStyle/>
                    <a:p>
                      <a:r>
                        <a:rPr lang="en-US" dirty="0"/>
                        <a:t>2</a:t>
                      </a:r>
                    </a:p>
                  </a:txBody>
                  <a:tcPr/>
                </a:tc>
                <a:extLst>
                  <a:ext uri="{0D108BD9-81ED-4DB2-BD59-A6C34878D82A}">
                    <a16:rowId xmlns:a16="http://schemas.microsoft.com/office/drawing/2014/main" val="10006"/>
                  </a:ext>
                </a:extLst>
              </a:tr>
              <a:tr h="370840">
                <a:tc>
                  <a:txBody>
                    <a:bodyPr/>
                    <a:lstStyle/>
                    <a:p>
                      <a:r>
                        <a:rPr lang="en-US" dirty="0"/>
                        <a:t>400</a:t>
                      </a:r>
                    </a:p>
                  </a:txBody>
                  <a:tcPr/>
                </a:tc>
                <a:tc>
                  <a:txBody>
                    <a:bodyPr/>
                    <a:lstStyle/>
                    <a:p>
                      <a:r>
                        <a:rPr lang="en-US" dirty="0"/>
                        <a:t>BF410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400</a:t>
                      </a:r>
                    </a:p>
                  </a:txBody>
                  <a:tcPr/>
                </a:tc>
                <a:tc>
                  <a:txBody>
                    <a:bodyPr/>
                    <a:lstStyle/>
                    <a:p>
                      <a:r>
                        <a:rPr lang="en-US" dirty="0"/>
                        <a:t>CS250</a:t>
                      </a:r>
                    </a:p>
                  </a:txBody>
                  <a:tcPr/>
                </a:tc>
                <a:tc>
                  <a:txBody>
                    <a:bodyPr/>
                    <a:lstStyle/>
                    <a:p>
                      <a:r>
                        <a:rPr lang="en-US" dirty="0"/>
                        <a:t>2</a:t>
                      </a:r>
                    </a:p>
                  </a:txBody>
                  <a:tcPr/>
                </a:tc>
                <a:extLst>
                  <a:ext uri="{0D108BD9-81ED-4DB2-BD59-A6C34878D82A}">
                    <a16:rowId xmlns:a16="http://schemas.microsoft.com/office/drawing/2014/main" val="10008"/>
                  </a:ext>
                </a:extLst>
              </a:tr>
              <a:tr h="370840">
                <a:tc>
                  <a:txBody>
                    <a:bodyPr/>
                    <a:lstStyle/>
                    <a:p>
                      <a:r>
                        <a:rPr lang="en-US" dirty="0"/>
                        <a:t>450</a:t>
                      </a:r>
                    </a:p>
                  </a:txBody>
                  <a:tcPr/>
                </a:tc>
                <a:tc>
                  <a:txBody>
                    <a:bodyPr/>
                    <a:lstStyle/>
                    <a:p>
                      <a:r>
                        <a:rPr lang="en-US" dirty="0"/>
                        <a:t>BA200</a:t>
                      </a:r>
                    </a:p>
                  </a:txBody>
                  <a:tcPr/>
                </a:tc>
                <a:tc>
                  <a:txBody>
                    <a:bodyPr/>
                    <a:lstStyle/>
                    <a:p>
                      <a:r>
                        <a:rPr lang="en-US" dirty="0"/>
                        <a:t>3</a:t>
                      </a:r>
                    </a:p>
                  </a:txBody>
                  <a:tcPr/>
                </a:tc>
                <a:extLst>
                  <a:ext uri="{0D108BD9-81ED-4DB2-BD59-A6C34878D82A}">
                    <a16:rowId xmlns:a16="http://schemas.microsoft.com/office/drawing/2014/main" val="10009"/>
                  </a:ext>
                </a:extLst>
              </a:tr>
            </a:tbl>
          </a:graphicData>
        </a:graphic>
      </p:graphicFrame>
      <p:sp>
        <p:nvSpPr>
          <p:cNvPr id="9" name="TextBox 8"/>
          <p:cNvSpPr txBox="1"/>
          <p:nvPr/>
        </p:nvSpPr>
        <p:spPr>
          <a:xfrm>
            <a:off x="248487" y="1187291"/>
            <a:ext cx="1083199" cy="369332"/>
          </a:xfrm>
          <a:prstGeom prst="rect">
            <a:avLst/>
          </a:prstGeom>
          <a:noFill/>
        </p:spPr>
        <p:txBody>
          <a:bodyPr wrap="none" rtlCol="0">
            <a:spAutoFit/>
          </a:bodyPr>
          <a:lstStyle/>
          <a:p>
            <a:r>
              <a:rPr lang="en-US" b="1" dirty="0"/>
              <a:t>STUDENT</a:t>
            </a:r>
          </a:p>
        </p:txBody>
      </p:sp>
      <p:sp>
        <p:nvSpPr>
          <p:cNvPr id="10" name="TextBox 9"/>
          <p:cNvSpPr txBox="1"/>
          <p:nvPr/>
        </p:nvSpPr>
        <p:spPr>
          <a:xfrm>
            <a:off x="5264162" y="2515618"/>
            <a:ext cx="1511276" cy="369332"/>
          </a:xfrm>
          <a:prstGeom prst="rect">
            <a:avLst/>
          </a:prstGeom>
          <a:noFill/>
        </p:spPr>
        <p:txBody>
          <a:bodyPr wrap="none" rtlCol="0">
            <a:spAutoFit/>
          </a:bodyPr>
          <a:lstStyle/>
          <a:p>
            <a:r>
              <a:rPr lang="en-US" b="1" dirty="0"/>
              <a:t>ENROLLMENT</a:t>
            </a:r>
          </a:p>
        </p:txBody>
      </p:sp>
      <p:sp>
        <p:nvSpPr>
          <p:cNvPr id="11" name="TextBox 10"/>
          <p:cNvSpPr txBox="1"/>
          <p:nvPr/>
        </p:nvSpPr>
        <p:spPr>
          <a:xfrm>
            <a:off x="4499338" y="178392"/>
            <a:ext cx="762536" cy="369332"/>
          </a:xfrm>
          <a:prstGeom prst="rect">
            <a:avLst/>
          </a:prstGeom>
          <a:noFill/>
        </p:spPr>
        <p:txBody>
          <a:bodyPr wrap="none" rtlCol="0">
            <a:spAutoFit/>
          </a:bodyPr>
          <a:lstStyle/>
          <a:p>
            <a:r>
              <a:rPr lang="en-US" b="1" dirty="0"/>
              <a:t>CLASS</a:t>
            </a:r>
          </a:p>
        </p:txBody>
      </p:sp>
      <p:sp>
        <p:nvSpPr>
          <p:cNvPr id="12" name="Footer Placeholder 11"/>
          <p:cNvSpPr>
            <a:spLocks noGrp="1"/>
          </p:cNvSpPr>
          <p:nvPr>
            <p:ph type="ftr" sz="quarter" idx="11"/>
          </p:nvPr>
        </p:nvSpPr>
        <p:spPr/>
        <p:txBody>
          <a:bodyPr/>
          <a:lstStyle/>
          <a:p>
            <a:r>
              <a:rPr lang="en-US" dirty="0"/>
              <a:t>Copyright J. Morabito 2021</a:t>
            </a:r>
          </a:p>
        </p:txBody>
      </p:sp>
      <p:sp>
        <p:nvSpPr>
          <p:cNvPr id="2" name="Slide Number Placeholder 1"/>
          <p:cNvSpPr>
            <a:spLocks noGrp="1"/>
          </p:cNvSpPr>
          <p:nvPr>
            <p:ph type="sldNum" sz="quarter" idx="12"/>
          </p:nvPr>
        </p:nvSpPr>
        <p:spPr/>
        <p:txBody>
          <a:bodyPr/>
          <a:lstStyle/>
          <a:p>
            <a:fld id="{2EF190A1-0A62-044C-B99E-616EE00601EF}" type="slidenum">
              <a:rPr lang="en-US" smtClean="0"/>
              <a:t>24</a:t>
            </a:fld>
            <a:endParaRPr lang="en-US" dirty="0"/>
          </a:p>
        </p:txBody>
      </p:sp>
    </p:spTree>
    <p:extLst>
      <p:ext uri="{BB962C8B-B14F-4D97-AF65-F5344CB8AC3E}">
        <p14:creationId xmlns:p14="http://schemas.microsoft.com/office/powerpoint/2010/main" val="4230949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609"/>
            <a:ext cx="8229600" cy="890748"/>
          </a:xfrm>
        </p:spPr>
        <p:txBody>
          <a:bodyPr/>
          <a:lstStyle/>
          <a:p>
            <a:pPr algn="l"/>
            <a:r>
              <a:rPr lang="en-US" dirty="0"/>
              <a:t>SQL Built-in Functions</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189163" y="1094306"/>
            <a:ext cx="8850122" cy="3077765"/>
          </a:xfrm>
          <a:prstGeom prst="rect">
            <a:avLst/>
          </a:prstGeom>
          <a:noFill/>
        </p:spPr>
        <p:txBody>
          <a:bodyPr wrap="square" rtlCol="0">
            <a:spAutoFit/>
          </a:bodyPr>
          <a:lstStyle/>
          <a:p>
            <a:r>
              <a:rPr lang="en-US" sz="2200" dirty="0">
                <a:latin typeface="Times New Roman"/>
                <a:cs typeface="Times New Roman"/>
              </a:rPr>
              <a:t>SQL provides five built-in functions: COUNT, SUM, AVG, MAX, and MIN.</a:t>
            </a:r>
          </a:p>
          <a:p>
            <a:endParaRPr lang="en-US" sz="2200" dirty="0">
              <a:latin typeface="Times New Roman"/>
              <a:cs typeface="Times New Roman"/>
            </a:endParaRPr>
          </a:p>
          <a:p>
            <a:r>
              <a:rPr lang="en-US" sz="2200" dirty="0">
                <a:latin typeface="Times New Roman"/>
                <a:cs typeface="Times New Roman"/>
              </a:rPr>
              <a:t>COUNT computes the number of rows in a table.</a:t>
            </a:r>
          </a:p>
          <a:p>
            <a:endParaRPr lang="en-US" sz="1000" dirty="0">
              <a:latin typeface="Times New Roman"/>
              <a:cs typeface="Times New Roman"/>
            </a:endParaRPr>
          </a:p>
          <a:p>
            <a:r>
              <a:rPr lang="en-US" sz="2200" dirty="0">
                <a:latin typeface="Times New Roman"/>
                <a:cs typeface="Times New Roman"/>
              </a:rPr>
              <a:t>SUM totals numeric columns.</a:t>
            </a:r>
          </a:p>
          <a:p>
            <a:endParaRPr lang="en-US" sz="1000" dirty="0">
              <a:latin typeface="Times New Roman"/>
              <a:cs typeface="Times New Roman"/>
            </a:endParaRPr>
          </a:p>
          <a:p>
            <a:r>
              <a:rPr lang="en-US" sz="2200" dirty="0">
                <a:latin typeface="Times New Roman"/>
                <a:cs typeface="Times New Roman"/>
              </a:rPr>
              <a:t>AVG computes the average value in a numeric column.</a:t>
            </a:r>
          </a:p>
          <a:p>
            <a:endParaRPr lang="en-US" sz="1000" dirty="0">
              <a:latin typeface="Times New Roman"/>
              <a:cs typeface="Times New Roman"/>
            </a:endParaRPr>
          </a:p>
          <a:p>
            <a:r>
              <a:rPr lang="en-US" sz="2200" dirty="0">
                <a:latin typeface="Times New Roman"/>
                <a:cs typeface="Times New Roman"/>
              </a:rPr>
              <a:t>MAX obtains the maximum value in a numeric column.</a:t>
            </a:r>
          </a:p>
          <a:p>
            <a:endParaRPr lang="en-US" sz="1000" dirty="0">
              <a:latin typeface="Times New Roman"/>
              <a:cs typeface="Times New Roman"/>
            </a:endParaRPr>
          </a:p>
          <a:p>
            <a:r>
              <a:rPr lang="en-US" sz="2200" dirty="0">
                <a:latin typeface="Times New Roman"/>
                <a:cs typeface="Times New Roman"/>
              </a:rPr>
              <a:t>MIN obtains the minimum value in a numeric column.</a:t>
            </a:r>
          </a:p>
        </p:txBody>
      </p:sp>
      <p:sp>
        <p:nvSpPr>
          <p:cNvPr id="5" name="TextBox 4"/>
          <p:cNvSpPr txBox="1"/>
          <p:nvPr/>
        </p:nvSpPr>
        <p:spPr>
          <a:xfrm>
            <a:off x="3081476" y="4432511"/>
            <a:ext cx="2225752" cy="646331"/>
          </a:xfrm>
          <a:prstGeom prst="rect">
            <a:avLst/>
          </a:prstGeom>
          <a:noFill/>
        </p:spPr>
        <p:txBody>
          <a:bodyPr wrap="none" rtlCol="0">
            <a:spAutoFit/>
          </a:bodyPr>
          <a:lstStyle/>
          <a:p>
            <a:r>
              <a:rPr lang="en-US" dirty="0">
                <a:latin typeface="Times New Roman"/>
                <a:cs typeface="Times New Roman"/>
              </a:rPr>
              <a:t>SELECT	COUNT (*)</a:t>
            </a:r>
          </a:p>
          <a:p>
            <a:r>
              <a:rPr lang="en-US" dirty="0">
                <a:latin typeface="Times New Roman"/>
                <a:cs typeface="Times New Roman"/>
              </a:rPr>
              <a:t>FROM	STUDENT</a:t>
            </a:r>
          </a:p>
        </p:txBody>
      </p:sp>
      <p:sp>
        <p:nvSpPr>
          <p:cNvPr id="6" name="TextBox 5"/>
          <p:cNvSpPr txBox="1"/>
          <p:nvPr/>
        </p:nvSpPr>
        <p:spPr>
          <a:xfrm>
            <a:off x="256723" y="5120280"/>
            <a:ext cx="8728517" cy="707886"/>
          </a:xfrm>
          <a:prstGeom prst="rect">
            <a:avLst/>
          </a:prstGeom>
          <a:noFill/>
        </p:spPr>
        <p:txBody>
          <a:bodyPr wrap="square" rtlCol="0">
            <a:spAutoFit/>
          </a:bodyPr>
          <a:lstStyle/>
          <a:p>
            <a:r>
              <a:rPr lang="en-US" sz="2000" dirty="0">
                <a:latin typeface="Times New Roman"/>
                <a:cs typeface="Times New Roman"/>
              </a:rPr>
              <a:t>The above query expression counts the number of STUDENT rows and displays this total in a table with a single row and a single column:</a:t>
            </a:r>
          </a:p>
        </p:txBody>
      </p:sp>
      <p:graphicFrame>
        <p:nvGraphicFramePr>
          <p:cNvPr id="7" name="Table 6"/>
          <p:cNvGraphicFramePr>
            <a:graphicFrameLocks noGrp="1"/>
          </p:cNvGraphicFramePr>
          <p:nvPr>
            <p:extLst>
              <p:ext uri="{D42A27DB-BD31-4B8C-83A1-F6EECF244321}">
                <p14:modId xmlns:p14="http://schemas.microsoft.com/office/powerpoint/2010/main" val="1043697759"/>
              </p:ext>
            </p:extLst>
          </p:nvPr>
        </p:nvGraphicFramePr>
        <p:xfrm>
          <a:off x="3915561" y="5907260"/>
          <a:ext cx="759467" cy="370840"/>
        </p:xfrm>
        <a:graphic>
          <a:graphicData uri="http://schemas.openxmlformats.org/drawingml/2006/table">
            <a:tbl>
              <a:tblPr firstRow="1" bandRow="1">
                <a:tableStyleId>{5940675A-B579-460E-94D1-54222C63F5DA}</a:tableStyleId>
              </a:tblPr>
              <a:tblGrid>
                <a:gridCol w="759467">
                  <a:extLst>
                    <a:ext uri="{9D8B030D-6E8A-4147-A177-3AD203B41FA5}">
                      <a16:colId xmlns:a16="http://schemas.microsoft.com/office/drawing/2014/main" val="20000"/>
                    </a:ext>
                  </a:extLst>
                </a:gridCol>
              </a:tblGrid>
              <a:tr h="370840">
                <a:tc>
                  <a:txBody>
                    <a:bodyPr/>
                    <a:lstStyle/>
                    <a:p>
                      <a:pPr algn="ctr"/>
                      <a:r>
                        <a:rPr lang="en-US" dirty="0"/>
                        <a:t>8</a:t>
                      </a:r>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1391982" y="4432511"/>
            <a:ext cx="1405778" cy="369332"/>
          </a:xfrm>
          <a:prstGeom prst="rect">
            <a:avLst/>
          </a:prstGeom>
          <a:noFill/>
        </p:spPr>
        <p:txBody>
          <a:bodyPr wrap="none" rtlCol="0">
            <a:spAutoFit/>
          </a:bodyPr>
          <a:lstStyle/>
          <a:p>
            <a:r>
              <a:rPr lang="en-US" dirty="0"/>
              <a:t>For example:</a:t>
            </a:r>
          </a:p>
        </p:txBody>
      </p:sp>
      <p:sp>
        <p:nvSpPr>
          <p:cNvPr id="9" name="TextBox 8"/>
          <p:cNvSpPr txBox="1"/>
          <p:nvPr/>
        </p:nvSpPr>
        <p:spPr>
          <a:xfrm>
            <a:off x="5695674" y="4426008"/>
            <a:ext cx="3416094" cy="677108"/>
          </a:xfrm>
          <a:prstGeom prst="rect">
            <a:avLst/>
          </a:prstGeom>
          <a:solidFill>
            <a:srgbClr val="CCFFCC"/>
          </a:solidFill>
        </p:spPr>
        <p:txBody>
          <a:bodyPr wrap="none" rtlCol="0">
            <a:spAutoFit/>
          </a:bodyPr>
          <a:lstStyle/>
          <a:p>
            <a:r>
              <a:rPr lang="en-US" sz="2000" dirty="0"/>
              <a:t>Implementation consideration:</a:t>
            </a:r>
          </a:p>
          <a:p>
            <a:r>
              <a:rPr lang="en-US" dirty="0"/>
              <a:t>Can I say “Select COUNT(SID)” ?</a:t>
            </a:r>
          </a:p>
        </p:txBody>
      </p:sp>
      <p:sp>
        <p:nvSpPr>
          <p:cNvPr id="10" name="Slide Number Placeholder 9"/>
          <p:cNvSpPr>
            <a:spLocks noGrp="1"/>
          </p:cNvSpPr>
          <p:nvPr>
            <p:ph type="sldNum" sz="quarter" idx="12"/>
          </p:nvPr>
        </p:nvSpPr>
        <p:spPr/>
        <p:txBody>
          <a:bodyPr/>
          <a:lstStyle/>
          <a:p>
            <a:fld id="{2EF190A1-0A62-044C-B99E-616EE00601EF}" type="slidenum">
              <a:rPr lang="en-US" smtClean="0"/>
              <a:t>25</a:t>
            </a:fld>
            <a:endParaRPr lang="en-US" dirty="0"/>
          </a:p>
        </p:txBody>
      </p:sp>
    </p:spTree>
    <p:extLst>
      <p:ext uri="{BB962C8B-B14F-4D97-AF65-F5344CB8AC3E}">
        <p14:creationId xmlns:p14="http://schemas.microsoft.com/office/powerpoint/2010/main" val="2025809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396"/>
            <a:ext cx="8460480" cy="968441"/>
          </a:xfrm>
        </p:spPr>
        <p:txBody>
          <a:bodyPr>
            <a:normAutofit/>
          </a:bodyPr>
          <a:lstStyle/>
          <a:p>
            <a:pPr algn="l"/>
            <a:r>
              <a:rPr lang="en-US" dirty="0"/>
              <a:t>SQL Built-in Functions and Grouping</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189163" y="1260432"/>
            <a:ext cx="8728517" cy="3724097"/>
          </a:xfrm>
          <a:prstGeom prst="rect">
            <a:avLst/>
          </a:prstGeom>
          <a:noFill/>
        </p:spPr>
        <p:txBody>
          <a:bodyPr wrap="square" rtlCol="0">
            <a:spAutoFit/>
          </a:bodyPr>
          <a:lstStyle/>
          <a:p>
            <a:r>
              <a:rPr lang="en-US" sz="2400" dirty="0">
                <a:latin typeface="Times New Roman"/>
                <a:cs typeface="Times New Roman"/>
              </a:rPr>
              <a:t>To increase their utility, SQL built-in functions may be applied to groups of rows within a table. Such groups are formed by collecting those rows (logically, not physically) that have the same value of a specified column. For example students can by grouped by major, which means that one group will be formed for each value of Major.</a:t>
            </a:r>
          </a:p>
          <a:p>
            <a:endParaRPr lang="en-US" sz="1000" dirty="0">
              <a:latin typeface="Times New Roman"/>
              <a:cs typeface="Times New Roman"/>
            </a:endParaRPr>
          </a:p>
          <a:p>
            <a:r>
              <a:rPr lang="en-US" sz="2400" dirty="0">
                <a:latin typeface="Times New Roman"/>
                <a:cs typeface="Times New Roman"/>
              </a:rPr>
              <a:t>For our sample STUDENT data, there is a group for History, Accounting, and Math majors (3 groups).</a:t>
            </a:r>
          </a:p>
          <a:p>
            <a:endParaRPr lang="en-US" sz="1000" dirty="0">
              <a:latin typeface="Times New Roman"/>
              <a:cs typeface="Times New Roman"/>
            </a:endParaRPr>
          </a:p>
          <a:p>
            <a:r>
              <a:rPr lang="en-US" sz="2400" dirty="0">
                <a:latin typeface="Times New Roman"/>
                <a:cs typeface="Times New Roman"/>
              </a:rPr>
              <a:t>The SQL key word GROUP BY instructs the DBMS to group together those rows that have the same value of a column. </a:t>
            </a:r>
          </a:p>
        </p:txBody>
      </p:sp>
      <p:sp>
        <p:nvSpPr>
          <p:cNvPr id="5" name="Slide Number Placeholder 4"/>
          <p:cNvSpPr>
            <a:spLocks noGrp="1"/>
          </p:cNvSpPr>
          <p:nvPr>
            <p:ph type="sldNum" sz="quarter" idx="12"/>
          </p:nvPr>
        </p:nvSpPr>
        <p:spPr/>
        <p:txBody>
          <a:bodyPr/>
          <a:lstStyle/>
          <a:p>
            <a:fld id="{2EF190A1-0A62-044C-B99E-616EE00601EF}" type="slidenum">
              <a:rPr lang="en-US" smtClean="0"/>
              <a:t>26</a:t>
            </a:fld>
            <a:endParaRPr lang="en-US" dirty="0"/>
          </a:p>
        </p:txBody>
      </p:sp>
    </p:spTree>
    <p:extLst>
      <p:ext uri="{BB962C8B-B14F-4D97-AF65-F5344CB8AC3E}">
        <p14:creationId xmlns:p14="http://schemas.microsoft.com/office/powerpoint/2010/main" val="3049770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81" y="108414"/>
            <a:ext cx="8611583" cy="1022323"/>
          </a:xfrm>
        </p:spPr>
        <p:txBody>
          <a:bodyPr>
            <a:normAutofit fontScale="90000"/>
          </a:bodyPr>
          <a:lstStyle/>
          <a:p>
            <a:pPr algn="l"/>
            <a:r>
              <a:rPr lang="en-US" dirty="0"/>
              <a:t>Built-in Functions and Grouping-2</a:t>
            </a:r>
            <a:br>
              <a:rPr lang="en-US" dirty="0"/>
            </a:br>
            <a:r>
              <a:rPr lang="en-US" sz="3000" dirty="0"/>
              <a:t>GROUP BY</a:t>
            </a:r>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3205380" y="1504901"/>
            <a:ext cx="3357710" cy="923330"/>
          </a:xfrm>
          <a:prstGeom prst="rect">
            <a:avLst/>
          </a:prstGeom>
          <a:noFill/>
        </p:spPr>
        <p:txBody>
          <a:bodyPr wrap="none" rtlCol="0">
            <a:spAutoFit/>
          </a:bodyPr>
          <a:lstStyle/>
          <a:p>
            <a:r>
              <a:rPr lang="en-US" dirty="0">
                <a:latin typeface="Times New Roman"/>
                <a:cs typeface="Times New Roman"/>
              </a:rPr>
              <a:t>SELECT		Major, COUNT (*)</a:t>
            </a:r>
          </a:p>
          <a:p>
            <a:r>
              <a:rPr lang="en-US" dirty="0">
                <a:latin typeface="Times New Roman"/>
                <a:cs typeface="Times New Roman"/>
              </a:rPr>
              <a:t>FROM		STUDENT</a:t>
            </a:r>
          </a:p>
          <a:p>
            <a:r>
              <a:rPr lang="en-US" dirty="0">
                <a:latin typeface="Times New Roman"/>
                <a:cs typeface="Times New Roman"/>
              </a:rPr>
              <a:t>GROUP BY	Major</a:t>
            </a:r>
          </a:p>
        </p:txBody>
      </p:sp>
      <p:sp>
        <p:nvSpPr>
          <p:cNvPr id="5" name="TextBox 4"/>
          <p:cNvSpPr txBox="1"/>
          <p:nvPr/>
        </p:nvSpPr>
        <p:spPr>
          <a:xfrm>
            <a:off x="1515886" y="1504901"/>
            <a:ext cx="1405778" cy="369332"/>
          </a:xfrm>
          <a:prstGeom prst="rect">
            <a:avLst/>
          </a:prstGeom>
          <a:noFill/>
        </p:spPr>
        <p:txBody>
          <a:bodyPr wrap="none" rtlCol="0">
            <a:spAutoFit/>
          </a:bodyPr>
          <a:lstStyle/>
          <a:p>
            <a:r>
              <a:rPr lang="en-US" dirty="0"/>
              <a:t>For example:</a:t>
            </a:r>
          </a:p>
        </p:txBody>
      </p:sp>
      <p:graphicFrame>
        <p:nvGraphicFramePr>
          <p:cNvPr id="6" name="Table 5"/>
          <p:cNvGraphicFramePr>
            <a:graphicFrameLocks noGrp="1"/>
          </p:cNvGraphicFramePr>
          <p:nvPr>
            <p:extLst>
              <p:ext uri="{D42A27DB-BD31-4B8C-83A1-F6EECF244321}">
                <p14:modId xmlns:p14="http://schemas.microsoft.com/office/powerpoint/2010/main" val="1616537544"/>
              </p:ext>
            </p:extLst>
          </p:nvPr>
        </p:nvGraphicFramePr>
        <p:xfrm>
          <a:off x="3649600" y="2646554"/>
          <a:ext cx="2025644" cy="1112520"/>
        </p:xfrm>
        <a:graphic>
          <a:graphicData uri="http://schemas.openxmlformats.org/drawingml/2006/table">
            <a:tbl>
              <a:tblPr firstRow="1" bandRow="1">
                <a:tableStyleId>{5940675A-B579-460E-94D1-54222C63F5DA}</a:tableStyleId>
              </a:tblPr>
              <a:tblGrid>
                <a:gridCol w="1398536">
                  <a:extLst>
                    <a:ext uri="{9D8B030D-6E8A-4147-A177-3AD203B41FA5}">
                      <a16:colId xmlns:a16="http://schemas.microsoft.com/office/drawing/2014/main" val="20000"/>
                    </a:ext>
                  </a:extLst>
                </a:gridCol>
                <a:gridCol w="627108">
                  <a:extLst>
                    <a:ext uri="{9D8B030D-6E8A-4147-A177-3AD203B41FA5}">
                      <a16:colId xmlns:a16="http://schemas.microsoft.com/office/drawing/2014/main" val="20001"/>
                    </a:ext>
                  </a:extLst>
                </a:gridCol>
              </a:tblGrid>
              <a:tr h="370840">
                <a:tc>
                  <a:txBody>
                    <a:bodyPr/>
                    <a:lstStyle/>
                    <a:p>
                      <a:r>
                        <a:rPr lang="en-US" dirty="0"/>
                        <a:t>History</a:t>
                      </a:r>
                    </a:p>
                  </a:txBody>
                  <a:tcPr/>
                </a:tc>
                <a:tc>
                  <a:txBody>
                    <a:bodyPr/>
                    <a:lstStyle/>
                    <a:p>
                      <a:r>
                        <a:rPr lang="en-US" dirty="0"/>
                        <a:t>3</a:t>
                      </a:r>
                    </a:p>
                  </a:txBody>
                  <a:tcPr/>
                </a:tc>
                <a:extLst>
                  <a:ext uri="{0D108BD9-81ED-4DB2-BD59-A6C34878D82A}">
                    <a16:rowId xmlns:a16="http://schemas.microsoft.com/office/drawing/2014/main" val="10000"/>
                  </a:ext>
                </a:extLst>
              </a:tr>
              <a:tr h="370840">
                <a:tc>
                  <a:txBody>
                    <a:bodyPr/>
                    <a:lstStyle/>
                    <a:p>
                      <a:r>
                        <a:rPr lang="en-US" dirty="0"/>
                        <a:t>Accounting</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Math</a:t>
                      </a:r>
                    </a:p>
                  </a:txBody>
                  <a:tcPr/>
                </a:tc>
                <a:tc>
                  <a:txBody>
                    <a:bodyPr/>
                    <a:lstStyle/>
                    <a:p>
                      <a:r>
                        <a:rPr lang="en-US" dirty="0"/>
                        <a:t>2</a:t>
                      </a:r>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148307" y="4175390"/>
            <a:ext cx="8887277" cy="1015663"/>
          </a:xfrm>
          <a:prstGeom prst="rect">
            <a:avLst/>
          </a:prstGeom>
          <a:noFill/>
        </p:spPr>
        <p:txBody>
          <a:bodyPr wrap="square" rtlCol="0">
            <a:spAutoFit/>
          </a:bodyPr>
          <a:lstStyle/>
          <a:p>
            <a:r>
              <a:rPr lang="en-US" sz="2000" dirty="0">
                <a:latin typeface="Times New Roman"/>
                <a:cs typeface="Times New Roman"/>
              </a:rPr>
              <a:t>The rows of the STUDENT table have been logically grouped by the value of Major, and the COUNT function sums the number of rows in each group. The result is a table with two columns: the major name and the sum. </a:t>
            </a:r>
          </a:p>
        </p:txBody>
      </p:sp>
      <p:sp>
        <p:nvSpPr>
          <p:cNvPr id="8" name="Slide Number Placeholder 7"/>
          <p:cNvSpPr>
            <a:spLocks noGrp="1"/>
          </p:cNvSpPr>
          <p:nvPr>
            <p:ph type="sldNum" sz="quarter" idx="12"/>
          </p:nvPr>
        </p:nvSpPr>
        <p:spPr/>
        <p:txBody>
          <a:bodyPr/>
          <a:lstStyle/>
          <a:p>
            <a:fld id="{2EF190A1-0A62-044C-B99E-616EE00601EF}" type="slidenum">
              <a:rPr lang="en-US" smtClean="0"/>
              <a:t>27</a:t>
            </a:fld>
            <a:endParaRPr lang="en-US" dirty="0"/>
          </a:p>
        </p:txBody>
      </p:sp>
    </p:spTree>
    <p:extLst>
      <p:ext uri="{BB962C8B-B14F-4D97-AF65-F5344CB8AC3E}">
        <p14:creationId xmlns:p14="http://schemas.microsoft.com/office/powerpoint/2010/main" val="1158611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52" y="108418"/>
            <a:ext cx="8229600" cy="1030399"/>
          </a:xfrm>
        </p:spPr>
        <p:txBody>
          <a:bodyPr>
            <a:normAutofit fontScale="90000"/>
          </a:bodyPr>
          <a:lstStyle/>
          <a:p>
            <a:pPr algn="l"/>
            <a:r>
              <a:rPr lang="en-US" dirty="0"/>
              <a:t>Built-in Functions and Grouping-3</a:t>
            </a:r>
            <a:br>
              <a:rPr lang="en-US" dirty="0"/>
            </a:br>
            <a:r>
              <a:rPr lang="en-US" sz="3000" dirty="0"/>
              <a:t>HAVING</a:t>
            </a:r>
            <a:endParaRPr lang="en-US" dirty="0"/>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3205380" y="2713121"/>
            <a:ext cx="3357710" cy="1200329"/>
          </a:xfrm>
          <a:prstGeom prst="rect">
            <a:avLst/>
          </a:prstGeom>
          <a:noFill/>
        </p:spPr>
        <p:txBody>
          <a:bodyPr wrap="none" rtlCol="0">
            <a:spAutoFit/>
          </a:bodyPr>
          <a:lstStyle/>
          <a:p>
            <a:r>
              <a:rPr lang="en-US" dirty="0">
                <a:latin typeface="Times New Roman"/>
                <a:cs typeface="Times New Roman"/>
              </a:rPr>
              <a:t>SELECT		Major, COUNT (*)</a:t>
            </a:r>
          </a:p>
          <a:p>
            <a:r>
              <a:rPr lang="en-US" dirty="0">
                <a:latin typeface="Times New Roman"/>
                <a:cs typeface="Times New Roman"/>
              </a:rPr>
              <a:t>FROM		STUDENT</a:t>
            </a:r>
          </a:p>
          <a:p>
            <a:r>
              <a:rPr lang="en-US" dirty="0">
                <a:latin typeface="Times New Roman"/>
                <a:cs typeface="Times New Roman"/>
              </a:rPr>
              <a:t>GROUP BY	Major</a:t>
            </a:r>
          </a:p>
          <a:p>
            <a:r>
              <a:rPr lang="en-US" dirty="0">
                <a:latin typeface="Times New Roman"/>
                <a:cs typeface="Times New Roman"/>
              </a:rPr>
              <a:t>HAVING		COUNT (*) &gt; 2</a:t>
            </a:r>
          </a:p>
        </p:txBody>
      </p:sp>
      <p:sp>
        <p:nvSpPr>
          <p:cNvPr id="5" name="TextBox 4"/>
          <p:cNvSpPr txBox="1"/>
          <p:nvPr/>
        </p:nvSpPr>
        <p:spPr>
          <a:xfrm>
            <a:off x="1515886" y="2713121"/>
            <a:ext cx="1405778" cy="369332"/>
          </a:xfrm>
          <a:prstGeom prst="rect">
            <a:avLst/>
          </a:prstGeom>
          <a:noFill/>
        </p:spPr>
        <p:txBody>
          <a:bodyPr wrap="none" rtlCol="0">
            <a:spAutoFit/>
          </a:bodyPr>
          <a:lstStyle/>
          <a:p>
            <a:r>
              <a:rPr lang="en-US" dirty="0"/>
              <a:t>For example:</a:t>
            </a:r>
          </a:p>
        </p:txBody>
      </p:sp>
      <p:graphicFrame>
        <p:nvGraphicFramePr>
          <p:cNvPr id="6" name="Table 5"/>
          <p:cNvGraphicFramePr>
            <a:graphicFrameLocks noGrp="1"/>
          </p:cNvGraphicFramePr>
          <p:nvPr>
            <p:extLst>
              <p:ext uri="{D42A27DB-BD31-4B8C-83A1-F6EECF244321}">
                <p14:modId xmlns:p14="http://schemas.microsoft.com/office/powerpoint/2010/main" val="3581777630"/>
              </p:ext>
            </p:extLst>
          </p:nvPr>
        </p:nvGraphicFramePr>
        <p:xfrm>
          <a:off x="3649600" y="4211044"/>
          <a:ext cx="2025644" cy="741680"/>
        </p:xfrm>
        <a:graphic>
          <a:graphicData uri="http://schemas.openxmlformats.org/drawingml/2006/table">
            <a:tbl>
              <a:tblPr firstRow="1" bandRow="1">
                <a:tableStyleId>{5940675A-B579-460E-94D1-54222C63F5DA}</a:tableStyleId>
              </a:tblPr>
              <a:tblGrid>
                <a:gridCol w="1398536">
                  <a:extLst>
                    <a:ext uri="{9D8B030D-6E8A-4147-A177-3AD203B41FA5}">
                      <a16:colId xmlns:a16="http://schemas.microsoft.com/office/drawing/2014/main" val="20000"/>
                    </a:ext>
                  </a:extLst>
                </a:gridCol>
                <a:gridCol w="627108">
                  <a:extLst>
                    <a:ext uri="{9D8B030D-6E8A-4147-A177-3AD203B41FA5}">
                      <a16:colId xmlns:a16="http://schemas.microsoft.com/office/drawing/2014/main" val="20001"/>
                    </a:ext>
                  </a:extLst>
                </a:gridCol>
              </a:tblGrid>
              <a:tr h="370840">
                <a:tc>
                  <a:txBody>
                    <a:bodyPr/>
                    <a:lstStyle/>
                    <a:p>
                      <a:r>
                        <a:rPr lang="en-US" dirty="0"/>
                        <a:t>History</a:t>
                      </a:r>
                    </a:p>
                  </a:txBody>
                  <a:tcPr/>
                </a:tc>
                <a:tc>
                  <a:txBody>
                    <a:bodyPr/>
                    <a:lstStyle/>
                    <a:p>
                      <a:r>
                        <a:rPr lang="en-US" dirty="0"/>
                        <a:t>3</a:t>
                      </a:r>
                    </a:p>
                  </a:txBody>
                  <a:tcPr/>
                </a:tc>
                <a:extLst>
                  <a:ext uri="{0D108BD9-81ED-4DB2-BD59-A6C34878D82A}">
                    <a16:rowId xmlns:a16="http://schemas.microsoft.com/office/drawing/2014/main" val="10000"/>
                  </a:ext>
                </a:extLst>
              </a:tr>
              <a:tr h="370840">
                <a:tc>
                  <a:txBody>
                    <a:bodyPr/>
                    <a:lstStyle/>
                    <a:p>
                      <a:r>
                        <a:rPr lang="en-US" dirty="0"/>
                        <a:t>Accounting</a:t>
                      </a:r>
                    </a:p>
                  </a:txBody>
                  <a:tcPr/>
                </a:tc>
                <a:tc>
                  <a:txBody>
                    <a:bodyPr/>
                    <a:lstStyle/>
                    <a:p>
                      <a:r>
                        <a:rPr lang="en-US" dirty="0"/>
                        <a:t>3</a:t>
                      </a: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170368" y="1201743"/>
            <a:ext cx="8887277" cy="1323439"/>
          </a:xfrm>
          <a:prstGeom prst="rect">
            <a:avLst/>
          </a:prstGeom>
          <a:noFill/>
        </p:spPr>
        <p:txBody>
          <a:bodyPr wrap="square" rtlCol="0">
            <a:spAutoFit/>
          </a:bodyPr>
          <a:lstStyle/>
          <a:p>
            <a:r>
              <a:rPr lang="en-US" sz="2000" dirty="0">
                <a:latin typeface="Times New Roman"/>
                <a:cs typeface="Times New Roman"/>
              </a:rPr>
              <a:t>In some case, we do not want consider all of the groups. For example, we might form groups of students having the same major and then wish to consider only those groups that have more than two students. In this case, we use the SQL HAVING clause to identify the subset of groups we want to consider.</a:t>
            </a:r>
          </a:p>
        </p:txBody>
      </p:sp>
      <p:sp>
        <p:nvSpPr>
          <p:cNvPr id="8" name="TextBox 7"/>
          <p:cNvSpPr txBox="1"/>
          <p:nvPr/>
        </p:nvSpPr>
        <p:spPr>
          <a:xfrm>
            <a:off x="170368" y="5191053"/>
            <a:ext cx="8887277" cy="1015663"/>
          </a:xfrm>
          <a:prstGeom prst="rect">
            <a:avLst/>
          </a:prstGeom>
          <a:noFill/>
        </p:spPr>
        <p:txBody>
          <a:bodyPr wrap="square" rtlCol="0">
            <a:spAutoFit/>
          </a:bodyPr>
          <a:lstStyle/>
          <a:p>
            <a:r>
              <a:rPr lang="en-US" sz="2000" dirty="0">
                <a:latin typeface="Times New Roman"/>
                <a:cs typeface="Times New Roman"/>
              </a:rPr>
              <a:t>Here, groups of students having the same major are formed, and then groups having more than two students are selected. (Other groups are ignored.) The major and the count of students in these selected groups are produced.  </a:t>
            </a:r>
          </a:p>
        </p:txBody>
      </p:sp>
      <p:sp>
        <p:nvSpPr>
          <p:cNvPr id="9" name="Slide Number Placeholder 8"/>
          <p:cNvSpPr>
            <a:spLocks noGrp="1"/>
          </p:cNvSpPr>
          <p:nvPr>
            <p:ph type="sldNum" sz="quarter" idx="12"/>
          </p:nvPr>
        </p:nvSpPr>
        <p:spPr/>
        <p:txBody>
          <a:bodyPr/>
          <a:lstStyle/>
          <a:p>
            <a:fld id="{2EF190A1-0A62-044C-B99E-616EE00601EF}" type="slidenum">
              <a:rPr lang="en-US" smtClean="0"/>
              <a:t>28</a:t>
            </a:fld>
            <a:endParaRPr lang="en-US" dirty="0"/>
          </a:p>
        </p:txBody>
      </p:sp>
    </p:spTree>
    <p:extLst>
      <p:ext uri="{BB962C8B-B14F-4D97-AF65-F5344CB8AC3E}">
        <p14:creationId xmlns:p14="http://schemas.microsoft.com/office/powerpoint/2010/main" val="50722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928"/>
            <a:ext cx="8229600" cy="1014910"/>
          </a:xfrm>
        </p:spPr>
        <p:txBody>
          <a:bodyPr>
            <a:normAutofit fontScale="90000"/>
          </a:bodyPr>
          <a:lstStyle/>
          <a:p>
            <a:pPr algn="l"/>
            <a:r>
              <a:rPr lang="en-US" dirty="0"/>
              <a:t>Built-in Functions and Grouping-4</a:t>
            </a:r>
            <a:br>
              <a:rPr lang="en-US" dirty="0"/>
            </a:br>
            <a:r>
              <a:rPr lang="en-US" sz="3000" dirty="0"/>
              <a:t>HAVING and WHERE</a:t>
            </a:r>
            <a:endParaRPr lang="en-US" dirty="0"/>
          </a:p>
        </p:txBody>
      </p:sp>
      <p:sp>
        <p:nvSpPr>
          <p:cNvPr id="3" name="Footer Placeholder 2"/>
          <p:cNvSpPr>
            <a:spLocks noGrp="1"/>
          </p:cNvSpPr>
          <p:nvPr>
            <p:ph type="ftr" sz="quarter" idx="11"/>
          </p:nvPr>
        </p:nvSpPr>
        <p:spPr/>
        <p:txBody>
          <a:bodyPr/>
          <a:lstStyle/>
          <a:p>
            <a:r>
              <a:rPr lang="en-US" dirty="0"/>
              <a:t>Copyright J. Morabito 2021</a:t>
            </a:r>
          </a:p>
        </p:txBody>
      </p:sp>
      <p:sp>
        <p:nvSpPr>
          <p:cNvPr id="4" name="TextBox 3"/>
          <p:cNvSpPr txBox="1"/>
          <p:nvPr/>
        </p:nvSpPr>
        <p:spPr>
          <a:xfrm>
            <a:off x="816505" y="2062555"/>
            <a:ext cx="3361993" cy="1477328"/>
          </a:xfrm>
          <a:prstGeom prst="rect">
            <a:avLst/>
          </a:prstGeom>
          <a:noFill/>
        </p:spPr>
        <p:txBody>
          <a:bodyPr wrap="none" rtlCol="0">
            <a:spAutoFit/>
          </a:bodyPr>
          <a:lstStyle/>
          <a:p>
            <a:r>
              <a:rPr lang="en-US" dirty="0">
                <a:latin typeface="Times New Roman"/>
                <a:cs typeface="Times New Roman"/>
              </a:rPr>
              <a:t>SELECT		Major, MAX (SID)</a:t>
            </a:r>
          </a:p>
          <a:p>
            <a:r>
              <a:rPr lang="en-US" dirty="0">
                <a:latin typeface="Times New Roman"/>
                <a:cs typeface="Times New Roman"/>
              </a:rPr>
              <a:t>FROM		STUDENT</a:t>
            </a:r>
          </a:p>
          <a:p>
            <a:r>
              <a:rPr lang="en-US" dirty="0">
                <a:latin typeface="Times New Roman"/>
                <a:cs typeface="Times New Roman"/>
              </a:rPr>
              <a:t>WHERE		GradeLevel = ‘SN’</a:t>
            </a:r>
          </a:p>
          <a:p>
            <a:r>
              <a:rPr lang="en-US" dirty="0">
                <a:latin typeface="Times New Roman"/>
                <a:cs typeface="Times New Roman"/>
              </a:rPr>
              <a:t>GROUP BY	Major</a:t>
            </a:r>
          </a:p>
          <a:p>
            <a:r>
              <a:rPr lang="en-US" dirty="0">
                <a:latin typeface="Times New Roman"/>
                <a:cs typeface="Times New Roman"/>
              </a:rPr>
              <a:t>HAVING		COUNT (*) &gt; 1</a:t>
            </a:r>
          </a:p>
        </p:txBody>
      </p:sp>
      <p:graphicFrame>
        <p:nvGraphicFramePr>
          <p:cNvPr id="6" name="Table 5"/>
          <p:cNvGraphicFramePr>
            <a:graphicFrameLocks noGrp="1"/>
          </p:cNvGraphicFramePr>
          <p:nvPr>
            <p:extLst>
              <p:ext uri="{D42A27DB-BD31-4B8C-83A1-F6EECF244321}">
                <p14:modId xmlns:p14="http://schemas.microsoft.com/office/powerpoint/2010/main" val="304412178"/>
              </p:ext>
            </p:extLst>
          </p:nvPr>
        </p:nvGraphicFramePr>
        <p:xfrm>
          <a:off x="3357524" y="5730553"/>
          <a:ext cx="2025644" cy="370840"/>
        </p:xfrm>
        <a:graphic>
          <a:graphicData uri="http://schemas.openxmlformats.org/drawingml/2006/table">
            <a:tbl>
              <a:tblPr firstRow="1" bandRow="1">
                <a:tableStyleId>{5940675A-B579-460E-94D1-54222C63F5DA}</a:tableStyleId>
              </a:tblPr>
              <a:tblGrid>
                <a:gridCol w="1398536">
                  <a:extLst>
                    <a:ext uri="{9D8B030D-6E8A-4147-A177-3AD203B41FA5}">
                      <a16:colId xmlns:a16="http://schemas.microsoft.com/office/drawing/2014/main" val="20000"/>
                    </a:ext>
                  </a:extLst>
                </a:gridCol>
                <a:gridCol w="627108">
                  <a:extLst>
                    <a:ext uri="{9D8B030D-6E8A-4147-A177-3AD203B41FA5}">
                      <a16:colId xmlns:a16="http://schemas.microsoft.com/office/drawing/2014/main" val="20001"/>
                    </a:ext>
                  </a:extLst>
                </a:gridCol>
              </a:tblGrid>
              <a:tr h="370840">
                <a:tc>
                  <a:txBody>
                    <a:bodyPr/>
                    <a:lstStyle/>
                    <a:p>
                      <a:r>
                        <a:rPr lang="en-US" dirty="0"/>
                        <a:t>History</a:t>
                      </a:r>
                    </a:p>
                  </a:txBody>
                  <a:tcPr/>
                </a:tc>
                <a:tc>
                  <a:txBody>
                    <a:bodyPr/>
                    <a:lstStyle/>
                    <a:p>
                      <a:r>
                        <a:rPr lang="en-US" dirty="0"/>
                        <a:t>450</a:t>
                      </a:r>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176866" y="1232723"/>
            <a:ext cx="8887277" cy="707886"/>
          </a:xfrm>
          <a:prstGeom prst="rect">
            <a:avLst/>
          </a:prstGeom>
          <a:noFill/>
        </p:spPr>
        <p:txBody>
          <a:bodyPr wrap="square" rtlCol="0">
            <a:spAutoFit/>
          </a:bodyPr>
          <a:lstStyle/>
          <a:p>
            <a:r>
              <a:rPr lang="en-US" sz="2000" dirty="0">
                <a:latin typeface="Times New Roman"/>
                <a:cs typeface="Times New Roman"/>
              </a:rPr>
              <a:t>The addition of the WHERE clause increases our capabilities. However, a certain ambiguity may arise. For example, consider the following:</a:t>
            </a:r>
          </a:p>
        </p:txBody>
      </p:sp>
      <p:sp>
        <p:nvSpPr>
          <p:cNvPr id="8" name="TextBox 7"/>
          <p:cNvSpPr txBox="1"/>
          <p:nvPr/>
        </p:nvSpPr>
        <p:spPr>
          <a:xfrm>
            <a:off x="123904" y="3657546"/>
            <a:ext cx="8887277" cy="1938992"/>
          </a:xfrm>
          <a:prstGeom prst="rect">
            <a:avLst/>
          </a:prstGeom>
          <a:noFill/>
        </p:spPr>
        <p:txBody>
          <a:bodyPr wrap="square" rtlCol="0">
            <a:spAutoFit/>
          </a:bodyPr>
          <a:lstStyle/>
          <a:p>
            <a:r>
              <a:rPr lang="en-US" sz="2000" dirty="0">
                <a:latin typeface="Times New Roman"/>
                <a:cs typeface="Times New Roman"/>
              </a:rPr>
              <a:t>The result of this expression will differ depending on whether the WHERE condition is applied before or after the HAVING condition. To eliminate this uncertainty, the SQL standard specifies that WHERE clauses are to be applied first. Accordingly, in the above expression, the operations </a:t>
            </a:r>
            <a:r>
              <a:rPr lang="en-US" sz="2000" i="1" dirty="0">
                <a:latin typeface="Times New Roman"/>
                <a:cs typeface="Times New Roman"/>
              </a:rPr>
              <a:t>in sequence </a:t>
            </a:r>
            <a:r>
              <a:rPr lang="en-US" sz="2000" dirty="0">
                <a:latin typeface="Times New Roman"/>
                <a:cs typeface="Times New Roman"/>
              </a:rPr>
              <a:t>are (1) select the senior students (SELECT, FROM, and WHERE); (2) form the groups (GROUP BY); select the groups that meet the HAVING condition; display the results. The result is:</a:t>
            </a:r>
          </a:p>
        </p:txBody>
      </p:sp>
      <p:sp>
        <p:nvSpPr>
          <p:cNvPr id="9" name="Folded Corner 8"/>
          <p:cNvSpPr/>
          <p:nvPr/>
        </p:nvSpPr>
        <p:spPr>
          <a:xfrm>
            <a:off x="4438006" y="1966009"/>
            <a:ext cx="4573176" cy="1653894"/>
          </a:xfrm>
          <a:prstGeom prst="foldedCorner">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Times New Roman"/>
                <a:cs typeface="Times New Roman"/>
              </a:rPr>
              <a:t>This query is not valid for all implementations of SQL. For some implementations, the only attributes that can appear with SELECT phrase are attributes that appear in the GROUP BY phrase and built-in functions of those attributes. In this query, only Major and built-in functions of Major would be allowed.</a:t>
            </a:r>
          </a:p>
        </p:txBody>
      </p:sp>
      <p:sp>
        <p:nvSpPr>
          <p:cNvPr id="5" name="Slide Number Placeholder 4"/>
          <p:cNvSpPr>
            <a:spLocks noGrp="1"/>
          </p:cNvSpPr>
          <p:nvPr>
            <p:ph type="sldNum" sz="quarter" idx="12"/>
          </p:nvPr>
        </p:nvSpPr>
        <p:spPr/>
        <p:txBody>
          <a:bodyPr/>
          <a:lstStyle/>
          <a:p>
            <a:fld id="{2EF190A1-0A62-044C-B99E-616EE00601EF}" type="slidenum">
              <a:rPr lang="en-US" smtClean="0"/>
              <a:t>29</a:t>
            </a:fld>
            <a:endParaRPr lang="en-US" dirty="0"/>
          </a:p>
        </p:txBody>
      </p:sp>
    </p:spTree>
    <p:extLst>
      <p:ext uri="{BB962C8B-B14F-4D97-AF65-F5344CB8AC3E}">
        <p14:creationId xmlns:p14="http://schemas.microsoft.com/office/powerpoint/2010/main" val="642094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830"/>
            <a:ext cx="8229600" cy="729112"/>
          </a:xfrm>
        </p:spPr>
        <p:txBody>
          <a:bodyPr>
            <a:normAutofit fontScale="90000"/>
          </a:bodyPr>
          <a:lstStyle/>
          <a:p>
            <a:r>
              <a:rPr lang="en-US" dirty="0"/>
              <a:t>What is SQL?</a:t>
            </a:r>
          </a:p>
        </p:txBody>
      </p:sp>
      <p:sp>
        <p:nvSpPr>
          <p:cNvPr id="3" name="Content Placeholder 2"/>
          <p:cNvSpPr>
            <a:spLocks noGrp="1"/>
          </p:cNvSpPr>
          <p:nvPr>
            <p:ph idx="1"/>
          </p:nvPr>
        </p:nvSpPr>
        <p:spPr>
          <a:xfrm>
            <a:off x="142708" y="851814"/>
            <a:ext cx="8876423" cy="5577070"/>
          </a:xfrm>
        </p:spPr>
        <p:txBody>
          <a:bodyPr>
            <a:normAutofit fontScale="77500" lnSpcReduction="20000"/>
          </a:bodyPr>
          <a:lstStyle/>
          <a:p>
            <a:r>
              <a:rPr lang="en-US" dirty="0"/>
              <a:t>Structured Query Language (SQL) is a database access language</a:t>
            </a:r>
          </a:p>
          <a:p>
            <a:r>
              <a:rPr lang="en-US" dirty="0"/>
              <a:t>It’s primary purpose is to:</a:t>
            </a:r>
          </a:p>
          <a:p>
            <a:pPr lvl="1"/>
            <a:r>
              <a:rPr lang="en-US" dirty="0"/>
              <a:t>Create data structures in RDBMS; data definition language (DDL)</a:t>
            </a:r>
          </a:p>
          <a:p>
            <a:pPr lvl="1"/>
            <a:r>
              <a:rPr lang="en-US" dirty="0"/>
              <a:t>Query and change data in tables; data manipulation language (DML)</a:t>
            </a:r>
          </a:p>
          <a:p>
            <a:pPr lvl="1"/>
            <a:r>
              <a:rPr lang="en-US" dirty="0"/>
              <a:t>Data control language … granting database authority; etc.</a:t>
            </a:r>
          </a:p>
          <a:p>
            <a:r>
              <a:rPr lang="en-US" dirty="0"/>
              <a:t>SQL is not a procedural language, as is Cobol, or C</a:t>
            </a:r>
          </a:p>
          <a:p>
            <a:r>
              <a:rPr lang="en-US" dirty="0"/>
              <a:t>Applications are built with procedural languages and embedded SQL. This combination brings the full power of a procedural language (e.g.; algorithm processing) with an RDBMS access language; e.g., C with embedded SQL</a:t>
            </a:r>
          </a:p>
          <a:p>
            <a:r>
              <a:rPr lang="en-US" dirty="0"/>
              <a:t>SQL variations include</a:t>
            </a:r>
          </a:p>
          <a:p>
            <a:pPr lvl="1"/>
            <a:r>
              <a:rPr lang="en-US" dirty="0"/>
              <a:t>Query-by-example (QBE), which is a kind of value-based prompt system</a:t>
            </a:r>
          </a:p>
          <a:p>
            <a:pPr lvl="2"/>
            <a:r>
              <a:rPr lang="en-US" dirty="0"/>
              <a:t>Removes the necessity to write SQL. The user simply enters sample values in the answer set to retrieve data; hence, the term query-by-example</a:t>
            </a:r>
          </a:p>
          <a:p>
            <a:pPr lvl="1"/>
            <a:r>
              <a:rPr lang="en-US" dirty="0"/>
              <a:t>Organizations often build their own SQL front-end where pull-down menus are used (domain- or value-access)</a:t>
            </a:r>
          </a:p>
        </p:txBody>
      </p:sp>
      <p:sp>
        <p:nvSpPr>
          <p:cNvPr id="4" name="Footer Placeholder 3"/>
          <p:cNvSpPr>
            <a:spLocks noGrp="1"/>
          </p:cNvSpPr>
          <p:nvPr>
            <p:ph type="ftr" sz="quarter" idx="11"/>
          </p:nvPr>
        </p:nvSpPr>
        <p:spPr/>
        <p:txBody>
          <a:bodyPr/>
          <a:lstStyle/>
          <a:p>
            <a:r>
              <a:rPr lang="en-US" dirty="0"/>
              <a:t>Copyright J. Morabito 2021</a:t>
            </a:r>
          </a:p>
        </p:txBody>
      </p:sp>
      <p:sp>
        <p:nvSpPr>
          <p:cNvPr id="5" name="Right Arrow 4"/>
          <p:cNvSpPr/>
          <p:nvPr/>
        </p:nvSpPr>
        <p:spPr>
          <a:xfrm>
            <a:off x="0" y="1920702"/>
            <a:ext cx="774423" cy="371749"/>
          </a:xfrm>
          <a:prstGeom prs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Today</a:t>
            </a:r>
            <a:endParaRPr lang="en-US" sz="1600" dirty="0"/>
          </a:p>
        </p:txBody>
      </p:sp>
      <p:sp>
        <p:nvSpPr>
          <p:cNvPr id="6" name="Slide Number Placeholder 5"/>
          <p:cNvSpPr>
            <a:spLocks noGrp="1"/>
          </p:cNvSpPr>
          <p:nvPr>
            <p:ph type="sldNum" sz="quarter" idx="12"/>
          </p:nvPr>
        </p:nvSpPr>
        <p:spPr/>
        <p:txBody>
          <a:bodyPr/>
          <a:lstStyle/>
          <a:p>
            <a:fld id="{2EF190A1-0A62-044C-B99E-616EE00601EF}" type="slidenum">
              <a:rPr lang="en-US" smtClean="0"/>
              <a:t>3</a:t>
            </a:fld>
            <a:endParaRPr lang="en-US" dirty="0"/>
          </a:p>
        </p:txBody>
      </p:sp>
    </p:spTree>
    <p:extLst>
      <p:ext uri="{BB962C8B-B14F-4D97-AF65-F5344CB8AC3E}">
        <p14:creationId xmlns:p14="http://schemas.microsoft.com/office/powerpoint/2010/main" val="2098311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Querying Multiple Tables</a:t>
            </a:r>
          </a:p>
        </p:txBody>
      </p:sp>
      <p:sp>
        <p:nvSpPr>
          <p:cNvPr id="5" name="Subtitle 4"/>
          <p:cNvSpPr>
            <a:spLocks noGrp="1"/>
          </p:cNvSpPr>
          <p:nvPr>
            <p:ph type="subTitle" idx="1"/>
          </p:nvPr>
        </p:nvSpPr>
        <p:spPr/>
        <p:txBody>
          <a:bodyPr/>
          <a:lstStyle/>
          <a:p>
            <a:r>
              <a:rPr lang="en-US" dirty="0"/>
              <a:t>Subquery</a:t>
            </a:r>
          </a:p>
          <a:p>
            <a:r>
              <a:rPr lang="en-US" dirty="0"/>
              <a:t>Join</a:t>
            </a:r>
          </a:p>
          <a:p>
            <a:r>
              <a:rPr lang="en-US" dirty="0"/>
              <a:t>Outer Join</a:t>
            </a:r>
          </a:p>
        </p:txBody>
      </p:sp>
      <p:sp>
        <p:nvSpPr>
          <p:cNvPr id="3" name="Footer Placeholder 2"/>
          <p:cNvSpPr>
            <a:spLocks noGrp="1"/>
          </p:cNvSpPr>
          <p:nvPr>
            <p:ph type="ftr" sz="quarter" idx="11"/>
          </p:nvPr>
        </p:nvSpPr>
        <p:spPr/>
        <p:txBody>
          <a:bodyPr/>
          <a:lstStyle/>
          <a:p>
            <a:r>
              <a:rPr lang="en-US" dirty="0"/>
              <a:t>Copyright J. Morabito 2021</a:t>
            </a:r>
          </a:p>
        </p:txBody>
      </p:sp>
      <p:sp>
        <p:nvSpPr>
          <p:cNvPr id="2" name="Slide Number Placeholder 1"/>
          <p:cNvSpPr>
            <a:spLocks noGrp="1"/>
          </p:cNvSpPr>
          <p:nvPr>
            <p:ph type="sldNum" sz="quarter" idx="12"/>
          </p:nvPr>
        </p:nvSpPr>
        <p:spPr/>
        <p:txBody>
          <a:bodyPr/>
          <a:lstStyle/>
          <a:p>
            <a:fld id="{2EF190A1-0A62-044C-B99E-616EE00601EF}" type="slidenum">
              <a:rPr lang="en-US" smtClean="0"/>
              <a:t>30</a:t>
            </a:fld>
            <a:endParaRPr lang="en-US" dirty="0"/>
          </a:p>
        </p:txBody>
      </p:sp>
    </p:spTree>
    <p:extLst>
      <p:ext uri="{BB962C8B-B14F-4D97-AF65-F5344CB8AC3E}">
        <p14:creationId xmlns:p14="http://schemas.microsoft.com/office/powerpoint/2010/main" val="3886771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09255" y="221424"/>
            <a:ext cx="8229600" cy="77238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Sample Data</a:t>
            </a:r>
          </a:p>
        </p:txBody>
      </p:sp>
      <p:graphicFrame>
        <p:nvGraphicFramePr>
          <p:cNvPr id="6" name="Table 5"/>
          <p:cNvGraphicFramePr>
            <a:graphicFrameLocks noGrp="1"/>
          </p:cNvGraphicFramePr>
          <p:nvPr>
            <p:extLst>
              <p:ext uri="{D42A27DB-BD31-4B8C-83A1-F6EECF244321}">
                <p14:modId xmlns:p14="http://schemas.microsoft.com/office/powerpoint/2010/main" val="3988992518"/>
              </p:ext>
            </p:extLst>
          </p:nvPr>
        </p:nvGraphicFramePr>
        <p:xfrm>
          <a:off x="392039" y="1751397"/>
          <a:ext cx="4640967" cy="3337560"/>
        </p:xfrm>
        <a:graphic>
          <a:graphicData uri="http://schemas.openxmlformats.org/drawingml/2006/table">
            <a:tbl>
              <a:tblPr firstRow="1" bandRow="1">
                <a:tableStyleId>{5940675A-B579-460E-94D1-54222C63F5DA}</a:tableStyleId>
              </a:tblPr>
              <a:tblGrid>
                <a:gridCol w="859219">
                  <a:extLst>
                    <a:ext uri="{9D8B030D-6E8A-4147-A177-3AD203B41FA5}">
                      <a16:colId xmlns:a16="http://schemas.microsoft.com/office/drawing/2014/main" val="20000"/>
                    </a:ext>
                  </a:extLst>
                </a:gridCol>
                <a:gridCol w="984684">
                  <a:extLst>
                    <a:ext uri="{9D8B030D-6E8A-4147-A177-3AD203B41FA5}">
                      <a16:colId xmlns:a16="http://schemas.microsoft.com/office/drawing/2014/main" val="20001"/>
                    </a:ext>
                  </a:extLst>
                </a:gridCol>
                <a:gridCol w="1398536">
                  <a:extLst>
                    <a:ext uri="{9D8B030D-6E8A-4147-A177-3AD203B41FA5}">
                      <a16:colId xmlns:a16="http://schemas.microsoft.com/office/drawing/2014/main" val="20002"/>
                    </a:ext>
                  </a:extLst>
                </a:gridCol>
                <a:gridCol w="1398528">
                  <a:extLst>
                    <a:ext uri="{9D8B030D-6E8A-4147-A177-3AD203B41FA5}">
                      <a16:colId xmlns:a16="http://schemas.microsoft.com/office/drawing/2014/main" val="20003"/>
                    </a:ext>
                  </a:extLst>
                </a:gridCol>
              </a:tblGrid>
              <a:tr h="370840">
                <a:tc>
                  <a:txBody>
                    <a:bodyPr/>
                    <a:lstStyle/>
                    <a:p>
                      <a:r>
                        <a:rPr lang="en-US" dirty="0"/>
                        <a:t>SID</a:t>
                      </a:r>
                    </a:p>
                  </a:txBody>
                  <a:tcPr/>
                </a:tc>
                <a:tc>
                  <a:txBody>
                    <a:bodyPr/>
                    <a:lstStyle/>
                    <a:p>
                      <a:r>
                        <a:rPr lang="en-US" dirty="0"/>
                        <a:t>NAME</a:t>
                      </a:r>
                    </a:p>
                  </a:txBody>
                  <a:tcPr/>
                </a:tc>
                <a:tc>
                  <a:txBody>
                    <a:bodyPr/>
                    <a:lstStyle/>
                    <a:p>
                      <a:r>
                        <a:rPr lang="en-US" dirty="0"/>
                        <a:t>MAJOR</a:t>
                      </a:r>
                    </a:p>
                  </a:txBody>
                  <a:tcPr/>
                </a:tc>
                <a:tc>
                  <a:txBody>
                    <a:bodyPr/>
                    <a:lstStyle/>
                    <a:p>
                      <a:r>
                        <a:rPr lang="en-US" dirty="0"/>
                        <a:t>GRADELEVEL</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Jones</a:t>
                      </a:r>
                    </a:p>
                  </a:txBody>
                  <a:tcPr/>
                </a:tc>
                <a:tc>
                  <a:txBody>
                    <a:bodyPr/>
                    <a:lstStyle/>
                    <a:p>
                      <a:r>
                        <a:rPr lang="en-US" dirty="0"/>
                        <a:t>History</a:t>
                      </a:r>
                    </a:p>
                  </a:txBody>
                  <a:tcPr/>
                </a:tc>
                <a:tc>
                  <a:txBody>
                    <a:bodyPr/>
                    <a:lstStyle/>
                    <a:p>
                      <a:r>
                        <a:rPr lang="en-US" dirty="0"/>
                        <a:t>GR</a:t>
                      </a:r>
                    </a:p>
                  </a:txBody>
                  <a:tcPr/>
                </a:tc>
                <a:extLst>
                  <a:ext uri="{0D108BD9-81ED-4DB2-BD59-A6C34878D82A}">
                    <a16:rowId xmlns:a16="http://schemas.microsoft.com/office/drawing/2014/main" val="10001"/>
                  </a:ext>
                </a:extLst>
              </a:tr>
              <a:tr h="370840">
                <a:tc>
                  <a:txBody>
                    <a:bodyPr/>
                    <a:lstStyle/>
                    <a:p>
                      <a:r>
                        <a:rPr lang="en-US" dirty="0"/>
                        <a:t>150</a:t>
                      </a:r>
                    </a:p>
                  </a:txBody>
                  <a:tcPr/>
                </a:tc>
                <a:tc>
                  <a:txBody>
                    <a:bodyPr/>
                    <a:lstStyle/>
                    <a:p>
                      <a:r>
                        <a:rPr lang="en-US" dirty="0"/>
                        <a:t>Parks</a:t>
                      </a:r>
                    </a:p>
                  </a:txBody>
                  <a:tcPr/>
                </a:tc>
                <a:tc>
                  <a:txBody>
                    <a:bodyPr/>
                    <a:lstStyle/>
                    <a:p>
                      <a:r>
                        <a:rPr lang="en-US" dirty="0"/>
                        <a:t>Accounting</a:t>
                      </a:r>
                    </a:p>
                  </a:txBody>
                  <a:tcPr/>
                </a:tc>
                <a:tc>
                  <a:txBody>
                    <a:bodyPr/>
                    <a:lstStyle/>
                    <a:p>
                      <a:r>
                        <a:rPr lang="en-US" dirty="0"/>
                        <a:t>SO</a:t>
                      </a:r>
                    </a:p>
                  </a:txBody>
                  <a:tcPr/>
                </a:tc>
                <a:extLst>
                  <a:ext uri="{0D108BD9-81ED-4DB2-BD59-A6C34878D82A}">
                    <a16:rowId xmlns:a16="http://schemas.microsoft.com/office/drawing/2014/main" val="10002"/>
                  </a:ext>
                </a:extLst>
              </a:tr>
              <a:tr h="370840">
                <a:tc>
                  <a:txBody>
                    <a:bodyPr/>
                    <a:lstStyle/>
                    <a:p>
                      <a:r>
                        <a:rPr lang="en-US" dirty="0"/>
                        <a:t>200</a:t>
                      </a:r>
                    </a:p>
                  </a:txBody>
                  <a:tcPr/>
                </a:tc>
                <a:tc>
                  <a:txBody>
                    <a:bodyPr/>
                    <a:lstStyle/>
                    <a:p>
                      <a:r>
                        <a:rPr lang="en-US" dirty="0"/>
                        <a:t>Baker</a:t>
                      </a:r>
                    </a:p>
                  </a:txBody>
                  <a:tcPr/>
                </a:tc>
                <a:tc>
                  <a:txBody>
                    <a:bodyPr/>
                    <a:lstStyle/>
                    <a:p>
                      <a:r>
                        <a:rPr lang="en-US" dirty="0"/>
                        <a:t>Math</a:t>
                      </a:r>
                    </a:p>
                  </a:txBody>
                  <a:tcPr/>
                </a:tc>
                <a:tc>
                  <a:txBody>
                    <a:bodyPr/>
                    <a:lstStyle/>
                    <a:p>
                      <a:r>
                        <a:rPr lang="en-US" dirty="0"/>
                        <a:t>GR</a:t>
                      </a:r>
                    </a:p>
                  </a:txBody>
                  <a:tcPr/>
                </a:tc>
                <a:extLst>
                  <a:ext uri="{0D108BD9-81ED-4DB2-BD59-A6C34878D82A}">
                    <a16:rowId xmlns:a16="http://schemas.microsoft.com/office/drawing/2014/main" val="10003"/>
                  </a:ext>
                </a:extLst>
              </a:tr>
              <a:tr h="370840">
                <a:tc>
                  <a:txBody>
                    <a:bodyPr/>
                    <a:lstStyle/>
                    <a:p>
                      <a:r>
                        <a:rPr lang="en-US" dirty="0"/>
                        <a:t>250</a:t>
                      </a:r>
                    </a:p>
                  </a:txBody>
                  <a:tcPr/>
                </a:tc>
                <a:tc>
                  <a:txBody>
                    <a:bodyPr/>
                    <a:lstStyle/>
                    <a:p>
                      <a:r>
                        <a:rPr lang="en-US" dirty="0"/>
                        <a:t>Glass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4"/>
                  </a:ext>
                </a:extLst>
              </a:tr>
              <a:tr h="370840">
                <a:tc>
                  <a:txBody>
                    <a:bodyPr/>
                    <a:lstStyle/>
                    <a:p>
                      <a:r>
                        <a:rPr lang="en-US" dirty="0"/>
                        <a:t>300</a:t>
                      </a:r>
                    </a:p>
                  </a:txBody>
                  <a:tcPr/>
                </a:tc>
                <a:tc>
                  <a:txBody>
                    <a:bodyPr/>
                    <a:lstStyle/>
                    <a:p>
                      <a:r>
                        <a:rPr lang="en-US" dirty="0"/>
                        <a:t>Baker</a:t>
                      </a:r>
                    </a:p>
                  </a:txBody>
                  <a:tcPr/>
                </a:tc>
                <a:tc>
                  <a:txBody>
                    <a:bodyPr/>
                    <a:lstStyle/>
                    <a:p>
                      <a:r>
                        <a:rPr lang="en-US" dirty="0"/>
                        <a:t>Accounting</a:t>
                      </a:r>
                    </a:p>
                  </a:txBody>
                  <a:tcPr/>
                </a:tc>
                <a:tc>
                  <a:txBody>
                    <a:bodyPr/>
                    <a:lstStyle/>
                    <a:p>
                      <a:r>
                        <a:rPr lang="en-US" dirty="0"/>
                        <a:t>SN</a:t>
                      </a:r>
                    </a:p>
                  </a:txBody>
                  <a:tcPr/>
                </a:tc>
                <a:extLst>
                  <a:ext uri="{0D108BD9-81ED-4DB2-BD59-A6C34878D82A}">
                    <a16:rowId xmlns:a16="http://schemas.microsoft.com/office/drawing/2014/main" val="10005"/>
                  </a:ext>
                </a:extLst>
              </a:tr>
              <a:tr h="370840">
                <a:tc>
                  <a:txBody>
                    <a:bodyPr/>
                    <a:lstStyle/>
                    <a:p>
                      <a:r>
                        <a:rPr lang="en-US" dirty="0"/>
                        <a:t>350</a:t>
                      </a:r>
                    </a:p>
                  </a:txBody>
                  <a:tcPr/>
                </a:tc>
                <a:tc>
                  <a:txBody>
                    <a:bodyPr/>
                    <a:lstStyle/>
                    <a:p>
                      <a:r>
                        <a:rPr lang="en-US" dirty="0"/>
                        <a:t>Russell</a:t>
                      </a:r>
                    </a:p>
                  </a:txBody>
                  <a:tcPr/>
                </a:tc>
                <a:tc>
                  <a:txBody>
                    <a:bodyPr/>
                    <a:lstStyle/>
                    <a:p>
                      <a:r>
                        <a:rPr lang="en-US" dirty="0"/>
                        <a:t>Math</a:t>
                      </a:r>
                    </a:p>
                  </a:txBody>
                  <a:tcPr/>
                </a:tc>
                <a:tc>
                  <a:txBody>
                    <a:bodyPr/>
                    <a:lstStyle/>
                    <a:p>
                      <a:r>
                        <a:rPr lang="en-US" dirty="0"/>
                        <a:t>JR</a:t>
                      </a:r>
                    </a:p>
                  </a:txBody>
                  <a:tcPr/>
                </a:tc>
                <a:extLst>
                  <a:ext uri="{0D108BD9-81ED-4DB2-BD59-A6C34878D82A}">
                    <a16:rowId xmlns:a16="http://schemas.microsoft.com/office/drawing/2014/main" val="10006"/>
                  </a:ext>
                </a:extLst>
              </a:tr>
              <a:tr h="370840">
                <a:tc>
                  <a:txBody>
                    <a:bodyPr/>
                    <a:lstStyle/>
                    <a:p>
                      <a:r>
                        <a:rPr lang="en-US" dirty="0"/>
                        <a:t>400</a:t>
                      </a:r>
                    </a:p>
                  </a:txBody>
                  <a:tcPr/>
                </a:tc>
                <a:tc>
                  <a:txBody>
                    <a:bodyPr/>
                    <a:lstStyle/>
                    <a:p>
                      <a:r>
                        <a:rPr lang="en-US" dirty="0"/>
                        <a:t>Rye</a:t>
                      </a:r>
                    </a:p>
                  </a:txBody>
                  <a:tcPr/>
                </a:tc>
                <a:tc>
                  <a:txBody>
                    <a:bodyPr/>
                    <a:lstStyle/>
                    <a:p>
                      <a:r>
                        <a:rPr lang="en-US" dirty="0"/>
                        <a:t>Accounting</a:t>
                      </a:r>
                    </a:p>
                  </a:txBody>
                  <a:tcPr/>
                </a:tc>
                <a:tc>
                  <a:txBody>
                    <a:bodyPr/>
                    <a:lstStyle/>
                    <a:p>
                      <a:r>
                        <a:rPr lang="en-US" dirty="0"/>
                        <a:t>FR</a:t>
                      </a:r>
                    </a:p>
                  </a:txBody>
                  <a:tcPr/>
                </a:tc>
                <a:extLst>
                  <a:ext uri="{0D108BD9-81ED-4DB2-BD59-A6C34878D82A}">
                    <a16:rowId xmlns:a16="http://schemas.microsoft.com/office/drawing/2014/main" val="10007"/>
                  </a:ext>
                </a:extLst>
              </a:tr>
              <a:tr h="370840">
                <a:tc>
                  <a:txBody>
                    <a:bodyPr/>
                    <a:lstStyle/>
                    <a:p>
                      <a:r>
                        <a:rPr lang="en-US" dirty="0"/>
                        <a:t>450</a:t>
                      </a:r>
                    </a:p>
                  </a:txBody>
                  <a:tcPr/>
                </a:tc>
                <a:tc>
                  <a:txBody>
                    <a:bodyPr/>
                    <a:lstStyle/>
                    <a:p>
                      <a:r>
                        <a:rPr lang="en-US" dirty="0"/>
                        <a:t>Jones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2720499"/>
              </p:ext>
            </p:extLst>
          </p:nvPr>
        </p:nvGraphicFramePr>
        <p:xfrm>
          <a:off x="5420927" y="295086"/>
          <a:ext cx="3242439" cy="2225040"/>
        </p:xfrm>
        <a:graphic>
          <a:graphicData uri="http://schemas.openxmlformats.org/drawingml/2006/table">
            <a:tbl>
              <a:tblPr firstRow="1" bandRow="1">
                <a:tableStyleId>{5940675A-B579-460E-94D1-54222C63F5DA}</a:tableStyleId>
              </a:tblPr>
              <a:tblGrid>
                <a:gridCol w="943664">
                  <a:extLst>
                    <a:ext uri="{9D8B030D-6E8A-4147-A177-3AD203B41FA5}">
                      <a16:colId xmlns:a16="http://schemas.microsoft.com/office/drawing/2014/main" val="20000"/>
                    </a:ext>
                  </a:extLst>
                </a:gridCol>
                <a:gridCol w="1035365">
                  <a:extLst>
                    <a:ext uri="{9D8B030D-6E8A-4147-A177-3AD203B41FA5}">
                      <a16:colId xmlns:a16="http://schemas.microsoft.com/office/drawing/2014/main" val="20001"/>
                    </a:ext>
                  </a:extLst>
                </a:gridCol>
                <a:gridCol w="126341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TIME</a:t>
                      </a:r>
                    </a:p>
                  </a:txBody>
                  <a:tcPr/>
                </a:tc>
                <a:tc>
                  <a:txBody>
                    <a:bodyPr/>
                    <a:lstStyle/>
                    <a:p>
                      <a:r>
                        <a:rPr lang="en-US" dirty="0"/>
                        <a:t>ROOM</a:t>
                      </a:r>
                    </a:p>
                  </a:txBody>
                  <a:tcPr/>
                </a:tc>
                <a:extLst>
                  <a:ext uri="{0D108BD9-81ED-4DB2-BD59-A6C34878D82A}">
                    <a16:rowId xmlns:a16="http://schemas.microsoft.com/office/drawing/2014/main" val="10000"/>
                  </a:ext>
                </a:extLst>
              </a:tr>
              <a:tr h="370840">
                <a:tc>
                  <a:txBody>
                    <a:bodyPr/>
                    <a:lstStyle/>
                    <a:p>
                      <a:r>
                        <a:rPr lang="en-US" dirty="0"/>
                        <a:t>BA200</a:t>
                      </a:r>
                    </a:p>
                  </a:txBody>
                  <a:tcPr/>
                </a:tc>
                <a:tc>
                  <a:txBody>
                    <a:bodyPr/>
                    <a:lstStyle/>
                    <a:p>
                      <a:r>
                        <a:rPr lang="en-US" dirty="0"/>
                        <a:t>M-F9</a:t>
                      </a:r>
                    </a:p>
                  </a:txBody>
                  <a:tcPr/>
                </a:tc>
                <a:tc>
                  <a:txBody>
                    <a:bodyPr/>
                    <a:lstStyle/>
                    <a:p>
                      <a:r>
                        <a:rPr lang="en-US" dirty="0"/>
                        <a:t>SC110</a:t>
                      </a:r>
                    </a:p>
                  </a:txBody>
                  <a:tcPr/>
                </a:tc>
                <a:extLst>
                  <a:ext uri="{0D108BD9-81ED-4DB2-BD59-A6C34878D82A}">
                    <a16:rowId xmlns:a16="http://schemas.microsoft.com/office/drawing/2014/main" val="10001"/>
                  </a:ext>
                </a:extLst>
              </a:tr>
              <a:tr h="370840">
                <a:tc>
                  <a:txBody>
                    <a:bodyPr/>
                    <a:lstStyle/>
                    <a:p>
                      <a:r>
                        <a:rPr lang="en-US" dirty="0"/>
                        <a:t>BD445</a:t>
                      </a:r>
                    </a:p>
                  </a:txBody>
                  <a:tcPr/>
                </a:tc>
                <a:tc>
                  <a:txBody>
                    <a:bodyPr/>
                    <a:lstStyle/>
                    <a:p>
                      <a:r>
                        <a:rPr lang="en-US" dirty="0"/>
                        <a:t>MWF3</a:t>
                      </a:r>
                    </a:p>
                  </a:txBody>
                  <a:tcPr/>
                </a:tc>
                <a:tc>
                  <a:txBody>
                    <a:bodyPr/>
                    <a:lstStyle/>
                    <a:p>
                      <a:r>
                        <a:rPr lang="en-US" dirty="0"/>
                        <a:t>SC213</a:t>
                      </a:r>
                    </a:p>
                  </a:txBody>
                  <a:tcPr/>
                </a:tc>
                <a:extLst>
                  <a:ext uri="{0D108BD9-81ED-4DB2-BD59-A6C34878D82A}">
                    <a16:rowId xmlns:a16="http://schemas.microsoft.com/office/drawing/2014/main" val="10002"/>
                  </a:ext>
                </a:extLst>
              </a:tr>
              <a:tr h="370840">
                <a:tc>
                  <a:txBody>
                    <a:bodyPr/>
                    <a:lstStyle/>
                    <a:p>
                      <a:r>
                        <a:rPr lang="en-US" dirty="0"/>
                        <a:t>BF410</a:t>
                      </a:r>
                    </a:p>
                  </a:txBody>
                  <a:tcPr/>
                </a:tc>
                <a:tc>
                  <a:txBody>
                    <a:bodyPr/>
                    <a:lstStyle/>
                    <a:p>
                      <a:r>
                        <a:rPr lang="en-US" dirty="0"/>
                        <a:t>MWF8</a:t>
                      </a:r>
                    </a:p>
                  </a:txBody>
                  <a:tcPr/>
                </a:tc>
                <a:tc>
                  <a:txBody>
                    <a:bodyPr/>
                    <a:lstStyle/>
                    <a:p>
                      <a:r>
                        <a:rPr lang="en-US" dirty="0"/>
                        <a:t>SC213</a:t>
                      </a:r>
                    </a:p>
                  </a:txBody>
                  <a:tcPr/>
                </a:tc>
                <a:extLst>
                  <a:ext uri="{0D108BD9-81ED-4DB2-BD59-A6C34878D82A}">
                    <a16:rowId xmlns:a16="http://schemas.microsoft.com/office/drawing/2014/main" val="10003"/>
                  </a:ext>
                </a:extLst>
              </a:tr>
              <a:tr h="370840">
                <a:tc>
                  <a:txBody>
                    <a:bodyPr/>
                    <a:lstStyle/>
                    <a:p>
                      <a:r>
                        <a:rPr lang="en-US" dirty="0"/>
                        <a:t>CS150</a:t>
                      </a:r>
                    </a:p>
                  </a:txBody>
                  <a:tcPr/>
                </a:tc>
                <a:tc>
                  <a:txBody>
                    <a:bodyPr/>
                    <a:lstStyle/>
                    <a:p>
                      <a:r>
                        <a:rPr lang="en-US" dirty="0"/>
                        <a:t>MWF3</a:t>
                      </a:r>
                    </a:p>
                  </a:txBody>
                  <a:tcPr/>
                </a:tc>
                <a:tc>
                  <a:txBody>
                    <a:bodyPr/>
                    <a:lstStyle/>
                    <a:p>
                      <a:r>
                        <a:rPr lang="en-US" dirty="0"/>
                        <a:t>EA304</a:t>
                      </a:r>
                    </a:p>
                  </a:txBody>
                  <a:tcPr/>
                </a:tc>
                <a:extLst>
                  <a:ext uri="{0D108BD9-81ED-4DB2-BD59-A6C34878D82A}">
                    <a16:rowId xmlns:a16="http://schemas.microsoft.com/office/drawing/2014/main" val="10004"/>
                  </a:ext>
                </a:extLst>
              </a:tr>
              <a:tr h="370840">
                <a:tc>
                  <a:txBody>
                    <a:bodyPr/>
                    <a:lstStyle/>
                    <a:p>
                      <a:r>
                        <a:rPr lang="en-US" dirty="0"/>
                        <a:t>CS250</a:t>
                      </a:r>
                    </a:p>
                  </a:txBody>
                  <a:tcPr/>
                </a:tc>
                <a:tc>
                  <a:txBody>
                    <a:bodyPr/>
                    <a:lstStyle/>
                    <a:p>
                      <a:r>
                        <a:rPr lang="en-US" dirty="0"/>
                        <a:t>MWF12</a:t>
                      </a:r>
                    </a:p>
                  </a:txBody>
                  <a:tcPr/>
                </a:tc>
                <a:tc>
                  <a:txBody>
                    <a:bodyPr/>
                    <a:lstStyle/>
                    <a:p>
                      <a:r>
                        <a:rPr lang="en-US" dirty="0"/>
                        <a:t>EB210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85558252"/>
              </p:ext>
            </p:extLst>
          </p:nvPr>
        </p:nvGraphicFramePr>
        <p:xfrm>
          <a:off x="5453482" y="3068038"/>
          <a:ext cx="3313168" cy="3708400"/>
        </p:xfrm>
        <a:graphic>
          <a:graphicData uri="http://schemas.openxmlformats.org/drawingml/2006/table">
            <a:tbl>
              <a:tblPr firstRow="1" bandRow="1">
                <a:tableStyleId>{5940675A-B579-460E-94D1-54222C63F5DA}</a:tableStyleId>
              </a:tblPr>
              <a:tblGrid>
                <a:gridCol w="855901">
                  <a:extLst>
                    <a:ext uri="{9D8B030D-6E8A-4147-A177-3AD203B41FA5}">
                      <a16:colId xmlns:a16="http://schemas.microsoft.com/office/drawing/2014/main" val="20000"/>
                    </a:ext>
                  </a:extLst>
                </a:gridCol>
                <a:gridCol w="1463316">
                  <a:extLst>
                    <a:ext uri="{9D8B030D-6E8A-4147-A177-3AD203B41FA5}">
                      <a16:colId xmlns:a16="http://schemas.microsoft.com/office/drawing/2014/main" val="20001"/>
                    </a:ext>
                  </a:extLst>
                </a:gridCol>
                <a:gridCol w="993951">
                  <a:extLst>
                    <a:ext uri="{9D8B030D-6E8A-4147-A177-3AD203B41FA5}">
                      <a16:colId xmlns:a16="http://schemas.microsoft.com/office/drawing/2014/main" val="20002"/>
                    </a:ext>
                  </a:extLst>
                </a:gridCol>
              </a:tblGrid>
              <a:tr h="370840">
                <a:tc>
                  <a:txBody>
                    <a:bodyPr/>
                    <a:lstStyle/>
                    <a:p>
                      <a:r>
                        <a:rPr lang="en-US" dirty="0"/>
                        <a:t>STNO</a:t>
                      </a:r>
                    </a:p>
                  </a:txBody>
                  <a:tcPr/>
                </a:tc>
                <a:tc>
                  <a:txBody>
                    <a:bodyPr/>
                    <a:lstStyle/>
                    <a:p>
                      <a:r>
                        <a:rPr lang="en-US" dirty="0"/>
                        <a:t>CLASSNAME</a:t>
                      </a:r>
                    </a:p>
                  </a:txBody>
                  <a:tcPr/>
                </a:tc>
                <a:tc>
                  <a:txBody>
                    <a:bodyPr/>
                    <a:lstStyle/>
                    <a:p>
                      <a:r>
                        <a:rPr lang="en-US" dirty="0"/>
                        <a:t>POSNO</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BD445</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150</a:t>
                      </a:r>
                    </a:p>
                  </a:txBody>
                  <a:tcPr/>
                </a:tc>
                <a:tc>
                  <a:txBody>
                    <a:bodyPr/>
                    <a:lstStyle/>
                    <a:p>
                      <a:r>
                        <a:rPr lang="en-US" dirty="0"/>
                        <a:t>BA200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200</a:t>
                      </a:r>
                    </a:p>
                  </a:txBody>
                  <a:tcPr/>
                </a:tc>
                <a:tc>
                  <a:txBody>
                    <a:bodyPr/>
                    <a:lstStyle/>
                    <a:p>
                      <a:r>
                        <a:rPr lang="en-US" dirty="0"/>
                        <a:t>BD445</a:t>
                      </a:r>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dirty="0"/>
                        <a:t>200</a:t>
                      </a:r>
                    </a:p>
                  </a:txBody>
                  <a:tcPr/>
                </a:tc>
                <a:tc>
                  <a:txBody>
                    <a:bodyPr/>
                    <a:lstStyle/>
                    <a:p>
                      <a:r>
                        <a:rPr lang="en-US" dirty="0"/>
                        <a:t>CS250</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300</a:t>
                      </a:r>
                    </a:p>
                  </a:txBody>
                  <a:tcPr/>
                </a:tc>
                <a:tc>
                  <a:txBody>
                    <a:bodyPr/>
                    <a:lstStyle/>
                    <a:p>
                      <a:r>
                        <a:rPr lang="en-US" dirty="0"/>
                        <a:t>CS150</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400</a:t>
                      </a:r>
                    </a:p>
                  </a:txBody>
                  <a:tcPr/>
                </a:tc>
                <a:tc>
                  <a:txBody>
                    <a:bodyPr/>
                    <a:lstStyle/>
                    <a:p>
                      <a:r>
                        <a:rPr lang="en-US" dirty="0"/>
                        <a:t>BA200</a:t>
                      </a:r>
                    </a:p>
                  </a:txBody>
                  <a:tcPr/>
                </a:tc>
                <a:tc>
                  <a:txBody>
                    <a:bodyPr/>
                    <a:lstStyle/>
                    <a:p>
                      <a:r>
                        <a:rPr lang="en-US" dirty="0"/>
                        <a:t>2</a:t>
                      </a:r>
                    </a:p>
                  </a:txBody>
                  <a:tcPr/>
                </a:tc>
                <a:extLst>
                  <a:ext uri="{0D108BD9-81ED-4DB2-BD59-A6C34878D82A}">
                    <a16:rowId xmlns:a16="http://schemas.microsoft.com/office/drawing/2014/main" val="10006"/>
                  </a:ext>
                </a:extLst>
              </a:tr>
              <a:tr h="370840">
                <a:tc>
                  <a:txBody>
                    <a:bodyPr/>
                    <a:lstStyle/>
                    <a:p>
                      <a:r>
                        <a:rPr lang="en-US" dirty="0"/>
                        <a:t>400</a:t>
                      </a:r>
                    </a:p>
                  </a:txBody>
                  <a:tcPr/>
                </a:tc>
                <a:tc>
                  <a:txBody>
                    <a:bodyPr/>
                    <a:lstStyle/>
                    <a:p>
                      <a:r>
                        <a:rPr lang="en-US" dirty="0"/>
                        <a:t>BF410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400</a:t>
                      </a:r>
                    </a:p>
                  </a:txBody>
                  <a:tcPr/>
                </a:tc>
                <a:tc>
                  <a:txBody>
                    <a:bodyPr/>
                    <a:lstStyle/>
                    <a:p>
                      <a:r>
                        <a:rPr lang="en-US" dirty="0"/>
                        <a:t>CS250</a:t>
                      </a:r>
                    </a:p>
                  </a:txBody>
                  <a:tcPr/>
                </a:tc>
                <a:tc>
                  <a:txBody>
                    <a:bodyPr/>
                    <a:lstStyle/>
                    <a:p>
                      <a:r>
                        <a:rPr lang="en-US" dirty="0"/>
                        <a:t>2</a:t>
                      </a:r>
                    </a:p>
                  </a:txBody>
                  <a:tcPr/>
                </a:tc>
                <a:extLst>
                  <a:ext uri="{0D108BD9-81ED-4DB2-BD59-A6C34878D82A}">
                    <a16:rowId xmlns:a16="http://schemas.microsoft.com/office/drawing/2014/main" val="10008"/>
                  </a:ext>
                </a:extLst>
              </a:tr>
              <a:tr h="370840">
                <a:tc>
                  <a:txBody>
                    <a:bodyPr/>
                    <a:lstStyle/>
                    <a:p>
                      <a:r>
                        <a:rPr lang="en-US" dirty="0"/>
                        <a:t>450</a:t>
                      </a:r>
                    </a:p>
                  </a:txBody>
                  <a:tcPr/>
                </a:tc>
                <a:tc>
                  <a:txBody>
                    <a:bodyPr/>
                    <a:lstStyle/>
                    <a:p>
                      <a:r>
                        <a:rPr lang="en-US" dirty="0"/>
                        <a:t>BA200</a:t>
                      </a:r>
                    </a:p>
                  </a:txBody>
                  <a:tcPr/>
                </a:tc>
                <a:tc>
                  <a:txBody>
                    <a:bodyPr/>
                    <a:lstStyle/>
                    <a:p>
                      <a:r>
                        <a:rPr lang="en-US" dirty="0"/>
                        <a:t>3</a:t>
                      </a:r>
                    </a:p>
                  </a:txBody>
                  <a:tcPr/>
                </a:tc>
                <a:extLst>
                  <a:ext uri="{0D108BD9-81ED-4DB2-BD59-A6C34878D82A}">
                    <a16:rowId xmlns:a16="http://schemas.microsoft.com/office/drawing/2014/main" val="10009"/>
                  </a:ext>
                </a:extLst>
              </a:tr>
            </a:tbl>
          </a:graphicData>
        </a:graphic>
      </p:graphicFrame>
      <p:sp>
        <p:nvSpPr>
          <p:cNvPr id="9" name="TextBox 8"/>
          <p:cNvSpPr txBox="1"/>
          <p:nvPr/>
        </p:nvSpPr>
        <p:spPr>
          <a:xfrm>
            <a:off x="400887" y="1339691"/>
            <a:ext cx="1083199" cy="369332"/>
          </a:xfrm>
          <a:prstGeom prst="rect">
            <a:avLst/>
          </a:prstGeom>
          <a:noFill/>
        </p:spPr>
        <p:txBody>
          <a:bodyPr wrap="none" rtlCol="0">
            <a:spAutoFit/>
          </a:bodyPr>
          <a:lstStyle/>
          <a:p>
            <a:r>
              <a:rPr lang="en-US" b="1" dirty="0"/>
              <a:t>STUDENT</a:t>
            </a:r>
          </a:p>
        </p:txBody>
      </p:sp>
      <p:sp>
        <p:nvSpPr>
          <p:cNvPr id="10" name="TextBox 9"/>
          <p:cNvSpPr txBox="1"/>
          <p:nvPr/>
        </p:nvSpPr>
        <p:spPr>
          <a:xfrm>
            <a:off x="5416562" y="2668018"/>
            <a:ext cx="1511276" cy="369332"/>
          </a:xfrm>
          <a:prstGeom prst="rect">
            <a:avLst/>
          </a:prstGeom>
          <a:noFill/>
        </p:spPr>
        <p:txBody>
          <a:bodyPr wrap="none" rtlCol="0">
            <a:spAutoFit/>
          </a:bodyPr>
          <a:lstStyle/>
          <a:p>
            <a:r>
              <a:rPr lang="en-US" b="1" dirty="0"/>
              <a:t>ENROLLMENT</a:t>
            </a:r>
          </a:p>
        </p:txBody>
      </p:sp>
      <p:sp>
        <p:nvSpPr>
          <p:cNvPr id="11" name="TextBox 10"/>
          <p:cNvSpPr txBox="1"/>
          <p:nvPr/>
        </p:nvSpPr>
        <p:spPr>
          <a:xfrm>
            <a:off x="4651738" y="330792"/>
            <a:ext cx="762536" cy="369332"/>
          </a:xfrm>
          <a:prstGeom prst="rect">
            <a:avLst/>
          </a:prstGeom>
          <a:noFill/>
        </p:spPr>
        <p:txBody>
          <a:bodyPr wrap="none" rtlCol="0">
            <a:spAutoFit/>
          </a:bodyPr>
          <a:lstStyle/>
          <a:p>
            <a:r>
              <a:rPr lang="en-US" b="1" dirty="0"/>
              <a:t>CLASS</a:t>
            </a:r>
          </a:p>
        </p:txBody>
      </p:sp>
      <p:sp>
        <p:nvSpPr>
          <p:cNvPr id="12" name="Footer Placeholder 11"/>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Copyright J. Morabito 2012</a:t>
            </a:r>
          </a:p>
        </p:txBody>
      </p:sp>
      <p:sp>
        <p:nvSpPr>
          <p:cNvPr id="2" name="Footer Placeholder 1"/>
          <p:cNvSpPr>
            <a:spLocks noGrp="1"/>
          </p:cNvSpPr>
          <p:nvPr>
            <p:ph type="ftr" sz="quarter" idx="11"/>
          </p:nvPr>
        </p:nvSpPr>
        <p:spPr/>
        <p:txBody>
          <a:bodyPr/>
          <a:lstStyle/>
          <a:p>
            <a:r>
              <a:rPr lang="en-US" dirty="0"/>
              <a:t>Copyright J. Morabito 2021</a:t>
            </a:r>
          </a:p>
        </p:txBody>
      </p:sp>
      <p:sp>
        <p:nvSpPr>
          <p:cNvPr id="3" name="Slide Number Placeholder 2"/>
          <p:cNvSpPr>
            <a:spLocks noGrp="1"/>
          </p:cNvSpPr>
          <p:nvPr>
            <p:ph type="sldNum" sz="quarter" idx="12"/>
          </p:nvPr>
        </p:nvSpPr>
        <p:spPr/>
        <p:txBody>
          <a:bodyPr/>
          <a:lstStyle/>
          <a:p>
            <a:fld id="{2EF190A1-0A62-044C-B99E-616EE00601EF}" type="slidenum">
              <a:rPr lang="en-US" smtClean="0"/>
              <a:t>31</a:t>
            </a:fld>
            <a:endParaRPr lang="en-US" dirty="0"/>
          </a:p>
        </p:txBody>
      </p:sp>
    </p:spTree>
    <p:extLst>
      <p:ext uri="{BB962C8B-B14F-4D97-AF65-F5344CB8AC3E}">
        <p14:creationId xmlns:p14="http://schemas.microsoft.com/office/powerpoint/2010/main" val="2416578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4310"/>
            <a:ext cx="8229600" cy="1004127"/>
          </a:xfrm>
        </p:spPr>
        <p:txBody>
          <a:bodyPr/>
          <a:lstStyle/>
          <a:p>
            <a:pPr algn="l"/>
            <a:r>
              <a:rPr lang="en-US" dirty="0"/>
              <a:t>Retrieval Using Subquery </a:t>
            </a:r>
          </a:p>
        </p:txBody>
      </p:sp>
      <p:sp>
        <p:nvSpPr>
          <p:cNvPr id="4" name="Footer Placeholder 3"/>
          <p:cNvSpPr>
            <a:spLocks noGrp="1"/>
          </p:cNvSpPr>
          <p:nvPr>
            <p:ph type="ftr" sz="quarter" idx="11"/>
          </p:nvPr>
        </p:nvSpPr>
        <p:spPr>
          <a:xfrm>
            <a:off x="4704162" y="6444958"/>
            <a:ext cx="2895600" cy="365125"/>
          </a:xfrm>
        </p:spPr>
        <p:txBody>
          <a:bodyPr/>
          <a:lstStyle/>
          <a:p>
            <a:r>
              <a:rPr lang="en-US" dirty="0"/>
              <a:t>Copyright J. Morabito 2021</a:t>
            </a:r>
          </a:p>
        </p:txBody>
      </p:sp>
      <p:sp>
        <p:nvSpPr>
          <p:cNvPr id="6" name="TextBox 5"/>
          <p:cNvSpPr txBox="1"/>
          <p:nvPr/>
        </p:nvSpPr>
        <p:spPr>
          <a:xfrm>
            <a:off x="147334" y="1039640"/>
            <a:ext cx="8887277" cy="1015663"/>
          </a:xfrm>
          <a:prstGeom prst="rect">
            <a:avLst/>
          </a:prstGeom>
          <a:noFill/>
        </p:spPr>
        <p:txBody>
          <a:bodyPr wrap="square" rtlCol="0">
            <a:spAutoFit/>
          </a:bodyPr>
          <a:lstStyle/>
          <a:p>
            <a:r>
              <a:rPr lang="en-US" sz="2000" dirty="0">
                <a:latin typeface="Times New Roman"/>
                <a:cs typeface="Times New Roman"/>
              </a:rPr>
              <a:t>Suppose we need to know the names of students enrolled in the class BD445. The data for this query is found in two relations: STUDENT (containing Name) and ENROLLMENT (containing </a:t>
            </a:r>
            <a:r>
              <a:rPr lang="en-US" sz="2000" dirty="0" err="1">
                <a:latin typeface="Times New Roman"/>
                <a:cs typeface="Times New Roman"/>
              </a:rPr>
              <a:t>ClassName</a:t>
            </a:r>
            <a:r>
              <a:rPr lang="en-US" sz="2000" dirty="0">
                <a:latin typeface="Times New Roman"/>
                <a:cs typeface="Times New Roman"/>
              </a:rPr>
              <a:t>). Consider the following two expressions:</a:t>
            </a:r>
          </a:p>
        </p:txBody>
      </p:sp>
      <p:sp>
        <p:nvSpPr>
          <p:cNvPr id="7" name="TextBox 6"/>
          <p:cNvSpPr txBox="1"/>
          <p:nvPr/>
        </p:nvSpPr>
        <p:spPr>
          <a:xfrm>
            <a:off x="687769" y="2136404"/>
            <a:ext cx="2800579" cy="923330"/>
          </a:xfrm>
          <a:prstGeom prst="rect">
            <a:avLst/>
          </a:prstGeom>
          <a:noFill/>
        </p:spPr>
        <p:txBody>
          <a:bodyPr wrap="none" rtlCol="0">
            <a:spAutoFit/>
          </a:bodyPr>
          <a:lstStyle/>
          <a:p>
            <a:r>
              <a:rPr lang="en-US">
                <a:latin typeface="Times New Roman"/>
                <a:cs typeface="Times New Roman"/>
              </a:rPr>
              <a:t>SELECT	Name</a:t>
            </a:r>
          </a:p>
          <a:p>
            <a:r>
              <a:rPr lang="en-US">
                <a:latin typeface="Times New Roman"/>
                <a:cs typeface="Times New Roman"/>
              </a:rPr>
              <a:t>FROM	STUDENT</a:t>
            </a:r>
          </a:p>
          <a:p>
            <a:r>
              <a:rPr lang="en-US">
                <a:latin typeface="Times New Roman"/>
                <a:cs typeface="Times New Roman"/>
              </a:rPr>
              <a:t>WHERE	SID IN [100, 200]</a:t>
            </a:r>
          </a:p>
        </p:txBody>
      </p:sp>
      <p:sp>
        <p:nvSpPr>
          <p:cNvPr id="8" name="TextBox 7"/>
          <p:cNvSpPr txBox="1"/>
          <p:nvPr/>
        </p:nvSpPr>
        <p:spPr>
          <a:xfrm>
            <a:off x="5210979" y="2136404"/>
            <a:ext cx="3208481" cy="923330"/>
          </a:xfrm>
          <a:prstGeom prst="rect">
            <a:avLst/>
          </a:prstGeom>
          <a:noFill/>
        </p:spPr>
        <p:txBody>
          <a:bodyPr wrap="none" rtlCol="0">
            <a:spAutoFit/>
          </a:bodyPr>
          <a:lstStyle/>
          <a:p>
            <a:r>
              <a:rPr lang="en-US">
                <a:latin typeface="Times New Roman"/>
                <a:cs typeface="Times New Roman"/>
              </a:rPr>
              <a:t>SELECT	STNO</a:t>
            </a:r>
          </a:p>
          <a:p>
            <a:r>
              <a:rPr lang="en-US">
                <a:latin typeface="Times New Roman"/>
                <a:cs typeface="Times New Roman"/>
              </a:rPr>
              <a:t>FROM	ENROLLMENT</a:t>
            </a:r>
          </a:p>
          <a:p>
            <a:r>
              <a:rPr lang="en-US">
                <a:latin typeface="Times New Roman"/>
                <a:cs typeface="Times New Roman"/>
              </a:rPr>
              <a:t>WHERE	</a:t>
            </a:r>
            <a:r>
              <a:rPr lang="en-US" err="1">
                <a:latin typeface="Times New Roman"/>
                <a:cs typeface="Times New Roman"/>
              </a:rPr>
              <a:t>ClassName</a:t>
            </a:r>
            <a:r>
              <a:rPr lang="en-US">
                <a:latin typeface="Times New Roman"/>
                <a:cs typeface="Times New Roman"/>
              </a:rPr>
              <a:t> = ‘BD445’</a:t>
            </a:r>
          </a:p>
        </p:txBody>
      </p:sp>
      <p:cxnSp>
        <p:nvCxnSpPr>
          <p:cNvPr id="11" name="Elbow Connector 10"/>
          <p:cNvCxnSpPr>
            <a:stCxn id="12" idx="1"/>
          </p:cNvCxnSpPr>
          <p:nvPr/>
        </p:nvCxnSpPr>
        <p:spPr>
          <a:xfrm rot="10800000">
            <a:off x="3488350" y="2894578"/>
            <a:ext cx="2501918" cy="565533"/>
          </a:xfrm>
          <a:prstGeom prst="bentConnector3">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359172014"/>
              </p:ext>
            </p:extLst>
          </p:nvPr>
        </p:nvGraphicFramePr>
        <p:xfrm>
          <a:off x="5990268" y="3089270"/>
          <a:ext cx="629945" cy="741680"/>
        </p:xfrm>
        <a:graphic>
          <a:graphicData uri="http://schemas.openxmlformats.org/drawingml/2006/table">
            <a:tbl>
              <a:tblPr firstRow="1" bandRow="1">
                <a:tableStyleId>{5940675A-B579-460E-94D1-54222C63F5DA}</a:tableStyleId>
              </a:tblPr>
              <a:tblGrid>
                <a:gridCol w="629945">
                  <a:extLst>
                    <a:ext uri="{9D8B030D-6E8A-4147-A177-3AD203B41FA5}">
                      <a16:colId xmlns:a16="http://schemas.microsoft.com/office/drawing/2014/main" val="20000"/>
                    </a:ext>
                  </a:extLst>
                </a:gridCol>
              </a:tblGrid>
              <a:tr h="370840">
                <a:tc>
                  <a:txBody>
                    <a:bodyPr/>
                    <a:lstStyle/>
                    <a:p>
                      <a:r>
                        <a:rPr lang="en-US"/>
                        <a:t>100</a:t>
                      </a:r>
                    </a:p>
                  </a:txBody>
                  <a:tcPr/>
                </a:tc>
                <a:extLst>
                  <a:ext uri="{0D108BD9-81ED-4DB2-BD59-A6C34878D82A}">
                    <a16:rowId xmlns:a16="http://schemas.microsoft.com/office/drawing/2014/main" val="10000"/>
                  </a:ext>
                </a:extLst>
              </a:tr>
              <a:tr h="370840">
                <a:tc>
                  <a:txBody>
                    <a:bodyPr/>
                    <a:lstStyle/>
                    <a:p>
                      <a:r>
                        <a:rPr lang="en-US"/>
                        <a:t>200</a:t>
                      </a:r>
                    </a:p>
                  </a:txBody>
                  <a:tcPr/>
                </a:tc>
                <a:extLst>
                  <a:ext uri="{0D108BD9-81ED-4DB2-BD59-A6C34878D82A}">
                    <a16:rowId xmlns:a16="http://schemas.microsoft.com/office/drawing/2014/main" val="10001"/>
                  </a:ext>
                </a:extLst>
              </a:tr>
            </a:tbl>
          </a:graphicData>
        </a:graphic>
      </p:graphicFrame>
      <p:sp>
        <p:nvSpPr>
          <p:cNvPr id="14" name="TextBox 13"/>
          <p:cNvSpPr txBox="1"/>
          <p:nvPr/>
        </p:nvSpPr>
        <p:spPr>
          <a:xfrm>
            <a:off x="2902710" y="3491286"/>
            <a:ext cx="3830308" cy="1754327"/>
          </a:xfrm>
          <a:prstGeom prst="rect">
            <a:avLst/>
          </a:prstGeom>
          <a:noFill/>
        </p:spPr>
        <p:txBody>
          <a:bodyPr wrap="none" rtlCol="0">
            <a:spAutoFit/>
          </a:bodyPr>
          <a:lstStyle/>
          <a:p>
            <a:r>
              <a:rPr lang="en-US">
                <a:latin typeface="Times New Roman"/>
                <a:cs typeface="Times New Roman"/>
              </a:rPr>
              <a:t>SELECT	Name</a:t>
            </a:r>
          </a:p>
          <a:p>
            <a:r>
              <a:rPr lang="en-US">
                <a:latin typeface="Times New Roman"/>
                <a:cs typeface="Times New Roman"/>
              </a:rPr>
              <a:t>FROM	STUDENT</a:t>
            </a:r>
          </a:p>
          <a:p>
            <a:r>
              <a:rPr lang="en-US">
                <a:latin typeface="Times New Roman"/>
                <a:cs typeface="Times New Roman"/>
              </a:rPr>
              <a:t>WHERE	SID IN</a:t>
            </a:r>
          </a:p>
          <a:p>
            <a:r>
              <a:rPr lang="en-US">
                <a:latin typeface="Times New Roman"/>
                <a:cs typeface="Times New Roman"/>
              </a:rPr>
              <a:t>	(SELECT STNO</a:t>
            </a:r>
          </a:p>
          <a:p>
            <a:r>
              <a:rPr lang="en-US">
                <a:latin typeface="Times New Roman"/>
                <a:cs typeface="Times New Roman"/>
              </a:rPr>
              <a:t>	  FROM	 ENROLLMENT</a:t>
            </a:r>
          </a:p>
          <a:p>
            <a:r>
              <a:rPr lang="en-US">
                <a:latin typeface="Times New Roman"/>
                <a:cs typeface="Times New Roman"/>
              </a:rPr>
              <a:t>	  WHERE </a:t>
            </a:r>
            <a:r>
              <a:rPr lang="en-US" err="1">
                <a:latin typeface="Times New Roman"/>
                <a:cs typeface="Times New Roman"/>
              </a:rPr>
              <a:t>ClassName</a:t>
            </a:r>
            <a:r>
              <a:rPr lang="en-US">
                <a:latin typeface="Times New Roman"/>
                <a:cs typeface="Times New Roman"/>
              </a:rPr>
              <a:t> = ‘BD445’)</a:t>
            </a:r>
          </a:p>
        </p:txBody>
      </p:sp>
      <p:sp>
        <p:nvSpPr>
          <p:cNvPr id="15" name="TextBox 14"/>
          <p:cNvSpPr txBox="1"/>
          <p:nvPr/>
        </p:nvSpPr>
        <p:spPr>
          <a:xfrm>
            <a:off x="147334" y="5193774"/>
            <a:ext cx="8887277" cy="1015663"/>
          </a:xfrm>
          <a:prstGeom prst="rect">
            <a:avLst/>
          </a:prstGeom>
          <a:noFill/>
        </p:spPr>
        <p:txBody>
          <a:bodyPr wrap="square" rtlCol="0">
            <a:spAutoFit/>
          </a:bodyPr>
          <a:lstStyle/>
          <a:p>
            <a:r>
              <a:rPr lang="en-US" sz="2000">
                <a:latin typeface="Times New Roman"/>
                <a:cs typeface="Times New Roman"/>
              </a:rPr>
              <a:t>The second expression enclosed in parentheses is called a </a:t>
            </a:r>
            <a:r>
              <a:rPr lang="en-US" sz="2000" err="1">
                <a:latin typeface="Times New Roman"/>
                <a:cs typeface="Times New Roman"/>
              </a:rPr>
              <a:t>subquery</a:t>
            </a:r>
            <a:r>
              <a:rPr lang="en-US" sz="2000">
                <a:latin typeface="Times New Roman"/>
                <a:cs typeface="Times New Roman"/>
              </a:rPr>
              <a:t>. </a:t>
            </a:r>
            <a:r>
              <a:rPr lang="en-US" sz="2000" i="1">
                <a:latin typeface="Times New Roman"/>
                <a:cs typeface="Times New Roman"/>
              </a:rPr>
              <a:t>Note that the SID and STNO must come from the same domain</a:t>
            </a:r>
            <a:r>
              <a:rPr lang="en-US" sz="2000">
                <a:latin typeface="Times New Roman"/>
                <a:cs typeface="Times New Roman"/>
              </a:rPr>
              <a:t>. The subquery provides variables for the primary query.</a:t>
            </a:r>
          </a:p>
        </p:txBody>
      </p:sp>
      <p:graphicFrame>
        <p:nvGraphicFramePr>
          <p:cNvPr id="16" name="Table 15"/>
          <p:cNvGraphicFramePr>
            <a:graphicFrameLocks noGrp="1"/>
          </p:cNvGraphicFramePr>
          <p:nvPr>
            <p:extLst>
              <p:ext uri="{D42A27DB-BD31-4B8C-83A1-F6EECF244321}">
                <p14:modId xmlns:p14="http://schemas.microsoft.com/office/powerpoint/2010/main" val="4226636678"/>
              </p:ext>
            </p:extLst>
          </p:nvPr>
        </p:nvGraphicFramePr>
        <p:xfrm>
          <a:off x="3930150" y="5914788"/>
          <a:ext cx="1164197" cy="741680"/>
        </p:xfrm>
        <a:graphic>
          <a:graphicData uri="http://schemas.openxmlformats.org/drawingml/2006/table">
            <a:tbl>
              <a:tblPr firstRow="1" bandRow="1">
                <a:tableStyleId>{5940675A-B579-460E-94D1-54222C63F5DA}</a:tableStyleId>
              </a:tblPr>
              <a:tblGrid>
                <a:gridCol w="1164197">
                  <a:extLst>
                    <a:ext uri="{9D8B030D-6E8A-4147-A177-3AD203B41FA5}">
                      <a16:colId xmlns:a16="http://schemas.microsoft.com/office/drawing/2014/main" val="20000"/>
                    </a:ext>
                  </a:extLst>
                </a:gridCol>
              </a:tblGrid>
              <a:tr h="370840">
                <a:tc>
                  <a:txBody>
                    <a:bodyPr/>
                    <a:lstStyle/>
                    <a:p>
                      <a:r>
                        <a:rPr lang="en-US"/>
                        <a:t>Jones</a:t>
                      </a:r>
                    </a:p>
                  </a:txBody>
                  <a:tcPr/>
                </a:tc>
                <a:extLst>
                  <a:ext uri="{0D108BD9-81ED-4DB2-BD59-A6C34878D82A}">
                    <a16:rowId xmlns:a16="http://schemas.microsoft.com/office/drawing/2014/main" val="10000"/>
                  </a:ext>
                </a:extLst>
              </a:tr>
              <a:tr h="370840">
                <a:tc>
                  <a:txBody>
                    <a:bodyPr/>
                    <a:lstStyle/>
                    <a:p>
                      <a:r>
                        <a:rPr lang="en-US"/>
                        <a:t>Baker</a:t>
                      </a:r>
                    </a:p>
                  </a:txBody>
                  <a:tcPr/>
                </a:tc>
                <a:extLst>
                  <a:ext uri="{0D108BD9-81ED-4DB2-BD59-A6C34878D82A}">
                    <a16:rowId xmlns:a16="http://schemas.microsoft.com/office/drawing/2014/main" val="10001"/>
                  </a:ext>
                </a:extLst>
              </a:tr>
            </a:tbl>
          </a:graphicData>
        </a:graphic>
      </p:graphicFrame>
      <p:cxnSp>
        <p:nvCxnSpPr>
          <p:cNvPr id="3" name="Straight Arrow Connector 2"/>
          <p:cNvCxnSpPr/>
          <p:nvPr/>
        </p:nvCxnSpPr>
        <p:spPr>
          <a:xfrm flipV="1">
            <a:off x="7767050" y="3470535"/>
            <a:ext cx="14766" cy="160973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791347" y="4192832"/>
            <a:ext cx="1291151" cy="369332"/>
          </a:xfrm>
          <a:prstGeom prst="rect">
            <a:avLst/>
          </a:prstGeom>
          <a:noFill/>
        </p:spPr>
        <p:txBody>
          <a:bodyPr wrap="none" rtlCol="0">
            <a:spAutoFit/>
          </a:bodyPr>
          <a:lstStyle/>
          <a:p>
            <a:r>
              <a:rPr lang="en-US"/>
              <a:t>Retrieve Up</a:t>
            </a:r>
          </a:p>
        </p:txBody>
      </p:sp>
      <p:sp>
        <p:nvSpPr>
          <p:cNvPr id="2" name="Slide Number Placeholder 1"/>
          <p:cNvSpPr>
            <a:spLocks noGrp="1"/>
          </p:cNvSpPr>
          <p:nvPr>
            <p:ph type="sldNum" sz="quarter" idx="12"/>
          </p:nvPr>
        </p:nvSpPr>
        <p:spPr/>
        <p:txBody>
          <a:bodyPr/>
          <a:lstStyle/>
          <a:p>
            <a:fld id="{2EF190A1-0A62-044C-B99E-616EE00601EF}" type="slidenum">
              <a:rPr lang="en-US" smtClean="0"/>
              <a:t>32</a:t>
            </a:fld>
            <a:endParaRPr lang="en-US"/>
          </a:p>
        </p:txBody>
      </p:sp>
      <p:cxnSp>
        <p:nvCxnSpPr>
          <p:cNvPr id="17" name="Curved Connector 16"/>
          <p:cNvCxnSpPr/>
          <p:nvPr/>
        </p:nvCxnSpPr>
        <p:spPr>
          <a:xfrm rot="10800000">
            <a:off x="4593514" y="4228443"/>
            <a:ext cx="500836" cy="294099"/>
          </a:xfrm>
          <a:prstGeom prst="curvedConnector3">
            <a:avLst>
              <a:gd name="adj1" fmla="val -80347"/>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1483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616"/>
            <a:ext cx="8229600" cy="930286"/>
          </a:xfrm>
        </p:spPr>
        <p:txBody>
          <a:bodyPr/>
          <a:lstStyle/>
          <a:p>
            <a:pPr algn="l"/>
            <a:r>
              <a:rPr lang="en-US"/>
              <a:t>Retrieval Using Subquery-2</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147334" y="1039640"/>
            <a:ext cx="8887277" cy="3416320"/>
          </a:xfrm>
          <a:prstGeom prst="rect">
            <a:avLst/>
          </a:prstGeom>
          <a:noFill/>
        </p:spPr>
        <p:txBody>
          <a:bodyPr wrap="square" rtlCol="0">
            <a:spAutoFit/>
          </a:bodyPr>
          <a:lstStyle/>
          <a:p>
            <a:r>
              <a:rPr lang="en-US" sz="2400" err="1">
                <a:latin typeface="Times New Roman"/>
                <a:cs typeface="Times New Roman"/>
              </a:rPr>
              <a:t>Subqueries</a:t>
            </a:r>
            <a:r>
              <a:rPr lang="en-US" sz="2400">
                <a:latin typeface="Times New Roman"/>
                <a:cs typeface="Times New Roman"/>
              </a:rPr>
              <a:t> may consist of three or more tables.</a:t>
            </a:r>
          </a:p>
          <a:p>
            <a:endParaRPr lang="en-US" sz="2400">
              <a:latin typeface="Times New Roman"/>
              <a:cs typeface="Times New Roman"/>
            </a:endParaRPr>
          </a:p>
          <a:p>
            <a:r>
              <a:rPr lang="en-US" sz="2400">
                <a:latin typeface="Times New Roman"/>
                <a:cs typeface="Times New Roman"/>
              </a:rPr>
              <a:t>For example, suppose we want to know the names of the students enrolled in classes on Monday, Wednesday, and Friday at 3:00 (denoted as MWF3 in our data).</a:t>
            </a:r>
          </a:p>
          <a:p>
            <a:endParaRPr lang="en-US" sz="2400">
              <a:latin typeface="Times New Roman"/>
              <a:cs typeface="Times New Roman"/>
            </a:endParaRPr>
          </a:p>
          <a:p>
            <a:r>
              <a:rPr lang="en-US" sz="2400">
                <a:latin typeface="Times New Roman"/>
                <a:cs typeface="Times New Roman"/>
              </a:rPr>
              <a:t>What would the query look like?</a:t>
            </a:r>
          </a:p>
          <a:p>
            <a:endParaRPr lang="en-US" sz="2400">
              <a:latin typeface="Times New Roman"/>
              <a:cs typeface="Times New Roman"/>
            </a:endParaRPr>
          </a:p>
          <a:p>
            <a:r>
              <a:rPr lang="en-US" sz="2400">
                <a:latin typeface="Times New Roman"/>
                <a:cs typeface="Times New Roman"/>
              </a:rPr>
              <a:t>Diagnosis each table … identify the data needed to satisfy the query …</a:t>
            </a:r>
          </a:p>
        </p:txBody>
      </p:sp>
      <p:sp>
        <p:nvSpPr>
          <p:cNvPr id="5" name="Slide Number Placeholder 4"/>
          <p:cNvSpPr>
            <a:spLocks noGrp="1"/>
          </p:cNvSpPr>
          <p:nvPr>
            <p:ph type="sldNum" sz="quarter" idx="12"/>
          </p:nvPr>
        </p:nvSpPr>
        <p:spPr/>
        <p:txBody>
          <a:bodyPr/>
          <a:lstStyle/>
          <a:p>
            <a:fld id="{2EF190A1-0A62-044C-B99E-616EE00601EF}" type="slidenum">
              <a:rPr lang="en-US" smtClean="0"/>
              <a:t>33</a:t>
            </a:fld>
            <a:endParaRPr lang="en-US"/>
          </a:p>
        </p:txBody>
      </p:sp>
    </p:spTree>
    <p:extLst>
      <p:ext uri="{BB962C8B-B14F-4D97-AF65-F5344CB8AC3E}">
        <p14:creationId xmlns:p14="http://schemas.microsoft.com/office/powerpoint/2010/main" val="1362806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41"/>
            <a:ext cx="8229600" cy="980692"/>
          </a:xfrm>
        </p:spPr>
        <p:txBody>
          <a:bodyPr/>
          <a:lstStyle/>
          <a:p>
            <a:pPr algn="l"/>
            <a:r>
              <a:rPr lang="en-US"/>
              <a:t>Retrieval Using Subquery-3</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1692028" y="1321882"/>
            <a:ext cx="6166472" cy="3108544"/>
          </a:xfrm>
          <a:prstGeom prst="rect">
            <a:avLst/>
          </a:prstGeom>
          <a:noFill/>
        </p:spPr>
        <p:txBody>
          <a:bodyPr wrap="none" rtlCol="0">
            <a:spAutoFit/>
          </a:bodyPr>
          <a:lstStyle/>
          <a:p>
            <a:r>
              <a:rPr lang="en-US" sz="2000">
                <a:latin typeface="Times New Roman"/>
                <a:cs typeface="Times New Roman"/>
              </a:rPr>
              <a:t>SELECT	</a:t>
            </a:r>
            <a:r>
              <a:rPr lang="en-US" sz="2000" err="1">
                <a:latin typeface="Times New Roman"/>
                <a:cs typeface="Times New Roman"/>
              </a:rPr>
              <a:t>STUDENT.Name</a:t>
            </a:r>
            <a:endParaRPr lang="en-US" sz="2000">
              <a:latin typeface="Times New Roman"/>
              <a:cs typeface="Times New Roman"/>
            </a:endParaRPr>
          </a:p>
          <a:p>
            <a:r>
              <a:rPr lang="en-US" sz="2000">
                <a:latin typeface="Times New Roman"/>
                <a:cs typeface="Times New Roman"/>
              </a:rPr>
              <a:t>FROM		STUDENT</a:t>
            </a:r>
          </a:p>
          <a:p>
            <a:r>
              <a:rPr lang="en-US" sz="2000">
                <a:latin typeface="Times New Roman"/>
                <a:cs typeface="Times New Roman"/>
              </a:rPr>
              <a:t>WHERE		STUDENT.SID IN</a:t>
            </a:r>
          </a:p>
          <a:p>
            <a:endParaRPr lang="en-US" sz="800">
              <a:latin typeface="Times New Roman"/>
              <a:cs typeface="Times New Roman"/>
            </a:endParaRPr>
          </a:p>
          <a:p>
            <a:r>
              <a:rPr lang="en-US" sz="2000">
                <a:latin typeface="Times New Roman"/>
                <a:cs typeface="Times New Roman"/>
              </a:rPr>
              <a:t>		(SELECT 	ENROLLMENT.STNO</a:t>
            </a:r>
          </a:p>
          <a:p>
            <a:r>
              <a:rPr lang="en-US" sz="2000">
                <a:latin typeface="Times New Roman"/>
                <a:cs typeface="Times New Roman"/>
              </a:rPr>
              <a:t>	  	FROM	 	ENROLLMENT</a:t>
            </a:r>
          </a:p>
          <a:p>
            <a:r>
              <a:rPr lang="en-US" sz="2000">
                <a:latin typeface="Times New Roman"/>
                <a:cs typeface="Times New Roman"/>
              </a:rPr>
              <a:t>	  	WHERE 	</a:t>
            </a:r>
            <a:r>
              <a:rPr lang="en-US" sz="2000" err="1">
                <a:latin typeface="Times New Roman"/>
                <a:cs typeface="Times New Roman"/>
              </a:rPr>
              <a:t>ENROLLMENT.ClassName</a:t>
            </a:r>
            <a:r>
              <a:rPr lang="en-US" sz="2000">
                <a:latin typeface="Times New Roman"/>
                <a:cs typeface="Times New Roman"/>
              </a:rPr>
              <a:t> IN</a:t>
            </a:r>
          </a:p>
          <a:p>
            <a:endParaRPr lang="en-US" sz="800">
              <a:latin typeface="Times New Roman"/>
              <a:cs typeface="Times New Roman"/>
            </a:endParaRPr>
          </a:p>
          <a:p>
            <a:r>
              <a:rPr lang="en-US" sz="2000">
                <a:latin typeface="Times New Roman"/>
                <a:cs typeface="Times New Roman"/>
              </a:rPr>
              <a:t>				(SELECT	</a:t>
            </a:r>
            <a:r>
              <a:rPr lang="en-US" sz="2000" err="1">
                <a:latin typeface="Times New Roman"/>
                <a:cs typeface="Times New Roman"/>
              </a:rPr>
              <a:t>CLASS.Name</a:t>
            </a:r>
            <a:endParaRPr lang="en-US" sz="2000">
              <a:latin typeface="Times New Roman"/>
              <a:cs typeface="Times New Roman"/>
            </a:endParaRPr>
          </a:p>
          <a:p>
            <a:r>
              <a:rPr lang="en-US" sz="2000">
                <a:latin typeface="Times New Roman"/>
                <a:cs typeface="Times New Roman"/>
              </a:rPr>
              <a:t>		  		FROM		CLASS</a:t>
            </a:r>
          </a:p>
          <a:p>
            <a:r>
              <a:rPr lang="en-US" sz="2000">
                <a:latin typeface="Times New Roman"/>
                <a:cs typeface="Times New Roman"/>
              </a:rPr>
              <a:t>		  		WHERE		</a:t>
            </a:r>
            <a:r>
              <a:rPr lang="en-US" sz="2000" err="1">
                <a:latin typeface="Times New Roman"/>
                <a:cs typeface="Times New Roman"/>
              </a:rPr>
              <a:t>CLASS.Time</a:t>
            </a:r>
            <a:r>
              <a:rPr lang="en-US" sz="2000">
                <a:latin typeface="Times New Roman"/>
                <a:cs typeface="Times New Roman"/>
              </a:rPr>
              <a:t> = ‘MWF3’))</a:t>
            </a:r>
          </a:p>
        </p:txBody>
      </p:sp>
      <p:sp>
        <p:nvSpPr>
          <p:cNvPr id="5" name="TextBox 4"/>
          <p:cNvSpPr txBox="1"/>
          <p:nvPr/>
        </p:nvSpPr>
        <p:spPr>
          <a:xfrm>
            <a:off x="256723" y="4917533"/>
            <a:ext cx="8887277" cy="1015663"/>
          </a:xfrm>
          <a:prstGeom prst="rect">
            <a:avLst/>
          </a:prstGeom>
          <a:noFill/>
        </p:spPr>
        <p:txBody>
          <a:bodyPr wrap="square" rtlCol="0">
            <a:spAutoFit/>
          </a:bodyPr>
          <a:lstStyle/>
          <a:p>
            <a:r>
              <a:rPr lang="en-US" sz="2000">
                <a:latin typeface="Times New Roman"/>
                <a:cs typeface="Times New Roman"/>
              </a:rPr>
              <a:t>IMPORTANT OBSERVATION: This strategy of successively embedding </a:t>
            </a:r>
            <a:r>
              <a:rPr lang="en-US" sz="2000" err="1">
                <a:latin typeface="Times New Roman"/>
                <a:cs typeface="Times New Roman"/>
              </a:rPr>
              <a:t>subqueries</a:t>
            </a:r>
            <a:r>
              <a:rPr lang="en-US" sz="2000">
                <a:latin typeface="Times New Roman"/>
                <a:cs typeface="Times New Roman"/>
              </a:rPr>
              <a:t> works very well, provided  the attributes in the answer (i.e., the first SELECT clause) come from a </a:t>
            </a:r>
            <a:r>
              <a:rPr lang="en-US" sz="2000" i="1">
                <a:latin typeface="Times New Roman"/>
                <a:cs typeface="Times New Roman"/>
              </a:rPr>
              <a:t>single table</a:t>
            </a:r>
            <a:r>
              <a:rPr lang="en-US" sz="2000">
                <a:latin typeface="Times New Roman"/>
                <a:cs typeface="Times New Roman"/>
              </a:rPr>
              <a:t>.</a:t>
            </a:r>
          </a:p>
        </p:txBody>
      </p:sp>
      <p:sp>
        <p:nvSpPr>
          <p:cNvPr id="6" name="Slide Number Placeholder 5"/>
          <p:cNvSpPr>
            <a:spLocks noGrp="1"/>
          </p:cNvSpPr>
          <p:nvPr>
            <p:ph type="sldNum" sz="quarter" idx="12"/>
          </p:nvPr>
        </p:nvSpPr>
        <p:spPr/>
        <p:txBody>
          <a:bodyPr/>
          <a:lstStyle/>
          <a:p>
            <a:fld id="{2EF190A1-0A62-044C-B99E-616EE00601EF}" type="slidenum">
              <a:rPr lang="en-US" smtClean="0"/>
              <a:t>34</a:t>
            </a:fld>
            <a:endParaRPr lang="en-US"/>
          </a:p>
        </p:txBody>
      </p:sp>
      <p:cxnSp>
        <p:nvCxnSpPr>
          <p:cNvPr id="8" name="Curved Connector 7"/>
          <p:cNvCxnSpPr/>
          <p:nvPr/>
        </p:nvCxnSpPr>
        <p:spPr>
          <a:xfrm flipV="1">
            <a:off x="6553200" y="3193080"/>
            <a:ext cx="841526" cy="415456"/>
          </a:xfrm>
          <a:prstGeom prst="curvedConnector3">
            <a:avLst>
              <a:gd name="adj1" fmla="val 193869"/>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3" name="Curved Connector 12"/>
          <p:cNvCxnSpPr/>
          <p:nvPr/>
        </p:nvCxnSpPr>
        <p:spPr>
          <a:xfrm rot="10800000">
            <a:off x="5270078" y="2134721"/>
            <a:ext cx="1283122" cy="415456"/>
          </a:xfrm>
          <a:prstGeom prst="curvedConnector3">
            <a:avLst>
              <a:gd name="adj1" fmla="val -5638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 name="Left Arrow 6"/>
          <p:cNvSpPr/>
          <p:nvPr/>
        </p:nvSpPr>
        <p:spPr>
          <a:xfrm>
            <a:off x="3124200" y="5519638"/>
            <a:ext cx="1160705" cy="451066"/>
          </a:xfrm>
          <a:prstGeom prst="leftArrow">
            <a:avLst>
              <a:gd name="adj1" fmla="val 33896"/>
              <a:gd name="adj2" fmla="val 50000"/>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Important</a:t>
            </a:r>
          </a:p>
        </p:txBody>
      </p:sp>
    </p:spTree>
    <p:extLst>
      <p:ext uri="{BB962C8B-B14F-4D97-AF65-F5344CB8AC3E}">
        <p14:creationId xmlns:p14="http://schemas.microsoft.com/office/powerpoint/2010/main" val="1290904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Copyright J. Morabito 2021</a:t>
            </a:r>
          </a:p>
        </p:txBody>
      </p:sp>
      <p:sp>
        <p:nvSpPr>
          <p:cNvPr id="4" name="Title 3"/>
          <p:cNvSpPr txBox="1">
            <a:spLocks/>
          </p:cNvSpPr>
          <p:nvPr/>
        </p:nvSpPr>
        <p:spPr>
          <a:xfrm>
            <a:off x="209255" y="221424"/>
            <a:ext cx="8229600" cy="77238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t>Sample Data</a:t>
            </a:r>
          </a:p>
        </p:txBody>
      </p:sp>
      <p:graphicFrame>
        <p:nvGraphicFramePr>
          <p:cNvPr id="5" name="Table 4"/>
          <p:cNvGraphicFramePr>
            <a:graphicFrameLocks noGrp="1"/>
          </p:cNvGraphicFramePr>
          <p:nvPr>
            <p:extLst>
              <p:ext uri="{D42A27DB-BD31-4B8C-83A1-F6EECF244321}">
                <p14:modId xmlns:p14="http://schemas.microsoft.com/office/powerpoint/2010/main" val="1132046729"/>
              </p:ext>
            </p:extLst>
          </p:nvPr>
        </p:nvGraphicFramePr>
        <p:xfrm>
          <a:off x="392039" y="1751397"/>
          <a:ext cx="4640967" cy="3337560"/>
        </p:xfrm>
        <a:graphic>
          <a:graphicData uri="http://schemas.openxmlformats.org/drawingml/2006/table">
            <a:tbl>
              <a:tblPr firstRow="1" bandRow="1">
                <a:tableStyleId>{5940675A-B579-460E-94D1-54222C63F5DA}</a:tableStyleId>
              </a:tblPr>
              <a:tblGrid>
                <a:gridCol w="859219">
                  <a:extLst>
                    <a:ext uri="{9D8B030D-6E8A-4147-A177-3AD203B41FA5}">
                      <a16:colId xmlns:a16="http://schemas.microsoft.com/office/drawing/2014/main" val="20000"/>
                    </a:ext>
                  </a:extLst>
                </a:gridCol>
                <a:gridCol w="984684">
                  <a:extLst>
                    <a:ext uri="{9D8B030D-6E8A-4147-A177-3AD203B41FA5}">
                      <a16:colId xmlns:a16="http://schemas.microsoft.com/office/drawing/2014/main" val="20001"/>
                    </a:ext>
                  </a:extLst>
                </a:gridCol>
                <a:gridCol w="1398536">
                  <a:extLst>
                    <a:ext uri="{9D8B030D-6E8A-4147-A177-3AD203B41FA5}">
                      <a16:colId xmlns:a16="http://schemas.microsoft.com/office/drawing/2014/main" val="20002"/>
                    </a:ext>
                  </a:extLst>
                </a:gridCol>
                <a:gridCol w="1398528">
                  <a:extLst>
                    <a:ext uri="{9D8B030D-6E8A-4147-A177-3AD203B41FA5}">
                      <a16:colId xmlns:a16="http://schemas.microsoft.com/office/drawing/2014/main" val="20003"/>
                    </a:ext>
                  </a:extLst>
                </a:gridCol>
              </a:tblGrid>
              <a:tr h="370840">
                <a:tc>
                  <a:txBody>
                    <a:bodyPr/>
                    <a:lstStyle/>
                    <a:p>
                      <a:r>
                        <a:rPr lang="en-US"/>
                        <a:t>SID</a:t>
                      </a:r>
                    </a:p>
                  </a:txBody>
                  <a:tcPr/>
                </a:tc>
                <a:tc>
                  <a:txBody>
                    <a:bodyPr/>
                    <a:lstStyle/>
                    <a:p>
                      <a:r>
                        <a:rPr lang="en-US"/>
                        <a:t>NAME</a:t>
                      </a:r>
                    </a:p>
                  </a:txBody>
                  <a:tcPr/>
                </a:tc>
                <a:tc>
                  <a:txBody>
                    <a:bodyPr/>
                    <a:lstStyle/>
                    <a:p>
                      <a:r>
                        <a:rPr lang="en-US"/>
                        <a:t>MAJOR</a:t>
                      </a:r>
                    </a:p>
                  </a:txBody>
                  <a:tcPr/>
                </a:tc>
                <a:tc>
                  <a:txBody>
                    <a:bodyPr/>
                    <a:lstStyle/>
                    <a:p>
                      <a:r>
                        <a:rPr lang="en-US" dirty="0"/>
                        <a:t>GRADELEVEL</a:t>
                      </a:r>
                    </a:p>
                  </a:txBody>
                  <a:tcPr/>
                </a:tc>
                <a:extLst>
                  <a:ext uri="{0D108BD9-81ED-4DB2-BD59-A6C34878D82A}">
                    <a16:rowId xmlns:a16="http://schemas.microsoft.com/office/drawing/2014/main" val="10000"/>
                  </a:ext>
                </a:extLst>
              </a:tr>
              <a:tr h="370840">
                <a:tc>
                  <a:txBody>
                    <a:bodyPr/>
                    <a:lstStyle/>
                    <a:p>
                      <a:r>
                        <a:rPr lang="en-US"/>
                        <a:t>100</a:t>
                      </a:r>
                    </a:p>
                  </a:txBody>
                  <a:tcPr/>
                </a:tc>
                <a:tc>
                  <a:txBody>
                    <a:bodyPr/>
                    <a:lstStyle/>
                    <a:p>
                      <a:r>
                        <a:rPr lang="en-US"/>
                        <a:t>Jones</a:t>
                      </a:r>
                    </a:p>
                  </a:txBody>
                  <a:tcPr/>
                </a:tc>
                <a:tc>
                  <a:txBody>
                    <a:bodyPr/>
                    <a:lstStyle/>
                    <a:p>
                      <a:r>
                        <a:rPr lang="en-US"/>
                        <a:t>History</a:t>
                      </a:r>
                    </a:p>
                  </a:txBody>
                  <a:tcPr/>
                </a:tc>
                <a:tc>
                  <a:txBody>
                    <a:bodyPr/>
                    <a:lstStyle/>
                    <a:p>
                      <a:r>
                        <a:rPr lang="en-US"/>
                        <a:t>GR</a:t>
                      </a:r>
                    </a:p>
                  </a:txBody>
                  <a:tcPr/>
                </a:tc>
                <a:extLst>
                  <a:ext uri="{0D108BD9-81ED-4DB2-BD59-A6C34878D82A}">
                    <a16:rowId xmlns:a16="http://schemas.microsoft.com/office/drawing/2014/main" val="10001"/>
                  </a:ext>
                </a:extLst>
              </a:tr>
              <a:tr h="370840">
                <a:tc>
                  <a:txBody>
                    <a:bodyPr/>
                    <a:lstStyle/>
                    <a:p>
                      <a:r>
                        <a:rPr lang="en-US"/>
                        <a:t>150</a:t>
                      </a:r>
                    </a:p>
                  </a:txBody>
                  <a:tcPr/>
                </a:tc>
                <a:tc>
                  <a:txBody>
                    <a:bodyPr/>
                    <a:lstStyle/>
                    <a:p>
                      <a:r>
                        <a:rPr lang="en-US"/>
                        <a:t>Parks</a:t>
                      </a:r>
                    </a:p>
                  </a:txBody>
                  <a:tcPr/>
                </a:tc>
                <a:tc>
                  <a:txBody>
                    <a:bodyPr/>
                    <a:lstStyle/>
                    <a:p>
                      <a:r>
                        <a:rPr lang="en-US"/>
                        <a:t>Accounting</a:t>
                      </a:r>
                    </a:p>
                  </a:txBody>
                  <a:tcPr/>
                </a:tc>
                <a:tc>
                  <a:txBody>
                    <a:bodyPr/>
                    <a:lstStyle/>
                    <a:p>
                      <a:r>
                        <a:rPr lang="en-US"/>
                        <a:t>SO</a:t>
                      </a:r>
                    </a:p>
                  </a:txBody>
                  <a:tcPr/>
                </a:tc>
                <a:extLst>
                  <a:ext uri="{0D108BD9-81ED-4DB2-BD59-A6C34878D82A}">
                    <a16:rowId xmlns:a16="http://schemas.microsoft.com/office/drawing/2014/main" val="10002"/>
                  </a:ext>
                </a:extLst>
              </a:tr>
              <a:tr h="370840">
                <a:tc>
                  <a:txBody>
                    <a:bodyPr/>
                    <a:lstStyle/>
                    <a:p>
                      <a:r>
                        <a:rPr lang="en-US"/>
                        <a:t>200</a:t>
                      </a:r>
                    </a:p>
                  </a:txBody>
                  <a:tcPr/>
                </a:tc>
                <a:tc>
                  <a:txBody>
                    <a:bodyPr/>
                    <a:lstStyle/>
                    <a:p>
                      <a:r>
                        <a:rPr lang="en-US"/>
                        <a:t>Baker</a:t>
                      </a:r>
                    </a:p>
                  </a:txBody>
                  <a:tcPr/>
                </a:tc>
                <a:tc>
                  <a:txBody>
                    <a:bodyPr/>
                    <a:lstStyle/>
                    <a:p>
                      <a:r>
                        <a:rPr lang="en-US"/>
                        <a:t>Math</a:t>
                      </a:r>
                    </a:p>
                  </a:txBody>
                  <a:tcPr/>
                </a:tc>
                <a:tc>
                  <a:txBody>
                    <a:bodyPr/>
                    <a:lstStyle/>
                    <a:p>
                      <a:r>
                        <a:rPr lang="en-US"/>
                        <a:t>GR</a:t>
                      </a:r>
                    </a:p>
                  </a:txBody>
                  <a:tcPr/>
                </a:tc>
                <a:extLst>
                  <a:ext uri="{0D108BD9-81ED-4DB2-BD59-A6C34878D82A}">
                    <a16:rowId xmlns:a16="http://schemas.microsoft.com/office/drawing/2014/main" val="10003"/>
                  </a:ext>
                </a:extLst>
              </a:tr>
              <a:tr h="370840">
                <a:tc>
                  <a:txBody>
                    <a:bodyPr/>
                    <a:lstStyle/>
                    <a:p>
                      <a:r>
                        <a:rPr lang="en-US"/>
                        <a:t>250</a:t>
                      </a:r>
                    </a:p>
                  </a:txBody>
                  <a:tcPr/>
                </a:tc>
                <a:tc>
                  <a:txBody>
                    <a:bodyPr/>
                    <a:lstStyle/>
                    <a:p>
                      <a:r>
                        <a:rPr lang="en-US"/>
                        <a:t>Glass</a:t>
                      </a:r>
                    </a:p>
                  </a:txBody>
                  <a:tcPr/>
                </a:tc>
                <a:tc>
                  <a:txBody>
                    <a:bodyPr/>
                    <a:lstStyle/>
                    <a:p>
                      <a:r>
                        <a:rPr lang="en-US"/>
                        <a:t>History</a:t>
                      </a:r>
                    </a:p>
                  </a:txBody>
                  <a:tcPr/>
                </a:tc>
                <a:tc>
                  <a:txBody>
                    <a:bodyPr/>
                    <a:lstStyle/>
                    <a:p>
                      <a:r>
                        <a:rPr lang="en-US"/>
                        <a:t>SN</a:t>
                      </a:r>
                    </a:p>
                  </a:txBody>
                  <a:tcPr/>
                </a:tc>
                <a:extLst>
                  <a:ext uri="{0D108BD9-81ED-4DB2-BD59-A6C34878D82A}">
                    <a16:rowId xmlns:a16="http://schemas.microsoft.com/office/drawing/2014/main" val="10004"/>
                  </a:ext>
                </a:extLst>
              </a:tr>
              <a:tr h="370840">
                <a:tc>
                  <a:txBody>
                    <a:bodyPr/>
                    <a:lstStyle/>
                    <a:p>
                      <a:r>
                        <a:rPr lang="en-US"/>
                        <a:t>300</a:t>
                      </a:r>
                    </a:p>
                  </a:txBody>
                  <a:tcPr/>
                </a:tc>
                <a:tc>
                  <a:txBody>
                    <a:bodyPr/>
                    <a:lstStyle/>
                    <a:p>
                      <a:r>
                        <a:rPr lang="en-US"/>
                        <a:t>Baker</a:t>
                      </a:r>
                    </a:p>
                  </a:txBody>
                  <a:tcPr/>
                </a:tc>
                <a:tc>
                  <a:txBody>
                    <a:bodyPr/>
                    <a:lstStyle/>
                    <a:p>
                      <a:r>
                        <a:rPr lang="en-US"/>
                        <a:t>Accounting</a:t>
                      </a:r>
                    </a:p>
                  </a:txBody>
                  <a:tcPr/>
                </a:tc>
                <a:tc>
                  <a:txBody>
                    <a:bodyPr/>
                    <a:lstStyle/>
                    <a:p>
                      <a:r>
                        <a:rPr lang="en-US"/>
                        <a:t>SN</a:t>
                      </a:r>
                    </a:p>
                  </a:txBody>
                  <a:tcPr/>
                </a:tc>
                <a:extLst>
                  <a:ext uri="{0D108BD9-81ED-4DB2-BD59-A6C34878D82A}">
                    <a16:rowId xmlns:a16="http://schemas.microsoft.com/office/drawing/2014/main" val="10005"/>
                  </a:ext>
                </a:extLst>
              </a:tr>
              <a:tr h="370840">
                <a:tc>
                  <a:txBody>
                    <a:bodyPr/>
                    <a:lstStyle/>
                    <a:p>
                      <a:r>
                        <a:rPr lang="en-US"/>
                        <a:t>350</a:t>
                      </a:r>
                    </a:p>
                  </a:txBody>
                  <a:tcPr/>
                </a:tc>
                <a:tc>
                  <a:txBody>
                    <a:bodyPr/>
                    <a:lstStyle/>
                    <a:p>
                      <a:r>
                        <a:rPr lang="en-US"/>
                        <a:t>Russell</a:t>
                      </a:r>
                    </a:p>
                  </a:txBody>
                  <a:tcPr/>
                </a:tc>
                <a:tc>
                  <a:txBody>
                    <a:bodyPr/>
                    <a:lstStyle/>
                    <a:p>
                      <a:r>
                        <a:rPr lang="en-US"/>
                        <a:t>Math</a:t>
                      </a:r>
                    </a:p>
                  </a:txBody>
                  <a:tcPr/>
                </a:tc>
                <a:tc>
                  <a:txBody>
                    <a:bodyPr/>
                    <a:lstStyle/>
                    <a:p>
                      <a:r>
                        <a:rPr lang="en-US"/>
                        <a:t>JR</a:t>
                      </a:r>
                    </a:p>
                  </a:txBody>
                  <a:tcPr/>
                </a:tc>
                <a:extLst>
                  <a:ext uri="{0D108BD9-81ED-4DB2-BD59-A6C34878D82A}">
                    <a16:rowId xmlns:a16="http://schemas.microsoft.com/office/drawing/2014/main" val="10006"/>
                  </a:ext>
                </a:extLst>
              </a:tr>
              <a:tr h="370840">
                <a:tc>
                  <a:txBody>
                    <a:bodyPr/>
                    <a:lstStyle/>
                    <a:p>
                      <a:r>
                        <a:rPr lang="en-US"/>
                        <a:t>400</a:t>
                      </a:r>
                    </a:p>
                  </a:txBody>
                  <a:tcPr/>
                </a:tc>
                <a:tc>
                  <a:txBody>
                    <a:bodyPr/>
                    <a:lstStyle/>
                    <a:p>
                      <a:r>
                        <a:rPr lang="en-US"/>
                        <a:t>Rye</a:t>
                      </a:r>
                    </a:p>
                  </a:txBody>
                  <a:tcPr/>
                </a:tc>
                <a:tc>
                  <a:txBody>
                    <a:bodyPr/>
                    <a:lstStyle/>
                    <a:p>
                      <a:r>
                        <a:rPr lang="en-US"/>
                        <a:t>Accounting</a:t>
                      </a:r>
                    </a:p>
                  </a:txBody>
                  <a:tcPr/>
                </a:tc>
                <a:tc>
                  <a:txBody>
                    <a:bodyPr/>
                    <a:lstStyle/>
                    <a:p>
                      <a:r>
                        <a:rPr lang="en-US"/>
                        <a:t>FR</a:t>
                      </a:r>
                    </a:p>
                  </a:txBody>
                  <a:tcPr/>
                </a:tc>
                <a:extLst>
                  <a:ext uri="{0D108BD9-81ED-4DB2-BD59-A6C34878D82A}">
                    <a16:rowId xmlns:a16="http://schemas.microsoft.com/office/drawing/2014/main" val="10007"/>
                  </a:ext>
                </a:extLst>
              </a:tr>
              <a:tr h="370840">
                <a:tc>
                  <a:txBody>
                    <a:bodyPr/>
                    <a:lstStyle/>
                    <a:p>
                      <a:r>
                        <a:rPr lang="en-US"/>
                        <a:t>450</a:t>
                      </a:r>
                    </a:p>
                  </a:txBody>
                  <a:tcPr/>
                </a:tc>
                <a:tc>
                  <a:txBody>
                    <a:bodyPr/>
                    <a:lstStyle/>
                    <a:p>
                      <a:r>
                        <a:rPr lang="en-US"/>
                        <a:t>Jones</a:t>
                      </a:r>
                    </a:p>
                  </a:txBody>
                  <a:tcPr/>
                </a:tc>
                <a:tc>
                  <a:txBody>
                    <a:bodyPr/>
                    <a:lstStyle/>
                    <a:p>
                      <a:r>
                        <a:rPr lang="en-US"/>
                        <a:t>History</a:t>
                      </a:r>
                    </a:p>
                  </a:txBody>
                  <a:tcPr/>
                </a:tc>
                <a:tc>
                  <a:txBody>
                    <a:bodyPr/>
                    <a:lstStyle/>
                    <a:p>
                      <a:r>
                        <a:rPr lang="en-US"/>
                        <a:t>SN</a:t>
                      </a: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56191343"/>
              </p:ext>
            </p:extLst>
          </p:nvPr>
        </p:nvGraphicFramePr>
        <p:xfrm>
          <a:off x="5420927" y="295086"/>
          <a:ext cx="3242439" cy="2225040"/>
        </p:xfrm>
        <a:graphic>
          <a:graphicData uri="http://schemas.openxmlformats.org/drawingml/2006/table">
            <a:tbl>
              <a:tblPr firstRow="1" bandRow="1">
                <a:tableStyleId>{5940675A-B579-460E-94D1-54222C63F5DA}</a:tableStyleId>
              </a:tblPr>
              <a:tblGrid>
                <a:gridCol w="943664">
                  <a:extLst>
                    <a:ext uri="{9D8B030D-6E8A-4147-A177-3AD203B41FA5}">
                      <a16:colId xmlns:a16="http://schemas.microsoft.com/office/drawing/2014/main" val="20000"/>
                    </a:ext>
                  </a:extLst>
                </a:gridCol>
                <a:gridCol w="1035365">
                  <a:extLst>
                    <a:ext uri="{9D8B030D-6E8A-4147-A177-3AD203B41FA5}">
                      <a16:colId xmlns:a16="http://schemas.microsoft.com/office/drawing/2014/main" val="20001"/>
                    </a:ext>
                  </a:extLst>
                </a:gridCol>
                <a:gridCol w="1263410">
                  <a:extLst>
                    <a:ext uri="{9D8B030D-6E8A-4147-A177-3AD203B41FA5}">
                      <a16:colId xmlns:a16="http://schemas.microsoft.com/office/drawing/2014/main" val="20002"/>
                    </a:ext>
                  </a:extLst>
                </a:gridCol>
              </a:tblGrid>
              <a:tr h="370840">
                <a:tc>
                  <a:txBody>
                    <a:bodyPr/>
                    <a:lstStyle/>
                    <a:p>
                      <a:r>
                        <a:rPr lang="en-US"/>
                        <a:t>NAME</a:t>
                      </a:r>
                    </a:p>
                  </a:txBody>
                  <a:tcPr/>
                </a:tc>
                <a:tc>
                  <a:txBody>
                    <a:bodyPr/>
                    <a:lstStyle/>
                    <a:p>
                      <a:r>
                        <a:rPr lang="en-US"/>
                        <a:t>TIME</a:t>
                      </a:r>
                    </a:p>
                  </a:txBody>
                  <a:tcPr/>
                </a:tc>
                <a:tc>
                  <a:txBody>
                    <a:bodyPr/>
                    <a:lstStyle/>
                    <a:p>
                      <a:r>
                        <a:rPr lang="en-US"/>
                        <a:t>ROOM</a:t>
                      </a:r>
                    </a:p>
                  </a:txBody>
                  <a:tcPr/>
                </a:tc>
                <a:extLst>
                  <a:ext uri="{0D108BD9-81ED-4DB2-BD59-A6C34878D82A}">
                    <a16:rowId xmlns:a16="http://schemas.microsoft.com/office/drawing/2014/main" val="10000"/>
                  </a:ext>
                </a:extLst>
              </a:tr>
              <a:tr h="370840">
                <a:tc>
                  <a:txBody>
                    <a:bodyPr/>
                    <a:lstStyle/>
                    <a:p>
                      <a:r>
                        <a:rPr lang="en-US"/>
                        <a:t>BA200</a:t>
                      </a:r>
                    </a:p>
                  </a:txBody>
                  <a:tcPr/>
                </a:tc>
                <a:tc>
                  <a:txBody>
                    <a:bodyPr/>
                    <a:lstStyle/>
                    <a:p>
                      <a:r>
                        <a:rPr lang="en-US"/>
                        <a:t>M-F9</a:t>
                      </a:r>
                    </a:p>
                  </a:txBody>
                  <a:tcPr/>
                </a:tc>
                <a:tc>
                  <a:txBody>
                    <a:bodyPr/>
                    <a:lstStyle/>
                    <a:p>
                      <a:r>
                        <a:rPr lang="en-US"/>
                        <a:t>SC110</a:t>
                      </a:r>
                    </a:p>
                  </a:txBody>
                  <a:tcPr/>
                </a:tc>
                <a:extLst>
                  <a:ext uri="{0D108BD9-81ED-4DB2-BD59-A6C34878D82A}">
                    <a16:rowId xmlns:a16="http://schemas.microsoft.com/office/drawing/2014/main" val="10001"/>
                  </a:ext>
                </a:extLst>
              </a:tr>
              <a:tr h="370840">
                <a:tc>
                  <a:txBody>
                    <a:bodyPr/>
                    <a:lstStyle/>
                    <a:p>
                      <a:r>
                        <a:rPr lang="en-US"/>
                        <a:t>BD445</a:t>
                      </a:r>
                    </a:p>
                  </a:txBody>
                  <a:tcPr/>
                </a:tc>
                <a:tc>
                  <a:txBody>
                    <a:bodyPr/>
                    <a:lstStyle/>
                    <a:p>
                      <a:r>
                        <a:rPr lang="en-US"/>
                        <a:t>MWF3</a:t>
                      </a:r>
                    </a:p>
                  </a:txBody>
                  <a:tcPr/>
                </a:tc>
                <a:tc>
                  <a:txBody>
                    <a:bodyPr/>
                    <a:lstStyle/>
                    <a:p>
                      <a:r>
                        <a:rPr lang="en-US"/>
                        <a:t>SC213</a:t>
                      </a:r>
                    </a:p>
                  </a:txBody>
                  <a:tcPr/>
                </a:tc>
                <a:extLst>
                  <a:ext uri="{0D108BD9-81ED-4DB2-BD59-A6C34878D82A}">
                    <a16:rowId xmlns:a16="http://schemas.microsoft.com/office/drawing/2014/main" val="10002"/>
                  </a:ext>
                </a:extLst>
              </a:tr>
              <a:tr h="370840">
                <a:tc>
                  <a:txBody>
                    <a:bodyPr/>
                    <a:lstStyle/>
                    <a:p>
                      <a:r>
                        <a:rPr lang="en-US"/>
                        <a:t>BF410</a:t>
                      </a:r>
                    </a:p>
                  </a:txBody>
                  <a:tcPr/>
                </a:tc>
                <a:tc>
                  <a:txBody>
                    <a:bodyPr/>
                    <a:lstStyle/>
                    <a:p>
                      <a:r>
                        <a:rPr lang="en-US"/>
                        <a:t>MWF8</a:t>
                      </a:r>
                    </a:p>
                  </a:txBody>
                  <a:tcPr/>
                </a:tc>
                <a:tc>
                  <a:txBody>
                    <a:bodyPr/>
                    <a:lstStyle/>
                    <a:p>
                      <a:r>
                        <a:rPr lang="en-US"/>
                        <a:t>SC213</a:t>
                      </a:r>
                    </a:p>
                  </a:txBody>
                  <a:tcPr/>
                </a:tc>
                <a:extLst>
                  <a:ext uri="{0D108BD9-81ED-4DB2-BD59-A6C34878D82A}">
                    <a16:rowId xmlns:a16="http://schemas.microsoft.com/office/drawing/2014/main" val="10003"/>
                  </a:ext>
                </a:extLst>
              </a:tr>
              <a:tr h="370840">
                <a:tc>
                  <a:txBody>
                    <a:bodyPr/>
                    <a:lstStyle/>
                    <a:p>
                      <a:r>
                        <a:rPr lang="en-US"/>
                        <a:t>CS150</a:t>
                      </a:r>
                    </a:p>
                  </a:txBody>
                  <a:tcPr/>
                </a:tc>
                <a:tc>
                  <a:txBody>
                    <a:bodyPr/>
                    <a:lstStyle/>
                    <a:p>
                      <a:r>
                        <a:rPr lang="en-US"/>
                        <a:t>MWF3</a:t>
                      </a:r>
                    </a:p>
                  </a:txBody>
                  <a:tcPr/>
                </a:tc>
                <a:tc>
                  <a:txBody>
                    <a:bodyPr/>
                    <a:lstStyle/>
                    <a:p>
                      <a:r>
                        <a:rPr lang="en-US"/>
                        <a:t>EA304</a:t>
                      </a:r>
                    </a:p>
                  </a:txBody>
                  <a:tcPr/>
                </a:tc>
                <a:extLst>
                  <a:ext uri="{0D108BD9-81ED-4DB2-BD59-A6C34878D82A}">
                    <a16:rowId xmlns:a16="http://schemas.microsoft.com/office/drawing/2014/main" val="10004"/>
                  </a:ext>
                </a:extLst>
              </a:tr>
              <a:tr h="370840">
                <a:tc>
                  <a:txBody>
                    <a:bodyPr/>
                    <a:lstStyle/>
                    <a:p>
                      <a:r>
                        <a:rPr lang="en-US"/>
                        <a:t>CS250</a:t>
                      </a:r>
                    </a:p>
                  </a:txBody>
                  <a:tcPr/>
                </a:tc>
                <a:tc>
                  <a:txBody>
                    <a:bodyPr/>
                    <a:lstStyle/>
                    <a:p>
                      <a:r>
                        <a:rPr lang="en-US"/>
                        <a:t>MWF12</a:t>
                      </a:r>
                    </a:p>
                  </a:txBody>
                  <a:tcPr/>
                </a:tc>
                <a:tc>
                  <a:txBody>
                    <a:bodyPr/>
                    <a:lstStyle/>
                    <a:p>
                      <a:r>
                        <a:rPr lang="en-US"/>
                        <a:t>EB210</a:t>
                      </a:r>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9003793"/>
              </p:ext>
            </p:extLst>
          </p:nvPr>
        </p:nvGraphicFramePr>
        <p:xfrm>
          <a:off x="5453482" y="3068038"/>
          <a:ext cx="3313168" cy="3708400"/>
        </p:xfrm>
        <a:graphic>
          <a:graphicData uri="http://schemas.openxmlformats.org/drawingml/2006/table">
            <a:tbl>
              <a:tblPr firstRow="1" bandRow="1">
                <a:tableStyleId>{5940675A-B579-460E-94D1-54222C63F5DA}</a:tableStyleId>
              </a:tblPr>
              <a:tblGrid>
                <a:gridCol w="855901">
                  <a:extLst>
                    <a:ext uri="{9D8B030D-6E8A-4147-A177-3AD203B41FA5}">
                      <a16:colId xmlns:a16="http://schemas.microsoft.com/office/drawing/2014/main" val="20000"/>
                    </a:ext>
                  </a:extLst>
                </a:gridCol>
                <a:gridCol w="1463316">
                  <a:extLst>
                    <a:ext uri="{9D8B030D-6E8A-4147-A177-3AD203B41FA5}">
                      <a16:colId xmlns:a16="http://schemas.microsoft.com/office/drawing/2014/main" val="20001"/>
                    </a:ext>
                  </a:extLst>
                </a:gridCol>
                <a:gridCol w="993951">
                  <a:extLst>
                    <a:ext uri="{9D8B030D-6E8A-4147-A177-3AD203B41FA5}">
                      <a16:colId xmlns:a16="http://schemas.microsoft.com/office/drawing/2014/main" val="20002"/>
                    </a:ext>
                  </a:extLst>
                </a:gridCol>
              </a:tblGrid>
              <a:tr h="370840">
                <a:tc>
                  <a:txBody>
                    <a:bodyPr/>
                    <a:lstStyle/>
                    <a:p>
                      <a:r>
                        <a:rPr lang="en-US"/>
                        <a:t>STNO</a:t>
                      </a:r>
                    </a:p>
                  </a:txBody>
                  <a:tcPr/>
                </a:tc>
                <a:tc>
                  <a:txBody>
                    <a:bodyPr/>
                    <a:lstStyle/>
                    <a:p>
                      <a:r>
                        <a:rPr lang="en-US"/>
                        <a:t>CLASSNAME</a:t>
                      </a:r>
                    </a:p>
                  </a:txBody>
                  <a:tcPr/>
                </a:tc>
                <a:tc>
                  <a:txBody>
                    <a:bodyPr/>
                    <a:lstStyle/>
                    <a:p>
                      <a:r>
                        <a:rPr lang="en-US"/>
                        <a:t>POSNO</a:t>
                      </a:r>
                    </a:p>
                  </a:txBody>
                  <a:tcPr/>
                </a:tc>
                <a:extLst>
                  <a:ext uri="{0D108BD9-81ED-4DB2-BD59-A6C34878D82A}">
                    <a16:rowId xmlns:a16="http://schemas.microsoft.com/office/drawing/2014/main" val="10000"/>
                  </a:ext>
                </a:extLst>
              </a:tr>
              <a:tr h="370840">
                <a:tc>
                  <a:txBody>
                    <a:bodyPr/>
                    <a:lstStyle/>
                    <a:p>
                      <a:r>
                        <a:rPr lang="en-US"/>
                        <a:t>100</a:t>
                      </a:r>
                    </a:p>
                  </a:txBody>
                  <a:tcPr/>
                </a:tc>
                <a:tc>
                  <a:txBody>
                    <a:bodyPr/>
                    <a:lstStyle/>
                    <a:p>
                      <a:r>
                        <a:rPr lang="en-US"/>
                        <a:t>BD445</a:t>
                      </a:r>
                    </a:p>
                  </a:txBody>
                  <a:tcPr/>
                </a:tc>
                <a:tc>
                  <a:txBody>
                    <a:bodyPr/>
                    <a:lstStyle/>
                    <a:p>
                      <a:r>
                        <a:rPr lang="en-US"/>
                        <a:t>1</a:t>
                      </a:r>
                    </a:p>
                  </a:txBody>
                  <a:tcPr/>
                </a:tc>
                <a:extLst>
                  <a:ext uri="{0D108BD9-81ED-4DB2-BD59-A6C34878D82A}">
                    <a16:rowId xmlns:a16="http://schemas.microsoft.com/office/drawing/2014/main" val="10001"/>
                  </a:ext>
                </a:extLst>
              </a:tr>
              <a:tr h="370840">
                <a:tc>
                  <a:txBody>
                    <a:bodyPr/>
                    <a:lstStyle/>
                    <a:p>
                      <a:r>
                        <a:rPr lang="en-US"/>
                        <a:t>150</a:t>
                      </a:r>
                    </a:p>
                  </a:txBody>
                  <a:tcPr/>
                </a:tc>
                <a:tc>
                  <a:txBody>
                    <a:bodyPr/>
                    <a:lstStyle/>
                    <a:p>
                      <a:r>
                        <a:rPr lang="en-US"/>
                        <a:t>BA200</a:t>
                      </a:r>
                    </a:p>
                  </a:txBody>
                  <a:tcPr/>
                </a:tc>
                <a:tc>
                  <a:txBody>
                    <a:bodyPr/>
                    <a:lstStyle/>
                    <a:p>
                      <a:r>
                        <a:rPr lang="en-US"/>
                        <a:t>1</a:t>
                      </a:r>
                    </a:p>
                  </a:txBody>
                  <a:tcPr/>
                </a:tc>
                <a:extLst>
                  <a:ext uri="{0D108BD9-81ED-4DB2-BD59-A6C34878D82A}">
                    <a16:rowId xmlns:a16="http://schemas.microsoft.com/office/drawing/2014/main" val="10002"/>
                  </a:ext>
                </a:extLst>
              </a:tr>
              <a:tr h="370840">
                <a:tc>
                  <a:txBody>
                    <a:bodyPr/>
                    <a:lstStyle/>
                    <a:p>
                      <a:r>
                        <a:rPr lang="en-US"/>
                        <a:t>200</a:t>
                      </a:r>
                    </a:p>
                  </a:txBody>
                  <a:tcPr/>
                </a:tc>
                <a:tc>
                  <a:txBody>
                    <a:bodyPr/>
                    <a:lstStyle/>
                    <a:p>
                      <a:r>
                        <a:rPr lang="en-US"/>
                        <a:t>BD445</a:t>
                      </a:r>
                    </a:p>
                  </a:txBody>
                  <a:tcPr/>
                </a:tc>
                <a:tc>
                  <a:txBody>
                    <a:bodyPr/>
                    <a:lstStyle/>
                    <a:p>
                      <a:r>
                        <a:rPr lang="en-US"/>
                        <a:t>2</a:t>
                      </a:r>
                    </a:p>
                  </a:txBody>
                  <a:tcPr/>
                </a:tc>
                <a:extLst>
                  <a:ext uri="{0D108BD9-81ED-4DB2-BD59-A6C34878D82A}">
                    <a16:rowId xmlns:a16="http://schemas.microsoft.com/office/drawing/2014/main" val="10003"/>
                  </a:ext>
                </a:extLst>
              </a:tr>
              <a:tr h="370840">
                <a:tc>
                  <a:txBody>
                    <a:bodyPr/>
                    <a:lstStyle/>
                    <a:p>
                      <a:r>
                        <a:rPr lang="en-US"/>
                        <a:t>200</a:t>
                      </a:r>
                    </a:p>
                  </a:txBody>
                  <a:tcPr/>
                </a:tc>
                <a:tc>
                  <a:txBody>
                    <a:bodyPr/>
                    <a:lstStyle/>
                    <a:p>
                      <a:r>
                        <a:rPr lang="en-US"/>
                        <a:t>CS250</a:t>
                      </a:r>
                    </a:p>
                  </a:txBody>
                  <a:tcPr/>
                </a:tc>
                <a:tc>
                  <a:txBody>
                    <a:bodyPr/>
                    <a:lstStyle/>
                    <a:p>
                      <a:r>
                        <a:rPr lang="en-US"/>
                        <a:t>1</a:t>
                      </a:r>
                    </a:p>
                  </a:txBody>
                  <a:tcPr/>
                </a:tc>
                <a:extLst>
                  <a:ext uri="{0D108BD9-81ED-4DB2-BD59-A6C34878D82A}">
                    <a16:rowId xmlns:a16="http://schemas.microsoft.com/office/drawing/2014/main" val="10004"/>
                  </a:ext>
                </a:extLst>
              </a:tr>
              <a:tr h="370840">
                <a:tc>
                  <a:txBody>
                    <a:bodyPr/>
                    <a:lstStyle/>
                    <a:p>
                      <a:r>
                        <a:rPr lang="en-US"/>
                        <a:t>300</a:t>
                      </a:r>
                    </a:p>
                  </a:txBody>
                  <a:tcPr/>
                </a:tc>
                <a:tc>
                  <a:txBody>
                    <a:bodyPr/>
                    <a:lstStyle/>
                    <a:p>
                      <a:r>
                        <a:rPr lang="en-US"/>
                        <a:t>CS150</a:t>
                      </a:r>
                    </a:p>
                  </a:txBody>
                  <a:tcPr/>
                </a:tc>
                <a:tc>
                  <a:txBody>
                    <a:bodyPr/>
                    <a:lstStyle/>
                    <a:p>
                      <a:r>
                        <a:rPr lang="en-US"/>
                        <a:t>1</a:t>
                      </a:r>
                    </a:p>
                  </a:txBody>
                  <a:tcPr/>
                </a:tc>
                <a:extLst>
                  <a:ext uri="{0D108BD9-81ED-4DB2-BD59-A6C34878D82A}">
                    <a16:rowId xmlns:a16="http://schemas.microsoft.com/office/drawing/2014/main" val="10005"/>
                  </a:ext>
                </a:extLst>
              </a:tr>
              <a:tr h="370840">
                <a:tc>
                  <a:txBody>
                    <a:bodyPr/>
                    <a:lstStyle/>
                    <a:p>
                      <a:r>
                        <a:rPr lang="en-US"/>
                        <a:t>400</a:t>
                      </a:r>
                    </a:p>
                  </a:txBody>
                  <a:tcPr/>
                </a:tc>
                <a:tc>
                  <a:txBody>
                    <a:bodyPr/>
                    <a:lstStyle/>
                    <a:p>
                      <a:r>
                        <a:rPr lang="en-US"/>
                        <a:t>BA200</a:t>
                      </a:r>
                    </a:p>
                  </a:txBody>
                  <a:tcPr/>
                </a:tc>
                <a:tc>
                  <a:txBody>
                    <a:bodyPr/>
                    <a:lstStyle/>
                    <a:p>
                      <a:r>
                        <a:rPr lang="en-US"/>
                        <a:t>2</a:t>
                      </a:r>
                    </a:p>
                  </a:txBody>
                  <a:tcPr/>
                </a:tc>
                <a:extLst>
                  <a:ext uri="{0D108BD9-81ED-4DB2-BD59-A6C34878D82A}">
                    <a16:rowId xmlns:a16="http://schemas.microsoft.com/office/drawing/2014/main" val="10006"/>
                  </a:ext>
                </a:extLst>
              </a:tr>
              <a:tr h="370840">
                <a:tc>
                  <a:txBody>
                    <a:bodyPr/>
                    <a:lstStyle/>
                    <a:p>
                      <a:r>
                        <a:rPr lang="en-US"/>
                        <a:t>400</a:t>
                      </a:r>
                    </a:p>
                  </a:txBody>
                  <a:tcPr/>
                </a:tc>
                <a:tc>
                  <a:txBody>
                    <a:bodyPr/>
                    <a:lstStyle/>
                    <a:p>
                      <a:r>
                        <a:rPr lang="en-US"/>
                        <a:t>BF410</a:t>
                      </a:r>
                    </a:p>
                  </a:txBody>
                  <a:tcPr/>
                </a:tc>
                <a:tc>
                  <a:txBody>
                    <a:bodyPr/>
                    <a:lstStyle/>
                    <a:p>
                      <a:r>
                        <a:rPr lang="en-US"/>
                        <a:t>1</a:t>
                      </a:r>
                    </a:p>
                  </a:txBody>
                  <a:tcPr/>
                </a:tc>
                <a:extLst>
                  <a:ext uri="{0D108BD9-81ED-4DB2-BD59-A6C34878D82A}">
                    <a16:rowId xmlns:a16="http://schemas.microsoft.com/office/drawing/2014/main" val="10007"/>
                  </a:ext>
                </a:extLst>
              </a:tr>
              <a:tr h="370840">
                <a:tc>
                  <a:txBody>
                    <a:bodyPr/>
                    <a:lstStyle/>
                    <a:p>
                      <a:r>
                        <a:rPr lang="en-US"/>
                        <a:t>400</a:t>
                      </a:r>
                    </a:p>
                  </a:txBody>
                  <a:tcPr/>
                </a:tc>
                <a:tc>
                  <a:txBody>
                    <a:bodyPr/>
                    <a:lstStyle/>
                    <a:p>
                      <a:r>
                        <a:rPr lang="en-US"/>
                        <a:t>CS250</a:t>
                      </a:r>
                    </a:p>
                  </a:txBody>
                  <a:tcPr/>
                </a:tc>
                <a:tc>
                  <a:txBody>
                    <a:bodyPr/>
                    <a:lstStyle/>
                    <a:p>
                      <a:r>
                        <a:rPr lang="en-US"/>
                        <a:t>2</a:t>
                      </a:r>
                    </a:p>
                  </a:txBody>
                  <a:tcPr/>
                </a:tc>
                <a:extLst>
                  <a:ext uri="{0D108BD9-81ED-4DB2-BD59-A6C34878D82A}">
                    <a16:rowId xmlns:a16="http://schemas.microsoft.com/office/drawing/2014/main" val="10008"/>
                  </a:ext>
                </a:extLst>
              </a:tr>
              <a:tr h="370840">
                <a:tc>
                  <a:txBody>
                    <a:bodyPr/>
                    <a:lstStyle/>
                    <a:p>
                      <a:r>
                        <a:rPr lang="en-US"/>
                        <a:t>450</a:t>
                      </a:r>
                    </a:p>
                  </a:txBody>
                  <a:tcPr/>
                </a:tc>
                <a:tc>
                  <a:txBody>
                    <a:bodyPr/>
                    <a:lstStyle/>
                    <a:p>
                      <a:r>
                        <a:rPr lang="en-US"/>
                        <a:t>BA200</a:t>
                      </a:r>
                    </a:p>
                  </a:txBody>
                  <a:tcPr/>
                </a:tc>
                <a:tc>
                  <a:txBody>
                    <a:bodyPr/>
                    <a:lstStyle/>
                    <a:p>
                      <a:r>
                        <a:rPr lang="en-US"/>
                        <a:t>3</a:t>
                      </a:r>
                    </a:p>
                  </a:txBody>
                  <a:tcPr/>
                </a:tc>
                <a:extLst>
                  <a:ext uri="{0D108BD9-81ED-4DB2-BD59-A6C34878D82A}">
                    <a16:rowId xmlns:a16="http://schemas.microsoft.com/office/drawing/2014/main" val="10009"/>
                  </a:ext>
                </a:extLst>
              </a:tr>
            </a:tbl>
          </a:graphicData>
        </a:graphic>
      </p:graphicFrame>
      <p:sp>
        <p:nvSpPr>
          <p:cNvPr id="8" name="TextBox 7"/>
          <p:cNvSpPr txBox="1"/>
          <p:nvPr/>
        </p:nvSpPr>
        <p:spPr>
          <a:xfrm>
            <a:off x="400887" y="1339691"/>
            <a:ext cx="1083199" cy="369332"/>
          </a:xfrm>
          <a:prstGeom prst="rect">
            <a:avLst/>
          </a:prstGeom>
          <a:noFill/>
        </p:spPr>
        <p:txBody>
          <a:bodyPr wrap="none" rtlCol="0">
            <a:spAutoFit/>
          </a:bodyPr>
          <a:lstStyle/>
          <a:p>
            <a:r>
              <a:rPr lang="en-US" b="1"/>
              <a:t>STUDENT</a:t>
            </a:r>
          </a:p>
        </p:txBody>
      </p:sp>
      <p:sp>
        <p:nvSpPr>
          <p:cNvPr id="9" name="TextBox 8"/>
          <p:cNvSpPr txBox="1"/>
          <p:nvPr/>
        </p:nvSpPr>
        <p:spPr>
          <a:xfrm>
            <a:off x="5416562" y="2668018"/>
            <a:ext cx="1511276" cy="369332"/>
          </a:xfrm>
          <a:prstGeom prst="rect">
            <a:avLst/>
          </a:prstGeom>
          <a:noFill/>
        </p:spPr>
        <p:txBody>
          <a:bodyPr wrap="none" rtlCol="0">
            <a:spAutoFit/>
          </a:bodyPr>
          <a:lstStyle/>
          <a:p>
            <a:r>
              <a:rPr lang="en-US" b="1"/>
              <a:t>ENROLLMENT</a:t>
            </a:r>
          </a:p>
        </p:txBody>
      </p:sp>
      <p:sp>
        <p:nvSpPr>
          <p:cNvPr id="10" name="TextBox 9"/>
          <p:cNvSpPr txBox="1"/>
          <p:nvPr/>
        </p:nvSpPr>
        <p:spPr>
          <a:xfrm>
            <a:off x="4651738" y="330792"/>
            <a:ext cx="762536" cy="369332"/>
          </a:xfrm>
          <a:prstGeom prst="rect">
            <a:avLst/>
          </a:prstGeom>
          <a:noFill/>
        </p:spPr>
        <p:txBody>
          <a:bodyPr wrap="none" rtlCol="0">
            <a:spAutoFit/>
          </a:bodyPr>
          <a:lstStyle/>
          <a:p>
            <a:r>
              <a:rPr lang="en-US" b="1"/>
              <a:t>CLASS</a:t>
            </a:r>
          </a:p>
        </p:txBody>
      </p:sp>
      <p:sp>
        <p:nvSpPr>
          <p:cNvPr id="11" name="Footer Placeholder 11"/>
          <p:cNvSpPr txBox="1">
            <a:spLocks/>
          </p:cNvSpPr>
          <p:nvPr/>
        </p:nvSpPr>
        <p:spPr>
          <a:xfrm>
            <a:off x="3276600" y="6508750"/>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J. Morabito 2012</a:t>
            </a:r>
          </a:p>
        </p:txBody>
      </p:sp>
      <p:sp>
        <p:nvSpPr>
          <p:cNvPr id="2" name="Slide Number Placeholder 1"/>
          <p:cNvSpPr>
            <a:spLocks noGrp="1"/>
          </p:cNvSpPr>
          <p:nvPr>
            <p:ph type="sldNum" sz="quarter" idx="12"/>
          </p:nvPr>
        </p:nvSpPr>
        <p:spPr/>
        <p:txBody>
          <a:bodyPr/>
          <a:lstStyle/>
          <a:p>
            <a:fld id="{2EF190A1-0A62-044C-B99E-616EE00601EF}" type="slidenum">
              <a:rPr lang="en-US" smtClean="0"/>
              <a:t>35</a:t>
            </a:fld>
            <a:endParaRPr lang="en-US"/>
          </a:p>
        </p:txBody>
      </p:sp>
    </p:spTree>
    <p:extLst>
      <p:ext uri="{BB962C8B-B14F-4D97-AF65-F5344CB8AC3E}">
        <p14:creationId xmlns:p14="http://schemas.microsoft.com/office/powerpoint/2010/main" val="3078097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4"/>
            <a:ext cx="8229600" cy="926074"/>
          </a:xfrm>
        </p:spPr>
        <p:txBody>
          <a:bodyPr/>
          <a:lstStyle/>
          <a:p>
            <a:pPr algn="l"/>
            <a:r>
              <a:rPr lang="en-US"/>
              <a:t>Retrieval Using Join</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174793" y="1199158"/>
            <a:ext cx="8887277" cy="707886"/>
          </a:xfrm>
          <a:prstGeom prst="rect">
            <a:avLst/>
          </a:prstGeom>
          <a:noFill/>
        </p:spPr>
        <p:txBody>
          <a:bodyPr wrap="square" rtlCol="0">
            <a:spAutoFit/>
          </a:bodyPr>
          <a:lstStyle/>
          <a:p>
            <a:r>
              <a:rPr lang="en-US" sz="2000">
                <a:latin typeface="Times New Roman"/>
                <a:cs typeface="Times New Roman"/>
              </a:rPr>
              <a:t>Suppose we want to list the SID, Student Name, and </a:t>
            </a:r>
            <a:r>
              <a:rPr lang="en-US" sz="2000" err="1">
                <a:latin typeface="Times New Roman"/>
                <a:cs typeface="Times New Roman"/>
              </a:rPr>
              <a:t>ClassName</a:t>
            </a:r>
            <a:r>
              <a:rPr lang="en-US" sz="2000">
                <a:latin typeface="Times New Roman"/>
                <a:cs typeface="Times New Roman"/>
              </a:rPr>
              <a:t> for every student. The query would look like the following:</a:t>
            </a:r>
          </a:p>
        </p:txBody>
      </p:sp>
      <p:sp>
        <p:nvSpPr>
          <p:cNvPr id="5" name="TextBox 4"/>
          <p:cNvSpPr txBox="1"/>
          <p:nvPr/>
        </p:nvSpPr>
        <p:spPr>
          <a:xfrm>
            <a:off x="687769" y="2136404"/>
            <a:ext cx="7102312" cy="923330"/>
          </a:xfrm>
          <a:prstGeom prst="rect">
            <a:avLst/>
          </a:prstGeom>
          <a:noFill/>
        </p:spPr>
        <p:txBody>
          <a:bodyPr wrap="none" rtlCol="0">
            <a:spAutoFit/>
          </a:bodyPr>
          <a:lstStyle/>
          <a:p>
            <a:r>
              <a:rPr lang="en-US">
                <a:latin typeface="Times New Roman"/>
                <a:cs typeface="Times New Roman"/>
              </a:rPr>
              <a:t>SELECT	STUDENT.SID, </a:t>
            </a:r>
            <a:r>
              <a:rPr lang="en-US" err="1">
                <a:latin typeface="Times New Roman"/>
                <a:cs typeface="Times New Roman"/>
              </a:rPr>
              <a:t>STUDENT.Name</a:t>
            </a:r>
            <a:r>
              <a:rPr lang="en-US">
                <a:latin typeface="Times New Roman"/>
                <a:cs typeface="Times New Roman"/>
              </a:rPr>
              <a:t>, </a:t>
            </a:r>
            <a:r>
              <a:rPr lang="en-US" err="1">
                <a:latin typeface="Times New Roman"/>
                <a:cs typeface="Times New Roman"/>
              </a:rPr>
              <a:t>ENROLLMENT.ClassName</a:t>
            </a:r>
            <a:endParaRPr lang="en-US">
              <a:latin typeface="Times New Roman"/>
              <a:cs typeface="Times New Roman"/>
            </a:endParaRPr>
          </a:p>
          <a:p>
            <a:r>
              <a:rPr lang="en-US">
                <a:latin typeface="Times New Roman"/>
                <a:cs typeface="Times New Roman"/>
              </a:rPr>
              <a:t>FROM	STUDENT, ENROLLMENT</a:t>
            </a:r>
          </a:p>
          <a:p>
            <a:r>
              <a:rPr lang="en-US">
                <a:latin typeface="Times New Roman"/>
                <a:cs typeface="Times New Roman"/>
              </a:rPr>
              <a:t>WHERE	STUDENT.SID = ENROLLMENT.STNO</a:t>
            </a:r>
          </a:p>
        </p:txBody>
      </p:sp>
      <p:sp>
        <p:nvSpPr>
          <p:cNvPr id="6" name="TextBox 5"/>
          <p:cNvSpPr txBox="1"/>
          <p:nvPr/>
        </p:nvSpPr>
        <p:spPr>
          <a:xfrm>
            <a:off x="256723" y="3317814"/>
            <a:ext cx="8887277" cy="2862322"/>
          </a:xfrm>
          <a:prstGeom prst="rect">
            <a:avLst/>
          </a:prstGeom>
          <a:noFill/>
        </p:spPr>
        <p:txBody>
          <a:bodyPr wrap="square" rtlCol="0">
            <a:spAutoFit/>
          </a:bodyPr>
          <a:lstStyle/>
          <a:p>
            <a:r>
              <a:rPr lang="en-US" sz="2000">
                <a:latin typeface="Times New Roman"/>
                <a:cs typeface="Times New Roman"/>
              </a:rPr>
              <a:t>A Join is a product (i.e., a concatenation of every row in two tables), followed by a selection (WHERE), followed (usually) by a projection. Thus, the FROM clause expresses the product of STUDENT and ENROLLMENT; the WHERE expresses the selection. The meaning of the above is “Select from the product of STUDENT and ENROLLMENT those rows in which SID of STUDENT equals STNO of ENROLLMENT. After the selection, project student number, student name and class name.” In this example, the WHERE clause contained qualifiers needed for the Join.</a:t>
            </a:r>
          </a:p>
          <a:p>
            <a:endParaRPr lang="en-US" sz="2000">
              <a:latin typeface="Times New Roman"/>
              <a:cs typeface="Times New Roman"/>
            </a:endParaRPr>
          </a:p>
          <a:p>
            <a:r>
              <a:rPr lang="en-US" sz="2000">
                <a:latin typeface="Times New Roman"/>
                <a:cs typeface="Times New Roman"/>
              </a:rPr>
              <a:t>Question: what are we joining? (Refer to the lecture on Databases)</a:t>
            </a:r>
          </a:p>
        </p:txBody>
      </p:sp>
      <p:sp>
        <p:nvSpPr>
          <p:cNvPr id="7" name="Slide Number Placeholder 6"/>
          <p:cNvSpPr>
            <a:spLocks noGrp="1"/>
          </p:cNvSpPr>
          <p:nvPr>
            <p:ph type="sldNum" sz="quarter" idx="12"/>
          </p:nvPr>
        </p:nvSpPr>
        <p:spPr/>
        <p:txBody>
          <a:bodyPr/>
          <a:lstStyle/>
          <a:p>
            <a:fld id="{2EF190A1-0A62-044C-B99E-616EE00601EF}" type="slidenum">
              <a:rPr lang="en-US" smtClean="0"/>
              <a:t>36</a:t>
            </a:fld>
            <a:endParaRPr lang="en-US"/>
          </a:p>
        </p:txBody>
      </p:sp>
    </p:spTree>
    <p:extLst>
      <p:ext uri="{BB962C8B-B14F-4D97-AF65-F5344CB8AC3E}">
        <p14:creationId xmlns:p14="http://schemas.microsoft.com/office/powerpoint/2010/main" val="1945685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881"/>
            <a:ext cx="8229600" cy="980692"/>
          </a:xfrm>
        </p:spPr>
        <p:txBody>
          <a:bodyPr/>
          <a:lstStyle/>
          <a:p>
            <a:pPr algn="l"/>
            <a:r>
              <a:rPr lang="en-US"/>
              <a:t>Retrieval Using Join-2 (Answer)</a:t>
            </a:r>
          </a:p>
        </p:txBody>
      </p:sp>
      <p:sp>
        <p:nvSpPr>
          <p:cNvPr id="3" name="Footer Placeholder 2"/>
          <p:cNvSpPr>
            <a:spLocks noGrp="1"/>
          </p:cNvSpPr>
          <p:nvPr>
            <p:ph type="ftr" sz="quarter" idx="11"/>
          </p:nvPr>
        </p:nvSpPr>
        <p:spPr/>
        <p:txBody>
          <a:bodyPr/>
          <a:lstStyle/>
          <a:p>
            <a:r>
              <a:rPr lang="en-US"/>
              <a:t>Copyright J. Morabito 2021</a:t>
            </a:r>
          </a:p>
        </p:txBody>
      </p:sp>
      <p:graphicFrame>
        <p:nvGraphicFramePr>
          <p:cNvPr id="6" name="Table 5"/>
          <p:cNvGraphicFramePr>
            <a:graphicFrameLocks noGrp="1"/>
          </p:cNvGraphicFramePr>
          <p:nvPr>
            <p:extLst>
              <p:ext uri="{D42A27DB-BD31-4B8C-83A1-F6EECF244321}">
                <p14:modId xmlns:p14="http://schemas.microsoft.com/office/powerpoint/2010/main" val="1061153534"/>
              </p:ext>
            </p:extLst>
          </p:nvPr>
        </p:nvGraphicFramePr>
        <p:xfrm>
          <a:off x="2558532" y="1418663"/>
          <a:ext cx="3313168" cy="3337560"/>
        </p:xfrm>
        <a:graphic>
          <a:graphicData uri="http://schemas.openxmlformats.org/drawingml/2006/table">
            <a:tbl>
              <a:tblPr firstRow="1" bandRow="1">
                <a:tableStyleId>{5940675A-B579-460E-94D1-54222C63F5DA}</a:tableStyleId>
              </a:tblPr>
              <a:tblGrid>
                <a:gridCol w="855901">
                  <a:extLst>
                    <a:ext uri="{9D8B030D-6E8A-4147-A177-3AD203B41FA5}">
                      <a16:colId xmlns:a16="http://schemas.microsoft.com/office/drawing/2014/main" val="20000"/>
                    </a:ext>
                  </a:extLst>
                </a:gridCol>
                <a:gridCol w="1463316">
                  <a:extLst>
                    <a:ext uri="{9D8B030D-6E8A-4147-A177-3AD203B41FA5}">
                      <a16:colId xmlns:a16="http://schemas.microsoft.com/office/drawing/2014/main" val="20001"/>
                    </a:ext>
                  </a:extLst>
                </a:gridCol>
                <a:gridCol w="993951">
                  <a:extLst>
                    <a:ext uri="{9D8B030D-6E8A-4147-A177-3AD203B41FA5}">
                      <a16:colId xmlns:a16="http://schemas.microsoft.com/office/drawing/2014/main" val="20002"/>
                    </a:ext>
                  </a:extLst>
                </a:gridCol>
              </a:tblGrid>
              <a:tr h="370840">
                <a:tc>
                  <a:txBody>
                    <a:bodyPr/>
                    <a:lstStyle/>
                    <a:p>
                      <a:r>
                        <a:rPr lang="en-US"/>
                        <a:t>100</a:t>
                      </a:r>
                    </a:p>
                  </a:txBody>
                  <a:tcPr/>
                </a:tc>
                <a:tc>
                  <a:txBody>
                    <a:bodyPr/>
                    <a:lstStyle/>
                    <a:p>
                      <a:r>
                        <a:rPr lang="en-US"/>
                        <a:t>Jones</a:t>
                      </a:r>
                    </a:p>
                  </a:txBody>
                  <a:tcPr/>
                </a:tc>
                <a:tc>
                  <a:txBody>
                    <a:bodyPr/>
                    <a:lstStyle/>
                    <a:p>
                      <a:r>
                        <a:rPr lang="en-US"/>
                        <a:t>BD445</a:t>
                      </a:r>
                    </a:p>
                  </a:txBody>
                  <a:tcPr/>
                </a:tc>
                <a:extLst>
                  <a:ext uri="{0D108BD9-81ED-4DB2-BD59-A6C34878D82A}">
                    <a16:rowId xmlns:a16="http://schemas.microsoft.com/office/drawing/2014/main" val="10000"/>
                  </a:ext>
                </a:extLst>
              </a:tr>
              <a:tr h="370840">
                <a:tc>
                  <a:txBody>
                    <a:bodyPr/>
                    <a:lstStyle/>
                    <a:p>
                      <a:r>
                        <a:rPr lang="en-US"/>
                        <a:t>150</a:t>
                      </a:r>
                    </a:p>
                  </a:txBody>
                  <a:tcPr/>
                </a:tc>
                <a:tc>
                  <a:txBody>
                    <a:bodyPr/>
                    <a:lstStyle/>
                    <a:p>
                      <a:r>
                        <a:rPr lang="en-US"/>
                        <a:t>Parks</a:t>
                      </a:r>
                    </a:p>
                  </a:txBody>
                  <a:tcPr/>
                </a:tc>
                <a:tc>
                  <a:txBody>
                    <a:bodyPr/>
                    <a:lstStyle/>
                    <a:p>
                      <a:r>
                        <a:rPr lang="en-US"/>
                        <a:t>BA200</a:t>
                      </a:r>
                    </a:p>
                  </a:txBody>
                  <a:tcPr/>
                </a:tc>
                <a:extLst>
                  <a:ext uri="{0D108BD9-81ED-4DB2-BD59-A6C34878D82A}">
                    <a16:rowId xmlns:a16="http://schemas.microsoft.com/office/drawing/2014/main" val="10001"/>
                  </a:ext>
                </a:extLst>
              </a:tr>
              <a:tr h="370840">
                <a:tc>
                  <a:txBody>
                    <a:bodyPr/>
                    <a:lstStyle/>
                    <a:p>
                      <a:r>
                        <a:rPr lang="en-US"/>
                        <a:t>200</a:t>
                      </a:r>
                    </a:p>
                  </a:txBody>
                  <a:tcPr/>
                </a:tc>
                <a:tc>
                  <a:txBody>
                    <a:bodyPr/>
                    <a:lstStyle/>
                    <a:p>
                      <a:r>
                        <a:rPr lang="en-US"/>
                        <a:t>Baker</a:t>
                      </a:r>
                    </a:p>
                  </a:txBody>
                  <a:tcPr/>
                </a:tc>
                <a:tc>
                  <a:txBody>
                    <a:bodyPr/>
                    <a:lstStyle/>
                    <a:p>
                      <a:r>
                        <a:rPr lang="en-US"/>
                        <a:t>BD445</a:t>
                      </a:r>
                    </a:p>
                  </a:txBody>
                  <a:tcPr/>
                </a:tc>
                <a:extLst>
                  <a:ext uri="{0D108BD9-81ED-4DB2-BD59-A6C34878D82A}">
                    <a16:rowId xmlns:a16="http://schemas.microsoft.com/office/drawing/2014/main" val="10002"/>
                  </a:ext>
                </a:extLst>
              </a:tr>
              <a:tr h="370840">
                <a:tc>
                  <a:txBody>
                    <a:bodyPr/>
                    <a:lstStyle/>
                    <a:p>
                      <a:r>
                        <a:rPr lang="en-US"/>
                        <a:t>200</a:t>
                      </a:r>
                    </a:p>
                  </a:txBody>
                  <a:tcPr/>
                </a:tc>
                <a:tc>
                  <a:txBody>
                    <a:bodyPr/>
                    <a:lstStyle/>
                    <a:p>
                      <a:r>
                        <a:rPr lang="en-US"/>
                        <a:t>Baker</a:t>
                      </a:r>
                    </a:p>
                  </a:txBody>
                  <a:tcPr/>
                </a:tc>
                <a:tc>
                  <a:txBody>
                    <a:bodyPr/>
                    <a:lstStyle/>
                    <a:p>
                      <a:r>
                        <a:rPr lang="en-US"/>
                        <a:t>CS250</a:t>
                      </a:r>
                    </a:p>
                  </a:txBody>
                  <a:tcPr/>
                </a:tc>
                <a:extLst>
                  <a:ext uri="{0D108BD9-81ED-4DB2-BD59-A6C34878D82A}">
                    <a16:rowId xmlns:a16="http://schemas.microsoft.com/office/drawing/2014/main" val="10003"/>
                  </a:ext>
                </a:extLst>
              </a:tr>
              <a:tr h="370840">
                <a:tc>
                  <a:txBody>
                    <a:bodyPr/>
                    <a:lstStyle/>
                    <a:p>
                      <a:r>
                        <a:rPr lang="en-US"/>
                        <a:t>300</a:t>
                      </a:r>
                    </a:p>
                  </a:txBody>
                  <a:tcPr/>
                </a:tc>
                <a:tc>
                  <a:txBody>
                    <a:bodyPr/>
                    <a:lstStyle/>
                    <a:p>
                      <a:r>
                        <a:rPr lang="en-US"/>
                        <a:t>Baker</a:t>
                      </a:r>
                    </a:p>
                  </a:txBody>
                  <a:tcPr/>
                </a:tc>
                <a:tc>
                  <a:txBody>
                    <a:bodyPr/>
                    <a:lstStyle/>
                    <a:p>
                      <a:r>
                        <a:rPr lang="en-US"/>
                        <a:t>CS150</a:t>
                      </a:r>
                    </a:p>
                  </a:txBody>
                  <a:tcPr/>
                </a:tc>
                <a:extLst>
                  <a:ext uri="{0D108BD9-81ED-4DB2-BD59-A6C34878D82A}">
                    <a16:rowId xmlns:a16="http://schemas.microsoft.com/office/drawing/2014/main" val="10004"/>
                  </a:ext>
                </a:extLst>
              </a:tr>
              <a:tr h="370840">
                <a:tc>
                  <a:txBody>
                    <a:bodyPr/>
                    <a:lstStyle/>
                    <a:p>
                      <a:r>
                        <a:rPr lang="en-US"/>
                        <a:t>400</a:t>
                      </a:r>
                    </a:p>
                  </a:txBody>
                  <a:tcPr/>
                </a:tc>
                <a:tc>
                  <a:txBody>
                    <a:bodyPr/>
                    <a:lstStyle/>
                    <a:p>
                      <a:r>
                        <a:rPr lang="en-US"/>
                        <a:t>Rye</a:t>
                      </a:r>
                    </a:p>
                  </a:txBody>
                  <a:tcPr/>
                </a:tc>
                <a:tc>
                  <a:txBody>
                    <a:bodyPr/>
                    <a:lstStyle/>
                    <a:p>
                      <a:r>
                        <a:rPr lang="en-US"/>
                        <a:t>BA200</a:t>
                      </a:r>
                    </a:p>
                  </a:txBody>
                  <a:tcPr/>
                </a:tc>
                <a:extLst>
                  <a:ext uri="{0D108BD9-81ED-4DB2-BD59-A6C34878D82A}">
                    <a16:rowId xmlns:a16="http://schemas.microsoft.com/office/drawing/2014/main" val="10005"/>
                  </a:ext>
                </a:extLst>
              </a:tr>
              <a:tr h="370840">
                <a:tc>
                  <a:txBody>
                    <a:bodyPr/>
                    <a:lstStyle/>
                    <a:p>
                      <a:r>
                        <a:rPr lang="en-US"/>
                        <a:t>400</a:t>
                      </a:r>
                    </a:p>
                  </a:txBody>
                  <a:tcPr/>
                </a:tc>
                <a:tc>
                  <a:txBody>
                    <a:bodyPr/>
                    <a:lstStyle/>
                    <a:p>
                      <a:r>
                        <a:rPr lang="en-US"/>
                        <a:t>Rye</a:t>
                      </a:r>
                    </a:p>
                  </a:txBody>
                  <a:tcPr/>
                </a:tc>
                <a:tc>
                  <a:txBody>
                    <a:bodyPr/>
                    <a:lstStyle/>
                    <a:p>
                      <a:r>
                        <a:rPr lang="en-US"/>
                        <a:t>BF410</a:t>
                      </a:r>
                    </a:p>
                  </a:txBody>
                  <a:tcPr/>
                </a:tc>
                <a:extLst>
                  <a:ext uri="{0D108BD9-81ED-4DB2-BD59-A6C34878D82A}">
                    <a16:rowId xmlns:a16="http://schemas.microsoft.com/office/drawing/2014/main" val="10006"/>
                  </a:ext>
                </a:extLst>
              </a:tr>
              <a:tr h="370840">
                <a:tc>
                  <a:txBody>
                    <a:bodyPr/>
                    <a:lstStyle/>
                    <a:p>
                      <a:r>
                        <a:rPr lang="en-US"/>
                        <a:t>400</a:t>
                      </a:r>
                    </a:p>
                  </a:txBody>
                  <a:tcPr/>
                </a:tc>
                <a:tc>
                  <a:txBody>
                    <a:bodyPr/>
                    <a:lstStyle/>
                    <a:p>
                      <a:r>
                        <a:rPr lang="en-US"/>
                        <a:t>Rye</a:t>
                      </a:r>
                    </a:p>
                  </a:txBody>
                  <a:tcPr/>
                </a:tc>
                <a:tc>
                  <a:txBody>
                    <a:bodyPr/>
                    <a:lstStyle/>
                    <a:p>
                      <a:r>
                        <a:rPr lang="en-US"/>
                        <a:t>CS250</a:t>
                      </a:r>
                    </a:p>
                  </a:txBody>
                  <a:tcPr/>
                </a:tc>
                <a:extLst>
                  <a:ext uri="{0D108BD9-81ED-4DB2-BD59-A6C34878D82A}">
                    <a16:rowId xmlns:a16="http://schemas.microsoft.com/office/drawing/2014/main" val="10007"/>
                  </a:ext>
                </a:extLst>
              </a:tr>
              <a:tr h="370840">
                <a:tc>
                  <a:txBody>
                    <a:bodyPr/>
                    <a:lstStyle/>
                    <a:p>
                      <a:r>
                        <a:rPr lang="en-US"/>
                        <a:t>450</a:t>
                      </a:r>
                    </a:p>
                  </a:txBody>
                  <a:tcPr/>
                </a:tc>
                <a:tc>
                  <a:txBody>
                    <a:bodyPr/>
                    <a:lstStyle/>
                    <a:p>
                      <a:r>
                        <a:rPr lang="en-US"/>
                        <a:t>Jones</a:t>
                      </a:r>
                    </a:p>
                  </a:txBody>
                  <a:tcPr/>
                </a:tc>
                <a:tc>
                  <a:txBody>
                    <a:bodyPr/>
                    <a:lstStyle/>
                    <a:p>
                      <a:r>
                        <a:rPr lang="en-US"/>
                        <a:t>BA200</a:t>
                      </a:r>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2EF190A1-0A62-044C-B99E-616EE00601EF}" type="slidenum">
              <a:rPr lang="en-US" smtClean="0"/>
              <a:t>37</a:t>
            </a:fld>
            <a:endParaRPr lang="en-US"/>
          </a:p>
        </p:txBody>
      </p:sp>
    </p:spTree>
    <p:extLst>
      <p:ext uri="{BB962C8B-B14F-4D97-AF65-F5344CB8AC3E}">
        <p14:creationId xmlns:p14="http://schemas.microsoft.com/office/powerpoint/2010/main" val="968146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5"/>
            <a:ext cx="8229600" cy="967038"/>
          </a:xfrm>
        </p:spPr>
        <p:txBody>
          <a:bodyPr/>
          <a:lstStyle/>
          <a:p>
            <a:pPr algn="l"/>
            <a:r>
              <a:rPr lang="en-US"/>
              <a:t>Retrieval Using Join-3 </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1370539" y="1762551"/>
            <a:ext cx="5343680" cy="1477328"/>
          </a:xfrm>
          <a:prstGeom prst="rect">
            <a:avLst/>
          </a:prstGeom>
          <a:noFill/>
        </p:spPr>
        <p:txBody>
          <a:bodyPr wrap="none" rtlCol="0">
            <a:spAutoFit/>
          </a:bodyPr>
          <a:lstStyle/>
          <a:p>
            <a:r>
              <a:rPr lang="en-US">
                <a:latin typeface="Times New Roman"/>
                <a:cs typeface="Times New Roman"/>
              </a:rPr>
              <a:t>SELECT	STUDENT.SID, </a:t>
            </a:r>
            <a:r>
              <a:rPr lang="en-US" err="1">
                <a:latin typeface="Times New Roman"/>
                <a:cs typeface="Times New Roman"/>
              </a:rPr>
              <a:t>ENROLLMENT.ClassName</a:t>
            </a:r>
            <a:endParaRPr lang="en-US">
              <a:latin typeface="Times New Roman"/>
              <a:cs typeface="Times New Roman"/>
            </a:endParaRPr>
          </a:p>
          <a:p>
            <a:r>
              <a:rPr lang="en-US">
                <a:latin typeface="Times New Roman"/>
                <a:cs typeface="Times New Roman"/>
              </a:rPr>
              <a:t>FROM	STUDENT, ENROLLMENT</a:t>
            </a:r>
          </a:p>
          <a:p>
            <a:r>
              <a:rPr lang="en-US">
                <a:latin typeface="Times New Roman"/>
                <a:cs typeface="Times New Roman"/>
              </a:rPr>
              <a:t>WHERE	STUDENT.SID = ENROLLMENT.STNO</a:t>
            </a:r>
          </a:p>
          <a:p>
            <a:r>
              <a:rPr lang="en-US">
                <a:latin typeface="Times New Roman"/>
                <a:cs typeface="Times New Roman"/>
              </a:rPr>
              <a:t>AND	</a:t>
            </a:r>
            <a:r>
              <a:rPr lang="en-US" err="1">
                <a:latin typeface="Times New Roman"/>
                <a:cs typeface="Times New Roman"/>
              </a:rPr>
              <a:t>STUDENT.Name</a:t>
            </a:r>
            <a:r>
              <a:rPr lang="en-US">
                <a:latin typeface="Times New Roman"/>
                <a:cs typeface="Times New Roman"/>
              </a:rPr>
              <a:t> = ‘Rye’</a:t>
            </a:r>
          </a:p>
          <a:p>
            <a:r>
              <a:rPr lang="en-US">
                <a:latin typeface="Times New Roman"/>
                <a:cs typeface="Times New Roman"/>
              </a:rPr>
              <a:t>AND	POSNO = 1</a:t>
            </a:r>
          </a:p>
        </p:txBody>
      </p:sp>
      <p:sp>
        <p:nvSpPr>
          <p:cNvPr id="5" name="TextBox 4"/>
          <p:cNvSpPr txBox="1"/>
          <p:nvPr/>
        </p:nvSpPr>
        <p:spPr>
          <a:xfrm>
            <a:off x="156898" y="3616014"/>
            <a:ext cx="8887277" cy="1015663"/>
          </a:xfrm>
          <a:prstGeom prst="rect">
            <a:avLst/>
          </a:prstGeom>
          <a:noFill/>
        </p:spPr>
        <p:txBody>
          <a:bodyPr wrap="square" rtlCol="0">
            <a:spAutoFit/>
          </a:bodyPr>
          <a:lstStyle/>
          <a:p>
            <a:r>
              <a:rPr lang="en-US" sz="2000">
                <a:latin typeface="Times New Roman"/>
                <a:cs typeface="Times New Roman"/>
              </a:rPr>
              <a:t>This query is similar to the previous, except that we added two addition qualifiers in the WHERE clause. This operation will list the student number and class name of all students named Rye who were first to enroll in a class.</a:t>
            </a:r>
          </a:p>
        </p:txBody>
      </p:sp>
      <p:sp>
        <p:nvSpPr>
          <p:cNvPr id="6" name="TextBox 5"/>
          <p:cNvSpPr txBox="1"/>
          <p:nvPr/>
        </p:nvSpPr>
        <p:spPr>
          <a:xfrm>
            <a:off x="174793" y="1199158"/>
            <a:ext cx="8887277" cy="400110"/>
          </a:xfrm>
          <a:prstGeom prst="rect">
            <a:avLst/>
          </a:prstGeom>
          <a:noFill/>
        </p:spPr>
        <p:txBody>
          <a:bodyPr wrap="square" rtlCol="0">
            <a:spAutoFit/>
          </a:bodyPr>
          <a:lstStyle/>
          <a:p>
            <a:r>
              <a:rPr lang="en-US" sz="2000">
                <a:latin typeface="Times New Roman"/>
                <a:cs typeface="Times New Roman"/>
              </a:rPr>
              <a:t>Consider the following:</a:t>
            </a:r>
          </a:p>
        </p:txBody>
      </p:sp>
      <p:graphicFrame>
        <p:nvGraphicFramePr>
          <p:cNvPr id="8" name="Table 7"/>
          <p:cNvGraphicFramePr>
            <a:graphicFrameLocks noGrp="1"/>
          </p:cNvGraphicFramePr>
          <p:nvPr>
            <p:extLst>
              <p:ext uri="{D42A27DB-BD31-4B8C-83A1-F6EECF244321}">
                <p14:modId xmlns:p14="http://schemas.microsoft.com/office/powerpoint/2010/main" val="836303141"/>
              </p:ext>
            </p:extLst>
          </p:nvPr>
        </p:nvGraphicFramePr>
        <p:xfrm>
          <a:off x="3357524" y="4924934"/>
          <a:ext cx="2025644" cy="370840"/>
        </p:xfrm>
        <a:graphic>
          <a:graphicData uri="http://schemas.openxmlformats.org/drawingml/2006/table">
            <a:tbl>
              <a:tblPr firstRow="1" bandRow="1">
                <a:tableStyleId>{5940675A-B579-460E-94D1-54222C63F5DA}</a:tableStyleId>
              </a:tblPr>
              <a:tblGrid>
                <a:gridCol w="821030">
                  <a:extLst>
                    <a:ext uri="{9D8B030D-6E8A-4147-A177-3AD203B41FA5}">
                      <a16:colId xmlns:a16="http://schemas.microsoft.com/office/drawing/2014/main" val="20000"/>
                    </a:ext>
                  </a:extLst>
                </a:gridCol>
                <a:gridCol w="1204614">
                  <a:extLst>
                    <a:ext uri="{9D8B030D-6E8A-4147-A177-3AD203B41FA5}">
                      <a16:colId xmlns:a16="http://schemas.microsoft.com/office/drawing/2014/main" val="20001"/>
                    </a:ext>
                  </a:extLst>
                </a:gridCol>
              </a:tblGrid>
              <a:tr h="370840">
                <a:tc>
                  <a:txBody>
                    <a:bodyPr/>
                    <a:lstStyle/>
                    <a:p>
                      <a:r>
                        <a:rPr lang="en-US"/>
                        <a:t>400</a:t>
                      </a:r>
                    </a:p>
                  </a:txBody>
                  <a:tcPr/>
                </a:tc>
                <a:tc>
                  <a:txBody>
                    <a:bodyPr/>
                    <a:lstStyle/>
                    <a:p>
                      <a:r>
                        <a:rPr lang="en-US"/>
                        <a:t>BF410</a:t>
                      </a:r>
                    </a:p>
                  </a:txBody>
                  <a:tcPr/>
                </a:tc>
                <a:extLst>
                  <a:ext uri="{0D108BD9-81ED-4DB2-BD59-A6C34878D82A}">
                    <a16:rowId xmlns:a16="http://schemas.microsoft.com/office/drawing/2014/main" val="10000"/>
                  </a:ext>
                </a:extLst>
              </a:tr>
            </a:tbl>
          </a:graphicData>
        </a:graphic>
      </p:graphicFrame>
      <p:sp>
        <p:nvSpPr>
          <p:cNvPr id="7" name="Slide Number Placeholder 6"/>
          <p:cNvSpPr>
            <a:spLocks noGrp="1"/>
          </p:cNvSpPr>
          <p:nvPr>
            <p:ph type="sldNum" sz="quarter" idx="12"/>
          </p:nvPr>
        </p:nvSpPr>
        <p:spPr/>
        <p:txBody>
          <a:bodyPr/>
          <a:lstStyle/>
          <a:p>
            <a:fld id="{2EF190A1-0A62-044C-B99E-616EE00601EF}" type="slidenum">
              <a:rPr lang="en-US" smtClean="0"/>
              <a:t>38</a:t>
            </a:fld>
            <a:endParaRPr lang="en-US"/>
          </a:p>
        </p:txBody>
      </p:sp>
    </p:spTree>
    <p:extLst>
      <p:ext uri="{BB962C8B-B14F-4D97-AF65-F5344CB8AC3E}">
        <p14:creationId xmlns:p14="http://schemas.microsoft.com/office/powerpoint/2010/main" val="635953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45" y="122881"/>
            <a:ext cx="8229600" cy="980692"/>
          </a:xfrm>
        </p:spPr>
        <p:txBody>
          <a:bodyPr/>
          <a:lstStyle/>
          <a:p>
            <a:pPr algn="l"/>
            <a:r>
              <a:rPr lang="en-US"/>
              <a:t>Retrieval Using Join-4</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810708" y="1926407"/>
            <a:ext cx="7862437" cy="1477328"/>
          </a:xfrm>
          <a:prstGeom prst="rect">
            <a:avLst/>
          </a:prstGeom>
          <a:noFill/>
        </p:spPr>
        <p:txBody>
          <a:bodyPr wrap="none" rtlCol="0">
            <a:spAutoFit/>
          </a:bodyPr>
          <a:lstStyle/>
          <a:p>
            <a:r>
              <a:rPr lang="en-US">
                <a:latin typeface="Times New Roman"/>
                <a:cs typeface="Times New Roman"/>
              </a:rPr>
              <a:t>SELECT	STUDENT.SID, </a:t>
            </a:r>
            <a:r>
              <a:rPr lang="en-US" err="1">
                <a:latin typeface="Times New Roman"/>
                <a:cs typeface="Times New Roman"/>
              </a:rPr>
              <a:t>CLASS.Name</a:t>
            </a:r>
            <a:r>
              <a:rPr lang="en-US">
                <a:latin typeface="Times New Roman"/>
                <a:cs typeface="Times New Roman"/>
              </a:rPr>
              <a:t>, </a:t>
            </a:r>
            <a:r>
              <a:rPr lang="en-US" err="1">
                <a:latin typeface="Times New Roman"/>
                <a:cs typeface="Times New Roman"/>
              </a:rPr>
              <a:t>CLASS.Time</a:t>
            </a:r>
            <a:r>
              <a:rPr lang="en-US">
                <a:latin typeface="Times New Roman"/>
                <a:cs typeface="Times New Roman"/>
              </a:rPr>
              <a:t>, ENROLLMENT.POSNO</a:t>
            </a:r>
          </a:p>
          <a:p>
            <a:r>
              <a:rPr lang="en-US">
                <a:latin typeface="Times New Roman"/>
                <a:cs typeface="Times New Roman"/>
              </a:rPr>
              <a:t>FROM	STUDENT, ENROLLMENT, CLASS</a:t>
            </a:r>
          </a:p>
          <a:p>
            <a:r>
              <a:rPr lang="en-US">
                <a:latin typeface="Times New Roman"/>
                <a:cs typeface="Times New Roman"/>
              </a:rPr>
              <a:t>WHERE	STUDENT.SID = ENROLLMENT.STNO</a:t>
            </a:r>
          </a:p>
          <a:p>
            <a:r>
              <a:rPr lang="en-US">
                <a:latin typeface="Times New Roman"/>
                <a:cs typeface="Times New Roman"/>
              </a:rPr>
              <a:t>AND	</a:t>
            </a:r>
            <a:r>
              <a:rPr lang="en-US" err="1">
                <a:latin typeface="Times New Roman"/>
                <a:cs typeface="Times New Roman"/>
              </a:rPr>
              <a:t>ENROLLMENT.ClassName</a:t>
            </a:r>
            <a:r>
              <a:rPr lang="en-US">
                <a:latin typeface="Times New Roman"/>
                <a:cs typeface="Times New Roman"/>
              </a:rPr>
              <a:t> = </a:t>
            </a:r>
            <a:r>
              <a:rPr lang="en-US" err="1">
                <a:latin typeface="Times New Roman"/>
                <a:cs typeface="Times New Roman"/>
              </a:rPr>
              <a:t>CLASS.Name</a:t>
            </a:r>
            <a:endParaRPr lang="en-US">
              <a:latin typeface="Times New Roman"/>
              <a:cs typeface="Times New Roman"/>
            </a:endParaRPr>
          </a:p>
          <a:p>
            <a:r>
              <a:rPr lang="en-US">
                <a:latin typeface="Times New Roman"/>
                <a:cs typeface="Times New Roman"/>
              </a:rPr>
              <a:t>AND	</a:t>
            </a:r>
            <a:r>
              <a:rPr lang="en-US" err="1">
                <a:latin typeface="Times New Roman"/>
                <a:cs typeface="Times New Roman"/>
              </a:rPr>
              <a:t>STUDENT.Name</a:t>
            </a:r>
            <a:r>
              <a:rPr lang="en-US">
                <a:latin typeface="Times New Roman"/>
                <a:cs typeface="Times New Roman"/>
              </a:rPr>
              <a:t> = ‘Baker’</a:t>
            </a:r>
          </a:p>
        </p:txBody>
      </p:sp>
      <p:sp>
        <p:nvSpPr>
          <p:cNvPr id="5" name="TextBox 4"/>
          <p:cNvSpPr txBox="1"/>
          <p:nvPr/>
        </p:nvSpPr>
        <p:spPr>
          <a:xfrm>
            <a:off x="174793" y="1199158"/>
            <a:ext cx="8887277" cy="400110"/>
          </a:xfrm>
          <a:prstGeom prst="rect">
            <a:avLst/>
          </a:prstGeom>
          <a:noFill/>
        </p:spPr>
        <p:txBody>
          <a:bodyPr wrap="square" rtlCol="0">
            <a:spAutoFit/>
          </a:bodyPr>
          <a:lstStyle/>
          <a:p>
            <a:r>
              <a:rPr lang="en-US" sz="2000">
                <a:latin typeface="Times New Roman"/>
                <a:cs typeface="Times New Roman"/>
              </a:rPr>
              <a:t>We can use a similar strategy to join any number of tables:</a:t>
            </a:r>
          </a:p>
        </p:txBody>
      </p:sp>
      <p:graphicFrame>
        <p:nvGraphicFramePr>
          <p:cNvPr id="6" name="Table 5"/>
          <p:cNvGraphicFramePr>
            <a:graphicFrameLocks noGrp="1"/>
          </p:cNvGraphicFramePr>
          <p:nvPr>
            <p:extLst>
              <p:ext uri="{D42A27DB-BD31-4B8C-83A1-F6EECF244321}">
                <p14:modId xmlns:p14="http://schemas.microsoft.com/office/powerpoint/2010/main" val="3403981788"/>
              </p:ext>
            </p:extLst>
          </p:nvPr>
        </p:nvGraphicFramePr>
        <p:xfrm>
          <a:off x="2847821" y="3707076"/>
          <a:ext cx="3925259" cy="1112520"/>
        </p:xfrm>
        <a:graphic>
          <a:graphicData uri="http://schemas.openxmlformats.org/drawingml/2006/table">
            <a:tbl>
              <a:tblPr firstRow="1" bandRow="1">
                <a:tableStyleId>{5940675A-B579-460E-94D1-54222C63F5DA}</a:tableStyleId>
              </a:tblPr>
              <a:tblGrid>
                <a:gridCol w="859219">
                  <a:extLst>
                    <a:ext uri="{9D8B030D-6E8A-4147-A177-3AD203B41FA5}">
                      <a16:colId xmlns:a16="http://schemas.microsoft.com/office/drawing/2014/main" val="20000"/>
                    </a:ext>
                  </a:extLst>
                </a:gridCol>
                <a:gridCol w="984684">
                  <a:extLst>
                    <a:ext uri="{9D8B030D-6E8A-4147-A177-3AD203B41FA5}">
                      <a16:colId xmlns:a16="http://schemas.microsoft.com/office/drawing/2014/main" val="20001"/>
                    </a:ext>
                  </a:extLst>
                </a:gridCol>
                <a:gridCol w="1398536">
                  <a:extLst>
                    <a:ext uri="{9D8B030D-6E8A-4147-A177-3AD203B41FA5}">
                      <a16:colId xmlns:a16="http://schemas.microsoft.com/office/drawing/2014/main" val="20002"/>
                    </a:ext>
                  </a:extLst>
                </a:gridCol>
                <a:gridCol w="682820">
                  <a:extLst>
                    <a:ext uri="{9D8B030D-6E8A-4147-A177-3AD203B41FA5}">
                      <a16:colId xmlns:a16="http://schemas.microsoft.com/office/drawing/2014/main" val="20003"/>
                    </a:ext>
                  </a:extLst>
                </a:gridCol>
              </a:tblGrid>
              <a:tr h="370840">
                <a:tc>
                  <a:txBody>
                    <a:bodyPr/>
                    <a:lstStyle/>
                    <a:p>
                      <a:r>
                        <a:rPr lang="en-US"/>
                        <a:t>200</a:t>
                      </a:r>
                    </a:p>
                  </a:txBody>
                  <a:tcPr/>
                </a:tc>
                <a:tc>
                  <a:txBody>
                    <a:bodyPr/>
                    <a:lstStyle/>
                    <a:p>
                      <a:r>
                        <a:rPr lang="en-US"/>
                        <a:t>BD445</a:t>
                      </a:r>
                    </a:p>
                  </a:txBody>
                  <a:tcPr/>
                </a:tc>
                <a:tc>
                  <a:txBody>
                    <a:bodyPr/>
                    <a:lstStyle/>
                    <a:p>
                      <a:r>
                        <a:rPr lang="en-US"/>
                        <a:t>MWF3</a:t>
                      </a:r>
                    </a:p>
                  </a:txBody>
                  <a:tcPr/>
                </a:tc>
                <a:tc>
                  <a:txBody>
                    <a:bodyPr/>
                    <a:lstStyle/>
                    <a:p>
                      <a:r>
                        <a:rPr lang="en-US"/>
                        <a:t>2</a:t>
                      </a:r>
                    </a:p>
                  </a:txBody>
                  <a:tcPr/>
                </a:tc>
                <a:extLst>
                  <a:ext uri="{0D108BD9-81ED-4DB2-BD59-A6C34878D82A}">
                    <a16:rowId xmlns:a16="http://schemas.microsoft.com/office/drawing/2014/main" val="10000"/>
                  </a:ext>
                </a:extLst>
              </a:tr>
              <a:tr h="370840">
                <a:tc>
                  <a:txBody>
                    <a:bodyPr/>
                    <a:lstStyle/>
                    <a:p>
                      <a:r>
                        <a:rPr lang="en-US"/>
                        <a:t>200</a:t>
                      </a:r>
                    </a:p>
                  </a:txBody>
                  <a:tcPr/>
                </a:tc>
                <a:tc>
                  <a:txBody>
                    <a:bodyPr/>
                    <a:lstStyle/>
                    <a:p>
                      <a:r>
                        <a:rPr lang="en-US"/>
                        <a:t>CS250</a:t>
                      </a:r>
                    </a:p>
                  </a:txBody>
                  <a:tcPr/>
                </a:tc>
                <a:tc>
                  <a:txBody>
                    <a:bodyPr/>
                    <a:lstStyle/>
                    <a:p>
                      <a:r>
                        <a:rPr lang="en-US"/>
                        <a:t>MWF12</a:t>
                      </a:r>
                    </a:p>
                  </a:txBody>
                  <a:tcPr/>
                </a:tc>
                <a:tc>
                  <a:txBody>
                    <a:bodyPr/>
                    <a:lstStyle/>
                    <a:p>
                      <a:r>
                        <a:rPr lang="en-US"/>
                        <a:t>1</a:t>
                      </a:r>
                    </a:p>
                  </a:txBody>
                  <a:tcPr/>
                </a:tc>
                <a:extLst>
                  <a:ext uri="{0D108BD9-81ED-4DB2-BD59-A6C34878D82A}">
                    <a16:rowId xmlns:a16="http://schemas.microsoft.com/office/drawing/2014/main" val="10001"/>
                  </a:ext>
                </a:extLst>
              </a:tr>
              <a:tr h="370840">
                <a:tc>
                  <a:txBody>
                    <a:bodyPr/>
                    <a:lstStyle/>
                    <a:p>
                      <a:r>
                        <a:rPr lang="en-US"/>
                        <a:t>300</a:t>
                      </a:r>
                    </a:p>
                  </a:txBody>
                  <a:tcPr/>
                </a:tc>
                <a:tc>
                  <a:txBody>
                    <a:bodyPr/>
                    <a:lstStyle/>
                    <a:p>
                      <a:r>
                        <a:rPr lang="en-US"/>
                        <a:t>CS150</a:t>
                      </a:r>
                    </a:p>
                  </a:txBody>
                  <a:tcPr/>
                </a:tc>
                <a:tc>
                  <a:txBody>
                    <a:bodyPr/>
                    <a:lstStyle/>
                    <a:p>
                      <a:r>
                        <a:rPr lang="en-US"/>
                        <a:t>MWF3</a:t>
                      </a:r>
                    </a:p>
                  </a:txBody>
                  <a:tcPr/>
                </a:tc>
                <a:tc>
                  <a:txBody>
                    <a:bodyPr/>
                    <a:lstStyle/>
                    <a:p>
                      <a:r>
                        <a:rPr lang="en-US"/>
                        <a:t>1</a:t>
                      </a:r>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168443" y="5320308"/>
            <a:ext cx="8887277" cy="400110"/>
          </a:xfrm>
          <a:prstGeom prst="rect">
            <a:avLst/>
          </a:prstGeom>
          <a:noFill/>
        </p:spPr>
        <p:txBody>
          <a:bodyPr wrap="square" rtlCol="0">
            <a:spAutoFit/>
          </a:bodyPr>
          <a:lstStyle/>
          <a:p>
            <a:r>
              <a:rPr lang="en-US" sz="2000">
                <a:latin typeface="Times New Roman"/>
                <a:cs typeface="Times New Roman"/>
              </a:rPr>
              <a:t>Note: Baker appears twice. One of the Bakers is enrolled in 2 classes</a:t>
            </a:r>
          </a:p>
        </p:txBody>
      </p:sp>
      <p:sp>
        <p:nvSpPr>
          <p:cNvPr id="8" name="Slide Number Placeholder 7"/>
          <p:cNvSpPr>
            <a:spLocks noGrp="1"/>
          </p:cNvSpPr>
          <p:nvPr>
            <p:ph type="sldNum" sz="quarter" idx="12"/>
          </p:nvPr>
        </p:nvSpPr>
        <p:spPr/>
        <p:txBody>
          <a:bodyPr/>
          <a:lstStyle/>
          <a:p>
            <a:fld id="{2EF190A1-0A62-044C-B99E-616EE00601EF}" type="slidenum">
              <a:rPr lang="en-US" smtClean="0"/>
              <a:t>39</a:t>
            </a:fld>
            <a:endParaRPr lang="en-US"/>
          </a:p>
        </p:txBody>
      </p:sp>
    </p:spTree>
    <p:extLst>
      <p:ext uri="{BB962C8B-B14F-4D97-AF65-F5344CB8AC3E}">
        <p14:creationId xmlns:p14="http://schemas.microsoft.com/office/powerpoint/2010/main" val="355982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8052"/>
            <a:ext cx="8229600" cy="1031077"/>
          </a:xfrm>
        </p:spPr>
        <p:txBody>
          <a:bodyPr/>
          <a:lstStyle/>
          <a:p>
            <a:pPr algn="l"/>
            <a:r>
              <a:rPr lang="en-US" dirty="0"/>
              <a:t>SQL Syntax Guidelines</a:t>
            </a:r>
          </a:p>
        </p:txBody>
      </p:sp>
      <p:sp>
        <p:nvSpPr>
          <p:cNvPr id="5" name="Content Placeholder 4"/>
          <p:cNvSpPr>
            <a:spLocks noGrp="1"/>
          </p:cNvSpPr>
          <p:nvPr>
            <p:ph idx="1"/>
          </p:nvPr>
        </p:nvSpPr>
        <p:spPr>
          <a:xfrm>
            <a:off x="457199" y="1062037"/>
            <a:ext cx="8460745" cy="5157945"/>
          </a:xfrm>
        </p:spPr>
        <p:txBody>
          <a:bodyPr>
            <a:normAutofit/>
          </a:bodyPr>
          <a:lstStyle/>
          <a:p>
            <a:r>
              <a:rPr lang="en-US" dirty="0"/>
              <a:t>Both “SELECT” and “FROM” are reserved words</a:t>
            </a:r>
          </a:p>
          <a:p>
            <a:pPr lvl="1"/>
            <a:r>
              <a:rPr lang="en-US" dirty="0"/>
              <a:t>A reserved word cannot be used as a name in your system (e.g., table, column)</a:t>
            </a:r>
          </a:p>
          <a:p>
            <a:r>
              <a:rPr lang="en-US" dirty="0"/>
              <a:t>By custom:</a:t>
            </a:r>
          </a:p>
          <a:p>
            <a:pPr lvl="1"/>
            <a:r>
              <a:rPr lang="en-US" dirty="0"/>
              <a:t>SELECT and FROM are in capital letters</a:t>
            </a:r>
          </a:p>
          <a:p>
            <a:pPr lvl="1"/>
            <a:r>
              <a:rPr lang="en-US" dirty="0"/>
              <a:t>Statements are normally written on separate lines</a:t>
            </a:r>
          </a:p>
          <a:p>
            <a:pPr lvl="1"/>
            <a:r>
              <a:rPr lang="en-US" dirty="0"/>
              <a:t>(This is done for ease of understanding by people; the SQL complier does not require either capitals or multiple lines)</a:t>
            </a:r>
          </a:p>
          <a:p>
            <a:r>
              <a:rPr lang="en-US" dirty="0"/>
              <a:t>In this lecture, we will be using ANSI standard</a:t>
            </a:r>
          </a:p>
        </p:txBody>
      </p:sp>
      <p:sp>
        <p:nvSpPr>
          <p:cNvPr id="3" name="Footer Placeholder 2"/>
          <p:cNvSpPr>
            <a:spLocks noGrp="1"/>
          </p:cNvSpPr>
          <p:nvPr>
            <p:ph type="ftr" sz="quarter" idx="11"/>
          </p:nvPr>
        </p:nvSpPr>
        <p:spPr/>
        <p:txBody>
          <a:bodyPr/>
          <a:lstStyle/>
          <a:p>
            <a:r>
              <a:rPr lang="en-US" dirty="0"/>
              <a:t>Copyright J. Morabito 2021</a:t>
            </a:r>
          </a:p>
        </p:txBody>
      </p:sp>
      <p:sp>
        <p:nvSpPr>
          <p:cNvPr id="2" name="Slide Number Placeholder 1"/>
          <p:cNvSpPr>
            <a:spLocks noGrp="1"/>
          </p:cNvSpPr>
          <p:nvPr>
            <p:ph type="sldNum" sz="quarter" idx="12"/>
          </p:nvPr>
        </p:nvSpPr>
        <p:spPr/>
        <p:txBody>
          <a:bodyPr/>
          <a:lstStyle/>
          <a:p>
            <a:fld id="{2EF190A1-0A62-044C-B99E-616EE00601EF}" type="slidenum">
              <a:rPr lang="en-US" smtClean="0"/>
              <a:t>4</a:t>
            </a:fld>
            <a:endParaRPr lang="en-US" dirty="0"/>
          </a:p>
        </p:txBody>
      </p:sp>
    </p:spTree>
    <p:extLst>
      <p:ext uri="{BB962C8B-B14F-4D97-AF65-F5344CB8AC3E}">
        <p14:creationId xmlns:p14="http://schemas.microsoft.com/office/powerpoint/2010/main" val="1707568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Copyright J. Morabito 2021</a:t>
            </a:r>
          </a:p>
        </p:txBody>
      </p:sp>
      <p:sp>
        <p:nvSpPr>
          <p:cNvPr id="4" name="Title 3"/>
          <p:cNvSpPr txBox="1">
            <a:spLocks/>
          </p:cNvSpPr>
          <p:nvPr/>
        </p:nvSpPr>
        <p:spPr>
          <a:xfrm>
            <a:off x="209255" y="221424"/>
            <a:ext cx="8229600" cy="77238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t>Sample Data</a:t>
            </a:r>
          </a:p>
        </p:txBody>
      </p:sp>
      <p:graphicFrame>
        <p:nvGraphicFramePr>
          <p:cNvPr id="5" name="Table 4"/>
          <p:cNvGraphicFramePr>
            <a:graphicFrameLocks noGrp="1"/>
          </p:cNvGraphicFramePr>
          <p:nvPr>
            <p:extLst>
              <p:ext uri="{D42A27DB-BD31-4B8C-83A1-F6EECF244321}">
                <p14:modId xmlns:p14="http://schemas.microsoft.com/office/powerpoint/2010/main" val="1132046729"/>
              </p:ext>
            </p:extLst>
          </p:nvPr>
        </p:nvGraphicFramePr>
        <p:xfrm>
          <a:off x="392039" y="1751397"/>
          <a:ext cx="4640967" cy="3337560"/>
        </p:xfrm>
        <a:graphic>
          <a:graphicData uri="http://schemas.openxmlformats.org/drawingml/2006/table">
            <a:tbl>
              <a:tblPr firstRow="1" bandRow="1">
                <a:tableStyleId>{5940675A-B579-460E-94D1-54222C63F5DA}</a:tableStyleId>
              </a:tblPr>
              <a:tblGrid>
                <a:gridCol w="859219">
                  <a:extLst>
                    <a:ext uri="{9D8B030D-6E8A-4147-A177-3AD203B41FA5}">
                      <a16:colId xmlns:a16="http://schemas.microsoft.com/office/drawing/2014/main" val="20000"/>
                    </a:ext>
                  </a:extLst>
                </a:gridCol>
                <a:gridCol w="984684">
                  <a:extLst>
                    <a:ext uri="{9D8B030D-6E8A-4147-A177-3AD203B41FA5}">
                      <a16:colId xmlns:a16="http://schemas.microsoft.com/office/drawing/2014/main" val="20001"/>
                    </a:ext>
                  </a:extLst>
                </a:gridCol>
                <a:gridCol w="1398536">
                  <a:extLst>
                    <a:ext uri="{9D8B030D-6E8A-4147-A177-3AD203B41FA5}">
                      <a16:colId xmlns:a16="http://schemas.microsoft.com/office/drawing/2014/main" val="20002"/>
                    </a:ext>
                  </a:extLst>
                </a:gridCol>
                <a:gridCol w="1398528">
                  <a:extLst>
                    <a:ext uri="{9D8B030D-6E8A-4147-A177-3AD203B41FA5}">
                      <a16:colId xmlns:a16="http://schemas.microsoft.com/office/drawing/2014/main" val="20003"/>
                    </a:ext>
                  </a:extLst>
                </a:gridCol>
              </a:tblGrid>
              <a:tr h="370840">
                <a:tc>
                  <a:txBody>
                    <a:bodyPr/>
                    <a:lstStyle/>
                    <a:p>
                      <a:r>
                        <a:rPr lang="en-US"/>
                        <a:t>SID</a:t>
                      </a:r>
                    </a:p>
                  </a:txBody>
                  <a:tcPr/>
                </a:tc>
                <a:tc>
                  <a:txBody>
                    <a:bodyPr/>
                    <a:lstStyle/>
                    <a:p>
                      <a:r>
                        <a:rPr lang="en-US"/>
                        <a:t>NAME</a:t>
                      </a:r>
                    </a:p>
                  </a:txBody>
                  <a:tcPr/>
                </a:tc>
                <a:tc>
                  <a:txBody>
                    <a:bodyPr/>
                    <a:lstStyle/>
                    <a:p>
                      <a:r>
                        <a:rPr lang="en-US"/>
                        <a:t>MAJOR</a:t>
                      </a:r>
                    </a:p>
                  </a:txBody>
                  <a:tcPr/>
                </a:tc>
                <a:tc>
                  <a:txBody>
                    <a:bodyPr/>
                    <a:lstStyle/>
                    <a:p>
                      <a:r>
                        <a:rPr lang="en-US" dirty="0"/>
                        <a:t>GRADELEVEL</a:t>
                      </a:r>
                    </a:p>
                  </a:txBody>
                  <a:tcPr/>
                </a:tc>
                <a:extLst>
                  <a:ext uri="{0D108BD9-81ED-4DB2-BD59-A6C34878D82A}">
                    <a16:rowId xmlns:a16="http://schemas.microsoft.com/office/drawing/2014/main" val="10000"/>
                  </a:ext>
                </a:extLst>
              </a:tr>
              <a:tr h="370840">
                <a:tc>
                  <a:txBody>
                    <a:bodyPr/>
                    <a:lstStyle/>
                    <a:p>
                      <a:r>
                        <a:rPr lang="en-US"/>
                        <a:t>100</a:t>
                      </a:r>
                    </a:p>
                  </a:txBody>
                  <a:tcPr/>
                </a:tc>
                <a:tc>
                  <a:txBody>
                    <a:bodyPr/>
                    <a:lstStyle/>
                    <a:p>
                      <a:r>
                        <a:rPr lang="en-US"/>
                        <a:t>Jones</a:t>
                      </a:r>
                    </a:p>
                  </a:txBody>
                  <a:tcPr/>
                </a:tc>
                <a:tc>
                  <a:txBody>
                    <a:bodyPr/>
                    <a:lstStyle/>
                    <a:p>
                      <a:r>
                        <a:rPr lang="en-US"/>
                        <a:t>History</a:t>
                      </a:r>
                    </a:p>
                  </a:txBody>
                  <a:tcPr/>
                </a:tc>
                <a:tc>
                  <a:txBody>
                    <a:bodyPr/>
                    <a:lstStyle/>
                    <a:p>
                      <a:r>
                        <a:rPr lang="en-US"/>
                        <a:t>GR</a:t>
                      </a:r>
                    </a:p>
                  </a:txBody>
                  <a:tcPr/>
                </a:tc>
                <a:extLst>
                  <a:ext uri="{0D108BD9-81ED-4DB2-BD59-A6C34878D82A}">
                    <a16:rowId xmlns:a16="http://schemas.microsoft.com/office/drawing/2014/main" val="10001"/>
                  </a:ext>
                </a:extLst>
              </a:tr>
              <a:tr h="370840">
                <a:tc>
                  <a:txBody>
                    <a:bodyPr/>
                    <a:lstStyle/>
                    <a:p>
                      <a:r>
                        <a:rPr lang="en-US"/>
                        <a:t>150</a:t>
                      </a:r>
                    </a:p>
                  </a:txBody>
                  <a:tcPr/>
                </a:tc>
                <a:tc>
                  <a:txBody>
                    <a:bodyPr/>
                    <a:lstStyle/>
                    <a:p>
                      <a:r>
                        <a:rPr lang="en-US"/>
                        <a:t>Parks</a:t>
                      </a:r>
                    </a:p>
                  </a:txBody>
                  <a:tcPr/>
                </a:tc>
                <a:tc>
                  <a:txBody>
                    <a:bodyPr/>
                    <a:lstStyle/>
                    <a:p>
                      <a:r>
                        <a:rPr lang="en-US"/>
                        <a:t>Accounting</a:t>
                      </a:r>
                    </a:p>
                  </a:txBody>
                  <a:tcPr/>
                </a:tc>
                <a:tc>
                  <a:txBody>
                    <a:bodyPr/>
                    <a:lstStyle/>
                    <a:p>
                      <a:r>
                        <a:rPr lang="en-US"/>
                        <a:t>SO</a:t>
                      </a:r>
                    </a:p>
                  </a:txBody>
                  <a:tcPr/>
                </a:tc>
                <a:extLst>
                  <a:ext uri="{0D108BD9-81ED-4DB2-BD59-A6C34878D82A}">
                    <a16:rowId xmlns:a16="http://schemas.microsoft.com/office/drawing/2014/main" val="10002"/>
                  </a:ext>
                </a:extLst>
              </a:tr>
              <a:tr h="370840">
                <a:tc>
                  <a:txBody>
                    <a:bodyPr/>
                    <a:lstStyle/>
                    <a:p>
                      <a:r>
                        <a:rPr lang="en-US"/>
                        <a:t>200</a:t>
                      </a:r>
                    </a:p>
                  </a:txBody>
                  <a:tcPr/>
                </a:tc>
                <a:tc>
                  <a:txBody>
                    <a:bodyPr/>
                    <a:lstStyle/>
                    <a:p>
                      <a:r>
                        <a:rPr lang="en-US"/>
                        <a:t>Baker</a:t>
                      </a:r>
                    </a:p>
                  </a:txBody>
                  <a:tcPr/>
                </a:tc>
                <a:tc>
                  <a:txBody>
                    <a:bodyPr/>
                    <a:lstStyle/>
                    <a:p>
                      <a:r>
                        <a:rPr lang="en-US"/>
                        <a:t>Math</a:t>
                      </a:r>
                    </a:p>
                  </a:txBody>
                  <a:tcPr/>
                </a:tc>
                <a:tc>
                  <a:txBody>
                    <a:bodyPr/>
                    <a:lstStyle/>
                    <a:p>
                      <a:r>
                        <a:rPr lang="en-US"/>
                        <a:t>GR</a:t>
                      </a:r>
                    </a:p>
                  </a:txBody>
                  <a:tcPr/>
                </a:tc>
                <a:extLst>
                  <a:ext uri="{0D108BD9-81ED-4DB2-BD59-A6C34878D82A}">
                    <a16:rowId xmlns:a16="http://schemas.microsoft.com/office/drawing/2014/main" val="10003"/>
                  </a:ext>
                </a:extLst>
              </a:tr>
              <a:tr h="370840">
                <a:tc>
                  <a:txBody>
                    <a:bodyPr/>
                    <a:lstStyle/>
                    <a:p>
                      <a:r>
                        <a:rPr lang="en-US"/>
                        <a:t>250</a:t>
                      </a:r>
                    </a:p>
                  </a:txBody>
                  <a:tcPr/>
                </a:tc>
                <a:tc>
                  <a:txBody>
                    <a:bodyPr/>
                    <a:lstStyle/>
                    <a:p>
                      <a:r>
                        <a:rPr lang="en-US"/>
                        <a:t>Glass</a:t>
                      </a:r>
                    </a:p>
                  </a:txBody>
                  <a:tcPr/>
                </a:tc>
                <a:tc>
                  <a:txBody>
                    <a:bodyPr/>
                    <a:lstStyle/>
                    <a:p>
                      <a:r>
                        <a:rPr lang="en-US"/>
                        <a:t>History</a:t>
                      </a:r>
                    </a:p>
                  </a:txBody>
                  <a:tcPr/>
                </a:tc>
                <a:tc>
                  <a:txBody>
                    <a:bodyPr/>
                    <a:lstStyle/>
                    <a:p>
                      <a:r>
                        <a:rPr lang="en-US"/>
                        <a:t>SN</a:t>
                      </a:r>
                    </a:p>
                  </a:txBody>
                  <a:tcPr/>
                </a:tc>
                <a:extLst>
                  <a:ext uri="{0D108BD9-81ED-4DB2-BD59-A6C34878D82A}">
                    <a16:rowId xmlns:a16="http://schemas.microsoft.com/office/drawing/2014/main" val="10004"/>
                  </a:ext>
                </a:extLst>
              </a:tr>
              <a:tr h="370840">
                <a:tc>
                  <a:txBody>
                    <a:bodyPr/>
                    <a:lstStyle/>
                    <a:p>
                      <a:r>
                        <a:rPr lang="en-US"/>
                        <a:t>300</a:t>
                      </a:r>
                    </a:p>
                  </a:txBody>
                  <a:tcPr/>
                </a:tc>
                <a:tc>
                  <a:txBody>
                    <a:bodyPr/>
                    <a:lstStyle/>
                    <a:p>
                      <a:r>
                        <a:rPr lang="en-US"/>
                        <a:t>Baker</a:t>
                      </a:r>
                    </a:p>
                  </a:txBody>
                  <a:tcPr/>
                </a:tc>
                <a:tc>
                  <a:txBody>
                    <a:bodyPr/>
                    <a:lstStyle/>
                    <a:p>
                      <a:r>
                        <a:rPr lang="en-US"/>
                        <a:t>Accounting</a:t>
                      </a:r>
                    </a:p>
                  </a:txBody>
                  <a:tcPr/>
                </a:tc>
                <a:tc>
                  <a:txBody>
                    <a:bodyPr/>
                    <a:lstStyle/>
                    <a:p>
                      <a:r>
                        <a:rPr lang="en-US"/>
                        <a:t>SN</a:t>
                      </a:r>
                    </a:p>
                  </a:txBody>
                  <a:tcPr/>
                </a:tc>
                <a:extLst>
                  <a:ext uri="{0D108BD9-81ED-4DB2-BD59-A6C34878D82A}">
                    <a16:rowId xmlns:a16="http://schemas.microsoft.com/office/drawing/2014/main" val="10005"/>
                  </a:ext>
                </a:extLst>
              </a:tr>
              <a:tr h="370840">
                <a:tc>
                  <a:txBody>
                    <a:bodyPr/>
                    <a:lstStyle/>
                    <a:p>
                      <a:r>
                        <a:rPr lang="en-US"/>
                        <a:t>350</a:t>
                      </a:r>
                    </a:p>
                  </a:txBody>
                  <a:tcPr/>
                </a:tc>
                <a:tc>
                  <a:txBody>
                    <a:bodyPr/>
                    <a:lstStyle/>
                    <a:p>
                      <a:r>
                        <a:rPr lang="en-US"/>
                        <a:t>Russell</a:t>
                      </a:r>
                    </a:p>
                  </a:txBody>
                  <a:tcPr/>
                </a:tc>
                <a:tc>
                  <a:txBody>
                    <a:bodyPr/>
                    <a:lstStyle/>
                    <a:p>
                      <a:r>
                        <a:rPr lang="en-US"/>
                        <a:t>Math</a:t>
                      </a:r>
                    </a:p>
                  </a:txBody>
                  <a:tcPr/>
                </a:tc>
                <a:tc>
                  <a:txBody>
                    <a:bodyPr/>
                    <a:lstStyle/>
                    <a:p>
                      <a:r>
                        <a:rPr lang="en-US"/>
                        <a:t>JR</a:t>
                      </a:r>
                    </a:p>
                  </a:txBody>
                  <a:tcPr/>
                </a:tc>
                <a:extLst>
                  <a:ext uri="{0D108BD9-81ED-4DB2-BD59-A6C34878D82A}">
                    <a16:rowId xmlns:a16="http://schemas.microsoft.com/office/drawing/2014/main" val="10006"/>
                  </a:ext>
                </a:extLst>
              </a:tr>
              <a:tr h="370840">
                <a:tc>
                  <a:txBody>
                    <a:bodyPr/>
                    <a:lstStyle/>
                    <a:p>
                      <a:r>
                        <a:rPr lang="en-US"/>
                        <a:t>400</a:t>
                      </a:r>
                    </a:p>
                  </a:txBody>
                  <a:tcPr/>
                </a:tc>
                <a:tc>
                  <a:txBody>
                    <a:bodyPr/>
                    <a:lstStyle/>
                    <a:p>
                      <a:r>
                        <a:rPr lang="en-US"/>
                        <a:t>Rye</a:t>
                      </a:r>
                    </a:p>
                  </a:txBody>
                  <a:tcPr/>
                </a:tc>
                <a:tc>
                  <a:txBody>
                    <a:bodyPr/>
                    <a:lstStyle/>
                    <a:p>
                      <a:r>
                        <a:rPr lang="en-US"/>
                        <a:t>Accounting</a:t>
                      </a:r>
                    </a:p>
                  </a:txBody>
                  <a:tcPr/>
                </a:tc>
                <a:tc>
                  <a:txBody>
                    <a:bodyPr/>
                    <a:lstStyle/>
                    <a:p>
                      <a:r>
                        <a:rPr lang="en-US"/>
                        <a:t>FR</a:t>
                      </a:r>
                    </a:p>
                  </a:txBody>
                  <a:tcPr/>
                </a:tc>
                <a:extLst>
                  <a:ext uri="{0D108BD9-81ED-4DB2-BD59-A6C34878D82A}">
                    <a16:rowId xmlns:a16="http://schemas.microsoft.com/office/drawing/2014/main" val="10007"/>
                  </a:ext>
                </a:extLst>
              </a:tr>
              <a:tr h="370840">
                <a:tc>
                  <a:txBody>
                    <a:bodyPr/>
                    <a:lstStyle/>
                    <a:p>
                      <a:r>
                        <a:rPr lang="en-US"/>
                        <a:t>450</a:t>
                      </a:r>
                    </a:p>
                  </a:txBody>
                  <a:tcPr/>
                </a:tc>
                <a:tc>
                  <a:txBody>
                    <a:bodyPr/>
                    <a:lstStyle/>
                    <a:p>
                      <a:r>
                        <a:rPr lang="en-US"/>
                        <a:t>Jones</a:t>
                      </a:r>
                    </a:p>
                  </a:txBody>
                  <a:tcPr/>
                </a:tc>
                <a:tc>
                  <a:txBody>
                    <a:bodyPr/>
                    <a:lstStyle/>
                    <a:p>
                      <a:r>
                        <a:rPr lang="en-US"/>
                        <a:t>History</a:t>
                      </a:r>
                    </a:p>
                  </a:txBody>
                  <a:tcPr/>
                </a:tc>
                <a:tc>
                  <a:txBody>
                    <a:bodyPr/>
                    <a:lstStyle/>
                    <a:p>
                      <a:r>
                        <a:rPr lang="en-US"/>
                        <a:t>SN</a:t>
                      </a: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56191343"/>
              </p:ext>
            </p:extLst>
          </p:nvPr>
        </p:nvGraphicFramePr>
        <p:xfrm>
          <a:off x="5420927" y="295086"/>
          <a:ext cx="3242439" cy="2225040"/>
        </p:xfrm>
        <a:graphic>
          <a:graphicData uri="http://schemas.openxmlformats.org/drawingml/2006/table">
            <a:tbl>
              <a:tblPr firstRow="1" bandRow="1">
                <a:tableStyleId>{5940675A-B579-460E-94D1-54222C63F5DA}</a:tableStyleId>
              </a:tblPr>
              <a:tblGrid>
                <a:gridCol w="943664">
                  <a:extLst>
                    <a:ext uri="{9D8B030D-6E8A-4147-A177-3AD203B41FA5}">
                      <a16:colId xmlns:a16="http://schemas.microsoft.com/office/drawing/2014/main" val="20000"/>
                    </a:ext>
                  </a:extLst>
                </a:gridCol>
                <a:gridCol w="1035365">
                  <a:extLst>
                    <a:ext uri="{9D8B030D-6E8A-4147-A177-3AD203B41FA5}">
                      <a16:colId xmlns:a16="http://schemas.microsoft.com/office/drawing/2014/main" val="20001"/>
                    </a:ext>
                  </a:extLst>
                </a:gridCol>
                <a:gridCol w="1263410">
                  <a:extLst>
                    <a:ext uri="{9D8B030D-6E8A-4147-A177-3AD203B41FA5}">
                      <a16:colId xmlns:a16="http://schemas.microsoft.com/office/drawing/2014/main" val="20002"/>
                    </a:ext>
                  </a:extLst>
                </a:gridCol>
              </a:tblGrid>
              <a:tr h="370840">
                <a:tc>
                  <a:txBody>
                    <a:bodyPr/>
                    <a:lstStyle/>
                    <a:p>
                      <a:r>
                        <a:rPr lang="en-US"/>
                        <a:t>NAME</a:t>
                      </a:r>
                    </a:p>
                  </a:txBody>
                  <a:tcPr/>
                </a:tc>
                <a:tc>
                  <a:txBody>
                    <a:bodyPr/>
                    <a:lstStyle/>
                    <a:p>
                      <a:r>
                        <a:rPr lang="en-US"/>
                        <a:t>TIME</a:t>
                      </a:r>
                    </a:p>
                  </a:txBody>
                  <a:tcPr/>
                </a:tc>
                <a:tc>
                  <a:txBody>
                    <a:bodyPr/>
                    <a:lstStyle/>
                    <a:p>
                      <a:r>
                        <a:rPr lang="en-US"/>
                        <a:t>ROOM</a:t>
                      </a:r>
                    </a:p>
                  </a:txBody>
                  <a:tcPr/>
                </a:tc>
                <a:extLst>
                  <a:ext uri="{0D108BD9-81ED-4DB2-BD59-A6C34878D82A}">
                    <a16:rowId xmlns:a16="http://schemas.microsoft.com/office/drawing/2014/main" val="10000"/>
                  </a:ext>
                </a:extLst>
              </a:tr>
              <a:tr h="370840">
                <a:tc>
                  <a:txBody>
                    <a:bodyPr/>
                    <a:lstStyle/>
                    <a:p>
                      <a:r>
                        <a:rPr lang="en-US"/>
                        <a:t>BA200</a:t>
                      </a:r>
                    </a:p>
                  </a:txBody>
                  <a:tcPr/>
                </a:tc>
                <a:tc>
                  <a:txBody>
                    <a:bodyPr/>
                    <a:lstStyle/>
                    <a:p>
                      <a:r>
                        <a:rPr lang="en-US"/>
                        <a:t>M-F9</a:t>
                      </a:r>
                    </a:p>
                  </a:txBody>
                  <a:tcPr/>
                </a:tc>
                <a:tc>
                  <a:txBody>
                    <a:bodyPr/>
                    <a:lstStyle/>
                    <a:p>
                      <a:r>
                        <a:rPr lang="en-US"/>
                        <a:t>SC110</a:t>
                      </a:r>
                    </a:p>
                  </a:txBody>
                  <a:tcPr/>
                </a:tc>
                <a:extLst>
                  <a:ext uri="{0D108BD9-81ED-4DB2-BD59-A6C34878D82A}">
                    <a16:rowId xmlns:a16="http://schemas.microsoft.com/office/drawing/2014/main" val="10001"/>
                  </a:ext>
                </a:extLst>
              </a:tr>
              <a:tr h="370840">
                <a:tc>
                  <a:txBody>
                    <a:bodyPr/>
                    <a:lstStyle/>
                    <a:p>
                      <a:r>
                        <a:rPr lang="en-US"/>
                        <a:t>BD445</a:t>
                      </a:r>
                    </a:p>
                  </a:txBody>
                  <a:tcPr/>
                </a:tc>
                <a:tc>
                  <a:txBody>
                    <a:bodyPr/>
                    <a:lstStyle/>
                    <a:p>
                      <a:r>
                        <a:rPr lang="en-US"/>
                        <a:t>MWF3</a:t>
                      </a:r>
                    </a:p>
                  </a:txBody>
                  <a:tcPr/>
                </a:tc>
                <a:tc>
                  <a:txBody>
                    <a:bodyPr/>
                    <a:lstStyle/>
                    <a:p>
                      <a:r>
                        <a:rPr lang="en-US"/>
                        <a:t>SC213</a:t>
                      </a:r>
                    </a:p>
                  </a:txBody>
                  <a:tcPr/>
                </a:tc>
                <a:extLst>
                  <a:ext uri="{0D108BD9-81ED-4DB2-BD59-A6C34878D82A}">
                    <a16:rowId xmlns:a16="http://schemas.microsoft.com/office/drawing/2014/main" val="10002"/>
                  </a:ext>
                </a:extLst>
              </a:tr>
              <a:tr h="370840">
                <a:tc>
                  <a:txBody>
                    <a:bodyPr/>
                    <a:lstStyle/>
                    <a:p>
                      <a:r>
                        <a:rPr lang="en-US"/>
                        <a:t>BF410</a:t>
                      </a:r>
                    </a:p>
                  </a:txBody>
                  <a:tcPr/>
                </a:tc>
                <a:tc>
                  <a:txBody>
                    <a:bodyPr/>
                    <a:lstStyle/>
                    <a:p>
                      <a:r>
                        <a:rPr lang="en-US"/>
                        <a:t>MWF8</a:t>
                      </a:r>
                    </a:p>
                  </a:txBody>
                  <a:tcPr/>
                </a:tc>
                <a:tc>
                  <a:txBody>
                    <a:bodyPr/>
                    <a:lstStyle/>
                    <a:p>
                      <a:r>
                        <a:rPr lang="en-US"/>
                        <a:t>SC213</a:t>
                      </a:r>
                    </a:p>
                  </a:txBody>
                  <a:tcPr/>
                </a:tc>
                <a:extLst>
                  <a:ext uri="{0D108BD9-81ED-4DB2-BD59-A6C34878D82A}">
                    <a16:rowId xmlns:a16="http://schemas.microsoft.com/office/drawing/2014/main" val="10003"/>
                  </a:ext>
                </a:extLst>
              </a:tr>
              <a:tr h="370840">
                <a:tc>
                  <a:txBody>
                    <a:bodyPr/>
                    <a:lstStyle/>
                    <a:p>
                      <a:r>
                        <a:rPr lang="en-US"/>
                        <a:t>CS150</a:t>
                      </a:r>
                    </a:p>
                  </a:txBody>
                  <a:tcPr/>
                </a:tc>
                <a:tc>
                  <a:txBody>
                    <a:bodyPr/>
                    <a:lstStyle/>
                    <a:p>
                      <a:r>
                        <a:rPr lang="en-US"/>
                        <a:t>MWF3</a:t>
                      </a:r>
                    </a:p>
                  </a:txBody>
                  <a:tcPr/>
                </a:tc>
                <a:tc>
                  <a:txBody>
                    <a:bodyPr/>
                    <a:lstStyle/>
                    <a:p>
                      <a:r>
                        <a:rPr lang="en-US"/>
                        <a:t>EA304</a:t>
                      </a:r>
                    </a:p>
                  </a:txBody>
                  <a:tcPr/>
                </a:tc>
                <a:extLst>
                  <a:ext uri="{0D108BD9-81ED-4DB2-BD59-A6C34878D82A}">
                    <a16:rowId xmlns:a16="http://schemas.microsoft.com/office/drawing/2014/main" val="10004"/>
                  </a:ext>
                </a:extLst>
              </a:tr>
              <a:tr h="370840">
                <a:tc>
                  <a:txBody>
                    <a:bodyPr/>
                    <a:lstStyle/>
                    <a:p>
                      <a:r>
                        <a:rPr lang="en-US"/>
                        <a:t>CS250</a:t>
                      </a:r>
                    </a:p>
                  </a:txBody>
                  <a:tcPr/>
                </a:tc>
                <a:tc>
                  <a:txBody>
                    <a:bodyPr/>
                    <a:lstStyle/>
                    <a:p>
                      <a:r>
                        <a:rPr lang="en-US"/>
                        <a:t>MWF12</a:t>
                      </a:r>
                    </a:p>
                  </a:txBody>
                  <a:tcPr/>
                </a:tc>
                <a:tc>
                  <a:txBody>
                    <a:bodyPr/>
                    <a:lstStyle/>
                    <a:p>
                      <a:r>
                        <a:rPr lang="en-US"/>
                        <a:t>EB210</a:t>
                      </a:r>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9003793"/>
              </p:ext>
            </p:extLst>
          </p:nvPr>
        </p:nvGraphicFramePr>
        <p:xfrm>
          <a:off x="5453482" y="3068038"/>
          <a:ext cx="3313168" cy="3708400"/>
        </p:xfrm>
        <a:graphic>
          <a:graphicData uri="http://schemas.openxmlformats.org/drawingml/2006/table">
            <a:tbl>
              <a:tblPr firstRow="1" bandRow="1">
                <a:tableStyleId>{5940675A-B579-460E-94D1-54222C63F5DA}</a:tableStyleId>
              </a:tblPr>
              <a:tblGrid>
                <a:gridCol w="855901">
                  <a:extLst>
                    <a:ext uri="{9D8B030D-6E8A-4147-A177-3AD203B41FA5}">
                      <a16:colId xmlns:a16="http://schemas.microsoft.com/office/drawing/2014/main" val="20000"/>
                    </a:ext>
                  </a:extLst>
                </a:gridCol>
                <a:gridCol w="1463316">
                  <a:extLst>
                    <a:ext uri="{9D8B030D-6E8A-4147-A177-3AD203B41FA5}">
                      <a16:colId xmlns:a16="http://schemas.microsoft.com/office/drawing/2014/main" val="20001"/>
                    </a:ext>
                  </a:extLst>
                </a:gridCol>
                <a:gridCol w="993951">
                  <a:extLst>
                    <a:ext uri="{9D8B030D-6E8A-4147-A177-3AD203B41FA5}">
                      <a16:colId xmlns:a16="http://schemas.microsoft.com/office/drawing/2014/main" val="20002"/>
                    </a:ext>
                  </a:extLst>
                </a:gridCol>
              </a:tblGrid>
              <a:tr h="370840">
                <a:tc>
                  <a:txBody>
                    <a:bodyPr/>
                    <a:lstStyle/>
                    <a:p>
                      <a:r>
                        <a:rPr lang="en-US"/>
                        <a:t>STNO</a:t>
                      </a:r>
                    </a:p>
                  </a:txBody>
                  <a:tcPr/>
                </a:tc>
                <a:tc>
                  <a:txBody>
                    <a:bodyPr/>
                    <a:lstStyle/>
                    <a:p>
                      <a:r>
                        <a:rPr lang="en-US"/>
                        <a:t>CLASSNAME</a:t>
                      </a:r>
                    </a:p>
                  </a:txBody>
                  <a:tcPr/>
                </a:tc>
                <a:tc>
                  <a:txBody>
                    <a:bodyPr/>
                    <a:lstStyle/>
                    <a:p>
                      <a:r>
                        <a:rPr lang="en-US"/>
                        <a:t>POSNO</a:t>
                      </a:r>
                    </a:p>
                  </a:txBody>
                  <a:tcPr/>
                </a:tc>
                <a:extLst>
                  <a:ext uri="{0D108BD9-81ED-4DB2-BD59-A6C34878D82A}">
                    <a16:rowId xmlns:a16="http://schemas.microsoft.com/office/drawing/2014/main" val="10000"/>
                  </a:ext>
                </a:extLst>
              </a:tr>
              <a:tr h="370840">
                <a:tc>
                  <a:txBody>
                    <a:bodyPr/>
                    <a:lstStyle/>
                    <a:p>
                      <a:r>
                        <a:rPr lang="en-US"/>
                        <a:t>100</a:t>
                      </a:r>
                    </a:p>
                  </a:txBody>
                  <a:tcPr/>
                </a:tc>
                <a:tc>
                  <a:txBody>
                    <a:bodyPr/>
                    <a:lstStyle/>
                    <a:p>
                      <a:r>
                        <a:rPr lang="en-US"/>
                        <a:t>BD445</a:t>
                      </a:r>
                    </a:p>
                  </a:txBody>
                  <a:tcPr/>
                </a:tc>
                <a:tc>
                  <a:txBody>
                    <a:bodyPr/>
                    <a:lstStyle/>
                    <a:p>
                      <a:r>
                        <a:rPr lang="en-US"/>
                        <a:t>1</a:t>
                      </a:r>
                    </a:p>
                  </a:txBody>
                  <a:tcPr/>
                </a:tc>
                <a:extLst>
                  <a:ext uri="{0D108BD9-81ED-4DB2-BD59-A6C34878D82A}">
                    <a16:rowId xmlns:a16="http://schemas.microsoft.com/office/drawing/2014/main" val="10001"/>
                  </a:ext>
                </a:extLst>
              </a:tr>
              <a:tr h="370840">
                <a:tc>
                  <a:txBody>
                    <a:bodyPr/>
                    <a:lstStyle/>
                    <a:p>
                      <a:r>
                        <a:rPr lang="en-US"/>
                        <a:t>150</a:t>
                      </a:r>
                    </a:p>
                  </a:txBody>
                  <a:tcPr/>
                </a:tc>
                <a:tc>
                  <a:txBody>
                    <a:bodyPr/>
                    <a:lstStyle/>
                    <a:p>
                      <a:r>
                        <a:rPr lang="en-US"/>
                        <a:t>BA200</a:t>
                      </a:r>
                    </a:p>
                  </a:txBody>
                  <a:tcPr/>
                </a:tc>
                <a:tc>
                  <a:txBody>
                    <a:bodyPr/>
                    <a:lstStyle/>
                    <a:p>
                      <a:r>
                        <a:rPr lang="en-US"/>
                        <a:t>1</a:t>
                      </a:r>
                    </a:p>
                  </a:txBody>
                  <a:tcPr/>
                </a:tc>
                <a:extLst>
                  <a:ext uri="{0D108BD9-81ED-4DB2-BD59-A6C34878D82A}">
                    <a16:rowId xmlns:a16="http://schemas.microsoft.com/office/drawing/2014/main" val="10002"/>
                  </a:ext>
                </a:extLst>
              </a:tr>
              <a:tr h="370840">
                <a:tc>
                  <a:txBody>
                    <a:bodyPr/>
                    <a:lstStyle/>
                    <a:p>
                      <a:r>
                        <a:rPr lang="en-US"/>
                        <a:t>200</a:t>
                      </a:r>
                    </a:p>
                  </a:txBody>
                  <a:tcPr/>
                </a:tc>
                <a:tc>
                  <a:txBody>
                    <a:bodyPr/>
                    <a:lstStyle/>
                    <a:p>
                      <a:r>
                        <a:rPr lang="en-US"/>
                        <a:t>BD445</a:t>
                      </a:r>
                    </a:p>
                  </a:txBody>
                  <a:tcPr/>
                </a:tc>
                <a:tc>
                  <a:txBody>
                    <a:bodyPr/>
                    <a:lstStyle/>
                    <a:p>
                      <a:r>
                        <a:rPr lang="en-US"/>
                        <a:t>2</a:t>
                      </a:r>
                    </a:p>
                  </a:txBody>
                  <a:tcPr/>
                </a:tc>
                <a:extLst>
                  <a:ext uri="{0D108BD9-81ED-4DB2-BD59-A6C34878D82A}">
                    <a16:rowId xmlns:a16="http://schemas.microsoft.com/office/drawing/2014/main" val="10003"/>
                  </a:ext>
                </a:extLst>
              </a:tr>
              <a:tr h="370840">
                <a:tc>
                  <a:txBody>
                    <a:bodyPr/>
                    <a:lstStyle/>
                    <a:p>
                      <a:r>
                        <a:rPr lang="en-US"/>
                        <a:t>200</a:t>
                      </a:r>
                    </a:p>
                  </a:txBody>
                  <a:tcPr/>
                </a:tc>
                <a:tc>
                  <a:txBody>
                    <a:bodyPr/>
                    <a:lstStyle/>
                    <a:p>
                      <a:r>
                        <a:rPr lang="en-US"/>
                        <a:t>CS250</a:t>
                      </a:r>
                    </a:p>
                  </a:txBody>
                  <a:tcPr/>
                </a:tc>
                <a:tc>
                  <a:txBody>
                    <a:bodyPr/>
                    <a:lstStyle/>
                    <a:p>
                      <a:r>
                        <a:rPr lang="en-US"/>
                        <a:t>1</a:t>
                      </a:r>
                    </a:p>
                  </a:txBody>
                  <a:tcPr/>
                </a:tc>
                <a:extLst>
                  <a:ext uri="{0D108BD9-81ED-4DB2-BD59-A6C34878D82A}">
                    <a16:rowId xmlns:a16="http://schemas.microsoft.com/office/drawing/2014/main" val="10004"/>
                  </a:ext>
                </a:extLst>
              </a:tr>
              <a:tr h="370840">
                <a:tc>
                  <a:txBody>
                    <a:bodyPr/>
                    <a:lstStyle/>
                    <a:p>
                      <a:r>
                        <a:rPr lang="en-US"/>
                        <a:t>300</a:t>
                      </a:r>
                    </a:p>
                  </a:txBody>
                  <a:tcPr/>
                </a:tc>
                <a:tc>
                  <a:txBody>
                    <a:bodyPr/>
                    <a:lstStyle/>
                    <a:p>
                      <a:r>
                        <a:rPr lang="en-US"/>
                        <a:t>CS150</a:t>
                      </a:r>
                    </a:p>
                  </a:txBody>
                  <a:tcPr/>
                </a:tc>
                <a:tc>
                  <a:txBody>
                    <a:bodyPr/>
                    <a:lstStyle/>
                    <a:p>
                      <a:r>
                        <a:rPr lang="en-US"/>
                        <a:t>1</a:t>
                      </a:r>
                    </a:p>
                  </a:txBody>
                  <a:tcPr/>
                </a:tc>
                <a:extLst>
                  <a:ext uri="{0D108BD9-81ED-4DB2-BD59-A6C34878D82A}">
                    <a16:rowId xmlns:a16="http://schemas.microsoft.com/office/drawing/2014/main" val="10005"/>
                  </a:ext>
                </a:extLst>
              </a:tr>
              <a:tr h="370840">
                <a:tc>
                  <a:txBody>
                    <a:bodyPr/>
                    <a:lstStyle/>
                    <a:p>
                      <a:r>
                        <a:rPr lang="en-US"/>
                        <a:t>400</a:t>
                      </a:r>
                    </a:p>
                  </a:txBody>
                  <a:tcPr/>
                </a:tc>
                <a:tc>
                  <a:txBody>
                    <a:bodyPr/>
                    <a:lstStyle/>
                    <a:p>
                      <a:r>
                        <a:rPr lang="en-US"/>
                        <a:t>BA200</a:t>
                      </a:r>
                    </a:p>
                  </a:txBody>
                  <a:tcPr/>
                </a:tc>
                <a:tc>
                  <a:txBody>
                    <a:bodyPr/>
                    <a:lstStyle/>
                    <a:p>
                      <a:r>
                        <a:rPr lang="en-US"/>
                        <a:t>2</a:t>
                      </a:r>
                    </a:p>
                  </a:txBody>
                  <a:tcPr/>
                </a:tc>
                <a:extLst>
                  <a:ext uri="{0D108BD9-81ED-4DB2-BD59-A6C34878D82A}">
                    <a16:rowId xmlns:a16="http://schemas.microsoft.com/office/drawing/2014/main" val="10006"/>
                  </a:ext>
                </a:extLst>
              </a:tr>
              <a:tr h="370840">
                <a:tc>
                  <a:txBody>
                    <a:bodyPr/>
                    <a:lstStyle/>
                    <a:p>
                      <a:r>
                        <a:rPr lang="en-US"/>
                        <a:t>400</a:t>
                      </a:r>
                    </a:p>
                  </a:txBody>
                  <a:tcPr/>
                </a:tc>
                <a:tc>
                  <a:txBody>
                    <a:bodyPr/>
                    <a:lstStyle/>
                    <a:p>
                      <a:r>
                        <a:rPr lang="en-US"/>
                        <a:t>BF410</a:t>
                      </a:r>
                    </a:p>
                  </a:txBody>
                  <a:tcPr/>
                </a:tc>
                <a:tc>
                  <a:txBody>
                    <a:bodyPr/>
                    <a:lstStyle/>
                    <a:p>
                      <a:r>
                        <a:rPr lang="en-US"/>
                        <a:t>1</a:t>
                      </a:r>
                    </a:p>
                  </a:txBody>
                  <a:tcPr/>
                </a:tc>
                <a:extLst>
                  <a:ext uri="{0D108BD9-81ED-4DB2-BD59-A6C34878D82A}">
                    <a16:rowId xmlns:a16="http://schemas.microsoft.com/office/drawing/2014/main" val="10007"/>
                  </a:ext>
                </a:extLst>
              </a:tr>
              <a:tr h="370840">
                <a:tc>
                  <a:txBody>
                    <a:bodyPr/>
                    <a:lstStyle/>
                    <a:p>
                      <a:r>
                        <a:rPr lang="en-US"/>
                        <a:t>400</a:t>
                      </a:r>
                    </a:p>
                  </a:txBody>
                  <a:tcPr/>
                </a:tc>
                <a:tc>
                  <a:txBody>
                    <a:bodyPr/>
                    <a:lstStyle/>
                    <a:p>
                      <a:r>
                        <a:rPr lang="en-US"/>
                        <a:t>CS250</a:t>
                      </a:r>
                    </a:p>
                  </a:txBody>
                  <a:tcPr/>
                </a:tc>
                <a:tc>
                  <a:txBody>
                    <a:bodyPr/>
                    <a:lstStyle/>
                    <a:p>
                      <a:r>
                        <a:rPr lang="en-US"/>
                        <a:t>2</a:t>
                      </a:r>
                    </a:p>
                  </a:txBody>
                  <a:tcPr/>
                </a:tc>
                <a:extLst>
                  <a:ext uri="{0D108BD9-81ED-4DB2-BD59-A6C34878D82A}">
                    <a16:rowId xmlns:a16="http://schemas.microsoft.com/office/drawing/2014/main" val="10008"/>
                  </a:ext>
                </a:extLst>
              </a:tr>
              <a:tr h="370840">
                <a:tc>
                  <a:txBody>
                    <a:bodyPr/>
                    <a:lstStyle/>
                    <a:p>
                      <a:r>
                        <a:rPr lang="en-US"/>
                        <a:t>450</a:t>
                      </a:r>
                    </a:p>
                  </a:txBody>
                  <a:tcPr/>
                </a:tc>
                <a:tc>
                  <a:txBody>
                    <a:bodyPr/>
                    <a:lstStyle/>
                    <a:p>
                      <a:r>
                        <a:rPr lang="en-US"/>
                        <a:t>BA200</a:t>
                      </a:r>
                    </a:p>
                  </a:txBody>
                  <a:tcPr/>
                </a:tc>
                <a:tc>
                  <a:txBody>
                    <a:bodyPr/>
                    <a:lstStyle/>
                    <a:p>
                      <a:r>
                        <a:rPr lang="en-US"/>
                        <a:t>3</a:t>
                      </a:r>
                    </a:p>
                  </a:txBody>
                  <a:tcPr/>
                </a:tc>
                <a:extLst>
                  <a:ext uri="{0D108BD9-81ED-4DB2-BD59-A6C34878D82A}">
                    <a16:rowId xmlns:a16="http://schemas.microsoft.com/office/drawing/2014/main" val="10009"/>
                  </a:ext>
                </a:extLst>
              </a:tr>
            </a:tbl>
          </a:graphicData>
        </a:graphic>
      </p:graphicFrame>
      <p:sp>
        <p:nvSpPr>
          <p:cNvPr id="8" name="TextBox 7"/>
          <p:cNvSpPr txBox="1"/>
          <p:nvPr/>
        </p:nvSpPr>
        <p:spPr>
          <a:xfrm>
            <a:off x="400887" y="1339691"/>
            <a:ext cx="1083199" cy="369332"/>
          </a:xfrm>
          <a:prstGeom prst="rect">
            <a:avLst/>
          </a:prstGeom>
          <a:noFill/>
        </p:spPr>
        <p:txBody>
          <a:bodyPr wrap="none" rtlCol="0">
            <a:spAutoFit/>
          </a:bodyPr>
          <a:lstStyle/>
          <a:p>
            <a:r>
              <a:rPr lang="en-US" b="1"/>
              <a:t>STUDENT</a:t>
            </a:r>
          </a:p>
        </p:txBody>
      </p:sp>
      <p:sp>
        <p:nvSpPr>
          <p:cNvPr id="9" name="TextBox 8"/>
          <p:cNvSpPr txBox="1"/>
          <p:nvPr/>
        </p:nvSpPr>
        <p:spPr>
          <a:xfrm>
            <a:off x="5416562" y="2668018"/>
            <a:ext cx="1511276" cy="369332"/>
          </a:xfrm>
          <a:prstGeom prst="rect">
            <a:avLst/>
          </a:prstGeom>
          <a:noFill/>
        </p:spPr>
        <p:txBody>
          <a:bodyPr wrap="none" rtlCol="0">
            <a:spAutoFit/>
          </a:bodyPr>
          <a:lstStyle/>
          <a:p>
            <a:r>
              <a:rPr lang="en-US" b="1"/>
              <a:t>ENROLLMENT</a:t>
            </a:r>
          </a:p>
        </p:txBody>
      </p:sp>
      <p:sp>
        <p:nvSpPr>
          <p:cNvPr id="10" name="TextBox 9"/>
          <p:cNvSpPr txBox="1"/>
          <p:nvPr/>
        </p:nvSpPr>
        <p:spPr>
          <a:xfrm>
            <a:off x="4651738" y="330792"/>
            <a:ext cx="762536" cy="369332"/>
          </a:xfrm>
          <a:prstGeom prst="rect">
            <a:avLst/>
          </a:prstGeom>
          <a:noFill/>
        </p:spPr>
        <p:txBody>
          <a:bodyPr wrap="none" rtlCol="0">
            <a:spAutoFit/>
          </a:bodyPr>
          <a:lstStyle/>
          <a:p>
            <a:r>
              <a:rPr lang="en-US" b="1"/>
              <a:t>CLASS</a:t>
            </a:r>
          </a:p>
        </p:txBody>
      </p:sp>
      <p:sp>
        <p:nvSpPr>
          <p:cNvPr id="2" name="Slide Number Placeholder 1"/>
          <p:cNvSpPr>
            <a:spLocks noGrp="1"/>
          </p:cNvSpPr>
          <p:nvPr>
            <p:ph type="sldNum" sz="quarter" idx="12"/>
          </p:nvPr>
        </p:nvSpPr>
        <p:spPr/>
        <p:txBody>
          <a:bodyPr/>
          <a:lstStyle/>
          <a:p>
            <a:fld id="{2EF190A1-0A62-044C-B99E-616EE00601EF}" type="slidenum">
              <a:rPr lang="en-US" smtClean="0"/>
              <a:t>40</a:t>
            </a:fld>
            <a:endParaRPr lang="en-US"/>
          </a:p>
        </p:txBody>
      </p:sp>
    </p:spTree>
    <p:extLst>
      <p:ext uri="{BB962C8B-B14F-4D97-AF65-F5344CB8AC3E}">
        <p14:creationId xmlns:p14="http://schemas.microsoft.com/office/powerpoint/2010/main" val="1526794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605"/>
            <a:ext cx="8229600" cy="994347"/>
          </a:xfrm>
        </p:spPr>
        <p:txBody>
          <a:bodyPr/>
          <a:lstStyle/>
          <a:p>
            <a:pPr algn="l"/>
            <a:r>
              <a:rPr lang="en-US"/>
              <a:t>Comparing </a:t>
            </a:r>
            <a:r>
              <a:rPr lang="en-US" err="1"/>
              <a:t>Subquery</a:t>
            </a:r>
            <a:r>
              <a:rPr lang="en-US"/>
              <a:t> and Join</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133828" y="939713"/>
            <a:ext cx="8887277" cy="707886"/>
          </a:xfrm>
          <a:prstGeom prst="rect">
            <a:avLst/>
          </a:prstGeom>
          <a:noFill/>
        </p:spPr>
        <p:txBody>
          <a:bodyPr wrap="square" rtlCol="0">
            <a:spAutoFit/>
          </a:bodyPr>
          <a:lstStyle/>
          <a:p>
            <a:r>
              <a:rPr lang="en-US" sz="2000">
                <a:latin typeface="Times New Roman"/>
                <a:cs typeface="Times New Roman"/>
              </a:rPr>
              <a:t>A join can be used as an alternative way of expressing many </a:t>
            </a:r>
            <a:r>
              <a:rPr lang="en-US" sz="2000" err="1">
                <a:latin typeface="Times New Roman"/>
                <a:cs typeface="Times New Roman"/>
              </a:rPr>
              <a:t>subqueries</a:t>
            </a:r>
            <a:r>
              <a:rPr lang="en-US" sz="2000">
                <a:latin typeface="Times New Roman"/>
                <a:cs typeface="Times New Roman"/>
              </a:rPr>
              <a:t>. Consider the previous </a:t>
            </a:r>
            <a:r>
              <a:rPr lang="en-US" sz="2000" err="1">
                <a:latin typeface="Times New Roman"/>
                <a:cs typeface="Times New Roman"/>
              </a:rPr>
              <a:t>subquery</a:t>
            </a:r>
            <a:r>
              <a:rPr lang="en-US" sz="2000">
                <a:latin typeface="Times New Roman"/>
                <a:cs typeface="Times New Roman"/>
              </a:rPr>
              <a:t>: </a:t>
            </a:r>
          </a:p>
        </p:txBody>
      </p:sp>
      <p:sp>
        <p:nvSpPr>
          <p:cNvPr id="5" name="TextBox 4"/>
          <p:cNvSpPr txBox="1"/>
          <p:nvPr/>
        </p:nvSpPr>
        <p:spPr>
          <a:xfrm>
            <a:off x="130667" y="1743493"/>
            <a:ext cx="3830308" cy="1754327"/>
          </a:xfrm>
          <a:prstGeom prst="rect">
            <a:avLst/>
          </a:prstGeom>
          <a:noFill/>
        </p:spPr>
        <p:txBody>
          <a:bodyPr wrap="none" rtlCol="0">
            <a:spAutoFit/>
          </a:bodyPr>
          <a:lstStyle/>
          <a:p>
            <a:r>
              <a:rPr lang="en-US">
                <a:latin typeface="Times New Roman"/>
                <a:cs typeface="Times New Roman"/>
              </a:rPr>
              <a:t>SELECT	Name</a:t>
            </a:r>
          </a:p>
          <a:p>
            <a:r>
              <a:rPr lang="en-US">
                <a:latin typeface="Times New Roman"/>
                <a:cs typeface="Times New Roman"/>
              </a:rPr>
              <a:t>FROM	STUDENT</a:t>
            </a:r>
          </a:p>
          <a:p>
            <a:r>
              <a:rPr lang="en-US">
                <a:latin typeface="Times New Roman"/>
                <a:cs typeface="Times New Roman"/>
              </a:rPr>
              <a:t>WHERE	SID IN</a:t>
            </a:r>
          </a:p>
          <a:p>
            <a:r>
              <a:rPr lang="en-US">
                <a:latin typeface="Times New Roman"/>
                <a:cs typeface="Times New Roman"/>
              </a:rPr>
              <a:t>	(SELECT STNO</a:t>
            </a:r>
          </a:p>
          <a:p>
            <a:r>
              <a:rPr lang="en-US">
                <a:latin typeface="Times New Roman"/>
                <a:cs typeface="Times New Roman"/>
              </a:rPr>
              <a:t>	  FROM	 ENROLLMENT</a:t>
            </a:r>
          </a:p>
          <a:p>
            <a:r>
              <a:rPr lang="en-US">
                <a:latin typeface="Times New Roman"/>
                <a:cs typeface="Times New Roman"/>
              </a:rPr>
              <a:t>	  WHERE </a:t>
            </a:r>
            <a:r>
              <a:rPr lang="en-US" err="1">
                <a:latin typeface="Times New Roman"/>
                <a:cs typeface="Times New Roman"/>
              </a:rPr>
              <a:t>ClassName</a:t>
            </a:r>
            <a:r>
              <a:rPr lang="en-US">
                <a:latin typeface="Times New Roman"/>
                <a:cs typeface="Times New Roman"/>
              </a:rPr>
              <a:t> = ‘BD445’)</a:t>
            </a:r>
          </a:p>
        </p:txBody>
      </p:sp>
      <p:sp>
        <p:nvSpPr>
          <p:cNvPr id="6" name="TextBox 5"/>
          <p:cNvSpPr txBox="1"/>
          <p:nvPr/>
        </p:nvSpPr>
        <p:spPr>
          <a:xfrm>
            <a:off x="4079278" y="1743493"/>
            <a:ext cx="5025271" cy="1200329"/>
          </a:xfrm>
          <a:prstGeom prst="rect">
            <a:avLst/>
          </a:prstGeom>
          <a:noFill/>
        </p:spPr>
        <p:txBody>
          <a:bodyPr wrap="none" rtlCol="0">
            <a:spAutoFit/>
          </a:bodyPr>
          <a:lstStyle/>
          <a:p>
            <a:r>
              <a:rPr lang="en-US">
                <a:latin typeface="Times New Roman"/>
                <a:cs typeface="Times New Roman"/>
              </a:rPr>
              <a:t>SELECT	</a:t>
            </a:r>
            <a:r>
              <a:rPr lang="en-US" err="1">
                <a:latin typeface="Times New Roman"/>
                <a:cs typeface="Times New Roman"/>
              </a:rPr>
              <a:t>STUDENT.Name</a:t>
            </a:r>
            <a:endParaRPr lang="en-US">
              <a:latin typeface="Times New Roman"/>
              <a:cs typeface="Times New Roman"/>
            </a:endParaRPr>
          </a:p>
          <a:p>
            <a:r>
              <a:rPr lang="en-US">
                <a:latin typeface="Times New Roman"/>
                <a:cs typeface="Times New Roman"/>
              </a:rPr>
              <a:t>FROM	STUDENT, ENROLLMENT</a:t>
            </a:r>
          </a:p>
          <a:p>
            <a:r>
              <a:rPr lang="en-US">
                <a:latin typeface="Times New Roman"/>
                <a:cs typeface="Times New Roman"/>
              </a:rPr>
              <a:t>WHERE	STUDENT.SID = ENROLLMENT.STNO</a:t>
            </a:r>
          </a:p>
          <a:p>
            <a:r>
              <a:rPr lang="en-US">
                <a:latin typeface="Times New Roman"/>
                <a:cs typeface="Times New Roman"/>
              </a:rPr>
              <a:t>AND	</a:t>
            </a:r>
            <a:r>
              <a:rPr lang="en-US" err="1">
                <a:latin typeface="Times New Roman"/>
                <a:cs typeface="Times New Roman"/>
              </a:rPr>
              <a:t>ENROLLMENT.ClassName</a:t>
            </a:r>
            <a:r>
              <a:rPr lang="en-US">
                <a:latin typeface="Times New Roman"/>
                <a:cs typeface="Times New Roman"/>
              </a:rPr>
              <a:t> = ‘BD445’</a:t>
            </a:r>
          </a:p>
        </p:txBody>
      </p:sp>
      <p:sp>
        <p:nvSpPr>
          <p:cNvPr id="7" name="TextBox 6"/>
          <p:cNvSpPr txBox="1"/>
          <p:nvPr/>
        </p:nvSpPr>
        <p:spPr>
          <a:xfrm>
            <a:off x="12421" y="3779712"/>
            <a:ext cx="5704807" cy="2862322"/>
          </a:xfrm>
          <a:prstGeom prst="rect">
            <a:avLst/>
          </a:prstGeom>
          <a:noFill/>
        </p:spPr>
        <p:txBody>
          <a:bodyPr wrap="none" rtlCol="0">
            <a:spAutoFit/>
          </a:bodyPr>
          <a:lstStyle/>
          <a:p>
            <a:r>
              <a:rPr lang="en-US" sz="2000">
                <a:latin typeface="Times New Roman"/>
                <a:cs typeface="Times New Roman"/>
              </a:rPr>
              <a:t>SELECT	</a:t>
            </a:r>
            <a:r>
              <a:rPr lang="en-US" sz="2000" err="1">
                <a:latin typeface="Times New Roman"/>
                <a:cs typeface="Times New Roman"/>
              </a:rPr>
              <a:t>STUDENT.Name</a:t>
            </a:r>
            <a:endParaRPr lang="en-US" sz="2000">
              <a:latin typeface="Times New Roman"/>
              <a:cs typeface="Times New Roman"/>
            </a:endParaRPr>
          </a:p>
          <a:p>
            <a:r>
              <a:rPr lang="en-US" sz="2000">
                <a:latin typeface="Times New Roman"/>
                <a:cs typeface="Times New Roman"/>
              </a:rPr>
              <a:t>FROM		STUDENT</a:t>
            </a:r>
          </a:p>
          <a:p>
            <a:r>
              <a:rPr lang="en-US" sz="2000">
                <a:latin typeface="Times New Roman"/>
                <a:cs typeface="Times New Roman"/>
              </a:rPr>
              <a:t>WHERE		STUDENT.SID IN</a:t>
            </a:r>
            <a:endParaRPr lang="en-US" sz="800">
              <a:latin typeface="Times New Roman"/>
              <a:cs typeface="Times New Roman"/>
            </a:endParaRPr>
          </a:p>
          <a:p>
            <a:r>
              <a:rPr lang="en-US" sz="2000">
                <a:latin typeface="Times New Roman"/>
                <a:cs typeface="Times New Roman"/>
              </a:rPr>
              <a:t>	(SELECT 	ENROLLMENT.STNO</a:t>
            </a:r>
          </a:p>
          <a:p>
            <a:r>
              <a:rPr lang="en-US" sz="2000">
                <a:latin typeface="Times New Roman"/>
                <a:cs typeface="Times New Roman"/>
              </a:rPr>
              <a:t>	  FROM	 	ENROLLMENT</a:t>
            </a:r>
          </a:p>
          <a:p>
            <a:r>
              <a:rPr lang="en-US" sz="2000">
                <a:latin typeface="Times New Roman"/>
                <a:cs typeface="Times New Roman"/>
              </a:rPr>
              <a:t>	  WHERE 	</a:t>
            </a:r>
            <a:r>
              <a:rPr lang="en-US" sz="2000" err="1">
                <a:latin typeface="Times New Roman"/>
                <a:cs typeface="Times New Roman"/>
              </a:rPr>
              <a:t>ENROLLMENT.ClassName</a:t>
            </a:r>
            <a:r>
              <a:rPr lang="en-US" sz="2000">
                <a:latin typeface="Times New Roman"/>
                <a:cs typeface="Times New Roman"/>
              </a:rPr>
              <a:t> IN</a:t>
            </a:r>
            <a:endParaRPr lang="en-US" sz="800">
              <a:latin typeface="Times New Roman"/>
              <a:cs typeface="Times New Roman"/>
            </a:endParaRPr>
          </a:p>
          <a:p>
            <a:r>
              <a:rPr lang="en-US" sz="2000">
                <a:latin typeface="Times New Roman"/>
                <a:cs typeface="Times New Roman"/>
              </a:rPr>
              <a:t>			(SELECT	</a:t>
            </a:r>
            <a:r>
              <a:rPr lang="en-US" sz="2000" err="1">
                <a:latin typeface="Times New Roman"/>
                <a:cs typeface="Times New Roman"/>
              </a:rPr>
              <a:t>CLASS.Name</a:t>
            </a:r>
            <a:endParaRPr lang="en-US" sz="2000">
              <a:latin typeface="Times New Roman"/>
              <a:cs typeface="Times New Roman"/>
            </a:endParaRPr>
          </a:p>
          <a:p>
            <a:r>
              <a:rPr lang="en-US" sz="2000">
                <a:latin typeface="Times New Roman"/>
                <a:cs typeface="Times New Roman"/>
              </a:rPr>
              <a:t>		  	FROM		CLASS</a:t>
            </a:r>
          </a:p>
          <a:p>
            <a:r>
              <a:rPr lang="en-US" sz="2000">
                <a:latin typeface="Times New Roman"/>
                <a:cs typeface="Times New Roman"/>
              </a:rPr>
              <a:t>		  	WHERE		</a:t>
            </a:r>
            <a:r>
              <a:rPr lang="en-US" sz="2000" err="1">
                <a:latin typeface="Times New Roman"/>
                <a:cs typeface="Times New Roman"/>
              </a:rPr>
              <a:t>CLASS.Time</a:t>
            </a:r>
            <a:r>
              <a:rPr lang="en-US" sz="2000">
                <a:latin typeface="Times New Roman"/>
                <a:cs typeface="Times New Roman"/>
              </a:rPr>
              <a:t> = ‘MWF3’))</a:t>
            </a:r>
          </a:p>
        </p:txBody>
      </p:sp>
      <p:sp>
        <p:nvSpPr>
          <p:cNvPr id="8" name="TextBox 7"/>
          <p:cNvSpPr txBox="1"/>
          <p:nvPr/>
        </p:nvSpPr>
        <p:spPr>
          <a:xfrm>
            <a:off x="3917613" y="3356934"/>
            <a:ext cx="5339923" cy="1477328"/>
          </a:xfrm>
          <a:prstGeom prst="rect">
            <a:avLst/>
          </a:prstGeom>
          <a:noFill/>
        </p:spPr>
        <p:txBody>
          <a:bodyPr wrap="none" rtlCol="0">
            <a:spAutoFit/>
          </a:bodyPr>
          <a:lstStyle/>
          <a:p>
            <a:r>
              <a:rPr lang="en-US">
                <a:latin typeface="Times New Roman"/>
                <a:cs typeface="Times New Roman"/>
              </a:rPr>
              <a:t>SELECT	</a:t>
            </a:r>
            <a:r>
              <a:rPr lang="en-US" err="1">
                <a:latin typeface="Times New Roman"/>
                <a:cs typeface="Times New Roman"/>
              </a:rPr>
              <a:t>STUDENT.Name</a:t>
            </a:r>
            <a:endParaRPr lang="en-US">
              <a:latin typeface="Times New Roman"/>
              <a:cs typeface="Times New Roman"/>
            </a:endParaRPr>
          </a:p>
          <a:p>
            <a:r>
              <a:rPr lang="en-US">
                <a:latin typeface="Times New Roman"/>
                <a:cs typeface="Times New Roman"/>
              </a:rPr>
              <a:t>FROM	STUDENT, ENROLLMENT, CLASS</a:t>
            </a:r>
          </a:p>
          <a:p>
            <a:r>
              <a:rPr lang="en-US">
                <a:latin typeface="Times New Roman"/>
                <a:cs typeface="Times New Roman"/>
              </a:rPr>
              <a:t>WHERE	STUDENT.SID = ENROLLMENT.STNO</a:t>
            </a:r>
          </a:p>
          <a:p>
            <a:r>
              <a:rPr lang="en-US">
                <a:latin typeface="Times New Roman"/>
                <a:cs typeface="Times New Roman"/>
              </a:rPr>
              <a:t>AND	</a:t>
            </a:r>
            <a:r>
              <a:rPr lang="en-US" err="1">
                <a:latin typeface="Times New Roman"/>
                <a:cs typeface="Times New Roman"/>
              </a:rPr>
              <a:t>ENROLLMENT.ClassName</a:t>
            </a:r>
            <a:r>
              <a:rPr lang="en-US">
                <a:latin typeface="Times New Roman"/>
                <a:cs typeface="Times New Roman"/>
              </a:rPr>
              <a:t> = </a:t>
            </a:r>
            <a:r>
              <a:rPr lang="en-US" err="1">
                <a:latin typeface="Times New Roman"/>
                <a:cs typeface="Times New Roman"/>
              </a:rPr>
              <a:t>CLASS.Name</a:t>
            </a:r>
            <a:endParaRPr lang="en-US">
              <a:latin typeface="Times New Roman"/>
              <a:cs typeface="Times New Roman"/>
            </a:endParaRPr>
          </a:p>
          <a:p>
            <a:r>
              <a:rPr lang="en-US">
                <a:latin typeface="Times New Roman"/>
                <a:cs typeface="Times New Roman"/>
              </a:rPr>
              <a:t>AND	</a:t>
            </a:r>
            <a:r>
              <a:rPr lang="en-US" err="1">
                <a:latin typeface="Times New Roman"/>
                <a:cs typeface="Times New Roman"/>
              </a:rPr>
              <a:t>CLASS.Time</a:t>
            </a:r>
            <a:r>
              <a:rPr lang="en-US">
                <a:latin typeface="Times New Roman"/>
                <a:cs typeface="Times New Roman"/>
              </a:rPr>
              <a:t> = ‘MWF3’</a:t>
            </a:r>
          </a:p>
        </p:txBody>
      </p:sp>
      <p:sp>
        <p:nvSpPr>
          <p:cNvPr id="9" name="Slide Number Placeholder 8"/>
          <p:cNvSpPr>
            <a:spLocks noGrp="1"/>
          </p:cNvSpPr>
          <p:nvPr>
            <p:ph type="sldNum" sz="quarter" idx="12"/>
          </p:nvPr>
        </p:nvSpPr>
        <p:spPr/>
        <p:txBody>
          <a:bodyPr/>
          <a:lstStyle/>
          <a:p>
            <a:fld id="{2EF190A1-0A62-044C-B99E-616EE00601EF}" type="slidenum">
              <a:rPr lang="en-US" smtClean="0"/>
              <a:t>41</a:t>
            </a:fld>
            <a:endParaRPr lang="en-US"/>
          </a:p>
        </p:txBody>
      </p:sp>
    </p:spTree>
    <p:extLst>
      <p:ext uri="{BB962C8B-B14F-4D97-AF65-F5344CB8AC3E}">
        <p14:creationId xmlns:p14="http://schemas.microsoft.com/office/powerpoint/2010/main" val="3820311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68"/>
            <a:ext cx="8229600" cy="912419"/>
          </a:xfrm>
        </p:spPr>
        <p:txBody>
          <a:bodyPr/>
          <a:lstStyle/>
          <a:p>
            <a:pPr algn="l"/>
            <a:r>
              <a:rPr lang="en-US"/>
              <a:t>Comparing </a:t>
            </a:r>
            <a:r>
              <a:rPr lang="en-US" err="1"/>
              <a:t>Subquery</a:t>
            </a:r>
            <a:r>
              <a:rPr lang="en-US"/>
              <a:t> and Join-2</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79208" y="939713"/>
            <a:ext cx="9010172" cy="1938992"/>
          </a:xfrm>
          <a:prstGeom prst="rect">
            <a:avLst/>
          </a:prstGeom>
          <a:noFill/>
        </p:spPr>
        <p:txBody>
          <a:bodyPr wrap="square" rtlCol="0">
            <a:spAutoFit/>
          </a:bodyPr>
          <a:lstStyle/>
          <a:p>
            <a:r>
              <a:rPr lang="en-US" sz="2000" err="1">
                <a:latin typeface="Times New Roman"/>
                <a:cs typeface="Times New Roman"/>
              </a:rPr>
              <a:t>Subqueries</a:t>
            </a:r>
            <a:r>
              <a:rPr lang="en-US" sz="2000">
                <a:latin typeface="Times New Roman"/>
                <a:cs typeface="Times New Roman"/>
              </a:rPr>
              <a:t> and joins often may substitute for each other, but not always. For instance, </a:t>
            </a:r>
            <a:r>
              <a:rPr lang="en-US" sz="2000" err="1">
                <a:latin typeface="Times New Roman"/>
                <a:cs typeface="Times New Roman"/>
              </a:rPr>
              <a:t>subqueries</a:t>
            </a:r>
            <a:r>
              <a:rPr lang="en-US" sz="2000">
                <a:latin typeface="Times New Roman"/>
                <a:cs typeface="Times New Roman"/>
              </a:rPr>
              <a:t> that involve EXISTS or NOT EXISTS (discussed subsequently) cannot be represented by a join. Similarly, recall, that in a </a:t>
            </a:r>
            <a:r>
              <a:rPr lang="en-US" sz="2000" err="1">
                <a:latin typeface="Times New Roman"/>
                <a:cs typeface="Times New Roman"/>
              </a:rPr>
              <a:t>subquery</a:t>
            </a:r>
            <a:r>
              <a:rPr lang="en-US" sz="2000">
                <a:latin typeface="Times New Roman"/>
                <a:cs typeface="Times New Roman"/>
              </a:rPr>
              <a:t>, the displayed columns may come from only the table named in the FROM clause in the first SELECT. </a:t>
            </a:r>
          </a:p>
          <a:p>
            <a:r>
              <a:rPr lang="en-US" sz="2000">
                <a:latin typeface="Times New Roman"/>
                <a:cs typeface="Times New Roman"/>
              </a:rPr>
              <a:t>For example, suppose we want to know the names of classes taken by undergraduates; the following are equivalent:</a:t>
            </a:r>
          </a:p>
        </p:txBody>
      </p:sp>
      <p:sp>
        <p:nvSpPr>
          <p:cNvPr id="5" name="TextBox 4"/>
          <p:cNvSpPr txBox="1"/>
          <p:nvPr/>
        </p:nvSpPr>
        <p:spPr>
          <a:xfrm>
            <a:off x="89706" y="2917781"/>
            <a:ext cx="4049982" cy="1754327"/>
          </a:xfrm>
          <a:prstGeom prst="rect">
            <a:avLst/>
          </a:prstGeom>
          <a:noFill/>
        </p:spPr>
        <p:txBody>
          <a:bodyPr wrap="none" rtlCol="0">
            <a:spAutoFit/>
          </a:bodyPr>
          <a:lstStyle/>
          <a:p>
            <a:r>
              <a:rPr lang="en-US" dirty="0">
                <a:latin typeface="Times New Roman"/>
                <a:cs typeface="Times New Roman"/>
              </a:rPr>
              <a:t>SELECT	DISTINCT </a:t>
            </a:r>
            <a:r>
              <a:rPr lang="en-US" dirty="0" err="1">
                <a:latin typeface="Times New Roman"/>
                <a:cs typeface="Times New Roman"/>
              </a:rPr>
              <a:t>ClassName</a:t>
            </a:r>
            <a:endParaRPr lang="en-US" dirty="0">
              <a:latin typeface="Times New Roman"/>
              <a:cs typeface="Times New Roman"/>
            </a:endParaRPr>
          </a:p>
          <a:p>
            <a:r>
              <a:rPr lang="en-US" dirty="0">
                <a:latin typeface="Times New Roman"/>
                <a:cs typeface="Times New Roman"/>
              </a:rPr>
              <a:t>FROM	ENROLLMENT</a:t>
            </a:r>
          </a:p>
          <a:p>
            <a:r>
              <a:rPr lang="en-US" dirty="0">
                <a:latin typeface="Times New Roman"/>
                <a:cs typeface="Times New Roman"/>
              </a:rPr>
              <a:t>WHERE	STNO IN</a:t>
            </a:r>
          </a:p>
          <a:p>
            <a:r>
              <a:rPr lang="en-US" dirty="0">
                <a:latin typeface="Times New Roman"/>
                <a:cs typeface="Times New Roman"/>
              </a:rPr>
              <a:t>	(SELECT SID</a:t>
            </a:r>
          </a:p>
          <a:p>
            <a:r>
              <a:rPr lang="en-US" dirty="0">
                <a:latin typeface="Times New Roman"/>
                <a:cs typeface="Times New Roman"/>
              </a:rPr>
              <a:t>	  FROM	 STUDENT</a:t>
            </a:r>
          </a:p>
          <a:p>
            <a:r>
              <a:rPr lang="en-US" dirty="0">
                <a:latin typeface="Times New Roman"/>
                <a:cs typeface="Times New Roman"/>
              </a:rPr>
              <a:t>	  WHERE GradeLevel NOT = ‘GR’)</a:t>
            </a:r>
          </a:p>
        </p:txBody>
      </p:sp>
      <p:sp>
        <p:nvSpPr>
          <p:cNvPr id="6" name="TextBox 5"/>
          <p:cNvSpPr txBox="1"/>
          <p:nvPr/>
        </p:nvSpPr>
        <p:spPr>
          <a:xfrm>
            <a:off x="4016793" y="4790668"/>
            <a:ext cx="5025271" cy="1200329"/>
          </a:xfrm>
          <a:prstGeom prst="rect">
            <a:avLst/>
          </a:prstGeom>
          <a:noFill/>
        </p:spPr>
        <p:txBody>
          <a:bodyPr wrap="none" rtlCol="0">
            <a:spAutoFit/>
          </a:bodyPr>
          <a:lstStyle/>
          <a:p>
            <a:r>
              <a:rPr lang="en-US" dirty="0">
                <a:latin typeface="Times New Roman"/>
                <a:cs typeface="Times New Roman"/>
              </a:rPr>
              <a:t>SELECT	DISTINCT </a:t>
            </a:r>
            <a:r>
              <a:rPr lang="en-US" dirty="0" err="1">
                <a:latin typeface="Times New Roman"/>
                <a:cs typeface="Times New Roman"/>
              </a:rPr>
              <a:t>ENROLLMENT.ClassName</a:t>
            </a:r>
            <a:endParaRPr lang="en-US" dirty="0">
              <a:latin typeface="Times New Roman"/>
              <a:cs typeface="Times New Roman"/>
            </a:endParaRPr>
          </a:p>
          <a:p>
            <a:r>
              <a:rPr lang="en-US" dirty="0">
                <a:latin typeface="Times New Roman"/>
                <a:cs typeface="Times New Roman"/>
              </a:rPr>
              <a:t>FROM	ENROLLMENT, STUDENT</a:t>
            </a:r>
          </a:p>
          <a:p>
            <a:r>
              <a:rPr lang="en-US" dirty="0">
                <a:latin typeface="Times New Roman"/>
                <a:cs typeface="Times New Roman"/>
              </a:rPr>
              <a:t>WHERE	ENROLLMENT.STNO = STUDENT.SID</a:t>
            </a:r>
          </a:p>
          <a:p>
            <a:r>
              <a:rPr lang="en-US" dirty="0">
                <a:latin typeface="Times New Roman"/>
                <a:cs typeface="Times New Roman"/>
              </a:rPr>
              <a:t>AND	</a:t>
            </a:r>
            <a:r>
              <a:rPr lang="en-US" dirty="0" err="1">
                <a:latin typeface="Times New Roman"/>
                <a:cs typeface="Times New Roman"/>
              </a:rPr>
              <a:t>STUDENT.GradeLevel</a:t>
            </a:r>
            <a:r>
              <a:rPr lang="en-US" dirty="0">
                <a:latin typeface="Times New Roman"/>
                <a:cs typeface="Times New Roman"/>
              </a:rPr>
              <a:t> NOT = ‘GR’</a:t>
            </a:r>
          </a:p>
        </p:txBody>
      </p:sp>
      <p:sp>
        <p:nvSpPr>
          <p:cNvPr id="7" name="Slide Number Placeholder 6"/>
          <p:cNvSpPr>
            <a:spLocks noGrp="1"/>
          </p:cNvSpPr>
          <p:nvPr>
            <p:ph type="sldNum" sz="quarter" idx="12"/>
          </p:nvPr>
        </p:nvSpPr>
        <p:spPr/>
        <p:txBody>
          <a:bodyPr/>
          <a:lstStyle/>
          <a:p>
            <a:fld id="{2EF190A1-0A62-044C-B99E-616EE00601EF}" type="slidenum">
              <a:rPr lang="en-US" smtClean="0"/>
              <a:t>42</a:t>
            </a:fld>
            <a:endParaRPr lang="en-US"/>
          </a:p>
        </p:txBody>
      </p:sp>
    </p:spTree>
    <p:extLst>
      <p:ext uri="{BB962C8B-B14F-4D97-AF65-F5344CB8AC3E}">
        <p14:creationId xmlns:p14="http://schemas.microsoft.com/office/powerpoint/2010/main" val="2825396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3"/>
            <a:ext cx="8229600" cy="912419"/>
          </a:xfrm>
        </p:spPr>
        <p:txBody>
          <a:bodyPr/>
          <a:lstStyle/>
          <a:p>
            <a:pPr algn="l"/>
            <a:r>
              <a:rPr lang="en-US"/>
              <a:t>Comparing </a:t>
            </a:r>
            <a:r>
              <a:rPr lang="en-US" err="1"/>
              <a:t>Subquery</a:t>
            </a:r>
            <a:r>
              <a:rPr lang="en-US"/>
              <a:t> and Join-3</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133828" y="939713"/>
            <a:ext cx="8887277" cy="1015663"/>
          </a:xfrm>
          <a:prstGeom prst="rect">
            <a:avLst/>
          </a:prstGeom>
          <a:noFill/>
        </p:spPr>
        <p:txBody>
          <a:bodyPr wrap="square" rtlCol="0">
            <a:spAutoFit/>
          </a:bodyPr>
          <a:lstStyle/>
          <a:p>
            <a:r>
              <a:rPr lang="en-US" sz="2000">
                <a:latin typeface="Times New Roman"/>
                <a:cs typeface="Times New Roman"/>
              </a:rPr>
              <a:t>If, on the other hand, we want to know both the names of the classes and the grade levels of the undergraduate students, we must use a join. A </a:t>
            </a:r>
            <a:r>
              <a:rPr lang="en-US" sz="2000" err="1">
                <a:latin typeface="Times New Roman"/>
                <a:cs typeface="Times New Roman"/>
              </a:rPr>
              <a:t>subquery</a:t>
            </a:r>
            <a:r>
              <a:rPr lang="en-US" sz="2000">
                <a:latin typeface="Times New Roman"/>
                <a:cs typeface="Times New Roman"/>
              </a:rPr>
              <a:t> will not suffice since the desired columns come from two different tables:</a:t>
            </a:r>
          </a:p>
        </p:txBody>
      </p:sp>
      <p:sp>
        <p:nvSpPr>
          <p:cNvPr id="5" name="TextBox 4"/>
          <p:cNvSpPr txBox="1"/>
          <p:nvPr/>
        </p:nvSpPr>
        <p:spPr>
          <a:xfrm>
            <a:off x="1258402" y="2206607"/>
            <a:ext cx="7101974" cy="1200329"/>
          </a:xfrm>
          <a:prstGeom prst="rect">
            <a:avLst/>
          </a:prstGeom>
          <a:noFill/>
        </p:spPr>
        <p:txBody>
          <a:bodyPr wrap="none" rtlCol="0">
            <a:spAutoFit/>
          </a:bodyPr>
          <a:lstStyle/>
          <a:p>
            <a:r>
              <a:rPr lang="en-US" dirty="0">
                <a:latin typeface="Times New Roman"/>
                <a:cs typeface="Times New Roman"/>
              </a:rPr>
              <a:t>SELECT	DISTINCT </a:t>
            </a:r>
            <a:r>
              <a:rPr lang="en-US" dirty="0" err="1">
                <a:latin typeface="Times New Roman"/>
                <a:cs typeface="Times New Roman"/>
              </a:rPr>
              <a:t>ENROLLMENT.ClassName</a:t>
            </a:r>
            <a:r>
              <a:rPr lang="en-US" dirty="0">
                <a:latin typeface="Times New Roman"/>
                <a:cs typeface="Times New Roman"/>
              </a:rPr>
              <a:t>, </a:t>
            </a:r>
            <a:r>
              <a:rPr lang="en-US" dirty="0" err="1">
                <a:latin typeface="Times New Roman"/>
                <a:cs typeface="Times New Roman"/>
              </a:rPr>
              <a:t>STUDENT.GradeLevel</a:t>
            </a:r>
            <a:endParaRPr lang="en-US" dirty="0">
              <a:latin typeface="Times New Roman"/>
              <a:cs typeface="Times New Roman"/>
            </a:endParaRPr>
          </a:p>
          <a:p>
            <a:r>
              <a:rPr lang="en-US" dirty="0">
                <a:latin typeface="Times New Roman"/>
                <a:cs typeface="Times New Roman"/>
              </a:rPr>
              <a:t>FROM	ENROLLMENT, STUDENT</a:t>
            </a:r>
          </a:p>
          <a:p>
            <a:r>
              <a:rPr lang="en-US" dirty="0">
                <a:latin typeface="Times New Roman"/>
                <a:cs typeface="Times New Roman"/>
              </a:rPr>
              <a:t>WHERE	ENROLLMENT.STNO = STUDENT.SID</a:t>
            </a:r>
          </a:p>
          <a:p>
            <a:r>
              <a:rPr lang="en-US" dirty="0">
                <a:latin typeface="Times New Roman"/>
                <a:cs typeface="Times New Roman"/>
              </a:rPr>
              <a:t>AND	</a:t>
            </a:r>
            <a:r>
              <a:rPr lang="en-US" dirty="0" err="1">
                <a:latin typeface="Times New Roman"/>
                <a:cs typeface="Times New Roman"/>
              </a:rPr>
              <a:t>STUDENT.GradeLevel</a:t>
            </a:r>
            <a:r>
              <a:rPr lang="en-US" dirty="0">
                <a:latin typeface="Times New Roman"/>
                <a:cs typeface="Times New Roman"/>
              </a:rPr>
              <a:t> NOT = ‘GR’</a:t>
            </a:r>
          </a:p>
        </p:txBody>
      </p:sp>
      <p:graphicFrame>
        <p:nvGraphicFramePr>
          <p:cNvPr id="6" name="Table 5"/>
          <p:cNvGraphicFramePr>
            <a:graphicFrameLocks noGrp="1"/>
          </p:cNvGraphicFramePr>
          <p:nvPr>
            <p:extLst>
              <p:ext uri="{D42A27DB-BD31-4B8C-83A1-F6EECF244321}">
                <p14:modId xmlns:p14="http://schemas.microsoft.com/office/powerpoint/2010/main" val="3455831677"/>
              </p:ext>
            </p:extLst>
          </p:nvPr>
        </p:nvGraphicFramePr>
        <p:xfrm>
          <a:off x="3249255" y="3564972"/>
          <a:ext cx="2226562" cy="2225040"/>
        </p:xfrm>
        <a:graphic>
          <a:graphicData uri="http://schemas.openxmlformats.org/drawingml/2006/table">
            <a:tbl>
              <a:tblPr firstRow="1" bandRow="1">
                <a:tableStyleId>{5940675A-B579-460E-94D1-54222C63F5DA}</a:tableStyleId>
              </a:tblPr>
              <a:tblGrid>
                <a:gridCol w="1463316">
                  <a:extLst>
                    <a:ext uri="{9D8B030D-6E8A-4147-A177-3AD203B41FA5}">
                      <a16:colId xmlns:a16="http://schemas.microsoft.com/office/drawing/2014/main" val="20000"/>
                    </a:ext>
                  </a:extLst>
                </a:gridCol>
                <a:gridCol w="763246">
                  <a:extLst>
                    <a:ext uri="{9D8B030D-6E8A-4147-A177-3AD203B41FA5}">
                      <a16:colId xmlns:a16="http://schemas.microsoft.com/office/drawing/2014/main" val="20001"/>
                    </a:ext>
                  </a:extLst>
                </a:gridCol>
              </a:tblGrid>
              <a:tr h="370840">
                <a:tc>
                  <a:txBody>
                    <a:bodyPr/>
                    <a:lstStyle/>
                    <a:p>
                      <a:r>
                        <a:rPr lang="en-US"/>
                        <a:t>BA200</a:t>
                      </a:r>
                    </a:p>
                  </a:txBody>
                  <a:tcPr/>
                </a:tc>
                <a:tc>
                  <a:txBody>
                    <a:bodyPr/>
                    <a:lstStyle/>
                    <a:p>
                      <a:r>
                        <a:rPr lang="en-US"/>
                        <a:t>SO</a:t>
                      </a:r>
                    </a:p>
                  </a:txBody>
                  <a:tcPr/>
                </a:tc>
                <a:extLst>
                  <a:ext uri="{0D108BD9-81ED-4DB2-BD59-A6C34878D82A}">
                    <a16:rowId xmlns:a16="http://schemas.microsoft.com/office/drawing/2014/main" val="10000"/>
                  </a:ext>
                </a:extLst>
              </a:tr>
              <a:tr h="370840">
                <a:tc>
                  <a:txBody>
                    <a:bodyPr/>
                    <a:lstStyle/>
                    <a:p>
                      <a:r>
                        <a:rPr lang="en-US"/>
                        <a:t>CS150</a:t>
                      </a:r>
                    </a:p>
                  </a:txBody>
                  <a:tcPr/>
                </a:tc>
                <a:tc>
                  <a:txBody>
                    <a:bodyPr/>
                    <a:lstStyle/>
                    <a:p>
                      <a:r>
                        <a:rPr lang="en-US"/>
                        <a:t>SN</a:t>
                      </a:r>
                    </a:p>
                  </a:txBody>
                  <a:tcPr/>
                </a:tc>
                <a:extLst>
                  <a:ext uri="{0D108BD9-81ED-4DB2-BD59-A6C34878D82A}">
                    <a16:rowId xmlns:a16="http://schemas.microsoft.com/office/drawing/2014/main" val="10001"/>
                  </a:ext>
                </a:extLst>
              </a:tr>
              <a:tr h="370840">
                <a:tc>
                  <a:txBody>
                    <a:bodyPr/>
                    <a:lstStyle/>
                    <a:p>
                      <a:r>
                        <a:rPr lang="en-US"/>
                        <a:t>BA200</a:t>
                      </a:r>
                    </a:p>
                  </a:txBody>
                  <a:tcPr/>
                </a:tc>
                <a:tc>
                  <a:txBody>
                    <a:bodyPr/>
                    <a:lstStyle/>
                    <a:p>
                      <a:r>
                        <a:rPr lang="en-US"/>
                        <a:t>FR</a:t>
                      </a:r>
                    </a:p>
                  </a:txBody>
                  <a:tcPr/>
                </a:tc>
                <a:extLst>
                  <a:ext uri="{0D108BD9-81ED-4DB2-BD59-A6C34878D82A}">
                    <a16:rowId xmlns:a16="http://schemas.microsoft.com/office/drawing/2014/main" val="10002"/>
                  </a:ext>
                </a:extLst>
              </a:tr>
              <a:tr h="370840">
                <a:tc>
                  <a:txBody>
                    <a:bodyPr/>
                    <a:lstStyle/>
                    <a:p>
                      <a:r>
                        <a:rPr lang="en-US"/>
                        <a:t>BF410</a:t>
                      </a:r>
                    </a:p>
                  </a:txBody>
                  <a:tcPr/>
                </a:tc>
                <a:tc>
                  <a:txBody>
                    <a:bodyPr/>
                    <a:lstStyle/>
                    <a:p>
                      <a:r>
                        <a:rPr lang="en-US"/>
                        <a:t>FR</a:t>
                      </a:r>
                    </a:p>
                  </a:txBody>
                  <a:tcPr/>
                </a:tc>
                <a:extLst>
                  <a:ext uri="{0D108BD9-81ED-4DB2-BD59-A6C34878D82A}">
                    <a16:rowId xmlns:a16="http://schemas.microsoft.com/office/drawing/2014/main" val="10003"/>
                  </a:ext>
                </a:extLst>
              </a:tr>
              <a:tr h="370840">
                <a:tc>
                  <a:txBody>
                    <a:bodyPr/>
                    <a:lstStyle/>
                    <a:p>
                      <a:r>
                        <a:rPr lang="en-US"/>
                        <a:t>CS250</a:t>
                      </a:r>
                    </a:p>
                  </a:txBody>
                  <a:tcPr/>
                </a:tc>
                <a:tc>
                  <a:txBody>
                    <a:bodyPr/>
                    <a:lstStyle/>
                    <a:p>
                      <a:r>
                        <a:rPr lang="en-US"/>
                        <a:t>FR</a:t>
                      </a:r>
                    </a:p>
                  </a:txBody>
                  <a:tcPr/>
                </a:tc>
                <a:extLst>
                  <a:ext uri="{0D108BD9-81ED-4DB2-BD59-A6C34878D82A}">
                    <a16:rowId xmlns:a16="http://schemas.microsoft.com/office/drawing/2014/main" val="10004"/>
                  </a:ext>
                </a:extLst>
              </a:tr>
              <a:tr h="370840">
                <a:tc>
                  <a:txBody>
                    <a:bodyPr/>
                    <a:lstStyle/>
                    <a:p>
                      <a:r>
                        <a:rPr lang="en-US"/>
                        <a:t>BA200</a:t>
                      </a:r>
                    </a:p>
                  </a:txBody>
                  <a:tcPr/>
                </a:tc>
                <a:tc>
                  <a:txBody>
                    <a:bodyPr/>
                    <a:lstStyle/>
                    <a:p>
                      <a:r>
                        <a:rPr lang="en-US"/>
                        <a:t>SN</a:t>
                      </a:r>
                    </a:p>
                  </a:txBody>
                  <a:tcPr/>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fld id="{2EF190A1-0A62-044C-B99E-616EE00601EF}" type="slidenum">
              <a:rPr lang="en-US" smtClean="0"/>
              <a:t>43</a:t>
            </a:fld>
            <a:endParaRPr lang="en-US"/>
          </a:p>
        </p:txBody>
      </p:sp>
    </p:spTree>
    <p:extLst>
      <p:ext uri="{BB962C8B-B14F-4D97-AF65-F5344CB8AC3E}">
        <p14:creationId xmlns:p14="http://schemas.microsoft.com/office/powerpoint/2010/main" val="2711691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880"/>
            <a:ext cx="8229600" cy="994347"/>
          </a:xfrm>
        </p:spPr>
        <p:txBody>
          <a:bodyPr>
            <a:normAutofit fontScale="90000"/>
          </a:bodyPr>
          <a:lstStyle/>
          <a:p>
            <a:pPr algn="l"/>
            <a:r>
              <a:rPr lang="en-US"/>
              <a:t>Left and Right Outer Join - Homework</a:t>
            </a:r>
          </a:p>
        </p:txBody>
      </p:sp>
      <p:sp>
        <p:nvSpPr>
          <p:cNvPr id="3" name="Footer Placeholder 2"/>
          <p:cNvSpPr>
            <a:spLocks noGrp="1"/>
          </p:cNvSpPr>
          <p:nvPr>
            <p:ph type="ftr" sz="quarter" idx="11"/>
          </p:nvPr>
        </p:nvSpPr>
        <p:spPr/>
        <p:txBody>
          <a:bodyPr/>
          <a:lstStyle/>
          <a:p>
            <a:r>
              <a:rPr lang="en-US"/>
              <a:t>Copyright J. Morabito 2021</a:t>
            </a:r>
          </a:p>
        </p:txBody>
      </p:sp>
      <p:sp>
        <p:nvSpPr>
          <p:cNvPr id="4" name="Oval 3"/>
          <p:cNvSpPr/>
          <p:nvPr/>
        </p:nvSpPr>
        <p:spPr>
          <a:xfrm>
            <a:off x="319096" y="1458235"/>
            <a:ext cx="3226220" cy="294905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2154355" y="1468740"/>
            <a:ext cx="3226220" cy="294905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780443" y="2032211"/>
            <a:ext cx="613983" cy="369332"/>
          </a:xfrm>
          <a:prstGeom prst="rect">
            <a:avLst/>
          </a:prstGeom>
          <a:noFill/>
          <a:effectLst/>
        </p:spPr>
        <p:txBody>
          <a:bodyPr wrap="none" rtlCol="0">
            <a:spAutoFit/>
          </a:bodyPr>
          <a:lstStyle/>
          <a:p>
            <a:r>
              <a:rPr lang="en-US"/>
              <a:t>EMP</a:t>
            </a:r>
          </a:p>
        </p:txBody>
      </p:sp>
      <p:sp>
        <p:nvSpPr>
          <p:cNvPr id="7" name="TextBox 6"/>
          <p:cNvSpPr txBox="1"/>
          <p:nvPr/>
        </p:nvSpPr>
        <p:spPr>
          <a:xfrm>
            <a:off x="3691919" y="2032211"/>
            <a:ext cx="655686" cy="369332"/>
          </a:xfrm>
          <a:prstGeom prst="rect">
            <a:avLst/>
          </a:prstGeom>
          <a:noFill/>
          <a:effectLst/>
        </p:spPr>
        <p:txBody>
          <a:bodyPr wrap="none" rtlCol="0">
            <a:spAutoFit/>
          </a:bodyPr>
          <a:lstStyle/>
          <a:p>
            <a:r>
              <a:rPr lang="en-US"/>
              <a:t>PROJ</a:t>
            </a:r>
          </a:p>
        </p:txBody>
      </p:sp>
      <p:sp>
        <p:nvSpPr>
          <p:cNvPr id="8" name="TextBox 7"/>
          <p:cNvSpPr txBox="1"/>
          <p:nvPr/>
        </p:nvSpPr>
        <p:spPr>
          <a:xfrm>
            <a:off x="2343545" y="2768581"/>
            <a:ext cx="1155672" cy="369332"/>
          </a:xfrm>
          <a:prstGeom prst="rect">
            <a:avLst/>
          </a:prstGeom>
          <a:noFill/>
          <a:effectLst/>
        </p:spPr>
        <p:txBody>
          <a:bodyPr wrap="none" rtlCol="0">
            <a:spAutoFit/>
          </a:bodyPr>
          <a:lstStyle/>
          <a:p>
            <a:r>
              <a:rPr lang="en-US"/>
              <a:t>EMP-PROJ</a:t>
            </a:r>
          </a:p>
        </p:txBody>
      </p:sp>
      <p:cxnSp>
        <p:nvCxnSpPr>
          <p:cNvPr id="9" name="Straight Connector 8"/>
          <p:cNvCxnSpPr/>
          <p:nvPr/>
        </p:nvCxnSpPr>
        <p:spPr>
          <a:xfrm>
            <a:off x="2600517" y="1988414"/>
            <a:ext cx="773709" cy="36933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402565" y="2286804"/>
            <a:ext cx="1096652" cy="48177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263005" y="3023164"/>
            <a:ext cx="1096652" cy="48177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292201" y="2687387"/>
            <a:ext cx="1096652" cy="48177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263005" y="3336153"/>
            <a:ext cx="965238" cy="48177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292201" y="4615233"/>
            <a:ext cx="1102473" cy="369332"/>
          </a:xfrm>
          <a:prstGeom prst="rect">
            <a:avLst/>
          </a:prstGeom>
          <a:noFill/>
        </p:spPr>
        <p:txBody>
          <a:bodyPr wrap="none" rtlCol="0">
            <a:spAutoFit/>
          </a:bodyPr>
          <a:lstStyle/>
          <a:p>
            <a:r>
              <a:rPr lang="en-US"/>
              <a:t>Inner Join</a:t>
            </a:r>
          </a:p>
        </p:txBody>
      </p:sp>
      <p:sp>
        <p:nvSpPr>
          <p:cNvPr id="15" name="Slide Number Placeholder 14"/>
          <p:cNvSpPr>
            <a:spLocks noGrp="1"/>
          </p:cNvSpPr>
          <p:nvPr>
            <p:ph type="sldNum" sz="quarter" idx="12"/>
          </p:nvPr>
        </p:nvSpPr>
        <p:spPr/>
        <p:txBody>
          <a:bodyPr/>
          <a:lstStyle/>
          <a:p>
            <a:fld id="{2EF190A1-0A62-044C-B99E-616EE00601EF}" type="slidenum">
              <a:rPr lang="en-US" smtClean="0"/>
              <a:t>44</a:t>
            </a:fld>
            <a:endParaRPr lang="en-US"/>
          </a:p>
        </p:txBody>
      </p:sp>
    </p:spTree>
    <p:extLst>
      <p:ext uri="{BB962C8B-B14F-4D97-AF65-F5344CB8AC3E}">
        <p14:creationId xmlns:p14="http://schemas.microsoft.com/office/powerpoint/2010/main" val="104319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122238"/>
            <a:ext cx="8674100" cy="1020762"/>
          </a:xfrm>
        </p:spPr>
        <p:txBody>
          <a:bodyPr>
            <a:normAutofit/>
          </a:bodyPr>
          <a:lstStyle/>
          <a:p>
            <a:r>
              <a:rPr lang="en-US" sz="3800"/>
              <a:t>Dynamically Changing the Names of Tables</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1017102" y="1393807"/>
            <a:ext cx="7101974" cy="1200329"/>
          </a:xfrm>
          <a:prstGeom prst="rect">
            <a:avLst/>
          </a:prstGeom>
          <a:noFill/>
        </p:spPr>
        <p:txBody>
          <a:bodyPr wrap="none" rtlCol="0">
            <a:spAutoFit/>
          </a:bodyPr>
          <a:lstStyle/>
          <a:p>
            <a:r>
              <a:rPr lang="en-US" dirty="0">
                <a:latin typeface="Times New Roman"/>
                <a:cs typeface="Times New Roman"/>
              </a:rPr>
              <a:t>SELECT	DISTINCT </a:t>
            </a:r>
            <a:r>
              <a:rPr lang="en-US" dirty="0" err="1">
                <a:latin typeface="Times New Roman"/>
                <a:cs typeface="Times New Roman"/>
              </a:rPr>
              <a:t>ENROLLMENT.ClassName</a:t>
            </a:r>
            <a:r>
              <a:rPr lang="en-US" dirty="0">
                <a:latin typeface="Times New Roman"/>
                <a:cs typeface="Times New Roman"/>
              </a:rPr>
              <a:t>, </a:t>
            </a:r>
            <a:r>
              <a:rPr lang="en-US" dirty="0" err="1">
                <a:latin typeface="Times New Roman"/>
                <a:cs typeface="Times New Roman"/>
              </a:rPr>
              <a:t>STUDENT.GradeLevel</a:t>
            </a:r>
            <a:endParaRPr lang="en-US" dirty="0">
              <a:latin typeface="Times New Roman"/>
              <a:cs typeface="Times New Roman"/>
            </a:endParaRPr>
          </a:p>
          <a:p>
            <a:r>
              <a:rPr lang="en-US" dirty="0">
                <a:latin typeface="Times New Roman"/>
                <a:cs typeface="Times New Roman"/>
              </a:rPr>
              <a:t>FROM	ENROLLMENT, STUDENT</a:t>
            </a:r>
          </a:p>
          <a:p>
            <a:r>
              <a:rPr lang="en-US" dirty="0">
                <a:latin typeface="Times New Roman"/>
                <a:cs typeface="Times New Roman"/>
              </a:rPr>
              <a:t>WHERE	ENROLLMENT.STNO = STUDENT.SID</a:t>
            </a:r>
          </a:p>
          <a:p>
            <a:r>
              <a:rPr lang="en-US" dirty="0">
                <a:latin typeface="Times New Roman"/>
                <a:cs typeface="Times New Roman"/>
              </a:rPr>
              <a:t>AND	</a:t>
            </a:r>
            <a:r>
              <a:rPr lang="en-US" dirty="0" err="1">
                <a:latin typeface="Times New Roman"/>
                <a:cs typeface="Times New Roman"/>
              </a:rPr>
              <a:t>STUDENT.GradeLevel</a:t>
            </a:r>
            <a:r>
              <a:rPr lang="en-US" dirty="0">
                <a:latin typeface="Times New Roman"/>
                <a:cs typeface="Times New Roman"/>
              </a:rPr>
              <a:t> NOT = ‘GR’</a:t>
            </a:r>
          </a:p>
        </p:txBody>
      </p:sp>
      <p:sp>
        <p:nvSpPr>
          <p:cNvPr id="5" name="TextBox 4"/>
          <p:cNvSpPr txBox="1"/>
          <p:nvPr/>
        </p:nvSpPr>
        <p:spPr>
          <a:xfrm>
            <a:off x="1169502" y="3603607"/>
            <a:ext cx="4866912" cy="1200329"/>
          </a:xfrm>
          <a:prstGeom prst="rect">
            <a:avLst/>
          </a:prstGeom>
          <a:noFill/>
        </p:spPr>
        <p:txBody>
          <a:bodyPr wrap="none" rtlCol="0">
            <a:spAutoFit/>
          </a:bodyPr>
          <a:lstStyle/>
          <a:p>
            <a:r>
              <a:rPr lang="en-US" dirty="0">
                <a:latin typeface="Times New Roman"/>
                <a:cs typeface="Times New Roman"/>
              </a:rPr>
              <a:t>SELECT	DISTINCT </a:t>
            </a:r>
            <a:r>
              <a:rPr lang="en-US" dirty="0" err="1">
                <a:latin typeface="Times New Roman"/>
                <a:cs typeface="Times New Roman"/>
              </a:rPr>
              <a:t>A.ClassName</a:t>
            </a:r>
            <a:r>
              <a:rPr lang="en-US" dirty="0">
                <a:latin typeface="Times New Roman"/>
                <a:cs typeface="Times New Roman"/>
              </a:rPr>
              <a:t>, </a:t>
            </a:r>
            <a:r>
              <a:rPr lang="en-US" dirty="0" err="1">
                <a:latin typeface="Times New Roman"/>
                <a:cs typeface="Times New Roman"/>
              </a:rPr>
              <a:t>B.GradeLevel</a:t>
            </a:r>
            <a:endParaRPr lang="en-US" dirty="0">
              <a:latin typeface="Times New Roman"/>
              <a:cs typeface="Times New Roman"/>
            </a:endParaRPr>
          </a:p>
          <a:p>
            <a:r>
              <a:rPr lang="en-US" dirty="0">
                <a:latin typeface="Times New Roman"/>
                <a:cs typeface="Times New Roman"/>
              </a:rPr>
              <a:t>FROM	ENROLLMENT A, STUDENT B</a:t>
            </a:r>
          </a:p>
          <a:p>
            <a:r>
              <a:rPr lang="en-US" dirty="0">
                <a:latin typeface="Times New Roman"/>
                <a:cs typeface="Times New Roman"/>
              </a:rPr>
              <a:t>WHERE	A.STNO = B.SID</a:t>
            </a:r>
          </a:p>
          <a:p>
            <a:r>
              <a:rPr lang="en-US" dirty="0">
                <a:latin typeface="Times New Roman"/>
                <a:cs typeface="Times New Roman"/>
              </a:rPr>
              <a:t>AND	</a:t>
            </a:r>
            <a:r>
              <a:rPr lang="en-US" dirty="0" err="1">
                <a:latin typeface="Times New Roman"/>
                <a:cs typeface="Times New Roman"/>
              </a:rPr>
              <a:t>B.GradeLevel</a:t>
            </a:r>
            <a:r>
              <a:rPr lang="en-US" dirty="0">
                <a:latin typeface="Times New Roman"/>
                <a:cs typeface="Times New Roman"/>
              </a:rPr>
              <a:t> NOT = ‘GR’</a:t>
            </a:r>
          </a:p>
        </p:txBody>
      </p:sp>
      <p:sp>
        <p:nvSpPr>
          <p:cNvPr id="6" name="Slide Number Placeholder 5"/>
          <p:cNvSpPr>
            <a:spLocks noGrp="1"/>
          </p:cNvSpPr>
          <p:nvPr>
            <p:ph type="sldNum" sz="quarter" idx="12"/>
          </p:nvPr>
        </p:nvSpPr>
        <p:spPr/>
        <p:txBody>
          <a:bodyPr/>
          <a:lstStyle/>
          <a:p>
            <a:fld id="{2EF190A1-0A62-044C-B99E-616EE00601EF}" type="slidenum">
              <a:rPr lang="en-US" smtClean="0"/>
              <a:t>45</a:t>
            </a:fld>
            <a:endParaRPr lang="en-US"/>
          </a:p>
        </p:txBody>
      </p:sp>
    </p:spTree>
    <p:extLst>
      <p:ext uri="{BB962C8B-B14F-4D97-AF65-F5344CB8AC3E}">
        <p14:creationId xmlns:p14="http://schemas.microsoft.com/office/powerpoint/2010/main" val="3334134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32"/>
            <a:ext cx="8229600" cy="898765"/>
          </a:xfrm>
        </p:spPr>
        <p:txBody>
          <a:bodyPr/>
          <a:lstStyle/>
          <a:p>
            <a:pPr algn="l"/>
            <a:r>
              <a:rPr lang="en-US" u="sng"/>
              <a:t>EXISTS</a:t>
            </a:r>
            <a:r>
              <a:rPr lang="en-US"/>
              <a:t> and NOT EXISTS</a:t>
            </a:r>
          </a:p>
        </p:txBody>
      </p:sp>
      <p:sp>
        <p:nvSpPr>
          <p:cNvPr id="3" name="Footer Placeholder 2"/>
          <p:cNvSpPr>
            <a:spLocks noGrp="1"/>
          </p:cNvSpPr>
          <p:nvPr>
            <p:ph type="ftr" sz="quarter" idx="11"/>
          </p:nvPr>
        </p:nvSpPr>
        <p:spPr>
          <a:xfrm>
            <a:off x="3124200" y="6424625"/>
            <a:ext cx="2895600" cy="365125"/>
          </a:xfrm>
        </p:spPr>
        <p:txBody>
          <a:bodyPr/>
          <a:lstStyle/>
          <a:p>
            <a:r>
              <a:rPr lang="en-US"/>
              <a:t>Copyright J. Morabito 2021</a:t>
            </a:r>
          </a:p>
        </p:txBody>
      </p:sp>
      <p:sp>
        <p:nvSpPr>
          <p:cNvPr id="4" name="TextBox 3"/>
          <p:cNvSpPr txBox="1"/>
          <p:nvPr/>
        </p:nvSpPr>
        <p:spPr>
          <a:xfrm>
            <a:off x="239916" y="2221398"/>
            <a:ext cx="5061564" cy="2031325"/>
          </a:xfrm>
          <a:prstGeom prst="rect">
            <a:avLst/>
          </a:prstGeom>
          <a:noFill/>
        </p:spPr>
        <p:txBody>
          <a:bodyPr wrap="none" rtlCol="0">
            <a:spAutoFit/>
          </a:bodyPr>
          <a:lstStyle/>
          <a:p>
            <a:r>
              <a:rPr lang="en-US">
                <a:latin typeface="Times New Roman"/>
                <a:cs typeface="Times New Roman"/>
              </a:rPr>
              <a:t>SELECT	DISTINCT STNO</a:t>
            </a:r>
          </a:p>
          <a:p>
            <a:r>
              <a:rPr lang="en-US">
                <a:latin typeface="Times New Roman"/>
                <a:cs typeface="Times New Roman"/>
              </a:rPr>
              <a:t>FROM	ENROLLMENT A</a:t>
            </a:r>
          </a:p>
          <a:p>
            <a:r>
              <a:rPr lang="en-US">
                <a:latin typeface="Times New Roman"/>
                <a:cs typeface="Times New Roman"/>
              </a:rPr>
              <a:t>WHERE	EXISTS</a:t>
            </a:r>
          </a:p>
          <a:p>
            <a:r>
              <a:rPr lang="en-US">
                <a:latin typeface="Times New Roman"/>
                <a:cs typeface="Times New Roman"/>
              </a:rPr>
              <a:t>	(SELECT *</a:t>
            </a:r>
          </a:p>
          <a:p>
            <a:r>
              <a:rPr lang="en-US">
                <a:latin typeface="Times New Roman"/>
                <a:cs typeface="Times New Roman"/>
              </a:rPr>
              <a:t>	  FROM	 ENROLLMENT B</a:t>
            </a:r>
          </a:p>
          <a:p>
            <a:r>
              <a:rPr lang="en-US">
                <a:latin typeface="Times New Roman"/>
                <a:cs typeface="Times New Roman"/>
              </a:rPr>
              <a:t>	  WHERE A.STNO = B.STNO</a:t>
            </a:r>
          </a:p>
          <a:p>
            <a:r>
              <a:rPr lang="en-US">
                <a:latin typeface="Times New Roman"/>
                <a:cs typeface="Times New Roman"/>
              </a:rPr>
              <a:t>	   AND	  </a:t>
            </a:r>
            <a:r>
              <a:rPr lang="en-US" err="1">
                <a:latin typeface="Times New Roman"/>
                <a:cs typeface="Times New Roman"/>
              </a:rPr>
              <a:t>A.ClassName</a:t>
            </a:r>
            <a:r>
              <a:rPr lang="en-US">
                <a:latin typeface="Times New Roman"/>
                <a:cs typeface="Times New Roman"/>
              </a:rPr>
              <a:t> NOT = </a:t>
            </a:r>
            <a:r>
              <a:rPr lang="en-US" err="1">
                <a:latin typeface="Times New Roman"/>
                <a:cs typeface="Times New Roman"/>
              </a:rPr>
              <a:t>B.ClassName</a:t>
            </a:r>
            <a:r>
              <a:rPr lang="en-US">
                <a:latin typeface="Times New Roman"/>
                <a:cs typeface="Times New Roman"/>
              </a:rPr>
              <a:t>)</a:t>
            </a:r>
          </a:p>
        </p:txBody>
      </p:sp>
      <p:sp>
        <p:nvSpPr>
          <p:cNvPr id="5" name="TextBox 4"/>
          <p:cNvSpPr txBox="1"/>
          <p:nvPr/>
        </p:nvSpPr>
        <p:spPr>
          <a:xfrm>
            <a:off x="133828" y="939713"/>
            <a:ext cx="8887277" cy="1323439"/>
          </a:xfrm>
          <a:prstGeom prst="rect">
            <a:avLst/>
          </a:prstGeom>
          <a:noFill/>
        </p:spPr>
        <p:txBody>
          <a:bodyPr wrap="square" rtlCol="0">
            <a:spAutoFit/>
          </a:bodyPr>
          <a:lstStyle/>
          <a:p>
            <a:r>
              <a:rPr lang="en-US" sz="2000">
                <a:latin typeface="Times New Roman"/>
                <a:cs typeface="Times New Roman"/>
              </a:rPr>
              <a:t>EXISTS and NOT EXISTS are logical operators whose value is either true or false, depending on the presence or absence of rows that fit the qualifying conditions. For example, suppose we want to know the student numbers of students enrolled in more than one class:</a:t>
            </a:r>
          </a:p>
        </p:txBody>
      </p:sp>
      <p:sp>
        <p:nvSpPr>
          <p:cNvPr id="6" name="TextBox 5"/>
          <p:cNvSpPr txBox="1"/>
          <p:nvPr/>
        </p:nvSpPr>
        <p:spPr>
          <a:xfrm>
            <a:off x="11424" y="4355548"/>
            <a:ext cx="9050646" cy="1631216"/>
          </a:xfrm>
          <a:prstGeom prst="rect">
            <a:avLst/>
          </a:prstGeom>
          <a:noFill/>
        </p:spPr>
        <p:txBody>
          <a:bodyPr wrap="square" rtlCol="0">
            <a:spAutoFit/>
          </a:bodyPr>
          <a:lstStyle/>
          <a:p>
            <a:r>
              <a:rPr lang="en-US" sz="2000">
                <a:latin typeface="Times New Roman"/>
                <a:cs typeface="Times New Roman"/>
              </a:rPr>
              <a:t>The meaning of this is as follows: The </a:t>
            </a:r>
            <a:r>
              <a:rPr lang="en-US" sz="2000" err="1">
                <a:latin typeface="Times New Roman"/>
                <a:cs typeface="Times New Roman"/>
              </a:rPr>
              <a:t>subquery</a:t>
            </a:r>
            <a:r>
              <a:rPr lang="en-US" sz="2000">
                <a:latin typeface="Times New Roman"/>
                <a:cs typeface="Times New Roman"/>
              </a:rPr>
              <a:t> says find two rows in ENROLLMENT having the same student number but different class names (this means that the student is taking more than one class). If two such rows exist, then the logical value of EXISTS is true, in which case we present the student number in the answer.</a:t>
            </a:r>
          </a:p>
        </p:txBody>
      </p:sp>
      <p:graphicFrame>
        <p:nvGraphicFramePr>
          <p:cNvPr id="7" name="Table 6"/>
          <p:cNvGraphicFramePr>
            <a:graphicFrameLocks noGrp="1"/>
          </p:cNvGraphicFramePr>
          <p:nvPr>
            <p:extLst>
              <p:ext uri="{D42A27DB-BD31-4B8C-83A1-F6EECF244321}">
                <p14:modId xmlns:p14="http://schemas.microsoft.com/office/powerpoint/2010/main" val="1905390954"/>
              </p:ext>
            </p:extLst>
          </p:nvPr>
        </p:nvGraphicFramePr>
        <p:xfrm>
          <a:off x="4269687" y="5793439"/>
          <a:ext cx="629945" cy="741680"/>
        </p:xfrm>
        <a:graphic>
          <a:graphicData uri="http://schemas.openxmlformats.org/drawingml/2006/table">
            <a:tbl>
              <a:tblPr firstRow="1" bandRow="1">
                <a:tableStyleId>{5940675A-B579-460E-94D1-54222C63F5DA}</a:tableStyleId>
              </a:tblPr>
              <a:tblGrid>
                <a:gridCol w="629945">
                  <a:extLst>
                    <a:ext uri="{9D8B030D-6E8A-4147-A177-3AD203B41FA5}">
                      <a16:colId xmlns:a16="http://schemas.microsoft.com/office/drawing/2014/main" val="20000"/>
                    </a:ext>
                  </a:extLst>
                </a:gridCol>
              </a:tblGrid>
              <a:tr h="370840">
                <a:tc>
                  <a:txBody>
                    <a:bodyPr/>
                    <a:lstStyle/>
                    <a:p>
                      <a:r>
                        <a:rPr lang="en-US"/>
                        <a:t>200</a:t>
                      </a:r>
                    </a:p>
                  </a:txBody>
                  <a:tcPr/>
                </a:tc>
                <a:extLst>
                  <a:ext uri="{0D108BD9-81ED-4DB2-BD59-A6C34878D82A}">
                    <a16:rowId xmlns:a16="http://schemas.microsoft.com/office/drawing/2014/main" val="10000"/>
                  </a:ext>
                </a:extLst>
              </a:tr>
              <a:tr h="370840">
                <a:tc>
                  <a:txBody>
                    <a:bodyPr/>
                    <a:lstStyle/>
                    <a:p>
                      <a:r>
                        <a:rPr lang="en-US"/>
                        <a:t>400</a:t>
                      </a:r>
                    </a:p>
                  </a:txBody>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fld id="{2EF190A1-0A62-044C-B99E-616EE00601EF}" type="slidenum">
              <a:rPr lang="en-US" smtClean="0"/>
              <a:t>46</a:t>
            </a:fld>
            <a:endParaRPr lang="en-US"/>
          </a:p>
        </p:txBody>
      </p:sp>
    </p:spTree>
    <p:extLst>
      <p:ext uri="{BB962C8B-B14F-4D97-AF65-F5344CB8AC3E}">
        <p14:creationId xmlns:p14="http://schemas.microsoft.com/office/powerpoint/2010/main" val="24012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608"/>
            <a:ext cx="8229600" cy="1035310"/>
          </a:xfrm>
        </p:spPr>
        <p:txBody>
          <a:bodyPr/>
          <a:lstStyle/>
          <a:p>
            <a:pPr algn="l"/>
            <a:r>
              <a:rPr lang="en-US"/>
              <a:t>EXISTS and </a:t>
            </a:r>
            <a:r>
              <a:rPr lang="en-US" u="sng"/>
              <a:t>NOT EXISTS</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321846" y="1169963"/>
            <a:ext cx="6211957" cy="2862323"/>
          </a:xfrm>
          <a:prstGeom prst="rect">
            <a:avLst/>
          </a:prstGeom>
          <a:noFill/>
        </p:spPr>
        <p:txBody>
          <a:bodyPr wrap="none" rtlCol="0">
            <a:spAutoFit/>
          </a:bodyPr>
          <a:lstStyle/>
          <a:p>
            <a:r>
              <a:rPr lang="en-US">
                <a:latin typeface="Times New Roman"/>
                <a:cs typeface="Times New Roman"/>
              </a:rPr>
              <a:t>SELECT	</a:t>
            </a:r>
            <a:r>
              <a:rPr lang="en-US" err="1">
                <a:latin typeface="Times New Roman"/>
                <a:cs typeface="Times New Roman"/>
              </a:rPr>
              <a:t>STUDENT.Name</a:t>
            </a:r>
            <a:endParaRPr lang="en-US">
              <a:latin typeface="Times New Roman"/>
              <a:cs typeface="Times New Roman"/>
            </a:endParaRPr>
          </a:p>
          <a:p>
            <a:r>
              <a:rPr lang="en-US">
                <a:latin typeface="Times New Roman"/>
                <a:cs typeface="Times New Roman"/>
              </a:rPr>
              <a:t>FROM	STUDENT</a:t>
            </a:r>
          </a:p>
          <a:p>
            <a:r>
              <a:rPr lang="en-US">
                <a:latin typeface="Times New Roman"/>
                <a:cs typeface="Times New Roman"/>
              </a:rPr>
              <a:t>WHERE	NOT EXISTS</a:t>
            </a:r>
          </a:p>
          <a:p>
            <a:r>
              <a:rPr lang="en-US">
                <a:latin typeface="Times New Roman"/>
                <a:cs typeface="Times New Roman"/>
              </a:rPr>
              <a:t>	(SELECT *</a:t>
            </a:r>
          </a:p>
          <a:p>
            <a:r>
              <a:rPr lang="en-US">
                <a:latin typeface="Times New Roman"/>
                <a:cs typeface="Times New Roman"/>
              </a:rPr>
              <a:t>	  FROM	 ENROLLMENT</a:t>
            </a:r>
          </a:p>
          <a:p>
            <a:r>
              <a:rPr lang="en-US">
                <a:latin typeface="Times New Roman"/>
                <a:cs typeface="Times New Roman"/>
              </a:rPr>
              <a:t>	  WHERE NOT EXISTS</a:t>
            </a:r>
          </a:p>
          <a:p>
            <a:r>
              <a:rPr lang="en-US">
                <a:latin typeface="Times New Roman"/>
                <a:cs typeface="Times New Roman"/>
              </a:rPr>
              <a:t>		(SELECT *</a:t>
            </a:r>
          </a:p>
          <a:p>
            <a:r>
              <a:rPr lang="en-US">
                <a:latin typeface="Times New Roman"/>
                <a:cs typeface="Times New Roman"/>
              </a:rPr>
              <a:t>	  	FROM	CLASS</a:t>
            </a:r>
          </a:p>
          <a:p>
            <a:r>
              <a:rPr lang="en-US">
                <a:latin typeface="Times New Roman"/>
                <a:cs typeface="Times New Roman"/>
              </a:rPr>
              <a:t>	  	WHERE	</a:t>
            </a:r>
            <a:r>
              <a:rPr lang="en-US" err="1">
                <a:latin typeface="Times New Roman"/>
                <a:cs typeface="Times New Roman"/>
              </a:rPr>
              <a:t>CLASS.Name</a:t>
            </a:r>
            <a:r>
              <a:rPr lang="en-US">
                <a:latin typeface="Times New Roman"/>
                <a:cs typeface="Times New Roman"/>
              </a:rPr>
              <a:t> = </a:t>
            </a:r>
            <a:r>
              <a:rPr lang="en-US" err="1">
                <a:latin typeface="Times New Roman"/>
                <a:cs typeface="Times New Roman"/>
              </a:rPr>
              <a:t>ENROLLMENT.ClassName</a:t>
            </a:r>
            <a:endParaRPr lang="en-US">
              <a:latin typeface="Times New Roman"/>
              <a:cs typeface="Times New Roman"/>
            </a:endParaRPr>
          </a:p>
          <a:p>
            <a:r>
              <a:rPr lang="en-US">
                <a:latin typeface="Times New Roman"/>
                <a:cs typeface="Times New Roman"/>
              </a:rPr>
              <a:t>	   	AND	 ENROLLMENT.STNO = STUDENT.SID))</a:t>
            </a:r>
          </a:p>
        </p:txBody>
      </p:sp>
      <p:sp>
        <p:nvSpPr>
          <p:cNvPr id="5" name="TextBox 4"/>
          <p:cNvSpPr txBox="1"/>
          <p:nvPr/>
        </p:nvSpPr>
        <p:spPr>
          <a:xfrm>
            <a:off x="11424" y="4164378"/>
            <a:ext cx="9050646" cy="1323439"/>
          </a:xfrm>
          <a:prstGeom prst="rect">
            <a:avLst/>
          </a:prstGeom>
          <a:noFill/>
        </p:spPr>
        <p:txBody>
          <a:bodyPr wrap="square" rtlCol="0">
            <a:spAutoFit/>
          </a:bodyPr>
          <a:lstStyle/>
          <a:p>
            <a:r>
              <a:rPr lang="en-US" sz="2000">
                <a:latin typeface="Times New Roman"/>
                <a:cs typeface="Times New Roman"/>
              </a:rPr>
              <a:t>The meaning of this is as follows: The lowest </a:t>
            </a:r>
            <a:r>
              <a:rPr lang="en-US" sz="2000" err="1">
                <a:latin typeface="Times New Roman"/>
                <a:cs typeface="Times New Roman"/>
              </a:rPr>
              <a:t>subquery</a:t>
            </a:r>
            <a:r>
              <a:rPr lang="en-US" sz="2000">
                <a:latin typeface="Times New Roman"/>
                <a:cs typeface="Times New Roman"/>
              </a:rPr>
              <a:t> finds classes the student did take; the middle </a:t>
            </a:r>
            <a:r>
              <a:rPr lang="en-US" sz="2000" err="1">
                <a:latin typeface="Times New Roman"/>
                <a:cs typeface="Times New Roman"/>
              </a:rPr>
              <a:t>subquery</a:t>
            </a:r>
            <a:r>
              <a:rPr lang="en-US" sz="2000">
                <a:latin typeface="Times New Roman"/>
                <a:cs typeface="Times New Roman"/>
              </a:rPr>
              <a:t> determines whether any classes were found that the student did not take. If not, then the student is taking all classes and his or her name is displayed. This query returns no results – i.e., no student is taking all classes.</a:t>
            </a:r>
          </a:p>
        </p:txBody>
      </p:sp>
      <p:sp>
        <p:nvSpPr>
          <p:cNvPr id="6" name="Slide Number Placeholder 5"/>
          <p:cNvSpPr>
            <a:spLocks noGrp="1"/>
          </p:cNvSpPr>
          <p:nvPr>
            <p:ph type="sldNum" sz="quarter" idx="12"/>
          </p:nvPr>
        </p:nvSpPr>
        <p:spPr/>
        <p:txBody>
          <a:bodyPr/>
          <a:lstStyle/>
          <a:p>
            <a:fld id="{2EF190A1-0A62-044C-B99E-616EE00601EF}" type="slidenum">
              <a:rPr lang="en-US" smtClean="0"/>
              <a:t>47</a:t>
            </a:fld>
            <a:endParaRPr lang="en-US"/>
          </a:p>
        </p:txBody>
      </p:sp>
    </p:spTree>
    <p:extLst>
      <p:ext uri="{BB962C8B-B14F-4D97-AF65-F5344CB8AC3E}">
        <p14:creationId xmlns:p14="http://schemas.microsoft.com/office/powerpoint/2010/main" val="781691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Changing Data</a:t>
            </a:r>
          </a:p>
        </p:txBody>
      </p:sp>
      <p:sp>
        <p:nvSpPr>
          <p:cNvPr id="5" name="Subtitle 4"/>
          <p:cNvSpPr>
            <a:spLocks noGrp="1"/>
          </p:cNvSpPr>
          <p:nvPr>
            <p:ph type="subTitle" idx="1"/>
          </p:nvPr>
        </p:nvSpPr>
        <p:spPr/>
        <p:txBody>
          <a:bodyPr/>
          <a:lstStyle/>
          <a:p>
            <a:r>
              <a:rPr lang="en-US"/>
              <a:t>Inserting</a:t>
            </a:r>
          </a:p>
          <a:p>
            <a:r>
              <a:rPr lang="en-US"/>
              <a:t>Deleting</a:t>
            </a:r>
          </a:p>
          <a:p>
            <a:r>
              <a:rPr lang="en-US"/>
              <a:t>Updating</a:t>
            </a:r>
          </a:p>
        </p:txBody>
      </p:sp>
      <p:sp>
        <p:nvSpPr>
          <p:cNvPr id="3" name="Footer Placeholder 2"/>
          <p:cNvSpPr>
            <a:spLocks noGrp="1"/>
          </p:cNvSpPr>
          <p:nvPr>
            <p:ph type="ftr" sz="quarter" idx="11"/>
          </p:nvPr>
        </p:nvSpPr>
        <p:spPr/>
        <p:txBody>
          <a:bodyPr/>
          <a:lstStyle/>
          <a:p>
            <a:r>
              <a:rPr lang="en-US"/>
              <a:t>Copyright J. Morabito 2021</a:t>
            </a:r>
          </a:p>
        </p:txBody>
      </p:sp>
      <p:sp>
        <p:nvSpPr>
          <p:cNvPr id="2" name="Slide Number Placeholder 1"/>
          <p:cNvSpPr>
            <a:spLocks noGrp="1"/>
          </p:cNvSpPr>
          <p:nvPr>
            <p:ph type="sldNum" sz="quarter" idx="12"/>
          </p:nvPr>
        </p:nvSpPr>
        <p:spPr/>
        <p:txBody>
          <a:bodyPr/>
          <a:lstStyle/>
          <a:p>
            <a:fld id="{2EF190A1-0A62-044C-B99E-616EE00601EF}" type="slidenum">
              <a:rPr lang="en-US" smtClean="0"/>
              <a:t>48</a:t>
            </a:fld>
            <a:endParaRPr lang="en-US"/>
          </a:p>
        </p:txBody>
      </p:sp>
    </p:spTree>
    <p:extLst>
      <p:ext uri="{BB962C8B-B14F-4D97-AF65-F5344CB8AC3E}">
        <p14:creationId xmlns:p14="http://schemas.microsoft.com/office/powerpoint/2010/main" val="3777986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Copyright J. Morabito 2021</a:t>
            </a:r>
          </a:p>
        </p:txBody>
      </p:sp>
      <p:sp>
        <p:nvSpPr>
          <p:cNvPr id="5" name="Title 3"/>
          <p:cNvSpPr txBox="1">
            <a:spLocks/>
          </p:cNvSpPr>
          <p:nvPr/>
        </p:nvSpPr>
        <p:spPr>
          <a:xfrm>
            <a:off x="209255" y="221424"/>
            <a:ext cx="8229600" cy="772381"/>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t>Sample Data</a:t>
            </a:r>
          </a:p>
        </p:txBody>
      </p:sp>
      <p:graphicFrame>
        <p:nvGraphicFramePr>
          <p:cNvPr id="6" name="Table 5"/>
          <p:cNvGraphicFramePr>
            <a:graphicFrameLocks noGrp="1"/>
          </p:cNvGraphicFramePr>
          <p:nvPr>
            <p:extLst>
              <p:ext uri="{D42A27DB-BD31-4B8C-83A1-F6EECF244321}">
                <p14:modId xmlns:p14="http://schemas.microsoft.com/office/powerpoint/2010/main" val="2942500431"/>
              </p:ext>
            </p:extLst>
          </p:nvPr>
        </p:nvGraphicFramePr>
        <p:xfrm>
          <a:off x="392039" y="1751397"/>
          <a:ext cx="4640967" cy="3337560"/>
        </p:xfrm>
        <a:graphic>
          <a:graphicData uri="http://schemas.openxmlformats.org/drawingml/2006/table">
            <a:tbl>
              <a:tblPr firstRow="1" bandRow="1">
                <a:tableStyleId>{5940675A-B579-460E-94D1-54222C63F5DA}</a:tableStyleId>
              </a:tblPr>
              <a:tblGrid>
                <a:gridCol w="859219">
                  <a:extLst>
                    <a:ext uri="{9D8B030D-6E8A-4147-A177-3AD203B41FA5}">
                      <a16:colId xmlns:a16="http://schemas.microsoft.com/office/drawing/2014/main" val="20000"/>
                    </a:ext>
                  </a:extLst>
                </a:gridCol>
                <a:gridCol w="984684">
                  <a:extLst>
                    <a:ext uri="{9D8B030D-6E8A-4147-A177-3AD203B41FA5}">
                      <a16:colId xmlns:a16="http://schemas.microsoft.com/office/drawing/2014/main" val="20001"/>
                    </a:ext>
                  </a:extLst>
                </a:gridCol>
                <a:gridCol w="1398536">
                  <a:extLst>
                    <a:ext uri="{9D8B030D-6E8A-4147-A177-3AD203B41FA5}">
                      <a16:colId xmlns:a16="http://schemas.microsoft.com/office/drawing/2014/main" val="20002"/>
                    </a:ext>
                  </a:extLst>
                </a:gridCol>
                <a:gridCol w="1398528">
                  <a:extLst>
                    <a:ext uri="{9D8B030D-6E8A-4147-A177-3AD203B41FA5}">
                      <a16:colId xmlns:a16="http://schemas.microsoft.com/office/drawing/2014/main" val="20003"/>
                    </a:ext>
                  </a:extLst>
                </a:gridCol>
              </a:tblGrid>
              <a:tr h="370840">
                <a:tc>
                  <a:txBody>
                    <a:bodyPr/>
                    <a:lstStyle/>
                    <a:p>
                      <a:r>
                        <a:rPr lang="en-US"/>
                        <a:t>SID</a:t>
                      </a:r>
                    </a:p>
                  </a:txBody>
                  <a:tcPr/>
                </a:tc>
                <a:tc>
                  <a:txBody>
                    <a:bodyPr/>
                    <a:lstStyle/>
                    <a:p>
                      <a:r>
                        <a:rPr lang="en-US"/>
                        <a:t>NAME</a:t>
                      </a:r>
                    </a:p>
                  </a:txBody>
                  <a:tcPr/>
                </a:tc>
                <a:tc>
                  <a:txBody>
                    <a:bodyPr/>
                    <a:lstStyle/>
                    <a:p>
                      <a:r>
                        <a:rPr lang="en-US"/>
                        <a:t>MAJOR</a:t>
                      </a:r>
                    </a:p>
                  </a:txBody>
                  <a:tcPr/>
                </a:tc>
                <a:tc>
                  <a:txBody>
                    <a:bodyPr/>
                    <a:lstStyle/>
                    <a:p>
                      <a:r>
                        <a:rPr lang="en-US" dirty="0"/>
                        <a:t>GRADELEVEL</a:t>
                      </a:r>
                    </a:p>
                  </a:txBody>
                  <a:tcPr/>
                </a:tc>
                <a:extLst>
                  <a:ext uri="{0D108BD9-81ED-4DB2-BD59-A6C34878D82A}">
                    <a16:rowId xmlns:a16="http://schemas.microsoft.com/office/drawing/2014/main" val="10000"/>
                  </a:ext>
                </a:extLst>
              </a:tr>
              <a:tr h="370840">
                <a:tc>
                  <a:txBody>
                    <a:bodyPr/>
                    <a:lstStyle/>
                    <a:p>
                      <a:r>
                        <a:rPr lang="en-US"/>
                        <a:t>100</a:t>
                      </a:r>
                    </a:p>
                  </a:txBody>
                  <a:tcPr/>
                </a:tc>
                <a:tc>
                  <a:txBody>
                    <a:bodyPr/>
                    <a:lstStyle/>
                    <a:p>
                      <a:r>
                        <a:rPr lang="en-US"/>
                        <a:t>Jones</a:t>
                      </a:r>
                    </a:p>
                  </a:txBody>
                  <a:tcPr/>
                </a:tc>
                <a:tc>
                  <a:txBody>
                    <a:bodyPr/>
                    <a:lstStyle/>
                    <a:p>
                      <a:r>
                        <a:rPr lang="en-US"/>
                        <a:t>History</a:t>
                      </a:r>
                    </a:p>
                  </a:txBody>
                  <a:tcPr/>
                </a:tc>
                <a:tc>
                  <a:txBody>
                    <a:bodyPr/>
                    <a:lstStyle/>
                    <a:p>
                      <a:r>
                        <a:rPr lang="en-US"/>
                        <a:t>GR</a:t>
                      </a:r>
                    </a:p>
                  </a:txBody>
                  <a:tcPr/>
                </a:tc>
                <a:extLst>
                  <a:ext uri="{0D108BD9-81ED-4DB2-BD59-A6C34878D82A}">
                    <a16:rowId xmlns:a16="http://schemas.microsoft.com/office/drawing/2014/main" val="10001"/>
                  </a:ext>
                </a:extLst>
              </a:tr>
              <a:tr h="370840">
                <a:tc>
                  <a:txBody>
                    <a:bodyPr/>
                    <a:lstStyle/>
                    <a:p>
                      <a:r>
                        <a:rPr lang="en-US"/>
                        <a:t>150</a:t>
                      </a:r>
                    </a:p>
                  </a:txBody>
                  <a:tcPr/>
                </a:tc>
                <a:tc>
                  <a:txBody>
                    <a:bodyPr/>
                    <a:lstStyle/>
                    <a:p>
                      <a:r>
                        <a:rPr lang="en-US"/>
                        <a:t>Parks</a:t>
                      </a:r>
                    </a:p>
                  </a:txBody>
                  <a:tcPr/>
                </a:tc>
                <a:tc>
                  <a:txBody>
                    <a:bodyPr/>
                    <a:lstStyle/>
                    <a:p>
                      <a:r>
                        <a:rPr lang="en-US"/>
                        <a:t>Accounting</a:t>
                      </a:r>
                    </a:p>
                  </a:txBody>
                  <a:tcPr/>
                </a:tc>
                <a:tc>
                  <a:txBody>
                    <a:bodyPr/>
                    <a:lstStyle/>
                    <a:p>
                      <a:r>
                        <a:rPr lang="en-US"/>
                        <a:t>SO</a:t>
                      </a:r>
                    </a:p>
                  </a:txBody>
                  <a:tcPr/>
                </a:tc>
                <a:extLst>
                  <a:ext uri="{0D108BD9-81ED-4DB2-BD59-A6C34878D82A}">
                    <a16:rowId xmlns:a16="http://schemas.microsoft.com/office/drawing/2014/main" val="10002"/>
                  </a:ext>
                </a:extLst>
              </a:tr>
              <a:tr h="370840">
                <a:tc>
                  <a:txBody>
                    <a:bodyPr/>
                    <a:lstStyle/>
                    <a:p>
                      <a:r>
                        <a:rPr lang="en-US"/>
                        <a:t>200</a:t>
                      </a:r>
                    </a:p>
                  </a:txBody>
                  <a:tcPr/>
                </a:tc>
                <a:tc>
                  <a:txBody>
                    <a:bodyPr/>
                    <a:lstStyle/>
                    <a:p>
                      <a:r>
                        <a:rPr lang="en-US"/>
                        <a:t>Baker</a:t>
                      </a:r>
                    </a:p>
                  </a:txBody>
                  <a:tcPr/>
                </a:tc>
                <a:tc>
                  <a:txBody>
                    <a:bodyPr/>
                    <a:lstStyle/>
                    <a:p>
                      <a:r>
                        <a:rPr lang="en-US"/>
                        <a:t>Math</a:t>
                      </a:r>
                    </a:p>
                  </a:txBody>
                  <a:tcPr/>
                </a:tc>
                <a:tc>
                  <a:txBody>
                    <a:bodyPr/>
                    <a:lstStyle/>
                    <a:p>
                      <a:r>
                        <a:rPr lang="en-US"/>
                        <a:t>GR</a:t>
                      </a:r>
                    </a:p>
                  </a:txBody>
                  <a:tcPr/>
                </a:tc>
                <a:extLst>
                  <a:ext uri="{0D108BD9-81ED-4DB2-BD59-A6C34878D82A}">
                    <a16:rowId xmlns:a16="http://schemas.microsoft.com/office/drawing/2014/main" val="10003"/>
                  </a:ext>
                </a:extLst>
              </a:tr>
              <a:tr h="370840">
                <a:tc>
                  <a:txBody>
                    <a:bodyPr/>
                    <a:lstStyle/>
                    <a:p>
                      <a:r>
                        <a:rPr lang="en-US"/>
                        <a:t>250</a:t>
                      </a:r>
                    </a:p>
                  </a:txBody>
                  <a:tcPr/>
                </a:tc>
                <a:tc>
                  <a:txBody>
                    <a:bodyPr/>
                    <a:lstStyle/>
                    <a:p>
                      <a:r>
                        <a:rPr lang="en-US"/>
                        <a:t>Glass</a:t>
                      </a:r>
                    </a:p>
                  </a:txBody>
                  <a:tcPr/>
                </a:tc>
                <a:tc>
                  <a:txBody>
                    <a:bodyPr/>
                    <a:lstStyle/>
                    <a:p>
                      <a:r>
                        <a:rPr lang="en-US"/>
                        <a:t>History</a:t>
                      </a:r>
                    </a:p>
                  </a:txBody>
                  <a:tcPr/>
                </a:tc>
                <a:tc>
                  <a:txBody>
                    <a:bodyPr/>
                    <a:lstStyle/>
                    <a:p>
                      <a:r>
                        <a:rPr lang="en-US"/>
                        <a:t>SN</a:t>
                      </a:r>
                    </a:p>
                  </a:txBody>
                  <a:tcPr/>
                </a:tc>
                <a:extLst>
                  <a:ext uri="{0D108BD9-81ED-4DB2-BD59-A6C34878D82A}">
                    <a16:rowId xmlns:a16="http://schemas.microsoft.com/office/drawing/2014/main" val="10004"/>
                  </a:ext>
                </a:extLst>
              </a:tr>
              <a:tr h="370840">
                <a:tc>
                  <a:txBody>
                    <a:bodyPr/>
                    <a:lstStyle/>
                    <a:p>
                      <a:r>
                        <a:rPr lang="en-US"/>
                        <a:t>300</a:t>
                      </a:r>
                    </a:p>
                  </a:txBody>
                  <a:tcPr/>
                </a:tc>
                <a:tc>
                  <a:txBody>
                    <a:bodyPr/>
                    <a:lstStyle/>
                    <a:p>
                      <a:r>
                        <a:rPr lang="en-US"/>
                        <a:t>Baker</a:t>
                      </a:r>
                    </a:p>
                  </a:txBody>
                  <a:tcPr/>
                </a:tc>
                <a:tc>
                  <a:txBody>
                    <a:bodyPr/>
                    <a:lstStyle/>
                    <a:p>
                      <a:r>
                        <a:rPr lang="en-US"/>
                        <a:t>Accounting</a:t>
                      </a:r>
                    </a:p>
                  </a:txBody>
                  <a:tcPr/>
                </a:tc>
                <a:tc>
                  <a:txBody>
                    <a:bodyPr/>
                    <a:lstStyle/>
                    <a:p>
                      <a:r>
                        <a:rPr lang="en-US"/>
                        <a:t>SN</a:t>
                      </a:r>
                    </a:p>
                  </a:txBody>
                  <a:tcPr/>
                </a:tc>
                <a:extLst>
                  <a:ext uri="{0D108BD9-81ED-4DB2-BD59-A6C34878D82A}">
                    <a16:rowId xmlns:a16="http://schemas.microsoft.com/office/drawing/2014/main" val="10005"/>
                  </a:ext>
                </a:extLst>
              </a:tr>
              <a:tr h="370840">
                <a:tc>
                  <a:txBody>
                    <a:bodyPr/>
                    <a:lstStyle/>
                    <a:p>
                      <a:r>
                        <a:rPr lang="en-US"/>
                        <a:t>350</a:t>
                      </a:r>
                    </a:p>
                  </a:txBody>
                  <a:tcPr/>
                </a:tc>
                <a:tc>
                  <a:txBody>
                    <a:bodyPr/>
                    <a:lstStyle/>
                    <a:p>
                      <a:r>
                        <a:rPr lang="en-US"/>
                        <a:t>Russell</a:t>
                      </a:r>
                    </a:p>
                  </a:txBody>
                  <a:tcPr/>
                </a:tc>
                <a:tc>
                  <a:txBody>
                    <a:bodyPr/>
                    <a:lstStyle/>
                    <a:p>
                      <a:r>
                        <a:rPr lang="en-US"/>
                        <a:t>Math</a:t>
                      </a:r>
                    </a:p>
                  </a:txBody>
                  <a:tcPr/>
                </a:tc>
                <a:tc>
                  <a:txBody>
                    <a:bodyPr/>
                    <a:lstStyle/>
                    <a:p>
                      <a:r>
                        <a:rPr lang="en-US"/>
                        <a:t>JR</a:t>
                      </a:r>
                    </a:p>
                  </a:txBody>
                  <a:tcPr/>
                </a:tc>
                <a:extLst>
                  <a:ext uri="{0D108BD9-81ED-4DB2-BD59-A6C34878D82A}">
                    <a16:rowId xmlns:a16="http://schemas.microsoft.com/office/drawing/2014/main" val="10006"/>
                  </a:ext>
                </a:extLst>
              </a:tr>
              <a:tr h="370840">
                <a:tc>
                  <a:txBody>
                    <a:bodyPr/>
                    <a:lstStyle/>
                    <a:p>
                      <a:r>
                        <a:rPr lang="en-US"/>
                        <a:t>400</a:t>
                      </a:r>
                    </a:p>
                  </a:txBody>
                  <a:tcPr/>
                </a:tc>
                <a:tc>
                  <a:txBody>
                    <a:bodyPr/>
                    <a:lstStyle/>
                    <a:p>
                      <a:r>
                        <a:rPr lang="en-US"/>
                        <a:t>Rye</a:t>
                      </a:r>
                    </a:p>
                  </a:txBody>
                  <a:tcPr/>
                </a:tc>
                <a:tc>
                  <a:txBody>
                    <a:bodyPr/>
                    <a:lstStyle/>
                    <a:p>
                      <a:r>
                        <a:rPr lang="en-US"/>
                        <a:t>Accounting</a:t>
                      </a:r>
                    </a:p>
                  </a:txBody>
                  <a:tcPr/>
                </a:tc>
                <a:tc>
                  <a:txBody>
                    <a:bodyPr/>
                    <a:lstStyle/>
                    <a:p>
                      <a:r>
                        <a:rPr lang="en-US"/>
                        <a:t>FR</a:t>
                      </a:r>
                    </a:p>
                  </a:txBody>
                  <a:tcPr/>
                </a:tc>
                <a:extLst>
                  <a:ext uri="{0D108BD9-81ED-4DB2-BD59-A6C34878D82A}">
                    <a16:rowId xmlns:a16="http://schemas.microsoft.com/office/drawing/2014/main" val="10007"/>
                  </a:ext>
                </a:extLst>
              </a:tr>
              <a:tr h="370840">
                <a:tc>
                  <a:txBody>
                    <a:bodyPr/>
                    <a:lstStyle/>
                    <a:p>
                      <a:r>
                        <a:rPr lang="en-US"/>
                        <a:t>450</a:t>
                      </a:r>
                    </a:p>
                  </a:txBody>
                  <a:tcPr/>
                </a:tc>
                <a:tc>
                  <a:txBody>
                    <a:bodyPr/>
                    <a:lstStyle/>
                    <a:p>
                      <a:r>
                        <a:rPr lang="en-US"/>
                        <a:t>Jones</a:t>
                      </a:r>
                    </a:p>
                  </a:txBody>
                  <a:tcPr/>
                </a:tc>
                <a:tc>
                  <a:txBody>
                    <a:bodyPr/>
                    <a:lstStyle/>
                    <a:p>
                      <a:r>
                        <a:rPr lang="en-US"/>
                        <a:t>History</a:t>
                      </a:r>
                    </a:p>
                  </a:txBody>
                  <a:tcPr/>
                </a:tc>
                <a:tc>
                  <a:txBody>
                    <a:bodyPr/>
                    <a:lstStyle/>
                    <a:p>
                      <a:r>
                        <a:rPr lang="en-US"/>
                        <a:t>SN</a:t>
                      </a:r>
                    </a:p>
                  </a:txBody>
                  <a:tcPr/>
                </a:tc>
                <a:extLst>
                  <a:ext uri="{0D108BD9-81ED-4DB2-BD59-A6C34878D82A}">
                    <a16:rowId xmlns:a16="http://schemas.microsoft.com/office/drawing/2014/main" val="100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30497366"/>
              </p:ext>
            </p:extLst>
          </p:nvPr>
        </p:nvGraphicFramePr>
        <p:xfrm>
          <a:off x="5420927" y="295086"/>
          <a:ext cx="3242439" cy="2225040"/>
        </p:xfrm>
        <a:graphic>
          <a:graphicData uri="http://schemas.openxmlformats.org/drawingml/2006/table">
            <a:tbl>
              <a:tblPr firstRow="1" bandRow="1">
                <a:tableStyleId>{5940675A-B579-460E-94D1-54222C63F5DA}</a:tableStyleId>
              </a:tblPr>
              <a:tblGrid>
                <a:gridCol w="943664">
                  <a:extLst>
                    <a:ext uri="{9D8B030D-6E8A-4147-A177-3AD203B41FA5}">
                      <a16:colId xmlns:a16="http://schemas.microsoft.com/office/drawing/2014/main" val="20000"/>
                    </a:ext>
                  </a:extLst>
                </a:gridCol>
                <a:gridCol w="1035365">
                  <a:extLst>
                    <a:ext uri="{9D8B030D-6E8A-4147-A177-3AD203B41FA5}">
                      <a16:colId xmlns:a16="http://schemas.microsoft.com/office/drawing/2014/main" val="20001"/>
                    </a:ext>
                  </a:extLst>
                </a:gridCol>
                <a:gridCol w="1263410">
                  <a:extLst>
                    <a:ext uri="{9D8B030D-6E8A-4147-A177-3AD203B41FA5}">
                      <a16:colId xmlns:a16="http://schemas.microsoft.com/office/drawing/2014/main" val="20002"/>
                    </a:ext>
                  </a:extLst>
                </a:gridCol>
              </a:tblGrid>
              <a:tr h="370840">
                <a:tc>
                  <a:txBody>
                    <a:bodyPr/>
                    <a:lstStyle/>
                    <a:p>
                      <a:r>
                        <a:rPr lang="en-US"/>
                        <a:t>NAME</a:t>
                      </a:r>
                    </a:p>
                  </a:txBody>
                  <a:tcPr/>
                </a:tc>
                <a:tc>
                  <a:txBody>
                    <a:bodyPr/>
                    <a:lstStyle/>
                    <a:p>
                      <a:r>
                        <a:rPr lang="en-US"/>
                        <a:t>TIME</a:t>
                      </a:r>
                    </a:p>
                  </a:txBody>
                  <a:tcPr/>
                </a:tc>
                <a:tc>
                  <a:txBody>
                    <a:bodyPr/>
                    <a:lstStyle/>
                    <a:p>
                      <a:r>
                        <a:rPr lang="en-US"/>
                        <a:t>ROOM</a:t>
                      </a:r>
                    </a:p>
                  </a:txBody>
                  <a:tcPr/>
                </a:tc>
                <a:extLst>
                  <a:ext uri="{0D108BD9-81ED-4DB2-BD59-A6C34878D82A}">
                    <a16:rowId xmlns:a16="http://schemas.microsoft.com/office/drawing/2014/main" val="10000"/>
                  </a:ext>
                </a:extLst>
              </a:tr>
              <a:tr h="370840">
                <a:tc>
                  <a:txBody>
                    <a:bodyPr/>
                    <a:lstStyle/>
                    <a:p>
                      <a:r>
                        <a:rPr lang="en-US"/>
                        <a:t>BA200</a:t>
                      </a:r>
                    </a:p>
                  </a:txBody>
                  <a:tcPr/>
                </a:tc>
                <a:tc>
                  <a:txBody>
                    <a:bodyPr/>
                    <a:lstStyle/>
                    <a:p>
                      <a:r>
                        <a:rPr lang="en-US"/>
                        <a:t>M-F9</a:t>
                      </a:r>
                    </a:p>
                  </a:txBody>
                  <a:tcPr/>
                </a:tc>
                <a:tc>
                  <a:txBody>
                    <a:bodyPr/>
                    <a:lstStyle/>
                    <a:p>
                      <a:r>
                        <a:rPr lang="en-US"/>
                        <a:t>SC110</a:t>
                      </a:r>
                    </a:p>
                  </a:txBody>
                  <a:tcPr/>
                </a:tc>
                <a:extLst>
                  <a:ext uri="{0D108BD9-81ED-4DB2-BD59-A6C34878D82A}">
                    <a16:rowId xmlns:a16="http://schemas.microsoft.com/office/drawing/2014/main" val="10001"/>
                  </a:ext>
                </a:extLst>
              </a:tr>
              <a:tr h="370840">
                <a:tc>
                  <a:txBody>
                    <a:bodyPr/>
                    <a:lstStyle/>
                    <a:p>
                      <a:r>
                        <a:rPr lang="en-US"/>
                        <a:t>BD445</a:t>
                      </a:r>
                    </a:p>
                  </a:txBody>
                  <a:tcPr/>
                </a:tc>
                <a:tc>
                  <a:txBody>
                    <a:bodyPr/>
                    <a:lstStyle/>
                    <a:p>
                      <a:r>
                        <a:rPr lang="en-US"/>
                        <a:t>MWF3</a:t>
                      </a:r>
                    </a:p>
                  </a:txBody>
                  <a:tcPr/>
                </a:tc>
                <a:tc>
                  <a:txBody>
                    <a:bodyPr/>
                    <a:lstStyle/>
                    <a:p>
                      <a:r>
                        <a:rPr lang="en-US"/>
                        <a:t>SC213</a:t>
                      </a:r>
                    </a:p>
                  </a:txBody>
                  <a:tcPr/>
                </a:tc>
                <a:extLst>
                  <a:ext uri="{0D108BD9-81ED-4DB2-BD59-A6C34878D82A}">
                    <a16:rowId xmlns:a16="http://schemas.microsoft.com/office/drawing/2014/main" val="10002"/>
                  </a:ext>
                </a:extLst>
              </a:tr>
              <a:tr h="370840">
                <a:tc>
                  <a:txBody>
                    <a:bodyPr/>
                    <a:lstStyle/>
                    <a:p>
                      <a:r>
                        <a:rPr lang="en-US"/>
                        <a:t>BF410</a:t>
                      </a:r>
                    </a:p>
                  </a:txBody>
                  <a:tcPr/>
                </a:tc>
                <a:tc>
                  <a:txBody>
                    <a:bodyPr/>
                    <a:lstStyle/>
                    <a:p>
                      <a:r>
                        <a:rPr lang="en-US"/>
                        <a:t>MWF8</a:t>
                      </a:r>
                    </a:p>
                  </a:txBody>
                  <a:tcPr/>
                </a:tc>
                <a:tc>
                  <a:txBody>
                    <a:bodyPr/>
                    <a:lstStyle/>
                    <a:p>
                      <a:r>
                        <a:rPr lang="en-US"/>
                        <a:t>SC213</a:t>
                      </a:r>
                    </a:p>
                  </a:txBody>
                  <a:tcPr/>
                </a:tc>
                <a:extLst>
                  <a:ext uri="{0D108BD9-81ED-4DB2-BD59-A6C34878D82A}">
                    <a16:rowId xmlns:a16="http://schemas.microsoft.com/office/drawing/2014/main" val="10003"/>
                  </a:ext>
                </a:extLst>
              </a:tr>
              <a:tr h="370840">
                <a:tc>
                  <a:txBody>
                    <a:bodyPr/>
                    <a:lstStyle/>
                    <a:p>
                      <a:r>
                        <a:rPr lang="en-US"/>
                        <a:t>CS150</a:t>
                      </a:r>
                    </a:p>
                  </a:txBody>
                  <a:tcPr/>
                </a:tc>
                <a:tc>
                  <a:txBody>
                    <a:bodyPr/>
                    <a:lstStyle/>
                    <a:p>
                      <a:r>
                        <a:rPr lang="en-US"/>
                        <a:t>MWF3</a:t>
                      </a:r>
                    </a:p>
                  </a:txBody>
                  <a:tcPr/>
                </a:tc>
                <a:tc>
                  <a:txBody>
                    <a:bodyPr/>
                    <a:lstStyle/>
                    <a:p>
                      <a:r>
                        <a:rPr lang="en-US"/>
                        <a:t>EA304</a:t>
                      </a:r>
                    </a:p>
                  </a:txBody>
                  <a:tcPr/>
                </a:tc>
                <a:extLst>
                  <a:ext uri="{0D108BD9-81ED-4DB2-BD59-A6C34878D82A}">
                    <a16:rowId xmlns:a16="http://schemas.microsoft.com/office/drawing/2014/main" val="10004"/>
                  </a:ext>
                </a:extLst>
              </a:tr>
              <a:tr h="370840">
                <a:tc>
                  <a:txBody>
                    <a:bodyPr/>
                    <a:lstStyle/>
                    <a:p>
                      <a:r>
                        <a:rPr lang="en-US"/>
                        <a:t>CS250</a:t>
                      </a:r>
                    </a:p>
                  </a:txBody>
                  <a:tcPr/>
                </a:tc>
                <a:tc>
                  <a:txBody>
                    <a:bodyPr/>
                    <a:lstStyle/>
                    <a:p>
                      <a:r>
                        <a:rPr lang="en-US"/>
                        <a:t>MWF12</a:t>
                      </a:r>
                    </a:p>
                  </a:txBody>
                  <a:tcPr/>
                </a:tc>
                <a:tc>
                  <a:txBody>
                    <a:bodyPr/>
                    <a:lstStyle/>
                    <a:p>
                      <a:r>
                        <a:rPr lang="en-US"/>
                        <a:t>EB210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0361927"/>
              </p:ext>
            </p:extLst>
          </p:nvPr>
        </p:nvGraphicFramePr>
        <p:xfrm>
          <a:off x="5453482" y="3068038"/>
          <a:ext cx="3313168" cy="3708400"/>
        </p:xfrm>
        <a:graphic>
          <a:graphicData uri="http://schemas.openxmlformats.org/drawingml/2006/table">
            <a:tbl>
              <a:tblPr firstRow="1" bandRow="1">
                <a:tableStyleId>{5940675A-B579-460E-94D1-54222C63F5DA}</a:tableStyleId>
              </a:tblPr>
              <a:tblGrid>
                <a:gridCol w="855901">
                  <a:extLst>
                    <a:ext uri="{9D8B030D-6E8A-4147-A177-3AD203B41FA5}">
                      <a16:colId xmlns:a16="http://schemas.microsoft.com/office/drawing/2014/main" val="20000"/>
                    </a:ext>
                  </a:extLst>
                </a:gridCol>
                <a:gridCol w="1463316">
                  <a:extLst>
                    <a:ext uri="{9D8B030D-6E8A-4147-A177-3AD203B41FA5}">
                      <a16:colId xmlns:a16="http://schemas.microsoft.com/office/drawing/2014/main" val="20001"/>
                    </a:ext>
                  </a:extLst>
                </a:gridCol>
                <a:gridCol w="993951">
                  <a:extLst>
                    <a:ext uri="{9D8B030D-6E8A-4147-A177-3AD203B41FA5}">
                      <a16:colId xmlns:a16="http://schemas.microsoft.com/office/drawing/2014/main" val="20002"/>
                    </a:ext>
                  </a:extLst>
                </a:gridCol>
              </a:tblGrid>
              <a:tr h="370840">
                <a:tc>
                  <a:txBody>
                    <a:bodyPr/>
                    <a:lstStyle/>
                    <a:p>
                      <a:r>
                        <a:rPr lang="en-US"/>
                        <a:t>STNO</a:t>
                      </a:r>
                    </a:p>
                  </a:txBody>
                  <a:tcPr/>
                </a:tc>
                <a:tc>
                  <a:txBody>
                    <a:bodyPr/>
                    <a:lstStyle/>
                    <a:p>
                      <a:r>
                        <a:rPr lang="en-US"/>
                        <a:t>CLASSNAME</a:t>
                      </a:r>
                    </a:p>
                  </a:txBody>
                  <a:tcPr/>
                </a:tc>
                <a:tc>
                  <a:txBody>
                    <a:bodyPr/>
                    <a:lstStyle/>
                    <a:p>
                      <a:r>
                        <a:rPr lang="en-US"/>
                        <a:t>POSNO</a:t>
                      </a:r>
                    </a:p>
                  </a:txBody>
                  <a:tcPr/>
                </a:tc>
                <a:extLst>
                  <a:ext uri="{0D108BD9-81ED-4DB2-BD59-A6C34878D82A}">
                    <a16:rowId xmlns:a16="http://schemas.microsoft.com/office/drawing/2014/main" val="10000"/>
                  </a:ext>
                </a:extLst>
              </a:tr>
              <a:tr h="370840">
                <a:tc>
                  <a:txBody>
                    <a:bodyPr/>
                    <a:lstStyle/>
                    <a:p>
                      <a:r>
                        <a:rPr lang="en-US"/>
                        <a:t>100</a:t>
                      </a:r>
                    </a:p>
                  </a:txBody>
                  <a:tcPr/>
                </a:tc>
                <a:tc>
                  <a:txBody>
                    <a:bodyPr/>
                    <a:lstStyle/>
                    <a:p>
                      <a:r>
                        <a:rPr lang="en-US"/>
                        <a:t>BD445</a:t>
                      </a:r>
                    </a:p>
                  </a:txBody>
                  <a:tcPr/>
                </a:tc>
                <a:tc>
                  <a:txBody>
                    <a:bodyPr/>
                    <a:lstStyle/>
                    <a:p>
                      <a:r>
                        <a:rPr lang="en-US"/>
                        <a:t>1</a:t>
                      </a:r>
                    </a:p>
                  </a:txBody>
                  <a:tcPr/>
                </a:tc>
                <a:extLst>
                  <a:ext uri="{0D108BD9-81ED-4DB2-BD59-A6C34878D82A}">
                    <a16:rowId xmlns:a16="http://schemas.microsoft.com/office/drawing/2014/main" val="10001"/>
                  </a:ext>
                </a:extLst>
              </a:tr>
              <a:tr h="370840">
                <a:tc>
                  <a:txBody>
                    <a:bodyPr/>
                    <a:lstStyle/>
                    <a:p>
                      <a:r>
                        <a:rPr lang="en-US"/>
                        <a:t>150</a:t>
                      </a:r>
                    </a:p>
                  </a:txBody>
                  <a:tcPr/>
                </a:tc>
                <a:tc>
                  <a:txBody>
                    <a:bodyPr/>
                    <a:lstStyle/>
                    <a:p>
                      <a:r>
                        <a:rPr lang="en-US"/>
                        <a:t>BA200</a:t>
                      </a:r>
                    </a:p>
                  </a:txBody>
                  <a:tcPr/>
                </a:tc>
                <a:tc>
                  <a:txBody>
                    <a:bodyPr/>
                    <a:lstStyle/>
                    <a:p>
                      <a:r>
                        <a:rPr lang="en-US"/>
                        <a:t>1</a:t>
                      </a:r>
                    </a:p>
                  </a:txBody>
                  <a:tcPr/>
                </a:tc>
                <a:extLst>
                  <a:ext uri="{0D108BD9-81ED-4DB2-BD59-A6C34878D82A}">
                    <a16:rowId xmlns:a16="http://schemas.microsoft.com/office/drawing/2014/main" val="10002"/>
                  </a:ext>
                </a:extLst>
              </a:tr>
              <a:tr h="370840">
                <a:tc>
                  <a:txBody>
                    <a:bodyPr/>
                    <a:lstStyle/>
                    <a:p>
                      <a:r>
                        <a:rPr lang="en-US"/>
                        <a:t>200</a:t>
                      </a:r>
                    </a:p>
                  </a:txBody>
                  <a:tcPr/>
                </a:tc>
                <a:tc>
                  <a:txBody>
                    <a:bodyPr/>
                    <a:lstStyle/>
                    <a:p>
                      <a:r>
                        <a:rPr lang="en-US"/>
                        <a:t>BD445</a:t>
                      </a:r>
                    </a:p>
                  </a:txBody>
                  <a:tcPr/>
                </a:tc>
                <a:tc>
                  <a:txBody>
                    <a:bodyPr/>
                    <a:lstStyle/>
                    <a:p>
                      <a:r>
                        <a:rPr lang="en-US"/>
                        <a:t>2</a:t>
                      </a:r>
                    </a:p>
                  </a:txBody>
                  <a:tcPr/>
                </a:tc>
                <a:extLst>
                  <a:ext uri="{0D108BD9-81ED-4DB2-BD59-A6C34878D82A}">
                    <a16:rowId xmlns:a16="http://schemas.microsoft.com/office/drawing/2014/main" val="10003"/>
                  </a:ext>
                </a:extLst>
              </a:tr>
              <a:tr h="370840">
                <a:tc>
                  <a:txBody>
                    <a:bodyPr/>
                    <a:lstStyle/>
                    <a:p>
                      <a:r>
                        <a:rPr lang="en-US"/>
                        <a:t>200</a:t>
                      </a:r>
                    </a:p>
                  </a:txBody>
                  <a:tcPr/>
                </a:tc>
                <a:tc>
                  <a:txBody>
                    <a:bodyPr/>
                    <a:lstStyle/>
                    <a:p>
                      <a:r>
                        <a:rPr lang="en-US"/>
                        <a:t>CS250</a:t>
                      </a:r>
                    </a:p>
                  </a:txBody>
                  <a:tcPr/>
                </a:tc>
                <a:tc>
                  <a:txBody>
                    <a:bodyPr/>
                    <a:lstStyle/>
                    <a:p>
                      <a:r>
                        <a:rPr lang="en-US"/>
                        <a:t>1</a:t>
                      </a:r>
                    </a:p>
                  </a:txBody>
                  <a:tcPr/>
                </a:tc>
                <a:extLst>
                  <a:ext uri="{0D108BD9-81ED-4DB2-BD59-A6C34878D82A}">
                    <a16:rowId xmlns:a16="http://schemas.microsoft.com/office/drawing/2014/main" val="10004"/>
                  </a:ext>
                </a:extLst>
              </a:tr>
              <a:tr h="370840">
                <a:tc>
                  <a:txBody>
                    <a:bodyPr/>
                    <a:lstStyle/>
                    <a:p>
                      <a:r>
                        <a:rPr lang="en-US"/>
                        <a:t>300</a:t>
                      </a:r>
                    </a:p>
                  </a:txBody>
                  <a:tcPr/>
                </a:tc>
                <a:tc>
                  <a:txBody>
                    <a:bodyPr/>
                    <a:lstStyle/>
                    <a:p>
                      <a:r>
                        <a:rPr lang="en-US"/>
                        <a:t>CS150</a:t>
                      </a:r>
                    </a:p>
                  </a:txBody>
                  <a:tcPr/>
                </a:tc>
                <a:tc>
                  <a:txBody>
                    <a:bodyPr/>
                    <a:lstStyle/>
                    <a:p>
                      <a:r>
                        <a:rPr lang="en-US"/>
                        <a:t>1</a:t>
                      </a:r>
                    </a:p>
                  </a:txBody>
                  <a:tcPr/>
                </a:tc>
                <a:extLst>
                  <a:ext uri="{0D108BD9-81ED-4DB2-BD59-A6C34878D82A}">
                    <a16:rowId xmlns:a16="http://schemas.microsoft.com/office/drawing/2014/main" val="10005"/>
                  </a:ext>
                </a:extLst>
              </a:tr>
              <a:tr h="370840">
                <a:tc>
                  <a:txBody>
                    <a:bodyPr/>
                    <a:lstStyle/>
                    <a:p>
                      <a:r>
                        <a:rPr lang="en-US"/>
                        <a:t>400</a:t>
                      </a:r>
                    </a:p>
                  </a:txBody>
                  <a:tcPr/>
                </a:tc>
                <a:tc>
                  <a:txBody>
                    <a:bodyPr/>
                    <a:lstStyle/>
                    <a:p>
                      <a:r>
                        <a:rPr lang="en-US"/>
                        <a:t>BA200</a:t>
                      </a:r>
                    </a:p>
                  </a:txBody>
                  <a:tcPr/>
                </a:tc>
                <a:tc>
                  <a:txBody>
                    <a:bodyPr/>
                    <a:lstStyle/>
                    <a:p>
                      <a:r>
                        <a:rPr lang="en-US"/>
                        <a:t>2</a:t>
                      </a:r>
                    </a:p>
                  </a:txBody>
                  <a:tcPr/>
                </a:tc>
                <a:extLst>
                  <a:ext uri="{0D108BD9-81ED-4DB2-BD59-A6C34878D82A}">
                    <a16:rowId xmlns:a16="http://schemas.microsoft.com/office/drawing/2014/main" val="10006"/>
                  </a:ext>
                </a:extLst>
              </a:tr>
              <a:tr h="370840">
                <a:tc>
                  <a:txBody>
                    <a:bodyPr/>
                    <a:lstStyle/>
                    <a:p>
                      <a:r>
                        <a:rPr lang="en-US"/>
                        <a:t>400</a:t>
                      </a:r>
                    </a:p>
                  </a:txBody>
                  <a:tcPr/>
                </a:tc>
                <a:tc>
                  <a:txBody>
                    <a:bodyPr/>
                    <a:lstStyle/>
                    <a:p>
                      <a:r>
                        <a:rPr lang="en-US"/>
                        <a:t>BF410</a:t>
                      </a:r>
                    </a:p>
                  </a:txBody>
                  <a:tcPr/>
                </a:tc>
                <a:tc>
                  <a:txBody>
                    <a:bodyPr/>
                    <a:lstStyle/>
                    <a:p>
                      <a:r>
                        <a:rPr lang="en-US"/>
                        <a:t>1</a:t>
                      </a:r>
                    </a:p>
                  </a:txBody>
                  <a:tcPr/>
                </a:tc>
                <a:extLst>
                  <a:ext uri="{0D108BD9-81ED-4DB2-BD59-A6C34878D82A}">
                    <a16:rowId xmlns:a16="http://schemas.microsoft.com/office/drawing/2014/main" val="10007"/>
                  </a:ext>
                </a:extLst>
              </a:tr>
              <a:tr h="370840">
                <a:tc>
                  <a:txBody>
                    <a:bodyPr/>
                    <a:lstStyle/>
                    <a:p>
                      <a:r>
                        <a:rPr lang="en-US"/>
                        <a:t>400</a:t>
                      </a:r>
                    </a:p>
                  </a:txBody>
                  <a:tcPr/>
                </a:tc>
                <a:tc>
                  <a:txBody>
                    <a:bodyPr/>
                    <a:lstStyle/>
                    <a:p>
                      <a:r>
                        <a:rPr lang="en-US"/>
                        <a:t>CS250</a:t>
                      </a:r>
                    </a:p>
                  </a:txBody>
                  <a:tcPr/>
                </a:tc>
                <a:tc>
                  <a:txBody>
                    <a:bodyPr/>
                    <a:lstStyle/>
                    <a:p>
                      <a:r>
                        <a:rPr lang="en-US"/>
                        <a:t>2</a:t>
                      </a:r>
                    </a:p>
                  </a:txBody>
                  <a:tcPr/>
                </a:tc>
                <a:extLst>
                  <a:ext uri="{0D108BD9-81ED-4DB2-BD59-A6C34878D82A}">
                    <a16:rowId xmlns:a16="http://schemas.microsoft.com/office/drawing/2014/main" val="10008"/>
                  </a:ext>
                </a:extLst>
              </a:tr>
              <a:tr h="370840">
                <a:tc>
                  <a:txBody>
                    <a:bodyPr/>
                    <a:lstStyle/>
                    <a:p>
                      <a:r>
                        <a:rPr lang="en-US"/>
                        <a:t>450</a:t>
                      </a:r>
                    </a:p>
                  </a:txBody>
                  <a:tcPr/>
                </a:tc>
                <a:tc>
                  <a:txBody>
                    <a:bodyPr/>
                    <a:lstStyle/>
                    <a:p>
                      <a:r>
                        <a:rPr lang="en-US"/>
                        <a:t>BA200</a:t>
                      </a:r>
                    </a:p>
                  </a:txBody>
                  <a:tcPr/>
                </a:tc>
                <a:tc>
                  <a:txBody>
                    <a:bodyPr/>
                    <a:lstStyle/>
                    <a:p>
                      <a:r>
                        <a:rPr lang="en-US"/>
                        <a:t>3</a:t>
                      </a:r>
                    </a:p>
                  </a:txBody>
                  <a:tcPr/>
                </a:tc>
                <a:extLst>
                  <a:ext uri="{0D108BD9-81ED-4DB2-BD59-A6C34878D82A}">
                    <a16:rowId xmlns:a16="http://schemas.microsoft.com/office/drawing/2014/main" val="10009"/>
                  </a:ext>
                </a:extLst>
              </a:tr>
            </a:tbl>
          </a:graphicData>
        </a:graphic>
      </p:graphicFrame>
      <p:sp>
        <p:nvSpPr>
          <p:cNvPr id="9" name="TextBox 8"/>
          <p:cNvSpPr txBox="1"/>
          <p:nvPr/>
        </p:nvSpPr>
        <p:spPr>
          <a:xfrm>
            <a:off x="400887" y="1339691"/>
            <a:ext cx="1083199" cy="369332"/>
          </a:xfrm>
          <a:prstGeom prst="rect">
            <a:avLst/>
          </a:prstGeom>
          <a:noFill/>
        </p:spPr>
        <p:txBody>
          <a:bodyPr wrap="none" rtlCol="0">
            <a:spAutoFit/>
          </a:bodyPr>
          <a:lstStyle/>
          <a:p>
            <a:r>
              <a:rPr lang="en-US" b="1"/>
              <a:t>STUDENT</a:t>
            </a:r>
          </a:p>
        </p:txBody>
      </p:sp>
      <p:sp>
        <p:nvSpPr>
          <p:cNvPr id="10" name="TextBox 9"/>
          <p:cNvSpPr txBox="1"/>
          <p:nvPr/>
        </p:nvSpPr>
        <p:spPr>
          <a:xfrm>
            <a:off x="5416562" y="2668018"/>
            <a:ext cx="1511276" cy="369332"/>
          </a:xfrm>
          <a:prstGeom prst="rect">
            <a:avLst/>
          </a:prstGeom>
          <a:noFill/>
        </p:spPr>
        <p:txBody>
          <a:bodyPr wrap="none" rtlCol="0">
            <a:spAutoFit/>
          </a:bodyPr>
          <a:lstStyle/>
          <a:p>
            <a:r>
              <a:rPr lang="en-US" b="1"/>
              <a:t>ENROLLMENT</a:t>
            </a:r>
          </a:p>
        </p:txBody>
      </p:sp>
      <p:sp>
        <p:nvSpPr>
          <p:cNvPr id="11" name="TextBox 10"/>
          <p:cNvSpPr txBox="1"/>
          <p:nvPr/>
        </p:nvSpPr>
        <p:spPr>
          <a:xfrm>
            <a:off x="4651738" y="330792"/>
            <a:ext cx="762536" cy="369332"/>
          </a:xfrm>
          <a:prstGeom prst="rect">
            <a:avLst/>
          </a:prstGeom>
          <a:noFill/>
        </p:spPr>
        <p:txBody>
          <a:bodyPr wrap="none" rtlCol="0">
            <a:spAutoFit/>
          </a:bodyPr>
          <a:lstStyle/>
          <a:p>
            <a:r>
              <a:rPr lang="en-US" b="1"/>
              <a:t>CLASS</a:t>
            </a:r>
          </a:p>
        </p:txBody>
      </p:sp>
      <p:sp>
        <p:nvSpPr>
          <p:cNvPr id="2" name="Slide Number Placeholder 1"/>
          <p:cNvSpPr>
            <a:spLocks noGrp="1"/>
          </p:cNvSpPr>
          <p:nvPr>
            <p:ph type="sldNum" sz="quarter" idx="12"/>
          </p:nvPr>
        </p:nvSpPr>
        <p:spPr/>
        <p:txBody>
          <a:bodyPr/>
          <a:lstStyle/>
          <a:p>
            <a:fld id="{2EF190A1-0A62-044C-B99E-616EE00601EF}" type="slidenum">
              <a:rPr lang="en-US" smtClean="0"/>
              <a:t>49</a:t>
            </a:fld>
            <a:endParaRPr lang="en-US"/>
          </a:p>
        </p:txBody>
      </p:sp>
    </p:spTree>
    <p:extLst>
      <p:ext uri="{BB962C8B-B14F-4D97-AF65-F5344CB8AC3E}">
        <p14:creationId xmlns:p14="http://schemas.microsoft.com/office/powerpoint/2010/main" val="145418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55" y="69024"/>
            <a:ext cx="8229600" cy="772381"/>
          </a:xfrm>
        </p:spPr>
        <p:txBody>
          <a:bodyPr/>
          <a:lstStyle/>
          <a:p>
            <a:pPr algn="l"/>
            <a:r>
              <a:rPr lang="en-US" dirty="0"/>
              <a:t>Sample Data</a:t>
            </a:r>
          </a:p>
        </p:txBody>
      </p:sp>
      <p:graphicFrame>
        <p:nvGraphicFramePr>
          <p:cNvPr id="5" name="Table 4"/>
          <p:cNvGraphicFramePr>
            <a:graphicFrameLocks noGrp="1"/>
          </p:cNvGraphicFramePr>
          <p:nvPr>
            <p:extLst>
              <p:ext uri="{D42A27DB-BD31-4B8C-83A1-F6EECF244321}">
                <p14:modId xmlns:p14="http://schemas.microsoft.com/office/powerpoint/2010/main" val="4294111419"/>
              </p:ext>
            </p:extLst>
          </p:nvPr>
        </p:nvGraphicFramePr>
        <p:xfrm>
          <a:off x="239639" y="1598997"/>
          <a:ext cx="4640967" cy="3337560"/>
        </p:xfrm>
        <a:graphic>
          <a:graphicData uri="http://schemas.openxmlformats.org/drawingml/2006/table">
            <a:tbl>
              <a:tblPr firstRow="1" bandRow="1">
                <a:tableStyleId>{5940675A-B579-460E-94D1-54222C63F5DA}</a:tableStyleId>
              </a:tblPr>
              <a:tblGrid>
                <a:gridCol w="859219">
                  <a:extLst>
                    <a:ext uri="{9D8B030D-6E8A-4147-A177-3AD203B41FA5}">
                      <a16:colId xmlns:a16="http://schemas.microsoft.com/office/drawing/2014/main" val="20000"/>
                    </a:ext>
                  </a:extLst>
                </a:gridCol>
                <a:gridCol w="984684">
                  <a:extLst>
                    <a:ext uri="{9D8B030D-6E8A-4147-A177-3AD203B41FA5}">
                      <a16:colId xmlns:a16="http://schemas.microsoft.com/office/drawing/2014/main" val="20001"/>
                    </a:ext>
                  </a:extLst>
                </a:gridCol>
                <a:gridCol w="1398536">
                  <a:extLst>
                    <a:ext uri="{9D8B030D-6E8A-4147-A177-3AD203B41FA5}">
                      <a16:colId xmlns:a16="http://schemas.microsoft.com/office/drawing/2014/main" val="20002"/>
                    </a:ext>
                  </a:extLst>
                </a:gridCol>
                <a:gridCol w="1398528">
                  <a:extLst>
                    <a:ext uri="{9D8B030D-6E8A-4147-A177-3AD203B41FA5}">
                      <a16:colId xmlns:a16="http://schemas.microsoft.com/office/drawing/2014/main" val="20003"/>
                    </a:ext>
                  </a:extLst>
                </a:gridCol>
              </a:tblGrid>
              <a:tr h="370840">
                <a:tc>
                  <a:txBody>
                    <a:bodyPr/>
                    <a:lstStyle/>
                    <a:p>
                      <a:r>
                        <a:rPr lang="en-US" dirty="0"/>
                        <a:t>SID</a:t>
                      </a:r>
                    </a:p>
                  </a:txBody>
                  <a:tcPr/>
                </a:tc>
                <a:tc>
                  <a:txBody>
                    <a:bodyPr/>
                    <a:lstStyle/>
                    <a:p>
                      <a:r>
                        <a:rPr lang="en-US" dirty="0"/>
                        <a:t>NAME</a:t>
                      </a:r>
                    </a:p>
                  </a:txBody>
                  <a:tcPr/>
                </a:tc>
                <a:tc>
                  <a:txBody>
                    <a:bodyPr/>
                    <a:lstStyle/>
                    <a:p>
                      <a:r>
                        <a:rPr lang="en-US" dirty="0"/>
                        <a:t>MAJOR</a:t>
                      </a:r>
                    </a:p>
                  </a:txBody>
                  <a:tcPr/>
                </a:tc>
                <a:tc>
                  <a:txBody>
                    <a:bodyPr/>
                    <a:lstStyle/>
                    <a:p>
                      <a:r>
                        <a:rPr lang="en-US" dirty="0"/>
                        <a:t>GRADELEVEL</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Jones</a:t>
                      </a:r>
                    </a:p>
                  </a:txBody>
                  <a:tcPr/>
                </a:tc>
                <a:tc>
                  <a:txBody>
                    <a:bodyPr/>
                    <a:lstStyle/>
                    <a:p>
                      <a:r>
                        <a:rPr lang="en-US" dirty="0"/>
                        <a:t>History</a:t>
                      </a:r>
                    </a:p>
                  </a:txBody>
                  <a:tcPr/>
                </a:tc>
                <a:tc>
                  <a:txBody>
                    <a:bodyPr/>
                    <a:lstStyle/>
                    <a:p>
                      <a:r>
                        <a:rPr lang="en-US" dirty="0"/>
                        <a:t>GR</a:t>
                      </a:r>
                    </a:p>
                  </a:txBody>
                  <a:tcPr/>
                </a:tc>
                <a:extLst>
                  <a:ext uri="{0D108BD9-81ED-4DB2-BD59-A6C34878D82A}">
                    <a16:rowId xmlns:a16="http://schemas.microsoft.com/office/drawing/2014/main" val="10001"/>
                  </a:ext>
                </a:extLst>
              </a:tr>
              <a:tr h="370840">
                <a:tc>
                  <a:txBody>
                    <a:bodyPr/>
                    <a:lstStyle/>
                    <a:p>
                      <a:r>
                        <a:rPr lang="en-US" dirty="0"/>
                        <a:t>150</a:t>
                      </a:r>
                    </a:p>
                  </a:txBody>
                  <a:tcPr/>
                </a:tc>
                <a:tc>
                  <a:txBody>
                    <a:bodyPr/>
                    <a:lstStyle/>
                    <a:p>
                      <a:r>
                        <a:rPr lang="en-US" dirty="0"/>
                        <a:t>Parks</a:t>
                      </a:r>
                    </a:p>
                  </a:txBody>
                  <a:tcPr/>
                </a:tc>
                <a:tc>
                  <a:txBody>
                    <a:bodyPr/>
                    <a:lstStyle/>
                    <a:p>
                      <a:r>
                        <a:rPr lang="en-US" dirty="0"/>
                        <a:t>Accounting</a:t>
                      </a:r>
                    </a:p>
                  </a:txBody>
                  <a:tcPr/>
                </a:tc>
                <a:tc>
                  <a:txBody>
                    <a:bodyPr/>
                    <a:lstStyle/>
                    <a:p>
                      <a:r>
                        <a:rPr lang="en-US" dirty="0"/>
                        <a:t>SO</a:t>
                      </a:r>
                    </a:p>
                  </a:txBody>
                  <a:tcPr/>
                </a:tc>
                <a:extLst>
                  <a:ext uri="{0D108BD9-81ED-4DB2-BD59-A6C34878D82A}">
                    <a16:rowId xmlns:a16="http://schemas.microsoft.com/office/drawing/2014/main" val="10002"/>
                  </a:ext>
                </a:extLst>
              </a:tr>
              <a:tr h="370840">
                <a:tc>
                  <a:txBody>
                    <a:bodyPr/>
                    <a:lstStyle/>
                    <a:p>
                      <a:r>
                        <a:rPr lang="en-US" dirty="0"/>
                        <a:t>200</a:t>
                      </a:r>
                    </a:p>
                  </a:txBody>
                  <a:tcPr/>
                </a:tc>
                <a:tc>
                  <a:txBody>
                    <a:bodyPr/>
                    <a:lstStyle/>
                    <a:p>
                      <a:r>
                        <a:rPr lang="en-US" dirty="0"/>
                        <a:t>Baker</a:t>
                      </a:r>
                    </a:p>
                  </a:txBody>
                  <a:tcPr/>
                </a:tc>
                <a:tc>
                  <a:txBody>
                    <a:bodyPr/>
                    <a:lstStyle/>
                    <a:p>
                      <a:r>
                        <a:rPr lang="en-US" dirty="0"/>
                        <a:t>Math</a:t>
                      </a:r>
                    </a:p>
                  </a:txBody>
                  <a:tcPr/>
                </a:tc>
                <a:tc>
                  <a:txBody>
                    <a:bodyPr/>
                    <a:lstStyle/>
                    <a:p>
                      <a:r>
                        <a:rPr lang="en-US" dirty="0"/>
                        <a:t>GR</a:t>
                      </a:r>
                    </a:p>
                  </a:txBody>
                  <a:tcPr/>
                </a:tc>
                <a:extLst>
                  <a:ext uri="{0D108BD9-81ED-4DB2-BD59-A6C34878D82A}">
                    <a16:rowId xmlns:a16="http://schemas.microsoft.com/office/drawing/2014/main" val="10003"/>
                  </a:ext>
                </a:extLst>
              </a:tr>
              <a:tr h="370840">
                <a:tc>
                  <a:txBody>
                    <a:bodyPr/>
                    <a:lstStyle/>
                    <a:p>
                      <a:r>
                        <a:rPr lang="en-US" dirty="0"/>
                        <a:t>250</a:t>
                      </a:r>
                    </a:p>
                  </a:txBody>
                  <a:tcPr/>
                </a:tc>
                <a:tc>
                  <a:txBody>
                    <a:bodyPr/>
                    <a:lstStyle/>
                    <a:p>
                      <a:r>
                        <a:rPr lang="en-US" dirty="0"/>
                        <a:t>Glass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4"/>
                  </a:ext>
                </a:extLst>
              </a:tr>
              <a:tr h="370840">
                <a:tc>
                  <a:txBody>
                    <a:bodyPr/>
                    <a:lstStyle/>
                    <a:p>
                      <a:r>
                        <a:rPr lang="en-US" dirty="0"/>
                        <a:t>300</a:t>
                      </a:r>
                    </a:p>
                  </a:txBody>
                  <a:tcPr/>
                </a:tc>
                <a:tc>
                  <a:txBody>
                    <a:bodyPr/>
                    <a:lstStyle/>
                    <a:p>
                      <a:r>
                        <a:rPr lang="en-US" dirty="0"/>
                        <a:t>Baker</a:t>
                      </a:r>
                    </a:p>
                  </a:txBody>
                  <a:tcPr/>
                </a:tc>
                <a:tc>
                  <a:txBody>
                    <a:bodyPr/>
                    <a:lstStyle/>
                    <a:p>
                      <a:r>
                        <a:rPr lang="en-US" dirty="0"/>
                        <a:t>Accounting</a:t>
                      </a:r>
                    </a:p>
                  </a:txBody>
                  <a:tcPr/>
                </a:tc>
                <a:tc>
                  <a:txBody>
                    <a:bodyPr/>
                    <a:lstStyle/>
                    <a:p>
                      <a:r>
                        <a:rPr lang="en-US" dirty="0"/>
                        <a:t>SN</a:t>
                      </a:r>
                    </a:p>
                  </a:txBody>
                  <a:tcPr/>
                </a:tc>
                <a:extLst>
                  <a:ext uri="{0D108BD9-81ED-4DB2-BD59-A6C34878D82A}">
                    <a16:rowId xmlns:a16="http://schemas.microsoft.com/office/drawing/2014/main" val="10005"/>
                  </a:ext>
                </a:extLst>
              </a:tr>
              <a:tr h="370840">
                <a:tc>
                  <a:txBody>
                    <a:bodyPr/>
                    <a:lstStyle/>
                    <a:p>
                      <a:r>
                        <a:rPr lang="en-US" dirty="0"/>
                        <a:t>350</a:t>
                      </a:r>
                    </a:p>
                  </a:txBody>
                  <a:tcPr/>
                </a:tc>
                <a:tc>
                  <a:txBody>
                    <a:bodyPr/>
                    <a:lstStyle/>
                    <a:p>
                      <a:r>
                        <a:rPr lang="en-US" dirty="0"/>
                        <a:t>Russell</a:t>
                      </a:r>
                    </a:p>
                  </a:txBody>
                  <a:tcPr/>
                </a:tc>
                <a:tc>
                  <a:txBody>
                    <a:bodyPr/>
                    <a:lstStyle/>
                    <a:p>
                      <a:r>
                        <a:rPr lang="en-US" dirty="0"/>
                        <a:t>Math</a:t>
                      </a:r>
                    </a:p>
                  </a:txBody>
                  <a:tcPr/>
                </a:tc>
                <a:tc>
                  <a:txBody>
                    <a:bodyPr/>
                    <a:lstStyle/>
                    <a:p>
                      <a:r>
                        <a:rPr lang="en-US" dirty="0"/>
                        <a:t>JR</a:t>
                      </a:r>
                    </a:p>
                  </a:txBody>
                  <a:tcPr/>
                </a:tc>
                <a:extLst>
                  <a:ext uri="{0D108BD9-81ED-4DB2-BD59-A6C34878D82A}">
                    <a16:rowId xmlns:a16="http://schemas.microsoft.com/office/drawing/2014/main" val="10006"/>
                  </a:ext>
                </a:extLst>
              </a:tr>
              <a:tr h="370840">
                <a:tc>
                  <a:txBody>
                    <a:bodyPr/>
                    <a:lstStyle/>
                    <a:p>
                      <a:r>
                        <a:rPr lang="en-US" dirty="0"/>
                        <a:t>400</a:t>
                      </a:r>
                    </a:p>
                  </a:txBody>
                  <a:tcPr/>
                </a:tc>
                <a:tc>
                  <a:txBody>
                    <a:bodyPr/>
                    <a:lstStyle/>
                    <a:p>
                      <a:r>
                        <a:rPr lang="en-US" dirty="0"/>
                        <a:t>Rye</a:t>
                      </a:r>
                    </a:p>
                  </a:txBody>
                  <a:tcPr/>
                </a:tc>
                <a:tc>
                  <a:txBody>
                    <a:bodyPr/>
                    <a:lstStyle/>
                    <a:p>
                      <a:r>
                        <a:rPr lang="en-US" dirty="0"/>
                        <a:t>Accounting</a:t>
                      </a:r>
                    </a:p>
                  </a:txBody>
                  <a:tcPr/>
                </a:tc>
                <a:tc>
                  <a:txBody>
                    <a:bodyPr/>
                    <a:lstStyle/>
                    <a:p>
                      <a:r>
                        <a:rPr lang="en-US" dirty="0"/>
                        <a:t>FR</a:t>
                      </a:r>
                    </a:p>
                  </a:txBody>
                  <a:tcPr/>
                </a:tc>
                <a:extLst>
                  <a:ext uri="{0D108BD9-81ED-4DB2-BD59-A6C34878D82A}">
                    <a16:rowId xmlns:a16="http://schemas.microsoft.com/office/drawing/2014/main" val="10007"/>
                  </a:ext>
                </a:extLst>
              </a:tr>
              <a:tr h="370840">
                <a:tc>
                  <a:txBody>
                    <a:bodyPr/>
                    <a:lstStyle/>
                    <a:p>
                      <a:r>
                        <a:rPr lang="en-US" dirty="0"/>
                        <a:t>450</a:t>
                      </a:r>
                    </a:p>
                  </a:txBody>
                  <a:tcPr/>
                </a:tc>
                <a:tc>
                  <a:txBody>
                    <a:bodyPr/>
                    <a:lstStyle/>
                    <a:p>
                      <a:r>
                        <a:rPr lang="en-US" dirty="0"/>
                        <a:t>Jones</a:t>
                      </a:r>
                    </a:p>
                  </a:txBody>
                  <a:tcPr/>
                </a:tc>
                <a:tc>
                  <a:txBody>
                    <a:bodyPr/>
                    <a:lstStyle/>
                    <a:p>
                      <a:r>
                        <a:rPr lang="en-US" dirty="0"/>
                        <a:t>History</a:t>
                      </a:r>
                    </a:p>
                  </a:txBody>
                  <a:tcPr/>
                </a:tc>
                <a:tc>
                  <a:txBody>
                    <a:bodyPr/>
                    <a:lstStyle/>
                    <a:p>
                      <a:r>
                        <a:rPr lang="en-US" dirty="0"/>
                        <a:t>SN</a:t>
                      </a:r>
                    </a:p>
                  </a:txBody>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37181701"/>
              </p:ext>
            </p:extLst>
          </p:nvPr>
        </p:nvGraphicFramePr>
        <p:xfrm>
          <a:off x="5268527" y="142686"/>
          <a:ext cx="3242439" cy="2225040"/>
        </p:xfrm>
        <a:graphic>
          <a:graphicData uri="http://schemas.openxmlformats.org/drawingml/2006/table">
            <a:tbl>
              <a:tblPr firstRow="1" bandRow="1">
                <a:tableStyleId>{5940675A-B579-460E-94D1-54222C63F5DA}</a:tableStyleId>
              </a:tblPr>
              <a:tblGrid>
                <a:gridCol w="943664">
                  <a:extLst>
                    <a:ext uri="{9D8B030D-6E8A-4147-A177-3AD203B41FA5}">
                      <a16:colId xmlns:a16="http://schemas.microsoft.com/office/drawing/2014/main" val="20000"/>
                    </a:ext>
                  </a:extLst>
                </a:gridCol>
                <a:gridCol w="1035365">
                  <a:extLst>
                    <a:ext uri="{9D8B030D-6E8A-4147-A177-3AD203B41FA5}">
                      <a16:colId xmlns:a16="http://schemas.microsoft.com/office/drawing/2014/main" val="20001"/>
                    </a:ext>
                  </a:extLst>
                </a:gridCol>
                <a:gridCol w="126341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TIME</a:t>
                      </a:r>
                    </a:p>
                  </a:txBody>
                  <a:tcPr/>
                </a:tc>
                <a:tc>
                  <a:txBody>
                    <a:bodyPr/>
                    <a:lstStyle/>
                    <a:p>
                      <a:r>
                        <a:rPr lang="en-US" dirty="0"/>
                        <a:t>ROOM</a:t>
                      </a:r>
                    </a:p>
                  </a:txBody>
                  <a:tcPr/>
                </a:tc>
                <a:extLst>
                  <a:ext uri="{0D108BD9-81ED-4DB2-BD59-A6C34878D82A}">
                    <a16:rowId xmlns:a16="http://schemas.microsoft.com/office/drawing/2014/main" val="10000"/>
                  </a:ext>
                </a:extLst>
              </a:tr>
              <a:tr h="370840">
                <a:tc>
                  <a:txBody>
                    <a:bodyPr/>
                    <a:lstStyle/>
                    <a:p>
                      <a:r>
                        <a:rPr lang="en-US" dirty="0"/>
                        <a:t>BA200</a:t>
                      </a:r>
                    </a:p>
                  </a:txBody>
                  <a:tcPr/>
                </a:tc>
                <a:tc>
                  <a:txBody>
                    <a:bodyPr/>
                    <a:lstStyle/>
                    <a:p>
                      <a:r>
                        <a:rPr lang="en-US" dirty="0"/>
                        <a:t>M-F9</a:t>
                      </a:r>
                    </a:p>
                  </a:txBody>
                  <a:tcPr/>
                </a:tc>
                <a:tc>
                  <a:txBody>
                    <a:bodyPr/>
                    <a:lstStyle/>
                    <a:p>
                      <a:r>
                        <a:rPr lang="en-US" dirty="0"/>
                        <a:t>SC110</a:t>
                      </a:r>
                    </a:p>
                  </a:txBody>
                  <a:tcPr/>
                </a:tc>
                <a:extLst>
                  <a:ext uri="{0D108BD9-81ED-4DB2-BD59-A6C34878D82A}">
                    <a16:rowId xmlns:a16="http://schemas.microsoft.com/office/drawing/2014/main" val="10001"/>
                  </a:ext>
                </a:extLst>
              </a:tr>
              <a:tr h="370840">
                <a:tc>
                  <a:txBody>
                    <a:bodyPr/>
                    <a:lstStyle/>
                    <a:p>
                      <a:r>
                        <a:rPr lang="en-US" dirty="0"/>
                        <a:t>BD445</a:t>
                      </a:r>
                    </a:p>
                  </a:txBody>
                  <a:tcPr/>
                </a:tc>
                <a:tc>
                  <a:txBody>
                    <a:bodyPr/>
                    <a:lstStyle/>
                    <a:p>
                      <a:r>
                        <a:rPr lang="en-US" dirty="0"/>
                        <a:t>MWF3</a:t>
                      </a:r>
                    </a:p>
                  </a:txBody>
                  <a:tcPr/>
                </a:tc>
                <a:tc>
                  <a:txBody>
                    <a:bodyPr/>
                    <a:lstStyle/>
                    <a:p>
                      <a:r>
                        <a:rPr lang="en-US" dirty="0"/>
                        <a:t>SC213</a:t>
                      </a:r>
                    </a:p>
                  </a:txBody>
                  <a:tcPr/>
                </a:tc>
                <a:extLst>
                  <a:ext uri="{0D108BD9-81ED-4DB2-BD59-A6C34878D82A}">
                    <a16:rowId xmlns:a16="http://schemas.microsoft.com/office/drawing/2014/main" val="10002"/>
                  </a:ext>
                </a:extLst>
              </a:tr>
              <a:tr h="370840">
                <a:tc>
                  <a:txBody>
                    <a:bodyPr/>
                    <a:lstStyle/>
                    <a:p>
                      <a:r>
                        <a:rPr lang="en-US" dirty="0"/>
                        <a:t>BF410</a:t>
                      </a:r>
                    </a:p>
                  </a:txBody>
                  <a:tcPr/>
                </a:tc>
                <a:tc>
                  <a:txBody>
                    <a:bodyPr/>
                    <a:lstStyle/>
                    <a:p>
                      <a:r>
                        <a:rPr lang="en-US" dirty="0"/>
                        <a:t>MWF8</a:t>
                      </a:r>
                    </a:p>
                  </a:txBody>
                  <a:tcPr/>
                </a:tc>
                <a:tc>
                  <a:txBody>
                    <a:bodyPr/>
                    <a:lstStyle/>
                    <a:p>
                      <a:r>
                        <a:rPr lang="en-US" dirty="0"/>
                        <a:t>SC213</a:t>
                      </a:r>
                    </a:p>
                  </a:txBody>
                  <a:tcPr/>
                </a:tc>
                <a:extLst>
                  <a:ext uri="{0D108BD9-81ED-4DB2-BD59-A6C34878D82A}">
                    <a16:rowId xmlns:a16="http://schemas.microsoft.com/office/drawing/2014/main" val="10003"/>
                  </a:ext>
                </a:extLst>
              </a:tr>
              <a:tr h="370840">
                <a:tc>
                  <a:txBody>
                    <a:bodyPr/>
                    <a:lstStyle/>
                    <a:p>
                      <a:r>
                        <a:rPr lang="en-US" dirty="0"/>
                        <a:t>CS150</a:t>
                      </a:r>
                    </a:p>
                  </a:txBody>
                  <a:tcPr/>
                </a:tc>
                <a:tc>
                  <a:txBody>
                    <a:bodyPr/>
                    <a:lstStyle/>
                    <a:p>
                      <a:r>
                        <a:rPr lang="en-US" dirty="0"/>
                        <a:t>MWF3</a:t>
                      </a:r>
                    </a:p>
                  </a:txBody>
                  <a:tcPr/>
                </a:tc>
                <a:tc>
                  <a:txBody>
                    <a:bodyPr/>
                    <a:lstStyle/>
                    <a:p>
                      <a:r>
                        <a:rPr lang="en-US" dirty="0"/>
                        <a:t>EA304</a:t>
                      </a:r>
                    </a:p>
                  </a:txBody>
                  <a:tcPr/>
                </a:tc>
                <a:extLst>
                  <a:ext uri="{0D108BD9-81ED-4DB2-BD59-A6C34878D82A}">
                    <a16:rowId xmlns:a16="http://schemas.microsoft.com/office/drawing/2014/main" val="10004"/>
                  </a:ext>
                </a:extLst>
              </a:tr>
              <a:tr h="370840">
                <a:tc>
                  <a:txBody>
                    <a:bodyPr/>
                    <a:lstStyle/>
                    <a:p>
                      <a:r>
                        <a:rPr lang="en-US" dirty="0"/>
                        <a:t>CS250</a:t>
                      </a:r>
                    </a:p>
                  </a:txBody>
                  <a:tcPr/>
                </a:tc>
                <a:tc>
                  <a:txBody>
                    <a:bodyPr/>
                    <a:lstStyle/>
                    <a:p>
                      <a:r>
                        <a:rPr lang="en-US" dirty="0"/>
                        <a:t>MWF12</a:t>
                      </a:r>
                    </a:p>
                  </a:txBody>
                  <a:tcPr/>
                </a:tc>
                <a:tc>
                  <a:txBody>
                    <a:bodyPr/>
                    <a:lstStyle/>
                    <a:p>
                      <a:r>
                        <a:rPr lang="en-US" dirty="0"/>
                        <a:t>EB210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25289008"/>
              </p:ext>
            </p:extLst>
          </p:nvPr>
        </p:nvGraphicFramePr>
        <p:xfrm>
          <a:off x="5301082" y="2915638"/>
          <a:ext cx="3313168" cy="3708400"/>
        </p:xfrm>
        <a:graphic>
          <a:graphicData uri="http://schemas.openxmlformats.org/drawingml/2006/table">
            <a:tbl>
              <a:tblPr firstRow="1" bandRow="1">
                <a:tableStyleId>{5940675A-B579-460E-94D1-54222C63F5DA}</a:tableStyleId>
              </a:tblPr>
              <a:tblGrid>
                <a:gridCol w="855901">
                  <a:extLst>
                    <a:ext uri="{9D8B030D-6E8A-4147-A177-3AD203B41FA5}">
                      <a16:colId xmlns:a16="http://schemas.microsoft.com/office/drawing/2014/main" val="20000"/>
                    </a:ext>
                  </a:extLst>
                </a:gridCol>
                <a:gridCol w="1463316">
                  <a:extLst>
                    <a:ext uri="{9D8B030D-6E8A-4147-A177-3AD203B41FA5}">
                      <a16:colId xmlns:a16="http://schemas.microsoft.com/office/drawing/2014/main" val="20001"/>
                    </a:ext>
                  </a:extLst>
                </a:gridCol>
                <a:gridCol w="993951">
                  <a:extLst>
                    <a:ext uri="{9D8B030D-6E8A-4147-A177-3AD203B41FA5}">
                      <a16:colId xmlns:a16="http://schemas.microsoft.com/office/drawing/2014/main" val="20002"/>
                    </a:ext>
                  </a:extLst>
                </a:gridCol>
              </a:tblGrid>
              <a:tr h="370840">
                <a:tc>
                  <a:txBody>
                    <a:bodyPr/>
                    <a:lstStyle/>
                    <a:p>
                      <a:r>
                        <a:rPr lang="en-US" dirty="0"/>
                        <a:t>STNO</a:t>
                      </a:r>
                    </a:p>
                  </a:txBody>
                  <a:tcPr/>
                </a:tc>
                <a:tc>
                  <a:txBody>
                    <a:bodyPr/>
                    <a:lstStyle/>
                    <a:p>
                      <a:r>
                        <a:rPr lang="en-US" dirty="0"/>
                        <a:t>CLASSNAME</a:t>
                      </a:r>
                    </a:p>
                  </a:txBody>
                  <a:tcPr/>
                </a:tc>
                <a:tc>
                  <a:txBody>
                    <a:bodyPr/>
                    <a:lstStyle/>
                    <a:p>
                      <a:r>
                        <a:rPr lang="en-US" dirty="0"/>
                        <a:t>POSNO</a:t>
                      </a:r>
                    </a:p>
                  </a:txBody>
                  <a:tcPr/>
                </a:tc>
                <a:extLst>
                  <a:ext uri="{0D108BD9-81ED-4DB2-BD59-A6C34878D82A}">
                    <a16:rowId xmlns:a16="http://schemas.microsoft.com/office/drawing/2014/main" val="10000"/>
                  </a:ext>
                </a:extLst>
              </a:tr>
              <a:tr h="370840">
                <a:tc>
                  <a:txBody>
                    <a:bodyPr/>
                    <a:lstStyle/>
                    <a:p>
                      <a:r>
                        <a:rPr lang="en-US" dirty="0"/>
                        <a:t>100</a:t>
                      </a:r>
                    </a:p>
                  </a:txBody>
                  <a:tcPr/>
                </a:tc>
                <a:tc>
                  <a:txBody>
                    <a:bodyPr/>
                    <a:lstStyle/>
                    <a:p>
                      <a:r>
                        <a:rPr lang="en-US" dirty="0"/>
                        <a:t>BD445</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150</a:t>
                      </a:r>
                    </a:p>
                  </a:txBody>
                  <a:tcPr/>
                </a:tc>
                <a:tc>
                  <a:txBody>
                    <a:bodyPr/>
                    <a:lstStyle/>
                    <a:p>
                      <a:r>
                        <a:rPr lang="en-US" dirty="0"/>
                        <a:t>BA200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200</a:t>
                      </a:r>
                    </a:p>
                  </a:txBody>
                  <a:tcPr/>
                </a:tc>
                <a:tc>
                  <a:txBody>
                    <a:bodyPr/>
                    <a:lstStyle/>
                    <a:p>
                      <a:r>
                        <a:rPr lang="en-US" dirty="0"/>
                        <a:t>BD445</a:t>
                      </a:r>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dirty="0"/>
                        <a:t>200</a:t>
                      </a:r>
                    </a:p>
                  </a:txBody>
                  <a:tcPr/>
                </a:tc>
                <a:tc>
                  <a:txBody>
                    <a:bodyPr/>
                    <a:lstStyle/>
                    <a:p>
                      <a:r>
                        <a:rPr lang="en-US" dirty="0"/>
                        <a:t>CS250</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300</a:t>
                      </a:r>
                    </a:p>
                  </a:txBody>
                  <a:tcPr/>
                </a:tc>
                <a:tc>
                  <a:txBody>
                    <a:bodyPr/>
                    <a:lstStyle/>
                    <a:p>
                      <a:r>
                        <a:rPr lang="en-US" dirty="0"/>
                        <a:t>CS150</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400</a:t>
                      </a:r>
                    </a:p>
                  </a:txBody>
                  <a:tcPr/>
                </a:tc>
                <a:tc>
                  <a:txBody>
                    <a:bodyPr/>
                    <a:lstStyle/>
                    <a:p>
                      <a:r>
                        <a:rPr lang="en-US" dirty="0"/>
                        <a:t>BA200</a:t>
                      </a:r>
                    </a:p>
                  </a:txBody>
                  <a:tcPr/>
                </a:tc>
                <a:tc>
                  <a:txBody>
                    <a:bodyPr/>
                    <a:lstStyle/>
                    <a:p>
                      <a:r>
                        <a:rPr lang="en-US" dirty="0"/>
                        <a:t>2</a:t>
                      </a:r>
                    </a:p>
                  </a:txBody>
                  <a:tcPr/>
                </a:tc>
                <a:extLst>
                  <a:ext uri="{0D108BD9-81ED-4DB2-BD59-A6C34878D82A}">
                    <a16:rowId xmlns:a16="http://schemas.microsoft.com/office/drawing/2014/main" val="10006"/>
                  </a:ext>
                </a:extLst>
              </a:tr>
              <a:tr h="370840">
                <a:tc>
                  <a:txBody>
                    <a:bodyPr/>
                    <a:lstStyle/>
                    <a:p>
                      <a:r>
                        <a:rPr lang="en-US" dirty="0"/>
                        <a:t>400</a:t>
                      </a:r>
                    </a:p>
                  </a:txBody>
                  <a:tcPr/>
                </a:tc>
                <a:tc>
                  <a:txBody>
                    <a:bodyPr/>
                    <a:lstStyle/>
                    <a:p>
                      <a:r>
                        <a:rPr lang="en-US" dirty="0"/>
                        <a:t>BF410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400</a:t>
                      </a:r>
                    </a:p>
                  </a:txBody>
                  <a:tcPr/>
                </a:tc>
                <a:tc>
                  <a:txBody>
                    <a:bodyPr/>
                    <a:lstStyle/>
                    <a:p>
                      <a:r>
                        <a:rPr lang="en-US" dirty="0"/>
                        <a:t>CS250</a:t>
                      </a:r>
                    </a:p>
                  </a:txBody>
                  <a:tcPr/>
                </a:tc>
                <a:tc>
                  <a:txBody>
                    <a:bodyPr/>
                    <a:lstStyle/>
                    <a:p>
                      <a:r>
                        <a:rPr lang="en-US" dirty="0"/>
                        <a:t>2</a:t>
                      </a:r>
                    </a:p>
                  </a:txBody>
                  <a:tcPr/>
                </a:tc>
                <a:extLst>
                  <a:ext uri="{0D108BD9-81ED-4DB2-BD59-A6C34878D82A}">
                    <a16:rowId xmlns:a16="http://schemas.microsoft.com/office/drawing/2014/main" val="10008"/>
                  </a:ext>
                </a:extLst>
              </a:tr>
              <a:tr h="370840">
                <a:tc>
                  <a:txBody>
                    <a:bodyPr/>
                    <a:lstStyle/>
                    <a:p>
                      <a:r>
                        <a:rPr lang="en-US" dirty="0"/>
                        <a:t>450</a:t>
                      </a:r>
                    </a:p>
                  </a:txBody>
                  <a:tcPr/>
                </a:tc>
                <a:tc>
                  <a:txBody>
                    <a:bodyPr/>
                    <a:lstStyle/>
                    <a:p>
                      <a:r>
                        <a:rPr lang="en-US" dirty="0"/>
                        <a:t>BA200</a:t>
                      </a:r>
                    </a:p>
                  </a:txBody>
                  <a:tcPr/>
                </a:tc>
                <a:tc>
                  <a:txBody>
                    <a:bodyPr/>
                    <a:lstStyle/>
                    <a:p>
                      <a:r>
                        <a:rPr lang="en-US" dirty="0"/>
                        <a:t>3</a:t>
                      </a:r>
                    </a:p>
                  </a:txBody>
                  <a:tcPr/>
                </a:tc>
                <a:extLst>
                  <a:ext uri="{0D108BD9-81ED-4DB2-BD59-A6C34878D82A}">
                    <a16:rowId xmlns:a16="http://schemas.microsoft.com/office/drawing/2014/main" val="10009"/>
                  </a:ext>
                </a:extLst>
              </a:tr>
            </a:tbl>
          </a:graphicData>
        </a:graphic>
      </p:graphicFrame>
      <p:sp>
        <p:nvSpPr>
          <p:cNvPr id="9" name="TextBox 8"/>
          <p:cNvSpPr txBox="1"/>
          <p:nvPr/>
        </p:nvSpPr>
        <p:spPr>
          <a:xfrm>
            <a:off x="248487" y="1187291"/>
            <a:ext cx="1083199" cy="369332"/>
          </a:xfrm>
          <a:prstGeom prst="rect">
            <a:avLst/>
          </a:prstGeom>
          <a:noFill/>
        </p:spPr>
        <p:txBody>
          <a:bodyPr wrap="none" rtlCol="0">
            <a:spAutoFit/>
          </a:bodyPr>
          <a:lstStyle/>
          <a:p>
            <a:r>
              <a:rPr lang="en-US" b="1" dirty="0"/>
              <a:t>STUDENT</a:t>
            </a:r>
          </a:p>
        </p:txBody>
      </p:sp>
      <p:sp>
        <p:nvSpPr>
          <p:cNvPr id="10" name="TextBox 9"/>
          <p:cNvSpPr txBox="1"/>
          <p:nvPr/>
        </p:nvSpPr>
        <p:spPr>
          <a:xfrm>
            <a:off x="5264162" y="2515618"/>
            <a:ext cx="1511276" cy="369332"/>
          </a:xfrm>
          <a:prstGeom prst="rect">
            <a:avLst/>
          </a:prstGeom>
          <a:noFill/>
        </p:spPr>
        <p:txBody>
          <a:bodyPr wrap="none" rtlCol="0">
            <a:spAutoFit/>
          </a:bodyPr>
          <a:lstStyle/>
          <a:p>
            <a:r>
              <a:rPr lang="en-US" b="1" dirty="0"/>
              <a:t>ENROLLMENT</a:t>
            </a:r>
          </a:p>
        </p:txBody>
      </p:sp>
      <p:sp>
        <p:nvSpPr>
          <p:cNvPr id="11" name="TextBox 10"/>
          <p:cNvSpPr txBox="1"/>
          <p:nvPr/>
        </p:nvSpPr>
        <p:spPr>
          <a:xfrm>
            <a:off x="4499338" y="178392"/>
            <a:ext cx="762536" cy="369332"/>
          </a:xfrm>
          <a:prstGeom prst="rect">
            <a:avLst/>
          </a:prstGeom>
          <a:noFill/>
        </p:spPr>
        <p:txBody>
          <a:bodyPr wrap="none" rtlCol="0">
            <a:spAutoFit/>
          </a:bodyPr>
          <a:lstStyle/>
          <a:p>
            <a:r>
              <a:rPr lang="en-US" b="1" dirty="0"/>
              <a:t>CLASS</a:t>
            </a:r>
          </a:p>
        </p:txBody>
      </p:sp>
      <p:sp>
        <p:nvSpPr>
          <p:cNvPr id="12" name="Footer Placeholder 11"/>
          <p:cNvSpPr>
            <a:spLocks noGrp="1"/>
          </p:cNvSpPr>
          <p:nvPr>
            <p:ph type="ftr" sz="quarter" idx="11"/>
          </p:nvPr>
        </p:nvSpPr>
        <p:spPr/>
        <p:txBody>
          <a:bodyPr/>
          <a:lstStyle/>
          <a:p>
            <a:r>
              <a:rPr lang="en-US" dirty="0"/>
              <a:t>Copyright J. Morabito 2021</a:t>
            </a:r>
          </a:p>
        </p:txBody>
      </p:sp>
      <p:sp>
        <p:nvSpPr>
          <p:cNvPr id="2" name="Slide Number Placeholder 1"/>
          <p:cNvSpPr>
            <a:spLocks noGrp="1"/>
          </p:cNvSpPr>
          <p:nvPr>
            <p:ph type="sldNum" sz="quarter" idx="12"/>
          </p:nvPr>
        </p:nvSpPr>
        <p:spPr/>
        <p:txBody>
          <a:bodyPr/>
          <a:lstStyle/>
          <a:p>
            <a:fld id="{2EF190A1-0A62-044C-B99E-616EE00601EF}" type="slidenum">
              <a:rPr lang="en-US" smtClean="0"/>
              <a:t>5</a:t>
            </a:fld>
            <a:endParaRPr lang="en-US" dirty="0"/>
          </a:p>
        </p:txBody>
      </p:sp>
      <p:sp>
        <p:nvSpPr>
          <p:cNvPr id="3" name="TextBox 2">
            <a:extLst>
              <a:ext uri="{FF2B5EF4-FFF2-40B4-BE49-F238E27FC236}">
                <a16:creationId xmlns:a16="http://schemas.microsoft.com/office/drawing/2014/main" id="{FFF725CB-94AC-ED4A-B26B-A9188EA69B47}"/>
              </a:ext>
            </a:extLst>
          </p:cNvPr>
          <p:cNvSpPr txBox="1"/>
          <p:nvPr/>
        </p:nvSpPr>
        <p:spPr>
          <a:xfrm>
            <a:off x="103987" y="5069774"/>
            <a:ext cx="5029873" cy="1661993"/>
          </a:xfrm>
          <a:prstGeom prst="rect">
            <a:avLst/>
          </a:prstGeom>
          <a:noFill/>
        </p:spPr>
        <p:txBody>
          <a:bodyPr wrap="square" rtlCol="0">
            <a:spAutoFit/>
          </a:bodyPr>
          <a:lstStyle/>
          <a:p>
            <a:r>
              <a:rPr lang="en-US" sz="1700" dirty="0"/>
              <a:t>Fully attributed column name includes the table name:</a:t>
            </a:r>
          </a:p>
          <a:p>
            <a:r>
              <a:rPr lang="en-US" sz="1700" dirty="0"/>
              <a:t>I.e., </a:t>
            </a:r>
            <a:r>
              <a:rPr lang="en-US" sz="1700" dirty="0" err="1"/>
              <a:t>Table_Name.Column_Name</a:t>
            </a:r>
            <a:endParaRPr lang="en-US" sz="1700"/>
          </a:p>
          <a:p>
            <a:r>
              <a:rPr lang="en-US" sz="1700"/>
              <a:t>E.g., </a:t>
            </a:r>
            <a:r>
              <a:rPr lang="en-US" sz="1700" err="1"/>
              <a:t>Student.Name</a:t>
            </a:r>
            <a:r>
              <a:rPr lang="en-US" sz="1700"/>
              <a:t>, </a:t>
            </a:r>
            <a:r>
              <a:rPr lang="en-US" sz="1700" err="1"/>
              <a:t>Class.Name</a:t>
            </a:r>
            <a:r>
              <a:rPr lang="en-US" sz="1700"/>
              <a:t>, </a:t>
            </a:r>
            <a:r>
              <a:rPr lang="en-US" sz="1700" err="1"/>
              <a:t>Student.SID</a:t>
            </a:r>
            <a:endParaRPr lang="en-US" sz="1700"/>
          </a:p>
          <a:p>
            <a:endParaRPr lang="en-US" sz="1700"/>
          </a:p>
          <a:p>
            <a:r>
              <a:rPr lang="en-US" sz="1700"/>
              <a:t>PK and corresponding FK must have the same domain, not the same name</a:t>
            </a:r>
          </a:p>
        </p:txBody>
      </p:sp>
    </p:spTree>
    <p:extLst>
      <p:ext uri="{BB962C8B-B14F-4D97-AF65-F5344CB8AC3E}">
        <p14:creationId xmlns:p14="http://schemas.microsoft.com/office/powerpoint/2010/main" val="1098295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577"/>
            <a:ext cx="8229600" cy="926065"/>
          </a:xfrm>
        </p:spPr>
        <p:txBody>
          <a:bodyPr/>
          <a:lstStyle/>
          <a:p>
            <a:pPr algn="l"/>
            <a:r>
              <a:rPr lang="en-US"/>
              <a:t>Inserting Data</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1165012" y="1445605"/>
            <a:ext cx="4311810" cy="646331"/>
          </a:xfrm>
          <a:prstGeom prst="rect">
            <a:avLst/>
          </a:prstGeom>
          <a:noFill/>
        </p:spPr>
        <p:txBody>
          <a:bodyPr wrap="none" rtlCol="0">
            <a:spAutoFit/>
          </a:bodyPr>
          <a:lstStyle/>
          <a:p>
            <a:r>
              <a:rPr lang="en-US">
                <a:latin typeface="Times New Roman"/>
                <a:cs typeface="Times New Roman"/>
              </a:rPr>
              <a:t>INSERT		INTO ENROLLMENT</a:t>
            </a:r>
          </a:p>
          <a:p>
            <a:r>
              <a:rPr lang="en-US">
                <a:latin typeface="Times New Roman"/>
                <a:cs typeface="Times New Roman"/>
              </a:rPr>
              <a:t>			VALUES (400, ‘BD445’, 44)</a:t>
            </a:r>
          </a:p>
        </p:txBody>
      </p:sp>
      <p:sp>
        <p:nvSpPr>
          <p:cNvPr id="5" name="TextBox 4"/>
          <p:cNvSpPr txBox="1"/>
          <p:nvPr/>
        </p:nvSpPr>
        <p:spPr>
          <a:xfrm>
            <a:off x="133828" y="1007988"/>
            <a:ext cx="8887277" cy="400110"/>
          </a:xfrm>
          <a:prstGeom prst="rect">
            <a:avLst/>
          </a:prstGeom>
          <a:noFill/>
        </p:spPr>
        <p:txBody>
          <a:bodyPr wrap="square" rtlCol="0">
            <a:spAutoFit/>
          </a:bodyPr>
          <a:lstStyle/>
          <a:p>
            <a:r>
              <a:rPr lang="en-US" sz="2000">
                <a:latin typeface="Times New Roman"/>
                <a:cs typeface="Times New Roman"/>
              </a:rPr>
              <a:t>To insert a single row:</a:t>
            </a:r>
          </a:p>
        </p:txBody>
      </p:sp>
      <p:sp>
        <p:nvSpPr>
          <p:cNvPr id="6" name="TextBox 5"/>
          <p:cNvSpPr txBox="1"/>
          <p:nvPr/>
        </p:nvSpPr>
        <p:spPr>
          <a:xfrm>
            <a:off x="133828" y="2389298"/>
            <a:ext cx="8887277" cy="400110"/>
          </a:xfrm>
          <a:prstGeom prst="rect">
            <a:avLst/>
          </a:prstGeom>
          <a:noFill/>
        </p:spPr>
        <p:txBody>
          <a:bodyPr wrap="square" rtlCol="0">
            <a:spAutoFit/>
          </a:bodyPr>
          <a:lstStyle/>
          <a:p>
            <a:r>
              <a:rPr lang="en-US" sz="2000">
                <a:latin typeface="Times New Roman"/>
                <a:cs typeface="Times New Roman"/>
              </a:rPr>
              <a:t>To insert some of the data in a a single row:</a:t>
            </a:r>
          </a:p>
        </p:txBody>
      </p:sp>
      <p:sp>
        <p:nvSpPr>
          <p:cNvPr id="7" name="TextBox 6"/>
          <p:cNvSpPr txBox="1"/>
          <p:nvPr/>
        </p:nvSpPr>
        <p:spPr>
          <a:xfrm>
            <a:off x="1165012" y="2826908"/>
            <a:ext cx="3904697" cy="923330"/>
          </a:xfrm>
          <a:prstGeom prst="rect">
            <a:avLst/>
          </a:prstGeom>
          <a:noFill/>
        </p:spPr>
        <p:txBody>
          <a:bodyPr wrap="none" rtlCol="0">
            <a:spAutoFit/>
          </a:bodyPr>
          <a:lstStyle/>
          <a:p>
            <a:r>
              <a:rPr lang="en-US">
                <a:latin typeface="Times New Roman"/>
                <a:cs typeface="Times New Roman"/>
              </a:rPr>
              <a:t>INSERT		INTO ENROLLMENT</a:t>
            </a:r>
          </a:p>
          <a:p>
            <a:r>
              <a:rPr lang="en-US">
                <a:latin typeface="Times New Roman"/>
                <a:cs typeface="Times New Roman"/>
              </a:rPr>
              <a:t>			(STNO, </a:t>
            </a:r>
            <a:r>
              <a:rPr lang="en-US" err="1">
                <a:latin typeface="Times New Roman"/>
                <a:cs typeface="Times New Roman"/>
              </a:rPr>
              <a:t>ClassName</a:t>
            </a:r>
            <a:r>
              <a:rPr lang="en-US">
                <a:latin typeface="Times New Roman"/>
                <a:cs typeface="Times New Roman"/>
              </a:rPr>
              <a:t>)</a:t>
            </a:r>
          </a:p>
          <a:p>
            <a:r>
              <a:rPr lang="en-US">
                <a:latin typeface="Times New Roman"/>
                <a:cs typeface="Times New Roman"/>
              </a:rPr>
              <a:t>			VALUES (400, ‘BD445’)</a:t>
            </a:r>
          </a:p>
        </p:txBody>
      </p:sp>
      <p:sp>
        <p:nvSpPr>
          <p:cNvPr id="9" name="TextBox 8"/>
          <p:cNvSpPr txBox="1"/>
          <p:nvPr/>
        </p:nvSpPr>
        <p:spPr>
          <a:xfrm>
            <a:off x="149678" y="3825268"/>
            <a:ext cx="8887277" cy="400110"/>
          </a:xfrm>
          <a:prstGeom prst="rect">
            <a:avLst/>
          </a:prstGeom>
          <a:noFill/>
        </p:spPr>
        <p:txBody>
          <a:bodyPr wrap="square" rtlCol="0">
            <a:spAutoFit/>
          </a:bodyPr>
          <a:lstStyle/>
          <a:p>
            <a:r>
              <a:rPr lang="en-US" sz="2000">
                <a:latin typeface="Times New Roman"/>
                <a:cs typeface="Times New Roman"/>
              </a:rPr>
              <a:t>To copy rows in mass from one table to another:</a:t>
            </a:r>
          </a:p>
        </p:txBody>
      </p:sp>
      <p:sp>
        <p:nvSpPr>
          <p:cNvPr id="10" name="TextBox 9"/>
          <p:cNvSpPr txBox="1"/>
          <p:nvPr/>
        </p:nvSpPr>
        <p:spPr>
          <a:xfrm>
            <a:off x="1180862" y="4262878"/>
            <a:ext cx="4821715" cy="1477328"/>
          </a:xfrm>
          <a:prstGeom prst="rect">
            <a:avLst/>
          </a:prstGeom>
          <a:noFill/>
        </p:spPr>
        <p:txBody>
          <a:bodyPr wrap="none" rtlCol="0">
            <a:spAutoFit/>
          </a:bodyPr>
          <a:lstStyle/>
          <a:p>
            <a:r>
              <a:rPr lang="en-US" dirty="0">
                <a:latin typeface="Times New Roman"/>
                <a:cs typeface="Times New Roman"/>
              </a:rPr>
              <a:t>INSERT		INTO JUNIOR</a:t>
            </a:r>
          </a:p>
          <a:p>
            <a:r>
              <a:rPr lang="en-US" dirty="0">
                <a:latin typeface="Times New Roman"/>
                <a:cs typeface="Times New Roman"/>
              </a:rPr>
              <a:t>				VALUES</a:t>
            </a:r>
          </a:p>
          <a:p>
            <a:r>
              <a:rPr lang="en-US" dirty="0">
                <a:latin typeface="Times New Roman"/>
                <a:cs typeface="Times New Roman"/>
              </a:rPr>
              <a:t>				(SELECT SID, Name, Major</a:t>
            </a:r>
          </a:p>
          <a:p>
            <a:r>
              <a:rPr lang="en-US" dirty="0">
                <a:latin typeface="Times New Roman"/>
                <a:cs typeface="Times New Roman"/>
              </a:rPr>
              <a:t>			 	FROM	 STUDENT</a:t>
            </a:r>
          </a:p>
          <a:p>
            <a:r>
              <a:rPr lang="en-US" dirty="0">
                <a:latin typeface="Times New Roman"/>
                <a:cs typeface="Times New Roman"/>
              </a:rPr>
              <a:t>			 	WHERE	 GradeLevel = ‘JR’)</a:t>
            </a:r>
          </a:p>
        </p:txBody>
      </p:sp>
      <p:sp>
        <p:nvSpPr>
          <p:cNvPr id="8" name="Slide Number Placeholder 7"/>
          <p:cNvSpPr>
            <a:spLocks noGrp="1"/>
          </p:cNvSpPr>
          <p:nvPr>
            <p:ph type="sldNum" sz="quarter" idx="12"/>
          </p:nvPr>
        </p:nvSpPr>
        <p:spPr/>
        <p:txBody>
          <a:bodyPr/>
          <a:lstStyle/>
          <a:p>
            <a:fld id="{2EF190A1-0A62-044C-B99E-616EE00601EF}" type="slidenum">
              <a:rPr lang="en-US" smtClean="0"/>
              <a:t>50</a:t>
            </a:fld>
            <a:endParaRPr lang="en-US"/>
          </a:p>
        </p:txBody>
      </p:sp>
    </p:spTree>
    <p:extLst>
      <p:ext uri="{BB962C8B-B14F-4D97-AF65-F5344CB8AC3E}">
        <p14:creationId xmlns:p14="http://schemas.microsoft.com/office/powerpoint/2010/main" val="3293201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883"/>
            <a:ext cx="8229600" cy="1035310"/>
          </a:xfrm>
        </p:spPr>
        <p:txBody>
          <a:bodyPr/>
          <a:lstStyle/>
          <a:p>
            <a:pPr algn="l"/>
            <a:r>
              <a:rPr lang="en-US"/>
              <a:t>Deleting Data</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1165012" y="1527535"/>
            <a:ext cx="3625512" cy="646331"/>
          </a:xfrm>
          <a:prstGeom prst="rect">
            <a:avLst/>
          </a:prstGeom>
          <a:noFill/>
        </p:spPr>
        <p:txBody>
          <a:bodyPr wrap="none" rtlCol="0">
            <a:spAutoFit/>
          </a:bodyPr>
          <a:lstStyle/>
          <a:p>
            <a:r>
              <a:rPr lang="en-US">
                <a:latin typeface="Times New Roman"/>
                <a:cs typeface="Times New Roman"/>
              </a:rPr>
              <a:t>DELETE		FROM STUDENT</a:t>
            </a:r>
          </a:p>
          <a:p>
            <a:r>
              <a:rPr lang="en-US">
                <a:latin typeface="Times New Roman"/>
                <a:cs typeface="Times New Roman"/>
              </a:rPr>
              <a:t>WHERE		STUDENT.SID = 100</a:t>
            </a:r>
          </a:p>
        </p:txBody>
      </p:sp>
      <p:sp>
        <p:nvSpPr>
          <p:cNvPr id="5" name="TextBox 4"/>
          <p:cNvSpPr txBox="1"/>
          <p:nvPr/>
        </p:nvSpPr>
        <p:spPr>
          <a:xfrm>
            <a:off x="133828" y="1089918"/>
            <a:ext cx="8887277" cy="400110"/>
          </a:xfrm>
          <a:prstGeom prst="rect">
            <a:avLst/>
          </a:prstGeom>
          <a:noFill/>
        </p:spPr>
        <p:txBody>
          <a:bodyPr wrap="square" rtlCol="0">
            <a:spAutoFit/>
          </a:bodyPr>
          <a:lstStyle/>
          <a:p>
            <a:r>
              <a:rPr lang="en-US" sz="2000">
                <a:latin typeface="Times New Roman"/>
                <a:cs typeface="Times New Roman"/>
              </a:rPr>
              <a:t>To delete a single row:</a:t>
            </a:r>
          </a:p>
        </p:txBody>
      </p:sp>
      <p:sp>
        <p:nvSpPr>
          <p:cNvPr id="6" name="TextBox 5"/>
          <p:cNvSpPr txBox="1"/>
          <p:nvPr/>
        </p:nvSpPr>
        <p:spPr>
          <a:xfrm>
            <a:off x="145250" y="2173866"/>
            <a:ext cx="8887277" cy="1323439"/>
          </a:xfrm>
          <a:prstGeom prst="rect">
            <a:avLst/>
          </a:prstGeom>
          <a:noFill/>
        </p:spPr>
        <p:txBody>
          <a:bodyPr wrap="square" rtlCol="0">
            <a:spAutoFit/>
          </a:bodyPr>
          <a:lstStyle/>
          <a:p>
            <a:r>
              <a:rPr lang="en-US" sz="2000">
                <a:latin typeface="Times New Roman"/>
                <a:cs typeface="Times New Roman"/>
              </a:rPr>
              <a:t>Note: Id student 100 is enrolled in classes (ENROLLMENT), this may cause RI problems. The PK-FK delete rules will govern whether this statement can be applied directly or whether we will have to first delete rows with FK references in ENROLLMENT.</a:t>
            </a:r>
          </a:p>
        </p:txBody>
      </p:sp>
      <p:sp>
        <p:nvSpPr>
          <p:cNvPr id="7" name="TextBox 6"/>
          <p:cNvSpPr txBox="1"/>
          <p:nvPr/>
        </p:nvSpPr>
        <p:spPr>
          <a:xfrm>
            <a:off x="1180862" y="4042250"/>
            <a:ext cx="6221700" cy="2154436"/>
          </a:xfrm>
          <a:prstGeom prst="rect">
            <a:avLst/>
          </a:prstGeom>
          <a:noFill/>
        </p:spPr>
        <p:txBody>
          <a:bodyPr wrap="none" rtlCol="0">
            <a:spAutoFit/>
          </a:bodyPr>
          <a:lstStyle/>
          <a:p>
            <a:r>
              <a:rPr lang="en-US">
                <a:latin typeface="Times New Roman"/>
                <a:cs typeface="Times New Roman"/>
              </a:rPr>
              <a:t>DELETE		FROM ENROLLMENT</a:t>
            </a:r>
          </a:p>
          <a:p>
            <a:r>
              <a:rPr lang="en-US">
                <a:latin typeface="Times New Roman"/>
                <a:cs typeface="Times New Roman"/>
              </a:rPr>
              <a:t>WHERE		ENROLLMENT.STNO IN</a:t>
            </a:r>
          </a:p>
          <a:p>
            <a:r>
              <a:rPr lang="en-US">
                <a:latin typeface="Times New Roman"/>
                <a:cs typeface="Times New Roman"/>
              </a:rPr>
              <a:t>				(SELECT STUDENT.SID</a:t>
            </a:r>
          </a:p>
          <a:p>
            <a:r>
              <a:rPr lang="en-US">
                <a:latin typeface="Times New Roman"/>
                <a:cs typeface="Times New Roman"/>
              </a:rPr>
              <a:t>				 FROM	 STUDENT</a:t>
            </a:r>
          </a:p>
          <a:p>
            <a:r>
              <a:rPr lang="en-US">
                <a:latin typeface="Times New Roman"/>
                <a:cs typeface="Times New Roman"/>
              </a:rPr>
              <a:t>				 WHERE	 </a:t>
            </a:r>
            <a:r>
              <a:rPr lang="en-US" err="1">
                <a:latin typeface="Times New Roman"/>
                <a:cs typeface="Times New Roman"/>
              </a:rPr>
              <a:t>STUDENT.Major</a:t>
            </a:r>
            <a:r>
              <a:rPr lang="en-US">
                <a:latin typeface="Times New Roman"/>
                <a:cs typeface="Times New Roman"/>
              </a:rPr>
              <a:t> = ‘Accounting’)</a:t>
            </a:r>
          </a:p>
          <a:p>
            <a:endParaRPr lang="en-US" sz="800">
              <a:latin typeface="Times New Roman"/>
              <a:cs typeface="Times New Roman"/>
            </a:endParaRPr>
          </a:p>
          <a:p>
            <a:r>
              <a:rPr lang="en-US">
                <a:latin typeface="Times New Roman"/>
                <a:cs typeface="Times New Roman"/>
              </a:rPr>
              <a:t>DELETE		FROM STUDENT</a:t>
            </a:r>
          </a:p>
          <a:p>
            <a:r>
              <a:rPr lang="en-US">
                <a:latin typeface="Times New Roman"/>
                <a:cs typeface="Times New Roman"/>
              </a:rPr>
              <a:t>WHERE		</a:t>
            </a:r>
            <a:r>
              <a:rPr lang="en-US" err="1">
                <a:latin typeface="Times New Roman"/>
                <a:cs typeface="Times New Roman"/>
              </a:rPr>
              <a:t>STUDENT.Major</a:t>
            </a:r>
            <a:r>
              <a:rPr lang="en-US">
                <a:latin typeface="Times New Roman"/>
                <a:cs typeface="Times New Roman"/>
              </a:rPr>
              <a:t> = ‘Accounting’</a:t>
            </a:r>
          </a:p>
        </p:txBody>
      </p:sp>
      <p:sp>
        <p:nvSpPr>
          <p:cNvPr id="8" name="TextBox 7"/>
          <p:cNvSpPr txBox="1"/>
          <p:nvPr/>
        </p:nvSpPr>
        <p:spPr>
          <a:xfrm>
            <a:off x="149678" y="3604633"/>
            <a:ext cx="8887277" cy="400110"/>
          </a:xfrm>
          <a:prstGeom prst="rect">
            <a:avLst/>
          </a:prstGeom>
          <a:noFill/>
        </p:spPr>
        <p:txBody>
          <a:bodyPr wrap="square" rtlCol="0">
            <a:spAutoFit/>
          </a:bodyPr>
          <a:lstStyle/>
          <a:p>
            <a:r>
              <a:rPr lang="en-US" sz="2000">
                <a:latin typeface="Times New Roman"/>
                <a:cs typeface="Times New Roman"/>
              </a:rPr>
              <a:t>To delete many rows (what delete rule does this assume?):</a:t>
            </a:r>
          </a:p>
        </p:txBody>
      </p:sp>
      <p:sp>
        <p:nvSpPr>
          <p:cNvPr id="9" name="Slide Number Placeholder 8"/>
          <p:cNvSpPr>
            <a:spLocks noGrp="1"/>
          </p:cNvSpPr>
          <p:nvPr>
            <p:ph type="sldNum" sz="quarter" idx="12"/>
          </p:nvPr>
        </p:nvSpPr>
        <p:spPr/>
        <p:txBody>
          <a:bodyPr/>
          <a:lstStyle/>
          <a:p>
            <a:fld id="{2EF190A1-0A62-044C-B99E-616EE00601EF}" type="slidenum">
              <a:rPr lang="en-US" smtClean="0"/>
              <a:t>51</a:t>
            </a:fld>
            <a:endParaRPr lang="en-US"/>
          </a:p>
        </p:txBody>
      </p:sp>
      <p:sp>
        <p:nvSpPr>
          <p:cNvPr id="11" name="Folded Corner 10">
            <a:extLst>
              <a:ext uri="{FF2B5EF4-FFF2-40B4-BE49-F238E27FC236}">
                <a16:creationId xmlns:a16="http://schemas.microsoft.com/office/drawing/2014/main" id="{489BE009-3B74-CD47-B809-C72CEBF6EC14}"/>
              </a:ext>
            </a:extLst>
          </p:cNvPr>
          <p:cNvSpPr/>
          <p:nvPr/>
        </p:nvSpPr>
        <p:spPr>
          <a:xfrm>
            <a:off x="6553200" y="4004743"/>
            <a:ext cx="2295144" cy="876703"/>
          </a:xfrm>
          <a:prstGeom prst="foldedCorner">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Times New Roman"/>
                <a:cs typeface="Times New Roman"/>
              </a:rPr>
              <a:t>Delete all Accounting majors</a:t>
            </a:r>
          </a:p>
        </p:txBody>
      </p:sp>
      <p:sp>
        <p:nvSpPr>
          <p:cNvPr id="12" name="Folded Corner 11">
            <a:extLst>
              <a:ext uri="{FF2B5EF4-FFF2-40B4-BE49-F238E27FC236}">
                <a16:creationId xmlns:a16="http://schemas.microsoft.com/office/drawing/2014/main" id="{B664EF88-3037-C746-B9C9-F4B7E8C7D613}"/>
              </a:ext>
            </a:extLst>
          </p:cNvPr>
          <p:cNvSpPr/>
          <p:nvPr/>
        </p:nvSpPr>
        <p:spPr>
          <a:xfrm>
            <a:off x="5900928" y="1051676"/>
            <a:ext cx="2947416" cy="876703"/>
          </a:xfrm>
          <a:prstGeom prst="foldedCorner">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latin typeface="Times New Roman"/>
                <a:cs typeface="Times New Roman"/>
              </a:rPr>
              <a:t>This delete statement implies a “delete cascade” rule</a:t>
            </a:r>
          </a:p>
        </p:txBody>
      </p:sp>
    </p:spTree>
    <p:extLst>
      <p:ext uri="{BB962C8B-B14F-4D97-AF65-F5344CB8AC3E}">
        <p14:creationId xmlns:p14="http://schemas.microsoft.com/office/powerpoint/2010/main" val="3824164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608"/>
            <a:ext cx="8229600" cy="1035310"/>
          </a:xfrm>
        </p:spPr>
        <p:txBody>
          <a:bodyPr/>
          <a:lstStyle/>
          <a:p>
            <a:pPr algn="l"/>
            <a:r>
              <a:rPr lang="en-US"/>
              <a:t>Changing (Updating) Data</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1165012" y="1390985"/>
            <a:ext cx="3134191" cy="923330"/>
          </a:xfrm>
          <a:prstGeom prst="rect">
            <a:avLst/>
          </a:prstGeom>
          <a:noFill/>
        </p:spPr>
        <p:txBody>
          <a:bodyPr wrap="none" rtlCol="0">
            <a:spAutoFit/>
          </a:bodyPr>
          <a:lstStyle/>
          <a:p>
            <a:r>
              <a:rPr lang="en-US">
                <a:latin typeface="Times New Roman"/>
                <a:cs typeface="Times New Roman"/>
              </a:rPr>
              <a:t>UPDATE		ENROLLMENT</a:t>
            </a:r>
          </a:p>
          <a:p>
            <a:r>
              <a:rPr lang="en-US">
                <a:latin typeface="Times New Roman"/>
                <a:cs typeface="Times New Roman"/>
              </a:rPr>
              <a:t>SET			POSNO = 44</a:t>
            </a:r>
          </a:p>
          <a:p>
            <a:r>
              <a:rPr lang="en-US">
                <a:latin typeface="Times New Roman"/>
                <a:cs typeface="Times New Roman"/>
              </a:rPr>
              <a:t>WHERE		SID = 400</a:t>
            </a:r>
          </a:p>
        </p:txBody>
      </p:sp>
      <p:sp>
        <p:nvSpPr>
          <p:cNvPr id="5" name="TextBox 4"/>
          <p:cNvSpPr txBox="1"/>
          <p:nvPr/>
        </p:nvSpPr>
        <p:spPr>
          <a:xfrm>
            <a:off x="133828" y="1007988"/>
            <a:ext cx="8887277" cy="400110"/>
          </a:xfrm>
          <a:prstGeom prst="rect">
            <a:avLst/>
          </a:prstGeom>
          <a:noFill/>
        </p:spPr>
        <p:txBody>
          <a:bodyPr wrap="square" rtlCol="0">
            <a:spAutoFit/>
          </a:bodyPr>
          <a:lstStyle/>
          <a:p>
            <a:r>
              <a:rPr lang="en-US" sz="2000">
                <a:latin typeface="Times New Roman"/>
                <a:cs typeface="Times New Roman"/>
              </a:rPr>
              <a:t>To update a single row:</a:t>
            </a:r>
          </a:p>
        </p:txBody>
      </p:sp>
      <p:sp>
        <p:nvSpPr>
          <p:cNvPr id="6" name="TextBox 5"/>
          <p:cNvSpPr txBox="1"/>
          <p:nvPr/>
        </p:nvSpPr>
        <p:spPr>
          <a:xfrm>
            <a:off x="1165012" y="2635069"/>
            <a:ext cx="4440075" cy="923330"/>
          </a:xfrm>
          <a:prstGeom prst="rect">
            <a:avLst/>
          </a:prstGeom>
          <a:noFill/>
        </p:spPr>
        <p:txBody>
          <a:bodyPr wrap="none" rtlCol="0">
            <a:spAutoFit/>
          </a:bodyPr>
          <a:lstStyle/>
          <a:p>
            <a:r>
              <a:rPr lang="en-US">
                <a:latin typeface="Times New Roman"/>
                <a:cs typeface="Times New Roman"/>
              </a:rPr>
              <a:t>UPDATE		ENROLLMENT</a:t>
            </a:r>
          </a:p>
          <a:p>
            <a:r>
              <a:rPr lang="en-US">
                <a:latin typeface="Times New Roman"/>
                <a:cs typeface="Times New Roman"/>
              </a:rPr>
              <a:t>SET			POSNO = MAX (POSNO) + 1</a:t>
            </a:r>
          </a:p>
          <a:p>
            <a:r>
              <a:rPr lang="en-US">
                <a:latin typeface="Times New Roman"/>
                <a:cs typeface="Times New Roman"/>
              </a:rPr>
              <a:t>WHERE		SID = 400</a:t>
            </a:r>
          </a:p>
        </p:txBody>
      </p:sp>
      <p:sp>
        <p:nvSpPr>
          <p:cNvPr id="7" name="TextBox 6"/>
          <p:cNvSpPr txBox="1"/>
          <p:nvPr/>
        </p:nvSpPr>
        <p:spPr>
          <a:xfrm>
            <a:off x="120173" y="2287005"/>
            <a:ext cx="8887277" cy="400110"/>
          </a:xfrm>
          <a:prstGeom prst="rect">
            <a:avLst/>
          </a:prstGeom>
          <a:noFill/>
        </p:spPr>
        <p:txBody>
          <a:bodyPr wrap="square" rtlCol="0">
            <a:spAutoFit/>
          </a:bodyPr>
          <a:lstStyle/>
          <a:p>
            <a:r>
              <a:rPr lang="en-US" sz="2000">
                <a:latin typeface="Times New Roman"/>
                <a:cs typeface="Times New Roman"/>
              </a:rPr>
              <a:t>Another example of a single row update:</a:t>
            </a:r>
          </a:p>
        </p:txBody>
      </p:sp>
      <p:sp>
        <p:nvSpPr>
          <p:cNvPr id="8" name="TextBox 7"/>
          <p:cNvSpPr txBox="1"/>
          <p:nvPr/>
        </p:nvSpPr>
        <p:spPr>
          <a:xfrm>
            <a:off x="1167207" y="4001285"/>
            <a:ext cx="3946062" cy="1877437"/>
          </a:xfrm>
          <a:prstGeom prst="rect">
            <a:avLst/>
          </a:prstGeom>
          <a:noFill/>
        </p:spPr>
        <p:txBody>
          <a:bodyPr wrap="none" rtlCol="0">
            <a:spAutoFit/>
          </a:bodyPr>
          <a:lstStyle/>
          <a:p>
            <a:r>
              <a:rPr lang="en-US">
                <a:latin typeface="Times New Roman"/>
                <a:cs typeface="Times New Roman"/>
              </a:rPr>
              <a:t>UPDATE		ENROLLMENT</a:t>
            </a:r>
          </a:p>
          <a:p>
            <a:r>
              <a:rPr lang="en-US">
                <a:latin typeface="Times New Roman"/>
                <a:cs typeface="Times New Roman"/>
              </a:rPr>
              <a:t>SET			</a:t>
            </a:r>
            <a:r>
              <a:rPr lang="en-US" err="1">
                <a:latin typeface="Times New Roman"/>
                <a:cs typeface="Times New Roman"/>
              </a:rPr>
              <a:t>ClassName</a:t>
            </a:r>
            <a:r>
              <a:rPr lang="en-US">
                <a:latin typeface="Times New Roman"/>
                <a:cs typeface="Times New Roman"/>
              </a:rPr>
              <a:t> = ‘BD564’</a:t>
            </a:r>
          </a:p>
          <a:p>
            <a:r>
              <a:rPr lang="en-US">
                <a:latin typeface="Times New Roman"/>
                <a:cs typeface="Times New Roman"/>
              </a:rPr>
              <a:t>WHERE		</a:t>
            </a:r>
            <a:r>
              <a:rPr lang="en-US" err="1">
                <a:latin typeface="Times New Roman"/>
                <a:cs typeface="Times New Roman"/>
              </a:rPr>
              <a:t>ClassName</a:t>
            </a:r>
            <a:r>
              <a:rPr lang="en-US">
                <a:latin typeface="Times New Roman"/>
                <a:cs typeface="Times New Roman"/>
              </a:rPr>
              <a:t> = ‘BD445’</a:t>
            </a:r>
          </a:p>
          <a:p>
            <a:endParaRPr lang="en-US" sz="800">
              <a:latin typeface="Times New Roman"/>
              <a:cs typeface="Times New Roman"/>
            </a:endParaRPr>
          </a:p>
          <a:p>
            <a:r>
              <a:rPr lang="en-US">
                <a:latin typeface="Times New Roman"/>
                <a:cs typeface="Times New Roman"/>
              </a:rPr>
              <a:t>UPDATE		CLASS</a:t>
            </a:r>
          </a:p>
          <a:p>
            <a:r>
              <a:rPr lang="en-US">
                <a:latin typeface="Times New Roman"/>
                <a:cs typeface="Times New Roman"/>
              </a:rPr>
              <a:t>SET			</a:t>
            </a:r>
            <a:r>
              <a:rPr lang="en-US" err="1">
                <a:latin typeface="Times New Roman"/>
                <a:cs typeface="Times New Roman"/>
              </a:rPr>
              <a:t>CLASS.Name</a:t>
            </a:r>
            <a:r>
              <a:rPr lang="en-US">
                <a:latin typeface="Times New Roman"/>
                <a:cs typeface="Times New Roman"/>
              </a:rPr>
              <a:t> = ‘BD564’</a:t>
            </a:r>
          </a:p>
          <a:p>
            <a:r>
              <a:rPr lang="en-US">
                <a:latin typeface="Times New Roman"/>
                <a:cs typeface="Times New Roman"/>
              </a:rPr>
              <a:t>WHERE		</a:t>
            </a:r>
            <a:r>
              <a:rPr lang="en-US" err="1">
                <a:latin typeface="Times New Roman"/>
                <a:cs typeface="Times New Roman"/>
              </a:rPr>
              <a:t>CLASS.Name</a:t>
            </a:r>
            <a:r>
              <a:rPr lang="en-US">
                <a:latin typeface="Times New Roman"/>
                <a:cs typeface="Times New Roman"/>
              </a:rPr>
              <a:t> = ‘BD445’</a:t>
            </a:r>
          </a:p>
        </p:txBody>
      </p:sp>
      <p:sp>
        <p:nvSpPr>
          <p:cNvPr id="9" name="TextBox 8"/>
          <p:cNvSpPr txBox="1"/>
          <p:nvPr/>
        </p:nvSpPr>
        <p:spPr>
          <a:xfrm>
            <a:off x="136023" y="3618288"/>
            <a:ext cx="8887277" cy="400110"/>
          </a:xfrm>
          <a:prstGeom prst="rect">
            <a:avLst/>
          </a:prstGeom>
          <a:noFill/>
        </p:spPr>
        <p:txBody>
          <a:bodyPr wrap="square" rtlCol="0">
            <a:spAutoFit/>
          </a:bodyPr>
          <a:lstStyle/>
          <a:p>
            <a:r>
              <a:rPr lang="en-US" sz="2000">
                <a:latin typeface="Times New Roman"/>
                <a:cs typeface="Times New Roman"/>
              </a:rPr>
              <a:t>For mass update, considering changing course name BD445 to BD564:</a:t>
            </a:r>
          </a:p>
        </p:txBody>
      </p:sp>
      <p:sp>
        <p:nvSpPr>
          <p:cNvPr id="10" name="TextBox 9"/>
          <p:cNvSpPr txBox="1"/>
          <p:nvPr/>
        </p:nvSpPr>
        <p:spPr>
          <a:xfrm>
            <a:off x="120173" y="5882601"/>
            <a:ext cx="8887277" cy="400110"/>
          </a:xfrm>
          <a:prstGeom prst="rect">
            <a:avLst/>
          </a:prstGeom>
          <a:noFill/>
        </p:spPr>
        <p:txBody>
          <a:bodyPr wrap="square" rtlCol="0">
            <a:spAutoFit/>
          </a:bodyPr>
          <a:lstStyle/>
          <a:p>
            <a:r>
              <a:rPr lang="en-US" sz="2000">
                <a:latin typeface="Times New Roman"/>
                <a:cs typeface="Times New Roman"/>
              </a:rPr>
              <a:t>Is the above correct? No! Consider the sequence of the updates</a:t>
            </a:r>
          </a:p>
        </p:txBody>
      </p:sp>
      <p:sp>
        <p:nvSpPr>
          <p:cNvPr id="11" name="Slide Number Placeholder 10"/>
          <p:cNvSpPr>
            <a:spLocks noGrp="1"/>
          </p:cNvSpPr>
          <p:nvPr>
            <p:ph type="sldNum" sz="quarter" idx="12"/>
          </p:nvPr>
        </p:nvSpPr>
        <p:spPr/>
        <p:txBody>
          <a:bodyPr/>
          <a:lstStyle/>
          <a:p>
            <a:fld id="{2EF190A1-0A62-044C-B99E-616EE00601EF}" type="slidenum">
              <a:rPr lang="en-US" smtClean="0"/>
              <a:t>52</a:t>
            </a:fld>
            <a:endParaRPr lang="en-US"/>
          </a:p>
        </p:txBody>
      </p:sp>
      <p:sp>
        <p:nvSpPr>
          <p:cNvPr id="12" name="TextBox 11"/>
          <p:cNvSpPr txBox="1"/>
          <p:nvPr/>
        </p:nvSpPr>
        <p:spPr>
          <a:xfrm>
            <a:off x="5732088" y="4203032"/>
            <a:ext cx="3402364" cy="1477328"/>
          </a:xfrm>
          <a:prstGeom prst="rect">
            <a:avLst/>
          </a:prstGeom>
          <a:noFill/>
        </p:spPr>
        <p:txBody>
          <a:bodyPr wrap="square" rtlCol="0">
            <a:spAutoFit/>
          </a:bodyPr>
          <a:lstStyle/>
          <a:p>
            <a:r>
              <a:rPr lang="en-US"/>
              <a:t>Two possibilities (see next slide):</a:t>
            </a:r>
          </a:p>
          <a:p>
            <a:pPr marL="342900" indent="-342900">
              <a:buAutoNum type="arabicPeriod"/>
            </a:pPr>
            <a:r>
              <a:rPr lang="en-US"/>
              <a:t>Set </a:t>
            </a:r>
            <a:r>
              <a:rPr lang="en-US" err="1"/>
              <a:t>ClassName</a:t>
            </a:r>
            <a:r>
              <a:rPr lang="en-US"/>
              <a:t> to Null</a:t>
            </a:r>
          </a:p>
          <a:p>
            <a:pPr marL="342900" indent="-342900">
              <a:buAutoNum type="arabicPeriod"/>
            </a:pPr>
            <a:r>
              <a:rPr lang="en-US"/>
              <a:t>Delete record in ENROLLMENT; update CLASS; Insert in ENROLLMENT</a:t>
            </a:r>
          </a:p>
        </p:txBody>
      </p:sp>
    </p:spTree>
    <p:extLst>
      <p:ext uri="{BB962C8B-B14F-4D97-AF65-F5344CB8AC3E}">
        <p14:creationId xmlns:p14="http://schemas.microsoft.com/office/powerpoint/2010/main" val="33510188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3453F9-EC74-924E-BFF2-66EF8C6485F3}"/>
              </a:ext>
            </a:extLst>
          </p:cNvPr>
          <p:cNvSpPr>
            <a:spLocks noGrp="1"/>
          </p:cNvSpPr>
          <p:nvPr>
            <p:ph type="ftr" sz="quarter" idx="11"/>
          </p:nvPr>
        </p:nvSpPr>
        <p:spPr/>
        <p:txBody>
          <a:bodyPr/>
          <a:lstStyle/>
          <a:p>
            <a:r>
              <a:rPr lang="en-US"/>
              <a:t>Copyright J. Morabito 2021</a:t>
            </a:r>
          </a:p>
        </p:txBody>
      </p:sp>
      <p:sp>
        <p:nvSpPr>
          <p:cNvPr id="4" name="Slide Number Placeholder 3">
            <a:extLst>
              <a:ext uri="{FF2B5EF4-FFF2-40B4-BE49-F238E27FC236}">
                <a16:creationId xmlns:a16="http://schemas.microsoft.com/office/drawing/2014/main" id="{D5A05852-1785-324B-9331-6612F8DF208E}"/>
              </a:ext>
            </a:extLst>
          </p:cNvPr>
          <p:cNvSpPr>
            <a:spLocks noGrp="1"/>
          </p:cNvSpPr>
          <p:nvPr>
            <p:ph type="sldNum" sz="quarter" idx="12"/>
          </p:nvPr>
        </p:nvSpPr>
        <p:spPr>
          <a:xfrm>
            <a:off x="6224016" y="3510246"/>
            <a:ext cx="2133600" cy="365125"/>
          </a:xfrm>
        </p:spPr>
        <p:txBody>
          <a:bodyPr/>
          <a:lstStyle/>
          <a:p>
            <a:fld id="{2EF190A1-0A62-044C-B99E-616EE00601EF}" type="slidenum">
              <a:rPr lang="en-US" smtClean="0"/>
              <a:t>53</a:t>
            </a:fld>
            <a:endParaRPr lang="en-US"/>
          </a:p>
        </p:txBody>
      </p:sp>
      <p:graphicFrame>
        <p:nvGraphicFramePr>
          <p:cNvPr id="5" name="Table 4">
            <a:extLst>
              <a:ext uri="{FF2B5EF4-FFF2-40B4-BE49-F238E27FC236}">
                <a16:creationId xmlns:a16="http://schemas.microsoft.com/office/drawing/2014/main" id="{90907948-BED4-1F40-8921-3C31AC05CCBA}"/>
              </a:ext>
            </a:extLst>
          </p:cNvPr>
          <p:cNvGraphicFramePr>
            <a:graphicFrameLocks noGrp="1"/>
          </p:cNvGraphicFramePr>
          <p:nvPr>
            <p:extLst>
              <p:ext uri="{D42A27DB-BD31-4B8C-83A1-F6EECF244321}">
                <p14:modId xmlns:p14="http://schemas.microsoft.com/office/powerpoint/2010/main" val="535242706"/>
              </p:ext>
            </p:extLst>
          </p:nvPr>
        </p:nvGraphicFramePr>
        <p:xfrm>
          <a:off x="1025711" y="874206"/>
          <a:ext cx="3242439" cy="2225040"/>
        </p:xfrm>
        <a:graphic>
          <a:graphicData uri="http://schemas.openxmlformats.org/drawingml/2006/table">
            <a:tbl>
              <a:tblPr firstRow="1" bandRow="1">
                <a:tableStyleId>{5940675A-B579-460E-94D1-54222C63F5DA}</a:tableStyleId>
              </a:tblPr>
              <a:tblGrid>
                <a:gridCol w="943664">
                  <a:extLst>
                    <a:ext uri="{9D8B030D-6E8A-4147-A177-3AD203B41FA5}">
                      <a16:colId xmlns:a16="http://schemas.microsoft.com/office/drawing/2014/main" val="20000"/>
                    </a:ext>
                  </a:extLst>
                </a:gridCol>
                <a:gridCol w="1035365">
                  <a:extLst>
                    <a:ext uri="{9D8B030D-6E8A-4147-A177-3AD203B41FA5}">
                      <a16:colId xmlns:a16="http://schemas.microsoft.com/office/drawing/2014/main" val="20001"/>
                    </a:ext>
                  </a:extLst>
                </a:gridCol>
                <a:gridCol w="1263410">
                  <a:extLst>
                    <a:ext uri="{9D8B030D-6E8A-4147-A177-3AD203B41FA5}">
                      <a16:colId xmlns:a16="http://schemas.microsoft.com/office/drawing/2014/main" val="20002"/>
                    </a:ext>
                  </a:extLst>
                </a:gridCol>
              </a:tblGrid>
              <a:tr h="370840">
                <a:tc>
                  <a:txBody>
                    <a:bodyPr/>
                    <a:lstStyle/>
                    <a:p>
                      <a:r>
                        <a:rPr lang="en-US"/>
                        <a:t>NAME</a:t>
                      </a:r>
                    </a:p>
                  </a:txBody>
                  <a:tcPr/>
                </a:tc>
                <a:tc>
                  <a:txBody>
                    <a:bodyPr/>
                    <a:lstStyle/>
                    <a:p>
                      <a:r>
                        <a:rPr lang="en-US"/>
                        <a:t>TIME</a:t>
                      </a:r>
                    </a:p>
                  </a:txBody>
                  <a:tcPr/>
                </a:tc>
                <a:tc>
                  <a:txBody>
                    <a:bodyPr/>
                    <a:lstStyle/>
                    <a:p>
                      <a:r>
                        <a:rPr lang="en-US"/>
                        <a:t>ROOM</a:t>
                      </a:r>
                    </a:p>
                  </a:txBody>
                  <a:tcPr/>
                </a:tc>
                <a:extLst>
                  <a:ext uri="{0D108BD9-81ED-4DB2-BD59-A6C34878D82A}">
                    <a16:rowId xmlns:a16="http://schemas.microsoft.com/office/drawing/2014/main" val="10000"/>
                  </a:ext>
                </a:extLst>
              </a:tr>
              <a:tr h="370840">
                <a:tc>
                  <a:txBody>
                    <a:bodyPr/>
                    <a:lstStyle/>
                    <a:p>
                      <a:r>
                        <a:rPr lang="en-US"/>
                        <a:t>BA200</a:t>
                      </a:r>
                    </a:p>
                  </a:txBody>
                  <a:tcPr/>
                </a:tc>
                <a:tc>
                  <a:txBody>
                    <a:bodyPr/>
                    <a:lstStyle/>
                    <a:p>
                      <a:r>
                        <a:rPr lang="en-US"/>
                        <a:t>M-F9</a:t>
                      </a:r>
                    </a:p>
                  </a:txBody>
                  <a:tcPr/>
                </a:tc>
                <a:tc>
                  <a:txBody>
                    <a:bodyPr/>
                    <a:lstStyle/>
                    <a:p>
                      <a:r>
                        <a:rPr lang="en-US"/>
                        <a:t>SC110</a:t>
                      </a:r>
                    </a:p>
                  </a:txBody>
                  <a:tcPr/>
                </a:tc>
                <a:extLst>
                  <a:ext uri="{0D108BD9-81ED-4DB2-BD59-A6C34878D82A}">
                    <a16:rowId xmlns:a16="http://schemas.microsoft.com/office/drawing/2014/main" val="10001"/>
                  </a:ext>
                </a:extLst>
              </a:tr>
              <a:tr h="370840">
                <a:tc>
                  <a:txBody>
                    <a:bodyPr/>
                    <a:lstStyle/>
                    <a:p>
                      <a:r>
                        <a:rPr lang="en-US"/>
                        <a:t>BD445</a:t>
                      </a:r>
                    </a:p>
                  </a:txBody>
                  <a:tcPr/>
                </a:tc>
                <a:tc>
                  <a:txBody>
                    <a:bodyPr/>
                    <a:lstStyle/>
                    <a:p>
                      <a:r>
                        <a:rPr lang="en-US"/>
                        <a:t>MWF3</a:t>
                      </a:r>
                    </a:p>
                  </a:txBody>
                  <a:tcPr/>
                </a:tc>
                <a:tc>
                  <a:txBody>
                    <a:bodyPr/>
                    <a:lstStyle/>
                    <a:p>
                      <a:r>
                        <a:rPr lang="en-US"/>
                        <a:t>SC213</a:t>
                      </a:r>
                    </a:p>
                  </a:txBody>
                  <a:tcPr/>
                </a:tc>
                <a:extLst>
                  <a:ext uri="{0D108BD9-81ED-4DB2-BD59-A6C34878D82A}">
                    <a16:rowId xmlns:a16="http://schemas.microsoft.com/office/drawing/2014/main" val="10002"/>
                  </a:ext>
                </a:extLst>
              </a:tr>
              <a:tr h="370840">
                <a:tc>
                  <a:txBody>
                    <a:bodyPr/>
                    <a:lstStyle/>
                    <a:p>
                      <a:r>
                        <a:rPr lang="en-US"/>
                        <a:t>BF410</a:t>
                      </a:r>
                    </a:p>
                  </a:txBody>
                  <a:tcPr/>
                </a:tc>
                <a:tc>
                  <a:txBody>
                    <a:bodyPr/>
                    <a:lstStyle/>
                    <a:p>
                      <a:r>
                        <a:rPr lang="en-US"/>
                        <a:t>MWF8</a:t>
                      </a:r>
                    </a:p>
                  </a:txBody>
                  <a:tcPr/>
                </a:tc>
                <a:tc>
                  <a:txBody>
                    <a:bodyPr/>
                    <a:lstStyle/>
                    <a:p>
                      <a:r>
                        <a:rPr lang="en-US"/>
                        <a:t>SC213</a:t>
                      </a:r>
                    </a:p>
                  </a:txBody>
                  <a:tcPr/>
                </a:tc>
                <a:extLst>
                  <a:ext uri="{0D108BD9-81ED-4DB2-BD59-A6C34878D82A}">
                    <a16:rowId xmlns:a16="http://schemas.microsoft.com/office/drawing/2014/main" val="10003"/>
                  </a:ext>
                </a:extLst>
              </a:tr>
              <a:tr h="370840">
                <a:tc>
                  <a:txBody>
                    <a:bodyPr/>
                    <a:lstStyle/>
                    <a:p>
                      <a:r>
                        <a:rPr lang="en-US"/>
                        <a:t>CS150</a:t>
                      </a:r>
                    </a:p>
                  </a:txBody>
                  <a:tcPr/>
                </a:tc>
                <a:tc>
                  <a:txBody>
                    <a:bodyPr/>
                    <a:lstStyle/>
                    <a:p>
                      <a:r>
                        <a:rPr lang="en-US"/>
                        <a:t>MWF3</a:t>
                      </a:r>
                    </a:p>
                  </a:txBody>
                  <a:tcPr/>
                </a:tc>
                <a:tc>
                  <a:txBody>
                    <a:bodyPr/>
                    <a:lstStyle/>
                    <a:p>
                      <a:r>
                        <a:rPr lang="en-US"/>
                        <a:t>EA304</a:t>
                      </a:r>
                    </a:p>
                  </a:txBody>
                  <a:tcPr/>
                </a:tc>
                <a:extLst>
                  <a:ext uri="{0D108BD9-81ED-4DB2-BD59-A6C34878D82A}">
                    <a16:rowId xmlns:a16="http://schemas.microsoft.com/office/drawing/2014/main" val="10004"/>
                  </a:ext>
                </a:extLst>
              </a:tr>
              <a:tr h="370840">
                <a:tc>
                  <a:txBody>
                    <a:bodyPr/>
                    <a:lstStyle/>
                    <a:p>
                      <a:r>
                        <a:rPr lang="en-US"/>
                        <a:t>CS250</a:t>
                      </a:r>
                    </a:p>
                  </a:txBody>
                  <a:tcPr/>
                </a:tc>
                <a:tc>
                  <a:txBody>
                    <a:bodyPr/>
                    <a:lstStyle/>
                    <a:p>
                      <a:r>
                        <a:rPr lang="en-US"/>
                        <a:t>MWF12</a:t>
                      </a:r>
                    </a:p>
                  </a:txBody>
                  <a:tcPr/>
                </a:tc>
                <a:tc>
                  <a:txBody>
                    <a:bodyPr/>
                    <a:lstStyle/>
                    <a:p>
                      <a:r>
                        <a:rPr lang="en-US"/>
                        <a:t>EB210</a:t>
                      </a:r>
                    </a:p>
                  </a:txBody>
                  <a:tcPr/>
                </a:tc>
                <a:extLst>
                  <a:ext uri="{0D108BD9-81ED-4DB2-BD59-A6C34878D82A}">
                    <a16:rowId xmlns:a16="http://schemas.microsoft.com/office/drawing/2014/main" val="10005"/>
                  </a:ext>
                </a:extLst>
              </a:tr>
            </a:tbl>
          </a:graphicData>
        </a:graphic>
      </p:graphicFrame>
      <p:graphicFrame>
        <p:nvGraphicFramePr>
          <p:cNvPr id="6" name="Table 5">
            <a:extLst>
              <a:ext uri="{FF2B5EF4-FFF2-40B4-BE49-F238E27FC236}">
                <a16:creationId xmlns:a16="http://schemas.microsoft.com/office/drawing/2014/main" id="{65BCC45F-9FDA-774F-887E-A9CB076A49A1}"/>
              </a:ext>
            </a:extLst>
          </p:cNvPr>
          <p:cNvGraphicFramePr>
            <a:graphicFrameLocks noGrp="1"/>
          </p:cNvGraphicFramePr>
          <p:nvPr>
            <p:extLst>
              <p:ext uri="{D42A27DB-BD31-4B8C-83A1-F6EECF244321}">
                <p14:modId xmlns:p14="http://schemas.microsoft.com/office/powerpoint/2010/main" val="1692919376"/>
              </p:ext>
            </p:extLst>
          </p:nvPr>
        </p:nvGraphicFramePr>
        <p:xfrm>
          <a:off x="5276698" y="374334"/>
          <a:ext cx="3313168" cy="3708400"/>
        </p:xfrm>
        <a:graphic>
          <a:graphicData uri="http://schemas.openxmlformats.org/drawingml/2006/table">
            <a:tbl>
              <a:tblPr firstRow="1" bandRow="1">
                <a:tableStyleId>{5940675A-B579-460E-94D1-54222C63F5DA}</a:tableStyleId>
              </a:tblPr>
              <a:tblGrid>
                <a:gridCol w="855901">
                  <a:extLst>
                    <a:ext uri="{9D8B030D-6E8A-4147-A177-3AD203B41FA5}">
                      <a16:colId xmlns:a16="http://schemas.microsoft.com/office/drawing/2014/main" val="20000"/>
                    </a:ext>
                  </a:extLst>
                </a:gridCol>
                <a:gridCol w="1463316">
                  <a:extLst>
                    <a:ext uri="{9D8B030D-6E8A-4147-A177-3AD203B41FA5}">
                      <a16:colId xmlns:a16="http://schemas.microsoft.com/office/drawing/2014/main" val="20001"/>
                    </a:ext>
                  </a:extLst>
                </a:gridCol>
                <a:gridCol w="993951">
                  <a:extLst>
                    <a:ext uri="{9D8B030D-6E8A-4147-A177-3AD203B41FA5}">
                      <a16:colId xmlns:a16="http://schemas.microsoft.com/office/drawing/2014/main" val="20002"/>
                    </a:ext>
                  </a:extLst>
                </a:gridCol>
              </a:tblGrid>
              <a:tr h="370840">
                <a:tc>
                  <a:txBody>
                    <a:bodyPr/>
                    <a:lstStyle/>
                    <a:p>
                      <a:r>
                        <a:rPr lang="en-US"/>
                        <a:t>STNO</a:t>
                      </a:r>
                    </a:p>
                  </a:txBody>
                  <a:tcPr/>
                </a:tc>
                <a:tc>
                  <a:txBody>
                    <a:bodyPr/>
                    <a:lstStyle/>
                    <a:p>
                      <a:r>
                        <a:rPr lang="en-US"/>
                        <a:t>CLASSNAME</a:t>
                      </a:r>
                    </a:p>
                  </a:txBody>
                  <a:tcPr/>
                </a:tc>
                <a:tc>
                  <a:txBody>
                    <a:bodyPr/>
                    <a:lstStyle/>
                    <a:p>
                      <a:r>
                        <a:rPr lang="en-US"/>
                        <a:t>POSNO</a:t>
                      </a:r>
                    </a:p>
                  </a:txBody>
                  <a:tcPr/>
                </a:tc>
                <a:extLst>
                  <a:ext uri="{0D108BD9-81ED-4DB2-BD59-A6C34878D82A}">
                    <a16:rowId xmlns:a16="http://schemas.microsoft.com/office/drawing/2014/main" val="10000"/>
                  </a:ext>
                </a:extLst>
              </a:tr>
              <a:tr h="370840">
                <a:tc>
                  <a:txBody>
                    <a:bodyPr/>
                    <a:lstStyle/>
                    <a:p>
                      <a:r>
                        <a:rPr lang="en-US"/>
                        <a:t>100</a:t>
                      </a:r>
                    </a:p>
                  </a:txBody>
                  <a:tcPr/>
                </a:tc>
                <a:tc>
                  <a:txBody>
                    <a:bodyPr/>
                    <a:lstStyle/>
                    <a:p>
                      <a:r>
                        <a:rPr lang="en-US"/>
                        <a:t>BD445</a:t>
                      </a:r>
                    </a:p>
                  </a:txBody>
                  <a:tcPr/>
                </a:tc>
                <a:tc>
                  <a:txBody>
                    <a:bodyPr/>
                    <a:lstStyle/>
                    <a:p>
                      <a:r>
                        <a:rPr lang="en-US"/>
                        <a:t>1</a:t>
                      </a:r>
                    </a:p>
                  </a:txBody>
                  <a:tcPr/>
                </a:tc>
                <a:extLst>
                  <a:ext uri="{0D108BD9-81ED-4DB2-BD59-A6C34878D82A}">
                    <a16:rowId xmlns:a16="http://schemas.microsoft.com/office/drawing/2014/main" val="10001"/>
                  </a:ext>
                </a:extLst>
              </a:tr>
              <a:tr h="370840">
                <a:tc>
                  <a:txBody>
                    <a:bodyPr/>
                    <a:lstStyle/>
                    <a:p>
                      <a:r>
                        <a:rPr lang="en-US"/>
                        <a:t>150</a:t>
                      </a:r>
                    </a:p>
                  </a:txBody>
                  <a:tcPr/>
                </a:tc>
                <a:tc>
                  <a:txBody>
                    <a:bodyPr/>
                    <a:lstStyle/>
                    <a:p>
                      <a:r>
                        <a:rPr lang="en-US"/>
                        <a:t>BA200</a:t>
                      </a:r>
                    </a:p>
                  </a:txBody>
                  <a:tcPr/>
                </a:tc>
                <a:tc>
                  <a:txBody>
                    <a:bodyPr/>
                    <a:lstStyle/>
                    <a:p>
                      <a:r>
                        <a:rPr lang="en-US"/>
                        <a:t>1</a:t>
                      </a:r>
                    </a:p>
                  </a:txBody>
                  <a:tcPr/>
                </a:tc>
                <a:extLst>
                  <a:ext uri="{0D108BD9-81ED-4DB2-BD59-A6C34878D82A}">
                    <a16:rowId xmlns:a16="http://schemas.microsoft.com/office/drawing/2014/main" val="10002"/>
                  </a:ext>
                </a:extLst>
              </a:tr>
              <a:tr h="370840">
                <a:tc>
                  <a:txBody>
                    <a:bodyPr/>
                    <a:lstStyle/>
                    <a:p>
                      <a:r>
                        <a:rPr lang="en-US"/>
                        <a:t>200</a:t>
                      </a:r>
                    </a:p>
                  </a:txBody>
                  <a:tcPr/>
                </a:tc>
                <a:tc>
                  <a:txBody>
                    <a:bodyPr/>
                    <a:lstStyle/>
                    <a:p>
                      <a:r>
                        <a:rPr lang="en-US"/>
                        <a:t>BD445</a:t>
                      </a:r>
                    </a:p>
                  </a:txBody>
                  <a:tcPr/>
                </a:tc>
                <a:tc>
                  <a:txBody>
                    <a:bodyPr/>
                    <a:lstStyle/>
                    <a:p>
                      <a:r>
                        <a:rPr lang="en-US"/>
                        <a:t>2</a:t>
                      </a:r>
                    </a:p>
                  </a:txBody>
                  <a:tcPr/>
                </a:tc>
                <a:extLst>
                  <a:ext uri="{0D108BD9-81ED-4DB2-BD59-A6C34878D82A}">
                    <a16:rowId xmlns:a16="http://schemas.microsoft.com/office/drawing/2014/main" val="10003"/>
                  </a:ext>
                </a:extLst>
              </a:tr>
              <a:tr h="370840">
                <a:tc>
                  <a:txBody>
                    <a:bodyPr/>
                    <a:lstStyle/>
                    <a:p>
                      <a:r>
                        <a:rPr lang="en-US"/>
                        <a:t>200</a:t>
                      </a:r>
                    </a:p>
                  </a:txBody>
                  <a:tcPr/>
                </a:tc>
                <a:tc>
                  <a:txBody>
                    <a:bodyPr/>
                    <a:lstStyle/>
                    <a:p>
                      <a:r>
                        <a:rPr lang="en-US"/>
                        <a:t>CS250</a:t>
                      </a:r>
                    </a:p>
                  </a:txBody>
                  <a:tcPr/>
                </a:tc>
                <a:tc>
                  <a:txBody>
                    <a:bodyPr/>
                    <a:lstStyle/>
                    <a:p>
                      <a:r>
                        <a:rPr lang="en-US"/>
                        <a:t>1</a:t>
                      </a:r>
                    </a:p>
                  </a:txBody>
                  <a:tcPr/>
                </a:tc>
                <a:extLst>
                  <a:ext uri="{0D108BD9-81ED-4DB2-BD59-A6C34878D82A}">
                    <a16:rowId xmlns:a16="http://schemas.microsoft.com/office/drawing/2014/main" val="10004"/>
                  </a:ext>
                </a:extLst>
              </a:tr>
              <a:tr h="370840">
                <a:tc>
                  <a:txBody>
                    <a:bodyPr/>
                    <a:lstStyle/>
                    <a:p>
                      <a:r>
                        <a:rPr lang="en-US"/>
                        <a:t>300</a:t>
                      </a:r>
                    </a:p>
                  </a:txBody>
                  <a:tcPr/>
                </a:tc>
                <a:tc>
                  <a:txBody>
                    <a:bodyPr/>
                    <a:lstStyle/>
                    <a:p>
                      <a:r>
                        <a:rPr lang="en-US"/>
                        <a:t>CS150</a:t>
                      </a:r>
                    </a:p>
                  </a:txBody>
                  <a:tcPr/>
                </a:tc>
                <a:tc>
                  <a:txBody>
                    <a:bodyPr/>
                    <a:lstStyle/>
                    <a:p>
                      <a:r>
                        <a:rPr lang="en-US"/>
                        <a:t>1</a:t>
                      </a:r>
                    </a:p>
                  </a:txBody>
                  <a:tcPr/>
                </a:tc>
                <a:extLst>
                  <a:ext uri="{0D108BD9-81ED-4DB2-BD59-A6C34878D82A}">
                    <a16:rowId xmlns:a16="http://schemas.microsoft.com/office/drawing/2014/main" val="10005"/>
                  </a:ext>
                </a:extLst>
              </a:tr>
              <a:tr h="370840">
                <a:tc>
                  <a:txBody>
                    <a:bodyPr/>
                    <a:lstStyle/>
                    <a:p>
                      <a:r>
                        <a:rPr lang="en-US"/>
                        <a:t>400</a:t>
                      </a:r>
                    </a:p>
                  </a:txBody>
                  <a:tcPr/>
                </a:tc>
                <a:tc>
                  <a:txBody>
                    <a:bodyPr/>
                    <a:lstStyle/>
                    <a:p>
                      <a:r>
                        <a:rPr lang="en-US"/>
                        <a:t>BA200</a:t>
                      </a:r>
                    </a:p>
                  </a:txBody>
                  <a:tcPr/>
                </a:tc>
                <a:tc>
                  <a:txBody>
                    <a:bodyPr/>
                    <a:lstStyle/>
                    <a:p>
                      <a:r>
                        <a:rPr lang="en-US"/>
                        <a:t>2</a:t>
                      </a:r>
                    </a:p>
                  </a:txBody>
                  <a:tcPr/>
                </a:tc>
                <a:extLst>
                  <a:ext uri="{0D108BD9-81ED-4DB2-BD59-A6C34878D82A}">
                    <a16:rowId xmlns:a16="http://schemas.microsoft.com/office/drawing/2014/main" val="10006"/>
                  </a:ext>
                </a:extLst>
              </a:tr>
              <a:tr h="370840">
                <a:tc>
                  <a:txBody>
                    <a:bodyPr/>
                    <a:lstStyle/>
                    <a:p>
                      <a:r>
                        <a:rPr lang="en-US"/>
                        <a:t>400</a:t>
                      </a:r>
                    </a:p>
                  </a:txBody>
                  <a:tcPr/>
                </a:tc>
                <a:tc>
                  <a:txBody>
                    <a:bodyPr/>
                    <a:lstStyle/>
                    <a:p>
                      <a:r>
                        <a:rPr lang="en-US"/>
                        <a:t>BF410</a:t>
                      </a:r>
                    </a:p>
                  </a:txBody>
                  <a:tcPr/>
                </a:tc>
                <a:tc>
                  <a:txBody>
                    <a:bodyPr/>
                    <a:lstStyle/>
                    <a:p>
                      <a:r>
                        <a:rPr lang="en-US"/>
                        <a:t>1</a:t>
                      </a:r>
                    </a:p>
                  </a:txBody>
                  <a:tcPr/>
                </a:tc>
                <a:extLst>
                  <a:ext uri="{0D108BD9-81ED-4DB2-BD59-A6C34878D82A}">
                    <a16:rowId xmlns:a16="http://schemas.microsoft.com/office/drawing/2014/main" val="10007"/>
                  </a:ext>
                </a:extLst>
              </a:tr>
              <a:tr h="370840">
                <a:tc>
                  <a:txBody>
                    <a:bodyPr/>
                    <a:lstStyle/>
                    <a:p>
                      <a:r>
                        <a:rPr lang="en-US"/>
                        <a:t>400</a:t>
                      </a:r>
                    </a:p>
                  </a:txBody>
                  <a:tcPr/>
                </a:tc>
                <a:tc>
                  <a:txBody>
                    <a:bodyPr/>
                    <a:lstStyle/>
                    <a:p>
                      <a:r>
                        <a:rPr lang="en-US"/>
                        <a:t>CS250</a:t>
                      </a:r>
                    </a:p>
                  </a:txBody>
                  <a:tcPr/>
                </a:tc>
                <a:tc>
                  <a:txBody>
                    <a:bodyPr/>
                    <a:lstStyle/>
                    <a:p>
                      <a:r>
                        <a:rPr lang="en-US"/>
                        <a:t>2</a:t>
                      </a:r>
                    </a:p>
                  </a:txBody>
                  <a:tcPr/>
                </a:tc>
                <a:extLst>
                  <a:ext uri="{0D108BD9-81ED-4DB2-BD59-A6C34878D82A}">
                    <a16:rowId xmlns:a16="http://schemas.microsoft.com/office/drawing/2014/main" val="10008"/>
                  </a:ext>
                </a:extLst>
              </a:tr>
              <a:tr h="370840">
                <a:tc>
                  <a:txBody>
                    <a:bodyPr/>
                    <a:lstStyle/>
                    <a:p>
                      <a:r>
                        <a:rPr lang="en-US"/>
                        <a:t>450</a:t>
                      </a:r>
                    </a:p>
                  </a:txBody>
                  <a:tcPr/>
                </a:tc>
                <a:tc>
                  <a:txBody>
                    <a:bodyPr/>
                    <a:lstStyle/>
                    <a:p>
                      <a:r>
                        <a:rPr lang="en-US"/>
                        <a:t>BA200</a:t>
                      </a:r>
                    </a:p>
                  </a:txBody>
                  <a:tcPr/>
                </a:tc>
                <a:tc>
                  <a:txBody>
                    <a:bodyPr/>
                    <a:lstStyle/>
                    <a:p>
                      <a:r>
                        <a:rPr lang="en-US"/>
                        <a:t>3</a:t>
                      </a:r>
                    </a:p>
                  </a:txBody>
                  <a:tcPr/>
                </a:tc>
                <a:extLst>
                  <a:ext uri="{0D108BD9-81ED-4DB2-BD59-A6C34878D82A}">
                    <a16:rowId xmlns:a16="http://schemas.microsoft.com/office/drawing/2014/main" val="10009"/>
                  </a:ext>
                </a:extLst>
              </a:tr>
            </a:tbl>
          </a:graphicData>
        </a:graphic>
      </p:graphicFrame>
      <p:sp>
        <p:nvSpPr>
          <p:cNvPr id="7" name="TextBox 6">
            <a:extLst>
              <a:ext uri="{FF2B5EF4-FFF2-40B4-BE49-F238E27FC236}">
                <a16:creationId xmlns:a16="http://schemas.microsoft.com/office/drawing/2014/main" id="{EF4B6910-4AEC-794F-9931-EC9CD3B8948D}"/>
              </a:ext>
            </a:extLst>
          </p:cNvPr>
          <p:cNvSpPr txBox="1"/>
          <p:nvPr/>
        </p:nvSpPr>
        <p:spPr>
          <a:xfrm>
            <a:off x="5239778" y="-25686"/>
            <a:ext cx="1511276" cy="369332"/>
          </a:xfrm>
          <a:prstGeom prst="rect">
            <a:avLst/>
          </a:prstGeom>
          <a:noFill/>
        </p:spPr>
        <p:txBody>
          <a:bodyPr wrap="none" rtlCol="0">
            <a:spAutoFit/>
          </a:bodyPr>
          <a:lstStyle/>
          <a:p>
            <a:r>
              <a:rPr lang="en-US" b="1"/>
              <a:t>ENROLLMENT</a:t>
            </a:r>
          </a:p>
        </p:txBody>
      </p:sp>
      <p:sp>
        <p:nvSpPr>
          <p:cNvPr id="8" name="TextBox 7">
            <a:extLst>
              <a:ext uri="{FF2B5EF4-FFF2-40B4-BE49-F238E27FC236}">
                <a16:creationId xmlns:a16="http://schemas.microsoft.com/office/drawing/2014/main" id="{5B33BB64-1E02-014C-BCE4-15022480B862}"/>
              </a:ext>
            </a:extLst>
          </p:cNvPr>
          <p:cNvSpPr txBox="1"/>
          <p:nvPr/>
        </p:nvSpPr>
        <p:spPr>
          <a:xfrm>
            <a:off x="256522" y="909912"/>
            <a:ext cx="762536" cy="369332"/>
          </a:xfrm>
          <a:prstGeom prst="rect">
            <a:avLst/>
          </a:prstGeom>
          <a:noFill/>
        </p:spPr>
        <p:txBody>
          <a:bodyPr wrap="none" rtlCol="0">
            <a:spAutoFit/>
          </a:bodyPr>
          <a:lstStyle/>
          <a:p>
            <a:r>
              <a:rPr lang="en-US" b="1"/>
              <a:t>CLASS</a:t>
            </a:r>
          </a:p>
        </p:txBody>
      </p:sp>
      <p:sp>
        <p:nvSpPr>
          <p:cNvPr id="9" name="Slide Number Placeholder 1">
            <a:extLst>
              <a:ext uri="{FF2B5EF4-FFF2-40B4-BE49-F238E27FC236}">
                <a16:creationId xmlns:a16="http://schemas.microsoft.com/office/drawing/2014/main" id="{4F30952E-524D-4F49-8F4C-08A699906987}"/>
              </a:ext>
            </a:extLst>
          </p:cNvPr>
          <p:cNvSpPr txBox="1">
            <a:spLocks/>
          </p:cNvSpPr>
          <p:nvPr/>
        </p:nvSpPr>
        <p:spPr>
          <a:xfrm>
            <a:off x="6376416" y="3662646"/>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EF190A1-0A62-044C-B99E-616EE00601EF}" type="slidenum">
              <a:rPr lang="en-US" smtClean="0"/>
              <a:pPr/>
              <a:t>53</a:t>
            </a:fld>
            <a:endParaRPr lang="en-US"/>
          </a:p>
        </p:txBody>
      </p:sp>
      <p:sp>
        <p:nvSpPr>
          <p:cNvPr id="11" name="Oval 10">
            <a:extLst>
              <a:ext uri="{FF2B5EF4-FFF2-40B4-BE49-F238E27FC236}">
                <a16:creationId xmlns:a16="http://schemas.microsoft.com/office/drawing/2014/main" id="{9CBF3ED0-57EB-5344-B9B1-9027DFEC8A6A}"/>
              </a:ext>
            </a:extLst>
          </p:cNvPr>
          <p:cNvSpPr/>
          <p:nvPr/>
        </p:nvSpPr>
        <p:spPr>
          <a:xfrm>
            <a:off x="5995416" y="742796"/>
            <a:ext cx="1143950" cy="42230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36B8B8-9C92-254D-BE32-F566A5612EE9}"/>
              </a:ext>
            </a:extLst>
          </p:cNvPr>
          <p:cNvSpPr/>
          <p:nvPr/>
        </p:nvSpPr>
        <p:spPr>
          <a:xfrm>
            <a:off x="734568" y="1577940"/>
            <a:ext cx="1143950" cy="42230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71946C2-9A18-FF47-8F97-3CBC96AF3D96}"/>
              </a:ext>
            </a:extLst>
          </p:cNvPr>
          <p:cNvSpPr txBox="1"/>
          <p:nvPr/>
        </p:nvSpPr>
        <p:spPr>
          <a:xfrm>
            <a:off x="7071834" y="769284"/>
            <a:ext cx="417102" cy="369332"/>
          </a:xfrm>
          <a:prstGeom prst="rect">
            <a:avLst/>
          </a:prstGeom>
          <a:noFill/>
        </p:spPr>
        <p:txBody>
          <a:bodyPr wrap="none" rtlCol="0">
            <a:spAutoFit/>
          </a:bodyPr>
          <a:lstStyle/>
          <a:p>
            <a:r>
              <a:rPr lang="en-US" b="1"/>
              <a:t>FK</a:t>
            </a:r>
          </a:p>
        </p:txBody>
      </p:sp>
      <p:sp>
        <p:nvSpPr>
          <p:cNvPr id="21" name="TextBox 20">
            <a:extLst>
              <a:ext uri="{FF2B5EF4-FFF2-40B4-BE49-F238E27FC236}">
                <a16:creationId xmlns:a16="http://schemas.microsoft.com/office/drawing/2014/main" id="{7F0710D2-0988-8741-949D-CC6EFA47EA1E}"/>
              </a:ext>
            </a:extLst>
          </p:cNvPr>
          <p:cNvSpPr txBox="1"/>
          <p:nvPr/>
        </p:nvSpPr>
        <p:spPr>
          <a:xfrm>
            <a:off x="559841" y="1820256"/>
            <a:ext cx="434734" cy="369332"/>
          </a:xfrm>
          <a:prstGeom prst="rect">
            <a:avLst/>
          </a:prstGeom>
          <a:noFill/>
        </p:spPr>
        <p:txBody>
          <a:bodyPr wrap="none" rtlCol="0">
            <a:spAutoFit/>
          </a:bodyPr>
          <a:lstStyle/>
          <a:p>
            <a:r>
              <a:rPr lang="en-US" b="1"/>
              <a:t>PK</a:t>
            </a:r>
          </a:p>
        </p:txBody>
      </p:sp>
      <p:sp>
        <p:nvSpPr>
          <p:cNvPr id="22" name="TextBox 21">
            <a:extLst>
              <a:ext uri="{FF2B5EF4-FFF2-40B4-BE49-F238E27FC236}">
                <a16:creationId xmlns:a16="http://schemas.microsoft.com/office/drawing/2014/main" id="{5D621B9C-A27E-BD46-A9E5-ADE055216FDC}"/>
              </a:ext>
            </a:extLst>
          </p:cNvPr>
          <p:cNvSpPr txBox="1"/>
          <p:nvPr/>
        </p:nvSpPr>
        <p:spPr>
          <a:xfrm>
            <a:off x="72570" y="3801862"/>
            <a:ext cx="9027888" cy="2739211"/>
          </a:xfrm>
          <a:prstGeom prst="rect">
            <a:avLst/>
          </a:prstGeom>
          <a:noFill/>
        </p:spPr>
        <p:txBody>
          <a:bodyPr wrap="square" rtlCol="0">
            <a:spAutoFit/>
          </a:bodyPr>
          <a:lstStyle/>
          <a:p>
            <a:r>
              <a:rPr lang="en-US"/>
              <a:t>Three change strategies:</a:t>
            </a:r>
          </a:p>
          <a:p>
            <a:endParaRPr lang="en-US" sz="800"/>
          </a:p>
          <a:p>
            <a:r>
              <a:rPr lang="en-US"/>
              <a:t>1. 	Update </a:t>
            </a:r>
            <a:r>
              <a:rPr lang="en-US" err="1"/>
              <a:t>CLASS.Name</a:t>
            </a:r>
            <a:r>
              <a:rPr lang="en-US"/>
              <a:t> BD445 to BD564, with update cascade to FK (DDL) – </a:t>
            </a:r>
            <a:r>
              <a:rPr lang="en-US" sz="1400"/>
              <a:t>see slide 18 Lecture 2</a:t>
            </a:r>
          </a:p>
          <a:p>
            <a:endParaRPr lang="en-US" sz="1000"/>
          </a:p>
          <a:p>
            <a:r>
              <a:rPr lang="en-US"/>
              <a:t>2. 	Set </a:t>
            </a:r>
            <a:r>
              <a:rPr lang="en-US" err="1"/>
              <a:t>Enrollment.ClassName</a:t>
            </a:r>
            <a:r>
              <a:rPr lang="en-US"/>
              <a:t> = Null where </a:t>
            </a:r>
            <a:r>
              <a:rPr lang="en-US" err="1"/>
              <a:t>Classname</a:t>
            </a:r>
            <a:r>
              <a:rPr lang="en-US"/>
              <a:t> = BD445 (2 places);</a:t>
            </a:r>
          </a:p>
          <a:p>
            <a:r>
              <a:rPr lang="en-US"/>
              <a:t>	Update </a:t>
            </a:r>
            <a:r>
              <a:rPr lang="en-US" err="1"/>
              <a:t>CLASS.Name</a:t>
            </a:r>
            <a:r>
              <a:rPr lang="en-US"/>
              <a:t> BD445 to BD564;</a:t>
            </a:r>
          </a:p>
          <a:p>
            <a:r>
              <a:rPr lang="en-US"/>
              <a:t>	Update </a:t>
            </a:r>
            <a:r>
              <a:rPr lang="en-US" err="1"/>
              <a:t>Enrollment.ClassName</a:t>
            </a:r>
            <a:r>
              <a:rPr lang="en-US"/>
              <a:t> to BD564 where </a:t>
            </a:r>
            <a:r>
              <a:rPr lang="en-US" err="1"/>
              <a:t>ClassName</a:t>
            </a:r>
            <a:r>
              <a:rPr lang="en-US"/>
              <a:t> is Null.</a:t>
            </a:r>
          </a:p>
          <a:p>
            <a:endParaRPr lang="en-US" sz="1000"/>
          </a:p>
          <a:p>
            <a:r>
              <a:rPr lang="en-US"/>
              <a:t>3. 	Delete rows in Enrollment where </a:t>
            </a:r>
            <a:r>
              <a:rPr lang="en-US" err="1"/>
              <a:t>Classname</a:t>
            </a:r>
            <a:r>
              <a:rPr lang="en-US"/>
              <a:t> = BD445;</a:t>
            </a:r>
          </a:p>
          <a:p>
            <a:r>
              <a:rPr lang="en-US"/>
              <a:t>	Update </a:t>
            </a:r>
            <a:r>
              <a:rPr lang="en-US" err="1"/>
              <a:t>CLASS.Name</a:t>
            </a:r>
            <a:r>
              <a:rPr lang="en-US"/>
              <a:t> BD445 to BD564;</a:t>
            </a:r>
          </a:p>
          <a:p>
            <a:r>
              <a:rPr lang="en-US"/>
              <a:t>	Insert original rows (all values) in ENROLLMENT.</a:t>
            </a:r>
          </a:p>
        </p:txBody>
      </p:sp>
      <p:cxnSp>
        <p:nvCxnSpPr>
          <p:cNvPr id="26" name="Curved Connector 25">
            <a:extLst>
              <a:ext uri="{FF2B5EF4-FFF2-40B4-BE49-F238E27FC236}">
                <a16:creationId xmlns:a16="http://schemas.microsoft.com/office/drawing/2014/main" id="{F41D4BD6-8697-AB42-B2E2-0983AEF0348E}"/>
              </a:ext>
            </a:extLst>
          </p:cNvPr>
          <p:cNvCxnSpPr>
            <a:cxnSpLocks/>
            <a:endCxn id="12" idx="6"/>
          </p:cNvCxnSpPr>
          <p:nvPr/>
        </p:nvCxnSpPr>
        <p:spPr>
          <a:xfrm rot="10800000" flipV="1">
            <a:off x="1878518" y="953951"/>
            <a:ext cx="4116902" cy="835144"/>
          </a:xfrm>
          <a:prstGeom prst="curvedConnector3">
            <a:avLst>
              <a:gd name="adj1" fmla="val 50000"/>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Oval 34">
            <a:extLst>
              <a:ext uri="{FF2B5EF4-FFF2-40B4-BE49-F238E27FC236}">
                <a16:creationId xmlns:a16="http://schemas.microsoft.com/office/drawing/2014/main" id="{10A91AE6-07C9-8347-96DB-54AE067B983D}"/>
              </a:ext>
            </a:extLst>
          </p:cNvPr>
          <p:cNvSpPr/>
          <p:nvPr/>
        </p:nvSpPr>
        <p:spPr>
          <a:xfrm>
            <a:off x="6019800" y="1491154"/>
            <a:ext cx="1143950" cy="42230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3286879-BC32-DA44-95B1-CEBC7BF3A079}"/>
              </a:ext>
            </a:extLst>
          </p:cNvPr>
          <p:cNvSpPr txBox="1"/>
          <p:nvPr/>
        </p:nvSpPr>
        <p:spPr>
          <a:xfrm>
            <a:off x="7090122" y="1482516"/>
            <a:ext cx="417102" cy="369332"/>
          </a:xfrm>
          <a:prstGeom prst="rect">
            <a:avLst/>
          </a:prstGeom>
          <a:noFill/>
        </p:spPr>
        <p:txBody>
          <a:bodyPr wrap="none" rtlCol="0">
            <a:spAutoFit/>
          </a:bodyPr>
          <a:lstStyle/>
          <a:p>
            <a:r>
              <a:rPr lang="en-US" b="1"/>
              <a:t>FK</a:t>
            </a:r>
          </a:p>
        </p:txBody>
      </p:sp>
      <p:cxnSp>
        <p:nvCxnSpPr>
          <p:cNvPr id="37" name="Curved Connector 36">
            <a:extLst>
              <a:ext uri="{FF2B5EF4-FFF2-40B4-BE49-F238E27FC236}">
                <a16:creationId xmlns:a16="http://schemas.microsoft.com/office/drawing/2014/main" id="{C711A89C-0678-5644-8DB4-F800FF76DE6B}"/>
              </a:ext>
            </a:extLst>
          </p:cNvPr>
          <p:cNvCxnSpPr>
            <a:cxnSpLocks/>
            <a:stCxn id="35" idx="2"/>
            <a:endCxn id="12" idx="4"/>
          </p:cNvCxnSpPr>
          <p:nvPr/>
        </p:nvCxnSpPr>
        <p:spPr>
          <a:xfrm rot="10800000" flipV="1">
            <a:off x="1306544" y="1702309"/>
            <a:ext cx="4713257" cy="297940"/>
          </a:xfrm>
          <a:prstGeom prst="curvedConnector4">
            <a:avLst>
              <a:gd name="adj1" fmla="val 43932"/>
              <a:gd name="adj2" fmla="val 176727"/>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7982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Querying a Single Table</a:t>
            </a:r>
          </a:p>
        </p:txBody>
      </p:sp>
      <p:sp>
        <p:nvSpPr>
          <p:cNvPr id="6" name="Subtitle 5"/>
          <p:cNvSpPr>
            <a:spLocks noGrp="1"/>
          </p:cNvSpPr>
          <p:nvPr>
            <p:ph type="subTitle" idx="1"/>
          </p:nvPr>
        </p:nvSpPr>
        <p:spPr/>
        <p:txBody>
          <a:bodyPr>
            <a:normAutofit fontScale="70000" lnSpcReduction="20000"/>
          </a:bodyPr>
          <a:lstStyle/>
          <a:p>
            <a:r>
              <a:rPr lang="en-US"/>
              <a:t>Projection</a:t>
            </a:r>
          </a:p>
          <a:p>
            <a:r>
              <a:rPr lang="en-US"/>
              <a:t>Selection</a:t>
            </a:r>
          </a:p>
          <a:p>
            <a:r>
              <a:rPr lang="en-US"/>
              <a:t>Sorting</a:t>
            </a:r>
          </a:p>
          <a:p>
            <a:r>
              <a:rPr lang="en-US"/>
              <a:t>SQL Built-in Functions</a:t>
            </a:r>
          </a:p>
          <a:p>
            <a:r>
              <a:rPr lang="en-US"/>
              <a:t>Built-in Functions and Grouping</a:t>
            </a:r>
          </a:p>
        </p:txBody>
      </p:sp>
      <p:sp>
        <p:nvSpPr>
          <p:cNvPr id="4" name="Footer Placeholder 3"/>
          <p:cNvSpPr>
            <a:spLocks noGrp="1"/>
          </p:cNvSpPr>
          <p:nvPr>
            <p:ph type="ftr" sz="quarter" idx="11"/>
          </p:nvPr>
        </p:nvSpPr>
        <p:spPr/>
        <p:txBody>
          <a:bodyPr/>
          <a:lstStyle/>
          <a:p>
            <a:r>
              <a:rPr lang="en-US"/>
              <a:t>Copyright J. Morabito 2021</a:t>
            </a:r>
          </a:p>
        </p:txBody>
      </p:sp>
      <p:sp>
        <p:nvSpPr>
          <p:cNvPr id="2" name="Slide Number Placeholder 1"/>
          <p:cNvSpPr>
            <a:spLocks noGrp="1"/>
          </p:cNvSpPr>
          <p:nvPr>
            <p:ph type="sldNum" sz="quarter" idx="12"/>
          </p:nvPr>
        </p:nvSpPr>
        <p:spPr/>
        <p:txBody>
          <a:bodyPr/>
          <a:lstStyle/>
          <a:p>
            <a:fld id="{2EF190A1-0A62-044C-B99E-616EE00601EF}" type="slidenum">
              <a:rPr lang="en-US" smtClean="0"/>
              <a:t>6</a:t>
            </a:fld>
            <a:endParaRPr lang="en-US"/>
          </a:p>
        </p:txBody>
      </p:sp>
    </p:spTree>
    <p:extLst>
      <p:ext uri="{BB962C8B-B14F-4D97-AF65-F5344CB8AC3E}">
        <p14:creationId xmlns:p14="http://schemas.microsoft.com/office/powerpoint/2010/main" val="373851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1858"/>
            <a:ext cx="8229600" cy="1031077"/>
          </a:xfrm>
        </p:spPr>
        <p:txBody>
          <a:bodyPr/>
          <a:lstStyle/>
          <a:p>
            <a:pPr algn="l"/>
            <a:r>
              <a:rPr lang="en-US"/>
              <a:t>Projection</a:t>
            </a:r>
          </a:p>
        </p:txBody>
      </p:sp>
      <p:sp>
        <p:nvSpPr>
          <p:cNvPr id="4" name="Footer Placeholder 3"/>
          <p:cNvSpPr>
            <a:spLocks noGrp="1"/>
          </p:cNvSpPr>
          <p:nvPr>
            <p:ph type="ftr" sz="quarter" idx="11"/>
          </p:nvPr>
        </p:nvSpPr>
        <p:spPr/>
        <p:txBody>
          <a:bodyPr/>
          <a:lstStyle/>
          <a:p>
            <a:r>
              <a:rPr lang="en-US"/>
              <a:t>Copyright J. Morabito 2021</a:t>
            </a:r>
          </a:p>
        </p:txBody>
      </p:sp>
      <p:sp>
        <p:nvSpPr>
          <p:cNvPr id="6" name="TextBox 5"/>
          <p:cNvSpPr txBox="1"/>
          <p:nvPr/>
        </p:nvSpPr>
        <p:spPr>
          <a:xfrm>
            <a:off x="939276" y="1076632"/>
            <a:ext cx="7606483" cy="707886"/>
          </a:xfrm>
          <a:prstGeom prst="rect">
            <a:avLst/>
          </a:prstGeom>
          <a:noFill/>
        </p:spPr>
        <p:txBody>
          <a:bodyPr wrap="square" rtlCol="0">
            <a:spAutoFit/>
          </a:bodyPr>
          <a:lstStyle/>
          <a:p>
            <a:pPr algn="ctr"/>
            <a:r>
              <a:rPr lang="en-US" sz="2000">
                <a:latin typeface="Times New Roman"/>
                <a:cs typeface="Times New Roman"/>
              </a:rPr>
              <a:t>To form a Projection with SQL,</a:t>
            </a:r>
          </a:p>
          <a:p>
            <a:pPr algn="ctr"/>
            <a:r>
              <a:rPr lang="en-US" sz="2000">
                <a:latin typeface="Times New Roman"/>
                <a:cs typeface="Times New Roman"/>
              </a:rPr>
              <a:t>we name the relation to be projected and list the columns to be shown</a:t>
            </a:r>
          </a:p>
        </p:txBody>
      </p:sp>
      <p:sp>
        <p:nvSpPr>
          <p:cNvPr id="3" name="TextBox 2"/>
          <p:cNvSpPr txBox="1"/>
          <p:nvPr/>
        </p:nvSpPr>
        <p:spPr>
          <a:xfrm>
            <a:off x="698748" y="1912882"/>
            <a:ext cx="2802608" cy="646331"/>
          </a:xfrm>
          <a:prstGeom prst="rect">
            <a:avLst/>
          </a:prstGeom>
          <a:noFill/>
        </p:spPr>
        <p:txBody>
          <a:bodyPr wrap="none" rtlCol="0">
            <a:spAutoFit/>
          </a:bodyPr>
          <a:lstStyle/>
          <a:p>
            <a:r>
              <a:rPr lang="en-US">
                <a:latin typeface="Times New Roman"/>
                <a:cs typeface="Times New Roman"/>
              </a:rPr>
              <a:t>SELECT	SID, Name, Major</a:t>
            </a:r>
          </a:p>
          <a:p>
            <a:r>
              <a:rPr lang="en-US">
                <a:latin typeface="Times New Roman"/>
                <a:cs typeface="Times New Roman"/>
              </a:rPr>
              <a:t>FROM	STUDENT</a:t>
            </a:r>
          </a:p>
        </p:txBody>
      </p:sp>
      <p:graphicFrame>
        <p:nvGraphicFramePr>
          <p:cNvPr id="8" name="Table 7"/>
          <p:cNvGraphicFramePr>
            <a:graphicFrameLocks noGrp="1"/>
          </p:cNvGraphicFramePr>
          <p:nvPr>
            <p:extLst>
              <p:ext uri="{D42A27DB-BD31-4B8C-83A1-F6EECF244321}">
                <p14:modId xmlns:p14="http://schemas.microsoft.com/office/powerpoint/2010/main" val="2596471965"/>
              </p:ext>
            </p:extLst>
          </p:nvPr>
        </p:nvGraphicFramePr>
        <p:xfrm>
          <a:off x="4398580" y="2910472"/>
          <a:ext cx="3242439" cy="2966720"/>
        </p:xfrm>
        <a:graphic>
          <a:graphicData uri="http://schemas.openxmlformats.org/drawingml/2006/table">
            <a:tbl>
              <a:tblPr firstRow="1" bandRow="1">
                <a:tableStyleId>{5940675A-B579-460E-94D1-54222C63F5DA}</a:tableStyleId>
              </a:tblPr>
              <a:tblGrid>
                <a:gridCol w="859219">
                  <a:extLst>
                    <a:ext uri="{9D8B030D-6E8A-4147-A177-3AD203B41FA5}">
                      <a16:colId xmlns:a16="http://schemas.microsoft.com/office/drawing/2014/main" val="20000"/>
                    </a:ext>
                  </a:extLst>
                </a:gridCol>
                <a:gridCol w="984684">
                  <a:extLst>
                    <a:ext uri="{9D8B030D-6E8A-4147-A177-3AD203B41FA5}">
                      <a16:colId xmlns:a16="http://schemas.microsoft.com/office/drawing/2014/main" val="20001"/>
                    </a:ext>
                  </a:extLst>
                </a:gridCol>
                <a:gridCol w="1398536">
                  <a:extLst>
                    <a:ext uri="{9D8B030D-6E8A-4147-A177-3AD203B41FA5}">
                      <a16:colId xmlns:a16="http://schemas.microsoft.com/office/drawing/2014/main" val="20002"/>
                    </a:ext>
                  </a:extLst>
                </a:gridCol>
              </a:tblGrid>
              <a:tr h="370840">
                <a:tc>
                  <a:txBody>
                    <a:bodyPr/>
                    <a:lstStyle/>
                    <a:p>
                      <a:r>
                        <a:rPr lang="en-US"/>
                        <a:t>100</a:t>
                      </a:r>
                    </a:p>
                  </a:txBody>
                  <a:tcPr/>
                </a:tc>
                <a:tc>
                  <a:txBody>
                    <a:bodyPr/>
                    <a:lstStyle/>
                    <a:p>
                      <a:r>
                        <a:rPr lang="en-US"/>
                        <a:t>Jones</a:t>
                      </a:r>
                    </a:p>
                  </a:txBody>
                  <a:tcPr/>
                </a:tc>
                <a:tc>
                  <a:txBody>
                    <a:bodyPr/>
                    <a:lstStyle/>
                    <a:p>
                      <a:r>
                        <a:rPr lang="en-US"/>
                        <a:t>History</a:t>
                      </a:r>
                    </a:p>
                  </a:txBody>
                  <a:tcPr/>
                </a:tc>
                <a:extLst>
                  <a:ext uri="{0D108BD9-81ED-4DB2-BD59-A6C34878D82A}">
                    <a16:rowId xmlns:a16="http://schemas.microsoft.com/office/drawing/2014/main" val="10000"/>
                  </a:ext>
                </a:extLst>
              </a:tr>
              <a:tr h="370840">
                <a:tc>
                  <a:txBody>
                    <a:bodyPr/>
                    <a:lstStyle/>
                    <a:p>
                      <a:r>
                        <a:rPr lang="en-US"/>
                        <a:t>150</a:t>
                      </a:r>
                    </a:p>
                  </a:txBody>
                  <a:tcPr/>
                </a:tc>
                <a:tc>
                  <a:txBody>
                    <a:bodyPr/>
                    <a:lstStyle/>
                    <a:p>
                      <a:r>
                        <a:rPr lang="en-US"/>
                        <a:t>Parks</a:t>
                      </a:r>
                    </a:p>
                  </a:txBody>
                  <a:tcPr/>
                </a:tc>
                <a:tc>
                  <a:txBody>
                    <a:bodyPr/>
                    <a:lstStyle/>
                    <a:p>
                      <a:r>
                        <a:rPr lang="en-US"/>
                        <a:t>Accounting</a:t>
                      </a:r>
                    </a:p>
                  </a:txBody>
                  <a:tcPr/>
                </a:tc>
                <a:extLst>
                  <a:ext uri="{0D108BD9-81ED-4DB2-BD59-A6C34878D82A}">
                    <a16:rowId xmlns:a16="http://schemas.microsoft.com/office/drawing/2014/main" val="10001"/>
                  </a:ext>
                </a:extLst>
              </a:tr>
              <a:tr h="370840">
                <a:tc>
                  <a:txBody>
                    <a:bodyPr/>
                    <a:lstStyle/>
                    <a:p>
                      <a:r>
                        <a:rPr lang="en-US"/>
                        <a:t>200</a:t>
                      </a:r>
                    </a:p>
                  </a:txBody>
                  <a:tcPr/>
                </a:tc>
                <a:tc>
                  <a:txBody>
                    <a:bodyPr/>
                    <a:lstStyle/>
                    <a:p>
                      <a:r>
                        <a:rPr lang="en-US"/>
                        <a:t>Baker</a:t>
                      </a:r>
                    </a:p>
                  </a:txBody>
                  <a:tcPr/>
                </a:tc>
                <a:tc>
                  <a:txBody>
                    <a:bodyPr/>
                    <a:lstStyle/>
                    <a:p>
                      <a:r>
                        <a:rPr lang="en-US"/>
                        <a:t>Math</a:t>
                      </a:r>
                    </a:p>
                  </a:txBody>
                  <a:tcPr/>
                </a:tc>
                <a:extLst>
                  <a:ext uri="{0D108BD9-81ED-4DB2-BD59-A6C34878D82A}">
                    <a16:rowId xmlns:a16="http://schemas.microsoft.com/office/drawing/2014/main" val="10002"/>
                  </a:ext>
                </a:extLst>
              </a:tr>
              <a:tr h="370840">
                <a:tc>
                  <a:txBody>
                    <a:bodyPr/>
                    <a:lstStyle/>
                    <a:p>
                      <a:r>
                        <a:rPr lang="en-US"/>
                        <a:t>250</a:t>
                      </a:r>
                    </a:p>
                  </a:txBody>
                  <a:tcPr/>
                </a:tc>
                <a:tc>
                  <a:txBody>
                    <a:bodyPr/>
                    <a:lstStyle/>
                    <a:p>
                      <a:r>
                        <a:rPr lang="en-US"/>
                        <a:t>Glass</a:t>
                      </a:r>
                    </a:p>
                  </a:txBody>
                  <a:tcPr/>
                </a:tc>
                <a:tc>
                  <a:txBody>
                    <a:bodyPr/>
                    <a:lstStyle/>
                    <a:p>
                      <a:r>
                        <a:rPr lang="en-US"/>
                        <a:t>History</a:t>
                      </a:r>
                    </a:p>
                  </a:txBody>
                  <a:tcPr/>
                </a:tc>
                <a:extLst>
                  <a:ext uri="{0D108BD9-81ED-4DB2-BD59-A6C34878D82A}">
                    <a16:rowId xmlns:a16="http://schemas.microsoft.com/office/drawing/2014/main" val="10003"/>
                  </a:ext>
                </a:extLst>
              </a:tr>
              <a:tr h="370840">
                <a:tc>
                  <a:txBody>
                    <a:bodyPr/>
                    <a:lstStyle/>
                    <a:p>
                      <a:r>
                        <a:rPr lang="en-US"/>
                        <a:t>300</a:t>
                      </a:r>
                    </a:p>
                  </a:txBody>
                  <a:tcPr/>
                </a:tc>
                <a:tc>
                  <a:txBody>
                    <a:bodyPr/>
                    <a:lstStyle/>
                    <a:p>
                      <a:r>
                        <a:rPr lang="en-US"/>
                        <a:t>Baker</a:t>
                      </a:r>
                    </a:p>
                  </a:txBody>
                  <a:tcPr/>
                </a:tc>
                <a:tc>
                  <a:txBody>
                    <a:bodyPr/>
                    <a:lstStyle/>
                    <a:p>
                      <a:r>
                        <a:rPr lang="en-US"/>
                        <a:t>Accounting</a:t>
                      </a:r>
                    </a:p>
                  </a:txBody>
                  <a:tcPr/>
                </a:tc>
                <a:extLst>
                  <a:ext uri="{0D108BD9-81ED-4DB2-BD59-A6C34878D82A}">
                    <a16:rowId xmlns:a16="http://schemas.microsoft.com/office/drawing/2014/main" val="10004"/>
                  </a:ext>
                </a:extLst>
              </a:tr>
              <a:tr h="370840">
                <a:tc>
                  <a:txBody>
                    <a:bodyPr/>
                    <a:lstStyle/>
                    <a:p>
                      <a:r>
                        <a:rPr lang="en-US"/>
                        <a:t>350</a:t>
                      </a:r>
                    </a:p>
                  </a:txBody>
                  <a:tcPr/>
                </a:tc>
                <a:tc>
                  <a:txBody>
                    <a:bodyPr/>
                    <a:lstStyle/>
                    <a:p>
                      <a:r>
                        <a:rPr lang="en-US"/>
                        <a:t>Russell</a:t>
                      </a:r>
                    </a:p>
                  </a:txBody>
                  <a:tcPr/>
                </a:tc>
                <a:tc>
                  <a:txBody>
                    <a:bodyPr/>
                    <a:lstStyle/>
                    <a:p>
                      <a:r>
                        <a:rPr lang="en-US"/>
                        <a:t>Math</a:t>
                      </a:r>
                    </a:p>
                  </a:txBody>
                  <a:tcPr/>
                </a:tc>
                <a:extLst>
                  <a:ext uri="{0D108BD9-81ED-4DB2-BD59-A6C34878D82A}">
                    <a16:rowId xmlns:a16="http://schemas.microsoft.com/office/drawing/2014/main" val="10005"/>
                  </a:ext>
                </a:extLst>
              </a:tr>
              <a:tr h="370840">
                <a:tc>
                  <a:txBody>
                    <a:bodyPr/>
                    <a:lstStyle/>
                    <a:p>
                      <a:r>
                        <a:rPr lang="en-US"/>
                        <a:t>400</a:t>
                      </a:r>
                    </a:p>
                  </a:txBody>
                  <a:tcPr/>
                </a:tc>
                <a:tc>
                  <a:txBody>
                    <a:bodyPr/>
                    <a:lstStyle/>
                    <a:p>
                      <a:r>
                        <a:rPr lang="en-US"/>
                        <a:t>Rye</a:t>
                      </a:r>
                    </a:p>
                  </a:txBody>
                  <a:tcPr/>
                </a:tc>
                <a:tc>
                  <a:txBody>
                    <a:bodyPr/>
                    <a:lstStyle/>
                    <a:p>
                      <a:r>
                        <a:rPr lang="en-US"/>
                        <a:t>Accounting</a:t>
                      </a:r>
                    </a:p>
                  </a:txBody>
                  <a:tcPr/>
                </a:tc>
                <a:extLst>
                  <a:ext uri="{0D108BD9-81ED-4DB2-BD59-A6C34878D82A}">
                    <a16:rowId xmlns:a16="http://schemas.microsoft.com/office/drawing/2014/main" val="10006"/>
                  </a:ext>
                </a:extLst>
              </a:tr>
              <a:tr h="370840">
                <a:tc>
                  <a:txBody>
                    <a:bodyPr/>
                    <a:lstStyle/>
                    <a:p>
                      <a:r>
                        <a:rPr lang="en-US"/>
                        <a:t>450</a:t>
                      </a:r>
                    </a:p>
                  </a:txBody>
                  <a:tcPr/>
                </a:tc>
                <a:tc>
                  <a:txBody>
                    <a:bodyPr/>
                    <a:lstStyle/>
                    <a:p>
                      <a:r>
                        <a:rPr lang="en-US"/>
                        <a:t>Jones</a:t>
                      </a:r>
                    </a:p>
                  </a:txBody>
                  <a:tcPr/>
                </a:tc>
                <a:tc>
                  <a:txBody>
                    <a:bodyPr/>
                    <a:lstStyle/>
                    <a:p>
                      <a:r>
                        <a:rPr lang="en-US"/>
                        <a:t>History</a:t>
                      </a:r>
                    </a:p>
                  </a:txBody>
                  <a:tcPr/>
                </a:tc>
                <a:extLst>
                  <a:ext uri="{0D108BD9-81ED-4DB2-BD59-A6C34878D82A}">
                    <a16:rowId xmlns:a16="http://schemas.microsoft.com/office/drawing/2014/main" val="10007"/>
                  </a:ext>
                </a:extLst>
              </a:tr>
            </a:tbl>
          </a:graphicData>
        </a:graphic>
      </p:graphicFrame>
      <p:sp>
        <p:nvSpPr>
          <p:cNvPr id="10" name="TextBox 9"/>
          <p:cNvSpPr txBox="1"/>
          <p:nvPr/>
        </p:nvSpPr>
        <p:spPr>
          <a:xfrm>
            <a:off x="4033756" y="2500610"/>
            <a:ext cx="4371434" cy="369332"/>
          </a:xfrm>
          <a:prstGeom prst="rect">
            <a:avLst/>
          </a:prstGeom>
          <a:noFill/>
        </p:spPr>
        <p:txBody>
          <a:bodyPr wrap="none" rtlCol="0">
            <a:spAutoFit/>
          </a:bodyPr>
          <a:lstStyle/>
          <a:p>
            <a:r>
              <a:rPr lang="en-US" b="1">
                <a:latin typeface="Times New Roman"/>
                <a:cs typeface="Times New Roman"/>
              </a:rPr>
              <a:t>Answer Set (in this case, another relation):</a:t>
            </a:r>
          </a:p>
        </p:txBody>
      </p:sp>
      <p:sp>
        <p:nvSpPr>
          <p:cNvPr id="2" name="Slide Number Placeholder 1"/>
          <p:cNvSpPr>
            <a:spLocks noGrp="1"/>
          </p:cNvSpPr>
          <p:nvPr>
            <p:ph type="sldNum" sz="quarter" idx="12"/>
          </p:nvPr>
        </p:nvSpPr>
        <p:spPr/>
        <p:txBody>
          <a:bodyPr/>
          <a:lstStyle/>
          <a:p>
            <a:fld id="{2EF190A1-0A62-044C-B99E-616EE00601EF}" type="slidenum">
              <a:rPr lang="en-US" smtClean="0"/>
              <a:t>7</a:t>
            </a:fld>
            <a:endParaRPr lang="en-US"/>
          </a:p>
        </p:txBody>
      </p:sp>
      <p:sp>
        <p:nvSpPr>
          <p:cNvPr id="7" name="TextBox 6"/>
          <p:cNvSpPr txBox="1"/>
          <p:nvPr/>
        </p:nvSpPr>
        <p:spPr>
          <a:xfrm>
            <a:off x="698748" y="3032154"/>
            <a:ext cx="3020086" cy="646331"/>
          </a:xfrm>
          <a:prstGeom prst="rect">
            <a:avLst/>
          </a:prstGeom>
          <a:noFill/>
        </p:spPr>
        <p:txBody>
          <a:bodyPr wrap="none" rtlCol="0">
            <a:spAutoFit/>
          </a:bodyPr>
          <a:lstStyle/>
          <a:p>
            <a:r>
              <a:rPr lang="en-US" i="1">
                <a:latin typeface="Times New Roman"/>
                <a:cs typeface="Times New Roman"/>
              </a:rPr>
              <a:t>A projection returns all rows.</a:t>
            </a:r>
          </a:p>
          <a:p>
            <a:r>
              <a:rPr lang="en-US" i="1">
                <a:latin typeface="Times New Roman"/>
                <a:cs typeface="Times New Roman"/>
              </a:rPr>
              <a:t>The columns may be selected.</a:t>
            </a:r>
          </a:p>
        </p:txBody>
      </p:sp>
    </p:spTree>
    <p:extLst>
      <p:ext uri="{BB962C8B-B14F-4D97-AF65-F5344CB8AC3E}">
        <p14:creationId xmlns:p14="http://schemas.microsoft.com/office/powerpoint/2010/main" val="359076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078"/>
            <a:ext cx="8229600" cy="998829"/>
          </a:xfrm>
        </p:spPr>
        <p:txBody>
          <a:bodyPr/>
          <a:lstStyle/>
          <a:p>
            <a:pPr algn="l"/>
            <a:r>
              <a:rPr lang="en-US"/>
              <a:t>Projection-2</a:t>
            </a:r>
          </a:p>
        </p:txBody>
      </p:sp>
      <p:sp>
        <p:nvSpPr>
          <p:cNvPr id="3" name="Footer Placeholder 2"/>
          <p:cNvSpPr>
            <a:spLocks noGrp="1"/>
          </p:cNvSpPr>
          <p:nvPr>
            <p:ph type="ftr" sz="quarter" idx="11"/>
          </p:nvPr>
        </p:nvSpPr>
        <p:spPr/>
        <p:txBody>
          <a:bodyPr/>
          <a:lstStyle/>
          <a:p>
            <a:r>
              <a:rPr lang="en-US"/>
              <a:t>Copyright J. Morabito 2021</a:t>
            </a:r>
          </a:p>
        </p:txBody>
      </p:sp>
      <p:sp>
        <p:nvSpPr>
          <p:cNvPr id="5" name="TextBox 4"/>
          <p:cNvSpPr txBox="1"/>
          <p:nvPr/>
        </p:nvSpPr>
        <p:spPr>
          <a:xfrm>
            <a:off x="644701" y="1356092"/>
            <a:ext cx="2159566" cy="646331"/>
          </a:xfrm>
          <a:prstGeom prst="rect">
            <a:avLst/>
          </a:prstGeom>
          <a:noFill/>
        </p:spPr>
        <p:txBody>
          <a:bodyPr wrap="none" rtlCol="0">
            <a:spAutoFit/>
          </a:bodyPr>
          <a:lstStyle/>
          <a:p>
            <a:r>
              <a:rPr lang="en-US">
                <a:latin typeface="Times New Roman"/>
                <a:cs typeface="Times New Roman"/>
              </a:rPr>
              <a:t>SELECT	Major</a:t>
            </a:r>
          </a:p>
          <a:p>
            <a:r>
              <a:rPr lang="en-US">
                <a:latin typeface="Times New Roman"/>
                <a:cs typeface="Times New Roman"/>
              </a:rPr>
              <a:t>FROM	STUDENT</a:t>
            </a:r>
          </a:p>
        </p:txBody>
      </p:sp>
      <p:graphicFrame>
        <p:nvGraphicFramePr>
          <p:cNvPr id="6" name="Table 5"/>
          <p:cNvGraphicFramePr>
            <a:graphicFrameLocks noGrp="1"/>
          </p:cNvGraphicFramePr>
          <p:nvPr>
            <p:extLst>
              <p:ext uri="{D42A27DB-BD31-4B8C-83A1-F6EECF244321}">
                <p14:modId xmlns:p14="http://schemas.microsoft.com/office/powerpoint/2010/main" val="3071521033"/>
              </p:ext>
            </p:extLst>
          </p:nvPr>
        </p:nvGraphicFramePr>
        <p:xfrm>
          <a:off x="5641650" y="1829674"/>
          <a:ext cx="1398536" cy="2966720"/>
        </p:xfrm>
        <a:graphic>
          <a:graphicData uri="http://schemas.openxmlformats.org/drawingml/2006/table">
            <a:tbl>
              <a:tblPr firstRow="1" bandRow="1">
                <a:tableStyleId>{5940675A-B579-460E-94D1-54222C63F5DA}</a:tableStyleId>
              </a:tblPr>
              <a:tblGrid>
                <a:gridCol w="1398536">
                  <a:extLst>
                    <a:ext uri="{9D8B030D-6E8A-4147-A177-3AD203B41FA5}">
                      <a16:colId xmlns:a16="http://schemas.microsoft.com/office/drawing/2014/main" val="20000"/>
                    </a:ext>
                  </a:extLst>
                </a:gridCol>
              </a:tblGrid>
              <a:tr h="370840">
                <a:tc>
                  <a:txBody>
                    <a:bodyPr/>
                    <a:lstStyle/>
                    <a:p>
                      <a:r>
                        <a:rPr lang="en-US"/>
                        <a:t>History</a:t>
                      </a:r>
                    </a:p>
                  </a:txBody>
                  <a:tcPr/>
                </a:tc>
                <a:extLst>
                  <a:ext uri="{0D108BD9-81ED-4DB2-BD59-A6C34878D82A}">
                    <a16:rowId xmlns:a16="http://schemas.microsoft.com/office/drawing/2014/main" val="10000"/>
                  </a:ext>
                </a:extLst>
              </a:tr>
              <a:tr h="370840">
                <a:tc>
                  <a:txBody>
                    <a:bodyPr/>
                    <a:lstStyle/>
                    <a:p>
                      <a:r>
                        <a:rPr lang="en-US"/>
                        <a:t>Accounting</a:t>
                      </a:r>
                    </a:p>
                  </a:txBody>
                  <a:tcPr/>
                </a:tc>
                <a:extLst>
                  <a:ext uri="{0D108BD9-81ED-4DB2-BD59-A6C34878D82A}">
                    <a16:rowId xmlns:a16="http://schemas.microsoft.com/office/drawing/2014/main" val="10001"/>
                  </a:ext>
                </a:extLst>
              </a:tr>
              <a:tr h="370840">
                <a:tc>
                  <a:txBody>
                    <a:bodyPr/>
                    <a:lstStyle/>
                    <a:p>
                      <a:r>
                        <a:rPr lang="en-US"/>
                        <a:t>Math</a:t>
                      </a:r>
                    </a:p>
                  </a:txBody>
                  <a:tcPr/>
                </a:tc>
                <a:extLst>
                  <a:ext uri="{0D108BD9-81ED-4DB2-BD59-A6C34878D82A}">
                    <a16:rowId xmlns:a16="http://schemas.microsoft.com/office/drawing/2014/main" val="10002"/>
                  </a:ext>
                </a:extLst>
              </a:tr>
              <a:tr h="370840">
                <a:tc>
                  <a:txBody>
                    <a:bodyPr/>
                    <a:lstStyle/>
                    <a:p>
                      <a:r>
                        <a:rPr lang="en-US"/>
                        <a:t>History</a:t>
                      </a:r>
                    </a:p>
                  </a:txBody>
                  <a:tcPr/>
                </a:tc>
                <a:extLst>
                  <a:ext uri="{0D108BD9-81ED-4DB2-BD59-A6C34878D82A}">
                    <a16:rowId xmlns:a16="http://schemas.microsoft.com/office/drawing/2014/main" val="10003"/>
                  </a:ext>
                </a:extLst>
              </a:tr>
              <a:tr h="370840">
                <a:tc>
                  <a:txBody>
                    <a:bodyPr/>
                    <a:lstStyle/>
                    <a:p>
                      <a:r>
                        <a:rPr lang="en-US"/>
                        <a:t>Accounting</a:t>
                      </a:r>
                    </a:p>
                  </a:txBody>
                  <a:tcPr/>
                </a:tc>
                <a:extLst>
                  <a:ext uri="{0D108BD9-81ED-4DB2-BD59-A6C34878D82A}">
                    <a16:rowId xmlns:a16="http://schemas.microsoft.com/office/drawing/2014/main" val="10004"/>
                  </a:ext>
                </a:extLst>
              </a:tr>
              <a:tr h="370840">
                <a:tc>
                  <a:txBody>
                    <a:bodyPr/>
                    <a:lstStyle/>
                    <a:p>
                      <a:r>
                        <a:rPr lang="en-US"/>
                        <a:t>Math</a:t>
                      </a:r>
                    </a:p>
                  </a:txBody>
                  <a:tcPr/>
                </a:tc>
                <a:extLst>
                  <a:ext uri="{0D108BD9-81ED-4DB2-BD59-A6C34878D82A}">
                    <a16:rowId xmlns:a16="http://schemas.microsoft.com/office/drawing/2014/main" val="10005"/>
                  </a:ext>
                </a:extLst>
              </a:tr>
              <a:tr h="370840">
                <a:tc>
                  <a:txBody>
                    <a:bodyPr/>
                    <a:lstStyle/>
                    <a:p>
                      <a:r>
                        <a:rPr lang="en-US"/>
                        <a:t>Accounting</a:t>
                      </a:r>
                    </a:p>
                  </a:txBody>
                  <a:tcPr/>
                </a:tc>
                <a:extLst>
                  <a:ext uri="{0D108BD9-81ED-4DB2-BD59-A6C34878D82A}">
                    <a16:rowId xmlns:a16="http://schemas.microsoft.com/office/drawing/2014/main" val="10006"/>
                  </a:ext>
                </a:extLst>
              </a:tr>
              <a:tr h="370840">
                <a:tc>
                  <a:txBody>
                    <a:bodyPr/>
                    <a:lstStyle/>
                    <a:p>
                      <a:r>
                        <a:rPr lang="en-US"/>
                        <a:t>History</a:t>
                      </a:r>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337791" y="2274646"/>
            <a:ext cx="4721424" cy="2031325"/>
          </a:xfrm>
          <a:prstGeom prst="rect">
            <a:avLst/>
          </a:prstGeom>
          <a:noFill/>
        </p:spPr>
        <p:txBody>
          <a:bodyPr wrap="square" rtlCol="0">
            <a:spAutoFit/>
          </a:bodyPr>
          <a:lstStyle/>
          <a:p>
            <a:r>
              <a:rPr lang="en-US">
                <a:latin typeface="Times New Roman"/>
                <a:cs typeface="Times New Roman"/>
              </a:rPr>
              <a:t>In this case, the answer set table contains duplicate rows and consequently, in a strict sense, this table is not a relation.</a:t>
            </a:r>
          </a:p>
          <a:p>
            <a:endParaRPr lang="en-US">
              <a:latin typeface="Times New Roman"/>
              <a:cs typeface="Times New Roman"/>
            </a:endParaRPr>
          </a:p>
          <a:p>
            <a:r>
              <a:rPr lang="en-US">
                <a:latin typeface="Times New Roman"/>
                <a:cs typeface="Times New Roman"/>
              </a:rPr>
              <a:t>SQL does </a:t>
            </a:r>
            <a:r>
              <a:rPr lang="en-US" i="1">
                <a:latin typeface="Times New Roman"/>
                <a:cs typeface="Times New Roman"/>
              </a:rPr>
              <a:t>not</a:t>
            </a:r>
            <a:r>
              <a:rPr lang="en-US">
                <a:latin typeface="Times New Roman"/>
                <a:cs typeface="Times New Roman"/>
              </a:rPr>
              <a:t> automatically eliminate duplicate rows. The primary reason is that, in many cases, it is not desirable to do so. </a:t>
            </a:r>
          </a:p>
        </p:txBody>
      </p:sp>
      <p:sp>
        <p:nvSpPr>
          <p:cNvPr id="4" name="Slide Number Placeholder 3"/>
          <p:cNvSpPr>
            <a:spLocks noGrp="1"/>
          </p:cNvSpPr>
          <p:nvPr>
            <p:ph type="sldNum" sz="quarter" idx="12"/>
          </p:nvPr>
        </p:nvSpPr>
        <p:spPr/>
        <p:txBody>
          <a:bodyPr/>
          <a:lstStyle/>
          <a:p>
            <a:fld id="{2EF190A1-0A62-044C-B99E-616EE00601EF}" type="slidenum">
              <a:rPr lang="en-US" smtClean="0"/>
              <a:t>8</a:t>
            </a:fld>
            <a:endParaRPr lang="en-US"/>
          </a:p>
        </p:txBody>
      </p:sp>
    </p:spTree>
    <p:extLst>
      <p:ext uri="{BB962C8B-B14F-4D97-AF65-F5344CB8AC3E}">
        <p14:creationId xmlns:p14="http://schemas.microsoft.com/office/powerpoint/2010/main" val="39941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568"/>
            <a:ext cx="8229600" cy="998829"/>
          </a:xfrm>
        </p:spPr>
        <p:txBody>
          <a:bodyPr/>
          <a:lstStyle/>
          <a:p>
            <a:pPr algn="l"/>
            <a:r>
              <a:rPr lang="en-US"/>
              <a:t>Projection-3</a:t>
            </a:r>
          </a:p>
        </p:txBody>
      </p:sp>
      <p:sp>
        <p:nvSpPr>
          <p:cNvPr id="3" name="Footer Placeholder 2"/>
          <p:cNvSpPr>
            <a:spLocks noGrp="1"/>
          </p:cNvSpPr>
          <p:nvPr>
            <p:ph type="ftr" sz="quarter" idx="11"/>
          </p:nvPr>
        </p:nvSpPr>
        <p:spPr/>
        <p:txBody>
          <a:bodyPr/>
          <a:lstStyle/>
          <a:p>
            <a:r>
              <a:rPr lang="en-US"/>
              <a:t>Copyright J. Morabito 2021</a:t>
            </a:r>
          </a:p>
        </p:txBody>
      </p:sp>
      <p:sp>
        <p:nvSpPr>
          <p:cNvPr id="4" name="TextBox 3"/>
          <p:cNvSpPr txBox="1"/>
          <p:nvPr/>
        </p:nvSpPr>
        <p:spPr>
          <a:xfrm>
            <a:off x="457200" y="2436890"/>
            <a:ext cx="2777135" cy="646331"/>
          </a:xfrm>
          <a:prstGeom prst="rect">
            <a:avLst/>
          </a:prstGeom>
          <a:noFill/>
        </p:spPr>
        <p:txBody>
          <a:bodyPr wrap="none" rtlCol="0">
            <a:spAutoFit/>
          </a:bodyPr>
          <a:lstStyle/>
          <a:p>
            <a:r>
              <a:rPr lang="en-US">
                <a:latin typeface="Times New Roman"/>
                <a:cs typeface="Times New Roman"/>
              </a:rPr>
              <a:t>SELECT	DISTINCT Major</a:t>
            </a:r>
          </a:p>
          <a:p>
            <a:r>
              <a:rPr lang="en-US">
                <a:latin typeface="Times New Roman"/>
                <a:cs typeface="Times New Roman"/>
              </a:rPr>
              <a:t>FROM	STUDENT</a:t>
            </a:r>
          </a:p>
        </p:txBody>
      </p:sp>
      <p:sp>
        <p:nvSpPr>
          <p:cNvPr id="5" name="TextBox 4"/>
          <p:cNvSpPr txBox="1"/>
          <p:nvPr/>
        </p:nvSpPr>
        <p:spPr>
          <a:xfrm>
            <a:off x="270233" y="1396498"/>
            <a:ext cx="4894746" cy="646331"/>
          </a:xfrm>
          <a:prstGeom prst="rect">
            <a:avLst/>
          </a:prstGeom>
          <a:noFill/>
        </p:spPr>
        <p:txBody>
          <a:bodyPr wrap="square" rtlCol="0">
            <a:spAutoFit/>
          </a:bodyPr>
          <a:lstStyle/>
          <a:p>
            <a:r>
              <a:rPr lang="en-US">
                <a:latin typeface="Times New Roman"/>
                <a:cs typeface="Times New Roman"/>
              </a:rPr>
              <a:t>If duplicate rows are to be eliminated, the qualifier DISTINCT must be specified as follows:</a:t>
            </a:r>
          </a:p>
        </p:txBody>
      </p:sp>
      <p:graphicFrame>
        <p:nvGraphicFramePr>
          <p:cNvPr id="9" name="Table 8"/>
          <p:cNvGraphicFramePr>
            <a:graphicFrameLocks noGrp="1"/>
          </p:cNvGraphicFramePr>
          <p:nvPr>
            <p:extLst>
              <p:ext uri="{D42A27DB-BD31-4B8C-83A1-F6EECF244321}">
                <p14:modId xmlns:p14="http://schemas.microsoft.com/office/powerpoint/2010/main" val="4057020859"/>
              </p:ext>
            </p:extLst>
          </p:nvPr>
        </p:nvGraphicFramePr>
        <p:xfrm>
          <a:off x="4752525" y="2436890"/>
          <a:ext cx="1398536" cy="1112520"/>
        </p:xfrm>
        <a:graphic>
          <a:graphicData uri="http://schemas.openxmlformats.org/drawingml/2006/table">
            <a:tbl>
              <a:tblPr firstRow="1" bandRow="1">
                <a:tableStyleId>{5940675A-B579-460E-94D1-54222C63F5DA}</a:tableStyleId>
              </a:tblPr>
              <a:tblGrid>
                <a:gridCol w="1398536">
                  <a:extLst>
                    <a:ext uri="{9D8B030D-6E8A-4147-A177-3AD203B41FA5}">
                      <a16:colId xmlns:a16="http://schemas.microsoft.com/office/drawing/2014/main" val="20000"/>
                    </a:ext>
                  </a:extLst>
                </a:gridCol>
              </a:tblGrid>
              <a:tr h="370840">
                <a:tc>
                  <a:txBody>
                    <a:bodyPr/>
                    <a:lstStyle/>
                    <a:p>
                      <a:r>
                        <a:rPr lang="en-US"/>
                        <a:t>History</a:t>
                      </a:r>
                    </a:p>
                  </a:txBody>
                  <a:tcPr/>
                </a:tc>
                <a:extLst>
                  <a:ext uri="{0D108BD9-81ED-4DB2-BD59-A6C34878D82A}">
                    <a16:rowId xmlns:a16="http://schemas.microsoft.com/office/drawing/2014/main" val="10000"/>
                  </a:ext>
                </a:extLst>
              </a:tr>
              <a:tr h="370840">
                <a:tc>
                  <a:txBody>
                    <a:bodyPr/>
                    <a:lstStyle/>
                    <a:p>
                      <a:r>
                        <a:rPr lang="en-US"/>
                        <a:t>Accounting</a:t>
                      </a:r>
                    </a:p>
                  </a:txBody>
                  <a:tcPr/>
                </a:tc>
                <a:extLst>
                  <a:ext uri="{0D108BD9-81ED-4DB2-BD59-A6C34878D82A}">
                    <a16:rowId xmlns:a16="http://schemas.microsoft.com/office/drawing/2014/main" val="10001"/>
                  </a:ext>
                </a:extLst>
              </a:tr>
              <a:tr h="370840">
                <a:tc>
                  <a:txBody>
                    <a:bodyPr/>
                    <a:lstStyle/>
                    <a:p>
                      <a:r>
                        <a:rPr lang="en-US"/>
                        <a:t>Math</a:t>
                      </a:r>
                    </a:p>
                  </a:txBody>
                  <a:tcPr/>
                </a:tc>
                <a:extLst>
                  <a:ext uri="{0D108BD9-81ED-4DB2-BD59-A6C34878D82A}">
                    <a16:rowId xmlns:a16="http://schemas.microsoft.com/office/drawing/2014/main" val="10002"/>
                  </a:ext>
                </a:extLst>
              </a:tr>
            </a:tbl>
          </a:graphicData>
        </a:graphic>
      </p:graphicFrame>
      <p:sp>
        <p:nvSpPr>
          <p:cNvPr id="6" name="Slide Number Placeholder 5"/>
          <p:cNvSpPr>
            <a:spLocks noGrp="1"/>
          </p:cNvSpPr>
          <p:nvPr>
            <p:ph type="sldNum" sz="quarter" idx="12"/>
          </p:nvPr>
        </p:nvSpPr>
        <p:spPr/>
        <p:txBody>
          <a:bodyPr/>
          <a:lstStyle/>
          <a:p>
            <a:fld id="{2EF190A1-0A62-044C-B99E-616EE00601EF}" type="slidenum">
              <a:rPr lang="en-US" smtClean="0"/>
              <a:t>9</a:t>
            </a:fld>
            <a:endParaRPr lang="en-US"/>
          </a:p>
        </p:txBody>
      </p:sp>
    </p:spTree>
    <p:extLst>
      <p:ext uri="{BB962C8B-B14F-4D97-AF65-F5344CB8AC3E}">
        <p14:creationId xmlns:p14="http://schemas.microsoft.com/office/powerpoint/2010/main" val="252330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1454</TotalTime>
  <Words>5278</Words>
  <Application>Microsoft Macintosh PowerPoint</Application>
  <PresentationFormat>On-screen Show (4:3)</PresentationFormat>
  <Paragraphs>1466</Paragraphs>
  <Slides>53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Times New Roman</vt:lpstr>
      <vt:lpstr>Office Theme</vt:lpstr>
      <vt:lpstr>PowerPoint Presentation</vt:lpstr>
      <vt:lpstr>Structured Query Language</vt:lpstr>
      <vt:lpstr>What is SQL?</vt:lpstr>
      <vt:lpstr>SQL Syntax Guidelines</vt:lpstr>
      <vt:lpstr>Sample Data</vt:lpstr>
      <vt:lpstr>Querying a Single Table</vt:lpstr>
      <vt:lpstr>Projection</vt:lpstr>
      <vt:lpstr>Projection-2</vt:lpstr>
      <vt:lpstr>Projection-3</vt:lpstr>
      <vt:lpstr>Selection (not “SELECT”)</vt:lpstr>
      <vt:lpstr>Sample Data</vt:lpstr>
      <vt:lpstr>Combining Selection and Projection</vt:lpstr>
      <vt:lpstr>Selection and Projection-2</vt:lpstr>
      <vt:lpstr>Selection and Projection-3 Specifying a Set of Values in the WHERE Clause with IN</vt:lpstr>
      <vt:lpstr>Selection and Projection-4 Specifying a Set of Values in the WHERE Clause with NOT IN</vt:lpstr>
      <vt:lpstr>Selection and Projection-5 Comparing the IN and NOT IN Condition</vt:lpstr>
      <vt:lpstr>Selection and Projection-6 Ranges</vt:lpstr>
      <vt:lpstr>PowerPoint Presentation</vt:lpstr>
      <vt:lpstr>Selection and Projection-7 Partial Values with the Keyword LIKE</vt:lpstr>
      <vt:lpstr>Selection and Projection-8 Partial Values with the Keyword LIKE</vt:lpstr>
      <vt:lpstr>Selection and Projection-9 IS NULL</vt:lpstr>
      <vt:lpstr>Sorting</vt:lpstr>
      <vt:lpstr>Sorting-2</vt:lpstr>
      <vt:lpstr>Sample Data</vt:lpstr>
      <vt:lpstr>SQL Built-in Functions</vt:lpstr>
      <vt:lpstr>SQL Built-in Functions and Grouping</vt:lpstr>
      <vt:lpstr>Built-in Functions and Grouping-2 GROUP BY</vt:lpstr>
      <vt:lpstr>Built-in Functions and Grouping-3 HAVING</vt:lpstr>
      <vt:lpstr>Built-in Functions and Grouping-4 HAVING and WHERE</vt:lpstr>
      <vt:lpstr>Querying Multiple Tables</vt:lpstr>
      <vt:lpstr>PowerPoint Presentation</vt:lpstr>
      <vt:lpstr>Retrieval Using Subquery </vt:lpstr>
      <vt:lpstr>Retrieval Using Subquery-2</vt:lpstr>
      <vt:lpstr>Retrieval Using Subquery-3</vt:lpstr>
      <vt:lpstr>PowerPoint Presentation</vt:lpstr>
      <vt:lpstr>Retrieval Using Join</vt:lpstr>
      <vt:lpstr>Retrieval Using Join-2 (Answer)</vt:lpstr>
      <vt:lpstr>Retrieval Using Join-3 </vt:lpstr>
      <vt:lpstr>Retrieval Using Join-4</vt:lpstr>
      <vt:lpstr>PowerPoint Presentation</vt:lpstr>
      <vt:lpstr>Comparing Subquery and Join</vt:lpstr>
      <vt:lpstr>Comparing Subquery and Join-2</vt:lpstr>
      <vt:lpstr>Comparing Subquery and Join-3</vt:lpstr>
      <vt:lpstr>Left and Right Outer Join - Homework</vt:lpstr>
      <vt:lpstr>Dynamically Changing the Names of Tables</vt:lpstr>
      <vt:lpstr>EXISTS and NOT EXISTS</vt:lpstr>
      <vt:lpstr>EXISTS and NOT EXISTS</vt:lpstr>
      <vt:lpstr>Changing Data</vt:lpstr>
      <vt:lpstr>PowerPoint Presentation</vt:lpstr>
      <vt:lpstr>Inserting Data</vt:lpstr>
      <vt:lpstr>Deleting Data</vt:lpstr>
      <vt:lpstr>Changing (Updating) Data</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 </dc:title>
  <dc:creator>Joseph Morabito</dc:creator>
  <cp:lastModifiedBy>Joseph Morabito</cp:lastModifiedBy>
  <cp:revision>186</cp:revision>
  <dcterms:created xsi:type="dcterms:W3CDTF">2012-01-25T20:08:12Z</dcterms:created>
  <dcterms:modified xsi:type="dcterms:W3CDTF">2021-02-28T18:41:22Z</dcterms:modified>
</cp:coreProperties>
</file>