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0"/>
  </p:normalViewPr>
  <p:slideViewPr>
    <p:cSldViewPr snapToGrid="0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2D7F-7436-D721-6140-2EBA5541C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7C8F0-041B-21C1-602D-D6FC2AF1B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6C2D-090C-3AF4-F07F-BC661796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7DF7-6E01-6A40-8C1B-DC31CE365EE1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2C87-8057-CAC9-9BB0-F5E88333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E5C6B-9764-4A42-92F5-4B5901C9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61E0-0437-B743-9BE7-7FD62993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1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D311-BBF4-909D-5C17-A23B17DC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1065B-E63A-9C3F-DB99-1BADCA73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F4A4D-1817-0933-AE1B-6DC0A7B2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7DF7-6E01-6A40-8C1B-DC31CE365EE1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20C4-BCF5-CA91-4C45-13EC98DF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2CC05-405C-EE99-C0A5-269E9F31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61E0-0437-B743-9BE7-7FD62993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2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A0B43-34F2-2C37-DA46-49174510A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11CC7-9148-494F-3985-DCD43DF6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6382D-FA47-35A7-9616-4A067F0A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7DF7-6E01-6A40-8C1B-DC31CE365EE1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32A3-32F6-5FFE-5563-9FA8C34F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083DE-CDC6-286D-DD35-466476F4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61E0-0437-B743-9BE7-7FD62993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B937-66BE-84B6-E6DE-45087BB0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C00E-D8DD-C2AE-88B8-7C374298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45BF3-24B3-AD16-D993-1BBABA91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7DF7-6E01-6A40-8C1B-DC31CE365EE1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8876-83BB-B52E-8AE9-83B37624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5CF0-CB92-82CF-4E27-4B2F204D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61E0-0437-B743-9BE7-7FD62993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7E4D-A5EB-FE3B-2512-1696BA45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8A16E-3E15-BA29-2BFE-D6EB438D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23D0-8531-4397-0A63-A45E5578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7DF7-6E01-6A40-8C1B-DC31CE365EE1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F8BA-7DB2-6D5B-7B9B-EC8A6E36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03A2B-5646-656F-2AC2-568BCFCB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61E0-0437-B743-9BE7-7FD62993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8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A496-336A-685E-84A1-125604F0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C10F-293E-8AA4-919C-A321425B5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9B3D1-8690-E8D3-25EF-D08F442D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E2154-17D1-E6CE-BAF7-A3080829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7DF7-6E01-6A40-8C1B-DC31CE365EE1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9958E-EDFE-8052-FCF3-1C6F2371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29211-F474-43D5-C9B7-3642FAAA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61E0-0437-B743-9BE7-7FD62993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7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7D73-FAE0-167D-25D1-1E24096D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67721-5E64-3D79-D819-E7805F5E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DBEA6-393A-7F0C-F193-20D564970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151D5-A8F1-5180-3DE8-8FD89CD5A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B74C3-2306-C180-8733-AB4304AE6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E2F54-77E5-14C7-96D3-36C07DD6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7DF7-6E01-6A40-8C1B-DC31CE365EE1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92247-2E2B-DF23-5882-FA567CCD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6A685-D547-178B-07BA-9CFCC5FC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61E0-0437-B743-9BE7-7FD62993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1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DA6A-5B25-5DC1-1217-4FCC6B77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28D18-9962-F42A-9915-03B671CB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7DF7-6E01-6A40-8C1B-DC31CE365EE1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D2152-89CB-F86C-0898-995B41CC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25AD2-B468-F1AC-26BC-A599D387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61E0-0437-B743-9BE7-7FD62993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F175E-B61F-E7D5-82BC-9AACE46B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7DF7-6E01-6A40-8C1B-DC31CE365EE1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3A331-79A8-469F-614F-A5A6A1E2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84A17-E313-FF0E-6551-B332EAA4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61E0-0437-B743-9BE7-7FD62993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F873-7FD8-BBDD-57FE-F1435BE6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9A79-8BFF-086A-0622-AC4D8C98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EAE15-6173-FFC4-0450-33106B762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7263-1C44-2603-B0DE-E01B0B50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7DF7-6E01-6A40-8C1B-DC31CE365EE1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240A3-870C-05D2-D15F-B57E007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7964-1777-7D72-8D96-2F8577E1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61E0-0437-B743-9BE7-7FD62993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5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5F02-8C2D-0033-416B-D36F4B85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2B133-AB98-D679-42F8-4CBBB2389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6DCA9-83F6-D6CA-8B10-4D975413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49A76-7E46-68A2-344B-F1855914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7DF7-6E01-6A40-8C1B-DC31CE365EE1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FA17D-89DC-6A12-AF8F-598B3322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93633-B926-02C8-BDD7-643F305B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61E0-0437-B743-9BE7-7FD62993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6FA5F-CDAE-638F-D568-F92DED96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EB9A3-8F0F-9D80-5228-4E3A410A0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40ED-49AB-7F72-A618-618749B71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47DF7-6E01-6A40-8C1B-DC31CE365EE1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CDECB-47B4-1F74-BFED-34F717E5F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EDE3-31B2-C069-CB91-839F5E124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61E0-0437-B743-9BE7-7FD62993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0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DD5C-ABD7-9160-7587-AEEDBDBE7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 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2DF6A-74FC-5F9E-E1C5-10D0CA398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Continental Airlines Fly high with Real Time Business Intelligence.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5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001F-4CD5-64F1-814F-0E600CBE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 #1: Prepare Early for Real-Time BI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E32A-FC1D-30DD-0A87-E6B55D5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 Warehousing activities on their own only allow for the storage and retrieval of information</a:t>
            </a:r>
          </a:p>
          <a:p>
            <a:r>
              <a:rPr lang="en-US" dirty="0"/>
              <a:t>Manually updated data causes a bottleneck in actively using the data that grows exponentially longer the larger your business, and by extent database, gets.</a:t>
            </a:r>
          </a:p>
          <a:p>
            <a:r>
              <a:rPr lang="en-US" dirty="0"/>
              <a:t>Goal of businesses are to maximize profits, which requires growth and will eventually guarantee the bottleneck becomes unbearable</a:t>
            </a:r>
          </a:p>
          <a:p>
            <a:r>
              <a:rPr lang="en-US" i="1" dirty="0"/>
              <a:t>Real-Time Business Intelligence services will be required eventually in a business’ lifetime</a:t>
            </a:r>
          </a:p>
        </p:txBody>
      </p:sp>
    </p:spTree>
    <p:extLst>
      <p:ext uri="{BB962C8B-B14F-4D97-AF65-F5344CB8AC3E}">
        <p14:creationId xmlns:p14="http://schemas.microsoft.com/office/powerpoint/2010/main" val="416810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DCEF-E133-7D16-254F-F8245D49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#2: Some Data Should NOT be Real-Time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0028-CF2C-25C4-8ACB-27D75D9B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requires resources to store and sort, making it accessible and updated in real-time takes even more resources</a:t>
            </a:r>
          </a:p>
          <a:p>
            <a:r>
              <a:rPr lang="en-US" dirty="0"/>
              <a:t>Depending on the business, some data benefits greatly from being stored in real-time (Continental and itinerary of booked flights), but sometimes there can be no benefit from switching the data to real-time storage such as data that is rarely updated (quarterly earnings).</a:t>
            </a:r>
          </a:p>
          <a:p>
            <a:r>
              <a:rPr lang="en-US" i="1" dirty="0"/>
              <a:t>Making this type of data accessible and updated in real-time is redundant, and results in a loss of resources</a:t>
            </a:r>
          </a:p>
        </p:txBody>
      </p:sp>
    </p:spTree>
    <p:extLst>
      <p:ext uri="{BB962C8B-B14F-4D97-AF65-F5344CB8AC3E}">
        <p14:creationId xmlns:p14="http://schemas.microsoft.com/office/powerpoint/2010/main" val="133305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C9D8-4EAF-522C-38F5-61E81369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#3: Business and IT Departments should be in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10BE-88D0-E8AA-85A5-C9A0E8606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Business decisions directly impact the management of data warehousing (funding, change in strategy), and the IT department plays a key role in Business operations (market analysis, performance evaluation, </a:t>
            </a:r>
            <a:r>
              <a:rPr lang="en-US" i="1" dirty="0"/>
              <a:t>information for decision</a:t>
            </a:r>
            <a:r>
              <a:rPr lang="en-US" dirty="0"/>
              <a:t>)</a:t>
            </a:r>
          </a:p>
          <a:p>
            <a:r>
              <a:rPr lang="en-US" dirty="0"/>
              <a:t>Strategic decisions made by corporate departments can have a heavy impact on IT operations, negative OR positive (Continental response priority)</a:t>
            </a:r>
          </a:p>
          <a:p>
            <a:r>
              <a:rPr lang="en-US" dirty="0"/>
              <a:t>IT Department can function in isolation, </a:t>
            </a:r>
            <a:r>
              <a:rPr lang="en-US" i="1" dirty="0"/>
              <a:t>this can cause issues such as an internal conflict of interests and massively reduced resource efficiency within the department, and in turn the company as a whole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AA4C-4774-9E5B-D434-833CCDEA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#4: Cross Understanding of Departments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3208-3417-A069-B01D-DFFD5C9C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Corporate workers tend to have difficulty understanding the IT world, and vice versa</a:t>
            </a:r>
          </a:p>
          <a:p>
            <a:r>
              <a:rPr lang="en-US" dirty="0"/>
              <a:t>Lack of understanding can lead to reduced efficiency, and even the complete halt of any productivity in extreme situations</a:t>
            </a:r>
          </a:p>
          <a:p>
            <a:r>
              <a:rPr lang="en-US" dirty="0"/>
              <a:t>Efforts should be made from both departments to make their work understandable to the other (Continental prototypes, graphs/charts, step-by-step business strategy plans)</a:t>
            </a:r>
          </a:p>
          <a:p>
            <a:r>
              <a:rPr lang="en-US" i="1" dirty="0"/>
              <a:t>By mixing the skill sets of the departments, there will be a massive boost of productivity and efficiency through the removal of confusion.</a:t>
            </a:r>
          </a:p>
        </p:txBody>
      </p:sp>
    </p:spTree>
    <p:extLst>
      <p:ext uri="{BB962C8B-B14F-4D97-AF65-F5344CB8AC3E}">
        <p14:creationId xmlns:p14="http://schemas.microsoft.com/office/powerpoint/2010/main" val="31797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21A-3343-C22B-CA6E-89B25D8E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#5: Align Decision Making to Support Real-Time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1D79-1178-CC5C-0DC7-5FC8F097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 are three bottlenecks when it comes to acting on information: the time it takes to extract the data, the time to analyze the data, and the time to act on the data</a:t>
            </a:r>
          </a:p>
          <a:p>
            <a:r>
              <a:rPr lang="en-US" dirty="0"/>
              <a:t>A properly managed real-time database eliminates the first two bottlenecks; however you still need to act on the data</a:t>
            </a:r>
          </a:p>
          <a:p>
            <a:r>
              <a:rPr lang="en-US" dirty="0"/>
              <a:t>In order to properly capitalize on the efficiency of a real-time database, </a:t>
            </a:r>
            <a:r>
              <a:rPr lang="en-US" i="1" dirty="0"/>
              <a:t>a business needs their decision-making process to be flexible and incorporate said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0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7ECE-4874-CE3C-08DF-640BF73A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in Action: Continental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1101-6D84-BC7F-D1D8-2272DF0A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Continental’s IT department prepared for the eventuality of requiring real-time data in advance during the development of their in-house data warehousing systems</a:t>
            </a:r>
          </a:p>
          <a:p>
            <a:r>
              <a:rPr lang="en-US" dirty="0"/>
              <a:t>They only make very specific data updated in real-time, and progressively added more over time in accordance with new strategies (Flight management dashboard, fraud detection)</a:t>
            </a:r>
          </a:p>
          <a:p>
            <a:r>
              <a:rPr lang="en-US" dirty="0"/>
              <a:t>IT department creates and showcases prototypes of what real-time data can do for the company and has consistent interactions with a committee of 30 high level corporate employees in order to sync business and IT interests (they also secure funding through a business partner rather than normal)</a:t>
            </a:r>
          </a:p>
          <a:p>
            <a:r>
              <a:rPr lang="en-US" dirty="0"/>
              <a:t>Corporate has implemented different priority levels for queries depending on how fast the information is needed.</a:t>
            </a:r>
          </a:p>
        </p:txBody>
      </p:sp>
    </p:spTree>
    <p:extLst>
      <p:ext uri="{BB962C8B-B14F-4D97-AF65-F5344CB8AC3E}">
        <p14:creationId xmlns:p14="http://schemas.microsoft.com/office/powerpoint/2010/main" val="272844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32C5-59F5-90B5-905B-2C7E6137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9625-A509-B0A7-91BE-609059AB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short, real-time data management is an eventuality for most companies, so it is better to prepare for the conversion at the start then try to update it for a real-time data warehouse to be effective, the department managing it needs to work closely with higher level corporate employees in order to work towards a common goal. In addition, real-time updates to data should only be implemented when the data in question is, or will eventually be, of use in order to not waste resources.</a:t>
            </a:r>
          </a:p>
        </p:txBody>
      </p:sp>
    </p:spTree>
    <p:extLst>
      <p:ext uri="{BB962C8B-B14F-4D97-AF65-F5344CB8AC3E}">
        <p14:creationId xmlns:p14="http://schemas.microsoft.com/office/powerpoint/2010/main" val="46963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709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Assignment 1 Case Study </vt:lpstr>
      <vt:lpstr>Lesson #1: Prepare Early for Real-Time BI Processes</vt:lpstr>
      <vt:lpstr>Lesson #2: Some Data Should NOT be Real-Time</vt:lpstr>
      <vt:lpstr>Lesson #3: Business and IT Departments should be in Sync</vt:lpstr>
      <vt:lpstr>Lesson #4: Cross Understanding of Departments</vt:lpstr>
      <vt:lpstr>Lesson #5: Align Decision Making to Support Real-Time Data</vt:lpstr>
      <vt:lpstr>Lessons in Action: Continental</vt:lpstr>
      <vt:lpstr>Summary of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Case Study </dc:title>
  <dc:creator>Kanika Yadav</dc:creator>
  <cp:lastModifiedBy>Kanika Yadav</cp:lastModifiedBy>
  <cp:revision>10</cp:revision>
  <dcterms:created xsi:type="dcterms:W3CDTF">2022-09-19T00:38:37Z</dcterms:created>
  <dcterms:modified xsi:type="dcterms:W3CDTF">2022-09-21T01:37:03Z</dcterms:modified>
</cp:coreProperties>
</file>