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3"/>
  </p:notesMasterIdLst>
  <p:sldIdLst>
    <p:sldId id="256" r:id="rId2"/>
    <p:sldId id="257" r:id="rId3"/>
    <p:sldId id="258" r:id="rId4"/>
    <p:sldId id="276" r:id="rId5"/>
    <p:sldId id="259" r:id="rId6"/>
    <p:sldId id="260" r:id="rId7"/>
    <p:sldId id="261" r:id="rId8"/>
    <p:sldId id="290" r:id="rId9"/>
    <p:sldId id="263" r:id="rId10"/>
    <p:sldId id="291" r:id="rId11"/>
    <p:sldId id="292" r:id="rId12"/>
    <p:sldId id="295" r:id="rId13"/>
    <p:sldId id="293" r:id="rId14"/>
    <p:sldId id="294" r:id="rId15"/>
    <p:sldId id="288" r:id="rId16"/>
    <p:sldId id="289" r:id="rId17"/>
    <p:sldId id="285" r:id="rId18"/>
    <p:sldId id="286" r:id="rId19"/>
    <p:sldId id="287" r:id="rId20"/>
    <p:sldId id="296" r:id="rId21"/>
    <p:sldId id="297" r:id="rId22"/>
    <p:sldId id="282" r:id="rId23"/>
    <p:sldId id="271" r:id="rId24"/>
    <p:sldId id="283" r:id="rId25"/>
    <p:sldId id="284" r:id="rId26"/>
    <p:sldId id="272" r:id="rId27"/>
    <p:sldId id="298" r:id="rId28"/>
    <p:sldId id="275" r:id="rId29"/>
    <p:sldId id="299" r:id="rId30"/>
    <p:sldId id="277" r:id="rId31"/>
    <p:sldId id="281"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34588" autoAdjust="0"/>
    <p:restoredTop sz="92254" autoAdjust="0"/>
  </p:normalViewPr>
  <p:slideViewPr>
    <p:cSldViewPr>
      <p:cViewPr>
        <p:scale>
          <a:sx n="70" d="100"/>
          <a:sy n="70" d="100"/>
        </p:scale>
        <p:origin x="-1920" y="-48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E0E6B3-2AC7-4D07-9D14-423455C30F40}" type="datetimeFigureOut">
              <a:rPr lang="zh-CN" altLang="en-US" smtClean="0"/>
              <a:pPr/>
              <a:t>4/10/13</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EE7A0E-8A87-4E0C-8E34-37B6F05C2EE8}" type="slidenum">
              <a:rPr lang="zh-CN" altLang="en-US" smtClean="0"/>
              <a:pPr/>
              <a:t>‹#›</a:t>
            </a:fld>
            <a:endParaRPr lang="zh-CN" altLang="en-US"/>
          </a:p>
        </p:txBody>
      </p:sp>
    </p:spTree>
    <p:extLst>
      <p:ext uri="{BB962C8B-B14F-4D97-AF65-F5344CB8AC3E}">
        <p14:creationId xmlns:p14="http://schemas.microsoft.com/office/powerpoint/2010/main" val="3252967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FEE7A0E-8A87-4E0C-8E34-37B6F05C2EE8}" type="slidenum">
              <a:rPr lang="zh-CN" altLang="en-US" smtClean="0"/>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Operational interface is a low level entry point providing limited data on a specific business process.  It is an example of an informative explanatory visualization</a:t>
            </a:r>
            <a:r>
              <a:rPr lang="en-US" altLang="zh-CN" dirty="0"/>
              <a:t>.</a:t>
            </a:r>
            <a:endParaRPr lang="en-US" altLang="zh-CN" dirty="0" smtClean="0"/>
          </a:p>
        </p:txBody>
      </p:sp>
      <p:sp>
        <p:nvSpPr>
          <p:cNvPr id="4" name="Slide Number Placeholder 3"/>
          <p:cNvSpPr>
            <a:spLocks noGrp="1"/>
          </p:cNvSpPr>
          <p:nvPr>
            <p:ph type="sldNum" sz="quarter" idx="10"/>
          </p:nvPr>
        </p:nvSpPr>
        <p:spPr/>
        <p:txBody>
          <a:bodyPr/>
          <a:lstStyle/>
          <a:p>
            <a:fld id="{4FEE7A0E-8A87-4E0C-8E34-37B6F05C2EE8}" type="slidenum">
              <a:rPr lang="zh-CN" altLang="en-US" smtClean="0"/>
              <a:pPr/>
              <a:t>24</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Customer interface is a mid level entry point providing portal access to customer-specific</a:t>
            </a:r>
            <a:r>
              <a:rPr lang="en-US" altLang="zh-CN" baseline="0" dirty="0" smtClean="0"/>
              <a:t> </a:t>
            </a:r>
            <a:r>
              <a:rPr lang="en-US" altLang="zh-CN" dirty="0" smtClean="0"/>
              <a:t>data.  It is an example of an informative explanatory / exploratory visualization in combination</a:t>
            </a:r>
            <a:r>
              <a:rPr lang="en-US" altLang="zh-CN" baseline="0" dirty="0" smtClean="0"/>
              <a:t> with a persuasive visualization intended to promote additional  purchases</a:t>
            </a:r>
            <a:r>
              <a:rPr lang="en-US" altLang="zh-CN" dirty="0" smtClean="0"/>
              <a:t>.</a:t>
            </a:r>
          </a:p>
        </p:txBody>
      </p:sp>
      <p:sp>
        <p:nvSpPr>
          <p:cNvPr id="4" name="Slide Number Placeholder 3"/>
          <p:cNvSpPr>
            <a:spLocks noGrp="1"/>
          </p:cNvSpPr>
          <p:nvPr>
            <p:ph type="sldNum" sz="quarter" idx="10"/>
          </p:nvPr>
        </p:nvSpPr>
        <p:spPr/>
        <p:txBody>
          <a:bodyPr/>
          <a:lstStyle/>
          <a:p>
            <a:fld id="{4FEE7A0E-8A87-4E0C-8E34-37B6F05C2EE8}" type="slidenum">
              <a:rPr lang="zh-CN" altLang="en-US" smtClean="0"/>
              <a:pPr/>
              <a:t>25</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Executive view we have chosen</a:t>
            </a:r>
            <a:r>
              <a:rPr lang="en-US" baseline="0" dirty="0" smtClean="0"/>
              <a:t> to evaluate is the one for the VP of Sales.  This role is primarily concerned with revenue to plan, making sure that the companies sales meet or exceed the revenue targets established by upper management.  Therefore, the VP of Sales requires the following information:</a:t>
            </a:r>
          </a:p>
          <a:p>
            <a:endParaRPr lang="en-US" baseline="0" dirty="0" smtClean="0"/>
          </a:p>
          <a:p>
            <a:pPr rtl="0" fontAlgn="ctr"/>
            <a:r>
              <a:rPr lang="en-US" sz="1200" kern="1200" dirty="0" smtClean="0">
                <a:solidFill>
                  <a:schemeClr val="tx1"/>
                </a:solidFill>
                <a:latin typeface="+mn-lt"/>
                <a:ea typeface="+mn-ea"/>
                <a:cs typeface="+mn-cs"/>
              </a:rPr>
              <a:t>YTD sales</a:t>
            </a:r>
          </a:p>
          <a:p>
            <a:pPr rtl="0" fontAlgn="ctr"/>
            <a:r>
              <a:rPr lang="en-US" sz="1200" kern="1200" dirty="0" smtClean="0">
                <a:solidFill>
                  <a:schemeClr val="tx1"/>
                </a:solidFill>
                <a:latin typeface="+mn-lt"/>
                <a:ea typeface="+mn-ea"/>
                <a:cs typeface="+mn-cs"/>
              </a:rPr>
              <a:t>Regional</a:t>
            </a:r>
            <a:r>
              <a:rPr lang="en-US" sz="1200" kern="1200" baseline="0" dirty="0" smtClean="0">
                <a:solidFill>
                  <a:schemeClr val="tx1"/>
                </a:solidFill>
                <a:latin typeface="+mn-lt"/>
                <a:ea typeface="+mn-ea"/>
                <a:cs typeface="+mn-cs"/>
              </a:rPr>
              <a:t> breakdown of sales</a:t>
            </a:r>
            <a:endParaRPr lang="en-US" dirty="0" smtClean="0"/>
          </a:p>
          <a:p>
            <a:pPr rtl="0" fontAlgn="ctr"/>
            <a:r>
              <a:rPr lang="en-US" sz="1200" kern="1200" dirty="0" smtClean="0">
                <a:solidFill>
                  <a:schemeClr val="tx1"/>
                </a:solidFill>
                <a:latin typeface="+mn-lt"/>
                <a:ea typeface="+mn-ea"/>
                <a:cs typeface="+mn-cs"/>
              </a:rPr>
              <a:t>Sales to plan</a:t>
            </a:r>
            <a:endParaRPr lang="en-US" dirty="0" smtClean="0"/>
          </a:p>
          <a:p>
            <a:pPr rtl="0" fontAlgn="ctr"/>
            <a:r>
              <a:rPr lang="en-US" sz="1200" kern="1200" dirty="0" smtClean="0">
                <a:solidFill>
                  <a:schemeClr val="tx1"/>
                </a:solidFill>
                <a:latin typeface="+mn-lt"/>
                <a:ea typeface="+mn-ea"/>
                <a:cs typeface="+mn-cs"/>
              </a:rPr>
              <a:t>New Product status</a:t>
            </a:r>
            <a:endParaRPr lang="en-US" dirty="0" smtClean="0"/>
          </a:p>
          <a:p>
            <a:pPr rtl="0" fontAlgn="ctr"/>
            <a:r>
              <a:rPr lang="en-US" sz="1200" kern="1200" dirty="0" smtClean="0">
                <a:solidFill>
                  <a:schemeClr val="tx1"/>
                </a:solidFill>
                <a:latin typeface="+mn-lt"/>
                <a:ea typeface="+mn-ea"/>
                <a:cs typeface="+mn-cs"/>
              </a:rPr>
              <a:t>Alerts of significant events</a:t>
            </a:r>
            <a:endParaRPr lang="en-US" dirty="0" smtClean="0"/>
          </a:p>
          <a:p>
            <a:endParaRPr lang="en-US" dirty="0"/>
          </a:p>
        </p:txBody>
      </p:sp>
      <p:sp>
        <p:nvSpPr>
          <p:cNvPr id="4" name="Slide Number Placeholder 3"/>
          <p:cNvSpPr>
            <a:spLocks noGrp="1"/>
          </p:cNvSpPr>
          <p:nvPr>
            <p:ph type="sldNum" sz="quarter" idx="10"/>
          </p:nvPr>
        </p:nvSpPr>
        <p:spPr/>
        <p:txBody>
          <a:bodyPr/>
          <a:lstStyle/>
          <a:p>
            <a:fld id="{4FEE7A0E-8A87-4E0C-8E34-37B6F05C2EE8}" type="slidenum">
              <a:rPr lang="zh-CN" altLang="en-US" smtClean="0"/>
              <a:pPr/>
              <a:t>26</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Business Analyst is concerned with more fundamental aspects</a:t>
            </a:r>
            <a:r>
              <a:rPr lang="en-US" baseline="0" dirty="0" smtClean="0"/>
              <a:t> of revenue generation, and therefore is interested in lower-level information that indicates areas in which cost savings and greater efficiencies can be achieved.  The business analyst is interested in the following types of information:</a:t>
            </a:r>
          </a:p>
          <a:p>
            <a:pPr rtl="0" fontAlgn="ctr"/>
            <a:endParaRPr lang="en-US" sz="1200" kern="1200" smtClean="0">
              <a:solidFill>
                <a:schemeClr val="tx1"/>
              </a:solidFill>
              <a:latin typeface="+mn-lt"/>
              <a:ea typeface="+mn-ea"/>
              <a:cs typeface="+mn-cs"/>
            </a:endParaRPr>
          </a:p>
          <a:p>
            <a:pPr rtl="0" fontAlgn="ctr"/>
            <a:r>
              <a:rPr lang="en-US" sz="1200" kern="1200" smtClean="0">
                <a:solidFill>
                  <a:schemeClr val="tx1"/>
                </a:solidFill>
                <a:latin typeface="+mn-lt"/>
                <a:ea typeface="+mn-ea"/>
                <a:cs typeface="+mn-cs"/>
              </a:rPr>
              <a:t>Sales </a:t>
            </a:r>
            <a:r>
              <a:rPr lang="en-US" sz="1200" kern="1200" dirty="0" smtClean="0">
                <a:solidFill>
                  <a:schemeClr val="tx1"/>
                </a:solidFill>
                <a:latin typeface="+mn-lt"/>
                <a:ea typeface="+mn-ea"/>
                <a:cs typeface="+mn-cs"/>
              </a:rPr>
              <a:t>/ revenue</a:t>
            </a:r>
            <a:endParaRPr lang="en-US" dirty="0" smtClean="0"/>
          </a:p>
          <a:p>
            <a:pPr rtl="0" fontAlgn="ctr"/>
            <a:r>
              <a:rPr lang="en-US" sz="1200" kern="1200" dirty="0" smtClean="0">
                <a:solidFill>
                  <a:schemeClr val="tx1"/>
                </a:solidFill>
                <a:latin typeface="+mn-lt"/>
                <a:ea typeface="+mn-ea"/>
                <a:cs typeface="+mn-cs"/>
              </a:rPr>
              <a:t>Costs / profit </a:t>
            </a:r>
          </a:p>
          <a:p>
            <a:pPr rtl="0" fontAlgn="ctr"/>
            <a:r>
              <a:rPr lang="en-US" sz="1200" kern="1200" dirty="0" smtClean="0">
                <a:solidFill>
                  <a:schemeClr val="tx1"/>
                </a:solidFill>
                <a:latin typeface="+mn-lt"/>
                <a:ea typeface="+mn-ea"/>
                <a:cs typeface="+mn-cs"/>
              </a:rPr>
              <a:t>Inventory</a:t>
            </a:r>
            <a:endParaRPr lang="en-US" dirty="0" smtClean="0"/>
          </a:p>
          <a:p>
            <a:pPr rtl="0" fontAlgn="ctr"/>
            <a:r>
              <a:rPr lang="en-US" sz="1200" kern="1200" dirty="0" smtClean="0">
                <a:solidFill>
                  <a:schemeClr val="tx1"/>
                </a:solidFill>
                <a:latin typeface="+mn-lt"/>
                <a:ea typeface="+mn-ea"/>
                <a:cs typeface="+mn-cs"/>
              </a:rPr>
              <a:t>Associated purchases</a:t>
            </a:r>
            <a:endParaRPr lang="en-US" dirty="0" smtClean="0"/>
          </a:p>
          <a:p>
            <a:pPr rtl="0" fontAlgn="ctr"/>
            <a:r>
              <a:rPr lang="en-US" sz="1200" kern="1200" dirty="0" smtClean="0">
                <a:solidFill>
                  <a:schemeClr val="tx1"/>
                </a:solidFill>
                <a:latin typeface="+mn-lt"/>
                <a:ea typeface="+mn-ea"/>
                <a:cs typeface="+mn-cs"/>
              </a:rPr>
              <a:t>Trending/Forecasting</a:t>
            </a:r>
            <a:endParaRPr lang="en-US" dirty="0" smtClean="0"/>
          </a:p>
          <a:p>
            <a:endParaRPr lang="en-US" dirty="0"/>
          </a:p>
        </p:txBody>
      </p:sp>
      <p:sp>
        <p:nvSpPr>
          <p:cNvPr id="4" name="Slide Number Placeholder 3"/>
          <p:cNvSpPr>
            <a:spLocks noGrp="1"/>
          </p:cNvSpPr>
          <p:nvPr>
            <p:ph type="sldNum" sz="quarter" idx="10"/>
          </p:nvPr>
        </p:nvSpPr>
        <p:spPr/>
        <p:txBody>
          <a:bodyPr/>
          <a:lstStyle/>
          <a:p>
            <a:fld id="{4FEE7A0E-8A87-4E0C-8E34-37B6F05C2EE8}" type="slidenum">
              <a:rPr lang="zh-CN" altLang="en-US" smtClean="0"/>
              <a:pPr/>
              <a:t>28</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response time. The performance of data warehousing is largely depending on query performance. Queries usually either select a very small set of data or perform aggregations on a fairly large data set. Although materialized views that stores pre-calculated aggregates are efficiently used to process queries with aggregations, this approach increases resource requirements in disk space and slows down updates because of the view maintenance problem. Multidimensional hierarchical clustering (MHC) of OLAP data overcomes these problems while offering more flexibility for aggregation paths. Clustering is introduced as a way to speed up aggregation queries without additional storage cost for materialization. Another way is to use the BW OLAP cache.</a:t>
            </a:r>
            <a:endParaRPr lang="en-US" dirty="0"/>
          </a:p>
        </p:txBody>
      </p:sp>
      <p:sp>
        <p:nvSpPr>
          <p:cNvPr id="4" name="Slide Number Placeholder 3"/>
          <p:cNvSpPr>
            <a:spLocks noGrp="1"/>
          </p:cNvSpPr>
          <p:nvPr>
            <p:ph type="sldNum" sz="quarter" idx="10"/>
          </p:nvPr>
        </p:nvSpPr>
        <p:spPr/>
        <p:txBody>
          <a:bodyPr/>
          <a:lstStyle/>
          <a:p>
            <a:fld id="{4FEE7A0E-8A87-4E0C-8E34-37B6F05C2EE8}" type="slidenum">
              <a:rPr lang="zh-CN" altLang="en-US" smtClean="0"/>
              <a:pPr/>
              <a:t>30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http://www.coach.com/online/handbags/genWCM-10551-10051-en-/Coach_US/CompanyInformation/InvestorRelations/MissionStatement</a:t>
            </a:r>
            <a:endParaRPr lang="zh-CN" altLang="en-US" dirty="0"/>
          </a:p>
        </p:txBody>
      </p:sp>
      <p:sp>
        <p:nvSpPr>
          <p:cNvPr id="4" name="Slide Number Placeholder 3"/>
          <p:cNvSpPr>
            <a:spLocks noGrp="1"/>
          </p:cNvSpPr>
          <p:nvPr>
            <p:ph type="sldNum" sz="quarter" idx="10"/>
          </p:nvPr>
        </p:nvSpPr>
        <p:spPr/>
        <p:txBody>
          <a:bodyPr/>
          <a:lstStyle/>
          <a:p>
            <a:fld id="{4FEE7A0E-8A87-4E0C-8E34-37B6F05C2EE8}" type="slidenum">
              <a:rPr lang="zh-CN" altLang="en-US" smtClean="0"/>
              <a:pPr/>
              <a:t>3</a:t>
            </a:fld>
            <a:endParaRPr lang="zh-CN" altLang="en-US"/>
          </a:p>
        </p:txBody>
      </p:sp>
    </p:spTree>
    <p:extLst>
      <p:ext uri="{BB962C8B-B14F-4D97-AF65-F5344CB8AC3E}">
        <p14:creationId xmlns:p14="http://schemas.microsoft.com/office/powerpoint/2010/main" val="142545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A more meaningful and visual-friendly (direct? Whichever you choose. )way to interact with data</a:t>
            </a:r>
          </a:p>
          <a:p>
            <a:pPr lvl="0"/>
            <a:r>
              <a:rPr lang="en-US" sz="1200" kern="1200" dirty="0" smtClean="0">
                <a:solidFill>
                  <a:schemeClr val="tx1"/>
                </a:solidFill>
                <a:latin typeface="+mn-lt"/>
                <a:ea typeface="+mn-ea"/>
                <a:cs typeface="+mn-cs"/>
              </a:rPr>
              <a:t>Quick answers to “what” and “how” questions.</a:t>
            </a:r>
          </a:p>
          <a:p>
            <a:pPr lvl="0"/>
            <a:r>
              <a:rPr lang="en-US" sz="1200" kern="1200" dirty="0" smtClean="0">
                <a:solidFill>
                  <a:schemeClr val="tx1"/>
                </a:solidFill>
                <a:latin typeface="+mn-lt"/>
                <a:ea typeface="+mn-ea"/>
                <a:cs typeface="+mn-cs"/>
              </a:rPr>
              <a:t>Eliminate manual tasks to compile numerous spreadsheets since all data is shared on a centralized server across the organization., therefore, the data is synchronized and everyone is looking at the same data. What’s more, OLAP cubes allow users to view the same data from multiple points of view. Data is aggregated and summarized across multiple business areas and thus improve the efficient and usability of data. </a:t>
            </a:r>
          </a:p>
          <a:p>
            <a:pPr lvl="0"/>
            <a:r>
              <a:rPr lang="en-US" sz="1200" kern="1200" dirty="0" smtClean="0">
                <a:solidFill>
                  <a:schemeClr val="tx1"/>
                </a:solidFill>
                <a:latin typeface="+mn-lt"/>
                <a:ea typeface="+mn-ea"/>
                <a:cs typeface="+mn-cs"/>
              </a:rPr>
              <a:t>Improve the data analysis. With multi-dimensions looks at data across different business areas, users will have the ability to access the exactly data they need. Analyst will have the right data at the right time.</a:t>
            </a:r>
          </a:p>
          <a:p>
            <a:endParaRPr lang="en-US" dirty="0"/>
          </a:p>
        </p:txBody>
      </p:sp>
      <p:sp>
        <p:nvSpPr>
          <p:cNvPr id="4" name="Slide Number Placeholder 3"/>
          <p:cNvSpPr>
            <a:spLocks noGrp="1"/>
          </p:cNvSpPr>
          <p:nvPr>
            <p:ph type="sldNum" sz="quarter" idx="10"/>
          </p:nvPr>
        </p:nvSpPr>
        <p:spPr/>
        <p:txBody>
          <a:bodyPr/>
          <a:lstStyle/>
          <a:p>
            <a:fld id="{4FEE7A0E-8A87-4E0C-8E34-37B6F05C2EE8}" type="slidenum">
              <a:rPr lang="zh-CN" altLang="en-US" smtClean="0"/>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EE7A0E-8A87-4E0C-8E34-37B6F05C2EE8}" type="slidenum">
              <a:rPr lang="zh-CN" altLang="en-US" smtClean="0"/>
              <a:pPr/>
              <a:t>8</a:t>
            </a:fld>
            <a:endParaRPr lang="zh-CN" altLang="en-US"/>
          </a:p>
        </p:txBody>
      </p:sp>
    </p:spTree>
    <p:extLst>
      <p:ext uri="{BB962C8B-B14F-4D97-AF65-F5344CB8AC3E}">
        <p14:creationId xmlns:p14="http://schemas.microsoft.com/office/powerpoint/2010/main" val="2819507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Demonstrate the confirmed dimension here</a:t>
            </a:r>
            <a:endParaRPr lang="zh-CN" altLang="en-US" dirty="0" smtClean="0"/>
          </a:p>
          <a:p>
            <a:endParaRPr lang="zh-CN" altLang="en-US" dirty="0"/>
          </a:p>
        </p:txBody>
      </p:sp>
      <p:sp>
        <p:nvSpPr>
          <p:cNvPr id="4" name="Slide Number Placeholder 3"/>
          <p:cNvSpPr>
            <a:spLocks noGrp="1"/>
          </p:cNvSpPr>
          <p:nvPr>
            <p:ph type="sldNum" sz="quarter" idx="10"/>
          </p:nvPr>
        </p:nvSpPr>
        <p:spPr/>
        <p:txBody>
          <a:bodyPr/>
          <a:lstStyle/>
          <a:p>
            <a:fld id="{4FEE7A0E-8A87-4E0C-8E34-37B6F05C2EE8}" type="slidenum">
              <a:rPr lang="zh-CN" altLang="en-US" smtClean="0"/>
              <a:pPr/>
              <a:t>9</a:t>
            </a:fld>
            <a:endParaRPr lang="zh-CN" altLang="en-US"/>
          </a:p>
        </p:txBody>
      </p:sp>
    </p:spTree>
    <p:extLst>
      <p:ext uri="{BB962C8B-B14F-4D97-AF65-F5344CB8AC3E}">
        <p14:creationId xmlns:p14="http://schemas.microsoft.com/office/powerpoint/2010/main" val="3277379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In this business process we choose, the </a:t>
            </a:r>
            <a:r>
              <a:rPr lang="en-US" altLang="zh-CN" sz="1200" dirty="0" smtClean="0">
                <a:solidFill>
                  <a:schemeClr val="tx1"/>
                </a:solidFill>
                <a:latin typeface="Calibri" pitchFamily="34" charset="0"/>
                <a:ea typeface="宋体" pitchFamily="2" charset="-122"/>
                <a:cs typeface="Times New Roman" pitchFamily="18" charset="0"/>
              </a:rPr>
              <a:t>Sale transaction </a:t>
            </a:r>
            <a:r>
              <a:rPr lang="en-US" altLang="zh-CN" dirty="0" smtClean="0"/>
              <a:t>is the core of it. So We build the Fact Table of </a:t>
            </a:r>
            <a:r>
              <a:rPr lang="en-US" altLang="zh-CN" sz="1200" dirty="0" smtClean="0">
                <a:solidFill>
                  <a:schemeClr val="tx1"/>
                </a:solidFill>
                <a:latin typeface="Calibri" pitchFamily="34" charset="0"/>
                <a:ea typeface="宋体" pitchFamily="2" charset="-122"/>
                <a:cs typeface="Times New Roman" pitchFamily="18" charset="0"/>
              </a:rPr>
              <a:t>Sale transaction line item </a:t>
            </a:r>
            <a:r>
              <a:rPr lang="en-US" altLang="zh-CN" dirty="0" smtClean="0"/>
              <a:t>in the center, which is then surrounded and connected with associated dimensions. These dimensions are involved in our chosen business process.</a:t>
            </a:r>
          </a:p>
          <a:p>
            <a:pPr eaLnBrk="1" hangingPunct="1">
              <a:spcBef>
                <a:spcPct val="0"/>
              </a:spcBef>
            </a:pPr>
            <a:r>
              <a:rPr lang="en-US" altLang="zh-CN" dirty="0" smtClean="0"/>
              <a:t>In the fact table, we need Grain to give a uniform definition for the fact. For </a:t>
            </a:r>
            <a:r>
              <a:rPr lang="en-US" altLang="zh-CN" sz="1200" dirty="0" smtClean="0">
                <a:solidFill>
                  <a:schemeClr val="tx1"/>
                </a:solidFill>
                <a:latin typeface="Calibri" pitchFamily="34" charset="0"/>
                <a:ea typeface="宋体" pitchFamily="2" charset="-122"/>
                <a:cs typeface="Times New Roman" pitchFamily="18" charset="0"/>
              </a:rPr>
              <a:t>Sale transaction line item </a:t>
            </a:r>
            <a:r>
              <a:rPr lang="en-US" altLang="zh-CN" dirty="0" smtClean="0"/>
              <a:t>, good uniform information to define it is some basic data that records each line item of transactions. So line item</a:t>
            </a:r>
            <a:r>
              <a:rPr lang="en-US" altLang="zh-CN" baseline="0" dirty="0" smtClean="0"/>
              <a:t> on online sale transaction </a:t>
            </a:r>
            <a:r>
              <a:rPr lang="en-US" altLang="zh-CN" dirty="0" smtClean="0"/>
              <a:t>are chosen as this grain.</a:t>
            </a:r>
          </a:p>
          <a:p>
            <a:pPr eaLnBrk="1" hangingPunct="1">
              <a:spcBef>
                <a:spcPct val="0"/>
              </a:spcBef>
            </a:pPr>
            <a:endParaRPr lang="en-US" altLang="zh-CN" dirty="0" smtClean="0"/>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pitchFamily="34" charset="0"/>
                <a:cs typeface="Arial" pitchFamily="34" charset="0"/>
              </a:defRPr>
            </a:lvl1pPr>
            <a:lvl2pPr marL="742950" indent="-285750" eaLnBrk="0" hangingPunct="0">
              <a:defRPr sz="1200">
                <a:solidFill>
                  <a:srgbClr val="000000"/>
                </a:solidFill>
                <a:latin typeface="Arial" pitchFamily="34" charset="0"/>
                <a:cs typeface="Arial" pitchFamily="34" charset="0"/>
              </a:defRPr>
            </a:lvl2pPr>
            <a:lvl3pPr marL="1143000" indent="-228600" eaLnBrk="0" hangingPunct="0">
              <a:defRPr sz="1200">
                <a:solidFill>
                  <a:srgbClr val="000000"/>
                </a:solidFill>
                <a:latin typeface="Arial" pitchFamily="34" charset="0"/>
                <a:cs typeface="Arial" pitchFamily="34" charset="0"/>
              </a:defRPr>
            </a:lvl3pPr>
            <a:lvl4pPr marL="1600200" indent="-228600" eaLnBrk="0" hangingPunct="0">
              <a:defRPr sz="1200">
                <a:solidFill>
                  <a:srgbClr val="000000"/>
                </a:solidFill>
                <a:latin typeface="Arial" pitchFamily="34" charset="0"/>
                <a:cs typeface="Arial" pitchFamily="34" charset="0"/>
              </a:defRPr>
            </a:lvl4pPr>
            <a:lvl5pPr marL="2057400" indent="-228600" eaLnBrk="0" hangingPunct="0">
              <a:defRPr sz="1200">
                <a:solidFill>
                  <a:srgbClr val="000000"/>
                </a:solidFill>
                <a:latin typeface="Arial" pitchFamily="34" charset="0"/>
                <a:cs typeface="Arial" pitchFamily="34" charset="0"/>
              </a:defRPr>
            </a:lvl5pPr>
            <a:lvl6pPr marL="2514600" indent="-228600" eaLnBrk="0" fontAlgn="ctr" hangingPunct="0">
              <a:spcBef>
                <a:spcPct val="50000"/>
              </a:spcBef>
              <a:spcAft>
                <a:spcPct val="0"/>
              </a:spcAft>
              <a:defRPr sz="1200">
                <a:solidFill>
                  <a:srgbClr val="000000"/>
                </a:solidFill>
                <a:latin typeface="Arial" pitchFamily="34" charset="0"/>
                <a:cs typeface="Arial" pitchFamily="34" charset="0"/>
              </a:defRPr>
            </a:lvl6pPr>
            <a:lvl7pPr marL="2971800" indent="-228600" eaLnBrk="0" fontAlgn="ctr" hangingPunct="0">
              <a:spcBef>
                <a:spcPct val="50000"/>
              </a:spcBef>
              <a:spcAft>
                <a:spcPct val="0"/>
              </a:spcAft>
              <a:defRPr sz="1200">
                <a:solidFill>
                  <a:srgbClr val="000000"/>
                </a:solidFill>
                <a:latin typeface="Arial" pitchFamily="34" charset="0"/>
                <a:cs typeface="Arial" pitchFamily="34" charset="0"/>
              </a:defRPr>
            </a:lvl7pPr>
            <a:lvl8pPr marL="3429000" indent="-228600" eaLnBrk="0" fontAlgn="ctr" hangingPunct="0">
              <a:spcBef>
                <a:spcPct val="50000"/>
              </a:spcBef>
              <a:spcAft>
                <a:spcPct val="0"/>
              </a:spcAft>
              <a:defRPr sz="1200">
                <a:solidFill>
                  <a:srgbClr val="000000"/>
                </a:solidFill>
                <a:latin typeface="Arial" pitchFamily="34" charset="0"/>
                <a:cs typeface="Arial" pitchFamily="34" charset="0"/>
              </a:defRPr>
            </a:lvl8pPr>
            <a:lvl9pPr marL="3886200" indent="-228600" eaLnBrk="0" fontAlgn="ctr" hangingPunct="0">
              <a:spcBef>
                <a:spcPct val="50000"/>
              </a:spcBef>
              <a:spcAft>
                <a:spcPct val="0"/>
              </a:spcAft>
              <a:defRPr sz="1200">
                <a:solidFill>
                  <a:srgbClr val="000000"/>
                </a:solidFill>
                <a:latin typeface="Arial" pitchFamily="34" charset="0"/>
                <a:cs typeface="Arial" pitchFamily="34" charset="0"/>
              </a:defRPr>
            </a:lvl9pPr>
          </a:lstStyle>
          <a:p>
            <a:pPr eaLnBrk="1" hangingPunct="1"/>
            <a:fld id="{86D93FB9-744C-425D-9B28-16D0059425F3}" type="slidenum">
              <a:rPr lang="en-US" altLang="zh-CN">
                <a:solidFill>
                  <a:schemeClr val="tx1"/>
                </a:solidFill>
                <a:latin typeface="Calibri" pitchFamily="34" charset="0"/>
              </a:rPr>
              <a:pPr eaLnBrk="1" hangingPunct="1"/>
              <a:t>10</a:t>
            </a:fld>
            <a:endParaRPr lang="en-US" altLang="zh-CN">
              <a:solidFill>
                <a:schemeClr val="tx1"/>
              </a:solidFill>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The</a:t>
            </a:r>
            <a:r>
              <a:rPr lang="en-US" altLang="zh-CN" baseline="0" dirty="0" smtClean="0"/>
              <a:t> </a:t>
            </a:r>
            <a:r>
              <a:rPr lang="en-US" altLang="zh-CN" dirty="0" smtClean="0"/>
              <a:t>detailed fact table demonstrates the keys of it. As shown in the table, these eight keys are all foreign keys that referred the primary keys of directly connected dimensions.</a:t>
            </a:r>
          </a:p>
          <a:p>
            <a:pPr eaLnBrk="1" hangingPunct="1">
              <a:spcBef>
                <a:spcPct val="0"/>
              </a:spcBef>
            </a:pPr>
            <a:r>
              <a:rPr lang="en-US" altLang="zh-CN" dirty="0" smtClean="0"/>
              <a:t>The Grain contains three basic and also necessary items that define this fact.</a:t>
            </a:r>
          </a:p>
          <a:p>
            <a:pPr eaLnBrk="1" hangingPunct="1">
              <a:spcBef>
                <a:spcPct val="0"/>
              </a:spcBef>
            </a:pPr>
            <a:endParaRPr lang="en-US" altLang="zh-CN" dirty="0" smtClean="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pitchFamily="34" charset="0"/>
                <a:cs typeface="Arial" pitchFamily="34" charset="0"/>
              </a:defRPr>
            </a:lvl1pPr>
            <a:lvl2pPr marL="742950" indent="-285750" eaLnBrk="0" hangingPunct="0">
              <a:defRPr sz="1200">
                <a:solidFill>
                  <a:srgbClr val="000000"/>
                </a:solidFill>
                <a:latin typeface="Arial" pitchFamily="34" charset="0"/>
                <a:cs typeface="Arial" pitchFamily="34" charset="0"/>
              </a:defRPr>
            </a:lvl2pPr>
            <a:lvl3pPr marL="1143000" indent="-228600" eaLnBrk="0" hangingPunct="0">
              <a:defRPr sz="1200">
                <a:solidFill>
                  <a:srgbClr val="000000"/>
                </a:solidFill>
                <a:latin typeface="Arial" pitchFamily="34" charset="0"/>
                <a:cs typeface="Arial" pitchFamily="34" charset="0"/>
              </a:defRPr>
            </a:lvl3pPr>
            <a:lvl4pPr marL="1600200" indent="-228600" eaLnBrk="0" hangingPunct="0">
              <a:defRPr sz="1200">
                <a:solidFill>
                  <a:srgbClr val="000000"/>
                </a:solidFill>
                <a:latin typeface="Arial" pitchFamily="34" charset="0"/>
                <a:cs typeface="Arial" pitchFamily="34" charset="0"/>
              </a:defRPr>
            </a:lvl4pPr>
            <a:lvl5pPr marL="2057400" indent="-228600" eaLnBrk="0" hangingPunct="0">
              <a:defRPr sz="1200">
                <a:solidFill>
                  <a:srgbClr val="000000"/>
                </a:solidFill>
                <a:latin typeface="Arial" pitchFamily="34" charset="0"/>
                <a:cs typeface="Arial" pitchFamily="34" charset="0"/>
              </a:defRPr>
            </a:lvl5pPr>
            <a:lvl6pPr marL="2514600" indent="-228600" eaLnBrk="0" fontAlgn="ctr" hangingPunct="0">
              <a:spcBef>
                <a:spcPct val="50000"/>
              </a:spcBef>
              <a:spcAft>
                <a:spcPct val="0"/>
              </a:spcAft>
              <a:defRPr sz="1200">
                <a:solidFill>
                  <a:srgbClr val="000000"/>
                </a:solidFill>
                <a:latin typeface="Arial" pitchFamily="34" charset="0"/>
                <a:cs typeface="Arial" pitchFamily="34" charset="0"/>
              </a:defRPr>
            </a:lvl6pPr>
            <a:lvl7pPr marL="2971800" indent="-228600" eaLnBrk="0" fontAlgn="ctr" hangingPunct="0">
              <a:spcBef>
                <a:spcPct val="50000"/>
              </a:spcBef>
              <a:spcAft>
                <a:spcPct val="0"/>
              </a:spcAft>
              <a:defRPr sz="1200">
                <a:solidFill>
                  <a:srgbClr val="000000"/>
                </a:solidFill>
                <a:latin typeface="Arial" pitchFamily="34" charset="0"/>
                <a:cs typeface="Arial" pitchFamily="34" charset="0"/>
              </a:defRPr>
            </a:lvl7pPr>
            <a:lvl8pPr marL="3429000" indent="-228600" eaLnBrk="0" fontAlgn="ctr" hangingPunct="0">
              <a:spcBef>
                <a:spcPct val="50000"/>
              </a:spcBef>
              <a:spcAft>
                <a:spcPct val="0"/>
              </a:spcAft>
              <a:defRPr sz="1200">
                <a:solidFill>
                  <a:srgbClr val="000000"/>
                </a:solidFill>
                <a:latin typeface="Arial" pitchFamily="34" charset="0"/>
                <a:cs typeface="Arial" pitchFamily="34" charset="0"/>
              </a:defRPr>
            </a:lvl8pPr>
            <a:lvl9pPr marL="3886200" indent="-228600" eaLnBrk="0" fontAlgn="ctr" hangingPunct="0">
              <a:spcBef>
                <a:spcPct val="50000"/>
              </a:spcBef>
              <a:spcAft>
                <a:spcPct val="0"/>
              </a:spcAft>
              <a:defRPr sz="1200">
                <a:solidFill>
                  <a:srgbClr val="000000"/>
                </a:solidFill>
                <a:latin typeface="Arial" pitchFamily="34" charset="0"/>
                <a:cs typeface="Arial" pitchFamily="34" charset="0"/>
              </a:defRPr>
            </a:lvl9pPr>
          </a:lstStyle>
          <a:p>
            <a:pPr eaLnBrk="1" hangingPunct="1"/>
            <a:fld id="{6812CE3A-095F-44D5-9F57-F0AD7E0D6A91}" type="slidenum">
              <a:rPr lang="en-US" altLang="zh-CN">
                <a:solidFill>
                  <a:schemeClr val="tx1"/>
                </a:solidFill>
                <a:latin typeface="Calibri" pitchFamily="34" charset="0"/>
              </a:rPr>
              <a:pPr eaLnBrk="1" hangingPunct="1"/>
              <a:t>11</a:t>
            </a:fld>
            <a:endParaRPr lang="en-US" altLang="zh-CN">
              <a:solidFill>
                <a:schemeClr val="tx1"/>
              </a:solidFill>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We have designed a table showing dimension attribute detail for our dimensions, </a:t>
            </a:r>
          </a:p>
          <a:p>
            <a:r>
              <a:rPr lang="en-US" altLang="zh-CN" dirty="0" smtClean="0"/>
              <a:t>We have the following columns Attribute Name, Attribute Description (describes in details the attributes), </a:t>
            </a:r>
          </a:p>
          <a:p>
            <a:r>
              <a:rPr lang="en-US" altLang="zh-CN" dirty="0" smtClean="0"/>
              <a:t>Cardinality (describes the cardinality of the dimension if it exists),</a:t>
            </a:r>
          </a:p>
          <a:p>
            <a:r>
              <a:rPr lang="en-US" altLang="zh-CN" dirty="0" smtClean="0"/>
              <a:t>Slowly Changing Dimension Policy, Reason (this describes the reason for the slowly changing dimension policy),</a:t>
            </a:r>
          </a:p>
          <a:p>
            <a:r>
              <a:rPr lang="en-US" altLang="zh-CN" dirty="0" smtClean="0"/>
              <a:t>Sample Values (this describes an example of an attribute)</a:t>
            </a:r>
          </a:p>
          <a:p>
            <a:endParaRPr lang="en-US" altLang="zh-CN" dirty="0" smtClean="0"/>
          </a:p>
          <a:p>
            <a:r>
              <a:rPr lang="en-US" altLang="zh-CN" dirty="0" smtClean="0"/>
              <a:t>Slowly dimension changing policies are Type 1: when there is no need to keep the history of the data or when correcting the database</a:t>
            </a:r>
          </a:p>
          <a:p>
            <a:r>
              <a:rPr lang="en-US" altLang="zh-CN" dirty="0" smtClean="0"/>
              <a:t>essentially it is an overwrite. Type 2: changes in dimensions and associating them with fact tables.</a:t>
            </a:r>
          </a:p>
          <a:p>
            <a:endParaRPr lang="zh-CN" altLang="en-US" dirty="0"/>
          </a:p>
        </p:txBody>
      </p:sp>
      <p:sp>
        <p:nvSpPr>
          <p:cNvPr id="4" name="Slide Number Placeholder 3"/>
          <p:cNvSpPr>
            <a:spLocks noGrp="1"/>
          </p:cNvSpPr>
          <p:nvPr>
            <p:ph type="sldNum" sz="quarter" idx="10"/>
          </p:nvPr>
        </p:nvSpPr>
        <p:spPr/>
        <p:txBody>
          <a:bodyPr/>
          <a:lstStyle/>
          <a:p>
            <a:fld id="{4FEE7A0E-8A87-4E0C-8E34-37B6F05C2EE8}" type="slidenum">
              <a:rPr lang="zh-CN" altLang="en-US" smtClean="0"/>
              <a:pPr/>
              <a:t>13</a:t>
            </a:fld>
            <a:endParaRPr lang="zh-CN" altLang="en-US"/>
          </a:p>
        </p:txBody>
      </p:sp>
    </p:spTree>
    <p:extLst>
      <p:ext uri="{BB962C8B-B14F-4D97-AF65-F5344CB8AC3E}">
        <p14:creationId xmlns:p14="http://schemas.microsoft.com/office/powerpoint/2010/main" val="965671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EE7A0E-8A87-4E0C-8E34-37B6F05C2EE8}" type="slidenum">
              <a:rPr lang="zh-CN" altLang="en-US" smtClean="0"/>
              <a:pPr/>
              <a:t>14</a:t>
            </a:fld>
            <a:endParaRPr lang="zh-CN" altLang="en-US"/>
          </a:p>
        </p:txBody>
      </p:sp>
    </p:spTree>
    <p:extLst>
      <p:ext uri="{BB962C8B-B14F-4D97-AF65-F5344CB8AC3E}">
        <p14:creationId xmlns:p14="http://schemas.microsoft.com/office/powerpoint/2010/main" val="1600486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ltLang="zh-CN"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ltLang="zh-CN" smtClean="0"/>
              <a:t>Click to edit Master subtitle style</a:t>
            </a:r>
            <a:endParaRPr kumimoji="0" lang="en-US"/>
          </a:p>
        </p:txBody>
      </p:sp>
      <p:sp>
        <p:nvSpPr>
          <p:cNvPr id="30" name="Date Placeholder 29"/>
          <p:cNvSpPr>
            <a:spLocks noGrp="1"/>
          </p:cNvSpPr>
          <p:nvPr>
            <p:ph type="dt" sz="half" idx="10"/>
          </p:nvPr>
        </p:nvSpPr>
        <p:spPr/>
        <p:txBody>
          <a:bodyPr/>
          <a:lstStyle/>
          <a:p>
            <a:fld id="{43188B58-2387-4EF5-999F-745CE0B0094B}" type="datetimeFigureOut">
              <a:rPr lang="zh-CN" altLang="en-US" smtClean="0"/>
              <a:pPr/>
              <a:t>4/10/13</a:t>
            </a:fld>
            <a:endParaRPr lang="zh-CN" altLang="en-US"/>
          </a:p>
        </p:txBody>
      </p:sp>
      <p:sp>
        <p:nvSpPr>
          <p:cNvPr id="19" name="Footer Placeholder 18"/>
          <p:cNvSpPr>
            <a:spLocks noGrp="1"/>
          </p:cNvSpPr>
          <p:nvPr>
            <p:ph type="ftr" sz="quarter" idx="11"/>
          </p:nvPr>
        </p:nvSpPr>
        <p:spPr/>
        <p:txBody>
          <a:bodyPr/>
          <a:lstStyle/>
          <a:p>
            <a:endParaRPr lang="zh-CN" altLang="en-US"/>
          </a:p>
        </p:txBody>
      </p:sp>
      <p:sp>
        <p:nvSpPr>
          <p:cNvPr id="27" name="Slide Number Placeholder 26"/>
          <p:cNvSpPr>
            <a:spLocks noGrp="1"/>
          </p:cNvSpPr>
          <p:nvPr>
            <p:ph type="sldNum" sz="quarter" idx="12"/>
          </p:nvPr>
        </p:nvSpPr>
        <p:spPr/>
        <p:txBody>
          <a:bodyPr/>
          <a:lstStyle/>
          <a:p>
            <a:fld id="{E9E0A85E-9D34-4651-806D-83C141F3A148}"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fld id="{43188B58-2387-4EF5-999F-745CE0B0094B}" type="datetimeFigureOut">
              <a:rPr lang="zh-CN" altLang="en-US" smtClean="0"/>
              <a:pPr/>
              <a:t>4/10/13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E0A85E-9D34-4651-806D-83C141F3A14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fld id="{43188B58-2387-4EF5-999F-745CE0B0094B}" type="datetimeFigureOut">
              <a:rPr lang="zh-CN" altLang="en-US" smtClean="0"/>
              <a:pPr/>
              <a:t>4/10/13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E0A85E-9D34-4651-806D-83C141F3A14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CN"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fld id="{43188B58-2387-4EF5-999F-745CE0B0094B}" type="datetimeFigureOut">
              <a:rPr lang="zh-CN" altLang="en-US" smtClean="0"/>
              <a:pPr/>
              <a:t>4/10/13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E0A85E-9D34-4651-806D-83C141F3A148}"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ltLang="zh-CN" smtClean="0"/>
              <a:t>Click to edit Master text styles</a:t>
            </a:r>
          </a:p>
        </p:txBody>
      </p:sp>
      <p:sp>
        <p:nvSpPr>
          <p:cNvPr id="4" name="Date Placeholder 3"/>
          <p:cNvSpPr>
            <a:spLocks noGrp="1"/>
          </p:cNvSpPr>
          <p:nvPr>
            <p:ph type="dt" sz="half" idx="10"/>
          </p:nvPr>
        </p:nvSpPr>
        <p:spPr/>
        <p:txBody>
          <a:bodyPr/>
          <a:lstStyle/>
          <a:p>
            <a:fld id="{43188B58-2387-4EF5-999F-745CE0B0094B}" type="datetimeFigureOut">
              <a:rPr lang="zh-CN" altLang="en-US" smtClean="0"/>
              <a:pPr/>
              <a:t>4/10/13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E0A85E-9D34-4651-806D-83C141F3A148}"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ltLang="zh-CN"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p:txBody>
          <a:bodyPr/>
          <a:lstStyle/>
          <a:p>
            <a:fld id="{43188B58-2387-4EF5-999F-745CE0B0094B}" type="datetimeFigureOut">
              <a:rPr lang="zh-CN" altLang="en-US" smtClean="0"/>
              <a:pPr/>
              <a:t>4/10/13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9E0A85E-9D34-4651-806D-83C141F3A14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CN"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CN"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7" name="Date Placeholder 6"/>
          <p:cNvSpPr>
            <a:spLocks noGrp="1"/>
          </p:cNvSpPr>
          <p:nvPr>
            <p:ph type="dt" sz="half" idx="10"/>
          </p:nvPr>
        </p:nvSpPr>
        <p:spPr/>
        <p:txBody>
          <a:bodyPr/>
          <a:lstStyle/>
          <a:p>
            <a:fld id="{43188B58-2387-4EF5-999F-745CE0B0094B}" type="datetimeFigureOut">
              <a:rPr lang="zh-CN" altLang="en-US" smtClean="0"/>
              <a:pPr/>
              <a:t>4/10/13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9E0A85E-9D34-4651-806D-83C141F3A14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ltLang="zh-CN" smtClean="0"/>
              <a:t>Click to edit Master title style</a:t>
            </a:r>
            <a:endParaRPr kumimoji="0" lang="en-US"/>
          </a:p>
        </p:txBody>
      </p:sp>
      <p:sp>
        <p:nvSpPr>
          <p:cNvPr id="3" name="Date Placeholder 2"/>
          <p:cNvSpPr>
            <a:spLocks noGrp="1"/>
          </p:cNvSpPr>
          <p:nvPr>
            <p:ph type="dt" sz="half" idx="10"/>
          </p:nvPr>
        </p:nvSpPr>
        <p:spPr/>
        <p:txBody>
          <a:bodyPr/>
          <a:lstStyle/>
          <a:p>
            <a:fld id="{43188B58-2387-4EF5-999F-745CE0B0094B}" type="datetimeFigureOut">
              <a:rPr lang="zh-CN" altLang="en-US" smtClean="0"/>
              <a:pPr/>
              <a:t>4/10/13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9E0A85E-9D34-4651-806D-83C141F3A14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188B58-2387-4EF5-999F-745CE0B0094B}" type="datetimeFigureOut">
              <a:rPr lang="zh-CN" altLang="en-US" smtClean="0"/>
              <a:pPr/>
              <a:t>4/10/13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9E0A85E-9D34-4651-806D-83C141F3A14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ltLang="zh-CN"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ltLang="zh-CN"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p:txBody>
          <a:bodyPr/>
          <a:lstStyle/>
          <a:p>
            <a:fld id="{43188B58-2387-4EF5-999F-745CE0B0094B}" type="datetimeFigureOut">
              <a:rPr lang="zh-CN" altLang="en-US" smtClean="0"/>
              <a:pPr/>
              <a:t>4/10/13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9E0A85E-9D34-4651-806D-83C141F3A148}"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ltLang="zh-CN"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ltLang="zh-CN" smtClean="0"/>
              <a:t>Click to edit Master text styles</a:t>
            </a:r>
          </a:p>
        </p:txBody>
      </p:sp>
      <p:sp>
        <p:nvSpPr>
          <p:cNvPr id="5" name="Date Placeholder 4"/>
          <p:cNvSpPr>
            <a:spLocks noGrp="1"/>
          </p:cNvSpPr>
          <p:nvPr>
            <p:ph type="dt" sz="half" idx="10"/>
          </p:nvPr>
        </p:nvSpPr>
        <p:spPr/>
        <p:txBody>
          <a:bodyPr/>
          <a:lstStyle/>
          <a:p>
            <a:fld id="{43188B58-2387-4EF5-999F-745CE0B0094B}" type="datetimeFigureOut">
              <a:rPr lang="zh-CN" altLang="en-US" smtClean="0"/>
              <a:pPr/>
              <a:t>4/10/13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8077200" y="6356350"/>
            <a:ext cx="609600" cy="365125"/>
          </a:xfrm>
        </p:spPr>
        <p:txBody>
          <a:bodyPr/>
          <a:lstStyle/>
          <a:p>
            <a:fld id="{E9E0A85E-9D34-4651-806D-83C141F3A148}" type="slidenum">
              <a:rPr lang="zh-CN" altLang="en-US" smtClean="0"/>
              <a:pPr/>
              <a:t>‹#›</a:t>
            </a:fld>
            <a:endParaRPr lang="zh-CN"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ltLang="zh-CN"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ltLang="zh-CN"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ltLang="zh-CN" smtClean="0"/>
              <a:t>Click to edit Master text styles</a:t>
            </a:r>
          </a:p>
          <a:p>
            <a:pPr lvl="1" eaLnBrk="1" latinLnBrk="0" hangingPunct="1"/>
            <a:r>
              <a:rPr kumimoji="0" lang="en-US" altLang="zh-CN" smtClean="0"/>
              <a:t>Second level</a:t>
            </a:r>
          </a:p>
          <a:p>
            <a:pPr lvl="2" eaLnBrk="1" latinLnBrk="0" hangingPunct="1"/>
            <a:r>
              <a:rPr kumimoji="0" lang="en-US" altLang="zh-CN" smtClean="0"/>
              <a:t>Third level</a:t>
            </a:r>
          </a:p>
          <a:p>
            <a:pPr lvl="3" eaLnBrk="1" latinLnBrk="0" hangingPunct="1"/>
            <a:r>
              <a:rPr kumimoji="0" lang="en-US" altLang="zh-CN" smtClean="0"/>
              <a:t>Fourth level</a:t>
            </a:r>
          </a:p>
          <a:p>
            <a:pPr lvl="4" eaLnBrk="1" latinLnBrk="0" hangingPunct="1"/>
            <a:r>
              <a:rPr kumimoji="0" lang="en-US" altLang="zh-CN"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3188B58-2387-4EF5-999F-745CE0B0094B}" type="datetimeFigureOut">
              <a:rPr lang="zh-CN" altLang="en-US" smtClean="0"/>
              <a:pPr/>
              <a:t>4/10/13</a:t>
            </a:fld>
            <a:endParaRPr lang="zh-CN"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9E0A85E-9D34-4651-806D-83C141F3A148}" type="slidenum">
              <a:rPr lang="zh-CN" altLang="en-US" smtClean="0"/>
              <a:pPr/>
              <a:t>‹#›</a:t>
            </a:fld>
            <a:endParaRPr lang="zh-CN"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image" Target="../media/image10.jpeg"/><Relationship Id="rId6"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sz="5400" dirty="0" smtClean="0"/>
              <a:t>DW &amp; BI design,</a:t>
            </a:r>
            <a:br>
              <a:rPr lang="en-US" altLang="zh-CN" sz="5400" dirty="0" smtClean="0"/>
            </a:br>
            <a:r>
              <a:rPr lang="en-US" altLang="zh-CN" sz="5400" dirty="0" smtClean="0"/>
              <a:t>E-commerce of Coach, </a:t>
            </a:r>
            <a:r>
              <a:rPr lang="en-US" altLang="zh-CN" sz="5400" dirty="0" err="1" smtClean="0"/>
              <a:t>Inc</a:t>
            </a:r>
            <a:endParaRPr lang="zh-CN" altLang="en-US" sz="5400" dirty="0"/>
          </a:p>
        </p:txBody>
      </p:sp>
      <p:sp>
        <p:nvSpPr>
          <p:cNvPr id="3" name="Subtitle 2"/>
          <p:cNvSpPr>
            <a:spLocks noGrp="1"/>
          </p:cNvSpPr>
          <p:nvPr>
            <p:ph type="subTitle" idx="1"/>
          </p:nvPr>
        </p:nvSpPr>
        <p:spPr>
          <a:xfrm>
            <a:off x="683568" y="4581128"/>
            <a:ext cx="1727864" cy="1752600"/>
          </a:xfrm>
        </p:spPr>
        <p:txBody>
          <a:bodyPr>
            <a:normAutofit/>
          </a:bodyPr>
          <a:lstStyle/>
          <a:p>
            <a:r>
              <a:rPr lang="en-US" altLang="zh-CN" dirty="0" smtClean="0"/>
              <a:t>Customer Perspective</a:t>
            </a:r>
            <a:endParaRPr lang="en-US" altLang="zh-CN" dirty="0" smtClean="0"/>
          </a:p>
        </p:txBody>
      </p:sp>
      <p:sp>
        <p:nvSpPr>
          <p:cNvPr id="4" name="TextBox 3"/>
          <p:cNvSpPr txBox="1"/>
          <p:nvPr/>
        </p:nvSpPr>
        <p:spPr>
          <a:xfrm>
            <a:off x="4572000" y="3429000"/>
            <a:ext cx="3528392" cy="707886"/>
          </a:xfrm>
          <a:prstGeom prst="rect">
            <a:avLst/>
          </a:prstGeom>
          <a:noFill/>
        </p:spPr>
        <p:txBody>
          <a:bodyPr wrap="square" rtlCol="0">
            <a:spAutoFit/>
          </a:bodyPr>
          <a:lstStyle/>
          <a:p>
            <a:r>
              <a:rPr lang="en-US" altLang="zh-CN" sz="2000" dirty="0" smtClean="0"/>
              <a:t>Final Project of MIS 636</a:t>
            </a:r>
          </a:p>
          <a:p>
            <a:r>
              <a:rPr lang="en-US" altLang="zh-CN" sz="2000" dirty="0" smtClean="0"/>
              <a:t>Professor  Joseph </a:t>
            </a:r>
            <a:r>
              <a:rPr lang="en-US" altLang="zh-CN" sz="2000" dirty="0" err="1" smtClean="0"/>
              <a:t>Morabito</a:t>
            </a:r>
            <a:endParaRPr lang="zh-CN" altLang="en-US" sz="2000" dirty="0"/>
          </a:p>
        </p:txBody>
      </p:sp>
    </p:spTree>
    <p:extLst>
      <p:ext uri="{BB962C8B-B14F-4D97-AF65-F5344CB8AC3E}">
        <p14:creationId xmlns:p14="http://schemas.microsoft.com/office/powerpoint/2010/main" val="2345944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pitchFamily="34" charset="0"/>
                <a:cs typeface="Arial" pitchFamily="34" charset="0"/>
              </a:defRPr>
            </a:lvl1pPr>
            <a:lvl2pPr marL="742950" indent="-285750" eaLnBrk="0" hangingPunct="0">
              <a:defRPr sz="1200">
                <a:solidFill>
                  <a:srgbClr val="000000"/>
                </a:solidFill>
                <a:latin typeface="Arial" pitchFamily="34" charset="0"/>
                <a:cs typeface="Arial" pitchFamily="34" charset="0"/>
              </a:defRPr>
            </a:lvl2pPr>
            <a:lvl3pPr marL="1143000" indent="-228600" eaLnBrk="0" hangingPunct="0">
              <a:defRPr sz="1200">
                <a:solidFill>
                  <a:srgbClr val="000000"/>
                </a:solidFill>
                <a:latin typeface="Arial" pitchFamily="34" charset="0"/>
                <a:cs typeface="Arial" pitchFamily="34" charset="0"/>
              </a:defRPr>
            </a:lvl3pPr>
            <a:lvl4pPr marL="1600200" indent="-228600" eaLnBrk="0" hangingPunct="0">
              <a:defRPr sz="1200">
                <a:solidFill>
                  <a:srgbClr val="000000"/>
                </a:solidFill>
                <a:latin typeface="Arial" pitchFamily="34" charset="0"/>
                <a:cs typeface="Arial" pitchFamily="34" charset="0"/>
              </a:defRPr>
            </a:lvl4pPr>
            <a:lvl5pPr marL="2057400" indent="-228600" eaLnBrk="0" hangingPunct="0">
              <a:defRPr sz="1200">
                <a:solidFill>
                  <a:srgbClr val="000000"/>
                </a:solidFill>
                <a:latin typeface="Arial" pitchFamily="34" charset="0"/>
                <a:cs typeface="Arial" pitchFamily="34" charset="0"/>
              </a:defRPr>
            </a:lvl5pPr>
            <a:lvl6pPr marL="2514600" indent="-228600" eaLnBrk="0" fontAlgn="ctr" hangingPunct="0">
              <a:spcBef>
                <a:spcPct val="50000"/>
              </a:spcBef>
              <a:spcAft>
                <a:spcPct val="0"/>
              </a:spcAft>
              <a:defRPr sz="1200">
                <a:solidFill>
                  <a:srgbClr val="000000"/>
                </a:solidFill>
                <a:latin typeface="Arial" pitchFamily="34" charset="0"/>
                <a:cs typeface="Arial" pitchFamily="34" charset="0"/>
              </a:defRPr>
            </a:lvl6pPr>
            <a:lvl7pPr marL="2971800" indent="-228600" eaLnBrk="0" fontAlgn="ctr" hangingPunct="0">
              <a:spcBef>
                <a:spcPct val="50000"/>
              </a:spcBef>
              <a:spcAft>
                <a:spcPct val="0"/>
              </a:spcAft>
              <a:defRPr sz="1200">
                <a:solidFill>
                  <a:srgbClr val="000000"/>
                </a:solidFill>
                <a:latin typeface="Arial" pitchFamily="34" charset="0"/>
                <a:cs typeface="Arial" pitchFamily="34" charset="0"/>
              </a:defRPr>
            </a:lvl7pPr>
            <a:lvl8pPr marL="3429000" indent="-228600" eaLnBrk="0" fontAlgn="ctr" hangingPunct="0">
              <a:spcBef>
                <a:spcPct val="50000"/>
              </a:spcBef>
              <a:spcAft>
                <a:spcPct val="0"/>
              </a:spcAft>
              <a:defRPr sz="1200">
                <a:solidFill>
                  <a:srgbClr val="000000"/>
                </a:solidFill>
                <a:latin typeface="Arial" pitchFamily="34" charset="0"/>
                <a:cs typeface="Arial" pitchFamily="34" charset="0"/>
              </a:defRPr>
            </a:lvl8pPr>
            <a:lvl9pPr marL="3886200" indent="-228600" eaLnBrk="0" fontAlgn="ctr" hangingPunct="0">
              <a:spcBef>
                <a:spcPct val="50000"/>
              </a:spcBef>
              <a:spcAft>
                <a:spcPct val="0"/>
              </a:spcAft>
              <a:defRPr sz="1200">
                <a:solidFill>
                  <a:srgbClr val="000000"/>
                </a:solidFill>
                <a:latin typeface="Arial" pitchFamily="34" charset="0"/>
                <a:cs typeface="Arial" pitchFamily="34" charset="0"/>
              </a:defRPr>
            </a:lvl9pPr>
          </a:lstStyle>
          <a:p>
            <a:pPr eaLnBrk="1" hangingPunct="1"/>
            <a:fld id="{725113EB-AD4B-4176-B4E1-F8DF9CB0DE66}" type="slidenum">
              <a:rPr lang="en-US" altLang="zh-CN" sz="1000">
                <a:solidFill>
                  <a:schemeClr val="tx2"/>
                </a:solidFill>
                <a:latin typeface="Candara" pitchFamily="34" charset="0"/>
              </a:rPr>
              <a:pPr eaLnBrk="1" hangingPunct="1"/>
              <a:t>10</a:t>
            </a:fld>
            <a:endParaRPr lang="en-US" altLang="zh-CN" sz="1000">
              <a:solidFill>
                <a:schemeClr val="tx2"/>
              </a:solidFill>
              <a:latin typeface="Candara" pitchFamily="34" charset="0"/>
            </a:endParaRPr>
          </a:p>
        </p:txBody>
      </p:sp>
      <p:sp>
        <p:nvSpPr>
          <p:cNvPr id="9219" name="Title 1"/>
          <p:cNvSpPr>
            <a:spLocks noGrp="1"/>
          </p:cNvSpPr>
          <p:nvPr>
            <p:ph type="title" idx="4294967295"/>
          </p:nvPr>
        </p:nvSpPr>
        <p:spPr>
          <a:xfrm>
            <a:off x="0" y="338138"/>
            <a:ext cx="8229600" cy="1252537"/>
          </a:xfrm>
        </p:spPr>
        <p:txBody>
          <a:bodyPr/>
          <a:lstStyle/>
          <a:p>
            <a:pPr eaLnBrk="1" hangingPunct="1"/>
            <a:r>
              <a:rPr lang="en-US" altLang="zh-CN" dirty="0" smtClean="0">
                <a:ea typeface="宋体" pitchFamily="2" charset="-122"/>
              </a:rPr>
              <a:t/>
            </a:r>
            <a:br>
              <a:rPr lang="en-US" altLang="zh-CN" dirty="0" smtClean="0">
                <a:ea typeface="宋体" pitchFamily="2" charset="-122"/>
              </a:rPr>
            </a:br>
            <a:endParaRPr lang="en-US" altLang="zh-CN" sz="2200" dirty="0" smtClean="0">
              <a:ea typeface="宋体" pitchFamily="2" charset="-122"/>
            </a:endParaRPr>
          </a:p>
        </p:txBody>
      </p:sp>
      <p:sp>
        <p:nvSpPr>
          <p:cNvPr id="9220" name="Title 1"/>
          <p:cNvSpPr txBox="1">
            <a:spLocks/>
          </p:cNvSpPr>
          <p:nvPr/>
        </p:nvSpPr>
        <p:spPr bwMode="auto">
          <a:xfrm>
            <a:off x="152400" y="188640"/>
            <a:ext cx="8748713" cy="608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200">
                <a:solidFill>
                  <a:srgbClr val="000000"/>
                </a:solidFill>
                <a:latin typeface="Arial" pitchFamily="34" charset="0"/>
                <a:cs typeface="Arial" pitchFamily="34" charset="0"/>
              </a:defRPr>
            </a:lvl1pPr>
            <a:lvl2pPr marL="742950" indent="-285750" eaLnBrk="0" hangingPunct="0">
              <a:defRPr sz="1200">
                <a:solidFill>
                  <a:srgbClr val="000000"/>
                </a:solidFill>
                <a:latin typeface="Arial" pitchFamily="34" charset="0"/>
                <a:cs typeface="Arial" pitchFamily="34" charset="0"/>
              </a:defRPr>
            </a:lvl2pPr>
            <a:lvl3pPr marL="1143000" indent="-228600" eaLnBrk="0" hangingPunct="0">
              <a:defRPr sz="1200">
                <a:solidFill>
                  <a:srgbClr val="000000"/>
                </a:solidFill>
                <a:latin typeface="Arial" pitchFamily="34" charset="0"/>
                <a:cs typeface="Arial" pitchFamily="34" charset="0"/>
              </a:defRPr>
            </a:lvl3pPr>
            <a:lvl4pPr marL="1600200" indent="-228600" eaLnBrk="0" hangingPunct="0">
              <a:defRPr sz="1200">
                <a:solidFill>
                  <a:srgbClr val="000000"/>
                </a:solidFill>
                <a:latin typeface="Arial" pitchFamily="34" charset="0"/>
                <a:cs typeface="Arial" pitchFamily="34" charset="0"/>
              </a:defRPr>
            </a:lvl4pPr>
            <a:lvl5pPr marL="2057400" indent="-228600" eaLnBrk="0" hangingPunct="0">
              <a:defRPr sz="1200">
                <a:solidFill>
                  <a:srgbClr val="000000"/>
                </a:solidFill>
                <a:latin typeface="Arial" pitchFamily="34" charset="0"/>
                <a:cs typeface="Arial" pitchFamily="34" charset="0"/>
              </a:defRPr>
            </a:lvl5pPr>
            <a:lvl6pPr marL="2514600" indent="-228600" eaLnBrk="0" fontAlgn="ctr" hangingPunct="0">
              <a:spcBef>
                <a:spcPct val="50000"/>
              </a:spcBef>
              <a:spcAft>
                <a:spcPct val="0"/>
              </a:spcAft>
              <a:defRPr sz="1200">
                <a:solidFill>
                  <a:srgbClr val="000000"/>
                </a:solidFill>
                <a:latin typeface="Arial" pitchFamily="34" charset="0"/>
                <a:cs typeface="Arial" pitchFamily="34" charset="0"/>
              </a:defRPr>
            </a:lvl6pPr>
            <a:lvl7pPr marL="2971800" indent="-228600" eaLnBrk="0" fontAlgn="ctr" hangingPunct="0">
              <a:spcBef>
                <a:spcPct val="50000"/>
              </a:spcBef>
              <a:spcAft>
                <a:spcPct val="0"/>
              </a:spcAft>
              <a:defRPr sz="1200">
                <a:solidFill>
                  <a:srgbClr val="000000"/>
                </a:solidFill>
                <a:latin typeface="Arial" pitchFamily="34" charset="0"/>
                <a:cs typeface="Arial" pitchFamily="34" charset="0"/>
              </a:defRPr>
            </a:lvl7pPr>
            <a:lvl8pPr marL="3429000" indent="-228600" eaLnBrk="0" fontAlgn="ctr" hangingPunct="0">
              <a:spcBef>
                <a:spcPct val="50000"/>
              </a:spcBef>
              <a:spcAft>
                <a:spcPct val="0"/>
              </a:spcAft>
              <a:defRPr sz="1200">
                <a:solidFill>
                  <a:srgbClr val="000000"/>
                </a:solidFill>
                <a:latin typeface="Arial" pitchFamily="34" charset="0"/>
                <a:cs typeface="Arial" pitchFamily="34" charset="0"/>
              </a:defRPr>
            </a:lvl8pPr>
            <a:lvl9pPr marL="3886200" indent="-228600" eaLnBrk="0" fontAlgn="ctr" hangingPunct="0">
              <a:spcBef>
                <a:spcPct val="50000"/>
              </a:spcBef>
              <a:spcAft>
                <a:spcPct val="0"/>
              </a:spcAft>
              <a:defRPr sz="1200">
                <a:solidFill>
                  <a:srgbClr val="000000"/>
                </a:solidFill>
                <a:latin typeface="Arial" pitchFamily="34" charset="0"/>
                <a:cs typeface="Arial" pitchFamily="34" charset="0"/>
              </a:defRPr>
            </a:lvl9pPr>
          </a:lstStyle>
          <a:p>
            <a:pPr eaLnBrk="1" fontAlgn="base" hangingPunct="1">
              <a:spcBef>
                <a:spcPct val="0"/>
              </a:spcBef>
            </a:pPr>
            <a:r>
              <a:rPr lang="en-US" altLang="zh-CN" sz="3600" dirty="0">
                <a:solidFill>
                  <a:schemeClr val="tx2"/>
                </a:solidFill>
                <a:latin typeface="+mj-lt"/>
                <a:ea typeface="+mj-ea"/>
                <a:cs typeface="+mj-cs"/>
              </a:rPr>
              <a:t>E-commerce</a:t>
            </a:r>
            <a:br>
              <a:rPr lang="en-US" altLang="zh-CN" sz="3600" dirty="0">
                <a:solidFill>
                  <a:schemeClr val="tx2"/>
                </a:solidFill>
                <a:latin typeface="+mj-lt"/>
                <a:ea typeface="+mj-ea"/>
                <a:cs typeface="+mj-cs"/>
              </a:rPr>
            </a:br>
            <a:r>
              <a:rPr lang="en-US" altLang="zh-CN" sz="3600" dirty="0">
                <a:solidFill>
                  <a:schemeClr val="tx2"/>
                </a:solidFill>
                <a:latin typeface="+mj-lt"/>
                <a:ea typeface="+mj-ea"/>
                <a:cs typeface="+mj-cs"/>
              </a:rPr>
              <a:t>Logical Fact </a:t>
            </a:r>
            <a:r>
              <a:rPr lang="en-US" altLang="zh-CN" sz="3600" dirty="0" smtClean="0">
                <a:solidFill>
                  <a:schemeClr val="tx2"/>
                </a:solidFill>
                <a:latin typeface="+mj-lt"/>
                <a:ea typeface="+mj-ea"/>
                <a:cs typeface="+mj-cs"/>
              </a:rPr>
              <a:t>Table</a:t>
            </a:r>
            <a:r>
              <a:rPr lang="zh-CN" altLang="en-US" sz="3600" dirty="0">
                <a:solidFill>
                  <a:schemeClr val="tx2"/>
                </a:solidFill>
                <a:latin typeface="+mj-lt"/>
                <a:ea typeface="+mj-ea"/>
                <a:cs typeface="+mj-cs"/>
              </a:rPr>
              <a:t> </a:t>
            </a:r>
            <a:r>
              <a:rPr lang="en-US" altLang="zh-CN" sz="3600" dirty="0" smtClean="0">
                <a:solidFill>
                  <a:schemeClr val="tx2"/>
                </a:solidFill>
                <a:latin typeface="+mj-lt"/>
                <a:ea typeface="+mj-ea"/>
                <a:cs typeface="+mj-cs"/>
              </a:rPr>
              <a:t>Diagram </a:t>
            </a:r>
            <a:r>
              <a:rPr lang="en-US" altLang="zh-CN" sz="3600" dirty="0">
                <a:solidFill>
                  <a:schemeClr val="tx2"/>
                </a:solidFill>
                <a:latin typeface="+mj-lt"/>
                <a:ea typeface="+mj-ea"/>
                <a:cs typeface="+mj-cs"/>
              </a:rPr>
              <a:t>– Sales Transaction</a:t>
            </a:r>
            <a:endParaRPr lang="zh-CN" altLang="en-US" sz="3600" dirty="0">
              <a:solidFill>
                <a:schemeClr val="tx2"/>
              </a:solidFill>
              <a:latin typeface="+mj-lt"/>
              <a:ea typeface="+mj-ea"/>
              <a:cs typeface="+mj-cs"/>
            </a:endParaRPr>
          </a:p>
        </p:txBody>
      </p:sp>
      <p:grpSp>
        <p:nvGrpSpPr>
          <p:cNvPr id="2" name="Group 17"/>
          <p:cNvGrpSpPr>
            <a:grpSpLocks/>
          </p:cNvGrpSpPr>
          <p:nvPr/>
        </p:nvGrpSpPr>
        <p:grpSpPr bwMode="auto">
          <a:xfrm>
            <a:off x="152400" y="990600"/>
            <a:ext cx="8697914" cy="5791200"/>
            <a:chOff x="152972" y="685800"/>
            <a:chExt cx="8697846" cy="5791200"/>
          </a:xfrm>
        </p:grpSpPr>
        <p:sp>
          <p:nvSpPr>
            <p:cNvPr id="19" name="Text Box 2"/>
            <p:cNvSpPr txBox="1">
              <a:spLocks noChangeArrowheads="1"/>
            </p:cNvSpPr>
            <p:nvPr/>
          </p:nvSpPr>
          <p:spPr bwMode="auto">
            <a:xfrm>
              <a:off x="3658145" y="2393950"/>
              <a:ext cx="1671625" cy="2128838"/>
            </a:xfrm>
            <a:prstGeom prst="rect">
              <a:avLst/>
            </a:prstGeom>
            <a:noFill/>
            <a:ln w="50800" cmpd="thinThick">
              <a:solidFill>
                <a:schemeClr val="accent1">
                  <a:lumMod val="50000"/>
                </a:schemeClr>
              </a:solidFill>
              <a:miter lim="800000"/>
              <a:headEnd/>
              <a:tailEnd/>
            </a:ln>
          </p:spPr>
          <p:txBody>
            <a:bodyPr/>
            <a:lstStyle>
              <a:lvl1pPr eaLnBrk="0" hangingPunct="0">
                <a:defRPr sz="1200">
                  <a:solidFill>
                    <a:srgbClr val="000000"/>
                  </a:solidFill>
                  <a:latin typeface="Arial" pitchFamily="34" charset="0"/>
                  <a:cs typeface="Arial" pitchFamily="34" charset="0"/>
                </a:defRPr>
              </a:lvl1pPr>
              <a:lvl2pPr marL="742950" indent="-285750" eaLnBrk="0" hangingPunct="0">
                <a:defRPr sz="1200">
                  <a:solidFill>
                    <a:srgbClr val="000000"/>
                  </a:solidFill>
                  <a:latin typeface="Arial" pitchFamily="34" charset="0"/>
                  <a:cs typeface="Arial" pitchFamily="34" charset="0"/>
                </a:defRPr>
              </a:lvl2pPr>
              <a:lvl3pPr marL="1143000" indent="-228600" eaLnBrk="0" hangingPunct="0">
                <a:defRPr sz="1200">
                  <a:solidFill>
                    <a:srgbClr val="000000"/>
                  </a:solidFill>
                  <a:latin typeface="Arial" pitchFamily="34" charset="0"/>
                  <a:cs typeface="Arial" pitchFamily="34" charset="0"/>
                </a:defRPr>
              </a:lvl3pPr>
              <a:lvl4pPr marL="1600200" indent="-228600" eaLnBrk="0" hangingPunct="0">
                <a:defRPr sz="1200">
                  <a:solidFill>
                    <a:srgbClr val="000000"/>
                  </a:solidFill>
                  <a:latin typeface="Arial" pitchFamily="34" charset="0"/>
                  <a:cs typeface="Arial" pitchFamily="34" charset="0"/>
                </a:defRPr>
              </a:lvl4pPr>
              <a:lvl5pPr marL="2057400" indent="-228600" eaLnBrk="0" hangingPunct="0">
                <a:defRPr sz="1200">
                  <a:solidFill>
                    <a:srgbClr val="000000"/>
                  </a:solidFill>
                  <a:latin typeface="Arial" pitchFamily="34" charset="0"/>
                  <a:cs typeface="Arial" pitchFamily="34" charset="0"/>
                </a:defRPr>
              </a:lvl5pPr>
              <a:lvl6pPr marL="2514600" indent="-228600" eaLnBrk="0" fontAlgn="ctr" hangingPunct="0">
                <a:spcBef>
                  <a:spcPct val="50000"/>
                </a:spcBef>
                <a:spcAft>
                  <a:spcPct val="0"/>
                </a:spcAft>
                <a:defRPr sz="1200">
                  <a:solidFill>
                    <a:srgbClr val="000000"/>
                  </a:solidFill>
                  <a:latin typeface="Arial" pitchFamily="34" charset="0"/>
                  <a:cs typeface="Arial" pitchFamily="34" charset="0"/>
                </a:defRPr>
              </a:lvl6pPr>
              <a:lvl7pPr marL="2971800" indent="-228600" eaLnBrk="0" fontAlgn="ctr" hangingPunct="0">
                <a:spcBef>
                  <a:spcPct val="50000"/>
                </a:spcBef>
                <a:spcAft>
                  <a:spcPct val="0"/>
                </a:spcAft>
                <a:defRPr sz="1200">
                  <a:solidFill>
                    <a:srgbClr val="000000"/>
                  </a:solidFill>
                  <a:latin typeface="Arial" pitchFamily="34" charset="0"/>
                  <a:cs typeface="Arial" pitchFamily="34" charset="0"/>
                </a:defRPr>
              </a:lvl7pPr>
              <a:lvl8pPr marL="3429000" indent="-228600" eaLnBrk="0" fontAlgn="ctr" hangingPunct="0">
                <a:spcBef>
                  <a:spcPct val="50000"/>
                </a:spcBef>
                <a:spcAft>
                  <a:spcPct val="0"/>
                </a:spcAft>
                <a:defRPr sz="1200">
                  <a:solidFill>
                    <a:srgbClr val="000000"/>
                  </a:solidFill>
                  <a:latin typeface="Arial" pitchFamily="34" charset="0"/>
                  <a:cs typeface="Arial" pitchFamily="34" charset="0"/>
                </a:defRPr>
              </a:lvl8pPr>
              <a:lvl9pPr marL="3886200" indent="-228600" eaLnBrk="0" fontAlgn="ctr" hangingPunct="0">
                <a:spcBef>
                  <a:spcPct val="50000"/>
                </a:spcBef>
                <a:spcAft>
                  <a:spcPct val="0"/>
                </a:spcAft>
                <a:defRPr sz="1200">
                  <a:solidFill>
                    <a:srgbClr val="000000"/>
                  </a:solidFill>
                  <a:latin typeface="Arial" pitchFamily="34" charset="0"/>
                  <a:cs typeface="Arial" pitchFamily="34" charset="0"/>
                </a:defRPr>
              </a:lvl9pPr>
            </a:lstStyle>
            <a:p>
              <a:pPr algn="ctr" eaLnBrk="1" fontAlgn="base" hangingPunct="1">
                <a:lnSpc>
                  <a:spcPts val="1900"/>
                </a:lnSpc>
                <a:spcBef>
                  <a:spcPct val="0"/>
                </a:spcBef>
              </a:pPr>
              <a:r>
                <a:rPr lang="en-US" altLang="zh-CN" sz="1600" dirty="0" smtClean="0">
                  <a:solidFill>
                    <a:schemeClr val="tx1"/>
                  </a:solidFill>
                  <a:latin typeface="Calibri" pitchFamily="34" charset="0"/>
                  <a:ea typeface="宋体" pitchFamily="2" charset="-122"/>
                  <a:cs typeface="Times New Roman" pitchFamily="18" charset="0"/>
                </a:rPr>
                <a:t>Sale transaction line item Fact </a:t>
              </a:r>
              <a:r>
                <a:rPr lang="en-US" altLang="zh-CN" sz="1600" dirty="0">
                  <a:solidFill>
                    <a:schemeClr val="tx1"/>
                  </a:solidFill>
                  <a:latin typeface="Calibri" pitchFamily="34" charset="0"/>
                  <a:ea typeface="宋体" pitchFamily="2" charset="-122"/>
                  <a:cs typeface="Times New Roman" pitchFamily="18" charset="0"/>
                </a:rPr>
                <a:t>Table</a:t>
              </a:r>
              <a:endParaRPr lang="zh-CN" altLang="zh-CN" sz="1600" dirty="0">
                <a:solidFill>
                  <a:schemeClr val="tx1"/>
                </a:solidFill>
                <a:latin typeface="Calibri" pitchFamily="34" charset="0"/>
                <a:ea typeface="宋体" pitchFamily="2" charset="-122"/>
                <a:cs typeface="Times New Roman" pitchFamily="18" charset="0"/>
              </a:endParaRPr>
            </a:p>
            <a:p>
              <a:pPr algn="ctr" eaLnBrk="1" fontAlgn="base" hangingPunct="1">
                <a:lnSpc>
                  <a:spcPts val="1900"/>
                </a:lnSpc>
                <a:spcBef>
                  <a:spcPct val="0"/>
                </a:spcBef>
              </a:pPr>
              <a:endParaRPr lang="zh-CN" altLang="zh-CN" sz="1600" dirty="0">
                <a:solidFill>
                  <a:schemeClr val="tx1"/>
                </a:solidFill>
                <a:latin typeface="Calibri" pitchFamily="34" charset="0"/>
                <a:ea typeface="宋体" pitchFamily="2" charset="-122"/>
                <a:cs typeface="Times New Roman" pitchFamily="18" charset="0"/>
              </a:endParaRPr>
            </a:p>
            <a:p>
              <a:pPr algn="ctr" eaLnBrk="1" fontAlgn="base" hangingPunct="1">
                <a:lnSpc>
                  <a:spcPts val="1900"/>
                </a:lnSpc>
                <a:spcBef>
                  <a:spcPct val="0"/>
                </a:spcBef>
              </a:pPr>
              <a:r>
                <a:rPr lang="en-US" altLang="zh-CN" sz="1600" dirty="0" smtClean="0">
                  <a:solidFill>
                    <a:schemeClr val="tx1"/>
                  </a:solidFill>
                  <a:latin typeface="Calibri" pitchFamily="34" charset="0"/>
                  <a:ea typeface="宋体" pitchFamily="2" charset="-122"/>
                  <a:cs typeface="Times New Roman" pitchFamily="18" charset="0"/>
                </a:rPr>
                <a:t>Grain:</a:t>
              </a:r>
              <a:endParaRPr lang="en-US" altLang="zh-CN" sz="1600" dirty="0">
                <a:solidFill>
                  <a:schemeClr val="tx1"/>
                </a:solidFill>
                <a:latin typeface="Calibri" pitchFamily="34" charset="0"/>
                <a:ea typeface="宋体" pitchFamily="2" charset="-122"/>
                <a:cs typeface="Times New Roman" pitchFamily="18" charset="0"/>
              </a:endParaRPr>
            </a:p>
            <a:p>
              <a:pPr algn="ctr" eaLnBrk="1" fontAlgn="base" hangingPunct="1">
                <a:lnSpc>
                  <a:spcPts val="1900"/>
                </a:lnSpc>
                <a:spcBef>
                  <a:spcPct val="0"/>
                </a:spcBef>
              </a:pPr>
              <a:r>
                <a:rPr lang="en-US" altLang="zh-CN" sz="1600" dirty="0" smtClean="0"/>
                <a:t>line </a:t>
              </a:r>
              <a:r>
                <a:rPr lang="en-US" altLang="zh-CN" sz="1600" dirty="0"/>
                <a:t>item on online sale transaction </a:t>
              </a:r>
              <a:endParaRPr lang="zh-CN" altLang="zh-CN" sz="1600" dirty="0">
                <a:solidFill>
                  <a:schemeClr val="tx1"/>
                </a:solidFill>
                <a:latin typeface="Calibri" pitchFamily="34" charset="0"/>
                <a:ea typeface="宋体" pitchFamily="2" charset="-122"/>
                <a:cs typeface="Times New Roman" pitchFamily="18" charset="0"/>
              </a:endParaRPr>
            </a:p>
            <a:p>
              <a:pPr algn="ctr" eaLnBrk="1" fontAlgn="base" hangingPunct="1">
                <a:lnSpc>
                  <a:spcPts val="1900"/>
                </a:lnSpc>
                <a:spcBef>
                  <a:spcPct val="0"/>
                </a:spcBef>
              </a:pPr>
              <a:r>
                <a:rPr lang="en-US" altLang="zh-CN" sz="1600" dirty="0">
                  <a:solidFill>
                    <a:schemeClr val="tx1"/>
                  </a:solidFill>
                  <a:latin typeface="Calibri" pitchFamily="34" charset="0"/>
                  <a:ea typeface="宋体" pitchFamily="2" charset="-122"/>
                  <a:cs typeface="Times New Roman" pitchFamily="18" charset="0"/>
                </a:rPr>
                <a:t> </a:t>
              </a:r>
              <a:endParaRPr lang="zh-CN" altLang="zh-CN" sz="1600" dirty="0">
                <a:solidFill>
                  <a:schemeClr val="tx1"/>
                </a:solidFill>
                <a:latin typeface="Calibri" pitchFamily="34" charset="0"/>
                <a:ea typeface="宋体" pitchFamily="2" charset="-122"/>
                <a:cs typeface="Times New Roman" pitchFamily="18" charset="0"/>
              </a:endParaRPr>
            </a:p>
          </p:txBody>
        </p:sp>
        <p:grpSp>
          <p:nvGrpSpPr>
            <p:cNvPr id="3" name="Group 64"/>
            <p:cNvGrpSpPr>
              <a:grpSpLocks/>
            </p:cNvGrpSpPr>
            <p:nvPr/>
          </p:nvGrpSpPr>
          <p:grpSpPr bwMode="auto">
            <a:xfrm>
              <a:off x="5815595" y="712788"/>
              <a:ext cx="1881118" cy="1066800"/>
              <a:chOff x="5815595" y="712788"/>
              <a:chExt cx="1881118" cy="1066800"/>
            </a:xfrm>
          </p:grpSpPr>
          <p:sp>
            <p:nvSpPr>
              <p:cNvPr id="63" name="Oval 4"/>
              <p:cNvSpPr/>
              <p:nvPr/>
            </p:nvSpPr>
            <p:spPr>
              <a:xfrm>
                <a:off x="6166375" y="712788"/>
                <a:ext cx="1065204" cy="1066800"/>
              </a:xfrm>
              <a:prstGeom prst="ellipse">
                <a:avLst/>
              </a:prstGeom>
              <a:noFill/>
              <a:ln w="50800" cmpd="thinThick">
                <a:solidFill>
                  <a:schemeClr val="accent1">
                    <a:lumMod val="50000"/>
                  </a:schemeClr>
                </a:solidFill>
                <a:miter lim="800000"/>
                <a:headEnd/>
                <a:tailEnd/>
              </a:ln>
            </p:spPr>
            <p:txBody>
              <a:bodyPr/>
              <a:lstStyle/>
              <a:p>
                <a:pPr algn="ctr" fontAlgn="base">
                  <a:lnSpc>
                    <a:spcPts val="1900"/>
                  </a:lnSpc>
                  <a:spcBef>
                    <a:spcPct val="0"/>
                  </a:spcBef>
                </a:pPr>
                <a:endParaRPr lang="zh-CN" altLang="en-US" sz="1600">
                  <a:solidFill>
                    <a:schemeClr val="tx1"/>
                  </a:solidFill>
                  <a:latin typeface="Calibri" pitchFamily="34" charset="0"/>
                  <a:ea typeface="宋体" pitchFamily="2" charset="-122"/>
                  <a:cs typeface="Times New Roman" pitchFamily="18" charset="0"/>
                </a:endParaRPr>
              </a:p>
            </p:txBody>
          </p:sp>
          <p:sp>
            <p:nvSpPr>
              <p:cNvPr id="9279" name="TextBox 5"/>
              <p:cNvSpPr txBox="1">
                <a:spLocks noChangeArrowheads="1"/>
              </p:cNvSpPr>
              <p:nvPr/>
            </p:nvSpPr>
            <p:spPr bwMode="auto">
              <a:xfrm>
                <a:off x="5815595" y="939225"/>
                <a:ext cx="18811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rgbClr val="000000"/>
                    </a:solidFill>
                    <a:latin typeface="Arial" pitchFamily="34" charset="0"/>
                    <a:cs typeface="Arial" pitchFamily="34" charset="0"/>
                  </a:defRPr>
                </a:lvl1pPr>
                <a:lvl2pPr marL="742950" indent="-285750" eaLnBrk="0" hangingPunct="0">
                  <a:defRPr sz="1200">
                    <a:solidFill>
                      <a:srgbClr val="000000"/>
                    </a:solidFill>
                    <a:latin typeface="Arial" pitchFamily="34" charset="0"/>
                    <a:cs typeface="Arial" pitchFamily="34" charset="0"/>
                  </a:defRPr>
                </a:lvl2pPr>
                <a:lvl3pPr marL="1143000" indent="-228600" eaLnBrk="0" hangingPunct="0">
                  <a:defRPr sz="1200">
                    <a:solidFill>
                      <a:srgbClr val="000000"/>
                    </a:solidFill>
                    <a:latin typeface="Arial" pitchFamily="34" charset="0"/>
                    <a:cs typeface="Arial" pitchFamily="34" charset="0"/>
                  </a:defRPr>
                </a:lvl3pPr>
                <a:lvl4pPr marL="1600200" indent="-228600" eaLnBrk="0" hangingPunct="0">
                  <a:defRPr sz="1200">
                    <a:solidFill>
                      <a:srgbClr val="000000"/>
                    </a:solidFill>
                    <a:latin typeface="Arial" pitchFamily="34" charset="0"/>
                    <a:cs typeface="Arial" pitchFamily="34" charset="0"/>
                  </a:defRPr>
                </a:lvl4pPr>
                <a:lvl5pPr marL="2057400" indent="-228600" eaLnBrk="0" hangingPunct="0">
                  <a:defRPr sz="1200">
                    <a:solidFill>
                      <a:srgbClr val="000000"/>
                    </a:solidFill>
                    <a:latin typeface="Arial" pitchFamily="34" charset="0"/>
                    <a:cs typeface="Arial" pitchFamily="34" charset="0"/>
                  </a:defRPr>
                </a:lvl5pPr>
                <a:lvl6pPr marL="2514600" indent="-228600" eaLnBrk="0" fontAlgn="ctr" hangingPunct="0">
                  <a:spcBef>
                    <a:spcPct val="50000"/>
                  </a:spcBef>
                  <a:spcAft>
                    <a:spcPct val="0"/>
                  </a:spcAft>
                  <a:defRPr sz="1200">
                    <a:solidFill>
                      <a:srgbClr val="000000"/>
                    </a:solidFill>
                    <a:latin typeface="Arial" pitchFamily="34" charset="0"/>
                    <a:cs typeface="Arial" pitchFamily="34" charset="0"/>
                  </a:defRPr>
                </a:lvl6pPr>
                <a:lvl7pPr marL="2971800" indent="-228600" eaLnBrk="0" fontAlgn="ctr" hangingPunct="0">
                  <a:spcBef>
                    <a:spcPct val="50000"/>
                  </a:spcBef>
                  <a:spcAft>
                    <a:spcPct val="0"/>
                  </a:spcAft>
                  <a:defRPr sz="1200">
                    <a:solidFill>
                      <a:srgbClr val="000000"/>
                    </a:solidFill>
                    <a:latin typeface="Arial" pitchFamily="34" charset="0"/>
                    <a:cs typeface="Arial" pitchFamily="34" charset="0"/>
                  </a:defRPr>
                </a:lvl7pPr>
                <a:lvl8pPr marL="3429000" indent="-228600" eaLnBrk="0" fontAlgn="ctr" hangingPunct="0">
                  <a:spcBef>
                    <a:spcPct val="50000"/>
                  </a:spcBef>
                  <a:spcAft>
                    <a:spcPct val="0"/>
                  </a:spcAft>
                  <a:defRPr sz="1200">
                    <a:solidFill>
                      <a:srgbClr val="000000"/>
                    </a:solidFill>
                    <a:latin typeface="Arial" pitchFamily="34" charset="0"/>
                    <a:cs typeface="Arial" pitchFamily="34" charset="0"/>
                  </a:defRPr>
                </a:lvl8pPr>
                <a:lvl9pPr marL="3886200" indent="-228600" eaLnBrk="0" fontAlgn="ctr" hangingPunct="0">
                  <a:spcBef>
                    <a:spcPct val="50000"/>
                  </a:spcBef>
                  <a:spcAft>
                    <a:spcPct val="0"/>
                  </a:spcAft>
                  <a:defRPr sz="1200">
                    <a:solidFill>
                      <a:srgbClr val="000000"/>
                    </a:solidFill>
                    <a:latin typeface="Arial" pitchFamily="34" charset="0"/>
                    <a:cs typeface="Arial" pitchFamily="34" charset="0"/>
                  </a:defRPr>
                </a:lvl9pPr>
              </a:lstStyle>
              <a:p>
                <a:pPr algn="ctr" eaLnBrk="1" fontAlgn="base" hangingPunct="1">
                  <a:spcBef>
                    <a:spcPct val="0"/>
                  </a:spcBef>
                </a:pPr>
                <a:r>
                  <a:rPr lang="en-US" altLang="zh-CN" sz="1600" dirty="0" smtClean="0">
                    <a:solidFill>
                      <a:schemeClr val="tx1"/>
                    </a:solidFill>
                    <a:latin typeface="Candara" pitchFamily="34" charset="0"/>
                  </a:rPr>
                  <a:t>Shipment</a:t>
                </a:r>
                <a:endParaRPr lang="zh-CN" altLang="en-US" sz="1600" dirty="0">
                  <a:solidFill>
                    <a:schemeClr val="tx1"/>
                  </a:solidFill>
                  <a:latin typeface="Candara" pitchFamily="34" charset="0"/>
                </a:endParaRPr>
              </a:p>
            </p:txBody>
          </p:sp>
        </p:grpSp>
        <p:grpSp>
          <p:nvGrpSpPr>
            <p:cNvPr id="4" name="Group 65"/>
            <p:cNvGrpSpPr>
              <a:grpSpLocks/>
            </p:cNvGrpSpPr>
            <p:nvPr/>
          </p:nvGrpSpPr>
          <p:grpSpPr bwMode="auto">
            <a:xfrm>
              <a:off x="6020327" y="2236788"/>
              <a:ext cx="1363695" cy="1066800"/>
              <a:chOff x="6020327" y="2236788"/>
              <a:chExt cx="1363695" cy="1066800"/>
            </a:xfrm>
          </p:grpSpPr>
          <p:sp>
            <p:nvSpPr>
              <p:cNvPr id="61" name="Oval 8"/>
              <p:cNvSpPr/>
              <p:nvPr/>
            </p:nvSpPr>
            <p:spPr>
              <a:xfrm>
                <a:off x="6164789" y="2236788"/>
                <a:ext cx="1066792" cy="1066800"/>
              </a:xfrm>
              <a:prstGeom prst="ellipse">
                <a:avLst/>
              </a:prstGeom>
              <a:noFill/>
              <a:ln w="50800" cmpd="thinThick">
                <a:solidFill>
                  <a:schemeClr val="accent1">
                    <a:lumMod val="50000"/>
                  </a:schemeClr>
                </a:solidFill>
                <a:miter lim="800000"/>
                <a:headEnd/>
                <a:tailEnd/>
              </a:ln>
            </p:spPr>
            <p:txBody>
              <a:bodyPr/>
              <a:lstStyle/>
              <a:p>
                <a:pPr algn="ctr" fontAlgn="base">
                  <a:lnSpc>
                    <a:spcPts val="1900"/>
                  </a:lnSpc>
                  <a:spcBef>
                    <a:spcPct val="0"/>
                  </a:spcBef>
                </a:pPr>
                <a:endParaRPr lang="zh-CN" altLang="en-US" sz="1600">
                  <a:solidFill>
                    <a:schemeClr val="tx1"/>
                  </a:solidFill>
                  <a:latin typeface="Calibri" pitchFamily="34" charset="0"/>
                  <a:ea typeface="宋体" pitchFamily="2" charset="-122"/>
                  <a:cs typeface="Times New Roman" pitchFamily="18" charset="0"/>
                </a:endParaRPr>
              </a:p>
            </p:txBody>
          </p:sp>
          <p:sp>
            <p:nvSpPr>
              <p:cNvPr id="9277" name="TextBox 9"/>
              <p:cNvSpPr txBox="1">
                <a:spLocks noChangeArrowheads="1"/>
              </p:cNvSpPr>
              <p:nvPr/>
            </p:nvSpPr>
            <p:spPr bwMode="auto">
              <a:xfrm>
                <a:off x="6020327" y="2463225"/>
                <a:ext cx="13636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rgbClr val="000000"/>
                    </a:solidFill>
                    <a:latin typeface="Arial" pitchFamily="34" charset="0"/>
                    <a:cs typeface="Arial" pitchFamily="34" charset="0"/>
                  </a:defRPr>
                </a:lvl1pPr>
                <a:lvl2pPr marL="742950" indent="-285750" eaLnBrk="0" hangingPunct="0">
                  <a:defRPr sz="1200">
                    <a:solidFill>
                      <a:srgbClr val="000000"/>
                    </a:solidFill>
                    <a:latin typeface="Arial" pitchFamily="34" charset="0"/>
                    <a:cs typeface="Arial" pitchFamily="34" charset="0"/>
                  </a:defRPr>
                </a:lvl2pPr>
                <a:lvl3pPr marL="1143000" indent="-228600" eaLnBrk="0" hangingPunct="0">
                  <a:defRPr sz="1200">
                    <a:solidFill>
                      <a:srgbClr val="000000"/>
                    </a:solidFill>
                    <a:latin typeface="Arial" pitchFamily="34" charset="0"/>
                    <a:cs typeface="Arial" pitchFamily="34" charset="0"/>
                  </a:defRPr>
                </a:lvl3pPr>
                <a:lvl4pPr marL="1600200" indent="-228600" eaLnBrk="0" hangingPunct="0">
                  <a:defRPr sz="1200">
                    <a:solidFill>
                      <a:srgbClr val="000000"/>
                    </a:solidFill>
                    <a:latin typeface="Arial" pitchFamily="34" charset="0"/>
                    <a:cs typeface="Arial" pitchFamily="34" charset="0"/>
                  </a:defRPr>
                </a:lvl4pPr>
                <a:lvl5pPr marL="2057400" indent="-228600" eaLnBrk="0" hangingPunct="0">
                  <a:defRPr sz="1200">
                    <a:solidFill>
                      <a:srgbClr val="000000"/>
                    </a:solidFill>
                    <a:latin typeface="Arial" pitchFamily="34" charset="0"/>
                    <a:cs typeface="Arial" pitchFamily="34" charset="0"/>
                  </a:defRPr>
                </a:lvl5pPr>
                <a:lvl6pPr marL="2514600" indent="-228600" eaLnBrk="0" fontAlgn="ctr" hangingPunct="0">
                  <a:spcBef>
                    <a:spcPct val="50000"/>
                  </a:spcBef>
                  <a:spcAft>
                    <a:spcPct val="0"/>
                  </a:spcAft>
                  <a:defRPr sz="1200">
                    <a:solidFill>
                      <a:srgbClr val="000000"/>
                    </a:solidFill>
                    <a:latin typeface="Arial" pitchFamily="34" charset="0"/>
                    <a:cs typeface="Arial" pitchFamily="34" charset="0"/>
                  </a:defRPr>
                </a:lvl6pPr>
                <a:lvl7pPr marL="2971800" indent="-228600" eaLnBrk="0" fontAlgn="ctr" hangingPunct="0">
                  <a:spcBef>
                    <a:spcPct val="50000"/>
                  </a:spcBef>
                  <a:spcAft>
                    <a:spcPct val="0"/>
                  </a:spcAft>
                  <a:defRPr sz="1200">
                    <a:solidFill>
                      <a:srgbClr val="000000"/>
                    </a:solidFill>
                    <a:latin typeface="Arial" pitchFamily="34" charset="0"/>
                    <a:cs typeface="Arial" pitchFamily="34" charset="0"/>
                  </a:defRPr>
                </a:lvl7pPr>
                <a:lvl8pPr marL="3429000" indent="-228600" eaLnBrk="0" fontAlgn="ctr" hangingPunct="0">
                  <a:spcBef>
                    <a:spcPct val="50000"/>
                  </a:spcBef>
                  <a:spcAft>
                    <a:spcPct val="0"/>
                  </a:spcAft>
                  <a:defRPr sz="1200">
                    <a:solidFill>
                      <a:srgbClr val="000000"/>
                    </a:solidFill>
                    <a:latin typeface="Arial" pitchFamily="34" charset="0"/>
                    <a:cs typeface="Arial" pitchFamily="34" charset="0"/>
                  </a:defRPr>
                </a:lvl8pPr>
                <a:lvl9pPr marL="3886200" indent="-228600" eaLnBrk="0" fontAlgn="ctr" hangingPunct="0">
                  <a:spcBef>
                    <a:spcPct val="50000"/>
                  </a:spcBef>
                  <a:spcAft>
                    <a:spcPct val="0"/>
                  </a:spcAft>
                  <a:defRPr sz="1200">
                    <a:solidFill>
                      <a:srgbClr val="000000"/>
                    </a:solidFill>
                    <a:latin typeface="Arial" pitchFamily="34" charset="0"/>
                    <a:cs typeface="Arial" pitchFamily="34" charset="0"/>
                  </a:defRPr>
                </a:lvl9pPr>
              </a:lstStyle>
              <a:p>
                <a:pPr algn="ctr" eaLnBrk="1" fontAlgn="base" hangingPunct="1">
                  <a:spcBef>
                    <a:spcPct val="0"/>
                  </a:spcBef>
                </a:pPr>
                <a:r>
                  <a:rPr lang="en-US" altLang="zh-CN" sz="1600" dirty="0" smtClean="0">
                    <a:solidFill>
                      <a:schemeClr val="tx1"/>
                    </a:solidFill>
                    <a:latin typeface="Candara" pitchFamily="34" charset="0"/>
                  </a:rPr>
                  <a:t>Customer profile</a:t>
                </a:r>
                <a:endParaRPr lang="en-US" altLang="zh-CN" sz="1600" dirty="0">
                  <a:solidFill>
                    <a:schemeClr val="tx1"/>
                  </a:solidFill>
                  <a:latin typeface="Candara" pitchFamily="34" charset="0"/>
                </a:endParaRPr>
              </a:p>
            </p:txBody>
          </p:sp>
        </p:grpSp>
        <p:grpSp>
          <p:nvGrpSpPr>
            <p:cNvPr id="5" name="Group 66"/>
            <p:cNvGrpSpPr>
              <a:grpSpLocks/>
            </p:cNvGrpSpPr>
            <p:nvPr/>
          </p:nvGrpSpPr>
          <p:grpSpPr bwMode="auto">
            <a:xfrm>
              <a:off x="6150501" y="3803650"/>
              <a:ext cx="1116877" cy="1066800"/>
              <a:chOff x="6150501" y="3803650"/>
              <a:chExt cx="1116877" cy="1066800"/>
            </a:xfrm>
          </p:grpSpPr>
          <p:sp>
            <p:nvSpPr>
              <p:cNvPr id="59" name="Oval 11"/>
              <p:cNvSpPr/>
              <p:nvPr/>
            </p:nvSpPr>
            <p:spPr>
              <a:xfrm>
                <a:off x="6150501" y="3803650"/>
                <a:ext cx="1066792" cy="1066800"/>
              </a:xfrm>
              <a:prstGeom prst="ellipse">
                <a:avLst/>
              </a:prstGeom>
              <a:noFill/>
              <a:ln w="50800" cmpd="thinThick">
                <a:solidFill>
                  <a:schemeClr val="accent1">
                    <a:lumMod val="50000"/>
                  </a:schemeClr>
                </a:solidFill>
                <a:miter lim="800000"/>
                <a:headEnd/>
                <a:tailEnd/>
              </a:ln>
            </p:spPr>
            <p:txBody>
              <a:bodyPr/>
              <a:lstStyle/>
              <a:p>
                <a:pPr algn="ctr" fontAlgn="base">
                  <a:lnSpc>
                    <a:spcPts val="1900"/>
                  </a:lnSpc>
                  <a:spcBef>
                    <a:spcPct val="0"/>
                  </a:spcBef>
                </a:pPr>
                <a:endParaRPr lang="zh-CN" altLang="en-US" sz="1600">
                  <a:solidFill>
                    <a:schemeClr val="tx1"/>
                  </a:solidFill>
                  <a:latin typeface="Calibri" pitchFamily="34" charset="0"/>
                  <a:ea typeface="宋体" pitchFamily="2" charset="-122"/>
                  <a:cs typeface="Times New Roman" pitchFamily="18" charset="0"/>
                </a:endParaRPr>
              </a:p>
            </p:txBody>
          </p:sp>
          <p:sp>
            <p:nvSpPr>
              <p:cNvPr id="9275" name="TextBox 12"/>
              <p:cNvSpPr txBox="1">
                <a:spLocks noChangeArrowheads="1"/>
              </p:cNvSpPr>
              <p:nvPr/>
            </p:nvSpPr>
            <p:spPr bwMode="auto">
              <a:xfrm>
                <a:off x="6152977" y="4167193"/>
                <a:ext cx="11144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rgbClr val="000000"/>
                    </a:solidFill>
                    <a:latin typeface="Arial" pitchFamily="34" charset="0"/>
                    <a:cs typeface="Arial" pitchFamily="34" charset="0"/>
                  </a:defRPr>
                </a:lvl1pPr>
                <a:lvl2pPr marL="742950" indent="-285750" eaLnBrk="0" hangingPunct="0">
                  <a:defRPr sz="1200">
                    <a:solidFill>
                      <a:srgbClr val="000000"/>
                    </a:solidFill>
                    <a:latin typeface="Arial" pitchFamily="34" charset="0"/>
                    <a:cs typeface="Arial" pitchFamily="34" charset="0"/>
                  </a:defRPr>
                </a:lvl2pPr>
                <a:lvl3pPr marL="1143000" indent="-228600" eaLnBrk="0" hangingPunct="0">
                  <a:defRPr sz="1200">
                    <a:solidFill>
                      <a:srgbClr val="000000"/>
                    </a:solidFill>
                    <a:latin typeface="Arial" pitchFamily="34" charset="0"/>
                    <a:cs typeface="Arial" pitchFamily="34" charset="0"/>
                  </a:defRPr>
                </a:lvl3pPr>
                <a:lvl4pPr marL="1600200" indent="-228600" eaLnBrk="0" hangingPunct="0">
                  <a:defRPr sz="1200">
                    <a:solidFill>
                      <a:srgbClr val="000000"/>
                    </a:solidFill>
                    <a:latin typeface="Arial" pitchFamily="34" charset="0"/>
                    <a:cs typeface="Arial" pitchFamily="34" charset="0"/>
                  </a:defRPr>
                </a:lvl4pPr>
                <a:lvl5pPr marL="2057400" indent="-228600" eaLnBrk="0" hangingPunct="0">
                  <a:defRPr sz="1200">
                    <a:solidFill>
                      <a:srgbClr val="000000"/>
                    </a:solidFill>
                    <a:latin typeface="Arial" pitchFamily="34" charset="0"/>
                    <a:cs typeface="Arial" pitchFamily="34" charset="0"/>
                  </a:defRPr>
                </a:lvl5pPr>
                <a:lvl6pPr marL="2514600" indent="-228600" eaLnBrk="0" fontAlgn="ctr" hangingPunct="0">
                  <a:spcBef>
                    <a:spcPct val="50000"/>
                  </a:spcBef>
                  <a:spcAft>
                    <a:spcPct val="0"/>
                  </a:spcAft>
                  <a:defRPr sz="1200">
                    <a:solidFill>
                      <a:srgbClr val="000000"/>
                    </a:solidFill>
                    <a:latin typeface="Arial" pitchFamily="34" charset="0"/>
                    <a:cs typeface="Arial" pitchFamily="34" charset="0"/>
                  </a:defRPr>
                </a:lvl6pPr>
                <a:lvl7pPr marL="2971800" indent="-228600" eaLnBrk="0" fontAlgn="ctr" hangingPunct="0">
                  <a:spcBef>
                    <a:spcPct val="50000"/>
                  </a:spcBef>
                  <a:spcAft>
                    <a:spcPct val="0"/>
                  </a:spcAft>
                  <a:defRPr sz="1200">
                    <a:solidFill>
                      <a:srgbClr val="000000"/>
                    </a:solidFill>
                    <a:latin typeface="Arial" pitchFamily="34" charset="0"/>
                    <a:cs typeface="Arial" pitchFamily="34" charset="0"/>
                  </a:defRPr>
                </a:lvl7pPr>
                <a:lvl8pPr marL="3429000" indent="-228600" eaLnBrk="0" fontAlgn="ctr" hangingPunct="0">
                  <a:spcBef>
                    <a:spcPct val="50000"/>
                  </a:spcBef>
                  <a:spcAft>
                    <a:spcPct val="0"/>
                  </a:spcAft>
                  <a:defRPr sz="1200">
                    <a:solidFill>
                      <a:srgbClr val="000000"/>
                    </a:solidFill>
                    <a:latin typeface="Arial" pitchFamily="34" charset="0"/>
                    <a:cs typeface="Arial" pitchFamily="34" charset="0"/>
                  </a:defRPr>
                </a:lvl8pPr>
                <a:lvl9pPr marL="3886200" indent="-228600" eaLnBrk="0" fontAlgn="ctr" hangingPunct="0">
                  <a:spcBef>
                    <a:spcPct val="50000"/>
                  </a:spcBef>
                  <a:spcAft>
                    <a:spcPct val="0"/>
                  </a:spcAft>
                  <a:defRPr sz="1200">
                    <a:solidFill>
                      <a:srgbClr val="000000"/>
                    </a:solidFill>
                    <a:latin typeface="Arial" pitchFamily="34" charset="0"/>
                    <a:cs typeface="Arial" pitchFamily="34" charset="0"/>
                  </a:defRPr>
                </a:lvl9pPr>
              </a:lstStyle>
              <a:p>
                <a:pPr algn="ctr" eaLnBrk="1" fontAlgn="base" hangingPunct="1">
                  <a:spcBef>
                    <a:spcPct val="0"/>
                  </a:spcBef>
                </a:pPr>
                <a:r>
                  <a:rPr lang="en-US" altLang="zh-CN" sz="1600" dirty="0" smtClean="0">
                    <a:solidFill>
                      <a:schemeClr val="tx1"/>
                    </a:solidFill>
                    <a:latin typeface="Candara" pitchFamily="34" charset="0"/>
                  </a:rPr>
                  <a:t>promotion</a:t>
                </a:r>
                <a:endParaRPr lang="en-US" altLang="zh-CN" sz="1600" dirty="0">
                  <a:solidFill>
                    <a:schemeClr val="tx1"/>
                  </a:solidFill>
                  <a:latin typeface="Candara" pitchFamily="34" charset="0"/>
                </a:endParaRPr>
              </a:p>
            </p:txBody>
          </p:sp>
        </p:grpSp>
        <p:grpSp>
          <p:nvGrpSpPr>
            <p:cNvPr id="6" name="Group 67"/>
            <p:cNvGrpSpPr>
              <a:grpSpLocks/>
            </p:cNvGrpSpPr>
            <p:nvPr/>
          </p:nvGrpSpPr>
          <p:grpSpPr bwMode="auto">
            <a:xfrm>
              <a:off x="6164789" y="5410200"/>
              <a:ext cx="1066792" cy="1066800"/>
              <a:chOff x="6164789" y="5410200"/>
              <a:chExt cx="1066792" cy="1066800"/>
            </a:xfrm>
          </p:grpSpPr>
          <p:sp>
            <p:nvSpPr>
              <p:cNvPr id="57" name="Oval 14"/>
              <p:cNvSpPr/>
              <p:nvPr/>
            </p:nvSpPr>
            <p:spPr>
              <a:xfrm>
                <a:off x="6164789" y="5410200"/>
                <a:ext cx="1066792" cy="1066800"/>
              </a:xfrm>
              <a:prstGeom prst="ellipse">
                <a:avLst/>
              </a:prstGeom>
              <a:noFill/>
              <a:ln w="50800" cmpd="thinThick">
                <a:solidFill>
                  <a:schemeClr val="accent1">
                    <a:lumMod val="50000"/>
                  </a:schemeClr>
                </a:solidFill>
                <a:miter lim="800000"/>
                <a:headEnd/>
                <a:tailEnd/>
              </a:ln>
            </p:spPr>
            <p:txBody>
              <a:bodyPr/>
              <a:lstStyle/>
              <a:p>
                <a:pPr algn="ctr" fontAlgn="base">
                  <a:lnSpc>
                    <a:spcPts val="1900"/>
                  </a:lnSpc>
                  <a:spcBef>
                    <a:spcPct val="0"/>
                  </a:spcBef>
                </a:pPr>
                <a:endParaRPr lang="zh-CN" altLang="en-US" sz="1600">
                  <a:solidFill>
                    <a:schemeClr val="tx1"/>
                  </a:solidFill>
                  <a:latin typeface="Calibri" pitchFamily="34" charset="0"/>
                  <a:ea typeface="宋体" pitchFamily="2" charset="-122"/>
                  <a:cs typeface="Times New Roman" pitchFamily="18" charset="0"/>
                </a:endParaRPr>
              </a:p>
            </p:txBody>
          </p:sp>
          <p:sp>
            <p:nvSpPr>
              <p:cNvPr id="9273" name="TextBox 15"/>
              <p:cNvSpPr txBox="1">
                <a:spLocks noChangeArrowheads="1"/>
              </p:cNvSpPr>
              <p:nvPr/>
            </p:nvSpPr>
            <p:spPr bwMode="auto">
              <a:xfrm>
                <a:off x="6230284" y="5816025"/>
                <a:ext cx="9541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rgbClr val="000000"/>
                    </a:solidFill>
                    <a:latin typeface="Arial" pitchFamily="34" charset="0"/>
                    <a:cs typeface="Arial" pitchFamily="34" charset="0"/>
                  </a:defRPr>
                </a:lvl1pPr>
                <a:lvl2pPr marL="742950" indent="-285750" eaLnBrk="0" hangingPunct="0">
                  <a:defRPr sz="1200">
                    <a:solidFill>
                      <a:srgbClr val="000000"/>
                    </a:solidFill>
                    <a:latin typeface="Arial" pitchFamily="34" charset="0"/>
                    <a:cs typeface="Arial" pitchFamily="34" charset="0"/>
                  </a:defRPr>
                </a:lvl2pPr>
                <a:lvl3pPr marL="1143000" indent="-228600" eaLnBrk="0" hangingPunct="0">
                  <a:defRPr sz="1200">
                    <a:solidFill>
                      <a:srgbClr val="000000"/>
                    </a:solidFill>
                    <a:latin typeface="Arial" pitchFamily="34" charset="0"/>
                    <a:cs typeface="Arial" pitchFamily="34" charset="0"/>
                  </a:defRPr>
                </a:lvl3pPr>
                <a:lvl4pPr marL="1600200" indent="-228600" eaLnBrk="0" hangingPunct="0">
                  <a:defRPr sz="1200">
                    <a:solidFill>
                      <a:srgbClr val="000000"/>
                    </a:solidFill>
                    <a:latin typeface="Arial" pitchFamily="34" charset="0"/>
                    <a:cs typeface="Arial" pitchFamily="34" charset="0"/>
                  </a:defRPr>
                </a:lvl4pPr>
                <a:lvl5pPr marL="2057400" indent="-228600" eaLnBrk="0" hangingPunct="0">
                  <a:defRPr sz="1200">
                    <a:solidFill>
                      <a:srgbClr val="000000"/>
                    </a:solidFill>
                    <a:latin typeface="Arial" pitchFamily="34" charset="0"/>
                    <a:cs typeface="Arial" pitchFamily="34" charset="0"/>
                  </a:defRPr>
                </a:lvl5pPr>
                <a:lvl6pPr marL="2514600" indent="-228600" eaLnBrk="0" fontAlgn="ctr" hangingPunct="0">
                  <a:spcBef>
                    <a:spcPct val="50000"/>
                  </a:spcBef>
                  <a:spcAft>
                    <a:spcPct val="0"/>
                  </a:spcAft>
                  <a:defRPr sz="1200">
                    <a:solidFill>
                      <a:srgbClr val="000000"/>
                    </a:solidFill>
                    <a:latin typeface="Arial" pitchFamily="34" charset="0"/>
                    <a:cs typeface="Arial" pitchFamily="34" charset="0"/>
                  </a:defRPr>
                </a:lvl6pPr>
                <a:lvl7pPr marL="2971800" indent="-228600" eaLnBrk="0" fontAlgn="ctr" hangingPunct="0">
                  <a:spcBef>
                    <a:spcPct val="50000"/>
                  </a:spcBef>
                  <a:spcAft>
                    <a:spcPct val="0"/>
                  </a:spcAft>
                  <a:defRPr sz="1200">
                    <a:solidFill>
                      <a:srgbClr val="000000"/>
                    </a:solidFill>
                    <a:latin typeface="Arial" pitchFamily="34" charset="0"/>
                    <a:cs typeface="Arial" pitchFamily="34" charset="0"/>
                  </a:defRPr>
                </a:lvl7pPr>
                <a:lvl8pPr marL="3429000" indent="-228600" eaLnBrk="0" fontAlgn="ctr" hangingPunct="0">
                  <a:spcBef>
                    <a:spcPct val="50000"/>
                  </a:spcBef>
                  <a:spcAft>
                    <a:spcPct val="0"/>
                  </a:spcAft>
                  <a:defRPr sz="1200">
                    <a:solidFill>
                      <a:srgbClr val="000000"/>
                    </a:solidFill>
                    <a:latin typeface="Arial" pitchFamily="34" charset="0"/>
                    <a:cs typeface="Arial" pitchFamily="34" charset="0"/>
                  </a:defRPr>
                </a:lvl8pPr>
                <a:lvl9pPr marL="3886200" indent="-228600" eaLnBrk="0" fontAlgn="ctr" hangingPunct="0">
                  <a:spcBef>
                    <a:spcPct val="50000"/>
                  </a:spcBef>
                  <a:spcAft>
                    <a:spcPct val="0"/>
                  </a:spcAft>
                  <a:defRPr sz="1200">
                    <a:solidFill>
                      <a:srgbClr val="000000"/>
                    </a:solidFill>
                    <a:latin typeface="Arial" pitchFamily="34" charset="0"/>
                    <a:cs typeface="Arial" pitchFamily="34" charset="0"/>
                  </a:defRPr>
                </a:lvl9pPr>
              </a:lstStyle>
              <a:p>
                <a:pPr algn="ctr" eaLnBrk="1" fontAlgn="base" hangingPunct="1">
                  <a:spcBef>
                    <a:spcPct val="0"/>
                  </a:spcBef>
                </a:pPr>
                <a:r>
                  <a:rPr lang="en-US" altLang="zh-CN" sz="1600" dirty="0">
                    <a:solidFill>
                      <a:schemeClr val="tx1"/>
                    </a:solidFill>
                    <a:latin typeface="Candara" pitchFamily="34" charset="0"/>
                  </a:rPr>
                  <a:t>Payment</a:t>
                </a:r>
              </a:p>
              <a:p>
                <a:pPr algn="ctr" eaLnBrk="1" fontAlgn="base" hangingPunct="1">
                  <a:spcBef>
                    <a:spcPct val="0"/>
                  </a:spcBef>
                </a:pPr>
                <a:endParaRPr lang="en-US" altLang="zh-CN" sz="1600" dirty="0">
                  <a:solidFill>
                    <a:schemeClr val="tx1"/>
                  </a:solidFill>
                  <a:latin typeface="Candara" pitchFamily="34" charset="0"/>
                </a:endParaRPr>
              </a:p>
            </p:txBody>
          </p:sp>
        </p:grpSp>
        <p:grpSp>
          <p:nvGrpSpPr>
            <p:cNvPr id="7" name="Group 69"/>
            <p:cNvGrpSpPr>
              <a:grpSpLocks/>
            </p:cNvGrpSpPr>
            <p:nvPr/>
          </p:nvGrpSpPr>
          <p:grpSpPr bwMode="auto">
            <a:xfrm>
              <a:off x="7784026" y="4800600"/>
              <a:ext cx="1066791" cy="1066800"/>
              <a:chOff x="3960235" y="4816040"/>
              <a:chExt cx="1066791" cy="1066800"/>
            </a:xfrm>
          </p:grpSpPr>
          <p:sp>
            <p:nvSpPr>
              <p:cNvPr id="55" name="Oval 17"/>
              <p:cNvSpPr/>
              <p:nvPr/>
            </p:nvSpPr>
            <p:spPr>
              <a:xfrm>
                <a:off x="3960235" y="4816040"/>
                <a:ext cx="1066791" cy="1066800"/>
              </a:xfrm>
              <a:prstGeom prst="ellipse">
                <a:avLst/>
              </a:prstGeom>
              <a:noFill/>
              <a:ln w="50800" cmpd="thinThick">
                <a:solidFill>
                  <a:schemeClr val="accent1">
                    <a:lumMod val="50000"/>
                  </a:schemeClr>
                </a:solidFill>
                <a:miter lim="800000"/>
                <a:headEnd/>
                <a:tailEnd/>
              </a:ln>
            </p:spPr>
            <p:txBody>
              <a:bodyPr/>
              <a:lstStyle/>
              <a:p>
                <a:pPr algn="ctr" fontAlgn="base">
                  <a:lnSpc>
                    <a:spcPts val="1900"/>
                  </a:lnSpc>
                  <a:spcBef>
                    <a:spcPct val="0"/>
                  </a:spcBef>
                </a:pPr>
                <a:endParaRPr lang="zh-CN" altLang="en-US" sz="1600">
                  <a:solidFill>
                    <a:schemeClr val="tx1"/>
                  </a:solidFill>
                  <a:latin typeface="Calibri" pitchFamily="34" charset="0"/>
                  <a:ea typeface="宋体" pitchFamily="2" charset="-122"/>
                  <a:cs typeface="Times New Roman" pitchFamily="18" charset="0"/>
                </a:endParaRPr>
              </a:p>
            </p:txBody>
          </p:sp>
          <p:sp>
            <p:nvSpPr>
              <p:cNvPr id="9271" name="TextBox 18"/>
              <p:cNvSpPr txBox="1">
                <a:spLocks noChangeArrowheads="1"/>
              </p:cNvSpPr>
              <p:nvPr/>
            </p:nvSpPr>
            <p:spPr bwMode="auto">
              <a:xfrm>
                <a:off x="4116232" y="5166308"/>
                <a:ext cx="7729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rgbClr val="000000"/>
                    </a:solidFill>
                    <a:latin typeface="Arial" pitchFamily="34" charset="0"/>
                    <a:cs typeface="Arial" pitchFamily="34" charset="0"/>
                  </a:defRPr>
                </a:lvl1pPr>
                <a:lvl2pPr marL="742950" indent="-285750" eaLnBrk="0" hangingPunct="0">
                  <a:defRPr sz="1200">
                    <a:solidFill>
                      <a:srgbClr val="000000"/>
                    </a:solidFill>
                    <a:latin typeface="Arial" pitchFamily="34" charset="0"/>
                    <a:cs typeface="Arial" pitchFamily="34" charset="0"/>
                  </a:defRPr>
                </a:lvl2pPr>
                <a:lvl3pPr marL="1143000" indent="-228600" eaLnBrk="0" hangingPunct="0">
                  <a:defRPr sz="1200">
                    <a:solidFill>
                      <a:srgbClr val="000000"/>
                    </a:solidFill>
                    <a:latin typeface="Arial" pitchFamily="34" charset="0"/>
                    <a:cs typeface="Arial" pitchFamily="34" charset="0"/>
                  </a:defRPr>
                </a:lvl3pPr>
                <a:lvl4pPr marL="1600200" indent="-228600" eaLnBrk="0" hangingPunct="0">
                  <a:defRPr sz="1200">
                    <a:solidFill>
                      <a:srgbClr val="000000"/>
                    </a:solidFill>
                    <a:latin typeface="Arial" pitchFamily="34" charset="0"/>
                    <a:cs typeface="Arial" pitchFamily="34" charset="0"/>
                  </a:defRPr>
                </a:lvl4pPr>
                <a:lvl5pPr marL="2057400" indent="-228600" eaLnBrk="0" hangingPunct="0">
                  <a:defRPr sz="1200">
                    <a:solidFill>
                      <a:srgbClr val="000000"/>
                    </a:solidFill>
                    <a:latin typeface="Arial" pitchFamily="34" charset="0"/>
                    <a:cs typeface="Arial" pitchFamily="34" charset="0"/>
                  </a:defRPr>
                </a:lvl5pPr>
                <a:lvl6pPr marL="2514600" indent="-228600" eaLnBrk="0" fontAlgn="ctr" hangingPunct="0">
                  <a:spcBef>
                    <a:spcPct val="50000"/>
                  </a:spcBef>
                  <a:spcAft>
                    <a:spcPct val="0"/>
                  </a:spcAft>
                  <a:defRPr sz="1200">
                    <a:solidFill>
                      <a:srgbClr val="000000"/>
                    </a:solidFill>
                    <a:latin typeface="Arial" pitchFamily="34" charset="0"/>
                    <a:cs typeface="Arial" pitchFamily="34" charset="0"/>
                  </a:defRPr>
                </a:lvl6pPr>
                <a:lvl7pPr marL="2971800" indent="-228600" eaLnBrk="0" fontAlgn="ctr" hangingPunct="0">
                  <a:spcBef>
                    <a:spcPct val="50000"/>
                  </a:spcBef>
                  <a:spcAft>
                    <a:spcPct val="0"/>
                  </a:spcAft>
                  <a:defRPr sz="1200">
                    <a:solidFill>
                      <a:srgbClr val="000000"/>
                    </a:solidFill>
                    <a:latin typeface="Arial" pitchFamily="34" charset="0"/>
                    <a:cs typeface="Arial" pitchFamily="34" charset="0"/>
                  </a:defRPr>
                </a:lvl7pPr>
                <a:lvl8pPr marL="3429000" indent="-228600" eaLnBrk="0" fontAlgn="ctr" hangingPunct="0">
                  <a:spcBef>
                    <a:spcPct val="50000"/>
                  </a:spcBef>
                  <a:spcAft>
                    <a:spcPct val="0"/>
                  </a:spcAft>
                  <a:defRPr sz="1200">
                    <a:solidFill>
                      <a:srgbClr val="000000"/>
                    </a:solidFill>
                    <a:latin typeface="Arial" pitchFamily="34" charset="0"/>
                    <a:cs typeface="Arial" pitchFamily="34" charset="0"/>
                  </a:defRPr>
                </a:lvl8pPr>
                <a:lvl9pPr marL="3886200" indent="-228600" eaLnBrk="0" fontAlgn="ctr" hangingPunct="0">
                  <a:spcBef>
                    <a:spcPct val="50000"/>
                  </a:spcBef>
                  <a:spcAft>
                    <a:spcPct val="0"/>
                  </a:spcAft>
                  <a:defRPr sz="1200">
                    <a:solidFill>
                      <a:srgbClr val="000000"/>
                    </a:solidFill>
                    <a:latin typeface="Arial" pitchFamily="34" charset="0"/>
                    <a:cs typeface="Arial" pitchFamily="34" charset="0"/>
                  </a:defRPr>
                </a:lvl9pPr>
              </a:lstStyle>
              <a:p>
                <a:pPr algn="ctr" eaLnBrk="1" fontAlgn="base" hangingPunct="1">
                  <a:spcBef>
                    <a:spcPct val="0"/>
                  </a:spcBef>
                </a:pPr>
                <a:r>
                  <a:rPr lang="en-US" altLang="zh-CN" sz="1600" dirty="0" smtClean="0">
                    <a:solidFill>
                      <a:schemeClr val="tx1"/>
                    </a:solidFill>
                    <a:latin typeface="Candara" pitchFamily="34" charset="0"/>
                  </a:rPr>
                  <a:t>Owner</a:t>
                </a:r>
                <a:endParaRPr lang="en-US" altLang="zh-CN" sz="1600" dirty="0">
                  <a:solidFill>
                    <a:schemeClr val="tx1"/>
                  </a:solidFill>
                  <a:latin typeface="Candara" pitchFamily="34" charset="0"/>
                </a:endParaRPr>
              </a:p>
            </p:txBody>
          </p:sp>
        </p:grpSp>
        <p:grpSp>
          <p:nvGrpSpPr>
            <p:cNvPr id="8" name="Group 60"/>
            <p:cNvGrpSpPr>
              <a:grpSpLocks/>
            </p:cNvGrpSpPr>
            <p:nvPr/>
          </p:nvGrpSpPr>
          <p:grpSpPr bwMode="auto">
            <a:xfrm>
              <a:off x="1800785" y="711200"/>
              <a:ext cx="1066792" cy="1066800"/>
              <a:chOff x="1800785" y="711200"/>
              <a:chExt cx="1066792" cy="1066800"/>
            </a:xfrm>
          </p:grpSpPr>
          <p:sp>
            <p:nvSpPr>
              <p:cNvPr id="53" name="Oval 52"/>
              <p:cNvSpPr/>
              <p:nvPr/>
            </p:nvSpPr>
            <p:spPr>
              <a:xfrm>
                <a:off x="1800785" y="711200"/>
                <a:ext cx="1066792" cy="1066800"/>
              </a:xfrm>
              <a:prstGeom prst="ellipse">
                <a:avLst/>
              </a:prstGeom>
              <a:noFill/>
              <a:ln w="50800" cmpd="thinThick">
                <a:solidFill>
                  <a:schemeClr val="accent1">
                    <a:lumMod val="50000"/>
                  </a:schemeClr>
                </a:solidFill>
                <a:miter lim="800000"/>
                <a:headEnd/>
                <a:tailEnd/>
              </a:ln>
            </p:spPr>
            <p:txBody>
              <a:bodyPr/>
              <a:lstStyle/>
              <a:p>
                <a:pPr algn="ctr" fontAlgn="base">
                  <a:lnSpc>
                    <a:spcPts val="1900"/>
                  </a:lnSpc>
                  <a:spcBef>
                    <a:spcPct val="0"/>
                  </a:spcBef>
                </a:pPr>
                <a:endParaRPr lang="zh-CN" altLang="en-US" sz="1600">
                  <a:solidFill>
                    <a:schemeClr val="tx1"/>
                  </a:solidFill>
                  <a:latin typeface="Calibri" pitchFamily="34" charset="0"/>
                  <a:ea typeface="宋体" pitchFamily="2" charset="-122"/>
                  <a:cs typeface="Times New Roman" pitchFamily="18" charset="0"/>
                </a:endParaRPr>
              </a:p>
            </p:txBody>
          </p:sp>
          <p:sp>
            <p:nvSpPr>
              <p:cNvPr id="9269" name="TextBox 53"/>
              <p:cNvSpPr txBox="1">
                <a:spLocks noChangeArrowheads="1"/>
              </p:cNvSpPr>
              <p:nvPr/>
            </p:nvSpPr>
            <p:spPr bwMode="auto">
              <a:xfrm>
                <a:off x="2057958" y="838200"/>
                <a:ext cx="71669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rgbClr val="000000"/>
                    </a:solidFill>
                    <a:latin typeface="Arial" pitchFamily="34" charset="0"/>
                    <a:cs typeface="Arial" pitchFamily="34" charset="0"/>
                  </a:defRPr>
                </a:lvl1pPr>
                <a:lvl2pPr marL="742950" indent="-285750" eaLnBrk="0" hangingPunct="0">
                  <a:defRPr sz="1200">
                    <a:solidFill>
                      <a:srgbClr val="000000"/>
                    </a:solidFill>
                    <a:latin typeface="Arial" pitchFamily="34" charset="0"/>
                    <a:cs typeface="Arial" pitchFamily="34" charset="0"/>
                  </a:defRPr>
                </a:lvl2pPr>
                <a:lvl3pPr marL="1143000" indent="-228600" eaLnBrk="0" hangingPunct="0">
                  <a:defRPr sz="1200">
                    <a:solidFill>
                      <a:srgbClr val="000000"/>
                    </a:solidFill>
                    <a:latin typeface="Arial" pitchFamily="34" charset="0"/>
                    <a:cs typeface="Arial" pitchFamily="34" charset="0"/>
                  </a:defRPr>
                </a:lvl3pPr>
                <a:lvl4pPr marL="1600200" indent="-228600" eaLnBrk="0" hangingPunct="0">
                  <a:defRPr sz="1200">
                    <a:solidFill>
                      <a:srgbClr val="000000"/>
                    </a:solidFill>
                    <a:latin typeface="Arial" pitchFamily="34" charset="0"/>
                    <a:cs typeface="Arial" pitchFamily="34" charset="0"/>
                  </a:defRPr>
                </a:lvl4pPr>
                <a:lvl5pPr marL="2057400" indent="-228600" eaLnBrk="0" hangingPunct="0">
                  <a:defRPr sz="1200">
                    <a:solidFill>
                      <a:srgbClr val="000000"/>
                    </a:solidFill>
                    <a:latin typeface="Arial" pitchFamily="34" charset="0"/>
                    <a:cs typeface="Arial" pitchFamily="34" charset="0"/>
                  </a:defRPr>
                </a:lvl5pPr>
                <a:lvl6pPr marL="2514600" indent="-228600" eaLnBrk="0" fontAlgn="ctr" hangingPunct="0">
                  <a:spcBef>
                    <a:spcPct val="50000"/>
                  </a:spcBef>
                  <a:spcAft>
                    <a:spcPct val="0"/>
                  </a:spcAft>
                  <a:defRPr sz="1200">
                    <a:solidFill>
                      <a:srgbClr val="000000"/>
                    </a:solidFill>
                    <a:latin typeface="Arial" pitchFamily="34" charset="0"/>
                    <a:cs typeface="Arial" pitchFamily="34" charset="0"/>
                  </a:defRPr>
                </a:lvl6pPr>
                <a:lvl7pPr marL="2971800" indent="-228600" eaLnBrk="0" fontAlgn="ctr" hangingPunct="0">
                  <a:spcBef>
                    <a:spcPct val="50000"/>
                  </a:spcBef>
                  <a:spcAft>
                    <a:spcPct val="0"/>
                  </a:spcAft>
                  <a:defRPr sz="1200">
                    <a:solidFill>
                      <a:srgbClr val="000000"/>
                    </a:solidFill>
                    <a:latin typeface="Arial" pitchFamily="34" charset="0"/>
                    <a:cs typeface="Arial" pitchFamily="34" charset="0"/>
                  </a:defRPr>
                </a:lvl7pPr>
                <a:lvl8pPr marL="3429000" indent="-228600" eaLnBrk="0" fontAlgn="ctr" hangingPunct="0">
                  <a:spcBef>
                    <a:spcPct val="50000"/>
                  </a:spcBef>
                  <a:spcAft>
                    <a:spcPct val="0"/>
                  </a:spcAft>
                  <a:defRPr sz="1200">
                    <a:solidFill>
                      <a:srgbClr val="000000"/>
                    </a:solidFill>
                    <a:latin typeface="Arial" pitchFamily="34" charset="0"/>
                    <a:cs typeface="Arial" pitchFamily="34" charset="0"/>
                  </a:defRPr>
                </a:lvl8pPr>
                <a:lvl9pPr marL="3886200" indent="-228600" eaLnBrk="0" fontAlgn="ctr" hangingPunct="0">
                  <a:spcBef>
                    <a:spcPct val="50000"/>
                  </a:spcBef>
                  <a:spcAft>
                    <a:spcPct val="0"/>
                  </a:spcAft>
                  <a:defRPr sz="1200">
                    <a:solidFill>
                      <a:srgbClr val="000000"/>
                    </a:solidFill>
                    <a:latin typeface="Arial" pitchFamily="34" charset="0"/>
                    <a:cs typeface="Arial" pitchFamily="34" charset="0"/>
                  </a:defRPr>
                </a:lvl9pPr>
              </a:lstStyle>
              <a:p>
                <a:pPr eaLnBrk="1" fontAlgn="base" hangingPunct="1">
                  <a:spcBef>
                    <a:spcPct val="0"/>
                  </a:spcBef>
                </a:pPr>
                <a:r>
                  <a:rPr lang="en-US" altLang="zh-CN" sz="1600" dirty="0" smtClean="0">
                    <a:solidFill>
                      <a:schemeClr val="tx1"/>
                    </a:solidFill>
                    <a:latin typeface="Candara" pitchFamily="34" charset="0"/>
                  </a:rPr>
                  <a:t>Date and Time</a:t>
                </a:r>
              </a:p>
            </p:txBody>
          </p:sp>
        </p:grpSp>
        <p:grpSp>
          <p:nvGrpSpPr>
            <p:cNvPr id="9" name="Group 61"/>
            <p:cNvGrpSpPr>
              <a:grpSpLocks/>
            </p:cNvGrpSpPr>
            <p:nvPr/>
          </p:nvGrpSpPr>
          <p:grpSpPr bwMode="auto">
            <a:xfrm>
              <a:off x="1800785" y="2235200"/>
              <a:ext cx="1066792" cy="1066800"/>
              <a:chOff x="1800785" y="2235200"/>
              <a:chExt cx="1066792" cy="1066800"/>
            </a:xfrm>
          </p:grpSpPr>
          <p:sp>
            <p:nvSpPr>
              <p:cNvPr id="51" name="Oval 50"/>
              <p:cNvSpPr/>
              <p:nvPr/>
            </p:nvSpPr>
            <p:spPr>
              <a:xfrm>
                <a:off x="1800785" y="2235200"/>
                <a:ext cx="1066792" cy="1066800"/>
              </a:xfrm>
              <a:prstGeom prst="ellipse">
                <a:avLst/>
              </a:prstGeom>
              <a:noFill/>
              <a:ln w="50800" cmpd="thinThick">
                <a:solidFill>
                  <a:schemeClr val="accent1">
                    <a:lumMod val="50000"/>
                  </a:schemeClr>
                </a:solidFill>
                <a:miter lim="800000"/>
                <a:headEnd/>
                <a:tailEnd/>
              </a:ln>
            </p:spPr>
            <p:txBody>
              <a:bodyPr/>
              <a:lstStyle/>
              <a:p>
                <a:pPr algn="ctr" fontAlgn="base">
                  <a:lnSpc>
                    <a:spcPts val="1900"/>
                  </a:lnSpc>
                  <a:spcBef>
                    <a:spcPct val="0"/>
                  </a:spcBef>
                </a:pPr>
                <a:endParaRPr lang="zh-CN" altLang="en-US" sz="1600">
                  <a:solidFill>
                    <a:schemeClr val="tx1"/>
                  </a:solidFill>
                  <a:latin typeface="Calibri" pitchFamily="34" charset="0"/>
                  <a:ea typeface="宋体" pitchFamily="2" charset="-122"/>
                  <a:cs typeface="Times New Roman" pitchFamily="18" charset="0"/>
                </a:endParaRPr>
              </a:p>
            </p:txBody>
          </p:sp>
          <p:sp>
            <p:nvSpPr>
              <p:cNvPr id="9267" name="TextBox 51"/>
              <p:cNvSpPr txBox="1">
                <a:spLocks noChangeArrowheads="1"/>
              </p:cNvSpPr>
              <p:nvPr/>
            </p:nvSpPr>
            <p:spPr bwMode="auto">
              <a:xfrm>
                <a:off x="1921521" y="2600048"/>
                <a:ext cx="8755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rgbClr val="000000"/>
                    </a:solidFill>
                    <a:latin typeface="Arial" pitchFamily="34" charset="0"/>
                    <a:cs typeface="Arial" pitchFamily="34" charset="0"/>
                  </a:defRPr>
                </a:lvl1pPr>
                <a:lvl2pPr marL="742950" indent="-285750" eaLnBrk="0" hangingPunct="0">
                  <a:defRPr sz="1200">
                    <a:solidFill>
                      <a:srgbClr val="000000"/>
                    </a:solidFill>
                    <a:latin typeface="Arial" pitchFamily="34" charset="0"/>
                    <a:cs typeface="Arial" pitchFamily="34" charset="0"/>
                  </a:defRPr>
                </a:lvl2pPr>
                <a:lvl3pPr marL="1143000" indent="-228600" eaLnBrk="0" hangingPunct="0">
                  <a:defRPr sz="1200">
                    <a:solidFill>
                      <a:srgbClr val="000000"/>
                    </a:solidFill>
                    <a:latin typeface="Arial" pitchFamily="34" charset="0"/>
                    <a:cs typeface="Arial" pitchFamily="34" charset="0"/>
                  </a:defRPr>
                </a:lvl3pPr>
                <a:lvl4pPr marL="1600200" indent="-228600" eaLnBrk="0" hangingPunct="0">
                  <a:defRPr sz="1200">
                    <a:solidFill>
                      <a:srgbClr val="000000"/>
                    </a:solidFill>
                    <a:latin typeface="Arial" pitchFamily="34" charset="0"/>
                    <a:cs typeface="Arial" pitchFamily="34" charset="0"/>
                  </a:defRPr>
                </a:lvl4pPr>
                <a:lvl5pPr marL="2057400" indent="-228600" eaLnBrk="0" hangingPunct="0">
                  <a:defRPr sz="1200">
                    <a:solidFill>
                      <a:srgbClr val="000000"/>
                    </a:solidFill>
                    <a:latin typeface="Arial" pitchFamily="34" charset="0"/>
                    <a:cs typeface="Arial" pitchFamily="34" charset="0"/>
                  </a:defRPr>
                </a:lvl5pPr>
                <a:lvl6pPr marL="2514600" indent="-228600" eaLnBrk="0" fontAlgn="ctr" hangingPunct="0">
                  <a:spcBef>
                    <a:spcPct val="50000"/>
                  </a:spcBef>
                  <a:spcAft>
                    <a:spcPct val="0"/>
                  </a:spcAft>
                  <a:defRPr sz="1200">
                    <a:solidFill>
                      <a:srgbClr val="000000"/>
                    </a:solidFill>
                    <a:latin typeface="Arial" pitchFamily="34" charset="0"/>
                    <a:cs typeface="Arial" pitchFamily="34" charset="0"/>
                  </a:defRPr>
                </a:lvl6pPr>
                <a:lvl7pPr marL="2971800" indent="-228600" eaLnBrk="0" fontAlgn="ctr" hangingPunct="0">
                  <a:spcBef>
                    <a:spcPct val="50000"/>
                  </a:spcBef>
                  <a:spcAft>
                    <a:spcPct val="0"/>
                  </a:spcAft>
                  <a:defRPr sz="1200">
                    <a:solidFill>
                      <a:srgbClr val="000000"/>
                    </a:solidFill>
                    <a:latin typeface="Arial" pitchFamily="34" charset="0"/>
                    <a:cs typeface="Arial" pitchFamily="34" charset="0"/>
                  </a:defRPr>
                </a:lvl7pPr>
                <a:lvl8pPr marL="3429000" indent="-228600" eaLnBrk="0" fontAlgn="ctr" hangingPunct="0">
                  <a:spcBef>
                    <a:spcPct val="50000"/>
                  </a:spcBef>
                  <a:spcAft>
                    <a:spcPct val="0"/>
                  </a:spcAft>
                  <a:defRPr sz="1200">
                    <a:solidFill>
                      <a:srgbClr val="000000"/>
                    </a:solidFill>
                    <a:latin typeface="Arial" pitchFamily="34" charset="0"/>
                    <a:cs typeface="Arial" pitchFamily="34" charset="0"/>
                  </a:defRPr>
                </a:lvl8pPr>
                <a:lvl9pPr marL="3886200" indent="-228600" eaLnBrk="0" fontAlgn="ctr" hangingPunct="0">
                  <a:spcBef>
                    <a:spcPct val="50000"/>
                  </a:spcBef>
                  <a:spcAft>
                    <a:spcPct val="0"/>
                  </a:spcAft>
                  <a:defRPr sz="1200">
                    <a:solidFill>
                      <a:srgbClr val="000000"/>
                    </a:solidFill>
                    <a:latin typeface="Arial" pitchFamily="34" charset="0"/>
                    <a:cs typeface="Arial" pitchFamily="34" charset="0"/>
                  </a:defRPr>
                </a:lvl9pPr>
              </a:lstStyle>
              <a:p>
                <a:pPr algn="ctr" eaLnBrk="1" fontAlgn="base" hangingPunct="1">
                  <a:spcBef>
                    <a:spcPct val="0"/>
                  </a:spcBef>
                </a:pPr>
                <a:r>
                  <a:rPr lang="en-US" altLang="zh-CN" sz="1600" dirty="0" smtClean="0">
                    <a:solidFill>
                      <a:schemeClr val="tx1"/>
                    </a:solidFill>
                    <a:latin typeface="Candara" pitchFamily="34" charset="0"/>
                  </a:rPr>
                  <a:t>Product</a:t>
                </a:r>
                <a:endParaRPr lang="en-US" altLang="zh-CN" sz="1600" dirty="0">
                  <a:solidFill>
                    <a:schemeClr val="tx1"/>
                  </a:solidFill>
                  <a:latin typeface="Candara" pitchFamily="34" charset="0"/>
                </a:endParaRPr>
              </a:p>
            </p:txBody>
          </p:sp>
        </p:grpSp>
        <p:grpSp>
          <p:nvGrpSpPr>
            <p:cNvPr id="10" name="Group 62"/>
            <p:cNvGrpSpPr>
              <a:grpSpLocks/>
            </p:cNvGrpSpPr>
            <p:nvPr/>
          </p:nvGrpSpPr>
          <p:grpSpPr bwMode="auto">
            <a:xfrm>
              <a:off x="1784910" y="3802063"/>
              <a:ext cx="1066792" cy="1066800"/>
              <a:chOff x="1784910" y="3802063"/>
              <a:chExt cx="1066792" cy="1066800"/>
            </a:xfrm>
          </p:grpSpPr>
          <p:sp>
            <p:nvSpPr>
              <p:cNvPr id="49" name="Oval 48"/>
              <p:cNvSpPr/>
              <p:nvPr/>
            </p:nvSpPr>
            <p:spPr>
              <a:xfrm>
                <a:off x="1784910" y="3802063"/>
                <a:ext cx="1066792" cy="1066800"/>
              </a:xfrm>
              <a:prstGeom prst="ellipse">
                <a:avLst/>
              </a:prstGeom>
              <a:noFill/>
              <a:ln w="50800" cmpd="thinThick">
                <a:solidFill>
                  <a:schemeClr val="accent1">
                    <a:lumMod val="50000"/>
                  </a:schemeClr>
                </a:solidFill>
                <a:miter lim="800000"/>
                <a:headEnd/>
                <a:tailEnd/>
              </a:ln>
            </p:spPr>
            <p:txBody>
              <a:bodyPr/>
              <a:lstStyle/>
              <a:p>
                <a:pPr algn="ctr" fontAlgn="base">
                  <a:lnSpc>
                    <a:spcPts val="1900"/>
                  </a:lnSpc>
                  <a:spcBef>
                    <a:spcPct val="0"/>
                  </a:spcBef>
                </a:pPr>
                <a:endParaRPr lang="zh-CN" altLang="en-US" sz="1600">
                  <a:solidFill>
                    <a:schemeClr val="tx1"/>
                  </a:solidFill>
                  <a:latin typeface="Calibri" pitchFamily="34" charset="0"/>
                  <a:ea typeface="宋体" pitchFamily="2" charset="-122"/>
                  <a:cs typeface="Times New Roman" pitchFamily="18" charset="0"/>
                </a:endParaRPr>
              </a:p>
            </p:txBody>
          </p:sp>
          <p:sp>
            <p:nvSpPr>
              <p:cNvPr id="9265" name="TextBox 49"/>
              <p:cNvSpPr txBox="1">
                <a:spLocks noChangeArrowheads="1"/>
              </p:cNvSpPr>
              <p:nvPr/>
            </p:nvSpPr>
            <p:spPr bwMode="auto">
              <a:xfrm>
                <a:off x="1793106" y="4157246"/>
                <a:ext cx="10246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rgbClr val="000000"/>
                    </a:solidFill>
                    <a:latin typeface="Arial" pitchFamily="34" charset="0"/>
                    <a:cs typeface="Arial" pitchFamily="34" charset="0"/>
                  </a:defRPr>
                </a:lvl1pPr>
                <a:lvl2pPr marL="742950" indent="-285750" eaLnBrk="0" hangingPunct="0">
                  <a:defRPr sz="1200">
                    <a:solidFill>
                      <a:srgbClr val="000000"/>
                    </a:solidFill>
                    <a:latin typeface="Arial" pitchFamily="34" charset="0"/>
                    <a:cs typeface="Arial" pitchFamily="34" charset="0"/>
                  </a:defRPr>
                </a:lvl2pPr>
                <a:lvl3pPr marL="1143000" indent="-228600" eaLnBrk="0" hangingPunct="0">
                  <a:defRPr sz="1200">
                    <a:solidFill>
                      <a:srgbClr val="000000"/>
                    </a:solidFill>
                    <a:latin typeface="Arial" pitchFamily="34" charset="0"/>
                    <a:cs typeface="Arial" pitchFamily="34" charset="0"/>
                  </a:defRPr>
                </a:lvl3pPr>
                <a:lvl4pPr marL="1600200" indent="-228600" eaLnBrk="0" hangingPunct="0">
                  <a:defRPr sz="1200">
                    <a:solidFill>
                      <a:srgbClr val="000000"/>
                    </a:solidFill>
                    <a:latin typeface="Arial" pitchFamily="34" charset="0"/>
                    <a:cs typeface="Arial" pitchFamily="34" charset="0"/>
                  </a:defRPr>
                </a:lvl4pPr>
                <a:lvl5pPr marL="2057400" indent="-228600" eaLnBrk="0" hangingPunct="0">
                  <a:defRPr sz="1200">
                    <a:solidFill>
                      <a:srgbClr val="000000"/>
                    </a:solidFill>
                    <a:latin typeface="Arial" pitchFamily="34" charset="0"/>
                    <a:cs typeface="Arial" pitchFamily="34" charset="0"/>
                  </a:defRPr>
                </a:lvl5pPr>
                <a:lvl6pPr marL="2514600" indent="-228600" eaLnBrk="0" fontAlgn="ctr" hangingPunct="0">
                  <a:spcBef>
                    <a:spcPct val="50000"/>
                  </a:spcBef>
                  <a:spcAft>
                    <a:spcPct val="0"/>
                  </a:spcAft>
                  <a:defRPr sz="1200">
                    <a:solidFill>
                      <a:srgbClr val="000000"/>
                    </a:solidFill>
                    <a:latin typeface="Arial" pitchFamily="34" charset="0"/>
                    <a:cs typeface="Arial" pitchFamily="34" charset="0"/>
                  </a:defRPr>
                </a:lvl6pPr>
                <a:lvl7pPr marL="2971800" indent="-228600" eaLnBrk="0" fontAlgn="ctr" hangingPunct="0">
                  <a:spcBef>
                    <a:spcPct val="50000"/>
                  </a:spcBef>
                  <a:spcAft>
                    <a:spcPct val="0"/>
                  </a:spcAft>
                  <a:defRPr sz="1200">
                    <a:solidFill>
                      <a:srgbClr val="000000"/>
                    </a:solidFill>
                    <a:latin typeface="Arial" pitchFamily="34" charset="0"/>
                    <a:cs typeface="Arial" pitchFamily="34" charset="0"/>
                  </a:defRPr>
                </a:lvl7pPr>
                <a:lvl8pPr marL="3429000" indent="-228600" eaLnBrk="0" fontAlgn="ctr" hangingPunct="0">
                  <a:spcBef>
                    <a:spcPct val="50000"/>
                  </a:spcBef>
                  <a:spcAft>
                    <a:spcPct val="0"/>
                  </a:spcAft>
                  <a:defRPr sz="1200">
                    <a:solidFill>
                      <a:srgbClr val="000000"/>
                    </a:solidFill>
                    <a:latin typeface="Arial" pitchFamily="34" charset="0"/>
                    <a:cs typeface="Arial" pitchFamily="34" charset="0"/>
                  </a:defRPr>
                </a:lvl8pPr>
                <a:lvl9pPr marL="3886200" indent="-228600" eaLnBrk="0" fontAlgn="ctr" hangingPunct="0">
                  <a:spcBef>
                    <a:spcPct val="50000"/>
                  </a:spcBef>
                  <a:spcAft>
                    <a:spcPct val="0"/>
                  </a:spcAft>
                  <a:defRPr sz="1200">
                    <a:solidFill>
                      <a:srgbClr val="000000"/>
                    </a:solidFill>
                    <a:latin typeface="Arial" pitchFamily="34" charset="0"/>
                    <a:cs typeface="Arial" pitchFamily="34" charset="0"/>
                  </a:defRPr>
                </a:lvl9pPr>
              </a:lstStyle>
              <a:p>
                <a:pPr algn="ctr" eaLnBrk="1" fontAlgn="base" hangingPunct="1">
                  <a:spcBef>
                    <a:spcPct val="0"/>
                  </a:spcBef>
                </a:pPr>
                <a:r>
                  <a:rPr lang="en-US" altLang="zh-CN" sz="1600" dirty="0" smtClean="0">
                    <a:solidFill>
                      <a:schemeClr val="tx1"/>
                    </a:solidFill>
                    <a:latin typeface="Candara" pitchFamily="34" charset="0"/>
                  </a:rPr>
                  <a:t>Inventory</a:t>
                </a:r>
                <a:endParaRPr lang="en-US" altLang="zh-CN" sz="1600" dirty="0">
                  <a:solidFill>
                    <a:schemeClr val="tx1"/>
                  </a:solidFill>
                  <a:latin typeface="Candara" pitchFamily="34" charset="0"/>
                </a:endParaRPr>
              </a:p>
            </p:txBody>
          </p:sp>
        </p:grpSp>
        <p:grpSp>
          <p:nvGrpSpPr>
            <p:cNvPr id="11" name="Group 63"/>
            <p:cNvGrpSpPr>
              <a:grpSpLocks/>
            </p:cNvGrpSpPr>
            <p:nvPr/>
          </p:nvGrpSpPr>
          <p:grpSpPr bwMode="auto">
            <a:xfrm>
              <a:off x="1747190" y="5408613"/>
              <a:ext cx="1189740" cy="1066800"/>
              <a:chOff x="1747190" y="5408613"/>
              <a:chExt cx="1189740" cy="1066800"/>
            </a:xfrm>
          </p:grpSpPr>
          <p:sp>
            <p:nvSpPr>
              <p:cNvPr id="47" name="Oval 46"/>
              <p:cNvSpPr/>
              <p:nvPr/>
            </p:nvSpPr>
            <p:spPr>
              <a:xfrm>
                <a:off x="1800785" y="5408613"/>
                <a:ext cx="1066792" cy="1066800"/>
              </a:xfrm>
              <a:prstGeom prst="ellipse">
                <a:avLst/>
              </a:prstGeom>
              <a:noFill/>
              <a:ln w="50800" cmpd="thinThick">
                <a:solidFill>
                  <a:schemeClr val="accent1">
                    <a:lumMod val="50000"/>
                  </a:schemeClr>
                </a:solidFill>
                <a:miter lim="800000"/>
                <a:headEnd/>
                <a:tailEnd/>
              </a:ln>
            </p:spPr>
            <p:txBody>
              <a:bodyPr/>
              <a:lstStyle/>
              <a:p>
                <a:pPr algn="ctr" fontAlgn="base">
                  <a:lnSpc>
                    <a:spcPts val="1900"/>
                  </a:lnSpc>
                  <a:spcBef>
                    <a:spcPct val="0"/>
                  </a:spcBef>
                </a:pPr>
                <a:endParaRPr lang="zh-CN" altLang="en-US" sz="1600">
                  <a:solidFill>
                    <a:schemeClr val="tx1"/>
                  </a:solidFill>
                  <a:latin typeface="Calibri" pitchFamily="34" charset="0"/>
                  <a:ea typeface="宋体" pitchFamily="2" charset="-122"/>
                  <a:cs typeface="Times New Roman" pitchFamily="18" charset="0"/>
                </a:endParaRPr>
              </a:p>
            </p:txBody>
          </p:sp>
          <p:sp>
            <p:nvSpPr>
              <p:cNvPr id="9263" name="TextBox 47"/>
              <p:cNvSpPr txBox="1">
                <a:spLocks noChangeArrowheads="1"/>
              </p:cNvSpPr>
              <p:nvPr/>
            </p:nvSpPr>
            <p:spPr bwMode="auto">
              <a:xfrm>
                <a:off x="1747190" y="5758883"/>
                <a:ext cx="118974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rgbClr val="000000"/>
                    </a:solidFill>
                    <a:latin typeface="Arial" pitchFamily="34" charset="0"/>
                    <a:cs typeface="Arial" pitchFamily="34" charset="0"/>
                  </a:defRPr>
                </a:lvl1pPr>
                <a:lvl2pPr marL="742950" indent="-285750" eaLnBrk="0" hangingPunct="0">
                  <a:defRPr sz="1200">
                    <a:solidFill>
                      <a:srgbClr val="000000"/>
                    </a:solidFill>
                    <a:latin typeface="Arial" pitchFamily="34" charset="0"/>
                    <a:cs typeface="Arial" pitchFamily="34" charset="0"/>
                  </a:defRPr>
                </a:lvl2pPr>
                <a:lvl3pPr marL="1143000" indent="-228600" eaLnBrk="0" hangingPunct="0">
                  <a:defRPr sz="1200">
                    <a:solidFill>
                      <a:srgbClr val="000000"/>
                    </a:solidFill>
                    <a:latin typeface="Arial" pitchFamily="34" charset="0"/>
                    <a:cs typeface="Arial" pitchFamily="34" charset="0"/>
                  </a:defRPr>
                </a:lvl3pPr>
                <a:lvl4pPr marL="1600200" indent="-228600" eaLnBrk="0" hangingPunct="0">
                  <a:defRPr sz="1200">
                    <a:solidFill>
                      <a:srgbClr val="000000"/>
                    </a:solidFill>
                    <a:latin typeface="Arial" pitchFamily="34" charset="0"/>
                    <a:cs typeface="Arial" pitchFamily="34" charset="0"/>
                  </a:defRPr>
                </a:lvl4pPr>
                <a:lvl5pPr marL="2057400" indent="-228600" eaLnBrk="0" hangingPunct="0">
                  <a:defRPr sz="1200">
                    <a:solidFill>
                      <a:srgbClr val="000000"/>
                    </a:solidFill>
                    <a:latin typeface="Arial" pitchFamily="34" charset="0"/>
                    <a:cs typeface="Arial" pitchFamily="34" charset="0"/>
                  </a:defRPr>
                </a:lvl5pPr>
                <a:lvl6pPr marL="2514600" indent="-228600" eaLnBrk="0" fontAlgn="ctr" hangingPunct="0">
                  <a:spcBef>
                    <a:spcPct val="50000"/>
                  </a:spcBef>
                  <a:spcAft>
                    <a:spcPct val="0"/>
                  </a:spcAft>
                  <a:defRPr sz="1200">
                    <a:solidFill>
                      <a:srgbClr val="000000"/>
                    </a:solidFill>
                    <a:latin typeface="Arial" pitchFamily="34" charset="0"/>
                    <a:cs typeface="Arial" pitchFamily="34" charset="0"/>
                  </a:defRPr>
                </a:lvl6pPr>
                <a:lvl7pPr marL="2971800" indent="-228600" eaLnBrk="0" fontAlgn="ctr" hangingPunct="0">
                  <a:spcBef>
                    <a:spcPct val="50000"/>
                  </a:spcBef>
                  <a:spcAft>
                    <a:spcPct val="0"/>
                  </a:spcAft>
                  <a:defRPr sz="1200">
                    <a:solidFill>
                      <a:srgbClr val="000000"/>
                    </a:solidFill>
                    <a:latin typeface="Arial" pitchFamily="34" charset="0"/>
                    <a:cs typeface="Arial" pitchFamily="34" charset="0"/>
                  </a:defRPr>
                </a:lvl7pPr>
                <a:lvl8pPr marL="3429000" indent="-228600" eaLnBrk="0" fontAlgn="ctr" hangingPunct="0">
                  <a:spcBef>
                    <a:spcPct val="50000"/>
                  </a:spcBef>
                  <a:spcAft>
                    <a:spcPct val="0"/>
                  </a:spcAft>
                  <a:defRPr sz="1200">
                    <a:solidFill>
                      <a:srgbClr val="000000"/>
                    </a:solidFill>
                    <a:latin typeface="Arial" pitchFamily="34" charset="0"/>
                    <a:cs typeface="Arial" pitchFamily="34" charset="0"/>
                  </a:defRPr>
                </a:lvl8pPr>
                <a:lvl9pPr marL="3886200" indent="-228600" eaLnBrk="0" fontAlgn="ctr" hangingPunct="0">
                  <a:spcBef>
                    <a:spcPct val="50000"/>
                  </a:spcBef>
                  <a:spcAft>
                    <a:spcPct val="0"/>
                  </a:spcAft>
                  <a:defRPr sz="1200">
                    <a:solidFill>
                      <a:srgbClr val="000000"/>
                    </a:solidFill>
                    <a:latin typeface="Arial" pitchFamily="34" charset="0"/>
                    <a:cs typeface="Arial" pitchFamily="34" charset="0"/>
                  </a:defRPr>
                </a:lvl9pPr>
              </a:lstStyle>
              <a:p>
                <a:pPr algn="ctr" eaLnBrk="1" fontAlgn="base" hangingPunct="1">
                  <a:spcBef>
                    <a:spcPct val="0"/>
                  </a:spcBef>
                </a:pPr>
                <a:r>
                  <a:rPr lang="en-US" altLang="zh-CN" sz="1600" dirty="0" smtClean="0">
                    <a:solidFill>
                      <a:schemeClr val="tx1"/>
                    </a:solidFill>
                    <a:latin typeface="Candara" pitchFamily="34" charset="0"/>
                  </a:rPr>
                  <a:t>Transaction</a:t>
                </a:r>
                <a:endParaRPr lang="en-US" altLang="zh-CN" sz="1600" dirty="0">
                  <a:solidFill>
                    <a:schemeClr val="tx1"/>
                  </a:solidFill>
                  <a:latin typeface="Candara" pitchFamily="34" charset="0"/>
                </a:endParaRPr>
              </a:p>
            </p:txBody>
          </p:sp>
        </p:grpSp>
        <p:grpSp>
          <p:nvGrpSpPr>
            <p:cNvPr id="12" name="Group 57"/>
            <p:cNvGrpSpPr>
              <a:grpSpLocks/>
            </p:cNvGrpSpPr>
            <p:nvPr/>
          </p:nvGrpSpPr>
          <p:grpSpPr bwMode="auto">
            <a:xfrm>
              <a:off x="229172" y="1406525"/>
              <a:ext cx="1066792" cy="1066800"/>
              <a:chOff x="229172" y="1406525"/>
              <a:chExt cx="1066792" cy="1066800"/>
            </a:xfrm>
          </p:grpSpPr>
          <p:sp>
            <p:nvSpPr>
              <p:cNvPr id="45" name="Oval 44"/>
              <p:cNvSpPr/>
              <p:nvPr/>
            </p:nvSpPr>
            <p:spPr>
              <a:xfrm>
                <a:off x="229172" y="1406525"/>
                <a:ext cx="1066792" cy="1066800"/>
              </a:xfrm>
              <a:prstGeom prst="ellipse">
                <a:avLst/>
              </a:prstGeom>
              <a:noFill/>
              <a:ln w="50800" cmpd="thinThick">
                <a:solidFill>
                  <a:schemeClr val="accent1">
                    <a:lumMod val="50000"/>
                  </a:schemeClr>
                </a:solidFill>
                <a:miter lim="800000"/>
                <a:headEnd/>
                <a:tailEnd/>
              </a:ln>
            </p:spPr>
            <p:txBody>
              <a:bodyPr/>
              <a:lstStyle/>
              <a:p>
                <a:pPr algn="ctr" fontAlgn="base">
                  <a:lnSpc>
                    <a:spcPts val="1900"/>
                  </a:lnSpc>
                  <a:spcBef>
                    <a:spcPct val="0"/>
                  </a:spcBef>
                </a:pPr>
                <a:endParaRPr lang="zh-CN" altLang="en-US" sz="1600">
                  <a:solidFill>
                    <a:schemeClr val="tx1"/>
                  </a:solidFill>
                  <a:latin typeface="Calibri" pitchFamily="34" charset="0"/>
                  <a:ea typeface="宋体" pitchFamily="2" charset="-122"/>
                  <a:cs typeface="Times New Roman" pitchFamily="18" charset="0"/>
                </a:endParaRPr>
              </a:p>
            </p:txBody>
          </p:sp>
          <p:sp>
            <p:nvSpPr>
              <p:cNvPr id="9261" name="TextBox 45"/>
              <p:cNvSpPr txBox="1">
                <a:spLocks noChangeArrowheads="1"/>
              </p:cNvSpPr>
              <p:nvPr/>
            </p:nvSpPr>
            <p:spPr bwMode="auto">
              <a:xfrm>
                <a:off x="362439" y="1770363"/>
                <a:ext cx="8536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rgbClr val="000000"/>
                    </a:solidFill>
                    <a:latin typeface="Arial" pitchFamily="34" charset="0"/>
                    <a:cs typeface="Arial" pitchFamily="34" charset="0"/>
                  </a:defRPr>
                </a:lvl1pPr>
                <a:lvl2pPr marL="742950" indent="-285750" eaLnBrk="0" hangingPunct="0">
                  <a:defRPr sz="1200">
                    <a:solidFill>
                      <a:srgbClr val="000000"/>
                    </a:solidFill>
                    <a:latin typeface="Arial" pitchFamily="34" charset="0"/>
                    <a:cs typeface="Arial" pitchFamily="34" charset="0"/>
                  </a:defRPr>
                </a:lvl2pPr>
                <a:lvl3pPr marL="1143000" indent="-228600" eaLnBrk="0" hangingPunct="0">
                  <a:defRPr sz="1200">
                    <a:solidFill>
                      <a:srgbClr val="000000"/>
                    </a:solidFill>
                    <a:latin typeface="Arial" pitchFamily="34" charset="0"/>
                    <a:cs typeface="Arial" pitchFamily="34" charset="0"/>
                  </a:defRPr>
                </a:lvl3pPr>
                <a:lvl4pPr marL="1600200" indent="-228600" eaLnBrk="0" hangingPunct="0">
                  <a:defRPr sz="1200">
                    <a:solidFill>
                      <a:srgbClr val="000000"/>
                    </a:solidFill>
                    <a:latin typeface="Arial" pitchFamily="34" charset="0"/>
                    <a:cs typeface="Arial" pitchFamily="34" charset="0"/>
                  </a:defRPr>
                </a:lvl4pPr>
                <a:lvl5pPr marL="2057400" indent="-228600" eaLnBrk="0" hangingPunct="0">
                  <a:defRPr sz="1200">
                    <a:solidFill>
                      <a:srgbClr val="000000"/>
                    </a:solidFill>
                    <a:latin typeface="Arial" pitchFamily="34" charset="0"/>
                    <a:cs typeface="Arial" pitchFamily="34" charset="0"/>
                  </a:defRPr>
                </a:lvl5pPr>
                <a:lvl6pPr marL="2514600" indent="-228600" eaLnBrk="0" fontAlgn="ctr" hangingPunct="0">
                  <a:spcBef>
                    <a:spcPct val="50000"/>
                  </a:spcBef>
                  <a:spcAft>
                    <a:spcPct val="0"/>
                  </a:spcAft>
                  <a:defRPr sz="1200">
                    <a:solidFill>
                      <a:srgbClr val="000000"/>
                    </a:solidFill>
                    <a:latin typeface="Arial" pitchFamily="34" charset="0"/>
                    <a:cs typeface="Arial" pitchFamily="34" charset="0"/>
                  </a:defRPr>
                </a:lvl6pPr>
                <a:lvl7pPr marL="2971800" indent="-228600" eaLnBrk="0" fontAlgn="ctr" hangingPunct="0">
                  <a:spcBef>
                    <a:spcPct val="50000"/>
                  </a:spcBef>
                  <a:spcAft>
                    <a:spcPct val="0"/>
                  </a:spcAft>
                  <a:defRPr sz="1200">
                    <a:solidFill>
                      <a:srgbClr val="000000"/>
                    </a:solidFill>
                    <a:latin typeface="Arial" pitchFamily="34" charset="0"/>
                    <a:cs typeface="Arial" pitchFamily="34" charset="0"/>
                  </a:defRPr>
                </a:lvl7pPr>
                <a:lvl8pPr marL="3429000" indent="-228600" eaLnBrk="0" fontAlgn="ctr" hangingPunct="0">
                  <a:spcBef>
                    <a:spcPct val="50000"/>
                  </a:spcBef>
                  <a:spcAft>
                    <a:spcPct val="0"/>
                  </a:spcAft>
                  <a:defRPr sz="1200">
                    <a:solidFill>
                      <a:srgbClr val="000000"/>
                    </a:solidFill>
                    <a:latin typeface="Arial" pitchFamily="34" charset="0"/>
                    <a:cs typeface="Arial" pitchFamily="34" charset="0"/>
                  </a:defRPr>
                </a:lvl8pPr>
                <a:lvl9pPr marL="3886200" indent="-228600" eaLnBrk="0" fontAlgn="ctr" hangingPunct="0">
                  <a:spcBef>
                    <a:spcPct val="50000"/>
                  </a:spcBef>
                  <a:spcAft>
                    <a:spcPct val="0"/>
                  </a:spcAft>
                  <a:defRPr sz="1200">
                    <a:solidFill>
                      <a:srgbClr val="000000"/>
                    </a:solidFill>
                    <a:latin typeface="Arial" pitchFamily="34" charset="0"/>
                    <a:cs typeface="Arial" pitchFamily="34" charset="0"/>
                  </a:defRPr>
                </a:lvl9pPr>
              </a:lstStyle>
              <a:p>
                <a:pPr eaLnBrk="1" fontAlgn="base" hangingPunct="1">
                  <a:spcBef>
                    <a:spcPct val="0"/>
                  </a:spcBef>
                </a:pPr>
                <a:r>
                  <a:rPr lang="en-US" altLang="zh-CN" sz="1600" dirty="0" smtClean="0">
                    <a:solidFill>
                      <a:schemeClr val="tx1"/>
                    </a:solidFill>
                    <a:latin typeface="Candara" pitchFamily="34" charset="0"/>
                  </a:rPr>
                  <a:t>Vendor </a:t>
                </a:r>
                <a:endParaRPr lang="zh-CN" altLang="en-US" sz="1400" dirty="0">
                  <a:solidFill>
                    <a:schemeClr val="tx1"/>
                  </a:solidFill>
                  <a:latin typeface="Candara" pitchFamily="34" charset="0"/>
                </a:endParaRPr>
              </a:p>
            </p:txBody>
          </p:sp>
        </p:grpSp>
        <p:grpSp>
          <p:nvGrpSpPr>
            <p:cNvPr id="13" name="Group 58"/>
            <p:cNvGrpSpPr>
              <a:grpSpLocks/>
            </p:cNvGrpSpPr>
            <p:nvPr/>
          </p:nvGrpSpPr>
          <p:grpSpPr bwMode="auto">
            <a:xfrm>
              <a:off x="229172" y="2930525"/>
              <a:ext cx="1102302" cy="1066800"/>
              <a:chOff x="229172" y="2930525"/>
              <a:chExt cx="1102302" cy="1066800"/>
            </a:xfrm>
          </p:grpSpPr>
          <p:sp>
            <p:nvSpPr>
              <p:cNvPr id="43" name="Oval 42"/>
              <p:cNvSpPr/>
              <p:nvPr/>
            </p:nvSpPr>
            <p:spPr>
              <a:xfrm>
                <a:off x="229172" y="2930525"/>
                <a:ext cx="1066792" cy="1066800"/>
              </a:xfrm>
              <a:prstGeom prst="ellipse">
                <a:avLst/>
              </a:prstGeom>
              <a:noFill/>
              <a:ln w="50800" cmpd="thinThick">
                <a:solidFill>
                  <a:schemeClr val="accent1">
                    <a:lumMod val="50000"/>
                  </a:schemeClr>
                </a:solidFill>
                <a:miter lim="800000"/>
                <a:headEnd/>
                <a:tailEnd/>
              </a:ln>
            </p:spPr>
            <p:txBody>
              <a:bodyPr/>
              <a:lstStyle/>
              <a:p>
                <a:pPr algn="ctr" fontAlgn="base">
                  <a:lnSpc>
                    <a:spcPts val="1900"/>
                  </a:lnSpc>
                  <a:spcBef>
                    <a:spcPct val="0"/>
                  </a:spcBef>
                </a:pPr>
                <a:endParaRPr lang="zh-CN" altLang="en-US" sz="1600">
                  <a:solidFill>
                    <a:schemeClr val="tx1"/>
                  </a:solidFill>
                  <a:latin typeface="Calibri" pitchFamily="34" charset="0"/>
                  <a:ea typeface="宋体" pitchFamily="2" charset="-122"/>
                  <a:cs typeface="Times New Roman" pitchFamily="18" charset="0"/>
                </a:endParaRPr>
              </a:p>
            </p:txBody>
          </p:sp>
          <p:sp>
            <p:nvSpPr>
              <p:cNvPr id="9259" name="TextBox 43"/>
              <p:cNvSpPr txBox="1">
                <a:spLocks noChangeArrowheads="1"/>
              </p:cNvSpPr>
              <p:nvPr/>
            </p:nvSpPr>
            <p:spPr bwMode="auto">
              <a:xfrm>
                <a:off x="244326" y="3294363"/>
                <a:ext cx="108714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rgbClr val="000000"/>
                    </a:solidFill>
                    <a:latin typeface="Arial" pitchFamily="34" charset="0"/>
                    <a:cs typeface="Arial" pitchFamily="34" charset="0"/>
                  </a:defRPr>
                </a:lvl1pPr>
                <a:lvl2pPr marL="742950" indent="-285750" eaLnBrk="0" hangingPunct="0">
                  <a:defRPr sz="1200">
                    <a:solidFill>
                      <a:srgbClr val="000000"/>
                    </a:solidFill>
                    <a:latin typeface="Arial" pitchFamily="34" charset="0"/>
                    <a:cs typeface="Arial" pitchFamily="34" charset="0"/>
                  </a:defRPr>
                </a:lvl2pPr>
                <a:lvl3pPr marL="1143000" indent="-228600" eaLnBrk="0" hangingPunct="0">
                  <a:defRPr sz="1200">
                    <a:solidFill>
                      <a:srgbClr val="000000"/>
                    </a:solidFill>
                    <a:latin typeface="Arial" pitchFamily="34" charset="0"/>
                    <a:cs typeface="Arial" pitchFamily="34" charset="0"/>
                  </a:defRPr>
                </a:lvl3pPr>
                <a:lvl4pPr marL="1600200" indent="-228600" eaLnBrk="0" hangingPunct="0">
                  <a:defRPr sz="1200">
                    <a:solidFill>
                      <a:srgbClr val="000000"/>
                    </a:solidFill>
                    <a:latin typeface="Arial" pitchFamily="34" charset="0"/>
                    <a:cs typeface="Arial" pitchFamily="34" charset="0"/>
                  </a:defRPr>
                </a:lvl4pPr>
                <a:lvl5pPr marL="2057400" indent="-228600" eaLnBrk="0" hangingPunct="0">
                  <a:defRPr sz="1200">
                    <a:solidFill>
                      <a:srgbClr val="000000"/>
                    </a:solidFill>
                    <a:latin typeface="Arial" pitchFamily="34" charset="0"/>
                    <a:cs typeface="Arial" pitchFamily="34" charset="0"/>
                  </a:defRPr>
                </a:lvl5pPr>
                <a:lvl6pPr marL="2514600" indent="-228600" eaLnBrk="0" fontAlgn="ctr" hangingPunct="0">
                  <a:spcBef>
                    <a:spcPct val="50000"/>
                  </a:spcBef>
                  <a:spcAft>
                    <a:spcPct val="0"/>
                  </a:spcAft>
                  <a:defRPr sz="1200">
                    <a:solidFill>
                      <a:srgbClr val="000000"/>
                    </a:solidFill>
                    <a:latin typeface="Arial" pitchFamily="34" charset="0"/>
                    <a:cs typeface="Arial" pitchFamily="34" charset="0"/>
                  </a:defRPr>
                </a:lvl6pPr>
                <a:lvl7pPr marL="2971800" indent="-228600" eaLnBrk="0" fontAlgn="ctr" hangingPunct="0">
                  <a:spcBef>
                    <a:spcPct val="50000"/>
                  </a:spcBef>
                  <a:spcAft>
                    <a:spcPct val="0"/>
                  </a:spcAft>
                  <a:defRPr sz="1200">
                    <a:solidFill>
                      <a:srgbClr val="000000"/>
                    </a:solidFill>
                    <a:latin typeface="Arial" pitchFamily="34" charset="0"/>
                    <a:cs typeface="Arial" pitchFamily="34" charset="0"/>
                  </a:defRPr>
                </a:lvl7pPr>
                <a:lvl8pPr marL="3429000" indent="-228600" eaLnBrk="0" fontAlgn="ctr" hangingPunct="0">
                  <a:spcBef>
                    <a:spcPct val="50000"/>
                  </a:spcBef>
                  <a:spcAft>
                    <a:spcPct val="0"/>
                  </a:spcAft>
                  <a:defRPr sz="1200">
                    <a:solidFill>
                      <a:srgbClr val="000000"/>
                    </a:solidFill>
                    <a:latin typeface="Arial" pitchFamily="34" charset="0"/>
                    <a:cs typeface="Arial" pitchFamily="34" charset="0"/>
                  </a:defRPr>
                </a:lvl8pPr>
                <a:lvl9pPr marL="3886200" indent="-228600" eaLnBrk="0" fontAlgn="ctr" hangingPunct="0">
                  <a:spcBef>
                    <a:spcPct val="50000"/>
                  </a:spcBef>
                  <a:spcAft>
                    <a:spcPct val="0"/>
                  </a:spcAft>
                  <a:defRPr sz="1200">
                    <a:solidFill>
                      <a:srgbClr val="000000"/>
                    </a:solidFill>
                    <a:latin typeface="Arial" pitchFamily="34" charset="0"/>
                    <a:cs typeface="Arial" pitchFamily="34" charset="0"/>
                  </a:defRPr>
                </a:lvl9pPr>
              </a:lstStyle>
              <a:p>
                <a:pPr algn="ctr" eaLnBrk="1" fontAlgn="base" hangingPunct="1">
                  <a:spcBef>
                    <a:spcPct val="0"/>
                  </a:spcBef>
                </a:pPr>
                <a:r>
                  <a:rPr lang="en-US" altLang="zh-CN" sz="1600" dirty="0" smtClean="0">
                    <a:solidFill>
                      <a:schemeClr val="tx1"/>
                    </a:solidFill>
                    <a:latin typeface="Candara" pitchFamily="34" charset="0"/>
                  </a:rPr>
                  <a:t>Employee </a:t>
                </a:r>
                <a:endParaRPr lang="en-US" altLang="zh-CN" sz="1600" dirty="0">
                  <a:solidFill>
                    <a:schemeClr val="tx1"/>
                  </a:solidFill>
                  <a:latin typeface="Candara" pitchFamily="34" charset="0"/>
                </a:endParaRPr>
              </a:p>
            </p:txBody>
          </p:sp>
        </p:grpSp>
        <p:grpSp>
          <p:nvGrpSpPr>
            <p:cNvPr id="14" name="Group 59"/>
            <p:cNvGrpSpPr>
              <a:grpSpLocks/>
            </p:cNvGrpSpPr>
            <p:nvPr/>
          </p:nvGrpSpPr>
          <p:grpSpPr bwMode="auto">
            <a:xfrm>
              <a:off x="152972" y="4495800"/>
              <a:ext cx="1138647" cy="1066800"/>
              <a:chOff x="152972" y="4495800"/>
              <a:chExt cx="1138647" cy="1066800"/>
            </a:xfrm>
          </p:grpSpPr>
          <p:sp>
            <p:nvSpPr>
              <p:cNvPr id="41" name="Oval 40"/>
              <p:cNvSpPr/>
              <p:nvPr/>
            </p:nvSpPr>
            <p:spPr>
              <a:xfrm>
                <a:off x="214886" y="4495800"/>
                <a:ext cx="1065204" cy="1066800"/>
              </a:xfrm>
              <a:prstGeom prst="ellipse">
                <a:avLst/>
              </a:prstGeom>
              <a:noFill/>
              <a:ln w="50800" cmpd="thinThick">
                <a:solidFill>
                  <a:schemeClr val="accent1">
                    <a:lumMod val="50000"/>
                  </a:schemeClr>
                </a:solidFill>
                <a:miter lim="800000"/>
                <a:headEnd/>
                <a:tailEnd/>
              </a:ln>
            </p:spPr>
            <p:txBody>
              <a:bodyPr/>
              <a:lstStyle/>
              <a:p>
                <a:pPr algn="ctr" fontAlgn="base">
                  <a:lnSpc>
                    <a:spcPts val="1900"/>
                  </a:lnSpc>
                  <a:spcBef>
                    <a:spcPct val="0"/>
                  </a:spcBef>
                </a:pPr>
                <a:endParaRPr lang="zh-CN" altLang="en-US" sz="1600">
                  <a:solidFill>
                    <a:schemeClr val="tx1"/>
                  </a:solidFill>
                  <a:latin typeface="Calibri" pitchFamily="34" charset="0"/>
                  <a:ea typeface="宋体" pitchFamily="2" charset="-122"/>
                  <a:cs typeface="Times New Roman" pitchFamily="18" charset="0"/>
                </a:endParaRPr>
              </a:p>
            </p:txBody>
          </p:sp>
          <p:sp>
            <p:nvSpPr>
              <p:cNvPr id="9257" name="TextBox 41"/>
              <p:cNvSpPr txBox="1">
                <a:spLocks noChangeArrowheads="1"/>
              </p:cNvSpPr>
              <p:nvPr/>
            </p:nvSpPr>
            <p:spPr bwMode="auto">
              <a:xfrm>
                <a:off x="152972" y="4673025"/>
                <a:ext cx="11386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rgbClr val="000000"/>
                    </a:solidFill>
                    <a:latin typeface="Arial" pitchFamily="34" charset="0"/>
                    <a:cs typeface="Arial" pitchFamily="34" charset="0"/>
                  </a:defRPr>
                </a:lvl1pPr>
                <a:lvl2pPr marL="742950" indent="-285750" eaLnBrk="0" hangingPunct="0">
                  <a:defRPr sz="1200">
                    <a:solidFill>
                      <a:srgbClr val="000000"/>
                    </a:solidFill>
                    <a:latin typeface="Arial" pitchFamily="34" charset="0"/>
                    <a:cs typeface="Arial" pitchFamily="34" charset="0"/>
                  </a:defRPr>
                </a:lvl2pPr>
                <a:lvl3pPr marL="1143000" indent="-228600" eaLnBrk="0" hangingPunct="0">
                  <a:defRPr sz="1200">
                    <a:solidFill>
                      <a:srgbClr val="000000"/>
                    </a:solidFill>
                    <a:latin typeface="Arial" pitchFamily="34" charset="0"/>
                    <a:cs typeface="Arial" pitchFamily="34" charset="0"/>
                  </a:defRPr>
                </a:lvl3pPr>
                <a:lvl4pPr marL="1600200" indent="-228600" eaLnBrk="0" hangingPunct="0">
                  <a:defRPr sz="1200">
                    <a:solidFill>
                      <a:srgbClr val="000000"/>
                    </a:solidFill>
                    <a:latin typeface="Arial" pitchFamily="34" charset="0"/>
                    <a:cs typeface="Arial" pitchFamily="34" charset="0"/>
                  </a:defRPr>
                </a:lvl4pPr>
                <a:lvl5pPr marL="2057400" indent="-228600" eaLnBrk="0" hangingPunct="0">
                  <a:defRPr sz="1200">
                    <a:solidFill>
                      <a:srgbClr val="000000"/>
                    </a:solidFill>
                    <a:latin typeface="Arial" pitchFamily="34" charset="0"/>
                    <a:cs typeface="Arial" pitchFamily="34" charset="0"/>
                  </a:defRPr>
                </a:lvl5pPr>
                <a:lvl6pPr marL="2514600" indent="-228600" eaLnBrk="0" fontAlgn="ctr" hangingPunct="0">
                  <a:spcBef>
                    <a:spcPct val="50000"/>
                  </a:spcBef>
                  <a:spcAft>
                    <a:spcPct val="0"/>
                  </a:spcAft>
                  <a:defRPr sz="1200">
                    <a:solidFill>
                      <a:srgbClr val="000000"/>
                    </a:solidFill>
                    <a:latin typeface="Arial" pitchFamily="34" charset="0"/>
                    <a:cs typeface="Arial" pitchFamily="34" charset="0"/>
                  </a:defRPr>
                </a:lvl6pPr>
                <a:lvl7pPr marL="2971800" indent="-228600" eaLnBrk="0" fontAlgn="ctr" hangingPunct="0">
                  <a:spcBef>
                    <a:spcPct val="50000"/>
                  </a:spcBef>
                  <a:spcAft>
                    <a:spcPct val="0"/>
                  </a:spcAft>
                  <a:defRPr sz="1200">
                    <a:solidFill>
                      <a:srgbClr val="000000"/>
                    </a:solidFill>
                    <a:latin typeface="Arial" pitchFamily="34" charset="0"/>
                    <a:cs typeface="Arial" pitchFamily="34" charset="0"/>
                  </a:defRPr>
                </a:lvl7pPr>
                <a:lvl8pPr marL="3429000" indent="-228600" eaLnBrk="0" fontAlgn="ctr" hangingPunct="0">
                  <a:spcBef>
                    <a:spcPct val="50000"/>
                  </a:spcBef>
                  <a:spcAft>
                    <a:spcPct val="0"/>
                  </a:spcAft>
                  <a:defRPr sz="1200">
                    <a:solidFill>
                      <a:srgbClr val="000000"/>
                    </a:solidFill>
                    <a:latin typeface="Arial" pitchFamily="34" charset="0"/>
                    <a:cs typeface="Arial" pitchFamily="34" charset="0"/>
                  </a:defRPr>
                </a:lvl8pPr>
                <a:lvl9pPr marL="3886200" indent="-228600" eaLnBrk="0" fontAlgn="ctr" hangingPunct="0">
                  <a:spcBef>
                    <a:spcPct val="50000"/>
                  </a:spcBef>
                  <a:spcAft>
                    <a:spcPct val="0"/>
                  </a:spcAft>
                  <a:defRPr sz="1200">
                    <a:solidFill>
                      <a:srgbClr val="000000"/>
                    </a:solidFill>
                    <a:latin typeface="Arial" pitchFamily="34" charset="0"/>
                    <a:cs typeface="Arial" pitchFamily="34" charset="0"/>
                  </a:defRPr>
                </a:lvl9pPr>
              </a:lstStyle>
              <a:p>
                <a:pPr algn="ctr" eaLnBrk="1" fontAlgn="base" hangingPunct="1">
                  <a:spcBef>
                    <a:spcPct val="0"/>
                  </a:spcBef>
                </a:pPr>
                <a:r>
                  <a:rPr lang="en-US" altLang="zh-CN" sz="1600" dirty="0" smtClean="0">
                    <a:solidFill>
                      <a:schemeClr val="tx1"/>
                    </a:solidFill>
                    <a:latin typeface="Candara" pitchFamily="34" charset="0"/>
                  </a:rPr>
                  <a:t>Service policy</a:t>
                </a:r>
                <a:endParaRPr lang="en-US" altLang="zh-CN" sz="1600" dirty="0">
                  <a:solidFill>
                    <a:schemeClr val="tx1"/>
                  </a:solidFill>
                  <a:latin typeface="Candara" pitchFamily="34" charset="0"/>
                </a:endParaRPr>
              </a:p>
            </p:txBody>
          </p:sp>
        </p:grpSp>
        <p:grpSp>
          <p:nvGrpSpPr>
            <p:cNvPr id="15" name="Group 71"/>
            <p:cNvGrpSpPr>
              <a:grpSpLocks/>
            </p:cNvGrpSpPr>
            <p:nvPr/>
          </p:nvGrpSpPr>
          <p:grpSpPr bwMode="auto">
            <a:xfrm>
              <a:off x="7784026" y="3429000"/>
              <a:ext cx="1066792" cy="1066800"/>
              <a:chOff x="7784026" y="4159387"/>
              <a:chExt cx="1066792" cy="1066800"/>
            </a:xfrm>
          </p:grpSpPr>
          <p:sp>
            <p:nvSpPr>
              <p:cNvPr id="39" name="Oval 38"/>
              <p:cNvSpPr/>
              <p:nvPr/>
            </p:nvSpPr>
            <p:spPr>
              <a:xfrm>
                <a:off x="7784026" y="4159387"/>
                <a:ext cx="1066792" cy="1066800"/>
              </a:xfrm>
              <a:prstGeom prst="ellipse">
                <a:avLst/>
              </a:prstGeom>
              <a:noFill/>
              <a:ln w="50800" cmpd="thinThick">
                <a:solidFill>
                  <a:schemeClr val="accent1">
                    <a:lumMod val="50000"/>
                  </a:schemeClr>
                </a:solidFill>
                <a:miter lim="800000"/>
                <a:headEnd/>
                <a:tailEnd/>
              </a:ln>
            </p:spPr>
            <p:txBody>
              <a:bodyPr/>
              <a:lstStyle/>
              <a:p>
                <a:pPr algn="ctr" fontAlgn="base">
                  <a:lnSpc>
                    <a:spcPts val="1900"/>
                  </a:lnSpc>
                  <a:spcBef>
                    <a:spcPct val="0"/>
                  </a:spcBef>
                </a:pPr>
                <a:endParaRPr lang="zh-CN" altLang="en-US" sz="1600">
                  <a:solidFill>
                    <a:schemeClr val="tx1"/>
                  </a:solidFill>
                  <a:latin typeface="Calibri" pitchFamily="34" charset="0"/>
                  <a:ea typeface="宋体" pitchFamily="2" charset="-122"/>
                  <a:cs typeface="Times New Roman" pitchFamily="18" charset="0"/>
                </a:endParaRPr>
              </a:p>
            </p:txBody>
          </p:sp>
          <p:sp>
            <p:nvSpPr>
              <p:cNvPr id="9255" name="TextBox 39"/>
              <p:cNvSpPr txBox="1">
                <a:spLocks noChangeArrowheads="1"/>
              </p:cNvSpPr>
              <p:nvPr/>
            </p:nvSpPr>
            <p:spPr bwMode="auto">
              <a:xfrm>
                <a:off x="7869491" y="4509655"/>
                <a:ext cx="9140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rgbClr val="000000"/>
                    </a:solidFill>
                    <a:latin typeface="Arial" pitchFamily="34" charset="0"/>
                    <a:cs typeface="Arial" pitchFamily="34" charset="0"/>
                  </a:defRPr>
                </a:lvl1pPr>
                <a:lvl2pPr marL="742950" indent="-285750" eaLnBrk="0" hangingPunct="0">
                  <a:defRPr sz="1200">
                    <a:solidFill>
                      <a:srgbClr val="000000"/>
                    </a:solidFill>
                    <a:latin typeface="Arial" pitchFamily="34" charset="0"/>
                    <a:cs typeface="Arial" pitchFamily="34" charset="0"/>
                  </a:defRPr>
                </a:lvl2pPr>
                <a:lvl3pPr marL="1143000" indent="-228600" eaLnBrk="0" hangingPunct="0">
                  <a:defRPr sz="1200">
                    <a:solidFill>
                      <a:srgbClr val="000000"/>
                    </a:solidFill>
                    <a:latin typeface="Arial" pitchFamily="34" charset="0"/>
                    <a:cs typeface="Arial" pitchFamily="34" charset="0"/>
                  </a:defRPr>
                </a:lvl3pPr>
                <a:lvl4pPr marL="1600200" indent="-228600" eaLnBrk="0" hangingPunct="0">
                  <a:defRPr sz="1200">
                    <a:solidFill>
                      <a:srgbClr val="000000"/>
                    </a:solidFill>
                    <a:latin typeface="Arial" pitchFamily="34" charset="0"/>
                    <a:cs typeface="Arial" pitchFamily="34" charset="0"/>
                  </a:defRPr>
                </a:lvl4pPr>
                <a:lvl5pPr marL="2057400" indent="-228600" eaLnBrk="0" hangingPunct="0">
                  <a:defRPr sz="1200">
                    <a:solidFill>
                      <a:srgbClr val="000000"/>
                    </a:solidFill>
                    <a:latin typeface="Arial" pitchFamily="34" charset="0"/>
                    <a:cs typeface="Arial" pitchFamily="34" charset="0"/>
                  </a:defRPr>
                </a:lvl5pPr>
                <a:lvl6pPr marL="2514600" indent="-228600" eaLnBrk="0" fontAlgn="ctr" hangingPunct="0">
                  <a:spcBef>
                    <a:spcPct val="50000"/>
                  </a:spcBef>
                  <a:spcAft>
                    <a:spcPct val="0"/>
                  </a:spcAft>
                  <a:defRPr sz="1200">
                    <a:solidFill>
                      <a:srgbClr val="000000"/>
                    </a:solidFill>
                    <a:latin typeface="Arial" pitchFamily="34" charset="0"/>
                    <a:cs typeface="Arial" pitchFamily="34" charset="0"/>
                  </a:defRPr>
                </a:lvl6pPr>
                <a:lvl7pPr marL="2971800" indent="-228600" eaLnBrk="0" fontAlgn="ctr" hangingPunct="0">
                  <a:spcBef>
                    <a:spcPct val="50000"/>
                  </a:spcBef>
                  <a:spcAft>
                    <a:spcPct val="0"/>
                  </a:spcAft>
                  <a:defRPr sz="1200">
                    <a:solidFill>
                      <a:srgbClr val="000000"/>
                    </a:solidFill>
                    <a:latin typeface="Arial" pitchFamily="34" charset="0"/>
                    <a:cs typeface="Arial" pitchFamily="34" charset="0"/>
                  </a:defRPr>
                </a:lvl7pPr>
                <a:lvl8pPr marL="3429000" indent="-228600" eaLnBrk="0" fontAlgn="ctr" hangingPunct="0">
                  <a:spcBef>
                    <a:spcPct val="50000"/>
                  </a:spcBef>
                  <a:spcAft>
                    <a:spcPct val="0"/>
                  </a:spcAft>
                  <a:defRPr sz="1200">
                    <a:solidFill>
                      <a:srgbClr val="000000"/>
                    </a:solidFill>
                    <a:latin typeface="Arial" pitchFamily="34" charset="0"/>
                    <a:cs typeface="Arial" pitchFamily="34" charset="0"/>
                  </a:defRPr>
                </a:lvl8pPr>
                <a:lvl9pPr marL="3886200" indent="-228600" eaLnBrk="0" fontAlgn="ctr" hangingPunct="0">
                  <a:spcBef>
                    <a:spcPct val="50000"/>
                  </a:spcBef>
                  <a:spcAft>
                    <a:spcPct val="0"/>
                  </a:spcAft>
                  <a:defRPr sz="1200">
                    <a:solidFill>
                      <a:srgbClr val="000000"/>
                    </a:solidFill>
                    <a:latin typeface="Arial" pitchFamily="34" charset="0"/>
                    <a:cs typeface="Arial" pitchFamily="34" charset="0"/>
                  </a:defRPr>
                </a:lvl9pPr>
              </a:lstStyle>
              <a:p>
                <a:pPr algn="ctr" eaLnBrk="1" fontAlgn="base" hangingPunct="1">
                  <a:spcBef>
                    <a:spcPct val="0"/>
                  </a:spcBef>
                </a:pPr>
                <a:r>
                  <a:rPr lang="en-US" altLang="zh-CN" sz="1600" kern="100" dirty="0" smtClean="0"/>
                  <a:t>Material</a:t>
                </a:r>
                <a:endParaRPr lang="en-US" altLang="zh-CN" sz="1600" dirty="0">
                  <a:solidFill>
                    <a:schemeClr val="tx1"/>
                  </a:solidFill>
                  <a:latin typeface="Candara" pitchFamily="34" charset="0"/>
                </a:endParaRPr>
              </a:p>
            </p:txBody>
          </p:sp>
        </p:grpSp>
        <p:grpSp>
          <p:nvGrpSpPr>
            <p:cNvPr id="16" name="Group 70"/>
            <p:cNvGrpSpPr>
              <a:grpSpLocks/>
            </p:cNvGrpSpPr>
            <p:nvPr/>
          </p:nvGrpSpPr>
          <p:grpSpPr bwMode="auto">
            <a:xfrm>
              <a:off x="7772913" y="685800"/>
              <a:ext cx="1066792" cy="1066800"/>
              <a:chOff x="7772913" y="1416187"/>
              <a:chExt cx="1066792" cy="1066800"/>
            </a:xfrm>
          </p:grpSpPr>
          <p:sp>
            <p:nvSpPr>
              <p:cNvPr id="37" name="Oval 36"/>
              <p:cNvSpPr/>
              <p:nvPr/>
            </p:nvSpPr>
            <p:spPr>
              <a:xfrm>
                <a:off x="7772913" y="1416187"/>
                <a:ext cx="1066792" cy="1066800"/>
              </a:xfrm>
              <a:prstGeom prst="ellipse">
                <a:avLst/>
              </a:prstGeom>
              <a:noFill/>
              <a:ln w="50800" cmpd="thinThick">
                <a:solidFill>
                  <a:schemeClr val="accent1">
                    <a:lumMod val="50000"/>
                  </a:schemeClr>
                </a:solidFill>
                <a:miter lim="800000"/>
                <a:headEnd/>
                <a:tailEnd/>
              </a:ln>
            </p:spPr>
            <p:txBody>
              <a:bodyPr/>
              <a:lstStyle/>
              <a:p>
                <a:pPr algn="ctr" fontAlgn="base">
                  <a:lnSpc>
                    <a:spcPts val="1900"/>
                  </a:lnSpc>
                  <a:spcBef>
                    <a:spcPct val="0"/>
                  </a:spcBef>
                </a:pPr>
                <a:endParaRPr lang="zh-CN" altLang="en-US" sz="1600">
                  <a:solidFill>
                    <a:schemeClr val="tx1"/>
                  </a:solidFill>
                  <a:latin typeface="Calibri" pitchFamily="34" charset="0"/>
                  <a:ea typeface="宋体" pitchFamily="2" charset="-122"/>
                  <a:cs typeface="Times New Roman" pitchFamily="18" charset="0"/>
                </a:endParaRPr>
              </a:p>
            </p:txBody>
          </p:sp>
          <p:sp>
            <p:nvSpPr>
              <p:cNvPr id="9253" name="TextBox 37"/>
              <p:cNvSpPr txBox="1">
                <a:spLocks noChangeArrowheads="1"/>
              </p:cNvSpPr>
              <p:nvPr/>
            </p:nvSpPr>
            <p:spPr bwMode="auto">
              <a:xfrm>
                <a:off x="7899746" y="1720987"/>
                <a:ext cx="93995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rgbClr val="000000"/>
                    </a:solidFill>
                    <a:latin typeface="Arial" pitchFamily="34" charset="0"/>
                    <a:cs typeface="Arial" pitchFamily="34" charset="0"/>
                  </a:defRPr>
                </a:lvl1pPr>
                <a:lvl2pPr marL="742950" indent="-285750" eaLnBrk="0" hangingPunct="0">
                  <a:defRPr sz="1200">
                    <a:solidFill>
                      <a:srgbClr val="000000"/>
                    </a:solidFill>
                    <a:latin typeface="Arial" pitchFamily="34" charset="0"/>
                    <a:cs typeface="Arial" pitchFamily="34" charset="0"/>
                  </a:defRPr>
                </a:lvl2pPr>
                <a:lvl3pPr marL="1143000" indent="-228600" eaLnBrk="0" hangingPunct="0">
                  <a:defRPr sz="1200">
                    <a:solidFill>
                      <a:srgbClr val="000000"/>
                    </a:solidFill>
                    <a:latin typeface="Arial" pitchFamily="34" charset="0"/>
                    <a:cs typeface="Arial" pitchFamily="34" charset="0"/>
                  </a:defRPr>
                </a:lvl3pPr>
                <a:lvl4pPr marL="1600200" indent="-228600" eaLnBrk="0" hangingPunct="0">
                  <a:defRPr sz="1200">
                    <a:solidFill>
                      <a:srgbClr val="000000"/>
                    </a:solidFill>
                    <a:latin typeface="Arial" pitchFamily="34" charset="0"/>
                    <a:cs typeface="Arial" pitchFamily="34" charset="0"/>
                  </a:defRPr>
                </a:lvl4pPr>
                <a:lvl5pPr marL="2057400" indent="-228600" eaLnBrk="0" hangingPunct="0">
                  <a:defRPr sz="1200">
                    <a:solidFill>
                      <a:srgbClr val="000000"/>
                    </a:solidFill>
                    <a:latin typeface="Arial" pitchFamily="34" charset="0"/>
                    <a:cs typeface="Arial" pitchFamily="34" charset="0"/>
                  </a:defRPr>
                </a:lvl5pPr>
                <a:lvl6pPr marL="2514600" indent="-228600" eaLnBrk="0" fontAlgn="ctr" hangingPunct="0">
                  <a:spcBef>
                    <a:spcPct val="50000"/>
                  </a:spcBef>
                  <a:spcAft>
                    <a:spcPct val="0"/>
                  </a:spcAft>
                  <a:defRPr sz="1200">
                    <a:solidFill>
                      <a:srgbClr val="000000"/>
                    </a:solidFill>
                    <a:latin typeface="Arial" pitchFamily="34" charset="0"/>
                    <a:cs typeface="Arial" pitchFamily="34" charset="0"/>
                  </a:defRPr>
                </a:lvl6pPr>
                <a:lvl7pPr marL="2971800" indent="-228600" eaLnBrk="0" fontAlgn="ctr" hangingPunct="0">
                  <a:spcBef>
                    <a:spcPct val="50000"/>
                  </a:spcBef>
                  <a:spcAft>
                    <a:spcPct val="0"/>
                  </a:spcAft>
                  <a:defRPr sz="1200">
                    <a:solidFill>
                      <a:srgbClr val="000000"/>
                    </a:solidFill>
                    <a:latin typeface="Arial" pitchFamily="34" charset="0"/>
                    <a:cs typeface="Arial" pitchFamily="34" charset="0"/>
                  </a:defRPr>
                </a:lvl7pPr>
                <a:lvl8pPr marL="3429000" indent="-228600" eaLnBrk="0" fontAlgn="ctr" hangingPunct="0">
                  <a:spcBef>
                    <a:spcPct val="50000"/>
                  </a:spcBef>
                  <a:spcAft>
                    <a:spcPct val="0"/>
                  </a:spcAft>
                  <a:defRPr sz="1200">
                    <a:solidFill>
                      <a:srgbClr val="000000"/>
                    </a:solidFill>
                    <a:latin typeface="Arial" pitchFamily="34" charset="0"/>
                    <a:cs typeface="Arial" pitchFamily="34" charset="0"/>
                  </a:defRPr>
                </a:lvl8pPr>
                <a:lvl9pPr marL="3886200" indent="-228600" eaLnBrk="0" fontAlgn="ctr" hangingPunct="0">
                  <a:spcBef>
                    <a:spcPct val="50000"/>
                  </a:spcBef>
                  <a:spcAft>
                    <a:spcPct val="0"/>
                  </a:spcAft>
                  <a:defRPr sz="1200">
                    <a:solidFill>
                      <a:srgbClr val="000000"/>
                    </a:solidFill>
                    <a:latin typeface="Arial" pitchFamily="34" charset="0"/>
                    <a:cs typeface="Arial" pitchFamily="34" charset="0"/>
                  </a:defRPr>
                </a:lvl9pPr>
              </a:lstStyle>
              <a:p>
                <a:pPr eaLnBrk="1" fontAlgn="base" hangingPunct="1">
                  <a:spcBef>
                    <a:spcPct val="0"/>
                  </a:spcBef>
                </a:pPr>
                <a:r>
                  <a:rPr lang="en-US" altLang="zh-CN" sz="1600" dirty="0" smtClean="0">
                    <a:solidFill>
                      <a:schemeClr val="tx1"/>
                    </a:solidFill>
                    <a:latin typeface="Candara" pitchFamily="34" charset="0"/>
                  </a:rPr>
                  <a:t>Facilities Location</a:t>
                </a:r>
                <a:endParaRPr lang="zh-CN" altLang="en-US" sz="1400" dirty="0">
                  <a:solidFill>
                    <a:schemeClr val="tx1"/>
                  </a:solidFill>
                  <a:latin typeface="Candara" pitchFamily="34" charset="0"/>
                </a:endParaRPr>
              </a:p>
            </p:txBody>
          </p:sp>
        </p:grpSp>
        <p:grpSp>
          <p:nvGrpSpPr>
            <p:cNvPr id="17" name="Group 68"/>
            <p:cNvGrpSpPr>
              <a:grpSpLocks/>
            </p:cNvGrpSpPr>
            <p:nvPr/>
          </p:nvGrpSpPr>
          <p:grpSpPr bwMode="auto">
            <a:xfrm>
              <a:off x="7772400" y="2057400"/>
              <a:ext cx="1066800" cy="1066800"/>
              <a:chOff x="7772400" y="2787787"/>
              <a:chExt cx="1066800" cy="1066800"/>
            </a:xfrm>
          </p:grpSpPr>
          <p:sp>
            <p:nvSpPr>
              <p:cNvPr id="35" name="Oval 34"/>
              <p:cNvSpPr/>
              <p:nvPr/>
            </p:nvSpPr>
            <p:spPr>
              <a:xfrm>
                <a:off x="7772913" y="2787787"/>
                <a:ext cx="1066792" cy="1066800"/>
              </a:xfrm>
              <a:prstGeom prst="ellipse">
                <a:avLst/>
              </a:prstGeom>
              <a:noFill/>
              <a:ln w="50800" cmpd="thinThick">
                <a:solidFill>
                  <a:schemeClr val="accent1">
                    <a:lumMod val="50000"/>
                  </a:schemeClr>
                </a:solidFill>
                <a:miter lim="800000"/>
                <a:headEnd/>
                <a:tailEnd/>
              </a:ln>
            </p:spPr>
            <p:txBody>
              <a:bodyPr/>
              <a:lstStyle/>
              <a:p>
                <a:pPr algn="ctr" fontAlgn="base">
                  <a:lnSpc>
                    <a:spcPts val="1900"/>
                  </a:lnSpc>
                  <a:spcBef>
                    <a:spcPct val="0"/>
                  </a:spcBef>
                </a:pPr>
                <a:endParaRPr lang="zh-CN" altLang="en-US" sz="1600">
                  <a:solidFill>
                    <a:schemeClr val="tx1"/>
                  </a:solidFill>
                  <a:latin typeface="Calibri" pitchFamily="34" charset="0"/>
                  <a:ea typeface="宋体" pitchFamily="2" charset="-122"/>
                  <a:cs typeface="Times New Roman" pitchFamily="18" charset="0"/>
                </a:endParaRPr>
              </a:p>
            </p:txBody>
          </p:sp>
          <p:sp>
            <p:nvSpPr>
              <p:cNvPr id="9251" name="TextBox 35"/>
              <p:cNvSpPr txBox="1">
                <a:spLocks noChangeArrowheads="1"/>
              </p:cNvSpPr>
              <p:nvPr/>
            </p:nvSpPr>
            <p:spPr bwMode="auto">
              <a:xfrm>
                <a:off x="7914336" y="3151910"/>
                <a:ext cx="8070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rgbClr val="000000"/>
                    </a:solidFill>
                    <a:latin typeface="Arial" pitchFamily="34" charset="0"/>
                    <a:cs typeface="Arial" pitchFamily="34" charset="0"/>
                  </a:defRPr>
                </a:lvl1pPr>
                <a:lvl2pPr marL="742950" indent="-285750" eaLnBrk="0" hangingPunct="0">
                  <a:defRPr sz="1200">
                    <a:solidFill>
                      <a:srgbClr val="000000"/>
                    </a:solidFill>
                    <a:latin typeface="Arial" pitchFamily="34" charset="0"/>
                    <a:cs typeface="Arial" pitchFamily="34" charset="0"/>
                  </a:defRPr>
                </a:lvl2pPr>
                <a:lvl3pPr marL="1143000" indent="-228600" eaLnBrk="0" hangingPunct="0">
                  <a:defRPr sz="1200">
                    <a:solidFill>
                      <a:srgbClr val="000000"/>
                    </a:solidFill>
                    <a:latin typeface="Arial" pitchFamily="34" charset="0"/>
                    <a:cs typeface="Arial" pitchFamily="34" charset="0"/>
                  </a:defRPr>
                </a:lvl3pPr>
                <a:lvl4pPr marL="1600200" indent="-228600" eaLnBrk="0" hangingPunct="0">
                  <a:defRPr sz="1200">
                    <a:solidFill>
                      <a:srgbClr val="000000"/>
                    </a:solidFill>
                    <a:latin typeface="Arial" pitchFamily="34" charset="0"/>
                    <a:cs typeface="Arial" pitchFamily="34" charset="0"/>
                  </a:defRPr>
                </a:lvl4pPr>
                <a:lvl5pPr marL="2057400" indent="-228600" eaLnBrk="0" hangingPunct="0">
                  <a:defRPr sz="1200">
                    <a:solidFill>
                      <a:srgbClr val="000000"/>
                    </a:solidFill>
                    <a:latin typeface="Arial" pitchFamily="34" charset="0"/>
                    <a:cs typeface="Arial" pitchFamily="34" charset="0"/>
                  </a:defRPr>
                </a:lvl5pPr>
                <a:lvl6pPr marL="2514600" indent="-228600" eaLnBrk="0" fontAlgn="ctr" hangingPunct="0">
                  <a:spcBef>
                    <a:spcPct val="50000"/>
                  </a:spcBef>
                  <a:spcAft>
                    <a:spcPct val="0"/>
                  </a:spcAft>
                  <a:defRPr sz="1200">
                    <a:solidFill>
                      <a:srgbClr val="000000"/>
                    </a:solidFill>
                    <a:latin typeface="Arial" pitchFamily="34" charset="0"/>
                    <a:cs typeface="Arial" pitchFamily="34" charset="0"/>
                  </a:defRPr>
                </a:lvl6pPr>
                <a:lvl7pPr marL="2971800" indent="-228600" eaLnBrk="0" fontAlgn="ctr" hangingPunct="0">
                  <a:spcBef>
                    <a:spcPct val="50000"/>
                  </a:spcBef>
                  <a:spcAft>
                    <a:spcPct val="0"/>
                  </a:spcAft>
                  <a:defRPr sz="1200">
                    <a:solidFill>
                      <a:srgbClr val="000000"/>
                    </a:solidFill>
                    <a:latin typeface="Arial" pitchFamily="34" charset="0"/>
                    <a:cs typeface="Arial" pitchFamily="34" charset="0"/>
                  </a:defRPr>
                </a:lvl7pPr>
                <a:lvl8pPr marL="3429000" indent="-228600" eaLnBrk="0" fontAlgn="ctr" hangingPunct="0">
                  <a:spcBef>
                    <a:spcPct val="50000"/>
                  </a:spcBef>
                  <a:spcAft>
                    <a:spcPct val="0"/>
                  </a:spcAft>
                  <a:defRPr sz="1200">
                    <a:solidFill>
                      <a:srgbClr val="000000"/>
                    </a:solidFill>
                    <a:latin typeface="Arial" pitchFamily="34" charset="0"/>
                    <a:cs typeface="Arial" pitchFamily="34" charset="0"/>
                  </a:defRPr>
                </a:lvl8pPr>
                <a:lvl9pPr marL="3886200" indent="-228600" eaLnBrk="0" fontAlgn="ctr" hangingPunct="0">
                  <a:spcBef>
                    <a:spcPct val="50000"/>
                  </a:spcBef>
                  <a:spcAft>
                    <a:spcPct val="0"/>
                  </a:spcAft>
                  <a:defRPr sz="1200">
                    <a:solidFill>
                      <a:srgbClr val="000000"/>
                    </a:solidFill>
                    <a:latin typeface="Arial" pitchFamily="34" charset="0"/>
                    <a:cs typeface="Arial" pitchFamily="34" charset="0"/>
                  </a:defRPr>
                </a:lvl9pPr>
              </a:lstStyle>
              <a:p>
                <a:pPr algn="ctr" eaLnBrk="1" fontAlgn="base" hangingPunct="1">
                  <a:spcBef>
                    <a:spcPct val="0"/>
                  </a:spcBef>
                </a:pPr>
                <a:r>
                  <a:rPr lang="en-US" altLang="zh-CN" sz="1600">
                    <a:solidFill>
                      <a:schemeClr val="tx1"/>
                    </a:solidFill>
                    <a:latin typeface="Candara" pitchFamily="34" charset="0"/>
                  </a:rPr>
                  <a:t>Partner</a:t>
                </a:r>
              </a:p>
            </p:txBody>
          </p:sp>
        </p:grpSp>
      </p:grpSp>
      <p:cxnSp>
        <p:nvCxnSpPr>
          <p:cNvPr id="65" name="Straight Connector 64"/>
          <p:cNvCxnSpPr/>
          <p:nvPr/>
        </p:nvCxnSpPr>
        <p:spPr>
          <a:xfrm flipH="1" flipV="1">
            <a:off x="2709863" y="1927225"/>
            <a:ext cx="947737" cy="771525"/>
          </a:xfrm>
          <a:prstGeom prst="line">
            <a:avLst/>
          </a:prstGeom>
          <a:ln w="349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2852738" y="4638675"/>
            <a:ext cx="804862" cy="1588"/>
          </a:xfrm>
          <a:prstGeom prst="line">
            <a:avLst/>
          </a:prstGeom>
          <a:ln w="349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2709863" y="4827588"/>
            <a:ext cx="947737" cy="1041400"/>
          </a:xfrm>
          <a:prstGeom prst="line">
            <a:avLst/>
          </a:prstGeom>
          <a:ln w="349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5330825" y="1928813"/>
            <a:ext cx="990600" cy="769937"/>
          </a:xfrm>
          <a:prstGeom prst="line">
            <a:avLst/>
          </a:prstGeom>
          <a:ln w="349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flipV="1">
            <a:off x="5330825" y="3073400"/>
            <a:ext cx="835025" cy="1588"/>
          </a:xfrm>
          <a:prstGeom prst="line">
            <a:avLst/>
          </a:prstGeom>
          <a:ln w="349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flipV="1">
            <a:off x="5330825" y="4638675"/>
            <a:ext cx="820738" cy="3175"/>
          </a:xfrm>
          <a:prstGeom prst="line">
            <a:avLst/>
          </a:prstGeom>
          <a:ln w="349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5330825" y="4827588"/>
            <a:ext cx="990600" cy="1042987"/>
          </a:xfrm>
          <a:prstGeom prst="line">
            <a:avLst/>
          </a:prstGeom>
          <a:ln w="349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867025" y="3073400"/>
            <a:ext cx="790575" cy="20638"/>
          </a:xfrm>
          <a:prstGeom prst="line">
            <a:avLst/>
          </a:prstGeom>
          <a:ln w="349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07977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pitchFamily="34" charset="0"/>
                <a:cs typeface="Arial" pitchFamily="34" charset="0"/>
              </a:defRPr>
            </a:lvl1pPr>
            <a:lvl2pPr marL="742950" indent="-285750" eaLnBrk="0" hangingPunct="0">
              <a:defRPr sz="1200">
                <a:solidFill>
                  <a:srgbClr val="000000"/>
                </a:solidFill>
                <a:latin typeface="Arial" pitchFamily="34" charset="0"/>
                <a:cs typeface="Arial" pitchFamily="34" charset="0"/>
              </a:defRPr>
            </a:lvl2pPr>
            <a:lvl3pPr marL="1143000" indent="-228600" eaLnBrk="0" hangingPunct="0">
              <a:defRPr sz="1200">
                <a:solidFill>
                  <a:srgbClr val="000000"/>
                </a:solidFill>
                <a:latin typeface="Arial" pitchFamily="34" charset="0"/>
                <a:cs typeface="Arial" pitchFamily="34" charset="0"/>
              </a:defRPr>
            </a:lvl3pPr>
            <a:lvl4pPr marL="1600200" indent="-228600" eaLnBrk="0" hangingPunct="0">
              <a:defRPr sz="1200">
                <a:solidFill>
                  <a:srgbClr val="000000"/>
                </a:solidFill>
                <a:latin typeface="Arial" pitchFamily="34" charset="0"/>
                <a:cs typeface="Arial" pitchFamily="34" charset="0"/>
              </a:defRPr>
            </a:lvl4pPr>
            <a:lvl5pPr marL="2057400" indent="-228600" eaLnBrk="0" hangingPunct="0">
              <a:defRPr sz="1200">
                <a:solidFill>
                  <a:srgbClr val="000000"/>
                </a:solidFill>
                <a:latin typeface="Arial" pitchFamily="34" charset="0"/>
                <a:cs typeface="Arial" pitchFamily="34" charset="0"/>
              </a:defRPr>
            </a:lvl5pPr>
            <a:lvl6pPr marL="2514600" indent="-228600" eaLnBrk="0" fontAlgn="ctr" hangingPunct="0">
              <a:spcBef>
                <a:spcPct val="50000"/>
              </a:spcBef>
              <a:spcAft>
                <a:spcPct val="0"/>
              </a:spcAft>
              <a:defRPr sz="1200">
                <a:solidFill>
                  <a:srgbClr val="000000"/>
                </a:solidFill>
                <a:latin typeface="Arial" pitchFamily="34" charset="0"/>
                <a:cs typeface="Arial" pitchFamily="34" charset="0"/>
              </a:defRPr>
            </a:lvl6pPr>
            <a:lvl7pPr marL="2971800" indent="-228600" eaLnBrk="0" fontAlgn="ctr" hangingPunct="0">
              <a:spcBef>
                <a:spcPct val="50000"/>
              </a:spcBef>
              <a:spcAft>
                <a:spcPct val="0"/>
              </a:spcAft>
              <a:defRPr sz="1200">
                <a:solidFill>
                  <a:srgbClr val="000000"/>
                </a:solidFill>
                <a:latin typeface="Arial" pitchFamily="34" charset="0"/>
                <a:cs typeface="Arial" pitchFamily="34" charset="0"/>
              </a:defRPr>
            </a:lvl7pPr>
            <a:lvl8pPr marL="3429000" indent="-228600" eaLnBrk="0" fontAlgn="ctr" hangingPunct="0">
              <a:spcBef>
                <a:spcPct val="50000"/>
              </a:spcBef>
              <a:spcAft>
                <a:spcPct val="0"/>
              </a:spcAft>
              <a:defRPr sz="1200">
                <a:solidFill>
                  <a:srgbClr val="000000"/>
                </a:solidFill>
                <a:latin typeface="Arial" pitchFamily="34" charset="0"/>
                <a:cs typeface="Arial" pitchFamily="34" charset="0"/>
              </a:defRPr>
            </a:lvl8pPr>
            <a:lvl9pPr marL="3886200" indent="-228600" eaLnBrk="0" fontAlgn="ctr" hangingPunct="0">
              <a:spcBef>
                <a:spcPct val="50000"/>
              </a:spcBef>
              <a:spcAft>
                <a:spcPct val="0"/>
              </a:spcAft>
              <a:defRPr sz="1200">
                <a:solidFill>
                  <a:srgbClr val="000000"/>
                </a:solidFill>
                <a:latin typeface="Arial" pitchFamily="34" charset="0"/>
                <a:cs typeface="Arial" pitchFamily="34" charset="0"/>
              </a:defRPr>
            </a:lvl9pPr>
          </a:lstStyle>
          <a:p>
            <a:pPr eaLnBrk="1" hangingPunct="1"/>
            <a:fld id="{15F57AE1-5044-4326-8D5B-DB8059D80E31}" type="slidenum">
              <a:rPr lang="en-US" altLang="zh-CN" sz="1000">
                <a:solidFill>
                  <a:schemeClr val="tx2"/>
                </a:solidFill>
                <a:latin typeface="Candara" pitchFamily="34" charset="0"/>
              </a:rPr>
              <a:pPr eaLnBrk="1" hangingPunct="1"/>
              <a:t>11</a:t>
            </a:fld>
            <a:endParaRPr lang="en-US" altLang="zh-CN" sz="1000">
              <a:solidFill>
                <a:schemeClr val="tx2"/>
              </a:solidFill>
              <a:latin typeface="Candara" pitchFamily="34" charset="0"/>
            </a:endParaRPr>
          </a:p>
        </p:txBody>
      </p:sp>
      <p:sp>
        <p:nvSpPr>
          <p:cNvPr id="10243" name="Title 1"/>
          <p:cNvSpPr>
            <a:spLocks noGrp="1"/>
          </p:cNvSpPr>
          <p:nvPr>
            <p:ph type="title" idx="4294967295"/>
          </p:nvPr>
        </p:nvSpPr>
        <p:spPr>
          <a:xfrm>
            <a:off x="0" y="338138"/>
            <a:ext cx="8229600" cy="1252537"/>
          </a:xfrm>
        </p:spPr>
        <p:txBody>
          <a:bodyPr/>
          <a:lstStyle/>
          <a:p>
            <a:pPr eaLnBrk="1" hangingPunct="1"/>
            <a:r>
              <a:rPr lang="en-US" altLang="zh-CN" dirty="0" smtClean="0">
                <a:ea typeface="宋体" pitchFamily="2" charset="-122"/>
              </a:rPr>
              <a:t/>
            </a:r>
            <a:br>
              <a:rPr lang="en-US" altLang="zh-CN" dirty="0" smtClean="0">
                <a:ea typeface="宋体" pitchFamily="2" charset="-122"/>
              </a:rPr>
            </a:br>
            <a:endParaRPr lang="en-US" altLang="zh-CN" sz="2200" dirty="0" smtClean="0">
              <a:ea typeface="宋体" pitchFamily="2" charset="-122"/>
            </a:endParaRPr>
          </a:p>
        </p:txBody>
      </p:sp>
      <p:sp>
        <p:nvSpPr>
          <p:cNvPr id="10" name="Text Box 2"/>
          <p:cNvSpPr txBox="1">
            <a:spLocks noChangeArrowheads="1"/>
          </p:cNvSpPr>
          <p:nvPr/>
        </p:nvSpPr>
        <p:spPr bwMode="auto">
          <a:xfrm>
            <a:off x="971600" y="1556792"/>
            <a:ext cx="3048000" cy="5029200"/>
          </a:xfrm>
          <a:prstGeom prst="rect">
            <a:avLst/>
          </a:prstGeom>
          <a:noFill/>
          <a:ln w="50800" cmpd="thinThick">
            <a:solidFill>
              <a:schemeClr val="accent1">
                <a:lumMod val="50000"/>
              </a:schemeClr>
            </a:solidFill>
            <a:miter lim="800000"/>
            <a:headEnd/>
            <a:tailEnd/>
          </a:ln>
        </p:spPr>
        <p:txBody>
          <a:bodyPr/>
          <a:lstStyle>
            <a:lvl1pPr eaLnBrk="0" hangingPunct="0">
              <a:defRPr sz="1200">
                <a:solidFill>
                  <a:srgbClr val="000000"/>
                </a:solidFill>
                <a:latin typeface="Arial" pitchFamily="34" charset="0"/>
                <a:cs typeface="Arial" pitchFamily="34" charset="0"/>
              </a:defRPr>
            </a:lvl1pPr>
            <a:lvl2pPr marL="742950" indent="-285750" eaLnBrk="0" hangingPunct="0">
              <a:defRPr sz="1200">
                <a:solidFill>
                  <a:srgbClr val="000000"/>
                </a:solidFill>
                <a:latin typeface="Arial" pitchFamily="34" charset="0"/>
                <a:cs typeface="Arial" pitchFamily="34" charset="0"/>
              </a:defRPr>
            </a:lvl2pPr>
            <a:lvl3pPr marL="1143000" indent="-228600" eaLnBrk="0" hangingPunct="0">
              <a:defRPr sz="1200">
                <a:solidFill>
                  <a:srgbClr val="000000"/>
                </a:solidFill>
                <a:latin typeface="Arial" pitchFamily="34" charset="0"/>
                <a:cs typeface="Arial" pitchFamily="34" charset="0"/>
              </a:defRPr>
            </a:lvl3pPr>
            <a:lvl4pPr marL="1600200" indent="-228600" eaLnBrk="0" hangingPunct="0">
              <a:defRPr sz="1200">
                <a:solidFill>
                  <a:srgbClr val="000000"/>
                </a:solidFill>
                <a:latin typeface="Arial" pitchFamily="34" charset="0"/>
                <a:cs typeface="Arial" pitchFamily="34" charset="0"/>
              </a:defRPr>
            </a:lvl4pPr>
            <a:lvl5pPr marL="2057400" indent="-228600" eaLnBrk="0" hangingPunct="0">
              <a:defRPr sz="1200">
                <a:solidFill>
                  <a:srgbClr val="000000"/>
                </a:solidFill>
                <a:latin typeface="Arial" pitchFamily="34" charset="0"/>
                <a:cs typeface="Arial" pitchFamily="34" charset="0"/>
              </a:defRPr>
            </a:lvl5pPr>
            <a:lvl6pPr marL="2514600" indent="-228600" eaLnBrk="0" fontAlgn="ctr" hangingPunct="0">
              <a:spcBef>
                <a:spcPct val="50000"/>
              </a:spcBef>
              <a:spcAft>
                <a:spcPct val="0"/>
              </a:spcAft>
              <a:defRPr sz="1200">
                <a:solidFill>
                  <a:srgbClr val="000000"/>
                </a:solidFill>
                <a:latin typeface="Arial" pitchFamily="34" charset="0"/>
                <a:cs typeface="Arial" pitchFamily="34" charset="0"/>
              </a:defRPr>
            </a:lvl6pPr>
            <a:lvl7pPr marL="2971800" indent="-228600" eaLnBrk="0" fontAlgn="ctr" hangingPunct="0">
              <a:spcBef>
                <a:spcPct val="50000"/>
              </a:spcBef>
              <a:spcAft>
                <a:spcPct val="0"/>
              </a:spcAft>
              <a:defRPr sz="1200">
                <a:solidFill>
                  <a:srgbClr val="000000"/>
                </a:solidFill>
                <a:latin typeface="Arial" pitchFamily="34" charset="0"/>
                <a:cs typeface="Arial" pitchFamily="34" charset="0"/>
              </a:defRPr>
            </a:lvl7pPr>
            <a:lvl8pPr marL="3429000" indent="-228600" eaLnBrk="0" fontAlgn="ctr" hangingPunct="0">
              <a:spcBef>
                <a:spcPct val="50000"/>
              </a:spcBef>
              <a:spcAft>
                <a:spcPct val="0"/>
              </a:spcAft>
              <a:defRPr sz="1200">
                <a:solidFill>
                  <a:srgbClr val="000000"/>
                </a:solidFill>
                <a:latin typeface="Arial" pitchFamily="34" charset="0"/>
                <a:cs typeface="Arial" pitchFamily="34" charset="0"/>
              </a:defRPr>
            </a:lvl8pPr>
            <a:lvl9pPr marL="3886200" indent="-228600" eaLnBrk="0" fontAlgn="ctr" hangingPunct="0">
              <a:spcBef>
                <a:spcPct val="50000"/>
              </a:spcBef>
              <a:spcAft>
                <a:spcPct val="0"/>
              </a:spcAft>
              <a:defRPr sz="1200">
                <a:solidFill>
                  <a:srgbClr val="000000"/>
                </a:solidFill>
                <a:latin typeface="Arial" pitchFamily="34" charset="0"/>
                <a:cs typeface="Arial" pitchFamily="34" charset="0"/>
              </a:defRPr>
            </a:lvl9pPr>
          </a:lstStyle>
          <a:p>
            <a:pPr algn="ctr" eaLnBrk="1" fontAlgn="base" hangingPunct="1">
              <a:lnSpc>
                <a:spcPts val="1900"/>
              </a:lnSpc>
              <a:spcBef>
                <a:spcPct val="0"/>
              </a:spcBef>
            </a:pPr>
            <a:endParaRPr lang="en-US" altLang="zh-CN" sz="2400" dirty="0" smtClean="0">
              <a:solidFill>
                <a:schemeClr val="tx1"/>
              </a:solidFill>
              <a:latin typeface="Calibri" pitchFamily="34" charset="0"/>
              <a:ea typeface="宋体" pitchFamily="2" charset="-122"/>
              <a:cs typeface="Times New Roman" pitchFamily="18" charset="0"/>
            </a:endParaRPr>
          </a:p>
          <a:p>
            <a:pPr algn="ctr" eaLnBrk="1" fontAlgn="base" hangingPunct="1">
              <a:lnSpc>
                <a:spcPts val="1900"/>
              </a:lnSpc>
              <a:spcBef>
                <a:spcPct val="0"/>
              </a:spcBef>
            </a:pPr>
            <a:r>
              <a:rPr lang="en-US" altLang="zh-CN" sz="2400" dirty="0" smtClean="0">
                <a:solidFill>
                  <a:schemeClr val="tx1"/>
                </a:solidFill>
                <a:latin typeface="Calibri" pitchFamily="34" charset="0"/>
                <a:ea typeface="宋体" pitchFamily="2" charset="-122"/>
                <a:cs typeface="Times New Roman" pitchFamily="18" charset="0"/>
              </a:rPr>
              <a:t>Sale </a:t>
            </a:r>
            <a:r>
              <a:rPr lang="en-US" altLang="zh-CN" sz="2400" dirty="0">
                <a:solidFill>
                  <a:schemeClr val="tx1"/>
                </a:solidFill>
                <a:latin typeface="Calibri" pitchFamily="34" charset="0"/>
                <a:ea typeface="宋体" pitchFamily="2" charset="-122"/>
                <a:cs typeface="Times New Roman" pitchFamily="18" charset="0"/>
              </a:rPr>
              <a:t>transaction </a:t>
            </a:r>
            <a:r>
              <a:rPr lang="en-US" altLang="zh-CN" sz="2400" dirty="0" smtClean="0">
                <a:solidFill>
                  <a:schemeClr val="tx1"/>
                </a:solidFill>
                <a:latin typeface="Calibri" pitchFamily="34" charset="0"/>
                <a:ea typeface="宋体" pitchFamily="2" charset="-122"/>
                <a:cs typeface="Times New Roman" pitchFamily="18" charset="0"/>
              </a:rPr>
              <a:t>line item Fact </a:t>
            </a:r>
            <a:r>
              <a:rPr lang="en-US" altLang="zh-CN" sz="2400" dirty="0">
                <a:solidFill>
                  <a:schemeClr val="tx1"/>
                </a:solidFill>
                <a:latin typeface="Calibri" pitchFamily="34" charset="0"/>
                <a:ea typeface="宋体" pitchFamily="2" charset="-122"/>
                <a:cs typeface="Times New Roman" pitchFamily="18" charset="0"/>
              </a:rPr>
              <a:t>Table</a:t>
            </a:r>
            <a:endParaRPr lang="zh-CN" altLang="zh-CN" sz="2400" dirty="0">
              <a:solidFill>
                <a:schemeClr val="tx1"/>
              </a:solidFill>
              <a:latin typeface="Calibri" pitchFamily="34" charset="0"/>
              <a:ea typeface="宋体" pitchFamily="2" charset="-122"/>
              <a:cs typeface="Times New Roman" pitchFamily="18" charset="0"/>
            </a:endParaRPr>
          </a:p>
          <a:p>
            <a:pPr algn="ctr" eaLnBrk="1" fontAlgn="base" hangingPunct="1">
              <a:lnSpc>
                <a:spcPts val="2400"/>
              </a:lnSpc>
              <a:spcBef>
                <a:spcPct val="0"/>
              </a:spcBef>
            </a:pPr>
            <a:r>
              <a:rPr lang="en-US" altLang="zh-CN" sz="2200" dirty="0">
                <a:solidFill>
                  <a:schemeClr val="tx1"/>
                </a:solidFill>
                <a:latin typeface="Calibri" pitchFamily="34" charset="0"/>
                <a:ea typeface="宋体" pitchFamily="2" charset="-122"/>
                <a:cs typeface="Times New Roman" pitchFamily="18" charset="0"/>
              </a:rPr>
              <a:t> </a:t>
            </a:r>
            <a:endParaRPr lang="zh-CN" altLang="zh-CN" sz="2200" dirty="0">
              <a:solidFill>
                <a:schemeClr val="tx1"/>
              </a:solidFill>
              <a:latin typeface="Calibri" pitchFamily="34" charset="0"/>
              <a:ea typeface="宋体" pitchFamily="2" charset="-122"/>
              <a:cs typeface="Times New Roman" pitchFamily="18" charset="0"/>
            </a:endParaRPr>
          </a:p>
          <a:p>
            <a:pPr eaLnBrk="1" fontAlgn="base" hangingPunct="1">
              <a:lnSpc>
                <a:spcPts val="2400"/>
              </a:lnSpc>
              <a:spcBef>
                <a:spcPct val="0"/>
              </a:spcBef>
            </a:pPr>
            <a:r>
              <a:rPr lang="en-US" altLang="zh-CN" sz="2200" dirty="0" err="1" smtClean="0">
                <a:solidFill>
                  <a:schemeClr val="tx1"/>
                </a:solidFill>
                <a:latin typeface="Calibri" pitchFamily="34" charset="0"/>
                <a:ea typeface="宋体" pitchFamily="2" charset="-122"/>
                <a:cs typeface="Times New Roman" pitchFamily="18" charset="0"/>
              </a:rPr>
              <a:t>Transaction_key</a:t>
            </a:r>
            <a:endParaRPr lang="zh-CN" altLang="zh-CN" sz="2200" dirty="0">
              <a:solidFill>
                <a:schemeClr val="tx1"/>
              </a:solidFill>
              <a:latin typeface="Calibri" pitchFamily="34" charset="0"/>
              <a:ea typeface="宋体" pitchFamily="2" charset="-122"/>
              <a:cs typeface="Times New Roman" pitchFamily="18" charset="0"/>
            </a:endParaRPr>
          </a:p>
          <a:p>
            <a:pPr eaLnBrk="1" fontAlgn="base" hangingPunct="1">
              <a:lnSpc>
                <a:spcPts val="2400"/>
              </a:lnSpc>
              <a:spcBef>
                <a:spcPct val="0"/>
              </a:spcBef>
            </a:pPr>
            <a:r>
              <a:rPr lang="en-US" altLang="zh-CN" sz="2200" u="sng" dirty="0" err="1" smtClean="0">
                <a:solidFill>
                  <a:srgbClr val="FF0000"/>
                </a:solidFill>
                <a:latin typeface="Calibri" pitchFamily="34" charset="0"/>
                <a:ea typeface="宋体" pitchFamily="2" charset="-122"/>
                <a:cs typeface="Times New Roman" pitchFamily="18" charset="0"/>
              </a:rPr>
              <a:t>Product_key</a:t>
            </a:r>
            <a:endParaRPr lang="en-US" altLang="zh-CN" sz="2200" u="sng" dirty="0" smtClean="0">
              <a:solidFill>
                <a:srgbClr val="FF0000"/>
              </a:solidFill>
              <a:latin typeface="Calibri" pitchFamily="34" charset="0"/>
              <a:ea typeface="宋体" pitchFamily="2" charset="-122"/>
              <a:cs typeface="Times New Roman" pitchFamily="18" charset="0"/>
            </a:endParaRPr>
          </a:p>
          <a:p>
            <a:pPr eaLnBrk="1" fontAlgn="base" hangingPunct="1">
              <a:lnSpc>
                <a:spcPts val="2400"/>
              </a:lnSpc>
              <a:spcBef>
                <a:spcPct val="0"/>
              </a:spcBef>
            </a:pPr>
            <a:r>
              <a:rPr lang="en-US" altLang="zh-CN" sz="2200" dirty="0" smtClean="0">
                <a:solidFill>
                  <a:schemeClr val="tx1"/>
                </a:solidFill>
                <a:latin typeface="Calibri" pitchFamily="34" charset="0"/>
                <a:ea typeface="宋体" pitchFamily="2" charset="-122"/>
                <a:cs typeface="Times New Roman" pitchFamily="18" charset="0"/>
              </a:rPr>
              <a:t>Date and </a:t>
            </a:r>
            <a:r>
              <a:rPr lang="en-US" altLang="zh-CN" sz="2200" dirty="0" err="1" smtClean="0">
                <a:solidFill>
                  <a:schemeClr val="tx1"/>
                </a:solidFill>
                <a:latin typeface="Calibri" pitchFamily="34" charset="0"/>
                <a:ea typeface="宋体" pitchFamily="2" charset="-122"/>
                <a:cs typeface="Times New Roman" pitchFamily="18" charset="0"/>
              </a:rPr>
              <a:t>Time_key</a:t>
            </a:r>
            <a:r>
              <a:rPr lang="en-US" altLang="zh-CN" sz="2200" dirty="0" smtClean="0">
                <a:solidFill>
                  <a:schemeClr val="tx1"/>
                </a:solidFill>
                <a:latin typeface="Calibri" pitchFamily="34" charset="0"/>
                <a:ea typeface="宋体" pitchFamily="2" charset="-122"/>
                <a:cs typeface="Times New Roman" pitchFamily="18" charset="0"/>
              </a:rPr>
              <a:t> </a:t>
            </a:r>
            <a:endParaRPr lang="en-US" altLang="zh-CN" sz="2200" dirty="0">
              <a:solidFill>
                <a:schemeClr val="tx1"/>
              </a:solidFill>
              <a:latin typeface="Calibri" pitchFamily="34" charset="0"/>
              <a:ea typeface="宋体" pitchFamily="2" charset="-122"/>
              <a:cs typeface="Times New Roman" pitchFamily="18" charset="0"/>
            </a:endParaRPr>
          </a:p>
          <a:p>
            <a:pPr eaLnBrk="1" fontAlgn="base" hangingPunct="1">
              <a:lnSpc>
                <a:spcPts val="2400"/>
              </a:lnSpc>
              <a:spcBef>
                <a:spcPct val="0"/>
              </a:spcBef>
            </a:pPr>
            <a:r>
              <a:rPr lang="en-US" altLang="zh-CN" sz="2200" dirty="0" err="1">
                <a:solidFill>
                  <a:schemeClr val="tx1"/>
                </a:solidFill>
                <a:latin typeface="Calibri" pitchFamily="34" charset="0"/>
                <a:ea typeface="宋体" pitchFamily="2" charset="-122"/>
                <a:cs typeface="Times New Roman" pitchFamily="18" charset="0"/>
              </a:rPr>
              <a:t>Inventory_key</a:t>
            </a:r>
            <a:endParaRPr lang="en-US" altLang="zh-CN" sz="2200" dirty="0">
              <a:solidFill>
                <a:schemeClr val="tx1"/>
              </a:solidFill>
              <a:latin typeface="Calibri" pitchFamily="34" charset="0"/>
              <a:ea typeface="宋体" pitchFamily="2" charset="-122"/>
              <a:cs typeface="Times New Roman" pitchFamily="18" charset="0"/>
            </a:endParaRPr>
          </a:p>
          <a:p>
            <a:pPr eaLnBrk="1" fontAlgn="base" hangingPunct="1">
              <a:lnSpc>
                <a:spcPts val="2400"/>
              </a:lnSpc>
              <a:spcBef>
                <a:spcPct val="0"/>
              </a:spcBef>
            </a:pPr>
            <a:r>
              <a:rPr lang="en-US" altLang="zh-CN" sz="2200" dirty="0" err="1">
                <a:solidFill>
                  <a:schemeClr val="tx1"/>
                </a:solidFill>
                <a:latin typeface="Calibri" pitchFamily="34" charset="0"/>
                <a:ea typeface="宋体" pitchFamily="2" charset="-122"/>
                <a:cs typeface="Times New Roman" pitchFamily="18" charset="0"/>
              </a:rPr>
              <a:t>Shipment_key</a:t>
            </a:r>
            <a:endParaRPr lang="en-US" altLang="zh-CN" sz="2200" dirty="0">
              <a:solidFill>
                <a:schemeClr val="tx1"/>
              </a:solidFill>
              <a:latin typeface="Calibri" pitchFamily="34" charset="0"/>
              <a:ea typeface="宋体" pitchFamily="2" charset="-122"/>
              <a:cs typeface="Times New Roman" pitchFamily="18" charset="0"/>
            </a:endParaRPr>
          </a:p>
          <a:p>
            <a:pPr eaLnBrk="1" fontAlgn="base" hangingPunct="1">
              <a:lnSpc>
                <a:spcPts val="2400"/>
              </a:lnSpc>
              <a:spcBef>
                <a:spcPct val="0"/>
              </a:spcBef>
            </a:pPr>
            <a:r>
              <a:rPr lang="en-US" altLang="zh-CN" sz="2200" dirty="0">
                <a:solidFill>
                  <a:schemeClr val="tx1"/>
                </a:solidFill>
                <a:latin typeface="Calibri" pitchFamily="34" charset="0"/>
                <a:ea typeface="宋体" pitchFamily="2" charset="-122"/>
                <a:cs typeface="Times New Roman" pitchFamily="18" charset="0"/>
              </a:rPr>
              <a:t>Customer </a:t>
            </a:r>
            <a:r>
              <a:rPr lang="en-US" altLang="zh-CN" sz="2200" dirty="0" err="1">
                <a:solidFill>
                  <a:schemeClr val="tx1"/>
                </a:solidFill>
                <a:latin typeface="Calibri" pitchFamily="34" charset="0"/>
                <a:ea typeface="宋体" pitchFamily="2" charset="-122"/>
                <a:cs typeface="Times New Roman" pitchFamily="18" charset="0"/>
              </a:rPr>
              <a:t>profile_key</a:t>
            </a:r>
            <a:endParaRPr lang="en-US" altLang="zh-CN" sz="2200" dirty="0">
              <a:solidFill>
                <a:schemeClr val="tx1"/>
              </a:solidFill>
              <a:latin typeface="Calibri" pitchFamily="34" charset="0"/>
              <a:ea typeface="宋体" pitchFamily="2" charset="-122"/>
              <a:cs typeface="Times New Roman" pitchFamily="18" charset="0"/>
            </a:endParaRPr>
          </a:p>
          <a:p>
            <a:pPr eaLnBrk="1" fontAlgn="base" hangingPunct="1">
              <a:lnSpc>
                <a:spcPts val="2400"/>
              </a:lnSpc>
              <a:spcBef>
                <a:spcPct val="0"/>
              </a:spcBef>
            </a:pPr>
            <a:r>
              <a:rPr lang="en-US" altLang="zh-CN" sz="2200" dirty="0" err="1">
                <a:solidFill>
                  <a:schemeClr val="tx1"/>
                </a:solidFill>
                <a:latin typeface="Calibri" pitchFamily="34" charset="0"/>
                <a:ea typeface="宋体" pitchFamily="2" charset="-122"/>
                <a:cs typeface="Times New Roman" pitchFamily="18" charset="0"/>
              </a:rPr>
              <a:t>Promotion_key</a:t>
            </a:r>
            <a:endParaRPr lang="en-US" altLang="zh-CN" sz="2200" dirty="0">
              <a:solidFill>
                <a:schemeClr val="tx1"/>
              </a:solidFill>
              <a:latin typeface="Calibri" pitchFamily="34" charset="0"/>
              <a:ea typeface="宋体" pitchFamily="2" charset="-122"/>
              <a:cs typeface="Times New Roman" pitchFamily="18" charset="0"/>
            </a:endParaRPr>
          </a:p>
          <a:p>
            <a:pPr eaLnBrk="1" fontAlgn="base" hangingPunct="1">
              <a:lnSpc>
                <a:spcPts val="2400"/>
              </a:lnSpc>
              <a:spcBef>
                <a:spcPct val="0"/>
              </a:spcBef>
            </a:pPr>
            <a:r>
              <a:rPr lang="en-US" altLang="zh-CN" sz="2200" dirty="0" err="1">
                <a:solidFill>
                  <a:schemeClr val="tx1"/>
                </a:solidFill>
                <a:latin typeface="Calibri" pitchFamily="34" charset="0"/>
                <a:ea typeface="宋体" pitchFamily="2" charset="-122"/>
                <a:cs typeface="Times New Roman" pitchFamily="18" charset="0"/>
              </a:rPr>
              <a:t>Payment_key</a:t>
            </a:r>
            <a:endParaRPr lang="en-US" altLang="zh-CN" sz="2200" dirty="0">
              <a:solidFill>
                <a:schemeClr val="tx1"/>
              </a:solidFill>
              <a:latin typeface="Calibri" pitchFamily="34" charset="0"/>
              <a:ea typeface="宋体" pitchFamily="2" charset="-122"/>
              <a:cs typeface="Times New Roman" pitchFamily="18" charset="0"/>
            </a:endParaRPr>
          </a:p>
          <a:p>
            <a:pPr eaLnBrk="1" fontAlgn="base" hangingPunct="1">
              <a:lnSpc>
                <a:spcPts val="2400"/>
              </a:lnSpc>
              <a:spcBef>
                <a:spcPct val="0"/>
              </a:spcBef>
            </a:pPr>
            <a:endParaRPr lang="en-US" altLang="zh-CN" sz="2200" dirty="0">
              <a:solidFill>
                <a:schemeClr val="tx1"/>
              </a:solidFill>
              <a:latin typeface="Calibri" pitchFamily="34" charset="0"/>
              <a:ea typeface="宋体" pitchFamily="2" charset="-122"/>
              <a:cs typeface="Times New Roman" pitchFamily="18" charset="0"/>
            </a:endParaRPr>
          </a:p>
          <a:p>
            <a:pPr eaLnBrk="1" fontAlgn="base" hangingPunct="1">
              <a:lnSpc>
                <a:spcPts val="2400"/>
              </a:lnSpc>
              <a:spcBef>
                <a:spcPct val="0"/>
              </a:spcBef>
            </a:pPr>
            <a:endParaRPr lang="zh-CN" altLang="zh-CN" sz="2200" dirty="0">
              <a:solidFill>
                <a:schemeClr val="tx1"/>
              </a:solidFill>
              <a:latin typeface="Calibri" pitchFamily="34" charset="0"/>
              <a:ea typeface="宋体" pitchFamily="2" charset="-122"/>
              <a:cs typeface="Times New Roman" pitchFamily="18" charset="0"/>
            </a:endParaRPr>
          </a:p>
          <a:p>
            <a:pPr eaLnBrk="1" fontAlgn="base" hangingPunct="1">
              <a:lnSpc>
                <a:spcPts val="2400"/>
              </a:lnSpc>
              <a:spcBef>
                <a:spcPct val="0"/>
              </a:spcBef>
            </a:pPr>
            <a:r>
              <a:rPr lang="en-US" altLang="zh-CN" sz="2200" dirty="0" err="1" smtClean="0">
                <a:solidFill>
                  <a:schemeClr val="tx1"/>
                </a:solidFill>
                <a:latin typeface="Calibri" pitchFamily="34" charset="0"/>
                <a:ea typeface="宋体" pitchFamily="2" charset="-122"/>
                <a:cs typeface="Times New Roman" pitchFamily="18" charset="0"/>
              </a:rPr>
              <a:t>Line_Item_quantity</a:t>
            </a:r>
            <a:endParaRPr lang="en-US" altLang="zh-CN" sz="2200" dirty="0" smtClean="0">
              <a:solidFill>
                <a:schemeClr val="tx1"/>
              </a:solidFill>
              <a:latin typeface="Calibri" pitchFamily="34" charset="0"/>
              <a:ea typeface="宋体" pitchFamily="2" charset="-122"/>
              <a:cs typeface="Times New Roman" pitchFamily="18" charset="0"/>
            </a:endParaRPr>
          </a:p>
          <a:p>
            <a:pPr eaLnBrk="1" fontAlgn="base" hangingPunct="1">
              <a:lnSpc>
                <a:spcPts val="2400"/>
              </a:lnSpc>
              <a:spcBef>
                <a:spcPct val="0"/>
              </a:spcBef>
            </a:pPr>
            <a:r>
              <a:rPr lang="en-US" altLang="zh-CN" sz="2200" dirty="0" err="1" smtClean="0">
                <a:solidFill>
                  <a:schemeClr val="tx1"/>
                </a:solidFill>
                <a:latin typeface="Calibri" pitchFamily="34" charset="0"/>
                <a:ea typeface="宋体" pitchFamily="2" charset="-122"/>
                <a:cs typeface="Times New Roman" pitchFamily="18" charset="0"/>
              </a:rPr>
              <a:t>Line_Item_total_price</a:t>
            </a:r>
            <a:endParaRPr lang="en-US" altLang="zh-CN" sz="2200" dirty="0" smtClean="0">
              <a:solidFill>
                <a:schemeClr val="tx1"/>
              </a:solidFill>
              <a:latin typeface="Calibri" pitchFamily="34" charset="0"/>
              <a:ea typeface="宋体" pitchFamily="2" charset="-122"/>
              <a:cs typeface="Times New Roman" pitchFamily="18" charset="0"/>
            </a:endParaRPr>
          </a:p>
          <a:p>
            <a:pPr eaLnBrk="1" fontAlgn="base" hangingPunct="1">
              <a:lnSpc>
                <a:spcPts val="2400"/>
              </a:lnSpc>
              <a:spcBef>
                <a:spcPct val="0"/>
              </a:spcBef>
            </a:pPr>
            <a:endParaRPr lang="zh-CN" altLang="zh-CN" sz="2200" dirty="0">
              <a:solidFill>
                <a:schemeClr val="tx1"/>
              </a:solidFill>
              <a:latin typeface="Calibri" pitchFamily="34" charset="0"/>
              <a:ea typeface="宋体" pitchFamily="2" charset="-122"/>
              <a:cs typeface="Times New Roman" pitchFamily="18" charset="0"/>
            </a:endParaRPr>
          </a:p>
          <a:p>
            <a:pPr eaLnBrk="1" fontAlgn="base" hangingPunct="1">
              <a:lnSpc>
                <a:spcPts val="2400"/>
              </a:lnSpc>
              <a:spcBef>
                <a:spcPct val="0"/>
              </a:spcBef>
            </a:pPr>
            <a:r>
              <a:rPr lang="en-US" altLang="zh-CN" sz="2200" dirty="0">
                <a:solidFill>
                  <a:schemeClr val="tx1"/>
                </a:solidFill>
                <a:latin typeface="Calibri" pitchFamily="34" charset="0"/>
                <a:ea typeface="宋体" pitchFamily="2" charset="-122"/>
                <a:cs typeface="Times New Roman" pitchFamily="18" charset="0"/>
              </a:rPr>
              <a:t> </a:t>
            </a:r>
            <a:endParaRPr lang="zh-CN" altLang="zh-CN" sz="2200" dirty="0">
              <a:solidFill>
                <a:schemeClr val="tx1"/>
              </a:solidFill>
              <a:latin typeface="Calibri" pitchFamily="34" charset="0"/>
              <a:ea typeface="宋体" pitchFamily="2" charset="-122"/>
              <a:cs typeface="Times New Roman" pitchFamily="18" charset="0"/>
            </a:endParaRPr>
          </a:p>
        </p:txBody>
      </p:sp>
      <p:sp>
        <p:nvSpPr>
          <p:cNvPr id="10245" name="TextBox 10"/>
          <p:cNvSpPr txBox="1">
            <a:spLocks noChangeArrowheads="1"/>
          </p:cNvSpPr>
          <p:nvPr/>
        </p:nvSpPr>
        <p:spPr bwMode="auto">
          <a:xfrm>
            <a:off x="4953000" y="2332038"/>
            <a:ext cx="26670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000000"/>
                </a:solidFill>
                <a:latin typeface="Arial" pitchFamily="34" charset="0"/>
                <a:cs typeface="Arial" pitchFamily="34" charset="0"/>
              </a:defRPr>
            </a:lvl1pPr>
            <a:lvl2pPr marL="742950" indent="-285750" eaLnBrk="0" hangingPunct="0">
              <a:defRPr sz="1200">
                <a:solidFill>
                  <a:srgbClr val="000000"/>
                </a:solidFill>
                <a:latin typeface="Arial" pitchFamily="34" charset="0"/>
                <a:cs typeface="Arial" pitchFamily="34" charset="0"/>
              </a:defRPr>
            </a:lvl2pPr>
            <a:lvl3pPr marL="1143000" indent="-228600" eaLnBrk="0" hangingPunct="0">
              <a:defRPr sz="1200">
                <a:solidFill>
                  <a:srgbClr val="000000"/>
                </a:solidFill>
                <a:latin typeface="Arial" pitchFamily="34" charset="0"/>
                <a:cs typeface="Arial" pitchFamily="34" charset="0"/>
              </a:defRPr>
            </a:lvl3pPr>
            <a:lvl4pPr marL="1600200" indent="-228600" eaLnBrk="0" hangingPunct="0">
              <a:defRPr sz="1200">
                <a:solidFill>
                  <a:srgbClr val="000000"/>
                </a:solidFill>
                <a:latin typeface="Arial" pitchFamily="34" charset="0"/>
                <a:cs typeface="Arial" pitchFamily="34" charset="0"/>
              </a:defRPr>
            </a:lvl4pPr>
            <a:lvl5pPr marL="2057400" indent="-228600" eaLnBrk="0" hangingPunct="0">
              <a:defRPr sz="1200">
                <a:solidFill>
                  <a:srgbClr val="000000"/>
                </a:solidFill>
                <a:latin typeface="Arial" pitchFamily="34" charset="0"/>
                <a:cs typeface="Arial" pitchFamily="34" charset="0"/>
              </a:defRPr>
            </a:lvl5pPr>
            <a:lvl6pPr marL="2514600" indent="-228600" eaLnBrk="0" fontAlgn="ctr" hangingPunct="0">
              <a:spcBef>
                <a:spcPct val="50000"/>
              </a:spcBef>
              <a:spcAft>
                <a:spcPct val="0"/>
              </a:spcAft>
              <a:defRPr sz="1200">
                <a:solidFill>
                  <a:srgbClr val="000000"/>
                </a:solidFill>
                <a:latin typeface="Arial" pitchFamily="34" charset="0"/>
                <a:cs typeface="Arial" pitchFamily="34" charset="0"/>
              </a:defRPr>
            </a:lvl6pPr>
            <a:lvl7pPr marL="2971800" indent="-228600" eaLnBrk="0" fontAlgn="ctr" hangingPunct="0">
              <a:spcBef>
                <a:spcPct val="50000"/>
              </a:spcBef>
              <a:spcAft>
                <a:spcPct val="0"/>
              </a:spcAft>
              <a:defRPr sz="1200">
                <a:solidFill>
                  <a:srgbClr val="000000"/>
                </a:solidFill>
                <a:latin typeface="Arial" pitchFamily="34" charset="0"/>
                <a:cs typeface="Arial" pitchFamily="34" charset="0"/>
              </a:defRPr>
            </a:lvl7pPr>
            <a:lvl8pPr marL="3429000" indent="-228600" eaLnBrk="0" fontAlgn="ctr" hangingPunct="0">
              <a:spcBef>
                <a:spcPct val="50000"/>
              </a:spcBef>
              <a:spcAft>
                <a:spcPct val="0"/>
              </a:spcAft>
              <a:defRPr sz="1200">
                <a:solidFill>
                  <a:srgbClr val="000000"/>
                </a:solidFill>
                <a:latin typeface="Arial" pitchFamily="34" charset="0"/>
                <a:cs typeface="Arial" pitchFamily="34" charset="0"/>
              </a:defRPr>
            </a:lvl8pPr>
            <a:lvl9pPr marL="3886200" indent="-228600" eaLnBrk="0" fontAlgn="ctr" hangingPunct="0">
              <a:spcBef>
                <a:spcPct val="50000"/>
              </a:spcBef>
              <a:spcAft>
                <a:spcPct val="0"/>
              </a:spcAft>
              <a:defRPr sz="1200">
                <a:solidFill>
                  <a:srgbClr val="000000"/>
                </a:solidFill>
                <a:latin typeface="Arial" pitchFamily="34" charset="0"/>
                <a:cs typeface="Arial" pitchFamily="34" charset="0"/>
              </a:defRPr>
            </a:lvl9pPr>
          </a:lstStyle>
          <a:p>
            <a:pPr eaLnBrk="1" fontAlgn="base" hangingPunct="1">
              <a:spcBef>
                <a:spcPct val="0"/>
              </a:spcBef>
            </a:pPr>
            <a:r>
              <a:rPr lang="en-US" altLang="zh-CN" sz="1800" b="1" dirty="0">
                <a:solidFill>
                  <a:schemeClr val="tx1"/>
                </a:solidFill>
                <a:latin typeface="Candara" pitchFamily="34" charset="0"/>
              </a:rPr>
              <a:t>- Dimension Keys</a:t>
            </a:r>
          </a:p>
          <a:p>
            <a:pPr eaLnBrk="1" fontAlgn="base" hangingPunct="1">
              <a:spcBef>
                <a:spcPct val="0"/>
              </a:spcBef>
            </a:pPr>
            <a:r>
              <a:rPr lang="en-US" altLang="zh-CN" sz="1800" b="1" dirty="0">
                <a:solidFill>
                  <a:schemeClr val="tx1"/>
                </a:solidFill>
                <a:latin typeface="Candara" pitchFamily="34" charset="0"/>
              </a:rPr>
              <a:t>- FK</a:t>
            </a:r>
          </a:p>
          <a:p>
            <a:pPr eaLnBrk="1" fontAlgn="base" hangingPunct="1">
              <a:spcBef>
                <a:spcPct val="0"/>
              </a:spcBef>
            </a:pPr>
            <a:r>
              <a:rPr lang="en-US" altLang="zh-CN" sz="1800" dirty="0">
                <a:solidFill>
                  <a:schemeClr val="tx1"/>
                </a:solidFill>
                <a:latin typeface="Candara" pitchFamily="34" charset="0"/>
              </a:rPr>
              <a:t>Dimensions are the foundation of the fact table, and is where the data for the fact table is collected.</a:t>
            </a:r>
            <a:endParaRPr lang="zh-CN" altLang="en-US" sz="1800" dirty="0">
              <a:solidFill>
                <a:schemeClr val="tx1"/>
              </a:solidFill>
              <a:latin typeface="Candara" pitchFamily="34" charset="0"/>
            </a:endParaRPr>
          </a:p>
        </p:txBody>
      </p:sp>
      <p:sp>
        <p:nvSpPr>
          <p:cNvPr id="10246" name="TextBox 11"/>
          <p:cNvSpPr txBox="1">
            <a:spLocks noChangeArrowheads="1"/>
          </p:cNvSpPr>
          <p:nvPr/>
        </p:nvSpPr>
        <p:spPr bwMode="auto">
          <a:xfrm>
            <a:off x="4953000" y="4938713"/>
            <a:ext cx="2667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000000"/>
                </a:solidFill>
                <a:latin typeface="Arial" pitchFamily="34" charset="0"/>
                <a:cs typeface="Arial" pitchFamily="34" charset="0"/>
              </a:defRPr>
            </a:lvl1pPr>
            <a:lvl2pPr marL="742950" indent="-285750" eaLnBrk="0" hangingPunct="0">
              <a:defRPr sz="1200">
                <a:solidFill>
                  <a:srgbClr val="000000"/>
                </a:solidFill>
                <a:latin typeface="Arial" pitchFamily="34" charset="0"/>
                <a:cs typeface="Arial" pitchFamily="34" charset="0"/>
              </a:defRPr>
            </a:lvl2pPr>
            <a:lvl3pPr marL="1143000" indent="-228600" eaLnBrk="0" hangingPunct="0">
              <a:defRPr sz="1200">
                <a:solidFill>
                  <a:srgbClr val="000000"/>
                </a:solidFill>
                <a:latin typeface="Arial" pitchFamily="34" charset="0"/>
                <a:cs typeface="Arial" pitchFamily="34" charset="0"/>
              </a:defRPr>
            </a:lvl3pPr>
            <a:lvl4pPr marL="1600200" indent="-228600" eaLnBrk="0" hangingPunct="0">
              <a:defRPr sz="1200">
                <a:solidFill>
                  <a:srgbClr val="000000"/>
                </a:solidFill>
                <a:latin typeface="Arial" pitchFamily="34" charset="0"/>
                <a:cs typeface="Arial" pitchFamily="34" charset="0"/>
              </a:defRPr>
            </a:lvl4pPr>
            <a:lvl5pPr marL="2057400" indent="-228600" eaLnBrk="0" hangingPunct="0">
              <a:defRPr sz="1200">
                <a:solidFill>
                  <a:srgbClr val="000000"/>
                </a:solidFill>
                <a:latin typeface="Arial" pitchFamily="34" charset="0"/>
                <a:cs typeface="Arial" pitchFamily="34" charset="0"/>
              </a:defRPr>
            </a:lvl5pPr>
            <a:lvl6pPr marL="2514600" indent="-228600" eaLnBrk="0" fontAlgn="ctr" hangingPunct="0">
              <a:spcBef>
                <a:spcPct val="50000"/>
              </a:spcBef>
              <a:spcAft>
                <a:spcPct val="0"/>
              </a:spcAft>
              <a:defRPr sz="1200">
                <a:solidFill>
                  <a:srgbClr val="000000"/>
                </a:solidFill>
                <a:latin typeface="Arial" pitchFamily="34" charset="0"/>
                <a:cs typeface="Arial" pitchFamily="34" charset="0"/>
              </a:defRPr>
            </a:lvl6pPr>
            <a:lvl7pPr marL="2971800" indent="-228600" eaLnBrk="0" fontAlgn="ctr" hangingPunct="0">
              <a:spcBef>
                <a:spcPct val="50000"/>
              </a:spcBef>
              <a:spcAft>
                <a:spcPct val="0"/>
              </a:spcAft>
              <a:defRPr sz="1200">
                <a:solidFill>
                  <a:srgbClr val="000000"/>
                </a:solidFill>
                <a:latin typeface="Arial" pitchFamily="34" charset="0"/>
                <a:cs typeface="Arial" pitchFamily="34" charset="0"/>
              </a:defRPr>
            </a:lvl7pPr>
            <a:lvl8pPr marL="3429000" indent="-228600" eaLnBrk="0" fontAlgn="ctr" hangingPunct="0">
              <a:spcBef>
                <a:spcPct val="50000"/>
              </a:spcBef>
              <a:spcAft>
                <a:spcPct val="0"/>
              </a:spcAft>
              <a:defRPr sz="1200">
                <a:solidFill>
                  <a:srgbClr val="000000"/>
                </a:solidFill>
                <a:latin typeface="Arial" pitchFamily="34" charset="0"/>
                <a:cs typeface="Arial" pitchFamily="34" charset="0"/>
              </a:defRPr>
            </a:lvl8pPr>
            <a:lvl9pPr marL="3886200" indent="-228600" eaLnBrk="0" fontAlgn="ctr" hangingPunct="0">
              <a:spcBef>
                <a:spcPct val="50000"/>
              </a:spcBef>
              <a:spcAft>
                <a:spcPct val="0"/>
              </a:spcAft>
              <a:defRPr sz="1200">
                <a:solidFill>
                  <a:srgbClr val="000000"/>
                </a:solidFill>
                <a:latin typeface="Arial" pitchFamily="34" charset="0"/>
                <a:cs typeface="Arial" pitchFamily="34" charset="0"/>
              </a:defRPr>
            </a:lvl9pPr>
          </a:lstStyle>
          <a:p>
            <a:pPr eaLnBrk="1" fontAlgn="base" hangingPunct="1">
              <a:spcBef>
                <a:spcPct val="0"/>
              </a:spcBef>
            </a:pPr>
            <a:r>
              <a:rPr lang="en-US" altLang="zh-CN" sz="1800" dirty="0">
                <a:solidFill>
                  <a:schemeClr val="tx1"/>
                </a:solidFill>
                <a:latin typeface="Candara" pitchFamily="34" charset="0"/>
              </a:rPr>
              <a:t>The grain of a fact table represents the most atomic level by which the facts may be defined.</a:t>
            </a:r>
            <a:endParaRPr lang="zh-CN" altLang="en-US" sz="1800" dirty="0">
              <a:solidFill>
                <a:schemeClr val="tx1"/>
              </a:solidFill>
              <a:latin typeface="Candara" pitchFamily="34" charset="0"/>
            </a:endParaRPr>
          </a:p>
        </p:txBody>
      </p:sp>
      <p:sp>
        <p:nvSpPr>
          <p:cNvPr id="10247" name="Title 1"/>
          <p:cNvSpPr txBox="1">
            <a:spLocks/>
          </p:cNvSpPr>
          <p:nvPr/>
        </p:nvSpPr>
        <p:spPr bwMode="auto">
          <a:xfrm>
            <a:off x="228600" y="523528"/>
            <a:ext cx="868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200">
                <a:solidFill>
                  <a:srgbClr val="000000"/>
                </a:solidFill>
                <a:latin typeface="Arial" pitchFamily="34" charset="0"/>
                <a:cs typeface="Arial" pitchFamily="34" charset="0"/>
              </a:defRPr>
            </a:lvl1pPr>
            <a:lvl2pPr marL="742950" indent="-285750" eaLnBrk="0" hangingPunct="0">
              <a:defRPr sz="1200">
                <a:solidFill>
                  <a:srgbClr val="000000"/>
                </a:solidFill>
                <a:latin typeface="Arial" pitchFamily="34" charset="0"/>
                <a:cs typeface="Arial" pitchFamily="34" charset="0"/>
              </a:defRPr>
            </a:lvl2pPr>
            <a:lvl3pPr marL="1143000" indent="-228600" eaLnBrk="0" hangingPunct="0">
              <a:defRPr sz="1200">
                <a:solidFill>
                  <a:srgbClr val="000000"/>
                </a:solidFill>
                <a:latin typeface="Arial" pitchFamily="34" charset="0"/>
                <a:cs typeface="Arial" pitchFamily="34" charset="0"/>
              </a:defRPr>
            </a:lvl3pPr>
            <a:lvl4pPr marL="1600200" indent="-228600" eaLnBrk="0" hangingPunct="0">
              <a:defRPr sz="1200">
                <a:solidFill>
                  <a:srgbClr val="000000"/>
                </a:solidFill>
                <a:latin typeface="Arial" pitchFamily="34" charset="0"/>
                <a:cs typeface="Arial" pitchFamily="34" charset="0"/>
              </a:defRPr>
            </a:lvl4pPr>
            <a:lvl5pPr marL="2057400" indent="-228600" eaLnBrk="0" hangingPunct="0">
              <a:defRPr sz="1200">
                <a:solidFill>
                  <a:srgbClr val="000000"/>
                </a:solidFill>
                <a:latin typeface="Arial" pitchFamily="34" charset="0"/>
                <a:cs typeface="Arial" pitchFamily="34" charset="0"/>
              </a:defRPr>
            </a:lvl5pPr>
            <a:lvl6pPr marL="2514600" indent="-228600" eaLnBrk="0" fontAlgn="ctr" hangingPunct="0">
              <a:spcBef>
                <a:spcPct val="50000"/>
              </a:spcBef>
              <a:spcAft>
                <a:spcPct val="0"/>
              </a:spcAft>
              <a:defRPr sz="1200">
                <a:solidFill>
                  <a:srgbClr val="000000"/>
                </a:solidFill>
                <a:latin typeface="Arial" pitchFamily="34" charset="0"/>
                <a:cs typeface="Arial" pitchFamily="34" charset="0"/>
              </a:defRPr>
            </a:lvl6pPr>
            <a:lvl7pPr marL="2971800" indent="-228600" eaLnBrk="0" fontAlgn="ctr" hangingPunct="0">
              <a:spcBef>
                <a:spcPct val="50000"/>
              </a:spcBef>
              <a:spcAft>
                <a:spcPct val="0"/>
              </a:spcAft>
              <a:defRPr sz="1200">
                <a:solidFill>
                  <a:srgbClr val="000000"/>
                </a:solidFill>
                <a:latin typeface="Arial" pitchFamily="34" charset="0"/>
                <a:cs typeface="Arial" pitchFamily="34" charset="0"/>
              </a:defRPr>
            </a:lvl7pPr>
            <a:lvl8pPr marL="3429000" indent="-228600" eaLnBrk="0" fontAlgn="ctr" hangingPunct="0">
              <a:spcBef>
                <a:spcPct val="50000"/>
              </a:spcBef>
              <a:spcAft>
                <a:spcPct val="0"/>
              </a:spcAft>
              <a:defRPr sz="1200">
                <a:solidFill>
                  <a:srgbClr val="000000"/>
                </a:solidFill>
                <a:latin typeface="Arial" pitchFamily="34" charset="0"/>
                <a:cs typeface="Arial" pitchFamily="34" charset="0"/>
              </a:defRPr>
            </a:lvl8pPr>
            <a:lvl9pPr marL="3886200" indent="-228600" eaLnBrk="0" fontAlgn="ctr" hangingPunct="0">
              <a:spcBef>
                <a:spcPct val="50000"/>
              </a:spcBef>
              <a:spcAft>
                <a:spcPct val="0"/>
              </a:spcAft>
              <a:defRPr sz="1200">
                <a:solidFill>
                  <a:srgbClr val="000000"/>
                </a:solidFill>
                <a:latin typeface="Arial" pitchFamily="34" charset="0"/>
                <a:cs typeface="Arial" pitchFamily="34" charset="0"/>
              </a:defRPr>
            </a:lvl9pPr>
          </a:lstStyle>
          <a:p>
            <a:pPr eaLnBrk="1" fontAlgn="base" hangingPunct="1">
              <a:spcBef>
                <a:spcPct val="0"/>
              </a:spcBef>
            </a:pPr>
            <a:r>
              <a:rPr lang="en-US" altLang="zh-CN" sz="4000" dirty="0">
                <a:solidFill>
                  <a:schemeClr val="tx2"/>
                </a:solidFill>
                <a:latin typeface="+mj-lt"/>
                <a:ea typeface="+mj-ea"/>
                <a:cs typeface="+mj-cs"/>
              </a:rPr>
              <a:t>E-commerce</a:t>
            </a:r>
            <a:br>
              <a:rPr lang="en-US" altLang="zh-CN" sz="4000" dirty="0">
                <a:solidFill>
                  <a:schemeClr val="tx2"/>
                </a:solidFill>
                <a:latin typeface="+mj-lt"/>
                <a:ea typeface="+mj-ea"/>
                <a:cs typeface="+mj-cs"/>
              </a:rPr>
            </a:br>
            <a:r>
              <a:rPr lang="en-US" altLang="zh-CN" sz="4000" dirty="0">
                <a:solidFill>
                  <a:schemeClr val="tx2"/>
                </a:solidFill>
                <a:latin typeface="+mj-lt"/>
                <a:ea typeface="+mj-ea"/>
                <a:cs typeface="+mj-cs"/>
              </a:rPr>
              <a:t>Detailed Fact Table – Sales Transaction</a:t>
            </a:r>
            <a:endParaRPr lang="zh-CN" altLang="en-US" sz="4000" dirty="0">
              <a:solidFill>
                <a:schemeClr val="tx2"/>
              </a:solidFill>
              <a:latin typeface="+mj-lt"/>
              <a:ea typeface="+mj-ea"/>
              <a:cs typeface="+mj-cs"/>
            </a:endParaRPr>
          </a:p>
        </p:txBody>
      </p:sp>
    </p:spTree>
    <p:extLst>
      <p:ext uri="{BB962C8B-B14F-4D97-AF65-F5344CB8AC3E}">
        <p14:creationId xmlns:p14="http://schemas.microsoft.com/office/powerpoint/2010/main" val="263568616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Star Schema of Sale transaction line item fact</a:t>
            </a:r>
            <a:endParaRPr lang="zh-CN" altLang="en-US" dirty="0"/>
          </a:p>
        </p:txBody>
      </p:sp>
      <p:sp>
        <p:nvSpPr>
          <p:cNvPr id="3" name="Content Placeholder 2"/>
          <p:cNvSpPr>
            <a:spLocks noGrp="1"/>
          </p:cNvSpPr>
          <p:nvPr>
            <p:ph idx="1"/>
          </p:nvPr>
        </p:nvSpPr>
        <p:spPr/>
        <p:txBody>
          <a:bodyPr/>
          <a:lstStyle/>
          <a:p>
            <a:endParaRPr lang="zh-CN" altLang="en-US"/>
          </a:p>
        </p:txBody>
      </p:sp>
      <p:pic>
        <p:nvPicPr>
          <p:cNvPr id="1025" name="Picture 1" descr="C:\Users\Andy\AppData\Roaming\Tencent\Users\853768974\QQ\WinTemp\RichOle\E)(~1PS@)JBB73FB3{W~O$A.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25" y="1916832"/>
            <a:ext cx="9153525" cy="477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65870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4624"/>
            <a:ext cx="9001000" cy="1440160"/>
          </a:xfrm>
        </p:spPr>
        <p:txBody>
          <a:bodyPr>
            <a:noAutofit/>
          </a:bodyPr>
          <a:lstStyle/>
          <a:p>
            <a:r>
              <a:rPr lang="en-US" altLang="zh-CN" sz="4000" dirty="0" smtClean="0"/>
              <a:t>E-commerce</a:t>
            </a:r>
            <a:br>
              <a:rPr lang="en-US" altLang="zh-CN" sz="4000" dirty="0" smtClean="0"/>
            </a:br>
            <a:r>
              <a:rPr lang="en-US" altLang="zh-CN" sz="3200" dirty="0"/>
              <a:t>Dimension Attribute Detail Descriptions</a:t>
            </a:r>
            <a:r>
              <a:rPr lang="en-US" altLang="zh-CN" sz="3200" dirty="0" smtClean="0"/>
              <a:t> – </a:t>
            </a:r>
            <a:r>
              <a:rPr lang="en-US" altLang="zh-CN" sz="3200" dirty="0" err="1" smtClean="0"/>
              <a:t>Product_key</a:t>
            </a:r>
            <a:r>
              <a:rPr lang="en-US" altLang="zh-CN" sz="3200" dirty="0" smtClean="0"/>
              <a:t> </a:t>
            </a:r>
            <a:endParaRPr lang="zh-CN" alt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06291646"/>
              </p:ext>
            </p:extLst>
          </p:nvPr>
        </p:nvGraphicFramePr>
        <p:xfrm>
          <a:off x="107504" y="1484784"/>
          <a:ext cx="8964486" cy="5301207"/>
        </p:xfrm>
        <a:graphic>
          <a:graphicData uri="http://schemas.openxmlformats.org/drawingml/2006/table">
            <a:tbl>
              <a:tblPr firstRow="1" bandRow="1">
                <a:tableStyleId>{21E4AEA4-8DFA-4A89-87EB-49C32662AFE0}</a:tableStyleId>
              </a:tblPr>
              <a:tblGrid>
                <a:gridCol w="1793054"/>
                <a:gridCol w="1793054"/>
                <a:gridCol w="1792270"/>
                <a:gridCol w="1793054"/>
                <a:gridCol w="1793054"/>
              </a:tblGrid>
              <a:tr h="430944">
                <a:tc>
                  <a:txBody>
                    <a:bodyPr/>
                    <a:lstStyle/>
                    <a:p>
                      <a:pPr algn="ctr"/>
                      <a:r>
                        <a:rPr lang="en-US" altLang="zh-CN" sz="700" dirty="0" smtClean="0">
                          <a:latin typeface="Arial" pitchFamily="34" charset="0"/>
                          <a:cs typeface="Arial" pitchFamily="34" charset="0"/>
                        </a:rPr>
                        <a:t>Attribute Name</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Attribute Description</a:t>
                      </a:r>
                      <a:endParaRPr lang="zh-CN" altLang="en-US" sz="700" dirty="0">
                        <a:latin typeface="Arial" pitchFamily="34" charset="0"/>
                        <a:cs typeface="Arial" pitchFamily="34" charset="0"/>
                      </a:endParaRPr>
                    </a:p>
                  </a:txBody>
                  <a:tcPr anchor="ctr"/>
                </a:tc>
                <a:tc>
                  <a:txBody>
                    <a:bodyPr/>
                    <a:lstStyle/>
                    <a:p>
                      <a:pPr algn="ctr"/>
                      <a:r>
                        <a:rPr lang="en-US" altLang="zh-CN" sz="700" dirty="0" err="1" smtClean="0">
                          <a:latin typeface="Arial" pitchFamily="34" charset="0"/>
                          <a:cs typeface="Arial" pitchFamily="34" charset="0"/>
                        </a:rPr>
                        <a:t>Cardnality</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Slowly Changing Dimension Policy</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Sample Values</a:t>
                      </a:r>
                      <a:endParaRPr lang="zh-CN" altLang="en-US" sz="700" dirty="0">
                        <a:latin typeface="Arial" pitchFamily="34" charset="0"/>
                        <a:cs typeface="Arial" pitchFamily="34" charset="0"/>
                      </a:endParaRPr>
                    </a:p>
                  </a:txBody>
                  <a:tcPr anchor="ctr"/>
                </a:tc>
              </a:tr>
              <a:tr h="478171">
                <a:tc>
                  <a:txBody>
                    <a:bodyPr/>
                    <a:lstStyle/>
                    <a:p>
                      <a:pPr algn="ctr"/>
                      <a:r>
                        <a:rPr lang="en-US" altLang="zh-CN" sz="700" dirty="0" smtClean="0">
                          <a:latin typeface="Arial" pitchFamily="34" charset="0"/>
                          <a:cs typeface="Arial" pitchFamily="34" charset="0"/>
                        </a:rPr>
                        <a:t>Product ID</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Product ID that Uniquely identifies each product within Coach's online system</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11,237,312(</a:t>
                      </a:r>
                      <a:r>
                        <a:rPr lang="en-US" altLang="zh-CN" sz="700" dirty="0" err="1" smtClean="0">
                          <a:latin typeface="Arial" pitchFamily="34" charset="0"/>
                          <a:cs typeface="Arial" pitchFamily="34" charset="0"/>
                        </a:rPr>
                        <a:t>est</a:t>
                      </a:r>
                      <a:r>
                        <a:rPr lang="en-US" altLang="zh-CN" sz="700" dirty="0" smtClean="0">
                          <a:latin typeface="Arial" pitchFamily="34" charset="0"/>
                          <a:cs typeface="Arial" pitchFamily="34" charset="0"/>
                        </a:rPr>
                        <a:t>)</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Not Updatable</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4976845982, q390912345, 64512b32456</a:t>
                      </a:r>
                      <a:endParaRPr lang="zh-CN" altLang="en-US" sz="700" dirty="0">
                        <a:latin typeface="Arial" pitchFamily="34" charset="0"/>
                        <a:cs typeface="Arial" pitchFamily="34" charset="0"/>
                      </a:endParaRPr>
                    </a:p>
                  </a:txBody>
                  <a:tcPr anchor="ctr"/>
                </a:tc>
              </a:tr>
              <a:tr h="478171">
                <a:tc>
                  <a:txBody>
                    <a:bodyPr/>
                    <a:lstStyle/>
                    <a:p>
                      <a:pPr algn="ctr"/>
                      <a:r>
                        <a:rPr lang="en-US" altLang="zh-CN" sz="700" dirty="0" smtClean="0">
                          <a:latin typeface="Arial" pitchFamily="34" charset="0"/>
                          <a:cs typeface="Arial" pitchFamily="34" charset="0"/>
                        </a:rPr>
                        <a:t>Product style Name</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The full descriptive name of the product style.</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89,243</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Not Updatable</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new </a:t>
                      </a:r>
                      <a:r>
                        <a:rPr lang="en-US" altLang="zh-CN" sz="700" dirty="0" err="1" smtClean="0">
                          <a:latin typeface="Arial" pitchFamily="34" charset="0"/>
                          <a:cs typeface="Arial" pitchFamily="34" charset="0"/>
                        </a:rPr>
                        <a:t>bleecker</a:t>
                      </a:r>
                      <a:r>
                        <a:rPr lang="en-US" altLang="zh-CN" sz="700" dirty="0" smtClean="0">
                          <a:latin typeface="Arial" pitchFamily="34" charset="0"/>
                          <a:cs typeface="Arial" pitchFamily="34" charset="0"/>
                        </a:rPr>
                        <a:t> canvas city tote, </a:t>
                      </a:r>
                      <a:r>
                        <a:rPr lang="en-US" altLang="zh-CN" sz="700" dirty="0" err="1" smtClean="0">
                          <a:latin typeface="Arial" pitchFamily="34" charset="0"/>
                          <a:cs typeface="Arial" pitchFamily="34" charset="0"/>
                        </a:rPr>
                        <a:t>bleecker</a:t>
                      </a:r>
                      <a:r>
                        <a:rPr lang="en-US" altLang="zh-CN" sz="700" dirty="0" smtClean="0">
                          <a:latin typeface="Arial" pitchFamily="34" charset="0"/>
                          <a:cs typeface="Arial" pitchFamily="34" charset="0"/>
                        </a:rPr>
                        <a:t> legacy leather compact </a:t>
                      </a:r>
                      <a:r>
                        <a:rPr lang="en-US" altLang="zh-CN" sz="700" dirty="0" err="1" smtClean="0">
                          <a:latin typeface="Arial" pitchFamily="34" charset="0"/>
                          <a:cs typeface="Arial" pitchFamily="34" charset="0"/>
                        </a:rPr>
                        <a:t>id,niles</a:t>
                      </a:r>
                      <a:r>
                        <a:rPr lang="en-US" altLang="zh-CN" sz="700" dirty="0" smtClean="0">
                          <a:latin typeface="Arial" pitchFamily="34" charset="0"/>
                          <a:cs typeface="Arial" pitchFamily="34" charset="0"/>
                        </a:rPr>
                        <a:t> </a:t>
                      </a:r>
                      <a:r>
                        <a:rPr lang="en-US" altLang="zh-CN" sz="700" dirty="0" err="1" smtClean="0">
                          <a:latin typeface="Arial" pitchFamily="34" charset="0"/>
                          <a:cs typeface="Arial" pitchFamily="34" charset="0"/>
                        </a:rPr>
                        <a:t>nubuck</a:t>
                      </a:r>
                      <a:r>
                        <a:rPr lang="en-US" altLang="zh-CN" sz="700" dirty="0" smtClean="0">
                          <a:latin typeface="Arial" pitchFamily="34" charset="0"/>
                          <a:cs typeface="Arial" pitchFamily="34" charset="0"/>
                        </a:rPr>
                        <a:t> slip on</a:t>
                      </a:r>
                      <a:endParaRPr lang="zh-CN" altLang="en-US" sz="700" dirty="0">
                        <a:latin typeface="Arial" pitchFamily="34" charset="0"/>
                        <a:cs typeface="Arial" pitchFamily="34" charset="0"/>
                      </a:endParaRPr>
                    </a:p>
                  </a:txBody>
                  <a:tcPr anchor="ctr"/>
                </a:tc>
              </a:tr>
              <a:tr h="354201">
                <a:tc>
                  <a:txBody>
                    <a:bodyPr/>
                    <a:lstStyle/>
                    <a:p>
                      <a:pPr algn="ctr"/>
                      <a:r>
                        <a:rPr lang="en-US" altLang="zh-CN" sz="700" dirty="0" smtClean="0">
                          <a:latin typeface="Arial" pitchFamily="34" charset="0"/>
                          <a:cs typeface="Arial" pitchFamily="34" charset="0"/>
                        </a:rPr>
                        <a:t>Style ID</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Style ID that uniquely identifies each style within Coach's online system</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89,243</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Not Updatable</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49768, q3909, 64512b</a:t>
                      </a:r>
                      <a:endParaRPr lang="zh-CN" altLang="en-US" sz="700" dirty="0">
                        <a:latin typeface="Arial" pitchFamily="34" charset="0"/>
                        <a:cs typeface="Arial" pitchFamily="34" charset="0"/>
                      </a:endParaRPr>
                    </a:p>
                  </a:txBody>
                  <a:tcPr anchor="ctr"/>
                </a:tc>
              </a:tr>
              <a:tr h="478171">
                <a:tc>
                  <a:txBody>
                    <a:bodyPr/>
                    <a:lstStyle/>
                    <a:p>
                      <a:pPr algn="ctr"/>
                      <a:r>
                        <a:rPr lang="en-US" altLang="zh-CN" sz="700" dirty="0" smtClean="0">
                          <a:latin typeface="Arial" pitchFamily="34" charset="0"/>
                          <a:cs typeface="Arial" pitchFamily="34" charset="0"/>
                        </a:rPr>
                        <a:t>Categories</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The full descriptive name of the Category which certain product belongs to</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13</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Type 2</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Handbags, Shoes, Accessories</a:t>
                      </a:r>
                      <a:endParaRPr lang="zh-CN" altLang="en-US" sz="700" dirty="0">
                        <a:latin typeface="Arial" pitchFamily="34" charset="0"/>
                        <a:cs typeface="Arial" pitchFamily="34" charset="0"/>
                      </a:endParaRPr>
                    </a:p>
                  </a:txBody>
                  <a:tcPr anchor="ctr"/>
                </a:tc>
              </a:tr>
              <a:tr h="354201">
                <a:tc>
                  <a:txBody>
                    <a:bodyPr/>
                    <a:lstStyle/>
                    <a:p>
                      <a:pPr algn="ctr"/>
                      <a:r>
                        <a:rPr lang="en-US" altLang="zh-CN" sz="700" dirty="0" smtClean="0">
                          <a:latin typeface="Arial" pitchFamily="34" charset="0"/>
                          <a:cs typeface="Arial" pitchFamily="34" charset="0"/>
                        </a:rPr>
                        <a:t>Gender</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The full descriptive name of the gender that product suits</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3</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Not Updatable</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Women, Men</a:t>
                      </a:r>
                      <a:endParaRPr lang="zh-CN" altLang="en-US" sz="700" dirty="0">
                        <a:latin typeface="Arial" pitchFamily="34" charset="0"/>
                        <a:cs typeface="Arial" pitchFamily="34" charset="0"/>
                      </a:endParaRPr>
                    </a:p>
                  </a:txBody>
                  <a:tcPr anchor="ctr"/>
                </a:tc>
              </a:tr>
              <a:tr h="354201">
                <a:tc>
                  <a:txBody>
                    <a:bodyPr/>
                    <a:lstStyle/>
                    <a:p>
                      <a:pPr algn="ctr"/>
                      <a:r>
                        <a:rPr lang="en-US" altLang="zh-CN" sz="700" dirty="0" smtClean="0">
                          <a:latin typeface="Arial" pitchFamily="34" charset="0"/>
                          <a:cs typeface="Arial" pitchFamily="34" charset="0"/>
                        </a:rPr>
                        <a:t>Color</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The full descriptive name of the color of product</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83</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Type 2</a:t>
                      </a:r>
                      <a:endParaRPr lang="zh-CN" altLang="en-US" sz="700" dirty="0">
                        <a:latin typeface="Arial" pitchFamily="34" charset="0"/>
                        <a:cs typeface="Arial" pitchFamily="34" charset="0"/>
                      </a:endParaRPr>
                    </a:p>
                  </a:txBody>
                  <a:tcPr anchor="ctr"/>
                </a:tc>
                <a:tc>
                  <a:txBody>
                    <a:bodyPr/>
                    <a:lstStyle/>
                    <a:p>
                      <a:pPr algn="ctr"/>
                      <a:r>
                        <a:rPr lang="sv-SE" altLang="zh-CN" sz="700" dirty="0" smtClean="0">
                          <a:latin typeface="Arial" pitchFamily="34" charset="0"/>
                          <a:cs typeface="Arial" pitchFamily="34" charset="0"/>
                        </a:rPr>
                        <a:t>SILVER / COBALT, BRASS / PEONY, SV / PEBBLE GREY.</a:t>
                      </a:r>
                      <a:endParaRPr lang="zh-CN" altLang="en-US" sz="700" dirty="0">
                        <a:latin typeface="Arial" pitchFamily="34" charset="0"/>
                        <a:cs typeface="Arial" pitchFamily="34" charset="0"/>
                      </a:endParaRPr>
                    </a:p>
                  </a:txBody>
                  <a:tcPr anchor="ctr"/>
                </a:tc>
              </a:tr>
              <a:tr h="230231">
                <a:tc>
                  <a:txBody>
                    <a:bodyPr/>
                    <a:lstStyle/>
                    <a:p>
                      <a:pPr algn="ctr"/>
                      <a:r>
                        <a:rPr lang="en-US" altLang="zh-CN" sz="700" dirty="0" smtClean="0">
                          <a:latin typeface="Arial" pitchFamily="34" charset="0"/>
                          <a:cs typeface="Arial" pitchFamily="34" charset="0"/>
                        </a:rPr>
                        <a:t>Size </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The category of the size of products</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26</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Not Updatable</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7d, 13d, 5.5b</a:t>
                      </a:r>
                      <a:endParaRPr lang="zh-CN" altLang="en-US" sz="700" dirty="0">
                        <a:latin typeface="Arial" pitchFamily="34" charset="0"/>
                        <a:cs typeface="Arial" pitchFamily="34" charset="0"/>
                      </a:endParaRPr>
                    </a:p>
                  </a:txBody>
                  <a:tcPr anchor="ctr"/>
                </a:tc>
              </a:tr>
              <a:tr h="602142">
                <a:tc>
                  <a:txBody>
                    <a:bodyPr/>
                    <a:lstStyle/>
                    <a:p>
                      <a:pPr algn="ctr"/>
                      <a:r>
                        <a:rPr lang="en-US" altLang="zh-CN" sz="700" dirty="0" smtClean="0">
                          <a:latin typeface="Arial" pitchFamily="34" charset="0"/>
                          <a:cs typeface="Arial" pitchFamily="34" charset="0"/>
                        </a:rPr>
                        <a:t>Description</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The full descriptive content that describes the details of certain style</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89243</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Type 1</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Intricately woven metallic and </a:t>
                      </a:r>
                      <a:r>
                        <a:rPr lang="en-US" altLang="zh-CN" sz="700" dirty="0" err="1" smtClean="0">
                          <a:latin typeface="Arial" pitchFamily="34" charset="0"/>
                          <a:cs typeface="Arial" pitchFamily="34" charset="0"/>
                        </a:rPr>
                        <a:t>vachetta</a:t>
                      </a:r>
                      <a:r>
                        <a:rPr lang="en-US" altLang="zh-CN" sz="700" dirty="0" smtClean="0">
                          <a:latin typeface="Arial" pitchFamily="34" charset="0"/>
                          <a:cs typeface="Arial" pitchFamily="34" charset="0"/>
                        </a:rPr>
                        <a:t> leathers give this striking silhouette a distinctive textural twist, while leather linings and a slender </a:t>
                      </a:r>
                      <a:endParaRPr lang="zh-CN" altLang="en-US" sz="700" dirty="0">
                        <a:latin typeface="Arial" pitchFamily="34" charset="0"/>
                        <a:cs typeface="Arial" pitchFamily="34" charset="0"/>
                      </a:endParaRPr>
                    </a:p>
                  </a:txBody>
                  <a:tcPr anchor="ctr"/>
                </a:tc>
              </a:tr>
              <a:tr h="478171">
                <a:tc>
                  <a:txBody>
                    <a:bodyPr/>
                    <a:lstStyle/>
                    <a:p>
                      <a:pPr algn="ctr"/>
                      <a:r>
                        <a:rPr lang="en-US" altLang="zh-CN" sz="700" dirty="0" smtClean="0">
                          <a:latin typeface="Arial" pitchFamily="34" charset="0"/>
                          <a:cs typeface="Arial" pitchFamily="34" charset="0"/>
                        </a:rPr>
                        <a:t>Collection </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The full descriptive name of the collection</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18</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Type 2</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MENS THOMPSON, Central Europe</a:t>
                      </a:r>
                      <a:r>
                        <a:rPr lang="en-US" altLang="zh-CN" sz="700" baseline="0" dirty="0" smtClean="0">
                          <a:latin typeface="Arial" pitchFamily="34" charset="0"/>
                          <a:cs typeface="Arial" pitchFamily="34" charset="0"/>
                        </a:rPr>
                        <a:t> </a:t>
                      </a:r>
                      <a:r>
                        <a:rPr lang="en-US" altLang="zh-CN" sz="700" dirty="0" smtClean="0">
                          <a:latin typeface="Arial" pitchFamily="34" charset="0"/>
                          <a:cs typeface="Arial" pitchFamily="34" charset="0"/>
                        </a:rPr>
                        <a:t>MENS BLEECKER LEGACY, LEGACY WEEKEND</a:t>
                      </a:r>
                      <a:endParaRPr lang="zh-CN" altLang="en-US" sz="700" dirty="0">
                        <a:latin typeface="Arial" pitchFamily="34" charset="0"/>
                        <a:cs typeface="Arial" pitchFamily="34" charset="0"/>
                      </a:endParaRPr>
                    </a:p>
                  </a:txBody>
                  <a:tcPr anchor="ctr"/>
                </a:tc>
              </a:tr>
              <a:tr h="354201">
                <a:tc>
                  <a:txBody>
                    <a:bodyPr/>
                    <a:lstStyle/>
                    <a:p>
                      <a:pPr algn="ctr"/>
                      <a:r>
                        <a:rPr lang="en-US" altLang="zh-CN" sz="700" dirty="0" smtClean="0">
                          <a:latin typeface="Arial" pitchFamily="34" charset="0"/>
                          <a:cs typeface="Arial" pitchFamily="34" charset="0"/>
                        </a:rPr>
                        <a:t>Price</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The number that identify the price of the product</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Type 1</a:t>
                      </a:r>
                      <a:endParaRPr lang="zh-CN" altLang="en-US" sz="700" dirty="0">
                        <a:latin typeface="Arial" pitchFamily="34" charset="0"/>
                        <a:cs typeface="Arial" pitchFamily="34" charset="0"/>
                      </a:endParaRPr>
                    </a:p>
                  </a:txBody>
                  <a:tcPr anchor="ctr"/>
                </a:tc>
                <a:tc>
                  <a:txBody>
                    <a:bodyPr/>
                    <a:lstStyle/>
                    <a:p>
                      <a:pPr algn="ctr"/>
                      <a:endParaRPr lang="zh-CN" altLang="en-US" sz="700" dirty="0">
                        <a:latin typeface="Arial" pitchFamily="34" charset="0"/>
                        <a:cs typeface="Arial" pitchFamily="34" charset="0"/>
                      </a:endParaRPr>
                    </a:p>
                  </a:txBody>
                  <a:tcPr anchor="ctr"/>
                </a:tc>
              </a:tr>
              <a:tr h="354201">
                <a:tc>
                  <a:txBody>
                    <a:bodyPr/>
                    <a:lstStyle/>
                    <a:p>
                      <a:pPr algn="ctr"/>
                      <a:r>
                        <a:rPr lang="en-US" altLang="zh-CN" sz="700" dirty="0" smtClean="0">
                          <a:latin typeface="Arial" pitchFamily="34" charset="0"/>
                          <a:cs typeface="Arial" pitchFamily="34" charset="0"/>
                        </a:rPr>
                        <a:t>price Band</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the numeric range of the price</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5</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Not Updatable</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Under 50, 50-100, 100-200, 200-400, 400&amp; above</a:t>
                      </a:r>
                      <a:endParaRPr lang="zh-CN" altLang="en-US" sz="700" dirty="0">
                        <a:latin typeface="Arial" pitchFamily="34" charset="0"/>
                        <a:cs typeface="Arial" pitchFamily="34" charset="0"/>
                      </a:endParaRPr>
                    </a:p>
                  </a:txBody>
                  <a:tcPr anchor="ctr"/>
                </a:tc>
              </a:tr>
              <a:tr h="354201">
                <a:tc>
                  <a:txBody>
                    <a:bodyPr/>
                    <a:lstStyle/>
                    <a:p>
                      <a:pPr algn="ctr"/>
                      <a:r>
                        <a:rPr lang="en-US" altLang="zh-CN" sz="700" dirty="0" smtClean="0">
                          <a:latin typeface="Arial" pitchFamily="34" charset="0"/>
                          <a:cs typeface="Arial" pitchFamily="34" charset="0"/>
                        </a:rPr>
                        <a:t>Review rate</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the numeric number which show the review rate of customer</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9</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Not Updatable</a:t>
                      </a:r>
                      <a:endParaRPr lang="zh-CN" altLang="en-US" sz="700" dirty="0">
                        <a:latin typeface="Arial" pitchFamily="34" charset="0"/>
                        <a:cs typeface="Arial" pitchFamily="34" charset="0"/>
                      </a:endParaRPr>
                    </a:p>
                  </a:txBody>
                  <a:tcPr anchor="ctr"/>
                </a:tc>
                <a:tc>
                  <a:txBody>
                    <a:bodyPr/>
                    <a:lstStyle/>
                    <a:p>
                      <a:pPr algn="ctr"/>
                      <a:r>
                        <a:rPr lang="en-US" altLang="zh-CN" sz="700" dirty="0" smtClean="0">
                          <a:latin typeface="Arial" pitchFamily="34" charset="0"/>
                          <a:cs typeface="Arial" pitchFamily="34" charset="0"/>
                        </a:rPr>
                        <a:t>0, 2.5, 5</a:t>
                      </a:r>
                      <a:endParaRPr lang="zh-CN" altLang="en-US" sz="700" dirty="0">
                        <a:latin typeface="Arial" pitchFamily="34" charset="0"/>
                        <a:cs typeface="Arial" pitchFamily="34" charset="0"/>
                      </a:endParaRPr>
                    </a:p>
                  </a:txBody>
                  <a:tcPr anchor="ctr"/>
                </a:tc>
              </a:tr>
            </a:tbl>
          </a:graphicData>
        </a:graphic>
      </p:graphicFrame>
    </p:spTree>
    <p:extLst>
      <p:ext uri="{BB962C8B-B14F-4D97-AF65-F5344CB8AC3E}">
        <p14:creationId xmlns:p14="http://schemas.microsoft.com/office/powerpoint/2010/main" val="413371144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457200" y="667544"/>
            <a:ext cx="8229600" cy="457200"/>
          </a:xfrm>
        </p:spPr>
        <p:txBody>
          <a:bodyPr wrap="square" lIns="91440" tIns="45720" rIns="91440" bIns="45720" numCol="1" anchorCtr="0" compatLnSpc="1">
            <a:prstTxWarp prst="textNoShape">
              <a:avLst/>
            </a:prstTxWarp>
            <a:noAutofit/>
          </a:bodyPr>
          <a:lstStyle/>
          <a:p>
            <a:pPr>
              <a:defRPr/>
            </a:pPr>
            <a:r>
              <a:rPr lang="en-US" altLang="zh-CN" sz="2800" dirty="0"/>
              <a:t>E-commerce</a:t>
            </a:r>
            <a:br>
              <a:rPr lang="en-US" altLang="zh-CN" sz="2800" dirty="0"/>
            </a:br>
            <a:r>
              <a:rPr lang="en-US" sz="2800" dirty="0" smtClean="0">
                <a:effectLst/>
              </a:rPr>
              <a:t>Dimension Table Detailed Diagram : Product Dimension</a:t>
            </a:r>
            <a:endParaRPr lang="en-IN" sz="2800" dirty="0" smtClean="0">
              <a:effectLst/>
            </a:endParaRPr>
          </a:p>
        </p:txBody>
      </p:sp>
      <p:sp>
        <p:nvSpPr>
          <p:cNvPr id="36866" name="AutoShape 3"/>
          <p:cNvSpPr>
            <a:spLocks noChangeArrowheads="1"/>
          </p:cNvSpPr>
          <p:nvPr/>
        </p:nvSpPr>
        <p:spPr bwMode="auto">
          <a:xfrm>
            <a:off x="914400" y="1600200"/>
            <a:ext cx="990600" cy="381000"/>
          </a:xfrm>
          <a:prstGeom prst="flowChartProcess">
            <a:avLst/>
          </a:prstGeom>
          <a:solidFill>
            <a:schemeClr val="accent1"/>
          </a:solidFill>
          <a:ln w="9525">
            <a:solidFill>
              <a:schemeClr val="tx1"/>
            </a:solidFill>
            <a:miter lim="800000"/>
            <a:headEnd/>
            <a:tailEnd/>
          </a:ln>
        </p:spPr>
        <p:txBody>
          <a:bodyPr wrap="none" anchor="ctr"/>
          <a:lstStyle/>
          <a:p>
            <a:pPr algn="ctr"/>
            <a:r>
              <a:rPr lang="en-US" altLang="zh-CN" sz="1200" dirty="0">
                <a:solidFill>
                  <a:schemeClr val="bg1"/>
                </a:solidFill>
                <a:latin typeface="Arial" pitchFamily="34" charset="0"/>
              </a:rPr>
              <a:t>Gender</a:t>
            </a:r>
          </a:p>
        </p:txBody>
      </p:sp>
      <p:sp>
        <p:nvSpPr>
          <p:cNvPr id="36867" name="Line 4"/>
          <p:cNvSpPr>
            <a:spLocks noChangeShapeType="1"/>
          </p:cNvSpPr>
          <p:nvPr/>
        </p:nvSpPr>
        <p:spPr bwMode="auto">
          <a:xfrm>
            <a:off x="1371600" y="1981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69" name="Line 6"/>
          <p:cNvSpPr>
            <a:spLocks noChangeShapeType="1"/>
          </p:cNvSpPr>
          <p:nvPr/>
        </p:nvSpPr>
        <p:spPr bwMode="auto">
          <a:xfrm>
            <a:off x="1371600" y="2819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70" name="AutoShape 7"/>
          <p:cNvSpPr>
            <a:spLocks noChangeArrowheads="1"/>
          </p:cNvSpPr>
          <p:nvPr/>
        </p:nvSpPr>
        <p:spPr bwMode="auto">
          <a:xfrm>
            <a:off x="914400" y="2384351"/>
            <a:ext cx="990600" cy="457200"/>
          </a:xfrm>
          <a:prstGeom prst="flowChartProcess">
            <a:avLst/>
          </a:prstGeom>
          <a:solidFill>
            <a:schemeClr val="accent1"/>
          </a:solidFill>
          <a:ln w="9525">
            <a:solidFill>
              <a:schemeClr val="tx1"/>
            </a:solidFill>
            <a:miter lim="800000"/>
            <a:headEnd/>
            <a:tailEnd/>
          </a:ln>
        </p:spPr>
        <p:txBody>
          <a:bodyPr wrap="none" anchor="ctr"/>
          <a:lstStyle/>
          <a:p>
            <a:pPr algn="ctr"/>
            <a:r>
              <a:rPr lang="en-US" altLang="zh-CN" sz="1200" dirty="0">
                <a:solidFill>
                  <a:schemeClr val="bg1"/>
                </a:solidFill>
                <a:latin typeface="Arial" pitchFamily="34" charset="0"/>
              </a:rPr>
              <a:t>Categories</a:t>
            </a:r>
          </a:p>
        </p:txBody>
      </p:sp>
      <p:sp>
        <p:nvSpPr>
          <p:cNvPr id="36871" name="AutoShape 8"/>
          <p:cNvSpPr>
            <a:spLocks noChangeArrowheads="1"/>
          </p:cNvSpPr>
          <p:nvPr/>
        </p:nvSpPr>
        <p:spPr bwMode="auto">
          <a:xfrm>
            <a:off x="914400" y="3200400"/>
            <a:ext cx="990600" cy="457200"/>
          </a:xfrm>
          <a:prstGeom prst="flowChartProcess">
            <a:avLst/>
          </a:prstGeom>
          <a:solidFill>
            <a:schemeClr val="accent1"/>
          </a:solidFill>
          <a:ln w="9525">
            <a:solidFill>
              <a:schemeClr val="tx1"/>
            </a:solidFill>
            <a:miter lim="800000"/>
            <a:headEnd/>
            <a:tailEnd/>
          </a:ln>
        </p:spPr>
        <p:txBody>
          <a:bodyPr wrap="none" anchor="ctr"/>
          <a:lstStyle/>
          <a:p>
            <a:pPr algn="ctr"/>
            <a:r>
              <a:rPr lang="en-US" altLang="zh-CN" sz="1200" dirty="0" smtClean="0">
                <a:solidFill>
                  <a:schemeClr val="bg1"/>
                </a:solidFill>
                <a:latin typeface="Arial" pitchFamily="34" charset="0"/>
              </a:rPr>
              <a:t>Styles</a:t>
            </a:r>
            <a:endParaRPr lang="en-US" altLang="zh-CN" sz="1200" dirty="0">
              <a:solidFill>
                <a:schemeClr val="bg1"/>
              </a:solidFill>
              <a:latin typeface="Arial" pitchFamily="34" charset="0"/>
            </a:endParaRPr>
          </a:p>
        </p:txBody>
      </p:sp>
      <p:sp>
        <p:nvSpPr>
          <p:cNvPr id="36872" name="Line 9"/>
          <p:cNvSpPr>
            <a:spLocks noChangeShapeType="1"/>
          </p:cNvSpPr>
          <p:nvPr/>
        </p:nvSpPr>
        <p:spPr bwMode="auto">
          <a:xfrm flipH="1">
            <a:off x="1905000" y="2552700"/>
            <a:ext cx="213360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73" name="AutoShape 10"/>
          <p:cNvSpPr>
            <a:spLocks noChangeArrowheads="1"/>
          </p:cNvSpPr>
          <p:nvPr/>
        </p:nvSpPr>
        <p:spPr bwMode="auto">
          <a:xfrm>
            <a:off x="2667000" y="3733800"/>
            <a:ext cx="990600" cy="457200"/>
          </a:xfrm>
          <a:prstGeom prst="flowChartProcess">
            <a:avLst/>
          </a:prstGeom>
          <a:solidFill>
            <a:schemeClr val="accent1"/>
          </a:solidFill>
          <a:ln w="9525">
            <a:solidFill>
              <a:schemeClr val="tx1"/>
            </a:solidFill>
            <a:miter lim="800000"/>
            <a:headEnd/>
            <a:tailEnd/>
          </a:ln>
        </p:spPr>
        <p:txBody>
          <a:bodyPr wrap="none" anchor="ctr"/>
          <a:lstStyle/>
          <a:p>
            <a:pPr algn="ctr"/>
            <a:r>
              <a:rPr lang="en-US" altLang="zh-CN" sz="1200" dirty="0" smtClean="0">
                <a:solidFill>
                  <a:schemeClr val="bg1"/>
                </a:solidFill>
                <a:latin typeface="Arial" pitchFamily="34" charset="0"/>
              </a:rPr>
              <a:t>Color</a:t>
            </a:r>
          </a:p>
        </p:txBody>
      </p:sp>
      <p:sp>
        <p:nvSpPr>
          <p:cNvPr id="36874" name="AutoShape 11"/>
          <p:cNvSpPr>
            <a:spLocks noChangeArrowheads="1"/>
          </p:cNvSpPr>
          <p:nvPr/>
        </p:nvSpPr>
        <p:spPr bwMode="auto">
          <a:xfrm>
            <a:off x="2590800" y="2209800"/>
            <a:ext cx="1524000" cy="381000"/>
          </a:xfrm>
          <a:prstGeom prst="flowChartProcess">
            <a:avLst/>
          </a:prstGeom>
          <a:solidFill>
            <a:schemeClr val="accent1"/>
          </a:solidFill>
          <a:ln w="9525">
            <a:solidFill>
              <a:schemeClr val="tx1"/>
            </a:solidFill>
            <a:miter lim="800000"/>
            <a:headEnd/>
            <a:tailEnd/>
          </a:ln>
        </p:spPr>
        <p:txBody>
          <a:bodyPr wrap="none" anchor="ctr"/>
          <a:lstStyle/>
          <a:p>
            <a:pPr algn="ctr"/>
            <a:r>
              <a:rPr lang="en-US" altLang="zh-CN" sz="1200" dirty="0" smtClean="0">
                <a:solidFill>
                  <a:schemeClr val="bg1"/>
                </a:solidFill>
                <a:latin typeface="Arial" pitchFamily="34" charset="0"/>
              </a:rPr>
              <a:t>Description </a:t>
            </a:r>
            <a:endParaRPr lang="en-US" altLang="zh-CN" sz="1200" dirty="0">
              <a:solidFill>
                <a:schemeClr val="bg1"/>
              </a:solidFill>
              <a:latin typeface="Arial" pitchFamily="34" charset="0"/>
            </a:endParaRPr>
          </a:p>
        </p:txBody>
      </p:sp>
      <p:sp>
        <p:nvSpPr>
          <p:cNvPr id="36875" name="AutoShape 12"/>
          <p:cNvSpPr>
            <a:spLocks noChangeArrowheads="1"/>
          </p:cNvSpPr>
          <p:nvPr/>
        </p:nvSpPr>
        <p:spPr bwMode="auto">
          <a:xfrm>
            <a:off x="3352800" y="4800600"/>
            <a:ext cx="1524000" cy="685800"/>
          </a:xfrm>
          <a:prstGeom prst="flowChartProcess">
            <a:avLst/>
          </a:prstGeom>
          <a:solidFill>
            <a:schemeClr val="accent1"/>
          </a:solidFill>
          <a:ln w="9525">
            <a:solidFill>
              <a:schemeClr val="tx1"/>
            </a:solidFill>
            <a:miter lim="800000"/>
            <a:headEnd/>
            <a:tailEnd/>
          </a:ln>
        </p:spPr>
        <p:txBody>
          <a:bodyPr wrap="none" anchor="ctr"/>
          <a:lstStyle/>
          <a:p>
            <a:pPr algn="ctr"/>
            <a:r>
              <a:rPr lang="en-US" altLang="zh-CN" dirty="0" smtClean="0">
                <a:solidFill>
                  <a:schemeClr val="bg1"/>
                </a:solidFill>
                <a:latin typeface="Arial" pitchFamily="34" charset="0"/>
              </a:rPr>
              <a:t>Product</a:t>
            </a:r>
            <a:endParaRPr lang="en-US" altLang="zh-CN" dirty="0">
              <a:solidFill>
                <a:schemeClr val="bg1"/>
              </a:solidFill>
              <a:latin typeface="Arial" pitchFamily="34" charset="0"/>
            </a:endParaRPr>
          </a:p>
        </p:txBody>
      </p:sp>
      <p:sp>
        <p:nvSpPr>
          <p:cNvPr id="36876" name="Line 13"/>
          <p:cNvSpPr>
            <a:spLocks noChangeShapeType="1"/>
          </p:cNvSpPr>
          <p:nvPr/>
        </p:nvSpPr>
        <p:spPr bwMode="auto">
          <a:xfrm>
            <a:off x="1905000" y="3657600"/>
            <a:ext cx="14478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78" name="Line 15"/>
          <p:cNvSpPr>
            <a:spLocks noChangeShapeType="1"/>
          </p:cNvSpPr>
          <p:nvPr/>
        </p:nvSpPr>
        <p:spPr bwMode="auto">
          <a:xfrm>
            <a:off x="4463902" y="1905000"/>
            <a:ext cx="0" cy="2895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79" name="AutoShape 16"/>
          <p:cNvSpPr>
            <a:spLocks noChangeArrowheads="1"/>
          </p:cNvSpPr>
          <p:nvPr/>
        </p:nvSpPr>
        <p:spPr bwMode="auto">
          <a:xfrm>
            <a:off x="6000007" y="3314700"/>
            <a:ext cx="1066800" cy="381000"/>
          </a:xfrm>
          <a:prstGeom prst="flowChartProcess">
            <a:avLst/>
          </a:prstGeom>
          <a:solidFill>
            <a:schemeClr val="accent1"/>
          </a:solidFill>
          <a:ln w="9525">
            <a:solidFill>
              <a:schemeClr val="tx1"/>
            </a:solidFill>
            <a:miter lim="800000"/>
            <a:headEnd/>
            <a:tailEnd/>
          </a:ln>
        </p:spPr>
        <p:txBody>
          <a:bodyPr wrap="none" anchor="ctr"/>
          <a:lstStyle/>
          <a:p>
            <a:pPr algn="ctr"/>
            <a:r>
              <a:rPr lang="en-US" altLang="zh-CN" sz="1200" dirty="0" smtClean="0">
                <a:solidFill>
                  <a:schemeClr val="bg1"/>
                </a:solidFill>
                <a:latin typeface="Arial" pitchFamily="34" charset="0"/>
              </a:rPr>
              <a:t>Price Band</a:t>
            </a:r>
            <a:endParaRPr lang="en-US" altLang="zh-CN" sz="1200" dirty="0">
              <a:solidFill>
                <a:schemeClr val="bg1"/>
              </a:solidFill>
              <a:latin typeface="Arial" pitchFamily="34" charset="0"/>
            </a:endParaRPr>
          </a:p>
        </p:txBody>
      </p:sp>
      <p:sp>
        <p:nvSpPr>
          <p:cNvPr id="36880" name="Line 17"/>
          <p:cNvSpPr>
            <a:spLocks noChangeShapeType="1"/>
          </p:cNvSpPr>
          <p:nvPr/>
        </p:nvSpPr>
        <p:spPr bwMode="auto">
          <a:xfrm>
            <a:off x="6643687" y="36957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81" name="AutoShape 18"/>
          <p:cNvSpPr>
            <a:spLocks noChangeArrowheads="1"/>
          </p:cNvSpPr>
          <p:nvPr/>
        </p:nvSpPr>
        <p:spPr bwMode="auto">
          <a:xfrm>
            <a:off x="5838701" y="4063835"/>
            <a:ext cx="1219200" cy="533400"/>
          </a:xfrm>
          <a:prstGeom prst="flowChartProcess">
            <a:avLst/>
          </a:prstGeom>
          <a:solidFill>
            <a:schemeClr val="accent1"/>
          </a:solidFill>
          <a:ln w="9525">
            <a:solidFill>
              <a:schemeClr val="tx1"/>
            </a:solidFill>
            <a:miter lim="800000"/>
            <a:headEnd/>
            <a:tailEnd/>
          </a:ln>
        </p:spPr>
        <p:txBody>
          <a:bodyPr wrap="none" anchor="ctr"/>
          <a:lstStyle/>
          <a:p>
            <a:pPr algn="ctr"/>
            <a:r>
              <a:rPr lang="en-US" altLang="zh-CN" sz="1200" dirty="0" smtClean="0">
                <a:solidFill>
                  <a:schemeClr val="bg1"/>
                </a:solidFill>
                <a:latin typeface="Arial" pitchFamily="34" charset="0"/>
              </a:rPr>
              <a:t>Price</a:t>
            </a:r>
            <a:r>
              <a:rPr lang="en-US" sz="1200" dirty="0" smtClean="0">
                <a:latin typeface="Arial" pitchFamily="34" charset="0"/>
              </a:rPr>
              <a:t> </a:t>
            </a:r>
            <a:endParaRPr lang="en-US" sz="1200" dirty="0">
              <a:latin typeface="Arial" pitchFamily="34" charset="0"/>
            </a:endParaRPr>
          </a:p>
        </p:txBody>
      </p:sp>
      <p:sp>
        <p:nvSpPr>
          <p:cNvPr id="36882" name="Line 19"/>
          <p:cNvSpPr>
            <a:spLocks noChangeShapeType="1"/>
          </p:cNvSpPr>
          <p:nvPr/>
        </p:nvSpPr>
        <p:spPr bwMode="auto">
          <a:xfrm flipH="1">
            <a:off x="4876799" y="4597234"/>
            <a:ext cx="961901" cy="20336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83" name="Text Box 20"/>
          <p:cNvSpPr txBox="1">
            <a:spLocks noChangeArrowheads="1"/>
          </p:cNvSpPr>
          <p:nvPr/>
        </p:nvSpPr>
        <p:spPr bwMode="auto">
          <a:xfrm>
            <a:off x="685800" y="16002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Unicode" pitchFamily="34" charset="0"/>
                <a:ea typeface="MS PGothic" pitchFamily="34" charset="-128"/>
              </a:defRPr>
            </a:lvl1pPr>
            <a:lvl2pPr marL="742950" indent="-285750" eaLnBrk="0" hangingPunct="0">
              <a:defRPr sz="2400">
                <a:solidFill>
                  <a:schemeClr val="tx1"/>
                </a:solidFill>
                <a:latin typeface="Lucida Sans Unicode" pitchFamily="34" charset="0"/>
                <a:ea typeface="MS PGothic" pitchFamily="34" charset="-128"/>
              </a:defRPr>
            </a:lvl2pPr>
            <a:lvl3pPr marL="1143000" indent="-228600" eaLnBrk="0" hangingPunct="0">
              <a:defRPr sz="2400">
                <a:solidFill>
                  <a:schemeClr val="tx1"/>
                </a:solidFill>
                <a:latin typeface="Lucida Sans Unicode" pitchFamily="34" charset="0"/>
                <a:ea typeface="MS PGothic" pitchFamily="34" charset="-128"/>
              </a:defRPr>
            </a:lvl3pPr>
            <a:lvl4pPr marL="1600200" indent="-228600" eaLnBrk="0" hangingPunct="0">
              <a:defRPr sz="2400">
                <a:solidFill>
                  <a:schemeClr val="tx1"/>
                </a:solidFill>
                <a:latin typeface="Lucida Sans Unicode" pitchFamily="34" charset="0"/>
                <a:ea typeface="MS PGothic" pitchFamily="34" charset="-128"/>
              </a:defRPr>
            </a:lvl4pPr>
            <a:lvl5pPr marL="2057400" indent="-228600" eaLnBrk="0" hangingPunct="0">
              <a:defRPr sz="2400">
                <a:solidFill>
                  <a:schemeClr val="tx1"/>
                </a:solidFill>
                <a:latin typeface="Lucida Sans Unicode"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9pPr>
          </a:lstStyle>
          <a:p>
            <a:pPr eaLnBrk="1" hangingPunct="1"/>
            <a:endParaRPr lang="en-US" sz="1800">
              <a:latin typeface="Arial" pitchFamily="34" charset="0"/>
            </a:endParaRPr>
          </a:p>
        </p:txBody>
      </p:sp>
      <p:sp>
        <p:nvSpPr>
          <p:cNvPr id="36884" name="Text Box 21"/>
          <p:cNvSpPr txBox="1">
            <a:spLocks noChangeArrowheads="1"/>
          </p:cNvSpPr>
          <p:nvPr/>
        </p:nvSpPr>
        <p:spPr bwMode="auto">
          <a:xfrm>
            <a:off x="457200" y="1600200"/>
            <a:ext cx="666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Unicode" pitchFamily="34" charset="0"/>
                <a:ea typeface="MS PGothic" pitchFamily="34" charset="-128"/>
              </a:defRPr>
            </a:lvl1pPr>
            <a:lvl2pPr marL="742950" indent="-285750" eaLnBrk="0" hangingPunct="0">
              <a:defRPr sz="2400">
                <a:solidFill>
                  <a:schemeClr val="tx1"/>
                </a:solidFill>
                <a:latin typeface="Lucida Sans Unicode" pitchFamily="34" charset="0"/>
                <a:ea typeface="MS PGothic" pitchFamily="34" charset="-128"/>
              </a:defRPr>
            </a:lvl2pPr>
            <a:lvl3pPr marL="1143000" indent="-228600" eaLnBrk="0" hangingPunct="0">
              <a:defRPr sz="2400">
                <a:solidFill>
                  <a:schemeClr val="tx1"/>
                </a:solidFill>
                <a:latin typeface="Lucida Sans Unicode" pitchFamily="34" charset="0"/>
                <a:ea typeface="MS PGothic" pitchFamily="34" charset="-128"/>
              </a:defRPr>
            </a:lvl3pPr>
            <a:lvl4pPr marL="1600200" indent="-228600" eaLnBrk="0" hangingPunct="0">
              <a:defRPr sz="2400">
                <a:solidFill>
                  <a:schemeClr val="tx1"/>
                </a:solidFill>
                <a:latin typeface="Lucida Sans Unicode" pitchFamily="34" charset="0"/>
                <a:ea typeface="MS PGothic" pitchFamily="34" charset="-128"/>
              </a:defRPr>
            </a:lvl4pPr>
            <a:lvl5pPr marL="2057400" indent="-228600" eaLnBrk="0" hangingPunct="0">
              <a:defRPr sz="2400">
                <a:solidFill>
                  <a:schemeClr val="tx1"/>
                </a:solidFill>
                <a:latin typeface="Lucida Sans Unicode"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9pPr>
          </a:lstStyle>
          <a:p>
            <a:pPr eaLnBrk="1" hangingPunct="1"/>
            <a:r>
              <a:rPr lang="en-US" sz="1400" dirty="0" smtClean="0">
                <a:latin typeface="Arial" pitchFamily="34" charset="0"/>
              </a:rPr>
              <a:t>(3)</a:t>
            </a:r>
            <a:endParaRPr lang="en-US" sz="1400" dirty="0">
              <a:latin typeface="Arial" pitchFamily="34" charset="0"/>
            </a:endParaRPr>
          </a:p>
        </p:txBody>
      </p:sp>
      <p:sp>
        <p:nvSpPr>
          <p:cNvPr id="36885" name="Text Box 22"/>
          <p:cNvSpPr txBox="1">
            <a:spLocks noChangeArrowheads="1"/>
          </p:cNvSpPr>
          <p:nvPr/>
        </p:nvSpPr>
        <p:spPr bwMode="auto">
          <a:xfrm>
            <a:off x="381000" y="2438400"/>
            <a:ext cx="5020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Unicode" pitchFamily="34" charset="0"/>
                <a:ea typeface="MS PGothic" pitchFamily="34" charset="-128"/>
              </a:defRPr>
            </a:lvl1pPr>
            <a:lvl2pPr marL="742950" indent="-285750" eaLnBrk="0" hangingPunct="0">
              <a:defRPr sz="2400">
                <a:solidFill>
                  <a:schemeClr val="tx1"/>
                </a:solidFill>
                <a:latin typeface="Lucida Sans Unicode" pitchFamily="34" charset="0"/>
                <a:ea typeface="MS PGothic" pitchFamily="34" charset="-128"/>
              </a:defRPr>
            </a:lvl2pPr>
            <a:lvl3pPr marL="1143000" indent="-228600" eaLnBrk="0" hangingPunct="0">
              <a:defRPr sz="2400">
                <a:solidFill>
                  <a:schemeClr val="tx1"/>
                </a:solidFill>
                <a:latin typeface="Lucida Sans Unicode" pitchFamily="34" charset="0"/>
                <a:ea typeface="MS PGothic" pitchFamily="34" charset="-128"/>
              </a:defRPr>
            </a:lvl3pPr>
            <a:lvl4pPr marL="1600200" indent="-228600" eaLnBrk="0" hangingPunct="0">
              <a:defRPr sz="2400">
                <a:solidFill>
                  <a:schemeClr val="tx1"/>
                </a:solidFill>
                <a:latin typeface="Lucida Sans Unicode" pitchFamily="34" charset="0"/>
                <a:ea typeface="MS PGothic" pitchFamily="34" charset="-128"/>
              </a:defRPr>
            </a:lvl4pPr>
            <a:lvl5pPr marL="2057400" indent="-228600" eaLnBrk="0" hangingPunct="0">
              <a:defRPr sz="2400">
                <a:solidFill>
                  <a:schemeClr val="tx1"/>
                </a:solidFill>
                <a:latin typeface="Lucida Sans Unicode"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9pPr>
          </a:lstStyle>
          <a:p>
            <a:pPr eaLnBrk="1" hangingPunct="1"/>
            <a:r>
              <a:rPr lang="en-US" sz="1400" dirty="0" smtClean="0">
                <a:latin typeface="Arial" pitchFamily="34" charset="0"/>
              </a:rPr>
              <a:t>(13)</a:t>
            </a:r>
            <a:endParaRPr lang="en-US" sz="1400" dirty="0">
              <a:latin typeface="Arial" pitchFamily="34" charset="0"/>
            </a:endParaRPr>
          </a:p>
        </p:txBody>
      </p:sp>
      <p:sp>
        <p:nvSpPr>
          <p:cNvPr id="36886" name="Text Box 23"/>
          <p:cNvSpPr txBox="1">
            <a:spLocks noChangeArrowheads="1"/>
          </p:cNvSpPr>
          <p:nvPr/>
        </p:nvSpPr>
        <p:spPr bwMode="auto">
          <a:xfrm>
            <a:off x="152400" y="3276600"/>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Unicode" pitchFamily="34" charset="0"/>
                <a:ea typeface="MS PGothic" pitchFamily="34" charset="-128"/>
              </a:defRPr>
            </a:lvl1pPr>
            <a:lvl2pPr marL="742950" indent="-285750" eaLnBrk="0" hangingPunct="0">
              <a:defRPr sz="2400">
                <a:solidFill>
                  <a:schemeClr val="tx1"/>
                </a:solidFill>
                <a:latin typeface="Lucida Sans Unicode" pitchFamily="34" charset="0"/>
                <a:ea typeface="MS PGothic" pitchFamily="34" charset="-128"/>
              </a:defRPr>
            </a:lvl2pPr>
            <a:lvl3pPr marL="1143000" indent="-228600" eaLnBrk="0" hangingPunct="0">
              <a:defRPr sz="2400">
                <a:solidFill>
                  <a:schemeClr val="tx1"/>
                </a:solidFill>
                <a:latin typeface="Lucida Sans Unicode" pitchFamily="34" charset="0"/>
                <a:ea typeface="MS PGothic" pitchFamily="34" charset="-128"/>
              </a:defRPr>
            </a:lvl3pPr>
            <a:lvl4pPr marL="1600200" indent="-228600" eaLnBrk="0" hangingPunct="0">
              <a:defRPr sz="2400">
                <a:solidFill>
                  <a:schemeClr val="tx1"/>
                </a:solidFill>
                <a:latin typeface="Lucida Sans Unicode" pitchFamily="34" charset="0"/>
                <a:ea typeface="MS PGothic" pitchFamily="34" charset="-128"/>
              </a:defRPr>
            </a:lvl4pPr>
            <a:lvl5pPr marL="2057400" indent="-228600" eaLnBrk="0" hangingPunct="0">
              <a:defRPr sz="2400">
                <a:solidFill>
                  <a:schemeClr val="tx1"/>
                </a:solidFill>
                <a:latin typeface="Lucida Sans Unicode"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9pPr>
          </a:lstStyle>
          <a:p>
            <a:pPr eaLnBrk="1" hangingPunct="1"/>
            <a:r>
              <a:rPr lang="en-US" sz="1400" dirty="0" smtClean="0">
                <a:latin typeface="Arial" pitchFamily="34" charset="0"/>
              </a:rPr>
              <a:t>(89,243)</a:t>
            </a:r>
            <a:endParaRPr lang="en-US" sz="1400" dirty="0">
              <a:latin typeface="Arial" pitchFamily="34" charset="0"/>
            </a:endParaRPr>
          </a:p>
        </p:txBody>
      </p:sp>
      <p:sp>
        <p:nvSpPr>
          <p:cNvPr id="36887" name="Text Box 24"/>
          <p:cNvSpPr txBox="1">
            <a:spLocks noChangeArrowheads="1"/>
          </p:cNvSpPr>
          <p:nvPr/>
        </p:nvSpPr>
        <p:spPr bwMode="auto">
          <a:xfrm>
            <a:off x="2326445" y="3001040"/>
            <a:ext cx="5020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Unicode" pitchFamily="34" charset="0"/>
                <a:ea typeface="MS PGothic" pitchFamily="34" charset="-128"/>
              </a:defRPr>
            </a:lvl1pPr>
            <a:lvl2pPr marL="742950" indent="-285750" eaLnBrk="0" hangingPunct="0">
              <a:defRPr sz="2400">
                <a:solidFill>
                  <a:schemeClr val="tx1"/>
                </a:solidFill>
                <a:latin typeface="Lucida Sans Unicode" pitchFamily="34" charset="0"/>
                <a:ea typeface="MS PGothic" pitchFamily="34" charset="-128"/>
              </a:defRPr>
            </a:lvl2pPr>
            <a:lvl3pPr marL="1143000" indent="-228600" eaLnBrk="0" hangingPunct="0">
              <a:defRPr sz="2400">
                <a:solidFill>
                  <a:schemeClr val="tx1"/>
                </a:solidFill>
                <a:latin typeface="Lucida Sans Unicode" pitchFamily="34" charset="0"/>
                <a:ea typeface="MS PGothic" pitchFamily="34" charset="-128"/>
              </a:defRPr>
            </a:lvl3pPr>
            <a:lvl4pPr marL="1600200" indent="-228600" eaLnBrk="0" hangingPunct="0">
              <a:defRPr sz="2400">
                <a:solidFill>
                  <a:schemeClr val="tx1"/>
                </a:solidFill>
                <a:latin typeface="Lucida Sans Unicode" pitchFamily="34" charset="0"/>
                <a:ea typeface="MS PGothic" pitchFamily="34" charset="-128"/>
              </a:defRPr>
            </a:lvl4pPr>
            <a:lvl5pPr marL="2057400" indent="-228600" eaLnBrk="0" hangingPunct="0">
              <a:defRPr sz="2400">
                <a:solidFill>
                  <a:schemeClr val="tx1"/>
                </a:solidFill>
                <a:latin typeface="Lucida Sans Unicode"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9pPr>
          </a:lstStyle>
          <a:p>
            <a:pPr eaLnBrk="1" hangingPunct="1"/>
            <a:r>
              <a:rPr lang="en-US" sz="1400" dirty="0" smtClean="0">
                <a:latin typeface="Arial" pitchFamily="34" charset="0"/>
              </a:rPr>
              <a:t>(26)</a:t>
            </a:r>
            <a:endParaRPr lang="en-US" sz="1400" dirty="0">
              <a:latin typeface="Arial" pitchFamily="34" charset="0"/>
            </a:endParaRPr>
          </a:p>
        </p:txBody>
      </p:sp>
      <p:sp>
        <p:nvSpPr>
          <p:cNvPr id="36888" name="Text Box 25"/>
          <p:cNvSpPr txBox="1">
            <a:spLocks noChangeArrowheads="1"/>
          </p:cNvSpPr>
          <p:nvPr/>
        </p:nvSpPr>
        <p:spPr bwMode="auto">
          <a:xfrm>
            <a:off x="1828800" y="2209800"/>
            <a:ext cx="8499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Unicode" pitchFamily="34" charset="0"/>
                <a:ea typeface="MS PGothic" pitchFamily="34" charset="-128"/>
              </a:defRPr>
            </a:lvl1pPr>
            <a:lvl2pPr marL="742950" indent="-285750" eaLnBrk="0" hangingPunct="0">
              <a:defRPr sz="2400">
                <a:solidFill>
                  <a:schemeClr val="tx1"/>
                </a:solidFill>
                <a:latin typeface="Lucida Sans Unicode" pitchFamily="34" charset="0"/>
                <a:ea typeface="MS PGothic" pitchFamily="34" charset="-128"/>
              </a:defRPr>
            </a:lvl2pPr>
            <a:lvl3pPr marL="1143000" indent="-228600" eaLnBrk="0" hangingPunct="0">
              <a:defRPr sz="2400">
                <a:solidFill>
                  <a:schemeClr val="tx1"/>
                </a:solidFill>
                <a:latin typeface="Lucida Sans Unicode" pitchFamily="34" charset="0"/>
                <a:ea typeface="MS PGothic" pitchFamily="34" charset="-128"/>
              </a:defRPr>
            </a:lvl3pPr>
            <a:lvl4pPr marL="1600200" indent="-228600" eaLnBrk="0" hangingPunct="0">
              <a:defRPr sz="2400">
                <a:solidFill>
                  <a:schemeClr val="tx1"/>
                </a:solidFill>
                <a:latin typeface="Lucida Sans Unicode" pitchFamily="34" charset="0"/>
                <a:ea typeface="MS PGothic" pitchFamily="34" charset="-128"/>
              </a:defRPr>
            </a:lvl4pPr>
            <a:lvl5pPr marL="2057400" indent="-228600" eaLnBrk="0" hangingPunct="0">
              <a:defRPr sz="2400">
                <a:solidFill>
                  <a:schemeClr val="tx1"/>
                </a:solidFill>
                <a:latin typeface="Lucida Sans Unicode"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9pPr>
          </a:lstStyle>
          <a:p>
            <a:pPr eaLnBrk="1" hangingPunct="1"/>
            <a:r>
              <a:rPr lang="en-US" sz="1400" dirty="0" smtClean="0">
                <a:latin typeface="Arial" pitchFamily="34" charset="0"/>
              </a:rPr>
              <a:t>(89,243)</a:t>
            </a:r>
            <a:endParaRPr lang="en-US" sz="1400" dirty="0">
              <a:latin typeface="Arial" pitchFamily="34" charset="0"/>
            </a:endParaRPr>
          </a:p>
        </p:txBody>
      </p:sp>
      <p:sp>
        <p:nvSpPr>
          <p:cNvPr id="36889" name="Text Box 26"/>
          <p:cNvSpPr txBox="1">
            <a:spLocks noChangeArrowheads="1"/>
          </p:cNvSpPr>
          <p:nvPr/>
        </p:nvSpPr>
        <p:spPr bwMode="auto">
          <a:xfrm>
            <a:off x="3203848" y="5486400"/>
            <a:ext cx="20162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5125" indent="-255588" eaLnBrk="0" hangingPunct="0">
              <a:defRPr sz="2400">
                <a:solidFill>
                  <a:schemeClr val="tx1"/>
                </a:solidFill>
                <a:latin typeface="Lucida Sans Unicode" pitchFamily="34" charset="0"/>
                <a:ea typeface="MS PGothic" pitchFamily="34" charset="-128"/>
              </a:defRPr>
            </a:lvl1pPr>
            <a:lvl2pPr marL="742950" indent="-285750" eaLnBrk="0" hangingPunct="0">
              <a:defRPr sz="2400">
                <a:solidFill>
                  <a:schemeClr val="tx1"/>
                </a:solidFill>
                <a:latin typeface="Lucida Sans Unicode" pitchFamily="34" charset="0"/>
                <a:ea typeface="MS PGothic" pitchFamily="34" charset="-128"/>
              </a:defRPr>
            </a:lvl2pPr>
            <a:lvl3pPr marL="1143000" indent="-228600" eaLnBrk="0" hangingPunct="0">
              <a:defRPr sz="2400">
                <a:solidFill>
                  <a:schemeClr val="tx1"/>
                </a:solidFill>
                <a:latin typeface="Lucida Sans Unicode" pitchFamily="34" charset="0"/>
                <a:ea typeface="MS PGothic" pitchFamily="34" charset="-128"/>
              </a:defRPr>
            </a:lvl3pPr>
            <a:lvl4pPr marL="1600200" indent="-228600" eaLnBrk="0" hangingPunct="0">
              <a:defRPr sz="2400">
                <a:solidFill>
                  <a:schemeClr val="tx1"/>
                </a:solidFill>
                <a:latin typeface="Lucida Sans Unicode" pitchFamily="34" charset="0"/>
                <a:ea typeface="MS PGothic" pitchFamily="34" charset="-128"/>
              </a:defRPr>
            </a:lvl4pPr>
            <a:lvl5pPr marL="2057400" indent="-228600" eaLnBrk="0" hangingPunct="0">
              <a:defRPr sz="2400">
                <a:solidFill>
                  <a:schemeClr val="tx1"/>
                </a:solidFill>
                <a:latin typeface="Lucida Sans Unicode"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9pPr>
          </a:lstStyle>
          <a:p>
            <a:pPr eaLnBrk="1" hangingPunct="1"/>
            <a:r>
              <a:rPr lang="en-US" sz="1400" dirty="0" smtClean="0"/>
              <a:t>(11,237,312 est.)</a:t>
            </a:r>
            <a:endParaRPr lang="en-US" sz="1400" dirty="0"/>
          </a:p>
        </p:txBody>
      </p:sp>
      <p:sp>
        <p:nvSpPr>
          <p:cNvPr id="36890" name="Text Box 27"/>
          <p:cNvSpPr txBox="1">
            <a:spLocks noChangeArrowheads="1"/>
          </p:cNvSpPr>
          <p:nvPr/>
        </p:nvSpPr>
        <p:spPr bwMode="auto">
          <a:xfrm>
            <a:off x="2432550" y="1579004"/>
            <a:ext cx="6379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65125" indent="-255588" eaLnBrk="0" hangingPunct="0">
              <a:defRPr sz="2400">
                <a:solidFill>
                  <a:schemeClr val="tx1"/>
                </a:solidFill>
                <a:latin typeface="Lucida Sans Unicode" pitchFamily="34" charset="0"/>
                <a:ea typeface="MS PGothic" pitchFamily="34" charset="-128"/>
              </a:defRPr>
            </a:lvl1pPr>
            <a:lvl2pPr marL="742950" indent="-285750" eaLnBrk="0" hangingPunct="0">
              <a:defRPr sz="2400">
                <a:solidFill>
                  <a:schemeClr val="tx1"/>
                </a:solidFill>
                <a:latin typeface="Lucida Sans Unicode" pitchFamily="34" charset="0"/>
                <a:ea typeface="MS PGothic" pitchFamily="34" charset="-128"/>
              </a:defRPr>
            </a:lvl2pPr>
            <a:lvl3pPr marL="1143000" indent="-228600" eaLnBrk="0" hangingPunct="0">
              <a:defRPr sz="2400">
                <a:solidFill>
                  <a:schemeClr val="tx1"/>
                </a:solidFill>
                <a:latin typeface="Lucida Sans Unicode" pitchFamily="34" charset="0"/>
                <a:ea typeface="MS PGothic" pitchFamily="34" charset="-128"/>
              </a:defRPr>
            </a:lvl3pPr>
            <a:lvl4pPr marL="1600200" indent="-228600" eaLnBrk="0" hangingPunct="0">
              <a:defRPr sz="2400">
                <a:solidFill>
                  <a:schemeClr val="tx1"/>
                </a:solidFill>
                <a:latin typeface="Lucida Sans Unicode" pitchFamily="34" charset="0"/>
                <a:ea typeface="MS PGothic" pitchFamily="34" charset="-128"/>
              </a:defRPr>
            </a:lvl4pPr>
            <a:lvl5pPr marL="2057400" indent="-228600" eaLnBrk="0" hangingPunct="0">
              <a:defRPr sz="2400">
                <a:solidFill>
                  <a:schemeClr val="tx1"/>
                </a:solidFill>
                <a:latin typeface="Lucida Sans Unicode"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9pPr>
          </a:lstStyle>
          <a:p>
            <a:pPr eaLnBrk="1" hangingPunct="1"/>
            <a:r>
              <a:rPr lang="en-US" sz="1400" dirty="0" smtClean="0"/>
              <a:t>(18)</a:t>
            </a:r>
            <a:endParaRPr lang="en-US" sz="1400" dirty="0"/>
          </a:p>
        </p:txBody>
      </p:sp>
      <p:sp>
        <p:nvSpPr>
          <p:cNvPr id="36891" name="Text Box 28"/>
          <p:cNvSpPr txBox="1">
            <a:spLocks noChangeArrowheads="1"/>
          </p:cNvSpPr>
          <p:nvPr/>
        </p:nvSpPr>
        <p:spPr bwMode="auto">
          <a:xfrm>
            <a:off x="7167869" y="3320499"/>
            <a:ext cx="52418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65125" indent="-255588" eaLnBrk="0" hangingPunct="0">
              <a:defRPr sz="2400">
                <a:solidFill>
                  <a:schemeClr val="tx1"/>
                </a:solidFill>
                <a:latin typeface="Lucida Sans Unicode" pitchFamily="34" charset="0"/>
                <a:ea typeface="MS PGothic" pitchFamily="34" charset="-128"/>
              </a:defRPr>
            </a:lvl1pPr>
            <a:lvl2pPr marL="742950" indent="-285750" eaLnBrk="0" hangingPunct="0">
              <a:defRPr sz="2400">
                <a:solidFill>
                  <a:schemeClr val="tx1"/>
                </a:solidFill>
                <a:latin typeface="Lucida Sans Unicode" pitchFamily="34" charset="0"/>
                <a:ea typeface="MS PGothic" pitchFamily="34" charset="-128"/>
              </a:defRPr>
            </a:lvl2pPr>
            <a:lvl3pPr marL="1143000" indent="-228600" eaLnBrk="0" hangingPunct="0">
              <a:defRPr sz="2400">
                <a:solidFill>
                  <a:schemeClr val="tx1"/>
                </a:solidFill>
                <a:latin typeface="Lucida Sans Unicode" pitchFamily="34" charset="0"/>
                <a:ea typeface="MS PGothic" pitchFamily="34" charset="-128"/>
              </a:defRPr>
            </a:lvl3pPr>
            <a:lvl4pPr marL="1600200" indent="-228600" eaLnBrk="0" hangingPunct="0">
              <a:defRPr sz="2400">
                <a:solidFill>
                  <a:schemeClr val="tx1"/>
                </a:solidFill>
                <a:latin typeface="Lucida Sans Unicode" pitchFamily="34" charset="0"/>
                <a:ea typeface="MS PGothic" pitchFamily="34" charset="-128"/>
              </a:defRPr>
            </a:lvl4pPr>
            <a:lvl5pPr marL="2057400" indent="-228600" eaLnBrk="0" hangingPunct="0">
              <a:defRPr sz="2400">
                <a:solidFill>
                  <a:schemeClr val="tx1"/>
                </a:solidFill>
                <a:latin typeface="Lucida Sans Unicode"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9pPr>
          </a:lstStyle>
          <a:p>
            <a:pPr eaLnBrk="1" hangingPunct="1"/>
            <a:r>
              <a:rPr lang="en-US" sz="1400" dirty="0" smtClean="0"/>
              <a:t>(5)</a:t>
            </a:r>
            <a:endParaRPr lang="en-US" sz="1400" dirty="0"/>
          </a:p>
        </p:txBody>
      </p:sp>
      <p:sp>
        <p:nvSpPr>
          <p:cNvPr id="36893" name="AutoShape 30"/>
          <p:cNvSpPr>
            <a:spLocks noChangeArrowheads="1"/>
          </p:cNvSpPr>
          <p:nvPr/>
        </p:nvSpPr>
        <p:spPr bwMode="auto">
          <a:xfrm>
            <a:off x="3581400" y="2743200"/>
            <a:ext cx="914400" cy="304800"/>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6894" name="AutoShape 31"/>
          <p:cNvSpPr>
            <a:spLocks noChangeArrowheads="1"/>
          </p:cNvSpPr>
          <p:nvPr/>
        </p:nvSpPr>
        <p:spPr bwMode="auto">
          <a:xfrm>
            <a:off x="3581400" y="2743200"/>
            <a:ext cx="914400" cy="304800"/>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6895" name="AutoShape 32"/>
          <p:cNvSpPr>
            <a:spLocks noChangeArrowheads="1"/>
          </p:cNvSpPr>
          <p:nvPr/>
        </p:nvSpPr>
        <p:spPr bwMode="auto">
          <a:xfrm>
            <a:off x="3352800" y="2743200"/>
            <a:ext cx="1219200" cy="381000"/>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6896" name="AutoShape 33"/>
          <p:cNvSpPr>
            <a:spLocks noChangeArrowheads="1"/>
          </p:cNvSpPr>
          <p:nvPr/>
        </p:nvSpPr>
        <p:spPr bwMode="auto">
          <a:xfrm>
            <a:off x="2895600" y="2971800"/>
            <a:ext cx="990600" cy="381000"/>
          </a:xfrm>
          <a:prstGeom prst="flowChartProcess">
            <a:avLst/>
          </a:prstGeom>
          <a:solidFill>
            <a:schemeClr val="accent1"/>
          </a:solidFill>
          <a:ln w="9525">
            <a:solidFill>
              <a:schemeClr val="tx1"/>
            </a:solidFill>
            <a:miter lim="800000"/>
            <a:headEnd/>
            <a:tailEnd/>
          </a:ln>
        </p:spPr>
        <p:txBody>
          <a:bodyPr wrap="none" anchor="ctr"/>
          <a:lstStyle/>
          <a:p>
            <a:pPr algn="ctr"/>
            <a:r>
              <a:rPr lang="en-US" altLang="zh-CN" sz="1200" dirty="0" smtClean="0">
                <a:solidFill>
                  <a:schemeClr val="bg1"/>
                </a:solidFill>
                <a:latin typeface="Arial" pitchFamily="34" charset="0"/>
              </a:rPr>
              <a:t>Size</a:t>
            </a:r>
            <a:r>
              <a:rPr lang="en-US" sz="1200" dirty="0" smtClean="0">
                <a:latin typeface="Arial" pitchFamily="34" charset="0"/>
              </a:rPr>
              <a:t> </a:t>
            </a:r>
            <a:endParaRPr lang="en-US" sz="1200" dirty="0">
              <a:latin typeface="Arial" pitchFamily="34" charset="0"/>
            </a:endParaRPr>
          </a:p>
        </p:txBody>
      </p:sp>
      <p:sp>
        <p:nvSpPr>
          <p:cNvPr id="36897" name="Line 34"/>
          <p:cNvSpPr>
            <a:spLocks noChangeShapeType="1"/>
          </p:cNvSpPr>
          <p:nvPr/>
        </p:nvSpPr>
        <p:spPr bwMode="auto">
          <a:xfrm>
            <a:off x="3810000" y="3352800"/>
            <a:ext cx="0" cy="1447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98" name="Line 35"/>
          <p:cNvSpPr>
            <a:spLocks noChangeShapeType="1"/>
          </p:cNvSpPr>
          <p:nvPr/>
        </p:nvSpPr>
        <p:spPr bwMode="auto">
          <a:xfrm>
            <a:off x="3581400" y="41910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99" name="Text Box 36"/>
          <p:cNvSpPr txBox="1">
            <a:spLocks noChangeArrowheads="1"/>
          </p:cNvSpPr>
          <p:nvPr/>
        </p:nvSpPr>
        <p:spPr bwMode="auto">
          <a:xfrm>
            <a:off x="2249487" y="3657600"/>
            <a:ext cx="5020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Unicode" pitchFamily="34" charset="0"/>
                <a:ea typeface="MS PGothic" pitchFamily="34" charset="-128"/>
              </a:defRPr>
            </a:lvl1pPr>
            <a:lvl2pPr marL="742950" indent="-285750" eaLnBrk="0" hangingPunct="0">
              <a:defRPr sz="2400">
                <a:solidFill>
                  <a:schemeClr val="tx1"/>
                </a:solidFill>
                <a:latin typeface="Lucida Sans Unicode" pitchFamily="34" charset="0"/>
                <a:ea typeface="MS PGothic" pitchFamily="34" charset="-128"/>
              </a:defRPr>
            </a:lvl2pPr>
            <a:lvl3pPr marL="1143000" indent="-228600" eaLnBrk="0" hangingPunct="0">
              <a:defRPr sz="2400">
                <a:solidFill>
                  <a:schemeClr val="tx1"/>
                </a:solidFill>
                <a:latin typeface="Lucida Sans Unicode" pitchFamily="34" charset="0"/>
                <a:ea typeface="MS PGothic" pitchFamily="34" charset="-128"/>
              </a:defRPr>
            </a:lvl3pPr>
            <a:lvl4pPr marL="1600200" indent="-228600" eaLnBrk="0" hangingPunct="0">
              <a:defRPr sz="2400">
                <a:solidFill>
                  <a:schemeClr val="tx1"/>
                </a:solidFill>
                <a:latin typeface="Lucida Sans Unicode" pitchFamily="34" charset="0"/>
                <a:ea typeface="MS PGothic" pitchFamily="34" charset="-128"/>
              </a:defRPr>
            </a:lvl4pPr>
            <a:lvl5pPr marL="2057400" indent="-228600" eaLnBrk="0" hangingPunct="0">
              <a:defRPr sz="2400">
                <a:solidFill>
                  <a:schemeClr val="tx1"/>
                </a:solidFill>
                <a:latin typeface="Lucida Sans Unicode"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9pPr>
          </a:lstStyle>
          <a:p>
            <a:pPr eaLnBrk="1" hangingPunct="1"/>
            <a:r>
              <a:rPr lang="en-US" sz="1400" dirty="0" smtClean="0">
                <a:latin typeface="Arial" pitchFamily="34" charset="0"/>
              </a:rPr>
              <a:t>(38)</a:t>
            </a:r>
            <a:endParaRPr lang="en-US" sz="1400" dirty="0">
              <a:latin typeface="Arial" pitchFamily="34" charset="0"/>
            </a:endParaRPr>
          </a:p>
        </p:txBody>
      </p:sp>
      <p:sp>
        <p:nvSpPr>
          <p:cNvPr id="36900" name="Line 37"/>
          <p:cNvSpPr>
            <a:spLocks noChangeShapeType="1"/>
          </p:cNvSpPr>
          <p:nvPr/>
        </p:nvSpPr>
        <p:spPr bwMode="auto">
          <a:xfrm>
            <a:off x="4572000" y="3352800"/>
            <a:ext cx="1600200" cy="1981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lstStyle/>
          <a:p>
            <a:endParaRPr lang="en-US"/>
          </a:p>
        </p:txBody>
      </p:sp>
      <p:sp>
        <p:nvSpPr>
          <p:cNvPr id="36901" name="Text Box 38"/>
          <p:cNvSpPr txBox="1">
            <a:spLocks noChangeArrowheads="1"/>
          </p:cNvSpPr>
          <p:nvPr/>
        </p:nvSpPr>
        <p:spPr bwMode="auto">
          <a:xfrm>
            <a:off x="5652448" y="5143500"/>
            <a:ext cx="3276600"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5125" indent="-255588" eaLnBrk="0" hangingPunct="0">
              <a:defRPr sz="2400">
                <a:solidFill>
                  <a:schemeClr val="tx1"/>
                </a:solidFill>
                <a:latin typeface="Lucida Sans Unicode" pitchFamily="34" charset="0"/>
                <a:ea typeface="MS PGothic" pitchFamily="34" charset="-128"/>
              </a:defRPr>
            </a:lvl1pPr>
            <a:lvl2pPr marL="742950" indent="-285750" eaLnBrk="0" hangingPunct="0">
              <a:defRPr sz="2400">
                <a:solidFill>
                  <a:schemeClr val="tx1"/>
                </a:solidFill>
                <a:latin typeface="Lucida Sans Unicode" pitchFamily="34" charset="0"/>
                <a:ea typeface="MS PGothic" pitchFamily="34" charset="-128"/>
              </a:defRPr>
            </a:lvl2pPr>
            <a:lvl3pPr marL="1143000" indent="-228600" eaLnBrk="0" hangingPunct="0">
              <a:defRPr sz="2400">
                <a:solidFill>
                  <a:schemeClr val="tx1"/>
                </a:solidFill>
                <a:latin typeface="Lucida Sans Unicode" pitchFamily="34" charset="0"/>
                <a:ea typeface="MS PGothic" pitchFamily="34" charset="-128"/>
              </a:defRPr>
            </a:lvl3pPr>
            <a:lvl4pPr marL="1600200" indent="-228600" eaLnBrk="0" hangingPunct="0">
              <a:defRPr sz="2400">
                <a:solidFill>
                  <a:schemeClr val="tx1"/>
                </a:solidFill>
                <a:latin typeface="Lucida Sans Unicode" pitchFamily="34" charset="0"/>
                <a:ea typeface="MS PGothic" pitchFamily="34" charset="-128"/>
              </a:defRPr>
            </a:lvl4pPr>
            <a:lvl5pPr marL="2057400" indent="-228600" eaLnBrk="0" hangingPunct="0">
              <a:defRPr sz="2400">
                <a:solidFill>
                  <a:schemeClr val="tx1"/>
                </a:solidFill>
                <a:latin typeface="Lucida Sans Unicode"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9pPr>
          </a:lstStyle>
          <a:p>
            <a:pPr eaLnBrk="1" hangingPunct="1">
              <a:spcBef>
                <a:spcPct val="50000"/>
              </a:spcBef>
            </a:pPr>
            <a:r>
              <a:rPr lang="en-US" sz="1200" b="1" dirty="0"/>
              <a:t>Slowly Changing Dimensions:</a:t>
            </a:r>
          </a:p>
          <a:p>
            <a:pPr eaLnBrk="1" hangingPunct="1">
              <a:spcBef>
                <a:spcPct val="50000"/>
              </a:spcBef>
            </a:pPr>
            <a:r>
              <a:rPr lang="en-US" sz="1200" dirty="0" smtClean="0"/>
              <a:t>Categories</a:t>
            </a:r>
          </a:p>
          <a:p>
            <a:pPr eaLnBrk="1" hangingPunct="1">
              <a:spcBef>
                <a:spcPct val="50000"/>
              </a:spcBef>
            </a:pPr>
            <a:r>
              <a:rPr lang="en-US" sz="1200" dirty="0" smtClean="0"/>
              <a:t>Gender</a:t>
            </a:r>
          </a:p>
          <a:p>
            <a:pPr eaLnBrk="1" hangingPunct="1">
              <a:spcBef>
                <a:spcPct val="50000"/>
              </a:spcBef>
            </a:pPr>
            <a:r>
              <a:rPr lang="en-US" sz="1200" dirty="0" smtClean="0"/>
              <a:t>Size</a:t>
            </a:r>
          </a:p>
          <a:p>
            <a:pPr eaLnBrk="1" hangingPunct="1">
              <a:spcBef>
                <a:spcPct val="50000"/>
              </a:spcBef>
            </a:pPr>
            <a:r>
              <a:rPr lang="en-US" sz="1200" dirty="0" smtClean="0"/>
              <a:t>Color</a:t>
            </a:r>
          </a:p>
          <a:p>
            <a:pPr eaLnBrk="1" hangingPunct="1">
              <a:spcBef>
                <a:spcPct val="50000"/>
              </a:spcBef>
            </a:pPr>
            <a:r>
              <a:rPr lang="en-US" sz="1200" dirty="0" smtClean="0"/>
              <a:t>Price Band</a:t>
            </a:r>
            <a:endParaRPr lang="en-US" sz="1200" dirty="0"/>
          </a:p>
        </p:txBody>
      </p:sp>
      <p:sp>
        <p:nvSpPr>
          <p:cNvPr id="39" name="AutoShape 11"/>
          <p:cNvSpPr>
            <a:spLocks noChangeArrowheads="1"/>
          </p:cNvSpPr>
          <p:nvPr/>
        </p:nvSpPr>
        <p:spPr bwMode="auto">
          <a:xfrm>
            <a:off x="3156984" y="1526658"/>
            <a:ext cx="1524000" cy="381000"/>
          </a:xfrm>
          <a:prstGeom prst="flowChartProcess">
            <a:avLst/>
          </a:prstGeom>
          <a:solidFill>
            <a:schemeClr val="accent1"/>
          </a:solidFill>
          <a:ln w="9525">
            <a:solidFill>
              <a:schemeClr val="tx1"/>
            </a:solidFill>
            <a:miter lim="800000"/>
            <a:headEnd/>
            <a:tailEnd/>
          </a:ln>
        </p:spPr>
        <p:txBody>
          <a:bodyPr wrap="none" anchor="ctr"/>
          <a:lstStyle/>
          <a:p>
            <a:pPr algn="ctr"/>
            <a:r>
              <a:rPr lang="en-US" altLang="zh-CN" sz="1200" dirty="0" smtClean="0">
                <a:solidFill>
                  <a:schemeClr val="bg1"/>
                </a:solidFill>
                <a:latin typeface="Arial" pitchFamily="34" charset="0"/>
              </a:rPr>
              <a:t>Collection</a:t>
            </a:r>
            <a:r>
              <a:rPr lang="en-US" altLang="zh-CN" sz="1200" dirty="0" smtClean="0">
                <a:latin typeface="Arial" pitchFamily="34" charset="0"/>
              </a:rPr>
              <a:t> </a:t>
            </a:r>
            <a:endParaRPr lang="en-US" sz="1200" dirty="0">
              <a:latin typeface="Arial" pitchFamily="34" charset="0"/>
            </a:endParaRPr>
          </a:p>
        </p:txBody>
      </p:sp>
      <p:sp>
        <p:nvSpPr>
          <p:cNvPr id="40" name="Line 15"/>
          <p:cNvSpPr>
            <a:spLocks noChangeShapeType="1"/>
          </p:cNvSpPr>
          <p:nvPr/>
        </p:nvSpPr>
        <p:spPr bwMode="auto">
          <a:xfrm>
            <a:off x="4644008" y="2438400"/>
            <a:ext cx="0" cy="2362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 name="AutoShape 11"/>
          <p:cNvSpPr>
            <a:spLocks noChangeArrowheads="1"/>
          </p:cNvSpPr>
          <p:nvPr/>
        </p:nvSpPr>
        <p:spPr bwMode="auto">
          <a:xfrm>
            <a:off x="4632176" y="2171700"/>
            <a:ext cx="1524000" cy="381000"/>
          </a:xfrm>
          <a:prstGeom prst="flowChartProcess">
            <a:avLst/>
          </a:prstGeom>
          <a:solidFill>
            <a:schemeClr val="accent1"/>
          </a:solidFill>
          <a:ln w="9525">
            <a:solidFill>
              <a:schemeClr val="tx1"/>
            </a:solidFill>
            <a:miter lim="800000"/>
            <a:headEnd/>
            <a:tailEnd/>
          </a:ln>
        </p:spPr>
        <p:txBody>
          <a:bodyPr wrap="none" anchor="ctr"/>
          <a:lstStyle/>
          <a:p>
            <a:pPr algn="ctr"/>
            <a:r>
              <a:rPr lang="en-US" altLang="zh-CN" sz="1200" dirty="0" smtClean="0">
                <a:solidFill>
                  <a:schemeClr val="bg1"/>
                </a:solidFill>
                <a:latin typeface="Arial" pitchFamily="34" charset="0"/>
              </a:rPr>
              <a:t>Review</a:t>
            </a:r>
            <a:r>
              <a:rPr lang="en-US" altLang="zh-CN" sz="1200" dirty="0" smtClean="0">
                <a:latin typeface="Arial" pitchFamily="34" charset="0"/>
              </a:rPr>
              <a:t> </a:t>
            </a:r>
            <a:r>
              <a:rPr lang="en-US" altLang="zh-CN" sz="1200" dirty="0" smtClean="0">
                <a:solidFill>
                  <a:schemeClr val="bg1"/>
                </a:solidFill>
                <a:latin typeface="Arial" pitchFamily="34" charset="0"/>
              </a:rPr>
              <a:t>comment</a:t>
            </a:r>
            <a:endParaRPr lang="en-US" altLang="zh-CN" sz="1200" dirty="0">
              <a:solidFill>
                <a:schemeClr val="bg1"/>
              </a:solidFill>
              <a:latin typeface="Arial" pitchFamily="34" charset="0"/>
            </a:endParaRPr>
          </a:p>
        </p:txBody>
      </p:sp>
      <p:sp>
        <p:nvSpPr>
          <p:cNvPr id="42" name="Line 17"/>
          <p:cNvSpPr>
            <a:spLocks noChangeShapeType="1"/>
          </p:cNvSpPr>
          <p:nvPr/>
        </p:nvSpPr>
        <p:spPr bwMode="auto">
          <a:xfrm flipH="1">
            <a:off x="4788023" y="2362200"/>
            <a:ext cx="1745383" cy="2438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 name="AutoShape 11"/>
          <p:cNvSpPr>
            <a:spLocks noChangeArrowheads="1"/>
          </p:cNvSpPr>
          <p:nvPr/>
        </p:nvSpPr>
        <p:spPr bwMode="auto">
          <a:xfrm>
            <a:off x="6257542" y="1989105"/>
            <a:ext cx="1524000" cy="381000"/>
          </a:xfrm>
          <a:prstGeom prst="flowChartProcess">
            <a:avLst/>
          </a:prstGeom>
          <a:solidFill>
            <a:schemeClr val="accent1"/>
          </a:solidFill>
          <a:ln w="9525">
            <a:solidFill>
              <a:schemeClr val="tx1"/>
            </a:solidFill>
            <a:miter lim="800000"/>
            <a:headEnd/>
            <a:tailEnd/>
          </a:ln>
        </p:spPr>
        <p:txBody>
          <a:bodyPr wrap="none" anchor="ctr"/>
          <a:lstStyle/>
          <a:p>
            <a:pPr algn="ctr"/>
            <a:r>
              <a:rPr lang="en-US" altLang="zh-CN" sz="1200" dirty="0" smtClean="0">
                <a:solidFill>
                  <a:schemeClr val="bg1"/>
                </a:solidFill>
                <a:latin typeface="Arial" pitchFamily="34" charset="0"/>
              </a:rPr>
              <a:t>Review rate</a:t>
            </a:r>
            <a:endParaRPr lang="en-US" sz="1200" dirty="0">
              <a:solidFill>
                <a:schemeClr val="bg1"/>
              </a:solidFill>
              <a:latin typeface="Arial" pitchFamily="34" charset="0"/>
            </a:endParaRPr>
          </a:p>
        </p:txBody>
      </p:sp>
      <p:sp>
        <p:nvSpPr>
          <p:cNvPr id="44" name="Text Box 28"/>
          <p:cNvSpPr txBox="1">
            <a:spLocks noChangeArrowheads="1"/>
          </p:cNvSpPr>
          <p:nvPr/>
        </p:nvSpPr>
        <p:spPr bwMode="auto">
          <a:xfrm>
            <a:off x="7884368" y="2017811"/>
            <a:ext cx="52418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65125" indent="-255588" eaLnBrk="0" hangingPunct="0">
              <a:defRPr sz="2400">
                <a:solidFill>
                  <a:schemeClr val="tx1"/>
                </a:solidFill>
                <a:latin typeface="Lucida Sans Unicode" pitchFamily="34" charset="0"/>
                <a:ea typeface="MS PGothic" pitchFamily="34" charset="-128"/>
              </a:defRPr>
            </a:lvl1pPr>
            <a:lvl2pPr marL="742950" indent="-285750" eaLnBrk="0" hangingPunct="0">
              <a:defRPr sz="2400">
                <a:solidFill>
                  <a:schemeClr val="tx1"/>
                </a:solidFill>
                <a:latin typeface="Lucida Sans Unicode" pitchFamily="34" charset="0"/>
                <a:ea typeface="MS PGothic" pitchFamily="34" charset="-128"/>
              </a:defRPr>
            </a:lvl2pPr>
            <a:lvl3pPr marL="1143000" indent="-228600" eaLnBrk="0" hangingPunct="0">
              <a:defRPr sz="2400">
                <a:solidFill>
                  <a:schemeClr val="tx1"/>
                </a:solidFill>
                <a:latin typeface="Lucida Sans Unicode" pitchFamily="34" charset="0"/>
                <a:ea typeface="MS PGothic" pitchFamily="34" charset="-128"/>
              </a:defRPr>
            </a:lvl3pPr>
            <a:lvl4pPr marL="1600200" indent="-228600" eaLnBrk="0" hangingPunct="0">
              <a:defRPr sz="2400">
                <a:solidFill>
                  <a:schemeClr val="tx1"/>
                </a:solidFill>
                <a:latin typeface="Lucida Sans Unicode" pitchFamily="34" charset="0"/>
                <a:ea typeface="MS PGothic" pitchFamily="34" charset="-128"/>
              </a:defRPr>
            </a:lvl4pPr>
            <a:lvl5pPr marL="2057400" indent="-228600" eaLnBrk="0" hangingPunct="0">
              <a:defRPr sz="2400">
                <a:solidFill>
                  <a:schemeClr val="tx1"/>
                </a:solidFill>
                <a:latin typeface="Lucida Sans Unicode"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9pPr>
          </a:lstStyle>
          <a:p>
            <a:pPr eaLnBrk="1" hangingPunct="1"/>
            <a:r>
              <a:rPr lang="en-US" sz="1400" dirty="0" smtClean="0"/>
              <a:t>(9)</a:t>
            </a:r>
            <a:endParaRPr lang="en-US" sz="1400" dirty="0"/>
          </a:p>
        </p:txBody>
      </p:sp>
    </p:spTree>
    <p:extLst>
      <p:ext uri="{BB962C8B-B14F-4D97-AF65-F5344CB8AC3E}">
        <p14:creationId xmlns:p14="http://schemas.microsoft.com/office/powerpoint/2010/main" val="51218494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E-commerce </a:t>
            </a:r>
            <a:br>
              <a:rPr lang="en-US" altLang="zh-CN" dirty="0" smtClean="0"/>
            </a:br>
            <a:r>
              <a:rPr lang="en-US" altLang="zh-CN" dirty="0" smtClean="0"/>
              <a:t>Conformed Dimensions</a:t>
            </a:r>
            <a:endParaRPr lang="zh-CN" altLang="en-US" dirty="0"/>
          </a:p>
        </p:txBody>
      </p:sp>
      <p:sp>
        <p:nvSpPr>
          <p:cNvPr id="3" name="内容占位符 2"/>
          <p:cNvSpPr>
            <a:spLocks noGrp="1"/>
          </p:cNvSpPr>
          <p:nvPr>
            <p:ph idx="1"/>
          </p:nvPr>
        </p:nvSpPr>
        <p:spPr/>
        <p:txBody>
          <a:bodyPr>
            <a:normAutofit/>
          </a:bodyPr>
          <a:lstStyle/>
          <a:p>
            <a:r>
              <a:rPr lang="en-US" altLang="zh-CN" dirty="0" smtClean="0"/>
              <a:t>Standardized conformed dimensions are the goal for any well-architected data warehouse.</a:t>
            </a:r>
          </a:p>
          <a:p>
            <a:endParaRPr lang="en-US" altLang="zh-CN" dirty="0" smtClean="0"/>
          </a:p>
          <a:p>
            <a:r>
              <a:rPr lang="en-US" altLang="zh-CN" dirty="0" smtClean="0"/>
              <a:t>In our case E-commerce has the following Conformed Dimensions –</a:t>
            </a:r>
          </a:p>
          <a:p>
            <a:endParaRPr lang="en-US" altLang="zh-CN" dirty="0" smtClean="0"/>
          </a:p>
          <a:p>
            <a:pPr lvl="1"/>
            <a:r>
              <a:rPr lang="en-US" altLang="zh-CN" dirty="0" smtClean="0"/>
              <a:t>Date and Time Dimension</a:t>
            </a:r>
          </a:p>
          <a:p>
            <a:pPr lvl="1"/>
            <a:r>
              <a:rPr lang="en-US" altLang="zh-CN" dirty="0" smtClean="0"/>
              <a:t>Product Dimension</a:t>
            </a:r>
          </a:p>
          <a:p>
            <a:pPr lvl="1"/>
            <a:r>
              <a:rPr lang="en-US" altLang="zh-CN" dirty="0" smtClean="0"/>
              <a:t>Customer Dimension</a:t>
            </a:r>
          </a:p>
          <a:p>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E-commerce</a:t>
            </a:r>
            <a:br>
              <a:rPr lang="en-US" altLang="zh-CN" dirty="0" smtClean="0"/>
            </a:br>
            <a:r>
              <a:rPr lang="en-US" altLang="zh-CN" dirty="0" smtClean="0"/>
              <a:t>Transformation Rules</a:t>
            </a:r>
            <a:endParaRPr lang="zh-CN" altLang="en-US" dirty="0"/>
          </a:p>
        </p:txBody>
      </p:sp>
      <p:graphicFrame>
        <p:nvGraphicFramePr>
          <p:cNvPr id="7" name="内容占位符 6"/>
          <p:cNvGraphicFramePr>
            <a:graphicFrameLocks noGrp="1"/>
          </p:cNvGraphicFramePr>
          <p:nvPr>
            <p:ph idx="1"/>
          </p:nvPr>
        </p:nvGraphicFramePr>
        <p:xfrm>
          <a:off x="457200" y="1935163"/>
          <a:ext cx="8229600" cy="4765039"/>
        </p:xfrm>
        <a:graphic>
          <a:graphicData uri="http://schemas.openxmlformats.org/drawingml/2006/table">
            <a:tbl>
              <a:tblPr firstRow="1" bandRow="1">
                <a:tableStyleId>{5C22544A-7EE6-4342-B048-85BDC9FD1C3A}</a:tableStyleId>
              </a:tblPr>
              <a:tblGrid>
                <a:gridCol w="1378496"/>
                <a:gridCol w="6851104"/>
              </a:tblGrid>
              <a:tr h="370840">
                <a:tc>
                  <a:txBody>
                    <a:bodyPr/>
                    <a:lstStyle/>
                    <a:p>
                      <a:pPr algn="ctr"/>
                      <a:r>
                        <a:rPr lang="en-US" altLang="zh-CN" dirty="0" smtClean="0"/>
                        <a:t>Rules Type</a:t>
                      </a:r>
                      <a:endParaRPr lang="zh-CN" altLang="en-US" dirty="0"/>
                    </a:p>
                  </a:txBody>
                  <a:tcPr/>
                </a:tc>
                <a:tc>
                  <a:txBody>
                    <a:bodyPr/>
                    <a:lstStyle/>
                    <a:p>
                      <a:pPr algn="ctr"/>
                      <a:r>
                        <a:rPr lang="en-US" altLang="zh-CN" dirty="0" smtClean="0"/>
                        <a:t>Description</a:t>
                      </a:r>
                      <a:endParaRPr lang="zh-CN" altLang="en-US" dirty="0"/>
                    </a:p>
                  </a:txBody>
                  <a:tcPr/>
                </a:tc>
              </a:tr>
              <a:tr h="370840">
                <a:tc>
                  <a:txBody>
                    <a:bodyPr/>
                    <a:lstStyle/>
                    <a:p>
                      <a:pPr algn="l"/>
                      <a:endParaRPr kumimoji="0" lang="zh-CN" altLang="en-US" sz="1800" kern="1200" baseline="0" dirty="0" smtClean="0">
                        <a:solidFill>
                          <a:schemeClr val="dk1"/>
                        </a:solidFill>
                        <a:latin typeface="+mn-lt"/>
                        <a:ea typeface="+mn-ea"/>
                        <a:cs typeface="+mn-cs"/>
                      </a:endParaRPr>
                    </a:p>
                    <a:p>
                      <a:pPr algn="l"/>
                      <a:r>
                        <a:rPr kumimoji="0" lang="en-US" altLang="zh-CN" sz="1800" kern="1200" baseline="0" dirty="0" smtClean="0">
                          <a:solidFill>
                            <a:schemeClr val="dk1"/>
                          </a:solidFill>
                          <a:latin typeface="+mn-lt"/>
                          <a:ea typeface="+mn-ea"/>
                          <a:cs typeface="+mn-cs"/>
                        </a:rPr>
                        <a:t>Direct assignment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kern="12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1800" kern="1200" baseline="0" dirty="0" smtClean="0">
                          <a:solidFill>
                            <a:schemeClr val="dk1"/>
                          </a:solidFill>
                          <a:latin typeface="+mn-lt"/>
                          <a:ea typeface="+mn-ea"/>
                          <a:cs typeface="+mn-cs"/>
                        </a:rPr>
                        <a:t>This will copy the value in the source field directly into the target field. For example the customer number, material number will be transformed using direct assignment. </a:t>
                      </a:r>
                      <a:endParaRPr kumimoji="0" lang="en-US" altLang="zh-CN" sz="1800" kern="1200" dirty="0" smtClean="0">
                        <a:solidFill>
                          <a:schemeClr val="dk1"/>
                        </a:solidFill>
                        <a:latin typeface="+mn-lt"/>
                        <a:ea typeface="+mn-ea"/>
                        <a:cs typeface="+mn-cs"/>
                      </a:endParaRPr>
                    </a:p>
                  </a:txBody>
                  <a:tcPr/>
                </a:tc>
              </a:tr>
              <a:tr h="370840">
                <a:tc>
                  <a:txBody>
                    <a:bodyPr/>
                    <a:lstStyle/>
                    <a:p>
                      <a:pPr algn="l"/>
                      <a:r>
                        <a:rPr kumimoji="0" lang="en-US" altLang="zh-CN" sz="1800" kern="1200" baseline="0" dirty="0" smtClean="0">
                          <a:solidFill>
                            <a:schemeClr val="dk1"/>
                          </a:solidFill>
                          <a:latin typeface="+mn-lt"/>
                          <a:ea typeface="+mn-ea"/>
                          <a:cs typeface="+mn-cs"/>
                        </a:rPr>
                        <a:t>Constants</a:t>
                      </a:r>
                      <a:endParaRPr lang="zh-CN" altLang="en-US" dirty="0"/>
                    </a:p>
                  </a:txBody>
                  <a:tcPr/>
                </a:tc>
                <a:tc>
                  <a:txBody>
                    <a:bodyPr/>
                    <a:lstStyle/>
                    <a:p>
                      <a:r>
                        <a:rPr kumimoji="0" lang="en-US" altLang="zh-CN" sz="1800" kern="1200" baseline="0" dirty="0" smtClean="0">
                          <a:solidFill>
                            <a:schemeClr val="dk1"/>
                          </a:solidFill>
                          <a:latin typeface="+mn-lt"/>
                          <a:ea typeface="+mn-ea"/>
                          <a:cs typeface="+mn-cs"/>
                        </a:rPr>
                        <a:t>This transformation rule will fill the target field with a specified value. </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1800" kern="1200" baseline="0" dirty="0" smtClean="0">
                          <a:solidFill>
                            <a:schemeClr val="dk1"/>
                          </a:solidFill>
                          <a:latin typeface="+mn-lt"/>
                          <a:ea typeface="+mn-ea"/>
                          <a:cs typeface="+mn-cs"/>
                        </a:rPr>
                        <a:t>Reading master data </a:t>
                      </a:r>
                      <a:endParaRPr lang="zh-CN" altLang="en-US" dirty="0"/>
                    </a:p>
                  </a:txBody>
                  <a:tcPr/>
                </a:tc>
                <a:tc>
                  <a:txBody>
                    <a:bodyPr/>
                    <a:lstStyle/>
                    <a:p>
                      <a:r>
                        <a:rPr kumimoji="0" lang="en-US" altLang="zh-CN" sz="1800" kern="1200" baseline="0" dirty="0" smtClean="0">
                          <a:solidFill>
                            <a:schemeClr val="dk1"/>
                          </a:solidFill>
                          <a:latin typeface="+mn-lt"/>
                          <a:ea typeface="+mn-ea"/>
                          <a:cs typeface="+mn-cs"/>
                        </a:rPr>
                        <a:t>The </a:t>
                      </a:r>
                      <a:r>
                        <a:rPr kumimoji="0" lang="en-US" altLang="zh-CN" sz="1800" kern="1200" baseline="0" dirty="0" err="1" smtClean="0">
                          <a:solidFill>
                            <a:schemeClr val="dk1"/>
                          </a:solidFill>
                          <a:latin typeface="+mn-lt"/>
                          <a:ea typeface="+mn-ea"/>
                          <a:cs typeface="+mn-cs"/>
                        </a:rPr>
                        <a:t>InfoObject</a:t>
                      </a:r>
                      <a:r>
                        <a:rPr kumimoji="0" lang="en-US" altLang="zh-CN" sz="1800" kern="1200" baseline="0" dirty="0" smtClean="0">
                          <a:solidFill>
                            <a:schemeClr val="dk1"/>
                          </a:solidFill>
                          <a:latin typeface="+mn-lt"/>
                          <a:ea typeface="+mn-ea"/>
                          <a:cs typeface="+mn-cs"/>
                        </a:rPr>
                        <a:t> is updated by reading the master data table of a characteristic that is included in the source with a key and a value and that contains the corresponding </a:t>
                      </a:r>
                      <a:r>
                        <a:rPr kumimoji="0" lang="en-US" altLang="zh-CN" sz="1800" kern="1200" baseline="0" dirty="0" err="1" smtClean="0">
                          <a:solidFill>
                            <a:schemeClr val="dk1"/>
                          </a:solidFill>
                          <a:latin typeface="+mn-lt"/>
                          <a:ea typeface="+mn-ea"/>
                          <a:cs typeface="+mn-cs"/>
                        </a:rPr>
                        <a:t>InfoObject</a:t>
                      </a:r>
                      <a:r>
                        <a:rPr kumimoji="0" lang="en-US" altLang="zh-CN" sz="1800" kern="1200" baseline="0" dirty="0" smtClean="0">
                          <a:solidFill>
                            <a:schemeClr val="dk1"/>
                          </a:solidFill>
                          <a:latin typeface="+mn-lt"/>
                          <a:ea typeface="+mn-ea"/>
                          <a:cs typeface="+mn-cs"/>
                        </a:rPr>
                        <a:t> as an attribute. </a:t>
                      </a:r>
                      <a:endParaRPr lang="zh-CN" altLang="en-US" dirty="0"/>
                    </a:p>
                  </a:txBody>
                  <a:tcPr/>
                </a:tc>
              </a:tr>
              <a:tr h="370840">
                <a:tc>
                  <a:txBody>
                    <a:bodyPr/>
                    <a:lstStyle/>
                    <a:p>
                      <a:pPr algn="l"/>
                      <a:r>
                        <a:rPr kumimoji="0" lang="en-US" altLang="zh-CN" sz="1800" kern="1200" baseline="0" dirty="0" smtClean="0">
                          <a:solidFill>
                            <a:schemeClr val="dk1"/>
                          </a:solidFill>
                          <a:latin typeface="+mn-lt"/>
                          <a:ea typeface="+mn-ea"/>
                          <a:cs typeface="+mn-cs"/>
                        </a:rPr>
                        <a:t>Routines</a:t>
                      </a:r>
                      <a:endParaRPr lang="zh-CN" altLang="en-US" dirty="0"/>
                    </a:p>
                  </a:txBody>
                  <a:tcPr/>
                </a:tc>
                <a:tc>
                  <a:txBody>
                    <a:bodyPr/>
                    <a:lstStyle/>
                    <a:p>
                      <a:r>
                        <a:rPr kumimoji="0" lang="en-US" altLang="zh-CN" sz="1800" kern="1200" baseline="0" dirty="0" smtClean="0">
                          <a:solidFill>
                            <a:schemeClr val="dk1"/>
                          </a:solidFill>
                          <a:latin typeface="+mn-lt"/>
                          <a:ea typeface="+mn-ea"/>
                          <a:cs typeface="+mn-cs"/>
                        </a:rPr>
                        <a:t>Routines are special code written to handle complex cases. There are start routines, end routines and expert routine .</a:t>
                      </a:r>
                      <a:endParaRPr lang="zh-CN" altLang="en-US" dirty="0"/>
                    </a:p>
                  </a:txBody>
                  <a:tcPr/>
                </a:tc>
              </a:tr>
              <a:tr h="370840">
                <a:tc>
                  <a:txBody>
                    <a:bodyPr/>
                    <a:lstStyle/>
                    <a:p>
                      <a:pPr algn="l"/>
                      <a:r>
                        <a:rPr kumimoji="0" lang="en-US" altLang="zh-CN" sz="1800" kern="1200" baseline="0" dirty="0" smtClean="0">
                          <a:solidFill>
                            <a:schemeClr val="dk1"/>
                          </a:solidFill>
                          <a:latin typeface="+mn-lt"/>
                          <a:ea typeface="+mn-ea"/>
                          <a:cs typeface="+mn-cs"/>
                        </a:rPr>
                        <a:t>Formula</a:t>
                      </a:r>
                      <a:endParaRPr lang="zh-CN" altLang="en-US" dirty="0"/>
                    </a:p>
                  </a:txBody>
                  <a:tcPr/>
                </a:tc>
                <a:tc>
                  <a:txBody>
                    <a:bodyPr/>
                    <a:lstStyle/>
                    <a:p>
                      <a:r>
                        <a:rPr kumimoji="0" lang="en-US" altLang="zh-CN" sz="1800" kern="1200" baseline="0" dirty="0" smtClean="0">
                          <a:solidFill>
                            <a:schemeClr val="dk1"/>
                          </a:solidFill>
                          <a:latin typeface="+mn-lt"/>
                          <a:ea typeface="+mn-ea"/>
                          <a:cs typeface="+mn-cs"/>
                        </a:rPr>
                        <a:t>The </a:t>
                      </a:r>
                      <a:r>
                        <a:rPr kumimoji="0" lang="en-US" altLang="zh-CN" sz="1800" kern="1200" baseline="0" dirty="0" err="1" smtClean="0">
                          <a:solidFill>
                            <a:schemeClr val="dk1"/>
                          </a:solidFill>
                          <a:latin typeface="+mn-lt"/>
                          <a:ea typeface="+mn-ea"/>
                          <a:cs typeface="+mn-cs"/>
                        </a:rPr>
                        <a:t>InfoObject</a:t>
                      </a:r>
                      <a:r>
                        <a:rPr kumimoji="0" lang="en-US" altLang="zh-CN" sz="1800" kern="1200" baseline="0" dirty="0" smtClean="0">
                          <a:solidFill>
                            <a:schemeClr val="dk1"/>
                          </a:solidFill>
                          <a:latin typeface="+mn-lt"/>
                          <a:ea typeface="+mn-ea"/>
                          <a:cs typeface="+mn-cs"/>
                        </a:rPr>
                        <a:t> is updated with a value determined using a formula. </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1800" kern="1200" baseline="0" dirty="0" smtClean="0">
                          <a:solidFill>
                            <a:schemeClr val="dk1"/>
                          </a:solidFill>
                          <a:latin typeface="+mn-lt"/>
                          <a:ea typeface="+mn-ea"/>
                          <a:cs typeface="+mn-cs"/>
                        </a:rPr>
                        <a:t>Initial </a:t>
                      </a:r>
                    </a:p>
                  </a:txBody>
                  <a:tcPr/>
                </a:tc>
                <a:tc>
                  <a:txBody>
                    <a:bodyPr/>
                    <a:lstStyle/>
                    <a:p>
                      <a:r>
                        <a:rPr kumimoji="0" lang="en-US" altLang="zh-CN" sz="1800" kern="1200" baseline="0" dirty="0" smtClean="0">
                          <a:solidFill>
                            <a:schemeClr val="dk1"/>
                          </a:solidFill>
                          <a:latin typeface="+mn-lt"/>
                          <a:ea typeface="+mn-ea"/>
                          <a:cs typeface="+mn-cs"/>
                        </a:rPr>
                        <a:t>The field is not filled. </a:t>
                      </a:r>
                      <a:r>
                        <a:rPr kumimoji="0" lang="en-US" altLang="zh-CN" sz="1800" kern="1200" baseline="0" smtClean="0">
                          <a:solidFill>
                            <a:schemeClr val="dk1"/>
                          </a:solidFill>
                          <a:latin typeface="+mn-lt"/>
                          <a:ea typeface="+mn-ea"/>
                          <a:cs typeface="+mn-cs"/>
                        </a:rPr>
                        <a:t>It remains empty for all the records. </a:t>
                      </a:r>
                      <a:endParaRPr lang="zh-CN" altLang="en-US" dirty="0"/>
                    </a:p>
                  </a:txBody>
                  <a:tcPr/>
                </a:tc>
              </a:tr>
            </a:tbl>
          </a:graphicData>
        </a:graphic>
      </p:graphicFrame>
    </p:spTree>
    <p:extLst>
      <p:ext uri="{BB962C8B-B14F-4D97-AF65-F5344CB8AC3E}">
        <p14:creationId xmlns:p14="http://schemas.microsoft.com/office/powerpoint/2010/main" val="363558757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C:\Users\user\AppData\Roaming\Tencent\Users\55995107\QQ\WinTemp\RichOle\AZ($9J43]%C%}([GX%4KO]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3" y="1916830"/>
            <a:ext cx="4104455" cy="465681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fontScale="90000"/>
          </a:bodyPr>
          <a:lstStyle/>
          <a:p>
            <a:r>
              <a:rPr lang="en-US" altLang="zh-CN" dirty="0"/>
              <a:t>E-commerce</a:t>
            </a:r>
            <a:br>
              <a:rPr lang="en-US" altLang="zh-CN" dirty="0"/>
            </a:br>
            <a:r>
              <a:rPr lang="en-US" altLang="zh-CN" dirty="0"/>
              <a:t>Aggregate </a:t>
            </a:r>
            <a:r>
              <a:rPr lang="en-US" altLang="zh-CN" dirty="0" smtClean="0"/>
              <a:t>Tables </a:t>
            </a:r>
            <a:endParaRPr lang="zh-CN" altLang="en-US" dirty="0"/>
          </a:p>
        </p:txBody>
      </p:sp>
      <p:pic>
        <p:nvPicPr>
          <p:cNvPr id="1026" name="Picture 2" descr="C:\Users\user\AppData\Roaming\Tencent\Users\55995107\QQ\WinTemp\RichOle\8[[4RZG5KOU6[VF80F1H85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3560" y="1916830"/>
            <a:ext cx="3960440" cy="4124325"/>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4427984" y="3789040"/>
            <a:ext cx="648072"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755576" y="6425356"/>
            <a:ext cx="2952328" cy="369332"/>
          </a:xfrm>
          <a:prstGeom prst="rect">
            <a:avLst/>
          </a:prstGeom>
          <a:noFill/>
        </p:spPr>
        <p:txBody>
          <a:bodyPr wrap="square" rtlCol="0">
            <a:spAutoFit/>
          </a:bodyPr>
          <a:lstStyle/>
          <a:p>
            <a:r>
              <a:rPr lang="en-US" altLang="zh-CN" dirty="0" smtClean="0"/>
              <a:t>Base fact and dimension</a:t>
            </a:r>
            <a:endParaRPr lang="zh-CN" altLang="en-US" dirty="0"/>
          </a:p>
        </p:txBody>
      </p:sp>
      <p:sp>
        <p:nvSpPr>
          <p:cNvPr id="8" name="TextBox 7"/>
          <p:cNvSpPr txBox="1"/>
          <p:nvPr/>
        </p:nvSpPr>
        <p:spPr>
          <a:xfrm>
            <a:off x="5345112" y="6425356"/>
            <a:ext cx="3600400" cy="646331"/>
          </a:xfrm>
          <a:prstGeom prst="rect">
            <a:avLst/>
          </a:prstGeom>
          <a:noFill/>
        </p:spPr>
        <p:txBody>
          <a:bodyPr wrap="square" rtlCol="0">
            <a:spAutoFit/>
          </a:bodyPr>
          <a:lstStyle/>
          <a:p>
            <a:r>
              <a:rPr lang="en-US" altLang="zh-CN" dirty="0"/>
              <a:t>Aggregation by region by month</a:t>
            </a:r>
            <a:endParaRPr lang="zh-CN" altLang="zh-CN" dirty="0"/>
          </a:p>
          <a:p>
            <a:endParaRPr lang="zh-CN" altLang="en-US" dirty="0"/>
          </a:p>
        </p:txBody>
      </p:sp>
    </p:spTree>
    <p:extLst>
      <p:ext uri="{BB962C8B-B14F-4D97-AF65-F5344CB8AC3E}">
        <p14:creationId xmlns:p14="http://schemas.microsoft.com/office/powerpoint/2010/main" val="45911614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E-commerce</a:t>
            </a:r>
            <a:br>
              <a:rPr lang="en-US" altLang="zh-CN" dirty="0"/>
            </a:br>
            <a:r>
              <a:rPr lang="en-US" altLang="zh-CN" dirty="0"/>
              <a:t>Aggregate Table </a:t>
            </a:r>
            <a:r>
              <a:rPr lang="en-US" altLang="zh-CN" dirty="0" smtClean="0"/>
              <a:t>(cont.)</a:t>
            </a:r>
            <a:endParaRPr lang="zh-CN" alt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127459"/>
              </p:ext>
            </p:extLst>
          </p:nvPr>
        </p:nvGraphicFramePr>
        <p:xfrm>
          <a:off x="827584" y="2060848"/>
          <a:ext cx="7292339" cy="2560320"/>
        </p:xfrm>
        <a:graphic>
          <a:graphicData uri="http://schemas.openxmlformats.org/drawingml/2006/table">
            <a:tbl>
              <a:tblPr firstRow="1" firstCol="1" bandRow="1">
                <a:tableStyleId>{21E4AEA4-8DFA-4A89-87EB-49C32662AFE0}</a:tableStyleId>
              </a:tblPr>
              <a:tblGrid>
                <a:gridCol w="720080"/>
                <a:gridCol w="526914"/>
                <a:gridCol w="623497"/>
                <a:gridCol w="622869"/>
                <a:gridCol w="622869"/>
                <a:gridCol w="534336"/>
                <a:gridCol w="534336"/>
                <a:gridCol w="534336"/>
                <a:gridCol w="533708"/>
                <a:gridCol w="311435"/>
                <a:gridCol w="311435"/>
                <a:gridCol w="354131"/>
                <a:gridCol w="354131"/>
                <a:gridCol w="354131"/>
                <a:gridCol w="354131"/>
              </a:tblGrid>
              <a:tr h="88012">
                <a:tc rowSpan="5">
                  <a:txBody>
                    <a:bodyPr/>
                    <a:lstStyle/>
                    <a:p>
                      <a:pPr algn="just">
                        <a:spcAft>
                          <a:spcPts val="0"/>
                        </a:spcAft>
                      </a:pPr>
                      <a:r>
                        <a:rPr lang="en-US" sz="1050" kern="100">
                          <a:effectLst/>
                        </a:rPr>
                        <a:t>Online Sales Transaction</a:t>
                      </a:r>
                      <a:endParaRPr lang="zh-CN" sz="1050" kern="100">
                        <a:effectLst/>
                        <a:latin typeface="Calibri"/>
                        <a:ea typeface="宋体"/>
                        <a:cs typeface="Times New Roman"/>
                      </a:endParaRPr>
                    </a:p>
                  </a:txBody>
                  <a:tcPr marL="68580" marR="68580" marT="0" marB="0"/>
                </a:tc>
                <a:tc gridSpan="4">
                  <a:txBody>
                    <a:bodyPr/>
                    <a:lstStyle/>
                    <a:p>
                      <a:pPr algn="ctr">
                        <a:spcAft>
                          <a:spcPts val="0"/>
                        </a:spcAft>
                      </a:pPr>
                      <a:r>
                        <a:rPr lang="en-US" sz="1050" kern="100">
                          <a:effectLst/>
                        </a:rPr>
                        <a:t>Product</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algn="ctr">
                        <a:spcAft>
                          <a:spcPts val="0"/>
                        </a:spcAft>
                      </a:pPr>
                      <a:r>
                        <a:rPr lang="en-US" sz="1050" kern="100">
                          <a:effectLst/>
                        </a:rPr>
                        <a:t>Geography</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6">
                  <a:txBody>
                    <a:bodyPr/>
                    <a:lstStyle/>
                    <a:p>
                      <a:pPr algn="ctr">
                        <a:spcAft>
                          <a:spcPts val="0"/>
                        </a:spcAft>
                      </a:pPr>
                      <a:r>
                        <a:rPr lang="en-US" sz="1050" kern="100">
                          <a:effectLst/>
                        </a:rPr>
                        <a:t>Time</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0">
                <a:tc vMerge="1">
                  <a:txBody>
                    <a:bodyPr/>
                    <a:lstStyle/>
                    <a:p>
                      <a:endParaRPr lang="zh-CN" altLang="en-US"/>
                    </a:p>
                  </a:txBody>
                  <a:tcPr/>
                </a:tc>
                <a:tc gridSpan="2">
                  <a:txBody>
                    <a:bodyPr/>
                    <a:lstStyle/>
                    <a:p>
                      <a:pPr algn="ctr">
                        <a:spcAft>
                          <a:spcPts val="0"/>
                        </a:spcAft>
                      </a:pPr>
                      <a:r>
                        <a:rPr lang="en-US" sz="1050" kern="100">
                          <a:effectLst/>
                        </a:rPr>
                        <a:t>Productline1</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algn="ctr">
                        <a:spcAft>
                          <a:spcPts val="0"/>
                        </a:spcAft>
                      </a:pPr>
                      <a:r>
                        <a:rPr lang="en-US" sz="1050" kern="100">
                          <a:effectLst/>
                        </a:rPr>
                        <a:t>Productline2</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c gridSpan="4">
                  <a:txBody>
                    <a:bodyPr/>
                    <a:lstStyle/>
                    <a:p>
                      <a:pPr algn="ctr">
                        <a:spcAft>
                          <a:spcPts val="0"/>
                        </a:spcAft>
                      </a:pPr>
                      <a:r>
                        <a:rPr lang="en-US" sz="1050" kern="100">
                          <a:effectLst/>
                        </a:rPr>
                        <a:t>Worldwide</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algn="ctr">
                        <a:spcAft>
                          <a:spcPts val="0"/>
                        </a:spcAft>
                      </a:pPr>
                      <a:r>
                        <a:rPr lang="en-US" sz="1050" kern="100">
                          <a:effectLst/>
                        </a:rPr>
                        <a:t>Year1</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algn="ctr">
                        <a:spcAft>
                          <a:spcPts val="0"/>
                        </a:spcAft>
                      </a:pPr>
                      <a:r>
                        <a:rPr lang="en-US" sz="1050" kern="100">
                          <a:effectLst/>
                        </a:rPr>
                        <a:t>Year2</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r>
              <a:tr h="0">
                <a:tc vMerge="1">
                  <a:txBody>
                    <a:bodyPr/>
                    <a:lstStyle/>
                    <a:p>
                      <a:endParaRPr lang="zh-CN" altLang="en-US"/>
                    </a:p>
                  </a:txBody>
                  <a:tcPr/>
                </a:tc>
                <a:tc>
                  <a:txBody>
                    <a:bodyPr/>
                    <a:lstStyle/>
                    <a:p>
                      <a:pPr algn="ctr">
                        <a:spcAft>
                          <a:spcPts val="0"/>
                        </a:spcAft>
                      </a:pPr>
                      <a:r>
                        <a:rPr lang="en-US" sz="1050" kern="100">
                          <a:effectLst/>
                        </a:rPr>
                        <a:t>Product 1</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Product 2</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Product 1</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Product 2</a:t>
                      </a:r>
                      <a:endParaRPr lang="zh-CN" sz="1050" kern="100">
                        <a:effectLst/>
                        <a:latin typeface="Calibri"/>
                        <a:ea typeface="宋体"/>
                        <a:cs typeface="Times New Roman"/>
                      </a:endParaRPr>
                    </a:p>
                  </a:txBody>
                  <a:tcPr marL="68580" marR="68580" marT="0" marB="0" anchor="ctr"/>
                </a:tc>
                <a:tc gridSpan="2">
                  <a:txBody>
                    <a:bodyPr/>
                    <a:lstStyle/>
                    <a:p>
                      <a:pPr algn="ctr">
                        <a:spcAft>
                          <a:spcPts val="0"/>
                        </a:spcAft>
                      </a:pPr>
                      <a:r>
                        <a:rPr lang="en-US" sz="1050" kern="100">
                          <a:effectLst/>
                        </a:rPr>
                        <a:t>Country 1</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algn="ctr">
                        <a:spcAft>
                          <a:spcPts val="0"/>
                        </a:spcAft>
                      </a:pPr>
                      <a:r>
                        <a:rPr lang="en-US" sz="1050" kern="100">
                          <a:effectLst/>
                        </a:rPr>
                        <a:t>Country 2</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algn="just">
                        <a:spcAft>
                          <a:spcPts val="0"/>
                        </a:spcAft>
                      </a:pPr>
                      <a:r>
                        <a:rPr lang="en-US" sz="1050" kern="100">
                          <a:effectLst/>
                        </a:rPr>
                        <a:t>Quarter 1</a:t>
                      </a:r>
                      <a:endParaRPr lang="zh-CN" sz="1050" kern="100">
                        <a:effectLst/>
                        <a:latin typeface="Calibri"/>
                        <a:ea typeface="宋体"/>
                        <a:cs typeface="Times New Roman"/>
                      </a:endParaRPr>
                    </a:p>
                  </a:txBody>
                  <a:tcPr marL="68580" marR="68580" marT="0" marB="0"/>
                </a:tc>
                <a:tc hMerge="1">
                  <a:txBody>
                    <a:bodyPr/>
                    <a:lstStyle/>
                    <a:p>
                      <a:endParaRPr lang="zh-CN" altLang="en-US"/>
                    </a:p>
                  </a:txBody>
                  <a:tcPr/>
                </a:tc>
                <a:tc gridSpan="2">
                  <a:txBody>
                    <a:bodyPr/>
                    <a:lstStyle/>
                    <a:p>
                      <a:pPr algn="just">
                        <a:spcAft>
                          <a:spcPts val="0"/>
                        </a:spcAft>
                      </a:pPr>
                      <a:r>
                        <a:rPr lang="en-US" sz="1050" kern="100">
                          <a:effectLst/>
                        </a:rPr>
                        <a:t>Quarter 2</a:t>
                      </a:r>
                      <a:endParaRPr lang="zh-CN" sz="1050" kern="100">
                        <a:effectLst/>
                        <a:latin typeface="Calibri"/>
                        <a:ea typeface="宋体"/>
                        <a:cs typeface="Times New Roman"/>
                      </a:endParaRPr>
                    </a:p>
                  </a:txBody>
                  <a:tcPr marL="68580" marR="68580" marT="0" marB="0"/>
                </a:tc>
                <a:tc hMerge="1">
                  <a:txBody>
                    <a:bodyPr/>
                    <a:lstStyle/>
                    <a:p>
                      <a:endParaRPr lang="zh-CN" altLang="en-US"/>
                    </a:p>
                  </a:txBody>
                  <a:tcPr/>
                </a:tc>
                <a:tc>
                  <a:txBody>
                    <a:bodyPr/>
                    <a:lstStyle/>
                    <a:p>
                      <a:pPr algn="just">
                        <a:spcAft>
                          <a:spcPts val="0"/>
                        </a:spcAft>
                      </a:pPr>
                      <a:r>
                        <a:rPr lang="en-US" sz="1050" kern="100">
                          <a:effectLst/>
                        </a:rPr>
                        <a:t>Q1</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Q2</a:t>
                      </a:r>
                      <a:endParaRPr lang="zh-CN" sz="1050" kern="100">
                        <a:effectLst/>
                        <a:latin typeface="Calibri"/>
                        <a:ea typeface="宋体"/>
                        <a:cs typeface="Times New Roman"/>
                      </a:endParaRPr>
                    </a:p>
                  </a:txBody>
                  <a:tcPr marL="68580" marR="68580" marT="0" marB="0"/>
                </a:tc>
              </a:tr>
              <a:tr h="0">
                <a:tc vMerge="1">
                  <a:txBody>
                    <a:bodyPr/>
                    <a:lstStyle/>
                    <a:p>
                      <a:endParaRPr lang="zh-CN" altLang="en-US"/>
                    </a:p>
                  </a:txBody>
                  <a:tcPr/>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en-US" sz="1050" kern="100">
                          <a:effectLst/>
                        </a:rPr>
                        <a:t>Region 1</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Region 2</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Region 1</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Region 2</a:t>
                      </a:r>
                      <a:endParaRPr lang="zh-CN" sz="1050" kern="100">
                        <a:effectLst/>
                        <a:latin typeface="Calibri"/>
                        <a:ea typeface="宋体"/>
                        <a:cs typeface="Times New Roman"/>
                      </a:endParaRPr>
                    </a:p>
                  </a:txBody>
                  <a:tcPr marL="68580" marR="68580" marT="0" marB="0" anchor="ctr"/>
                </a:tc>
                <a:tc gridSpan="2">
                  <a:txBody>
                    <a:bodyPr/>
                    <a:lstStyle/>
                    <a:p>
                      <a:pPr algn="just">
                        <a:spcAft>
                          <a:spcPts val="0"/>
                        </a:spcAft>
                      </a:pPr>
                      <a:r>
                        <a:rPr lang="en-US" sz="1050" kern="100">
                          <a:effectLst/>
                        </a:rPr>
                        <a:t>Month 1</a:t>
                      </a:r>
                      <a:endParaRPr lang="zh-CN" sz="1050" kern="100">
                        <a:effectLst/>
                        <a:latin typeface="Calibri"/>
                        <a:ea typeface="宋体"/>
                        <a:cs typeface="Times New Roman"/>
                      </a:endParaRPr>
                    </a:p>
                  </a:txBody>
                  <a:tcPr marL="68580" marR="68580" marT="0" marB="0"/>
                </a:tc>
                <a:tc hMerge="1">
                  <a:txBody>
                    <a:bodyPr/>
                    <a:lstStyle/>
                    <a:p>
                      <a:endParaRPr lang="zh-CN" altLang="en-US"/>
                    </a:p>
                  </a:txBody>
                  <a:tcPr/>
                </a:tc>
                <a:tc gridSpan="2">
                  <a:txBody>
                    <a:bodyPr/>
                    <a:lstStyle/>
                    <a:p>
                      <a:pPr algn="just">
                        <a:spcAft>
                          <a:spcPts val="0"/>
                        </a:spcAft>
                      </a:pPr>
                      <a:r>
                        <a:rPr lang="en-US" sz="1050" kern="100">
                          <a:effectLst/>
                        </a:rPr>
                        <a:t>Month 2 </a:t>
                      </a:r>
                      <a:endParaRPr lang="zh-CN" sz="1050" kern="100">
                        <a:effectLst/>
                        <a:latin typeface="Calibri"/>
                        <a:ea typeface="宋体"/>
                        <a:cs typeface="Times New Roman"/>
                      </a:endParaRPr>
                    </a:p>
                  </a:txBody>
                  <a:tcPr marL="68580" marR="68580" marT="0" marB="0"/>
                </a:tc>
                <a:tc hMerge="1">
                  <a:txBody>
                    <a:bodyPr/>
                    <a:lstStyle/>
                    <a:p>
                      <a:endParaRPr lang="zh-CN" altLang="en-US"/>
                    </a:p>
                  </a:txBody>
                  <a:tcPr/>
                </a:tc>
                <a:tc>
                  <a:txBody>
                    <a:bodyPr/>
                    <a:lstStyle/>
                    <a:p>
                      <a:pPr algn="just">
                        <a:spcAft>
                          <a:spcPts val="0"/>
                        </a:spcAft>
                      </a:pPr>
                      <a:r>
                        <a:rPr lang="en-US" sz="1050" kern="100">
                          <a:effectLst/>
                        </a:rPr>
                        <a:t>M1</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M2</a:t>
                      </a:r>
                      <a:endParaRPr lang="zh-CN" sz="1050" kern="100">
                        <a:effectLst/>
                        <a:latin typeface="Calibri"/>
                        <a:ea typeface="宋体"/>
                        <a:cs typeface="Times New Roman"/>
                      </a:endParaRPr>
                    </a:p>
                  </a:txBody>
                  <a:tcPr marL="68580" marR="68580" marT="0" marB="0"/>
                </a:tc>
              </a:tr>
              <a:tr h="0">
                <a:tc vMerge="1">
                  <a:txBody>
                    <a:bodyPr/>
                    <a:lstStyle/>
                    <a:p>
                      <a:endParaRPr lang="zh-CN" altLang="en-US"/>
                    </a:p>
                  </a:txBody>
                  <a:tcPr/>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D1</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D2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D1</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D2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D1</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D2</a:t>
                      </a:r>
                      <a:endParaRPr lang="zh-CN" sz="1050" kern="100">
                        <a:effectLst/>
                        <a:latin typeface="Calibri"/>
                        <a:ea typeface="宋体"/>
                        <a:cs typeface="Times New Roman"/>
                      </a:endParaRPr>
                    </a:p>
                  </a:txBody>
                  <a:tcPr marL="68580" marR="68580" marT="0" marB="0"/>
                </a:tc>
              </a:tr>
              <a:tr h="0">
                <a:tc>
                  <a:txBody>
                    <a:bodyPr/>
                    <a:lstStyle/>
                    <a:p>
                      <a:pPr algn="just">
                        <a:spcAft>
                          <a:spcPts val="0"/>
                        </a:spcAft>
                      </a:pPr>
                      <a:r>
                        <a:rPr lang="en-US" sz="1050" kern="100">
                          <a:effectLst/>
                        </a:rPr>
                        <a:t>Unit cost</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r>
              <a:tr h="0">
                <a:tc>
                  <a:txBody>
                    <a:bodyPr/>
                    <a:lstStyle/>
                    <a:p>
                      <a:pPr algn="just">
                        <a:spcAft>
                          <a:spcPts val="0"/>
                        </a:spcAft>
                      </a:pPr>
                      <a:r>
                        <a:rPr lang="en-US" sz="1050" kern="100">
                          <a:effectLst/>
                        </a:rPr>
                        <a:t>List price</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r>
              <a:tr h="0">
                <a:tc>
                  <a:txBody>
                    <a:bodyPr/>
                    <a:lstStyle/>
                    <a:p>
                      <a:pPr algn="just">
                        <a:spcAft>
                          <a:spcPts val="0"/>
                        </a:spcAft>
                      </a:pPr>
                      <a:r>
                        <a:rPr lang="en-US" sz="1050" kern="100">
                          <a:effectLst/>
                        </a:rPr>
                        <a:t>Quantity</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r>
              <a:tr h="0">
                <a:tc>
                  <a:txBody>
                    <a:bodyPr/>
                    <a:lstStyle/>
                    <a:p>
                      <a:pPr algn="just">
                        <a:spcAft>
                          <a:spcPts val="0"/>
                        </a:spcAft>
                      </a:pPr>
                      <a:r>
                        <a:rPr lang="en-US" sz="1050" kern="100">
                          <a:effectLst/>
                        </a:rPr>
                        <a:t>Sales price</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r>
              <a:tr h="0">
                <a:tc>
                  <a:txBody>
                    <a:bodyPr/>
                    <a:lstStyle/>
                    <a:p>
                      <a:pPr algn="just">
                        <a:spcAft>
                          <a:spcPts val="0"/>
                        </a:spcAft>
                      </a:pPr>
                      <a:r>
                        <a:rPr lang="en-US" sz="1050" kern="100">
                          <a:effectLst/>
                        </a:rPr>
                        <a:t>Net profit</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r>
              <a:tr h="0">
                <a:tc>
                  <a:txBody>
                    <a:bodyPr/>
                    <a:lstStyle/>
                    <a:p>
                      <a:pPr algn="just">
                        <a:spcAft>
                          <a:spcPts val="0"/>
                        </a:spcAft>
                      </a:pPr>
                      <a:r>
                        <a:rPr lang="en-US" sz="1050" kern="100">
                          <a:effectLst/>
                        </a:rPr>
                        <a:t>Net revenue</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dirty="0">
                          <a:effectLst/>
                        </a:rPr>
                        <a:t> </a:t>
                      </a:r>
                      <a:endParaRPr lang="zh-CN" sz="1050" kern="100" dirty="0">
                        <a:effectLst/>
                        <a:latin typeface="Calibri"/>
                        <a:ea typeface="宋体"/>
                        <a:cs typeface="Times New Roman"/>
                      </a:endParaRPr>
                    </a:p>
                  </a:txBody>
                  <a:tcPr marL="68580" marR="68580" marT="0" marB="0"/>
                </a:tc>
              </a:tr>
            </a:tbl>
          </a:graphicData>
        </a:graphic>
      </p:graphicFrame>
      <p:sp>
        <p:nvSpPr>
          <p:cNvPr id="5" name="TextBox 4"/>
          <p:cNvSpPr txBox="1"/>
          <p:nvPr/>
        </p:nvSpPr>
        <p:spPr>
          <a:xfrm>
            <a:off x="2771800" y="5589240"/>
            <a:ext cx="4032448" cy="369332"/>
          </a:xfrm>
          <a:prstGeom prst="rect">
            <a:avLst/>
          </a:prstGeom>
          <a:noFill/>
        </p:spPr>
        <p:txBody>
          <a:bodyPr wrap="square" rtlCol="0">
            <a:spAutoFit/>
          </a:bodyPr>
          <a:lstStyle/>
          <a:p>
            <a:pPr algn="ctr"/>
            <a:r>
              <a:rPr lang="en-US" altLang="zh-CN" dirty="0" smtClean="0"/>
              <a:t>Aggregate table </a:t>
            </a:r>
            <a:r>
              <a:rPr lang="en-US" altLang="zh-CN" dirty="0"/>
              <a:t>with atomic </a:t>
            </a:r>
            <a:r>
              <a:rPr lang="en-US" altLang="zh-CN" dirty="0" smtClean="0"/>
              <a:t>facts</a:t>
            </a:r>
            <a:endParaRPr lang="zh-CN" altLang="en-US" dirty="0"/>
          </a:p>
        </p:txBody>
      </p:sp>
    </p:spTree>
    <p:extLst>
      <p:ext uri="{BB962C8B-B14F-4D97-AF65-F5344CB8AC3E}">
        <p14:creationId xmlns:p14="http://schemas.microsoft.com/office/powerpoint/2010/main" val="79436254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E-commerce</a:t>
            </a:r>
            <a:br>
              <a:rPr lang="en-US" altLang="zh-CN" dirty="0"/>
            </a:br>
            <a:r>
              <a:rPr lang="en-US" altLang="zh-CN" dirty="0"/>
              <a:t>Aggregate Table (cont.)</a:t>
            </a:r>
            <a:endParaRPr lang="zh-CN" alt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66411585"/>
              </p:ext>
            </p:extLst>
          </p:nvPr>
        </p:nvGraphicFramePr>
        <p:xfrm>
          <a:off x="736045" y="1820788"/>
          <a:ext cx="7292339" cy="2400300"/>
        </p:xfrm>
        <a:graphic>
          <a:graphicData uri="http://schemas.openxmlformats.org/drawingml/2006/table">
            <a:tbl>
              <a:tblPr firstRow="1" firstCol="1" bandRow="1">
                <a:tableStyleId>{21E4AEA4-8DFA-4A89-87EB-49C32662AFE0}</a:tableStyleId>
              </a:tblPr>
              <a:tblGrid>
                <a:gridCol w="1160650"/>
                <a:gridCol w="1160650"/>
                <a:gridCol w="1159481"/>
                <a:gridCol w="995844"/>
                <a:gridCol w="995844"/>
                <a:gridCol w="580325"/>
                <a:gridCol w="580325"/>
                <a:gridCol w="329610"/>
                <a:gridCol w="329610"/>
              </a:tblGrid>
              <a:tr h="0">
                <a:tc rowSpan="4">
                  <a:txBody>
                    <a:bodyPr/>
                    <a:lstStyle/>
                    <a:p>
                      <a:pPr algn="just">
                        <a:spcAft>
                          <a:spcPts val="0"/>
                        </a:spcAft>
                      </a:pPr>
                      <a:r>
                        <a:rPr lang="en-US" sz="1050" kern="100" dirty="0">
                          <a:effectLst/>
                        </a:rPr>
                        <a:t>Online Sales Transaction</a:t>
                      </a:r>
                      <a:endParaRPr lang="zh-CN" sz="1050" kern="100" dirty="0">
                        <a:effectLst/>
                        <a:latin typeface="Calibri"/>
                        <a:ea typeface="宋体"/>
                        <a:cs typeface="Times New Roman"/>
                      </a:endParaRPr>
                    </a:p>
                  </a:txBody>
                  <a:tcPr marL="68580" marR="68580" marT="0" marB="0"/>
                </a:tc>
                <a:tc gridSpan="2">
                  <a:txBody>
                    <a:bodyPr/>
                    <a:lstStyle/>
                    <a:p>
                      <a:pPr algn="ctr">
                        <a:spcAft>
                          <a:spcPts val="0"/>
                        </a:spcAft>
                      </a:pPr>
                      <a:r>
                        <a:rPr lang="en-US" sz="1050" kern="100">
                          <a:effectLst/>
                        </a:rPr>
                        <a:t>Product</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algn="ctr">
                        <a:spcAft>
                          <a:spcPts val="0"/>
                        </a:spcAft>
                      </a:pPr>
                      <a:r>
                        <a:rPr lang="en-US" sz="1050" kern="100">
                          <a:effectLst/>
                        </a:rPr>
                        <a:t>Geography</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c gridSpan="4">
                  <a:txBody>
                    <a:bodyPr/>
                    <a:lstStyle/>
                    <a:p>
                      <a:pPr algn="ctr">
                        <a:spcAft>
                          <a:spcPts val="0"/>
                        </a:spcAft>
                      </a:pPr>
                      <a:r>
                        <a:rPr lang="en-US" sz="1050" kern="100">
                          <a:effectLst/>
                        </a:rPr>
                        <a:t>Time</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0">
                <a:tc vMerge="1">
                  <a:txBody>
                    <a:bodyPr/>
                    <a:lstStyle/>
                    <a:p>
                      <a:endParaRPr lang="zh-CN" altLang="en-US"/>
                    </a:p>
                  </a:txBody>
                  <a:tcPr/>
                </a:tc>
                <a:tc>
                  <a:txBody>
                    <a:bodyPr/>
                    <a:lstStyle/>
                    <a:p>
                      <a:pPr algn="ctr">
                        <a:spcAft>
                          <a:spcPts val="0"/>
                        </a:spcAft>
                      </a:pPr>
                      <a:r>
                        <a:rPr lang="en-US" sz="1050" kern="100">
                          <a:effectLst/>
                        </a:rPr>
                        <a:t>Productline1</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Productline2</a:t>
                      </a:r>
                      <a:endParaRPr lang="zh-CN" sz="1050" kern="100">
                        <a:effectLst/>
                        <a:latin typeface="Calibri"/>
                        <a:ea typeface="宋体"/>
                        <a:cs typeface="Times New Roman"/>
                      </a:endParaRPr>
                    </a:p>
                  </a:txBody>
                  <a:tcPr marL="68580" marR="68580" marT="0" marB="0" anchor="ctr"/>
                </a:tc>
                <a:tc gridSpan="2">
                  <a:txBody>
                    <a:bodyPr/>
                    <a:lstStyle/>
                    <a:p>
                      <a:pPr algn="ctr">
                        <a:spcAft>
                          <a:spcPts val="0"/>
                        </a:spcAft>
                      </a:pPr>
                      <a:r>
                        <a:rPr lang="en-US" sz="1050" kern="100">
                          <a:effectLst/>
                        </a:rPr>
                        <a:t>Worldwide</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algn="ctr">
                        <a:spcAft>
                          <a:spcPts val="0"/>
                        </a:spcAft>
                      </a:pPr>
                      <a:r>
                        <a:rPr lang="en-US" sz="1050" kern="100">
                          <a:effectLst/>
                        </a:rPr>
                        <a:t>Year1</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algn="ctr">
                        <a:spcAft>
                          <a:spcPts val="0"/>
                        </a:spcAft>
                      </a:pPr>
                      <a:r>
                        <a:rPr lang="en-US" sz="1050" kern="100">
                          <a:effectLst/>
                        </a:rPr>
                        <a:t>Year2</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r>
              <a:tr h="0">
                <a:tc vMerge="1">
                  <a:txBody>
                    <a:bodyPr/>
                    <a:lstStyle/>
                    <a:p>
                      <a:endParaRPr lang="zh-CN" altLang="en-US"/>
                    </a:p>
                  </a:txBody>
                  <a:tcP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en-US" sz="1050" kern="100">
                          <a:effectLst/>
                        </a:rPr>
                        <a:t>Country 1</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Country 2</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en-US" sz="1050" kern="100">
                          <a:effectLst/>
                        </a:rPr>
                        <a:t>Quarter 1</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Quarter 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Q1</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Q2</a:t>
                      </a:r>
                      <a:endParaRPr lang="zh-CN" sz="1050" kern="100">
                        <a:effectLst/>
                        <a:latin typeface="Calibri"/>
                        <a:ea typeface="宋体"/>
                        <a:cs typeface="Times New Roman"/>
                      </a:endParaRPr>
                    </a:p>
                  </a:txBody>
                  <a:tcPr marL="68580" marR="68580" marT="0" marB="0"/>
                </a:tc>
              </a:tr>
              <a:tr h="0">
                <a:tc vMerge="1">
                  <a:txBody>
                    <a:bodyPr/>
                    <a:lstStyle/>
                    <a:p>
                      <a:endParaRPr lang="zh-CN" altLang="en-US"/>
                    </a:p>
                  </a:txBody>
                  <a:tcPr/>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Month 1</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Month 2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M1</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M2</a:t>
                      </a:r>
                      <a:endParaRPr lang="zh-CN" sz="1050" kern="100">
                        <a:effectLst/>
                        <a:latin typeface="Calibri"/>
                        <a:ea typeface="宋体"/>
                        <a:cs typeface="Times New Roman"/>
                      </a:endParaRPr>
                    </a:p>
                  </a:txBody>
                  <a:tcPr marL="68580" marR="68580" marT="0" marB="0"/>
                </a:tc>
              </a:tr>
              <a:tr h="0">
                <a:tc>
                  <a:txBody>
                    <a:bodyPr/>
                    <a:lstStyle/>
                    <a:p>
                      <a:pPr algn="just">
                        <a:spcAft>
                          <a:spcPts val="0"/>
                        </a:spcAft>
                      </a:pPr>
                      <a:r>
                        <a:rPr lang="en-US" sz="1050" kern="100">
                          <a:effectLst/>
                        </a:rPr>
                        <a:t>Unit cost</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r>
              <a:tr h="0">
                <a:tc>
                  <a:txBody>
                    <a:bodyPr/>
                    <a:lstStyle/>
                    <a:p>
                      <a:pPr algn="just">
                        <a:spcAft>
                          <a:spcPts val="0"/>
                        </a:spcAft>
                      </a:pPr>
                      <a:r>
                        <a:rPr lang="en-US" sz="1050" kern="100">
                          <a:effectLst/>
                        </a:rPr>
                        <a:t>List price</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r>
              <a:tr h="0">
                <a:tc>
                  <a:txBody>
                    <a:bodyPr/>
                    <a:lstStyle/>
                    <a:p>
                      <a:pPr algn="just">
                        <a:spcAft>
                          <a:spcPts val="0"/>
                        </a:spcAft>
                      </a:pPr>
                      <a:r>
                        <a:rPr lang="en-US" sz="1050" kern="100">
                          <a:effectLst/>
                        </a:rPr>
                        <a:t>Quantity</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dirty="0">
                          <a:effectLst/>
                        </a:rPr>
                        <a:t> </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en-US" sz="1050" kern="100" dirty="0">
                          <a:effectLst/>
                        </a:rPr>
                        <a:t> </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r>
              <a:tr h="0">
                <a:tc>
                  <a:txBody>
                    <a:bodyPr/>
                    <a:lstStyle/>
                    <a:p>
                      <a:pPr algn="just">
                        <a:spcAft>
                          <a:spcPts val="0"/>
                        </a:spcAft>
                      </a:pPr>
                      <a:r>
                        <a:rPr lang="en-US" sz="1050" kern="100">
                          <a:effectLst/>
                        </a:rPr>
                        <a:t>Sales price</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dirty="0">
                          <a:effectLst/>
                        </a:rPr>
                        <a:t> </a:t>
                      </a:r>
                      <a:endParaRPr lang="zh-CN" sz="1050" kern="100" dirty="0">
                        <a:effectLst/>
                        <a:latin typeface="Calibri"/>
                        <a:ea typeface="宋体"/>
                        <a:cs typeface="Times New Roman"/>
                      </a:endParaRPr>
                    </a:p>
                  </a:txBody>
                  <a:tcPr marL="68580" marR="68580" marT="0" marB="0"/>
                </a:tc>
              </a:tr>
              <a:tr h="0">
                <a:tc>
                  <a:txBody>
                    <a:bodyPr/>
                    <a:lstStyle/>
                    <a:p>
                      <a:pPr algn="just">
                        <a:spcAft>
                          <a:spcPts val="0"/>
                        </a:spcAft>
                      </a:pPr>
                      <a:r>
                        <a:rPr lang="en-US" sz="1050" kern="100">
                          <a:effectLst/>
                        </a:rPr>
                        <a:t>Net profit</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r>
              <a:tr h="0">
                <a:tc>
                  <a:txBody>
                    <a:bodyPr/>
                    <a:lstStyle/>
                    <a:p>
                      <a:pPr algn="just">
                        <a:spcAft>
                          <a:spcPts val="0"/>
                        </a:spcAft>
                      </a:pPr>
                      <a:r>
                        <a:rPr lang="en-US" sz="1050" kern="100">
                          <a:effectLst/>
                        </a:rPr>
                        <a:t>Net revenue</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r>
              <a:tr h="0">
                <a:tc>
                  <a:txBody>
                    <a:bodyPr/>
                    <a:lstStyle/>
                    <a:p>
                      <a:pPr algn="just">
                        <a:spcAft>
                          <a:spcPts val="0"/>
                        </a:spcAft>
                      </a:pPr>
                      <a:r>
                        <a:rPr lang="en-US" sz="1050" kern="100">
                          <a:effectLst/>
                        </a:rPr>
                        <a:t>…</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r>
              <a:tr h="0">
                <a:tc>
                  <a:txBody>
                    <a:bodyPr/>
                    <a:lstStyle/>
                    <a:p>
                      <a:pPr algn="just">
                        <a:spcAft>
                          <a:spcPts val="0"/>
                        </a:spcAft>
                      </a:pPr>
                      <a:r>
                        <a:rPr lang="en-US" sz="1050" kern="100">
                          <a:effectLst/>
                        </a:rPr>
                        <a:t>…</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r>
              <a:tr h="0">
                <a:tc>
                  <a:txBody>
                    <a:bodyPr/>
                    <a:lstStyle/>
                    <a:p>
                      <a:pPr algn="just">
                        <a:spcAft>
                          <a:spcPts val="0"/>
                        </a:spcAft>
                      </a:pPr>
                      <a:r>
                        <a:rPr lang="en-US" sz="1050" kern="100">
                          <a:effectLst/>
                        </a:rPr>
                        <a:t>…</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dirty="0">
                          <a:effectLst/>
                        </a:rPr>
                        <a:t> </a:t>
                      </a:r>
                      <a:endParaRPr lang="zh-CN" sz="1050" kern="100" dirty="0">
                        <a:effectLst/>
                        <a:latin typeface="Calibri"/>
                        <a:ea typeface="宋体"/>
                        <a:cs typeface="Times New Roman"/>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986332552"/>
              </p:ext>
            </p:extLst>
          </p:nvPr>
        </p:nvGraphicFramePr>
        <p:xfrm>
          <a:off x="755576" y="4509120"/>
          <a:ext cx="7292339" cy="2080260"/>
        </p:xfrm>
        <a:graphic>
          <a:graphicData uri="http://schemas.openxmlformats.org/drawingml/2006/table">
            <a:tbl>
              <a:tblPr firstRow="1" firstCol="1" bandRow="1">
                <a:tableStyleId>{21E4AEA4-8DFA-4A89-87EB-49C32662AFE0}</a:tableStyleId>
              </a:tblPr>
              <a:tblGrid>
                <a:gridCol w="1160650"/>
                <a:gridCol w="1160650"/>
                <a:gridCol w="1159481"/>
                <a:gridCol w="995844"/>
                <a:gridCol w="995844"/>
                <a:gridCol w="580325"/>
                <a:gridCol w="580325"/>
                <a:gridCol w="329610"/>
                <a:gridCol w="329610"/>
              </a:tblGrid>
              <a:tr h="0">
                <a:tc rowSpan="3">
                  <a:txBody>
                    <a:bodyPr/>
                    <a:lstStyle/>
                    <a:p>
                      <a:pPr algn="just">
                        <a:spcAft>
                          <a:spcPts val="0"/>
                        </a:spcAft>
                      </a:pPr>
                      <a:r>
                        <a:rPr lang="en-US" sz="1050" kern="100" dirty="0">
                          <a:effectLst/>
                        </a:rPr>
                        <a:t>Online Sales Transaction</a:t>
                      </a:r>
                      <a:endParaRPr lang="zh-CN" sz="1050" kern="100" dirty="0">
                        <a:effectLst/>
                        <a:latin typeface="Calibri"/>
                        <a:ea typeface="宋体"/>
                        <a:cs typeface="Times New Roman"/>
                      </a:endParaRPr>
                    </a:p>
                  </a:txBody>
                  <a:tcPr marL="68580" marR="68580" marT="0" marB="0"/>
                </a:tc>
                <a:tc gridSpan="2">
                  <a:txBody>
                    <a:bodyPr/>
                    <a:lstStyle/>
                    <a:p>
                      <a:pPr algn="ctr">
                        <a:spcAft>
                          <a:spcPts val="0"/>
                        </a:spcAft>
                      </a:pPr>
                      <a:r>
                        <a:rPr lang="en-US" sz="1050" kern="100">
                          <a:effectLst/>
                        </a:rPr>
                        <a:t>Product</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algn="ctr">
                        <a:spcAft>
                          <a:spcPts val="0"/>
                        </a:spcAft>
                      </a:pPr>
                      <a:r>
                        <a:rPr lang="en-US" sz="1050" kern="100">
                          <a:effectLst/>
                        </a:rPr>
                        <a:t>Geography</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c gridSpan="4">
                  <a:txBody>
                    <a:bodyPr/>
                    <a:lstStyle/>
                    <a:p>
                      <a:pPr algn="ctr">
                        <a:spcAft>
                          <a:spcPts val="0"/>
                        </a:spcAft>
                      </a:pPr>
                      <a:r>
                        <a:rPr lang="en-US" sz="1050" kern="100">
                          <a:effectLst/>
                        </a:rPr>
                        <a:t>Time</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0">
                <a:tc vMerge="1">
                  <a:txBody>
                    <a:bodyPr/>
                    <a:lstStyle/>
                    <a:p>
                      <a:endParaRPr lang="zh-CN" altLang="en-US"/>
                    </a:p>
                  </a:txBody>
                  <a:tcPr/>
                </a:tc>
                <a:tc>
                  <a:txBody>
                    <a:bodyPr/>
                    <a:lstStyle/>
                    <a:p>
                      <a:pPr algn="ctr">
                        <a:spcAft>
                          <a:spcPts val="0"/>
                        </a:spcAft>
                      </a:pPr>
                      <a:r>
                        <a:rPr lang="en-US" sz="1050" kern="100">
                          <a:effectLst/>
                        </a:rPr>
                        <a:t>Productline1</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Productline2</a:t>
                      </a:r>
                      <a:endParaRPr lang="zh-CN" sz="1050" kern="100">
                        <a:effectLst/>
                        <a:latin typeface="Calibri"/>
                        <a:ea typeface="宋体"/>
                        <a:cs typeface="Times New Roman"/>
                      </a:endParaRPr>
                    </a:p>
                  </a:txBody>
                  <a:tcPr marL="68580" marR="68580" marT="0" marB="0" anchor="ctr"/>
                </a:tc>
                <a:tc gridSpan="2">
                  <a:txBody>
                    <a:bodyPr/>
                    <a:lstStyle/>
                    <a:p>
                      <a:pPr algn="ctr">
                        <a:spcAft>
                          <a:spcPts val="0"/>
                        </a:spcAft>
                      </a:pPr>
                      <a:r>
                        <a:rPr lang="en-US" sz="1050" kern="100">
                          <a:effectLst/>
                        </a:rPr>
                        <a:t>Worldwide</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algn="ctr">
                        <a:spcAft>
                          <a:spcPts val="0"/>
                        </a:spcAft>
                      </a:pPr>
                      <a:r>
                        <a:rPr lang="en-US" sz="1050" kern="100" dirty="0">
                          <a:effectLst/>
                        </a:rPr>
                        <a:t>Year1</a:t>
                      </a:r>
                      <a:endParaRPr lang="zh-CN" sz="1050" kern="100" dirty="0">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algn="ctr">
                        <a:spcAft>
                          <a:spcPts val="0"/>
                        </a:spcAft>
                      </a:pPr>
                      <a:r>
                        <a:rPr lang="en-US" sz="1050" kern="100">
                          <a:effectLst/>
                        </a:rPr>
                        <a:t>Year2</a:t>
                      </a:r>
                      <a:endParaRPr lang="zh-CN" sz="1050" kern="100">
                        <a:effectLst/>
                        <a:latin typeface="Calibri"/>
                        <a:ea typeface="宋体"/>
                        <a:cs typeface="Times New Roman"/>
                      </a:endParaRPr>
                    </a:p>
                  </a:txBody>
                  <a:tcPr marL="68580" marR="68580" marT="0" marB="0" anchor="ctr"/>
                </a:tc>
                <a:tc hMerge="1">
                  <a:txBody>
                    <a:bodyPr/>
                    <a:lstStyle/>
                    <a:p>
                      <a:endParaRPr lang="zh-CN" altLang="en-US"/>
                    </a:p>
                  </a:txBody>
                  <a:tcPr/>
                </a:tc>
              </a:tr>
              <a:tr h="0">
                <a:tc vMerge="1">
                  <a:txBody>
                    <a:bodyPr/>
                    <a:lstStyle/>
                    <a:p>
                      <a:endParaRPr lang="zh-CN" altLang="en-US"/>
                    </a:p>
                  </a:txBody>
                  <a:tcPr/>
                </a:tc>
                <a:tc>
                  <a:txBody>
                    <a:bodyPr/>
                    <a:lstStyle/>
                    <a:p>
                      <a:pPr algn="ctr">
                        <a:spcAft>
                          <a:spcPts val="0"/>
                        </a:spcAft>
                      </a:pPr>
                      <a:r>
                        <a:rPr lang="en-US" sz="1050" kern="100" dirty="0">
                          <a:effectLst/>
                        </a:rPr>
                        <a:t> </a:t>
                      </a:r>
                      <a:endParaRPr lang="zh-CN" sz="1050" kern="100" dirty="0">
                        <a:effectLst/>
                        <a:latin typeface="Calibri"/>
                        <a:ea typeface="宋体"/>
                        <a:cs typeface="Times New Roman"/>
                      </a:endParaRPr>
                    </a:p>
                  </a:txBody>
                  <a:tcPr marL="68580" marR="68580" marT="0" marB="0"/>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ctr">
                        <a:spcAft>
                          <a:spcPts val="0"/>
                        </a:spcAft>
                      </a:pPr>
                      <a:r>
                        <a:rPr lang="en-US" sz="1050" kern="100">
                          <a:effectLst/>
                        </a:rPr>
                        <a:t>Country 1</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Country 2</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en-US" sz="1050" kern="100">
                          <a:effectLst/>
                        </a:rPr>
                        <a:t>Quarter 1</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Quarter 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Q1</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Q2</a:t>
                      </a:r>
                      <a:endParaRPr lang="zh-CN" sz="1050" kern="100">
                        <a:effectLst/>
                        <a:latin typeface="Calibri"/>
                        <a:ea typeface="宋体"/>
                        <a:cs typeface="Times New Roman"/>
                      </a:endParaRPr>
                    </a:p>
                  </a:txBody>
                  <a:tcPr marL="68580" marR="68580" marT="0" marB="0"/>
                </a:tc>
              </a:tr>
              <a:tr h="0">
                <a:tc>
                  <a:txBody>
                    <a:bodyPr/>
                    <a:lstStyle/>
                    <a:p>
                      <a:pPr algn="just">
                        <a:spcAft>
                          <a:spcPts val="0"/>
                        </a:spcAft>
                      </a:pPr>
                      <a:r>
                        <a:rPr lang="en-US" sz="1050" kern="100">
                          <a:effectLst/>
                        </a:rPr>
                        <a:t>Unit cost</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r>
              <a:tr h="0">
                <a:tc>
                  <a:txBody>
                    <a:bodyPr/>
                    <a:lstStyle/>
                    <a:p>
                      <a:pPr algn="just">
                        <a:spcAft>
                          <a:spcPts val="0"/>
                        </a:spcAft>
                      </a:pPr>
                      <a:r>
                        <a:rPr lang="en-US" sz="1050" kern="100">
                          <a:effectLst/>
                        </a:rPr>
                        <a:t>List price</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r>
              <a:tr h="0">
                <a:tc>
                  <a:txBody>
                    <a:bodyPr/>
                    <a:lstStyle/>
                    <a:p>
                      <a:pPr algn="just">
                        <a:spcAft>
                          <a:spcPts val="0"/>
                        </a:spcAft>
                      </a:pPr>
                      <a:r>
                        <a:rPr lang="en-US" sz="1050" kern="100">
                          <a:effectLst/>
                        </a:rPr>
                        <a:t>Quantity</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r>
              <a:tr h="0">
                <a:tc>
                  <a:txBody>
                    <a:bodyPr/>
                    <a:lstStyle/>
                    <a:p>
                      <a:pPr algn="just">
                        <a:spcAft>
                          <a:spcPts val="0"/>
                        </a:spcAft>
                      </a:pPr>
                      <a:r>
                        <a:rPr lang="en-US" sz="1050" kern="100">
                          <a:effectLst/>
                        </a:rPr>
                        <a:t>Sales price</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r>
              <a:tr h="0">
                <a:tc>
                  <a:txBody>
                    <a:bodyPr/>
                    <a:lstStyle/>
                    <a:p>
                      <a:pPr algn="just">
                        <a:spcAft>
                          <a:spcPts val="0"/>
                        </a:spcAft>
                      </a:pPr>
                      <a:r>
                        <a:rPr lang="en-US" sz="1050" kern="100">
                          <a:effectLst/>
                        </a:rPr>
                        <a:t>Net profit</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r>
              <a:tr h="0">
                <a:tc>
                  <a:txBody>
                    <a:bodyPr/>
                    <a:lstStyle/>
                    <a:p>
                      <a:pPr algn="just">
                        <a:spcAft>
                          <a:spcPts val="0"/>
                        </a:spcAft>
                      </a:pPr>
                      <a:r>
                        <a:rPr lang="en-US" sz="1050" kern="100">
                          <a:effectLst/>
                        </a:rPr>
                        <a:t>Net revenue</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r>
              <a:tr h="0">
                <a:tc>
                  <a:txBody>
                    <a:bodyPr/>
                    <a:lstStyle/>
                    <a:p>
                      <a:pPr algn="just">
                        <a:spcAft>
                          <a:spcPts val="0"/>
                        </a:spcAft>
                      </a:pPr>
                      <a:r>
                        <a:rPr lang="en-US" sz="1050" kern="100">
                          <a:effectLst/>
                        </a:rPr>
                        <a:t>…</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r>
              <a:tr h="0">
                <a:tc>
                  <a:txBody>
                    <a:bodyPr/>
                    <a:lstStyle/>
                    <a:p>
                      <a:pPr algn="just">
                        <a:spcAft>
                          <a:spcPts val="0"/>
                        </a:spcAft>
                      </a:pPr>
                      <a:r>
                        <a:rPr lang="en-US" sz="1050" kern="100">
                          <a:effectLst/>
                        </a:rPr>
                        <a:t>…</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r>
              <a:tr h="0">
                <a:tc>
                  <a:txBody>
                    <a:bodyPr/>
                    <a:lstStyle/>
                    <a:p>
                      <a:pPr algn="just">
                        <a:spcAft>
                          <a:spcPts val="0"/>
                        </a:spcAft>
                      </a:pPr>
                      <a:r>
                        <a:rPr lang="en-US" sz="1050" kern="100">
                          <a:effectLst/>
                        </a:rPr>
                        <a:t>…</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 </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dirty="0">
                          <a:effectLst/>
                        </a:rPr>
                        <a:t> </a:t>
                      </a:r>
                      <a:endParaRPr lang="zh-CN" sz="1050" kern="100" dirty="0">
                        <a:effectLst/>
                        <a:latin typeface="Calibri"/>
                        <a:ea typeface="宋体"/>
                        <a:cs typeface="Times New Roman"/>
                      </a:endParaRPr>
                    </a:p>
                  </a:txBody>
                  <a:tcPr marL="68580" marR="68580" marT="0" marB="0"/>
                </a:tc>
              </a:tr>
            </a:tbl>
          </a:graphicData>
        </a:graphic>
      </p:graphicFrame>
      <p:sp>
        <p:nvSpPr>
          <p:cNvPr id="6" name="TextBox 5"/>
          <p:cNvSpPr txBox="1"/>
          <p:nvPr/>
        </p:nvSpPr>
        <p:spPr>
          <a:xfrm>
            <a:off x="1907704" y="4149080"/>
            <a:ext cx="5904656" cy="276999"/>
          </a:xfrm>
          <a:prstGeom prst="rect">
            <a:avLst/>
          </a:prstGeom>
          <a:noFill/>
        </p:spPr>
        <p:txBody>
          <a:bodyPr wrap="square" rtlCol="0">
            <a:spAutoFit/>
          </a:bodyPr>
          <a:lstStyle/>
          <a:p>
            <a:r>
              <a:rPr lang="en-US" altLang="zh-CN" sz="1200" dirty="0" smtClean="0"/>
              <a:t>Aggregate </a:t>
            </a:r>
            <a:r>
              <a:rPr lang="en-US" altLang="zh-CN" sz="1200" dirty="0"/>
              <a:t>table by productline by country by month</a:t>
            </a:r>
            <a:endParaRPr lang="zh-CN" altLang="en-US" sz="1200" dirty="0"/>
          </a:p>
        </p:txBody>
      </p:sp>
      <p:sp>
        <p:nvSpPr>
          <p:cNvPr id="7" name="TextBox 6"/>
          <p:cNvSpPr txBox="1"/>
          <p:nvPr/>
        </p:nvSpPr>
        <p:spPr>
          <a:xfrm>
            <a:off x="1907704" y="6525344"/>
            <a:ext cx="6264696" cy="276999"/>
          </a:xfrm>
          <a:prstGeom prst="rect">
            <a:avLst/>
          </a:prstGeom>
          <a:noFill/>
        </p:spPr>
        <p:txBody>
          <a:bodyPr wrap="square" rtlCol="0">
            <a:spAutoFit/>
          </a:bodyPr>
          <a:lstStyle/>
          <a:p>
            <a:r>
              <a:rPr lang="en-US" altLang="zh-CN" sz="1200" dirty="0" smtClean="0"/>
              <a:t>Aggregate </a:t>
            </a:r>
            <a:r>
              <a:rPr lang="en-US" altLang="zh-CN" sz="1200" dirty="0"/>
              <a:t>table by productline by country by quarter</a:t>
            </a:r>
            <a:endParaRPr lang="zh-CN" altLang="en-US" sz="1200" dirty="0"/>
          </a:p>
        </p:txBody>
      </p:sp>
    </p:spTree>
    <p:extLst>
      <p:ext uri="{BB962C8B-B14F-4D97-AF65-F5344CB8AC3E}">
        <p14:creationId xmlns:p14="http://schemas.microsoft.com/office/powerpoint/2010/main" val="165123662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zh-CN" altLang="en-US" dirty="0"/>
          </a:p>
        </p:txBody>
      </p:sp>
      <p:sp>
        <p:nvSpPr>
          <p:cNvPr id="3" name="Content Placeholder 2"/>
          <p:cNvSpPr>
            <a:spLocks noGrp="1"/>
          </p:cNvSpPr>
          <p:nvPr>
            <p:ph idx="1"/>
          </p:nvPr>
        </p:nvSpPr>
        <p:spPr/>
        <p:txBody>
          <a:bodyPr/>
          <a:lstStyle/>
          <a:p>
            <a:r>
              <a:rPr lang="en-US" altLang="zh-CN" dirty="0" smtClean="0"/>
              <a:t>Company Overview</a:t>
            </a:r>
          </a:p>
          <a:p>
            <a:r>
              <a:rPr lang="en-US" altLang="zh-CN" dirty="0" smtClean="0"/>
              <a:t>Bus Matrix &amp; Star Schema</a:t>
            </a:r>
          </a:p>
          <a:p>
            <a:r>
              <a:rPr lang="en-US" altLang="zh-CN" dirty="0" smtClean="0"/>
              <a:t>Conformed Dimensions</a:t>
            </a:r>
          </a:p>
          <a:p>
            <a:r>
              <a:rPr lang="en-US" altLang="zh-CN" dirty="0" smtClean="0"/>
              <a:t>Transformation Rules</a:t>
            </a:r>
          </a:p>
          <a:p>
            <a:r>
              <a:rPr lang="en-US" altLang="zh-CN" dirty="0" smtClean="0"/>
              <a:t>Aggregate Tables </a:t>
            </a:r>
          </a:p>
          <a:p>
            <a:r>
              <a:rPr lang="en-US" altLang="zh-CN" dirty="0" smtClean="0"/>
              <a:t>Cube</a:t>
            </a:r>
          </a:p>
          <a:p>
            <a:r>
              <a:rPr lang="en-US" altLang="zh-CN" dirty="0" smtClean="0"/>
              <a:t>Visualizations/Dashboards</a:t>
            </a:r>
          </a:p>
          <a:p>
            <a:r>
              <a:rPr lang="en-US" altLang="zh-CN" dirty="0" smtClean="0"/>
              <a:t>Conclusion </a:t>
            </a:r>
          </a:p>
          <a:p>
            <a:endParaRPr lang="zh-CN" altLang="en-US" dirty="0"/>
          </a:p>
        </p:txBody>
      </p:sp>
    </p:spTree>
    <p:extLst>
      <p:ext uri="{BB962C8B-B14F-4D97-AF65-F5344CB8AC3E}">
        <p14:creationId xmlns:p14="http://schemas.microsoft.com/office/powerpoint/2010/main" val="267582075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E-commerce</a:t>
            </a:r>
            <a:br>
              <a:rPr lang="en-US" altLang="zh-CN" dirty="0" smtClean="0"/>
            </a:br>
            <a:r>
              <a:rPr lang="en-US" altLang="zh-CN" dirty="0" smtClean="0"/>
              <a:t>Cube</a:t>
            </a:r>
            <a:endParaRPr lang="zh-CN" alt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79712" y="1988840"/>
            <a:ext cx="4705350" cy="3752850"/>
          </a:xfrm>
        </p:spPr>
      </p:pic>
    </p:spTree>
    <p:extLst>
      <p:ext uri="{BB962C8B-B14F-4D97-AF65-F5344CB8AC3E}">
        <p14:creationId xmlns:p14="http://schemas.microsoft.com/office/powerpoint/2010/main" val="39193398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E-commerce</a:t>
            </a:r>
            <a:br>
              <a:rPr lang="en-US" altLang="zh-CN" dirty="0" smtClean="0"/>
            </a:br>
            <a:r>
              <a:rPr lang="en-US" altLang="zh-CN" dirty="0" smtClean="0"/>
              <a:t>Cube(</a:t>
            </a:r>
            <a:r>
              <a:rPr lang="en-US" altLang="zh-CN" dirty="0" err="1" smtClean="0"/>
              <a:t>con’t</a:t>
            </a:r>
            <a:r>
              <a:rPr lang="en-US" altLang="zh-CN" dirty="0" smtClean="0"/>
              <a:t>)</a:t>
            </a:r>
            <a:endParaRPr lang="zh-CN" altLang="en-US" dirty="0"/>
          </a:p>
        </p:txBody>
      </p:sp>
      <p:pic>
        <p:nvPicPr>
          <p:cNvPr id="4" name="Picture 1" descr="C:\Users\user\AppData\Roaming\Tencent\Users\55995107\QQ\WinTemp\RichOle\S5}Q]35N0Y95PE23YW7_97P.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1988840"/>
            <a:ext cx="2720912" cy="2160240"/>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 descr="C:\Users\user\AppData\Roaming\Tencent\Users\55995107\QQ\WinTemp\RichOle\6AKPPRU~2H8AC[XXX2H`0[X.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7864" y="1988840"/>
            <a:ext cx="2730640" cy="216024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user\AppData\Roaming\Tencent\Users\55995107\QQ\WinTemp\RichOle\K]M93C8Y)TIN@W$]GB1XX]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24128" y="1988840"/>
            <a:ext cx="2433112" cy="216024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user\AppData\Roaming\Tencent\Users\55995107\QQ\WinTemp\RichOle\T]1$XTI3O63(HI%IDSEMXYT.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52253" y="4293096"/>
            <a:ext cx="4788431" cy="254106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user\AppData\Roaming\Tencent\Users\55995107\QQ\WinTemp\RichOle\O`3~H~A92X21T9CGAXN$@W6.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78007" y="4097022"/>
            <a:ext cx="742950" cy="27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99884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E-commerce</a:t>
            </a:r>
            <a:br>
              <a:rPr lang="en-US" altLang="zh-CN" dirty="0" smtClean="0"/>
            </a:br>
            <a:r>
              <a:rPr lang="en-US" altLang="zh-CN" dirty="0" smtClean="0"/>
              <a:t>User &amp; Task Analysis (</a:t>
            </a:r>
            <a:r>
              <a:rPr lang="en-US" altLang="zh-CN" dirty="0" err="1" smtClean="0"/>
              <a:t>con’t</a:t>
            </a:r>
            <a:r>
              <a:rPr lang="en-US" altLang="zh-CN" dirty="0" smtClean="0"/>
              <a:t>)</a:t>
            </a:r>
            <a:endParaRPr lang="en-US" dirty="0"/>
          </a:p>
        </p:txBody>
      </p:sp>
      <p:sp>
        <p:nvSpPr>
          <p:cNvPr id="3" name="Content Placeholder 2"/>
          <p:cNvSpPr>
            <a:spLocks noGrp="1"/>
          </p:cNvSpPr>
          <p:nvPr>
            <p:ph idx="1"/>
          </p:nvPr>
        </p:nvSpPr>
        <p:spPr/>
        <p:txBody>
          <a:bodyPr/>
          <a:lstStyle/>
          <a:p>
            <a:r>
              <a:rPr lang="en-US" altLang="zh-CN" dirty="0" smtClean="0"/>
              <a:t>Operational</a:t>
            </a:r>
          </a:p>
          <a:p>
            <a:pPr lvl="1"/>
            <a:r>
              <a:rPr lang="en-US" altLang="zh-CN" dirty="0" smtClean="0"/>
              <a:t>Lowest level entry point with limited data on a specific business process</a:t>
            </a:r>
          </a:p>
          <a:p>
            <a:pPr lvl="1"/>
            <a:r>
              <a:rPr lang="en-US" altLang="zh-CN" dirty="0" smtClean="0"/>
              <a:t>Informative explanatory visualization</a:t>
            </a:r>
          </a:p>
          <a:p>
            <a:r>
              <a:rPr lang="en-US" altLang="zh-CN" dirty="0" smtClean="0"/>
              <a:t>External Customer</a:t>
            </a:r>
          </a:p>
          <a:p>
            <a:pPr lvl="1"/>
            <a:r>
              <a:rPr lang="en-US" altLang="zh-CN" dirty="0" smtClean="0"/>
              <a:t>Lower level entry point with both summary and drill down capability</a:t>
            </a:r>
          </a:p>
          <a:p>
            <a:pPr lvl="1"/>
            <a:r>
              <a:rPr lang="en-US" altLang="zh-CN" dirty="0" smtClean="0"/>
              <a:t>Hybrid persuasive exploratory – informative explanatory  visualization</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E-commerce</a:t>
            </a:r>
            <a:br>
              <a:rPr lang="en-US" altLang="zh-CN" dirty="0" smtClean="0"/>
            </a:br>
            <a:r>
              <a:rPr lang="en-US" altLang="zh-CN" dirty="0" smtClean="0"/>
              <a:t>User &amp; Task Analysis</a:t>
            </a:r>
            <a:endParaRPr lang="zh-CN" altLang="en-US" dirty="0"/>
          </a:p>
        </p:txBody>
      </p:sp>
      <p:sp>
        <p:nvSpPr>
          <p:cNvPr id="3" name="Content Placeholder 2"/>
          <p:cNvSpPr>
            <a:spLocks noGrp="1"/>
          </p:cNvSpPr>
          <p:nvPr>
            <p:ph idx="1"/>
          </p:nvPr>
        </p:nvSpPr>
        <p:spPr/>
        <p:txBody>
          <a:bodyPr>
            <a:normAutofit/>
          </a:bodyPr>
          <a:lstStyle/>
          <a:p>
            <a:r>
              <a:rPr lang="en-US" altLang="zh-CN" dirty="0" smtClean="0"/>
              <a:t>Executive/Management</a:t>
            </a:r>
          </a:p>
          <a:p>
            <a:pPr lvl="1"/>
            <a:r>
              <a:rPr lang="en-US" altLang="zh-CN" dirty="0" smtClean="0"/>
              <a:t>High level entry point with summary data and drill down capability</a:t>
            </a:r>
          </a:p>
          <a:p>
            <a:pPr lvl="1"/>
            <a:r>
              <a:rPr lang="en-US" altLang="zh-CN" dirty="0" smtClean="0"/>
              <a:t>Primarily informative explanatory visualization</a:t>
            </a:r>
          </a:p>
          <a:p>
            <a:r>
              <a:rPr lang="en-US" altLang="zh-CN" dirty="0" smtClean="0"/>
              <a:t>Business Analyst</a:t>
            </a:r>
          </a:p>
          <a:p>
            <a:pPr lvl="1"/>
            <a:r>
              <a:rPr lang="en-US" altLang="zh-CN" dirty="0" smtClean="0"/>
              <a:t>High level entry point with summary data, drill down and drill across capabilities</a:t>
            </a:r>
          </a:p>
          <a:p>
            <a:pPr lvl="1"/>
            <a:r>
              <a:rPr lang="en-US" altLang="zh-CN" dirty="0" smtClean="0"/>
              <a:t>Hybrid exploratory – informative explanatory  visualization</a:t>
            </a:r>
          </a:p>
        </p:txBody>
      </p:sp>
    </p:spTree>
    <p:extLst>
      <p:ext uri="{BB962C8B-B14F-4D97-AF65-F5344CB8AC3E}">
        <p14:creationId xmlns:p14="http://schemas.microsoft.com/office/powerpoint/2010/main" val="162302824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fontScale="90000"/>
          </a:bodyPr>
          <a:lstStyle/>
          <a:p>
            <a:r>
              <a:rPr kumimoji="0" lang="en-US" sz="5000" b="0" kern="1200" dirty="0" smtClean="0">
                <a:ln>
                  <a:noFill/>
                </a:ln>
                <a:solidFill>
                  <a:schemeClr val="tx2"/>
                </a:solidFill>
                <a:effectLst/>
                <a:latin typeface="+mj-lt"/>
                <a:ea typeface="+mj-ea"/>
                <a:cs typeface="+mj-cs"/>
              </a:rPr>
              <a:t>E-commerce</a:t>
            </a:r>
            <a:r>
              <a:rPr lang="en-US" altLang="zh-CN" dirty="0" smtClean="0"/>
              <a:t/>
            </a:r>
            <a:br>
              <a:rPr lang="en-US" altLang="zh-CN" dirty="0" smtClean="0"/>
            </a:br>
            <a:r>
              <a:rPr lang="en-US" altLang="zh-CN" dirty="0" smtClean="0"/>
              <a:t>BI Portal Landscape – Operational</a:t>
            </a:r>
            <a:endParaRPr lang="zh-CN" altLang="en-US" dirty="0"/>
          </a:p>
        </p:txBody>
      </p:sp>
      <p:pic>
        <p:nvPicPr>
          <p:cNvPr id="6" name="Content Placeholder 5" descr="analyst.PNG"/>
          <p:cNvPicPr>
            <a:picLocks noGrp="1" noChangeAspect="1"/>
          </p:cNvPicPr>
          <p:nvPr>
            <p:ph idx="1"/>
          </p:nvPr>
        </p:nvPicPr>
        <p:blipFill>
          <a:blip r:embed="rId3" cstate="print"/>
          <a:stretch>
            <a:fillRect/>
          </a:stretch>
        </p:blipFill>
        <p:spPr>
          <a:xfrm>
            <a:off x="1643951" y="2210214"/>
            <a:ext cx="6024393" cy="3703932"/>
          </a:xfrm>
        </p:spPr>
      </p:pic>
    </p:spTree>
    <p:extLst>
      <p:ext uri="{BB962C8B-B14F-4D97-AF65-F5344CB8AC3E}">
        <p14:creationId xmlns:p14="http://schemas.microsoft.com/office/powerpoint/2010/main" val="35151196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fontScale="90000"/>
          </a:bodyPr>
          <a:lstStyle/>
          <a:p>
            <a:r>
              <a:rPr kumimoji="0" lang="en-US" sz="5000" b="0" kern="1200" dirty="0" smtClean="0">
                <a:ln>
                  <a:noFill/>
                </a:ln>
                <a:solidFill>
                  <a:schemeClr val="tx2"/>
                </a:solidFill>
                <a:effectLst/>
                <a:latin typeface="+mj-lt"/>
                <a:ea typeface="+mj-ea"/>
                <a:cs typeface="+mj-cs"/>
              </a:rPr>
              <a:t>E-commerce</a:t>
            </a:r>
            <a:r>
              <a:rPr lang="en-US" altLang="zh-CN" dirty="0" smtClean="0"/>
              <a:t/>
            </a:r>
            <a:br>
              <a:rPr lang="en-US" altLang="zh-CN" dirty="0" smtClean="0"/>
            </a:br>
            <a:r>
              <a:rPr lang="en-US" altLang="zh-CN" dirty="0" smtClean="0"/>
              <a:t>BI Portal Landscape – Customer</a:t>
            </a:r>
            <a:endParaRPr lang="zh-CN" altLang="en-US" dirty="0"/>
          </a:p>
        </p:txBody>
      </p:sp>
      <p:pic>
        <p:nvPicPr>
          <p:cNvPr id="6" name="Content Placeholder 5" descr="analyst.PNG"/>
          <p:cNvPicPr>
            <a:picLocks noGrp="1" noChangeAspect="1"/>
          </p:cNvPicPr>
          <p:nvPr>
            <p:ph idx="1"/>
          </p:nvPr>
        </p:nvPicPr>
        <p:blipFill>
          <a:blip r:embed="rId3" cstate="print"/>
          <a:stretch>
            <a:fillRect/>
          </a:stretch>
        </p:blipFill>
        <p:spPr>
          <a:xfrm>
            <a:off x="1643951" y="2275458"/>
            <a:ext cx="6024393" cy="3573443"/>
          </a:xfrm>
        </p:spPr>
      </p:pic>
    </p:spTree>
    <p:extLst>
      <p:ext uri="{BB962C8B-B14F-4D97-AF65-F5344CB8AC3E}">
        <p14:creationId xmlns:p14="http://schemas.microsoft.com/office/powerpoint/2010/main" val="35151196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fontScale="90000"/>
          </a:bodyPr>
          <a:lstStyle/>
          <a:p>
            <a:r>
              <a:rPr kumimoji="0" lang="en-US" sz="5000" b="0" kern="1200" dirty="0" smtClean="0">
                <a:ln>
                  <a:noFill/>
                </a:ln>
                <a:solidFill>
                  <a:schemeClr val="tx2"/>
                </a:solidFill>
                <a:effectLst/>
                <a:latin typeface="+mj-lt"/>
                <a:ea typeface="+mj-ea"/>
                <a:cs typeface="+mj-cs"/>
              </a:rPr>
              <a:t>E-commerce</a:t>
            </a:r>
            <a:br>
              <a:rPr kumimoji="0" lang="en-US" sz="5000" b="0" kern="1200" dirty="0" smtClean="0">
                <a:ln>
                  <a:noFill/>
                </a:ln>
                <a:solidFill>
                  <a:schemeClr val="tx2"/>
                </a:solidFill>
                <a:effectLst/>
                <a:latin typeface="+mj-lt"/>
                <a:ea typeface="+mj-ea"/>
                <a:cs typeface="+mj-cs"/>
              </a:rPr>
            </a:br>
            <a:r>
              <a:rPr lang="en-US" altLang="zh-CN" dirty="0" smtClean="0"/>
              <a:t>BI Portal Landscape - Executive</a:t>
            </a:r>
            <a:endParaRPr lang="zh-CN" altLang="en-US" dirty="0"/>
          </a:p>
        </p:txBody>
      </p:sp>
      <p:pic>
        <p:nvPicPr>
          <p:cNvPr id="4" name="Content Placeholder 3" descr="Capture.PNG"/>
          <p:cNvPicPr>
            <a:picLocks noGrp="1" noChangeAspect="1"/>
          </p:cNvPicPr>
          <p:nvPr>
            <p:ph idx="1"/>
          </p:nvPr>
        </p:nvPicPr>
        <p:blipFill>
          <a:blip r:embed="rId3" cstate="print"/>
          <a:stretch>
            <a:fillRect/>
          </a:stretch>
        </p:blipFill>
        <p:spPr>
          <a:xfrm>
            <a:off x="1619672" y="1628800"/>
            <a:ext cx="5986234" cy="4784670"/>
          </a:xfrm>
        </p:spPr>
      </p:pic>
    </p:spTree>
    <p:extLst>
      <p:ext uri="{BB962C8B-B14F-4D97-AF65-F5344CB8AC3E}">
        <p14:creationId xmlns:p14="http://schemas.microsoft.com/office/powerpoint/2010/main" val="195908437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544" y="260648"/>
            <a:ext cx="8229600" cy="1143000"/>
          </a:xfrm>
          <a:prstGeom prst="rect">
            <a:avLst/>
          </a:prstGeom>
        </p:spPr>
        <p:txBody>
          <a:bodyPr>
            <a:normAutofit fontScale="82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mtClean="0"/>
              <a:t>E-commerce</a:t>
            </a:r>
            <a:br>
              <a:rPr lang="en-US" smtClean="0"/>
            </a:br>
            <a:r>
              <a:rPr lang="en-US" altLang="zh-CN" smtClean="0"/>
              <a:t>BI Portal - Executive Drill Down </a:t>
            </a:r>
            <a:endParaRPr lang="en-US" dirty="0"/>
          </a:p>
        </p:txBody>
      </p:sp>
      <p:pic>
        <p:nvPicPr>
          <p:cNvPr id="5" name="Content Placeholder 3" descr="exective_drilldown.PNG"/>
          <p:cNvPicPr>
            <a:picLocks noChangeAspect="1"/>
          </p:cNvPicPr>
          <p:nvPr/>
        </p:nvPicPr>
        <p:blipFill>
          <a:blip r:embed="rId2" cstate="print"/>
          <a:stretch>
            <a:fillRect/>
          </a:stretch>
        </p:blipFill>
        <p:spPr>
          <a:xfrm>
            <a:off x="532784" y="2120847"/>
            <a:ext cx="8078432" cy="4018068"/>
          </a:xfrm>
          <a:prstGeom prst="rect">
            <a:avLst/>
          </a:prstGeom>
        </p:spPr>
      </p:pic>
    </p:spTree>
    <p:extLst>
      <p:ext uri="{BB962C8B-B14F-4D97-AF65-F5344CB8AC3E}">
        <p14:creationId xmlns:p14="http://schemas.microsoft.com/office/powerpoint/2010/main" val="18240816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fontScale="90000"/>
          </a:bodyPr>
          <a:lstStyle/>
          <a:p>
            <a:r>
              <a:rPr kumimoji="0" lang="en-US" sz="5000" b="0" kern="1200" dirty="0" smtClean="0">
                <a:ln>
                  <a:noFill/>
                </a:ln>
                <a:solidFill>
                  <a:schemeClr val="tx2"/>
                </a:solidFill>
                <a:effectLst/>
                <a:latin typeface="+mj-lt"/>
                <a:ea typeface="+mj-ea"/>
                <a:cs typeface="+mj-cs"/>
              </a:rPr>
              <a:t>E-commerce</a:t>
            </a:r>
            <a:br>
              <a:rPr kumimoji="0" lang="en-US" sz="5000" b="0" kern="1200" dirty="0" smtClean="0">
                <a:ln>
                  <a:noFill/>
                </a:ln>
                <a:solidFill>
                  <a:schemeClr val="tx2"/>
                </a:solidFill>
                <a:effectLst/>
                <a:latin typeface="+mj-lt"/>
                <a:ea typeface="+mj-ea"/>
                <a:cs typeface="+mj-cs"/>
              </a:rPr>
            </a:br>
            <a:r>
              <a:rPr lang="en-US" altLang="zh-CN" dirty="0" smtClean="0"/>
              <a:t>BI Portal Landscape - Analyst</a:t>
            </a:r>
            <a:endParaRPr lang="zh-CN" altLang="en-US" dirty="0"/>
          </a:p>
        </p:txBody>
      </p:sp>
      <p:pic>
        <p:nvPicPr>
          <p:cNvPr id="6" name="Content Placeholder 5" descr="analyst.PNG"/>
          <p:cNvPicPr>
            <a:picLocks noGrp="1" noChangeAspect="1"/>
          </p:cNvPicPr>
          <p:nvPr>
            <p:ph idx="1"/>
          </p:nvPr>
        </p:nvPicPr>
        <p:blipFill>
          <a:blip r:embed="rId3" cstate="print"/>
          <a:stretch>
            <a:fillRect/>
          </a:stretch>
        </p:blipFill>
        <p:spPr>
          <a:xfrm>
            <a:off x="1659909" y="1687295"/>
            <a:ext cx="5992476" cy="4749770"/>
          </a:xfrm>
        </p:spPr>
      </p:pic>
    </p:spTree>
    <p:extLst>
      <p:ext uri="{BB962C8B-B14F-4D97-AF65-F5344CB8AC3E}">
        <p14:creationId xmlns:p14="http://schemas.microsoft.com/office/powerpoint/2010/main" val="35151196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544" y="908720"/>
            <a:ext cx="8229600" cy="1143000"/>
          </a:xfrm>
          <a:prstGeom prst="rect">
            <a:avLst/>
          </a:prstGeom>
        </p:spPr>
        <p:txBody>
          <a:bodyPr>
            <a:normAutofit fontScale="750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mtClean="0"/>
              <a:t>E-commerce</a:t>
            </a:r>
            <a:br>
              <a:rPr lang="en-US" smtClean="0"/>
            </a:br>
            <a:r>
              <a:rPr lang="en-US" altLang="zh-CN" smtClean="0"/>
              <a:t>BI Portal Landscape – Analyst Drill Down</a:t>
            </a:r>
            <a:endParaRPr lang="en-US" dirty="0"/>
          </a:p>
        </p:txBody>
      </p:sp>
      <p:pic>
        <p:nvPicPr>
          <p:cNvPr id="5" name="Content Placeholder 3" descr="Analyst Drilldown.PNG"/>
          <p:cNvPicPr>
            <a:picLocks noChangeAspect="1"/>
          </p:cNvPicPr>
          <p:nvPr/>
        </p:nvPicPr>
        <p:blipFill>
          <a:blip r:embed="rId2" cstate="print"/>
          <a:stretch>
            <a:fillRect/>
          </a:stretch>
        </p:blipFill>
        <p:spPr>
          <a:xfrm>
            <a:off x="457200" y="2376485"/>
            <a:ext cx="8229600" cy="3506792"/>
          </a:xfrm>
          <a:prstGeom prst="rect">
            <a:avLst/>
          </a:prstGeom>
        </p:spPr>
      </p:pic>
    </p:spTree>
    <p:extLst>
      <p:ext uri="{BB962C8B-B14F-4D97-AF65-F5344CB8AC3E}">
        <p14:creationId xmlns:p14="http://schemas.microsoft.com/office/powerpoint/2010/main" val="300183380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What is Coach </a:t>
            </a:r>
            <a:r>
              <a:rPr lang="en-US" altLang="zh-CN" dirty="0" err="1" smtClean="0"/>
              <a:t>Inc</a:t>
            </a:r>
            <a:r>
              <a:rPr lang="en-US" altLang="zh-CN" dirty="0" smtClean="0"/>
              <a:t>…..	</a:t>
            </a:r>
            <a:endParaRPr lang="zh-CN" altLang="en-US" dirty="0"/>
          </a:p>
        </p:txBody>
      </p:sp>
      <p:sp>
        <p:nvSpPr>
          <p:cNvPr id="3" name="Content Placeholder 2"/>
          <p:cNvSpPr>
            <a:spLocks noGrp="1"/>
          </p:cNvSpPr>
          <p:nvPr>
            <p:ph idx="1"/>
          </p:nvPr>
        </p:nvSpPr>
        <p:spPr/>
        <p:txBody>
          <a:bodyPr>
            <a:normAutofit fontScale="92500"/>
          </a:bodyPr>
          <a:lstStyle/>
          <a:p>
            <a:r>
              <a:rPr lang="en-US" altLang="zh-CN" b="1" dirty="0" smtClean="0"/>
              <a:t>Rich Heritage</a:t>
            </a:r>
            <a:r>
              <a:rPr lang="en-US" altLang="zh-CN" dirty="0" smtClean="0"/>
              <a:t>: founded </a:t>
            </a:r>
            <a:r>
              <a:rPr lang="en-US" altLang="zh-CN" dirty="0"/>
              <a:t>in 1941 as a family-run </a:t>
            </a:r>
            <a:r>
              <a:rPr lang="en-US" altLang="zh-CN" dirty="0" smtClean="0"/>
              <a:t>workshop</a:t>
            </a:r>
          </a:p>
          <a:p>
            <a:r>
              <a:rPr lang="en-US" altLang="zh-CN" b="1" dirty="0" smtClean="0"/>
              <a:t>Broad Reach</a:t>
            </a:r>
            <a:r>
              <a:rPr lang="en-US" altLang="zh-CN" dirty="0" smtClean="0"/>
              <a:t>: multi-channel distribution strategy</a:t>
            </a:r>
          </a:p>
          <a:p>
            <a:r>
              <a:rPr lang="en-US" altLang="zh-CN" b="1" dirty="0" smtClean="0"/>
              <a:t>Crafting the future</a:t>
            </a:r>
            <a:r>
              <a:rPr lang="en-US" altLang="zh-CN" dirty="0" smtClean="0"/>
              <a:t>: significant growth home and abroad</a:t>
            </a:r>
          </a:p>
          <a:p>
            <a:endParaRPr lang="en-US" altLang="zh-CN" dirty="0" smtClean="0"/>
          </a:p>
          <a:p>
            <a:endParaRPr lang="en-US" altLang="zh-CN" dirty="0"/>
          </a:p>
          <a:p>
            <a:r>
              <a:rPr lang="en-US" altLang="zh-CN" b="1" dirty="0" smtClean="0"/>
              <a:t>Mission Statement</a:t>
            </a:r>
          </a:p>
          <a:p>
            <a:pPr lvl="1">
              <a:buNone/>
            </a:pPr>
            <a:r>
              <a:rPr lang="en-US" altLang="zh-CN" b="1" dirty="0" smtClean="0"/>
              <a:t>Coach </a:t>
            </a:r>
            <a:r>
              <a:rPr lang="en-US" altLang="zh-CN" b="1" dirty="0"/>
              <a:t>seeks to be the leading brand of quality lifestyle accessories offering classic, modern American </a:t>
            </a:r>
            <a:r>
              <a:rPr lang="en-US" altLang="zh-CN" b="1" dirty="0" smtClean="0"/>
              <a:t>styling</a:t>
            </a:r>
          </a:p>
        </p:txBody>
      </p:sp>
    </p:spTree>
    <p:extLst>
      <p:ext uri="{BB962C8B-B14F-4D97-AF65-F5344CB8AC3E}">
        <p14:creationId xmlns:p14="http://schemas.microsoft.com/office/powerpoint/2010/main" val="115826366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E-commerce</a:t>
            </a:r>
            <a:br>
              <a:rPr lang="en-US" altLang="zh-CN" dirty="0" smtClean="0"/>
            </a:br>
            <a:r>
              <a:rPr lang="en-US" altLang="zh-CN" dirty="0" smtClean="0"/>
              <a:t>Implementation Considerations</a:t>
            </a:r>
            <a:endParaRPr lang="zh-CN" altLang="en-US" dirty="0"/>
          </a:p>
        </p:txBody>
      </p:sp>
      <p:sp>
        <p:nvSpPr>
          <p:cNvPr id="3" name="Content Placeholder 2"/>
          <p:cNvSpPr>
            <a:spLocks noGrp="1"/>
          </p:cNvSpPr>
          <p:nvPr>
            <p:ph idx="1"/>
          </p:nvPr>
        </p:nvSpPr>
        <p:spPr/>
        <p:txBody>
          <a:bodyPr/>
          <a:lstStyle/>
          <a:p>
            <a:r>
              <a:rPr lang="en-US" altLang="zh-CN" dirty="0" smtClean="0"/>
              <a:t>Response time</a:t>
            </a:r>
          </a:p>
          <a:p>
            <a:pPr lvl="1"/>
            <a:r>
              <a:rPr lang="en-US" altLang="zh-CN" dirty="0" smtClean="0"/>
              <a:t>Query performance</a:t>
            </a:r>
          </a:p>
          <a:p>
            <a:pPr lvl="1"/>
            <a:r>
              <a:rPr lang="en-US" altLang="zh-CN" dirty="0" smtClean="0"/>
              <a:t>Materialized views</a:t>
            </a:r>
          </a:p>
          <a:p>
            <a:pPr lvl="1"/>
            <a:r>
              <a:rPr lang="en-US" altLang="zh-CN" dirty="0" smtClean="0"/>
              <a:t>MHC</a:t>
            </a:r>
          </a:p>
          <a:p>
            <a:pPr lvl="1"/>
            <a:r>
              <a:rPr lang="en-US" altLang="zh-CN" dirty="0" smtClean="0"/>
              <a:t>OLAP cache</a:t>
            </a:r>
            <a:endParaRPr lang="zh-CN" altLang="en-US" dirty="0"/>
          </a:p>
        </p:txBody>
      </p:sp>
    </p:spTree>
    <p:extLst>
      <p:ext uri="{BB962C8B-B14F-4D97-AF65-F5344CB8AC3E}">
        <p14:creationId xmlns:p14="http://schemas.microsoft.com/office/powerpoint/2010/main" val="221279292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6232" y="3645024"/>
            <a:ext cx="8229600" cy="1143000"/>
          </a:xfrm>
        </p:spPr>
        <p:txBody>
          <a:bodyPr>
            <a:normAutofit fontScale="90000"/>
          </a:bodyPr>
          <a:lstStyle/>
          <a:p>
            <a:r>
              <a:rPr lang="en-US" altLang="zh-CN" dirty="0" smtClean="0"/>
              <a:t>Questions?</a:t>
            </a:r>
            <a:br>
              <a:rPr lang="en-US" altLang="zh-CN" dirty="0" smtClean="0"/>
            </a:br>
            <a:r>
              <a:rPr lang="en-US" altLang="zh-CN" dirty="0" smtClean="0"/>
              <a:t/>
            </a:r>
            <a:br>
              <a:rPr lang="en-US" altLang="zh-CN" dirty="0" smtClean="0"/>
            </a:br>
            <a:r>
              <a:rPr lang="en-US" altLang="zh-CN" dirty="0"/>
              <a:t/>
            </a:r>
            <a:br>
              <a:rPr lang="en-US" altLang="zh-CN" dirty="0"/>
            </a:br>
            <a:r>
              <a:rPr lang="en-US" altLang="zh-CN" dirty="0" smtClean="0"/>
              <a:t>You can clap now….</a:t>
            </a:r>
            <a:endParaRPr lang="zh-CN" altLang="en-US" dirty="0"/>
          </a:p>
        </p:txBody>
      </p:sp>
    </p:spTree>
    <p:extLst>
      <p:ext uri="{BB962C8B-B14F-4D97-AF65-F5344CB8AC3E}">
        <p14:creationId xmlns:p14="http://schemas.microsoft.com/office/powerpoint/2010/main" val="225184071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E-commerce</a:t>
            </a:r>
            <a:br>
              <a:rPr lang="en-US" altLang="zh-CN" dirty="0" smtClean="0"/>
            </a:br>
            <a:r>
              <a:rPr lang="en-US" altLang="zh-CN" dirty="0" smtClean="0"/>
              <a:t>Why DW &amp; BI?</a:t>
            </a:r>
            <a:endParaRPr lang="zh-CN" altLang="en-US" dirty="0"/>
          </a:p>
        </p:txBody>
      </p:sp>
      <p:sp>
        <p:nvSpPr>
          <p:cNvPr id="3" name="Content Placeholder 2"/>
          <p:cNvSpPr>
            <a:spLocks noGrp="1"/>
          </p:cNvSpPr>
          <p:nvPr>
            <p:ph idx="1"/>
          </p:nvPr>
        </p:nvSpPr>
        <p:spPr/>
        <p:txBody>
          <a:bodyPr/>
          <a:lstStyle/>
          <a:p>
            <a:r>
              <a:rPr lang="en-US" altLang="zh-CN" dirty="0" smtClean="0"/>
              <a:t>Improved decision making</a:t>
            </a:r>
          </a:p>
          <a:p>
            <a:r>
              <a:rPr lang="en-US" altLang="zh-CN" dirty="0" smtClean="0"/>
              <a:t>Analysis that matches business processes</a:t>
            </a:r>
          </a:p>
          <a:p>
            <a:r>
              <a:rPr lang="en-US" altLang="zh-CN" dirty="0" smtClean="0"/>
              <a:t>Data consistency</a:t>
            </a:r>
          </a:p>
          <a:p>
            <a:r>
              <a:rPr lang="en-US" altLang="zh-CN" dirty="0" smtClean="0"/>
              <a:t>NOSQL analysis</a:t>
            </a:r>
          </a:p>
          <a:p>
            <a:pPr lvl="1"/>
            <a:r>
              <a:rPr lang="en-US" altLang="zh-CN" dirty="0" smtClean="0"/>
              <a:t>OLAP tools</a:t>
            </a:r>
          </a:p>
          <a:p>
            <a:pPr lvl="1"/>
            <a:r>
              <a:rPr lang="en-US" altLang="zh-CN" dirty="0" smtClean="0"/>
              <a:t>Visualizations</a:t>
            </a:r>
          </a:p>
          <a:p>
            <a:endParaRPr lang="en-US" altLang="zh-CN" dirty="0" smtClean="0"/>
          </a:p>
          <a:p>
            <a:endParaRPr lang="zh-CN" altLang="en-US" dirty="0"/>
          </a:p>
        </p:txBody>
      </p:sp>
    </p:spTree>
    <p:extLst>
      <p:ext uri="{BB962C8B-B14F-4D97-AF65-F5344CB8AC3E}">
        <p14:creationId xmlns:p14="http://schemas.microsoft.com/office/powerpoint/2010/main" val="304968287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Coach – Business Process</a:t>
            </a:r>
            <a:endParaRPr lang="zh-CN" alt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78149508"/>
              </p:ext>
            </p:extLst>
          </p:nvPr>
        </p:nvGraphicFramePr>
        <p:xfrm>
          <a:off x="467541" y="2060847"/>
          <a:ext cx="8136906" cy="4297328"/>
        </p:xfrm>
        <a:graphic>
          <a:graphicData uri="http://schemas.openxmlformats.org/drawingml/2006/table">
            <a:tbl>
              <a:tblPr firstRow="1" firstCol="1" bandRow="1">
                <a:tableStyleId>{21E4AEA4-8DFA-4A89-87EB-49C32662AFE0}</a:tableStyleId>
              </a:tblPr>
              <a:tblGrid>
                <a:gridCol w="2561759"/>
                <a:gridCol w="555700"/>
                <a:gridCol w="555700"/>
                <a:gridCol w="560475"/>
                <a:gridCol w="560475"/>
                <a:gridCol w="560475"/>
                <a:gridCol w="560475"/>
                <a:gridCol w="560475"/>
                <a:gridCol w="561429"/>
                <a:gridCol w="587209"/>
                <a:gridCol w="512734"/>
              </a:tblGrid>
              <a:tr h="1522149">
                <a:tc>
                  <a:txBody>
                    <a:bodyPr/>
                    <a:lstStyle/>
                    <a:p>
                      <a:pPr marL="71755" marR="71755" algn="ctr">
                        <a:spcAft>
                          <a:spcPts val="0"/>
                        </a:spcAft>
                      </a:pPr>
                      <a:r>
                        <a:rPr lang="en-US" sz="2000" kern="100" dirty="0">
                          <a:effectLst/>
                        </a:rPr>
                        <a:t> </a:t>
                      </a:r>
                      <a:endParaRPr lang="zh-CN" sz="1800" kern="100" dirty="0">
                        <a:effectLst/>
                        <a:latin typeface="Calibri"/>
                        <a:ea typeface="宋体"/>
                        <a:cs typeface="Times New Roman"/>
                      </a:endParaRPr>
                    </a:p>
                  </a:txBody>
                  <a:tcPr marL="68580" marR="68580" marT="0" marB="0" vert="eaVert" anchor="b"/>
                </a:tc>
                <a:tc>
                  <a:txBody>
                    <a:bodyPr/>
                    <a:lstStyle/>
                    <a:p>
                      <a:pPr marL="71755" marR="71755" algn="ctr">
                        <a:spcAft>
                          <a:spcPts val="0"/>
                        </a:spcAft>
                      </a:pPr>
                      <a:r>
                        <a:rPr lang="en-US" sz="1400" kern="100" dirty="0">
                          <a:effectLst/>
                        </a:rPr>
                        <a:t>Date &amp; Time</a:t>
                      </a:r>
                      <a:endParaRPr lang="zh-CN" sz="1400" kern="100" dirty="0">
                        <a:effectLst/>
                        <a:latin typeface="Calibri"/>
                        <a:ea typeface="宋体"/>
                        <a:cs typeface="Times New Roman"/>
                      </a:endParaRPr>
                    </a:p>
                  </a:txBody>
                  <a:tcPr marL="68580" marR="68580" marT="0" marB="0" vert="eaVert" anchor="b"/>
                </a:tc>
                <a:tc>
                  <a:txBody>
                    <a:bodyPr/>
                    <a:lstStyle/>
                    <a:p>
                      <a:pPr marL="71755" marR="71755" algn="ctr">
                        <a:spcAft>
                          <a:spcPts val="0"/>
                        </a:spcAft>
                      </a:pPr>
                      <a:r>
                        <a:rPr lang="en-US" sz="1400" kern="100">
                          <a:effectLst/>
                        </a:rPr>
                        <a:t>vendor</a:t>
                      </a:r>
                      <a:endParaRPr lang="zh-CN" sz="1400" kern="100">
                        <a:effectLst/>
                        <a:latin typeface="Calibri"/>
                        <a:ea typeface="宋体"/>
                        <a:cs typeface="Times New Roman"/>
                      </a:endParaRPr>
                    </a:p>
                  </a:txBody>
                  <a:tcPr marL="68580" marR="68580" marT="0" marB="0" vert="eaVert" anchor="b"/>
                </a:tc>
                <a:tc>
                  <a:txBody>
                    <a:bodyPr/>
                    <a:lstStyle/>
                    <a:p>
                      <a:pPr marL="71755" marR="71755" algn="ctr">
                        <a:spcAft>
                          <a:spcPts val="0"/>
                        </a:spcAft>
                      </a:pPr>
                      <a:r>
                        <a:rPr lang="en-US" sz="1400" kern="100">
                          <a:effectLst/>
                        </a:rPr>
                        <a:t>Product</a:t>
                      </a:r>
                      <a:endParaRPr lang="zh-CN" sz="1400" kern="100">
                        <a:effectLst/>
                        <a:latin typeface="Calibri"/>
                        <a:ea typeface="宋体"/>
                        <a:cs typeface="Times New Roman"/>
                      </a:endParaRPr>
                    </a:p>
                  </a:txBody>
                  <a:tcPr marL="68580" marR="68580" marT="0" marB="0" vert="eaVert" anchor="b"/>
                </a:tc>
                <a:tc>
                  <a:txBody>
                    <a:bodyPr/>
                    <a:lstStyle/>
                    <a:p>
                      <a:pPr marL="71755" marR="71755" algn="ctr">
                        <a:spcAft>
                          <a:spcPts val="0"/>
                        </a:spcAft>
                      </a:pPr>
                      <a:r>
                        <a:rPr lang="en-US" sz="1400" kern="100">
                          <a:effectLst/>
                        </a:rPr>
                        <a:t>Part</a:t>
                      </a:r>
                      <a:endParaRPr lang="zh-CN" sz="1400" kern="100">
                        <a:effectLst/>
                        <a:latin typeface="Calibri"/>
                        <a:ea typeface="宋体"/>
                        <a:cs typeface="Times New Roman"/>
                      </a:endParaRPr>
                    </a:p>
                  </a:txBody>
                  <a:tcPr marL="68580" marR="68580" marT="0" marB="0" vert="eaVert" anchor="b"/>
                </a:tc>
                <a:tc>
                  <a:txBody>
                    <a:bodyPr/>
                    <a:lstStyle/>
                    <a:p>
                      <a:pPr marL="71755" marR="71755" algn="ctr">
                        <a:spcAft>
                          <a:spcPts val="0"/>
                        </a:spcAft>
                      </a:pPr>
                      <a:r>
                        <a:rPr lang="en-US" sz="1400" kern="100">
                          <a:effectLst/>
                        </a:rPr>
                        <a:t>Transaction</a:t>
                      </a:r>
                      <a:endParaRPr lang="zh-CN" sz="1400" kern="100">
                        <a:effectLst/>
                        <a:latin typeface="Calibri"/>
                        <a:ea typeface="宋体"/>
                        <a:cs typeface="Times New Roman"/>
                      </a:endParaRPr>
                    </a:p>
                  </a:txBody>
                  <a:tcPr marL="68580" marR="68580" marT="0" marB="0" vert="eaVert" anchor="b"/>
                </a:tc>
                <a:tc>
                  <a:txBody>
                    <a:bodyPr/>
                    <a:lstStyle/>
                    <a:p>
                      <a:pPr marL="71755" marR="71755" algn="ctr">
                        <a:spcAft>
                          <a:spcPts val="0"/>
                        </a:spcAft>
                      </a:pPr>
                      <a:r>
                        <a:rPr lang="en-US" sz="1400" kern="100" dirty="0">
                          <a:effectLst/>
                        </a:rPr>
                        <a:t>Customer</a:t>
                      </a:r>
                      <a:endParaRPr lang="zh-CN" sz="1400" kern="100" dirty="0">
                        <a:effectLst/>
                        <a:latin typeface="Calibri"/>
                        <a:ea typeface="宋体"/>
                        <a:cs typeface="Times New Roman"/>
                      </a:endParaRPr>
                    </a:p>
                  </a:txBody>
                  <a:tcPr marL="68580" marR="68580" marT="0" marB="0" vert="eaVert" anchor="b"/>
                </a:tc>
                <a:tc>
                  <a:txBody>
                    <a:bodyPr/>
                    <a:lstStyle/>
                    <a:p>
                      <a:pPr marL="71755" marR="71755" algn="ctr">
                        <a:spcAft>
                          <a:spcPts val="0"/>
                        </a:spcAft>
                      </a:pPr>
                      <a:r>
                        <a:rPr lang="en-US" sz="1400" kern="100" dirty="0">
                          <a:effectLst/>
                        </a:rPr>
                        <a:t>Media</a:t>
                      </a:r>
                      <a:endParaRPr lang="zh-CN" sz="1400" kern="100" dirty="0">
                        <a:effectLst/>
                        <a:latin typeface="Calibri"/>
                        <a:ea typeface="宋体"/>
                        <a:cs typeface="Times New Roman"/>
                      </a:endParaRPr>
                    </a:p>
                  </a:txBody>
                  <a:tcPr marL="68580" marR="68580" marT="0" marB="0" vert="eaVert" anchor="b"/>
                </a:tc>
                <a:tc>
                  <a:txBody>
                    <a:bodyPr/>
                    <a:lstStyle/>
                    <a:p>
                      <a:pPr marL="71755" marR="71755" algn="ctr">
                        <a:spcAft>
                          <a:spcPts val="0"/>
                        </a:spcAft>
                      </a:pPr>
                      <a:r>
                        <a:rPr lang="en-US" sz="1400" kern="100">
                          <a:effectLst/>
                        </a:rPr>
                        <a:t>Service policy</a:t>
                      </a:r>
                      <a:endParaRPr lang="zh-CN" sz="1400" kern="100">
                        <a:effectLst/>
                        <a:latin typeface="Calibri"/>
                        <a:ea typeface="宋体"/>
                        <a:cs typeface="Times New Roman"/>
                      </a:endParaRPr>
                    </a:p>
                  </a:txBody>
                  <a:tcPr marL="68580" marR="68580" marT="0" marB="0" vert="eaVert" anchor="b"/>
                </a:tc>
                <a:tc>
                  <a:txBody>
                    <a:bodyPr/>
                    <a:lstStyle/>
                    <a:p>
                      <a:pPr marL="71755" marR="71755" algn="ctr">
                        <a:spcAft>
                          <a:spcPts val="0"/>
                        </a:spcAft>
                      </a:pPr>
                      <a:r>
                        <a:rPr lang="en-US" sz="1400" kern="100">
                          <a:effectLst/>
                        </a:rPr>
                        <a:t>Status &amp; Types</a:t>
                      </a:r>
                      <a:endParaRPr lang="zh-CN" sz="1400" kern="100">
                        <a:effectLst/>
                        <a:latin typeface="Calibri"/>
                        <a:ea typeface="宋体"/>
                        <a:cs typeface="Times New Roman"/>
                      </a:endParaRPr>
                    </a:p>
                  </a:txBody>
                  <a:tcPr marL="68580" marR="68580" marT="0" marB="0" vert="eaVert" anchor="b"/>
                </a:tc>
                <a:tc>
                  <a:txBody>
                    <a:bodyPr/>
                    <a:lstStyle/>
                    <a:p>
                      <a:pPr marL="71755" marR="71755" algn="ctr">
                        <a:spcAft>
                          <a:spcPts val="0"/>
                        </a:spcAft>
                      </a:pPr>
                      <a:r>
                        <a:rPr lang="en-US" sz="1400" kern="100" dirty="0">
                          <a:effectLst/>
                        </a:rPr>
                        <a:t>Carrier</a:t>
                      </a:r>
                      <a:endParaRPr lang="zh-CN" sz="1400" kern="100" dirty="0">
                        <a:effectLst/>
                        <a:latin typeface="Calibri"/>
                        <a:ea typeface="宋体"/>
                        <a:cs typeface="Times New Roman"/>
                      </a:endParaRPr>
                    </a:p>
                  </a:txBody>
                  <a:tcPr marL="68580" marR="68580" marT="0" marB="0" vert="eaVert" anchor="b"/>
                </a:tc>
              </a:tr>
              <a:tr h="260940">
                <a:tc>
                  <a:txBody>
                    <a:bodyPr/>
                    <a:lstStyle/>
                    <a:p>
                      <a:pPr algn="ctr">
                        <a:spcAft>
                          <a:spcPts val="0"/>
                        </a:spcAft>
                      </a:pPr>
                      <a:r>
                        <a:rPr lang="en-US" sz="1400" kern="100" dirty="0">
                          <a:effectLst/>
                        </a:rPr>
                        <a:t>procurement</a:t>
                      </a:r>
                      <a:endParaRPr lang="zh-CN" sz="1200" kern="100" dirty="0">
                        <a:effectLst/>
                        <a:latin typeface="Calibri"/>
                        <a:ea typeface="宋体"/>
                        <a:cs typeface="Times New Roman"/>
                      </a:endParaRPr>
                    </a:p>
                  </a:txBody>
                  <a:tcPr marL="68580" marR="68580" marT="0" marB="0"/>
                </a:tc>
                <a:tc>
                  <a:txBody>
                    <a:bodyPr/>
                    <a:lstStyle/>
                    <a:p>
                      <a:pPr algn="ctr">
                        <a:spcAft>
                          <a:spcPts val="0"/>
                        </a:spcAft>
                      </a:pPr>
                      <a:r>
                        <a:rPr lang="en-US" sz="1050" kern="100" dirty="0">
                          <a:effectLst/>
                        </a:rPr>
                        <a:t> </a:t>
                      </a:r>
                      <a:r>
                        <a:rPr lang="en-US" sz="1050" kern="100" dirty="0" smtClean="0">
                          <a:effectLst/>
                        </a:rPr>
                        <a:t>X</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smtClean="0">
                          <a:effectLst/>
                        </a:rPr>
                        <a:t>X</a:t>
                      </a: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smtClean="0">
                          <a:effectLst/>
                        </a:rPr>
                        <a:t>X</a:t>
                      </a: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smtClean="0">
                          <a:effectLst/>
                        </a:rPr>
                        <a:t>X</a:t>
                      </a: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r>
                        <a:rPr lang="en-US" sz="1050" kern="100" dirty="0" smtClean="0">
                          <a:effectLst/>
                        </a:rPr>
                        <a:t>X</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smtClean="0">
                          <a:effectLst/>
                        </a:rPr>
                        <a:t>X</a:t>
                      </a: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smtClean="0">
                          <a:effectLst/>
                        </a:rPr>
                        <a:t>X</a:t>
                      </a:r>
                      <a:r>
                        <a:rPr lang="en-US" sz="1050" kern="100" dirty="0">
                          <a:effectLst/>
                        </a:rPr>
                        <a:t> </a:t>
                      </a:r>
                      <a:endParaRPr lang="zh-CN" sz="1050" kern="100" dirty="0">
                        <a:effectLst/>
                        <a:latin typeface="Calibri"/>
                        <a:ea typeface="宋体"/>
                        <a:cs typeface="Times New Roman"/>
                      </a:endParaRPr>
                    </a:p>
                  </a:txBody>
                  <a:tcPr marL="68580" marR="68580" marT="0" marB="0" anchor="ctr"/>
                </a:tc>
              </a:tr>
              <a:tr h="260940">
                <a:tc>
                  <a:txBody>
                    <a:bodyPr/>
                    <a:lstStyle/>
                    <a:p>
                      <a:pPr algn="ctr">
                        <a:spcAft>
                          <a:spcPts val="0"/>
                        </a:spcAft>
                      </a:pPr>
                      <a:r>
                        <a:rPr lang="en-US" sz="1400" kern="100">
                          <a:effectLst/>
                        </a:rPr>
                        <a:t>manufacturing</a:t>
                      </a:r>
                      <a:endParaRPr lang="zh-CN" sz="1200" kern="100">
                        <a:effectLst/>
                        <a:latin typeface="Calibri"/>
                        <a:ea typeface="宋体"/>
                        <a:cs typeface="Times New Roman"/>
                      </a:endParaRPr>
                    </a:p>
                  </a:txBody>
                  <a:tcPr marL="68580" marR="68580" marT="0" marB="0"/>
                </a:tc>
                <a:tc>
                  <a:txBody>
                    <a:bodyPr/>
                    <a:lstStyle/>
                    <a:p>
                      <a:pPr algn="ctr">
                        <a:spcAft>
                          <a:spcPts val="0"/>
                        </a:spcAft>
                      </a:pPr>
                      <a:r>
                        <a:rPr lang="en-US" sz="1050" kern="100" dirty="0" smtClean="0">
                          <a:effectLst/>
                        </a:rPr>
                        <a:t>X</a:t>
                      </a: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r>
                        <a:rPr lang="en-US" sz="1050" kern="100" dirty="0" smtClean="0">
                          <a:effectLst/>
                        </a:rPr>
                        <a:t>X</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r>
                        <a:rPr lang="en-US" sz="1050" kern="100" dirty="0" smtClean="0">
                          <a:effectLst/>
                        </a:rPr>
                        <a:t>X</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r>
                        <a:rPr lang="en-US" sz="1050" kern="100" dirty="0" smtClean="0">
                          <a:effectLst/>
                        </a:rPr>
                        <a:t>X</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dirty="0" smtClean="0">
                          <a:effectLst/>
                        </a:rPr>
                        <a:t>X</a:t>
                      </a:r>
                      <a:r>
                        <a:rPr lang="en-US" sz="1050" kern="100" dirty="0">
                          <a:effectLst/>
                        </a:rPr>
                        <a:t> </a:t>
                      </a:r>
                      <a:endParaRPr lang="zh-CN" sz="1050" kern="100" dirty="0">
                        <a:effectLst/>
                        <a:latin typeface="Calibri"/>
                        <a:ea typeface="宋体"/>
                        <a:cs typeface="Times New Roman"/>
                      </a:endParaRPr>
                    </a:p>
                  </a:txBody>
                  <a:tcPr marL="68580" marR="68580" marT="0" marB="0" anchor="ctr"/>
                </a:tc>
              </a:tr>
              <a:tr h="260940">
                <a:tc>
                  <a:txBody>
                    <a:bodyPr/>
                    <a:lstStyle/>
                    <a:p>
                      <a:pPr algn="ctr">
                        <a:spcAft>
                          <a:spcPts val="0"/>
                        </a:spcAft>
                      </a:pPr>
                      <a:r>
                        <a:rPr lang="en-US" sz="1400" kern="100" dirty="0">
                          <a:solidFill>
                            <a:srgbClr val="FF0000"/>
                          </a:solidFill>
                          <a:effectLst/>
                        </a:rPr>
                        <a:t>sales</a:t>
                      </a:r>
                      <a:endParaRPr lang="zh-CN" sz="1200" kern="100" dirty="0">
                        <a:solidFill>
                          <a:srgbClr val="FF0000"/>
                        </a:solidFill>
                        <a:effectLst/>
                        <a:latin typeface="Calibri"/>
                        <a:ea typeface="宋体"/>
                        <a:cs typeface="Times New Roman"/>
                      </a:endParaRPr>
                    </a:p>
                  </a:txBody>
                  <a:tcPr marL="68580" marR="68580" marT="0" marB="0"/>
                </a:tc>
                <a:tc>
                  <a:txBody>
                    <a:bodyPr/>
                    <a:lstStyle/>
                    <a:p>
                      <a:pPr algn="ctr">
                        <a:spcAft>
                          <a:spcPts val="0"/>
                        </a:spcAft>
                      </a:pPr>
                      <a:r>
                        <a:rPr lang="en-US" sz="1050" kern="100" dirty="0">
                          <a:effectLst/>
                        </a:rPr>
                        <a:t> </a:t>
                      </a:r>
                      <a:r>
                        <a:rPr lang="en-US" sz="1050" kern="100" dirty="0" smtClean="0">
                          <a:effectLst/>
                        </a:rPr>
                        <a:t>X</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smtClean="0">
                          <a:effectLst/>
                        </a:rPr>
                        <a:t>X</a:t>
                      </a: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r>
                        <a:rPr lang="en-US" sz="1050" kern="100" dirty="0" smtClean="0">
                          <a:effectLst/>
                        </a:rPr>
                        <a:t>X</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r>
                        <a:rPr lang="en-US" sz="1050" kern="100" dirty="0" smtClean="0">
                          <a:effectLst/>
                        </a:rPr>
                        <a:t>X</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r>
                        <a:rPr lang="en-US" sz="1050" kern="100" dirty="0" smtClean="0">
                          <a:effectLst/>
                        </a:rPr>
                        <a:t>X</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r>
                        <a:rPr lang="en-US" sz="1050" kern="100" dirty="0" smtClean="0">
                          <a:effectLst/>
                        </a:rPr>
                        <a:t>X</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r>
                        <a:rPr lang="en-US" sz="1050" kern="100" dirty="0" smtClean="0">
                          <a:effectLst/>
                        </a:rPr>
                        <a:t>X</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r>
              <a:tr h="260940">
                <a:tc>
                  <a:txBody>
                    <a:bodyPr/>
                    <a:lstStyle/>
                    <a:p>
                      <a:pPr algn="ctr">
                        <a:spcAft>
                          <a:spcPts val="0"/>
                        </a:spcAft>
                      </a:pPr>
                      <a:r>
                        <a:rPr lang="en-US" sz="1400" kern="100" dirty="0">
                          <a:effectLst/>
                        </a:rPr>
                        <a:t>i</a:t>
                      </a:r>
                      <a:r>
                        <a:rPr lang="en-US" sz="1400" kern="100" dirty="0" smtClean="0">
                          <a:effectLst/>
                        </a:rPr>
                        <a:t>nventory</a:t>
                      </a:r>
                      <a:endParaRPr lang="zh-CN" sz="1200" kern="100" dirty="0">
                        <a:effectLst/>
                        <a:latin typeface="Calibri"/>
                        <a:ea typeface="宋体"/>
                        <a:cs typeface="Times New Roman"/>
                      </a:endParaRPr>
                    </a:p>
                  </a:txBody>
                  <a:tcPr marL="68580" marR="68580" marT="0" marB="0"/>
                </a:tc>
                <a:tc>
                  <a:txBody>
                    <a:bodyPr/>
                    <a:lstStyle/>
                    <a:p>
                      <a:pPr algn="ctr">
                        <a:spcAft>
                          <a:spcPts val="0"/>
                        </a:spcAft>
                      </a:pPr>
                      <a:r>
                        <a:rPr lang="en-US" sz="1050" kern="100" dirty="0" smtClean="0">
                          <a:effectLst/>
                        </a:rPr>
                        <a:t>X</a:t>
                      </a: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r>
                        <a:rPr lang="en-US" sz="1050" kern="100" dirty="0" smtClean="0">
                          <a:effectLst/>
                        </a:rPr>
                        <a:t>X</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dirty="0" smtClean="0">
                          <a:effectLst/>
                        </a:rPr>
                        <a:t>X</a:t>
                      </a: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smtClean="0">
                          <a:effectLst/>
                        </a:rPr>
                        <a:t>X</a:t>
                      </a: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smtClean="0">
                          <a:effectLst/>
                        </a:rPr>
                        <a:t>X</a:t>
                      </a:r>
                      <a:r>
                        <a:rPr lang="en-US" sz="1050" kern="100" dirty="0">
                          <a:effectLst/>
                        </a:rPr>
                        <a:t> </a:t>
                      </a:r>
                      <a:endParaRPr lang="zh-CN" sz="1050" kern="100" dirty="0">
                        <a:effectLst/>
                        <a:latin typeface="Calibri"/>
                        <a:ea typeface="宋体"/>
                        <a:cs typeface="Times New Roman"/>
                      </a:endParaRPr>
                    </a:p>
                  </a:txBody>
                  <a:tcPr marL="68580" marR="68580" marT="0" marB="0" anchor="ctr"/>
                </a:tc>
              </a:tr>
              <a:tr h="260940">
                <a:tc>
                  <a:txBody>
                    <a:bodyPr/>
                    <a:lstStyle/>
                    <a:p>
                      <a:pPr algn="ctr">
                        <a:spcAft>
                          <a:spcPts val="0"/>
                        </a:spcAft>
                      </a:pPr>
                      <a:r>
                        <a:rPr lang="en-US" sz="1400" kern="100">
                          <a:effectLst/>
                        </a:rPr>
                        <a:t>HR</a:t>
                      </a:r>
                      <a:endParaRPr lang="zh-CN" sz="1200" kern="100">
                        <a:effectLst/>
                        <a:latin typeface="Calibri"/>
                        <a:ea typeface="宋体"/>
                        <a:cs typeface="Times New Roman"/>
                      </a:endParaRPr>
                    </a:p>
                  </a:txBody>
                  <a:tcPr marL="68580" marR="68580" marT="0" marB="0"/>
                </a:tc>
                <a:tc>
                  <a:txBody>
                    <a:bodyPr/>
                    <a:lstStyle/>
                    <a:p>
                      <a:pPr algn="ctr">
                        <a:spcAft>
                          <a:spcPts val="0"/>
                        </a:spcAft>
                      </a:pPr>
                      <a:r>
                        <a:rPr lang="en-US" sz="1050" kern="100" dirty="0" smtClean="0">
                          <a:effectLst/>
                        </a:rPr>
                        <a:t>X</a:t>
                      </a: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r>
                        <a:rPr lang="en-US" sz="1050" kern="100" dirty="0" smtClean="0">
                          <a:effectLst/>
                        </a:rPr>
                        <a:t>X</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r>
                        <a:rPr lang="en-US" sz="1050" kern="100" dirty="0" smtClean="0">
                          <a:effectLst/>
                        </a:rPr>
                        <a:t>X</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r>
                        <a:rPr lang="en-US" sz="1050" kern="100" dirty="0" smtClean="0">
                          <a:effectLst/>
                        </a:rPr>
                        <a:t>X</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smtClean="0">
                          <a:effectLst/>
                        </a:rPr>
                        <a:t>X</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r>
              <a:tr h="260940">
                <a:tc>
                  <a:txBody>
                    <a:bodyPr/>
                    <a:lstStyle/>
                    <a:p>
                      <a:pPr algn="ctr">
                        <a:spcAft>
                          <a:spcPts val="0"/>
                        </a:spcAft>
                      </a:pPr>
                      <a:r>
                        <a:rPr lang="en-US" sz="1400" kern="100">
                          <a:effectLst/>
                        </a:rPr>
                        <a:t>financial</a:t>
                      </a:r>
                      <a:endParaRPr lang="zh-CN" sz="1200" kern="100">
                        <a:effectLst/>
                        <a:latin typeface="Calibri"/>
                        <a:ea typeface="宋体"/>
                        <a:cs typeface="Times New Roman"/>
                      </a:endParaRPr>
                    </a:p>
                  </a:txBody>
                  <a:tcPr marL="68580" marR="68580" marT="0" marB="0"/>
                </a:tc>
                <a:tc>
                  <a:txBody>
                    <a:bodyPr/>
                    <a:lstStyle/>
                    <a:p>
                      <a:pPr algn="ctr">
                        <a:spcAft>
                          <a:spcPts val="0"/>
                        </a:spcAft>
                      </a:pPr>
                      <a:r>
                        <a:rPr lang="en-US" sz="1050" kern="100" dirty="0">
                          <a:effectLst/>
                        </a:rPr>
                        <a:t> </a:t>
                      </a:r>
                      <a:r>
                        <a:rPr lang="en-US" sz="1050" kern="100" dirty="0" smtClean="0">
                          <a:effectLst/>
                        </a:rPr>
                        <a:t>X</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r>
                        <a:rPr lang="en-US" sz="1050" kern="100" dirty="0" smtClean="0">
                          <a:effectLst/>
                        </a:rPr>
                        <a:t>X</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r>
                        <a:rPr lang="en-US" sz="1050" kern="100" dirty="0" smtClean="0">
                          <a:effectLst/>
                        </a:rPr>
                        <a:t>X</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dirty="0" smtClean="0">
                          <a:effectLst/>
                        </a:rPr>
                        <a:t>X</a:t>
                      </a: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r>
              <a:tr h="260940">
                <a:tc>
                  <a:txBody>
                    <a:bodyPr/>
                    <a:lstStyle/>
                    <a:p>
                      <a:pPr algn="ctr">
                        <a:spcAft>
                          <a:spcPts val="0"/>
                        </a:spcAft>
                      </a:pPr>
                      <a:r>
                        <a:rPr lang="en-US" sz="1400" kern="100">
                          <a:effectLst/>
                        </a:rPr>
                        <a:t>payroll</a:t>
                      </a:r>
                      <a:endParaRPr lang="zh-CN" sz="1200" kern="100">
                        <a:effectLst/>
                        <a:latin typeface="Calibri"/>
                        <a:ea typeface="宋体"/>
                        <a:cs typeface="Times New Roman"/>
                      </a:endParaRPr>
                    </a:p>
                  </a:txBody>
                  <a:tcPr marL="68580" marR="68580" marT="0" marB="0"/>
                </a:tc>
                <a:tc>
                  <a:txBody>
                    <a:bodyPr/>
                    <a:lstStyle/>
                    <a:p>
                      <a:pPr algn="ctr">
                        <a:spcAft>
                          <a:spcPts val="0"/>
                        </a:spcAft>
                      </a:pPr>
                      <a:r>
                        <a:rPr lang="en-US" sz="1050" kern="100" dirty="0" smtClean="0">
                          <a:effectLst/>
                        </a:rPr>
                        <a:t>X</a:t>
                      </a: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r>
                        <a:rPr lang="en-US" sz="1050" kern="100" dirty="0" smtClean="0">
                          <a:effectLst/>
                        </a:rPr>
                        <a:t>X</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r>
              <a:tr h="260940">
                <a:tc>
                  <a:txBody>
                    <a:bodyPr/>
                    <a:lstStyle/>
                    <a:p>
                      <a:pPr algn="ctr">
                        <a:spcAft>
                          <a:spcPts val="0"/>
                        </a:spcAft>
                      </a:pPr>
                      <a:r>
                        <a:rPr lang="en-US" sz="1400" kern="100">
                          <a:effectLst/>
                        </a:rPr>
                        <a:t>marketing</a:t>
                      </a:r>
                      <a:endParaRPr lang="zh-CN" sz="1200" kern="100">
                        <a:effectLst/>
                        <a:latin typeface="Calibri"/>
                        <a:ea typeface="宋体"/>
                        <a:cs typeface="Times New Roman"/>
                      </a:endParaRPr>
                    </a:p>
                  </a:txBody>
                  <a:tcPr marL="68580" marR="68580" marT="0" marB="0"/>
                </a:tc>
                <a:tc>
                  <a:txBody>
                    <a:bodyPr/>
                    <a:lstStyle/>
                    <a:p>
                      <a:pPr algn="ctr">
                        <a:spcAft>
                          <a:spcPts val="0"/>
                        </a:spcAft>
                      </a:pPr>
                      <a:r>
                        <a:rPr lang="en-US" sz="1050" kern="100" dirty="0">
                          <a:effectLst/>
                        </a:rPr>
                        <a:t> </a:t>
                      </a:r>
                      <a:r>
                        <a:rPr lang="en-US" sz="1050" kern="100" dirty="0" smtClean="0">
                          <a:effectLst/>
                        </a:rPr>
                        <a:t>X</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r>
                        <a:rPr lang="en-US" sz="1050" kern="100" dirty="0" smtClean="0">
                          <a:effectLst/>
                        </a:rPr>
                        <a:t>X</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r>
              <a:tr h="260940">
                <a:tc>
                  <a:txBody>
                    <a:bodyPr/>
                    <a:lstStyle/>
                    <a:p>
                      <a:pPr algn="ctr">
                        <a:spcAft>
                          <a:spcPts val="0"/>
                        </a:spcAft>
                      </a:pPr>
                      <a:r>
                        <a:rPr lang="en-US" sz="1400" kern="100" dirty="0">
                          <a:effectLst/>
                        </a:rPr>
                        <a:t>customer services</a:t>
                      </a:r>
                      <a:endParaRPr lang="zh-CN" sz="1200" kern="100" dirty="0">
                        <a:effectLst/>
                        <a:latin typeface="Calibri"/>
                        <a:ea typeface="宋体"/>
                        <a:cs typeface="Times New Roman"/>
                      </a:endParaRPr>
                    </a:p>
                  </a:txBody>
                  <a:tcPr marL="68580" marR="68580" marT="0" marB="0"/>
                </a:tc>
                <a:tc>
                  <a:txBody>
                    <a:bodyPr/>
                    <a:lstStyle/>
                    <a:p>
                      <a:pPr algn="ctr">
                        <a:spcAft>
                          <a:spcPts val="0"/>
                        </a:spcAft>
                      </a:pP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dirty="0" smtClean="0">
                          <a:effectLst/>
                        </a:rPr>
                        <a:t>X</a:t>
                      </a: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smtClean="0">
                          <a:effectLst/>
                        </a:rPr>
                        <a:t>X</a:t>
                      </a: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r>
              <a:tr h="260940">
                <a:tc>
                  <a:txBody>
                    <a:bodyPr/>
                    <a:lstStyle/>
                    <a:p>
                      <a:pPr algn="ctr">
                        <a:spcAft>
                          <a:spcPts val="0"/>
                        </a:spcAft>
                      </a:pPr>
                      <a:r>
                        <a:rPr lang="en-US" sz="1400" kern="100" dirty="0" smtClean="0">
                          <a:effectLst/>
                        </a:rPr>
                        <a:t>infrastructure and  operations</a:t>
                      </a:r>
                      <a:endParaRPr lang="zh-CN" sz="1200" kern="100" dirty="0">
                        <a:effectLst/>
                        <a:latin typeface="Calibri"/>
                        <a:ea typeface="宋体"/>
                        <a:cs typeface="Times New Roman"/>
                      </a:endParaRPr>
                    </a:p>
                  </a:txBody>
                  <a:tcPr marL="68580" marR="68580" marT="0" marB="0"/>
                </a:tc>
                <a:tc>
                  <a:txBody>
                    <a:bodyPr/>
                    <a:lstStyle/>
                    <a:p>
                      <a:pPr algn="ctr">
                        <a:spcAft>
                          <a:spcPts val="0"/>
                        </a:spcAft>
                      </a:pPr>
                      <a:r>
                        <a:rPr lang="en-US" sz="1050" kern="100" dirty="0" smtClean="0">
                          <a:effectLst/>
                        </a:rPr>
                        <a:t> </a:t>
                      </a:r>
                      <a:r>
                        <a:rPr lang="en-US" sz="1050" kern="100" dirty="0">
                          <a:effectLst/>
                        </a:rPr>
                        <a:t> </a:t>
                      </a:r>
                      <a:r>
                        <a:rPr lang="en-US" sz="1050" kern="100" dirty="0" smtClean="0">
                          <a:effectLst/>
                        </a:rPr>
                        <a:t>X</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smtClean="0">
                          <a:effectLst/>
                        </a:rPr>
                        <a:t>X</a:t>
                      </a: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smtClean="0">
                          <a:effectLst/>
                        </a:rPr>
                        <a:t>X</a:t>
                      </a: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r>
                        <a:rPr lang="en-US" sz="1050" kern="100" dirty="0" smtClean="0">
                          <a:effectLst/>
                        </a:rPr>
                        <a:t>X</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smtClean="0">
                          <a:effectLst/>
                        </a:rPr>
                        <a:t>X</a:t>
                      </a: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smtClean="0">
                          <a:effectLst/>
                        </a:rPr>
                        <a:t>X</a:t>
                      </a: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smtClean="0">
                          <a:effectLst/>
                        </a:rPr>
                        <a:t>X</a:t>
                      </a: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r>
                        <a:rPr lang="en-US" sz="1050" kern="100" dirty="0" smtClean="0">
                          <a:effectLst/>
                        </a:rPr>
                        <a:t>X</a:t>
                      </a:r>
                      <a:endParaRPr lang="zh-CN" sz="1050" kern="100" dirty="0">
                        <a:effectLst/>
                        <a:latin typeface="Calibri"/>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392378836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Opportunity Matrix -- Sales</a:t>
            </a:r>
            <a:endParaRPr lang="zh-CN" alt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561421"/>
              </p:ext>
            </p:extLst>
          </p:nvPr>
        </p:nvGraphicFramePr>
        <p:xfrm>
          <a:off x="251520" y="1844823"/>
          <a:ext cx="8712968" cy="4158461"/>
        </p:xfrm>
        <a:graphic>
          <a:graphicData uri="http://schemas.openxmlformats.org/drawingml/2006/table">
            <a:tbl>
              <a:tblPr firstRow="1" firstCol="1" bandRow="1">
                <a:tableStyleId>{21E4AEA4-8DFA-4A89-87EB-49C32662AFE0}</a:tableStyleId>
              </a:tblPr>
              <a:tblGrid>
                <a:gridCol w="2304256"/>
                <a:gridCol w="1152128"/>
                <a:gridCol w="1080120"/>
                <a:gridCol w="1152128"/>
                <a:gridCol w="990736"/>
                <a:gridCol w="953480"/>
                <a:gridCol w="1080120"/>
              </a:tblGrid>
              <a:tr h="1206134">
                <a:tc>
                  <a:txBody>
                    <a:bodyPr/>
                    <a:lstStyle/>
                    <a:p>
                      <a:pPr algn="just">
                        <a:spcAft>
                          <a:spcPts val="0"/>
                        </a:spcAft>
                      </a:pPr>
                      <a:r>
                        <a:rPr lang="en-US" sz="1600" kern="100" dirty="0">
                          <a:effectLst/>
                        </a:rPr>
                        <a:t>Business </a:t>
                      </a:r>
                      <a:r>
                        <a:rPr lang="en-US" sz="1600" kern="100" dirty="0" smtClean="0">
                          <a:effectLst/>
                        </a:rPr>
                        <a:t>Process</a:t>
                      </a:r>
                      <a:endParaRPr lang="zh-CN" sz="1600" kern="100" dirty="0">
                        <a:effectLst/>
                        <a:latin typeface="Calibri"/>
                        <a:ea typeface="宋体"/>
                        <a:cs typeface="Times New Roman"/>
                      </a:endParaRPr>
                    </a:p>
                  </a:txBody>
                  <a:tcPr marL="68580" marR="68580" marT="0" marB="0" anchor="ctr"/>
                </a:tc>
                <a:tc>
                  <a:txBody>
                    <a:bodyPr/>
                    <a:lstStyle/>
                    <a:p>
                      <a:pPr algn="just">
                        <a:spcAft>
                          <a:spcPts val="0"/>
                        </a:spcAft>
                      </a:pPr>
                      <a:r>
                        <a:rPr lang="en-US" sz="1400" kern="100" dirty="0" smtClean="0">
                          <a:effectLst/>
                        </a:rPr>
                        <a:t>Customer</a:t>
                      </a:r>
                      <a:br>
                        <a:rPr lang="en-US" sz="1400" kern="100" dirty="0" smtClean="0">
                          <a:effectLst/>
                        </a:rPr>
                      </a:br>
                      <a:r>
                        <a:rPr lang="en-US" sz="1400" kern="100" dirty="0" smtClean="0">
                          <a:effectLst/>
                        </a:rPr>
                        <a:t> </a:t>
                      </a:r>
                      <a:r>
                        <a:rPr lang="en-US" sz="1400" kern="100" dirty="0">
                          <a:effectLst/>
                        </a:rPr>
                        <a:t>services</a:t>
                      </a:r>
                      <a:endParaRPr lang="zh-CN" sz="1400" kern="100" dirty="0">
                        <a:effectLst/>
                        <a:latin typeface="Calibri"/>
                        <a:ea typeface="宋体"/>
                        <a:cs typeface="Times New Roman"/>
                      </a:endParaRPr>
                    </a:p>
                  </a:txBody>
                  <a:tcPr marL="68580" marR="68580" marT="0" marB="0" anchor="ctr"/>
                </a:tc>
                <a:tc>
                  <a:txBody>
                    <a:bodyPr/>
                    <a:lstStyle/>
                    <a:p>
                      <a:pPr algn="just">
                        <a:spcAft>
                          <a:spcPts val="0"/>
                        </a:spcAft>
                      </a:pPr>
                      <a:r>
                        <a:rPr lang="en-US" sz="1400" kern="100">
                          <a:effectLst/>
                        </a:rPr>
                        <a:t>Financial</a:t>
                      </a:r>
                      <a:endParaRPr lang="zh-CN" sz="1400" kern="100">
                        <a:effectLst/>
                        <a:latin typeface="Calibri"/>
                        <a:ea typeface="宋体"/>
                        <a:cs typeface="Times New Roman"/>
                      </a:endParaRPr>
                    </a:p>
                  </a:txBody>
                  <a:tcPr marL="68580" marR="68580" marT="0" marB="0" anchor="ctr"/>
                </a:tc>
                <a:tc>
                  <a:txBody>
                    <a:bodyPr/>
                    <a:lstStyle/>
                    <a:p>
                      <a:pPr algn="just">
                        <a:spcAft>
                          <a:spcPts val="0"/>
                        </a:spcAft>
                      </a:pPr>
                      <a:r>
                        <a:rPr lang="en-US" sz="1400" kern="100">
                          <a:effectLst/>
                        </a:rPr>
                        <a:t>Operations  </a:t>
                      </a:r>
                      <a:endParaRPr lang="zh-CN" sz="1400" kern="100">
                        <a:effectLst/>
                        <a:latin typeface="Calibri"/>
                        <a:ea typeface="宋体"/>
                        <a:cs typeface="Times New Roman"/>
                      </a:endParaRPr>
                    </a:p>
                  </a:txBody>
                  <a:tcPr marL="68580" marR="68580" marT="0" marB="0" anchor="ctr"/>
                </a:tc>
                <a:tc>
                  <a:txBody>
                    <a:bodyPr/>
                    <a:lstStyle/>
                    <a:p>
                      <a:pPr algn="just">
                        <a:spcAft>
                          <a:spcPts val="0"/>
                        </a:spcAft>
                      </a:pPr>
                      <a:r>
                        <a:rPr lang="en-US" sz="1400" kern="100" dirty="0">
                          <a:effectLst/>
                        </a:rPr>
                        <a:t>Human Resource</a:t>
                      </a:r>
                      <a:endParaRPr lang="zh-CN" sz="1400" kern="100" dirty="0">
                        <a:effectLst/>
                        <a:latin typeface="Calibri"/>
                        <a:ea typeface="宋体"/>
                        <a:cs typeface="Times New Roman"/>
                      </a:endParaRPr>
                    </a:p>
                  </a:txBody>
                  <a:tcPr marL="68580" marR="68580" marT="0" marB="0" anchor="ctr"/>
                </a:tc>
                <a:tc>
                  <a:txBody>
                    <a:bodyPr/>
                    <a:lstStyle/>
                    <a:p>
                      <a:pPr algn="just">
                        <a:spcAft>
                          <a:spcPts val="0"/>
                        </a:spcAft>
                      </a:pPr>
                      <a:r>
                        <a:rPr lang="en-US" sz="1400" kern="100">
                          <a:effectLst/>
                        </a:rPr>
                        <a:t>Logistics</a:t>
                      </a:r>
                      <a:endParaRPr lang="zh-CN" sz="1400" kern="100">
                        <a:effectLst/>
                        <a:latin typeface="Calibri"/>
                        <a:ea typeface="宋体"/>
                        <a:cs typeface="Times New Roman"/>
                      </a:endParaRPr>
                    </a:p>
                  </a:txBody>
                  <a:tcPr marL="68580" marR="68580" marT="0" marB="0" anchor="ctr"/>
                </a:tc>
                <a:tc>
                  <a:txBody>
                    <a:bodyPr/>
                    <a:lstStyle/>
                    <a:p>
                      <a:pPr algn="just">
                        <a:spcAft>
                          <a:spcPts val="0"/>
                        </a:spcAft>
                      </a:pPr>
                      <a:r>
                        <a:rPr lang="en-US" sz="1400" kern="100" dirty="0">
                          <a:effectLst/>
                        </a:rPr>
                        <a:t>Strategy </a:t>
                      </a:r>
                      <a:r>
                        <a:rPr lang="en-US" sz="1400" kern="100" dirty="0" smtClean="0">
                          <a:effectLst/>
                        </a:rPr>
                        <a:t>manage-</a:t>
                      </a:r>
                      <a:r>
                        <a:rPr lang="en-US" sz="1400" kern="100" dirty="0" err="1" smtClean="0">
                          <a:effectLst/>
                        </a:rPr>
                        <a:t>ment</a:t>
                      </a:r>
                      <a:endParaRPr lang="zh-CN" sz="1400" kern="100" dirty="0">
                        <a:effectLst/>
                        <a:latin typeface="Calibri"/>
                        <a:ea typeface="宋体"/>
                        <a:cs typeface="Times New Roman"/>
                      </a:endParaRPr>
                    </a:p>
                  </a:txBody>
                  <a:tcPr marL="68580" marR="68580" marT="0" marB="0" anchor="ctr"/>
                </a:tc>
              </a:tr>
              <a:tr h="594067">
                <a:tc>
                  <a:txBody>
                    <a:bodyPr/>
                    <a:lstStyle/>
                    <a:p>
                      <a:pPr marL="0" algn="l" rtl="0" eaLnBrk="1" latinLnBrk="0" hangingPunct="1">
                        <a:spcAft>
                          <a:spcPts val="0"/>
                        </a:spcAft>
                      </a:pPr>
                      <a:r>
                        <a:rPr kumimoji="0" lang="en-US" sz="1600" kern="100" dirty="0" smtClean="0">
                          <a:solidFill>
                            <a:srgbClr val="FF0000"/>
                          </a:solidFill>
                          <a:effectLst/>
                        </a:rPr>
                        <a:t>Online</a:t>
                      </a:r>
                      <a:r>
                        <a:rPr kumimoji="0" lang="en-US" sz="1600" kern="100" baseline="0" dirty="0" smtClean="0">
                          <a:solidFill>
                            <a:srgbClr val="FF0000"/>
                          </a:solidFill>
                          <a:effectLst/>
                        </a:rPr>
                        <a:t> </a:t>
                      </a:r>
                      <a:r>
                        <a:rPr kumimoji="0" lang="en-US" sz="1600" kern="100" dirty="0" smtClean="0">
                          <a:solidFill>
                            <a:srgbClr val="FF0000"/>
                          </a:solidFill>
                          <a:effectLst/>
                        </a:rPr>
                        <a:t>sales </a:t>
                      </a:r>
                      <a:r>
                        <a:rPr kumimoji="0" lang="en-US" sz="1600" kern="100" dirty="0">
                          <a:solidFill>
                            <a:srgbClr val="FF0000"/>
                          </a:solidFill>
                          <a:effectLst/>
                        </a:rPr>
                        <a:t>transaction</a:t>
                      </a:r>
                      <a:endParaRPr kumimoji="0" lang="zh-CN" sz="1600" b="0" kern="100" dirty="0">
                        <a:solidFill>
                          <a:srgbClr val="FF0000"/>
                        </a:solidFill>
                        <a:effectLst/>
                        <a:latin typeface="+mn-lt"/>
                        <a:ea typeface="+mn-ea"/>
                        <a:cs typeface="+mn-cs"/>
                      </a:endParaRPr>
                    </a:p>
                  </a:txBody>
                  <a:tcPr marL="68580" marR="68580" marT="0" marB="0"/>
                </a:tc>
                <a:tc>
                  <a:txBody>
                    <a:bodyPr/>
                    <a:lstStyle/>
                    <a:p>
                      <a:pPr algn="ctr">
                        <a:spcAft>
                          <a:spcPts val="0"/>
                        </a:spcAft>
                      </a:pPr>
                      <a:r>
                        <a:rPr lang="en-US" sz="1050" kern="100">
                          <a:effectLst/>
                        </a:rPr>
                        <a:t>X</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X</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X</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X</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X</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X</a:t>
                      </a:r>
                      <a:endParaRPr lang="zh-CN" sz="1050" kern="100">
                        <a:effectLst/>
                        <a:latin typeface="Calibri"/>
                        <a:ea typeface="宋体"/>
                        <a:cs typeface="Times New Roman"/>
                      </a:endParaRPr>
                    </a:p>
                  </a:txBody>
                  <a:tcPr marL="68580" marR="68580" marT="0" marB="0" anchor="ctr"/>
                </a:tc>
              </a:tr>
              <a:tr h="576064">
                <a:tc>
                  <a:txBody>
                    <a:bodyPr/>
                    <a:lstStyle/>
                    <a:p>
                      <a:pPr marL="0" algn="l" rtl="0" eaLnBrk="1" latinLnBrk="0" hangingPunct="1">
                        <a:spcAft>
                          <a:spcPts val="0"/>
                        </a:spcAft>
                      </a:pPr>
                      <a:r>
                        <a:rPr kumimoji="0" lang="en-US" sz="1600" kern="100" dirty="0">
                          <a:effectLst/>
                        </a:rPr>
                        <a:t>In-store sales transaction</a:t>
                      </a:r>
                      <a:endParaRPr kumimoji="0" lang="zh-CN" sz="1600" b="0" kern="100" dirty="0">
                        <a:solidFill>
                          <a:schemeClr val="lt1"/>
                        </a:solidFill>
                        <a:effectLst/>
                        <a:latin typeface="+mn-lt"/>
                        <a:ea typeface="+mn-ea"/>
                        <a:cs typeface="+mn-cs"/>
                      </a:endParaRPr>
                    </a:p>
                  </a:txBody>
                  <a:tcPr marL="68580" marR="68580" marT="0" marB="0"/>
                </a:tc>
                <a:tc>
                  <a:txBody>
                    <a:bodyPr/>
                    <a:lstStyle/>
                    <a:p>
                      <a:pPr algn="ctr">
                        <a:spcAft>
                          <a:spcPts val="0"/>
                        </a:spcAft>
                      </a:pPr>
                      <a:r>
                        <a:rPr lang="en-US" sz="1050" kern="100">
                          <a:effectLst/>
                        </a:rPr>
                        <a:t>X</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X</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X</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X</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X</a:t>
                      </a:r>
                      <a:endParaRPr lang="zh-CN" sz="1050" kern="100">
                        <a:effectLst/>
                        <a:latin typeface="Calibri"/>
                        <a:ea typeface="宋体"/>
                        <a:cs typeface="Times New Roman"/>
                      </a:endParaRPr>
                    </a:p>
                  </a:txBody>
                  <a:tcPr marL="68580" marR="68580" marT="0" marB="0" anchor="ctr"/>
                </a:tc>
              </a:tr>
              <a:tr h="576064">
                <a:tc>
                  <a:txBody>
                    <a:bodyPr/>
                    <a:lstStyle/>
                    <a:p>
                      <a:pPr marL="0" algn="l" rtl="0" eaLnBrk="1" latinLnBrk="0" hangingPunct="1">
                        <a:spcAft>
                          <a:spcPts val="0"/>
                        </a:spcAft>
                      </a:pPr>
                      <a:r>
                        <a:rPr kumimoji="0" lang="en-US" sz="1600" kern="100" dirty="0">
                          <a:effectLst/>
                        </a:rPr>
                        <a:t>Vendor sales transaction</a:t>
                      </a:r>
                      <a:endParaRPr kumimoji="0" lang="zh-CN" sz="1600" b="0" kern="100" dirty="0">
                        <a:solidFill>
                          <a:schemeClr val="lt1"/>
                        </a:solidFill>
                        <a:effectLst/>
                        <a:latin typeface="+mn-lt"/>
                        <a:ea typeface="+mn-ea"/>
                        <a:cs typeface="+mn-cs"/>
                      </a:endParaRPr>
                    </a:p>
                  </a:txBody>
                  <a:tcPr marL="68580" marR="68580" marT="0" marB="0"/>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X</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X</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r>
              <a:tr h="402044">
                <a:tc>
                  <a:txBody>
                    <a:bodyPr/>
                    <a:lstStyle/>
                    <a:p>
                      <a:pPr marL="0" algn="just" rtl="0" eaLnBrk="1" latinLnBrk="0" hangingPunct="1">
                        <a:spcAft>
                          <a:spcPts val="0"/>
                        </a:spcAft>
                      </a:pPr>
                      <a:r>
                        <a:rPr kumimoji="0" lang="en-US" sz="1600" kern="100">
                          <a:effectLst/>
                        </a:rPr>
                        <a:t>Order processing</a:t>
                      </a:r>
                      <a:endParaRPr kumimoji="0" lang="zh-CN" sz="1600" b="0" kern="100">
                        <a:solidFill>
                          <a:schemeClr val="lt1"/>
                        </a:solidFill>
                        <a:effectLst/>
                        <a:latin typeface="+mn-lt"/>
                        <a:ea typeface="+mn-ea"/>
                        <a:cs typeface="+mn-cs"/>
                      </a:endParaRPr>
                    </a:p>
                  </a:txBody>
                  <a:tcPr marL="68580" marR="68580" marT="0" marB="0"/>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X</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r>
              <a:tr h="402044">
                <a:tc>
                  <a:txBody>
                    <a:bodyPr/>
                    <a:lstStyle/>
                    <a:p>
                      <a:pPr marL="0" algn="just" rtl="0" eaLnBrk="1" latinLnBrk="0" hangingPunct="1">
                        <a:spcAft>
                          <a:spcPts val="0"/>
                        </a:spcAft>
                      </a:pPr>
                      <a:r>
                        <a:rPr kumimoji="0" lang="en-US" sz="1600" kern="100">
                          <a:effectLst/>
                        </a:rPr>
                        <a:t>Delivery process</a:t>
                      </a:r>
                      <a:endParaRPr kumimoji="0" lang="zh-CN" sz="1600" b="0" kern="100">
                        <a:solidFill>
                          <a:schemeClr val="lt1"/>
                        </a:solidFill>
                        <a:effectLst/>
                        <a:latin typeface="+mn-lt"/>
                        <a:ea typeface="+mn-ea"/>
                        <a:cs typeface="+mn-cs"/>
                      </a:endParaRPr>
                    </a:p>
                  </a:txBody>
                  <a:tcPr marL="68580" marR="68580" marT="0" marB="0"/>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X</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r>
              <a:tr h="402044">
                <a:tc>
                  <a:txBody>
                    <a:bodyPr/>
                    <a:lstStyle/>
                    <a:p>
                      <a:pPr marL="0" algn="just" rtl="0" eaLnBrk="1" latinLnBrk="0" hangingPunct="1">
                        <a:spcAft>
                          <a:spcPts val="0"/>
                        </a:spcAft>
                      </a:pPr>
                      <a:r>
                        <a:rPr kumimoji="0" lang="en-US" sz="1600" kern="100" dirty="0">
                          <a:effectLst/>
                        </a:rPr>
                        <a:t>Return policy</a:t>
                      </a:r>
                      <a:endParaRPr kumimoji="0" lang="zh-CN" sz="1600" b="0" kern="100" dirty="0">
                        <a:solidFill>
                          <a:schemeClr val="lt1"/>
                        </a:solidFill>
                        <a:effectLst/>
                        <a:latin typeface="+mn-lt"/>
                        <a:ea typeface="+mn-ea"/>
                        <a:cs typeface="+mn-cs"/>
                      </a:endParaRPr>
                    </a:p>
                  </a:txBody>
                  <a:tcPr marL="68580" marR="68580" marT="0" marB="0"/>
                </a:tc>
                <a:tc>
                  <a:txBody>
                    <a:bodyPr/>
                    <a:lstStyle/>
                    <a:p>
                      <a:pPr algn="ctr">
                        <a:spcAft>
                          <a:spcPts val="0"/>
                        </a:spcAft>
                      </a:pPr>
                      <a:r>
                        <a:rPr lang="en-US" sz="1050" kern="100">
                          <a:effectLst/>
                        </a:rPr>
                        <a:t>X</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X</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X</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endParaRPr lang="zh-CN" sz="1050" kern="100" dirty="0">
                        <a:effectLst/>
                        <a:latin typeface="Calibri"/>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366347305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Why E-commerce…?</a:t>
            </a:r>
            <a:endParaRPr lang="zh-CN" altLang="en-US" dirty="0"/>
          </a:p>
        </p:txBody>
      </p:sp>
      <p:sp>
        <p:nvSpPr>
          <p:cNvPr id="3" name="Content Placeholder 2"/>
          <p:cNvSpPr>
            <a:spLocks noGrp="1"/>
          </p:cNvSpPr>
          <p:nvPr>
            <p:ph idx="1"/>
          </p:nvPr>
        </p:nvSpPr>
        <p:spPr>
          <a:xfrm>
            <a:off x="5168900" y="1930400"/>
            <a:ext cx="3517900" cy="4394200"/>
          </a:xfrm>
        </p:spPr>
        <p:txBody>
          <a:bodyPr/>
          <a:lstStyle/>
          <a:p>
            <a:r>
              <a:rPr lang="en-US" altLang="zh-CN" dirty="0" smtClean="0"/>
              <a:t>According to the business processes in  opportunity grid…..</a:t>
            </a:r>
            <a:endParaRPr lang="zh-CN" altLang="en-US" dirty="0"/>
          </a:p>
        </p:txBody>
      </p:sp>
      <p:pic>
        <p:nvPicPr>
          <p:cNvPr id="3073" name="Picture 1" descr="C:\Users\user\AppData\Roaming\Tencent\Users\55995107\QQ\WinTemp\RichOle\OMR$N0TA~VN3`ZLR]S{71]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916832"/>
            <a:ext cx="4905375"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39037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E-commerce</a:t>
            </a:r>
            <a:br>
              <a:rPr lang="en-US" altLang="zh-CN" dirty="0" smtClean="0"/>
            </a:br>
            <a:r>
              <a:rPr lang="en-US" altLang="zh-CN" dirty="0" smtClean="0"/>
              <a:t>High Level Bus Matrix </a:t>
            </a:r>
            <a:endParaRPr lang="zh-CN" alt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27637689"/>
              </p:ext>
            </p:extLst>
          </p:nvPr>
        </p:nvGraphicFramePr>
        <p:xfrm>
          <a:off x="251514" y="1916832"/>
          <a:ext cx="8640965" cy="3810021"/>
        </p:xfrm>
        <a:graphic>
          <a:graphicData uri="http://schemas.openxmlformats.org/drawingml/2006/table">
            <a:tbl>
              <a:tblPr firstRow="1" firstCol="1" bandRow="1">
                <a:tableStyleId>{21E4AEA4-8DFA-4A89-87EB-49C32662AFE0}</a:tableStyleId>
              </a:tblPr>
              <a:tblGrid>
                <a:gridCol w="2273843"/>
                <a:gridCol w="707458"/>
                <a:gridCol w="707458"/>
                <a:gridCol w="707458"/>
                <a:gridCol w="707458"/>
                <a:gridCol w="707458"/>
                <a:gridCol w="707458"/>
                <a:gridCol w="707458"/>
                <a:gridCol w="707458"/>
                <a:gridCol w="707458"/>
              </a:tblGrid>
              <a:tr h="1584176">
                <a:tc>
                  <a:txBody>
                    <a:bodyPr/>
                    <a:lstStyle/>
                    <a:p>
                      <a:pPr marL="71755" marR="71755" algn="just">
                        <a:spcAft>
                          <a:spcPts val="0"/>
                        </a:spcAft>
                      </a:pPr>
                      <a:r>
                        <a:rPr lang="en-US" sz="2000" kern="100" dirty="0">
                          <a:effectLst/>
                        </a:rPr>
                        <a:t> </a:t>
                      </a:r>
                      <a:endParaRPr lang="zh-CN" sz="2000" kern="100" dirty="0">
                        <a:effectLst/>
                        <a:latin typeface="Calibri"/>
                        <a:ea typeface="宋体"/>
                        <a:cs typeface="Times New Roman"/>
                      </a:endParaRPr>
                    </a:p>
                  </a:txBody>
                  <a:tcPr marL="68580" marR="68580" marT="0" marB="0" vert="eaVert" anchor="ctr"/>
                </a:tc>
                <a:tc>
                  <a:txBody>
                    <a:bodyPr/>
                    <a:lstStyle/>
                    <a:p>
                      <a:pPr marL="71755" marR="71755" algn="just">
                        <a:spcAft>
                          <a:spcPts val="0"/>
                        </a:spcAft>
                      </a:pPr>
                      <a:r>
                        <a:rPr lang="en-US" sz="1600" kern="100" dirty="0">
                          <a:effectLst/>
                        </a:rPr>
                        <a:t>Date</a:t>
                      </a:r>
                      <a:endParaRPr lang="zh-CN" sz="1600" kern="100" dirty="0">
                        <a:effectLst/>
                        <a:latin typeface="Calibri"/>
                        <a:ea typeface="宋体"/>
                        <a:cs typeface="Times New Roman"/>
                      </a:endParaRPr>
                    </a:p>
                  </a:txBody>
                  <a:tcPr marL="68580" marR="68580" marT="0" marB="0" vert="eaVert" anchor="ctr"/>
                </a:tc>
                <a:tc>
                  <a:txBody>
                    <a:bodyPr/>
                    <a:lstStyle/>
                    <a:p>
                      <a:pPr marL="71755" marR="71755" algn="just">
                        <a:spcAft>
                          <a:spcPts val="0"/>
                        </a:spcAft>
                      </a:pPr>
                      <a:r>
                        <a:rPr lang="en-US" sz="1600" kern="100" dirty="0">
                          <a:effectLst/>
                        </a:rPr>
                        <a:t>Material </a:t>
                      </a:r>
                      <a:endParaRPr lang="zh-CN" sz="1600" kern="100" dirty="0">
                        <a:effectLst/>
                        <a:latin typeface="Calibri"/>
                        <a:ea typeface="宋体"/>
                        <a:cs typeface="Times New Roman"/>
                      </a:endParaRPr>
                    </a:p>
                  </a:txBody>
                  <a:tcPr marL="68580" marR="68580" marT="0" marB="0" vert="eaVert" anchor="ctr"/>
                </a:tc>
                <a:tc>
                  <a:txBody>
                    <a:bodyPr/>
                    <a:lstStyle/>
                    <a:p>
                      <a:pPr marL="71755" marR="71755" algn="just">
                        <a:spcAft>
                          <a:spcPts val="0"/>
                        </a:spcAft>
                      </a:pPr>
                      <a:r>
                        <a:rPr lang="en-US" sz="1600" kern="100" dirty="0">
                          <a:effectLst/>
                        </a:rPr>
                        <a:t>Location</a:t>
                      </a:r>
                      <a:endParaRPr lang="zh-CN" sz="1600" kern="100" dirty="0">
                        <a:effectLst/>
                        <a:latin typeface="Calibri"/>
                        <a:ea typeface="宋体"/>
                        <a:cs typeface="Times New Roman"/>
                      </a:endParaRPr>
                    </a:p>
                  </a:txBody>
                  <a:tcPr marL="68580" marR="68580" marT="0" marB="0" vert="eaVert" anchor="ctr"/>
                </a:tc>
                <a:tc>
                  <a:txBody>
                    <a:bodyPr/>
                    <a:lstStyle/>
                    <a:p>
                      <a:pPr marL="71755" marR="71755" algn="just">
                        <a:spcAft>
                          <a:spcPts val="0"/>
                        </a:spcAft>
                      </a:pPr>
                      <a:r>
                        <a:rPr lang="en-US" sz="1600" kern="100" dirty="0" smtClean="0">
                          <a:effectLst/>
                        </a:rPr>
                        <a:t>Owner</a:t>
                      </a:r>
                      <a:endParaRPr lang="zh-CN" sz="1600" kern="100" dirty="0">
                        <a:effectLst/>
                        <a:latin typeface="Calibri"/>
                        <a:ea typeface="宋体"/>
                        <a:cs typeface="Times New Roman"/>
                      </a:endParaRPr>
                    </a:p>
                  </a:txBody>
                  <a:tcPr marL="68580" marR="68580" marT="0" marB="0" vert="eaVert" anchor="ctr"/>
                </a:tc>
                <a:tc>
                  <a:txBody>
                    <a:bodyPr/>
                    <a:lstStyle/>
                    <a:p>
                      <a:pPr marL="71755" marR="71755" algn="just">
                        <a:spcAft>
                          <a:spcPts val="0"/>
                        </a:spcAft>
                      </a:pPr>
                      <a:r>
                        <a:rPr lang="en-US" sz="1600" kern="100" dirty="0" smtClean="0">
                          <a:effectLst/>
                        </a:rPr>
                        <a:t>Product</a:t>
                      </a:r>
                      <a:endParaRPr lang="zh-CN" sz="1600" kern="100" dirty="0">
                        <a:effectLst/>
                        <a:latin typeface="Calibri"/>
                        <a:ea typeface="宋体"/>
                        <a:cs typeface="Times New Roman"/>
                      </a:endParaRPr>
                    </a:p>
                  </a:txBody>
                  <a:tcPr marL="68580" marR="68580" marT="0" marB="0" vert="eaVert" anchor="ctr"/>
                </a:tc>
                <a:tc>
                  <a:txBody>
                    <a:bodyPr/>
                    <a:lstStyle/>
                    <a:p>
                      <a:pPr marL="71755" marR="71755" algn="just">
                        <a:spcAft>
                          <a:spcPts val="0"/>
                        </a:spcAft>
                      </a:pPr>
                      <a:r>
                        <a:rPr lang="en-US" sz="1600" kern="100">
                          <a:effectLst/>
                        </a:rPr>
                        <a:t>Service policy</a:t>
                      </a:r>
                      <a:endParaRPr lang="zh-CN" sz="1600" kern="100">
                        <a:effectLst/>
                        <a:latin typeface="Calibri"/>
                        <a:ea typeface="宋体"/>
                        <a:cs typeface="Times New Roman"/>
                      </a:endParaRPr>
                    </a:p>
                  </a:txBody>
                  <a:tcPr marL="68580" marR="68580" marT="0" marB="0" vert="eaVert" anchor="ctr"/>
                </a:tc>
                <a:tc>
                  <a:txBody>
                    <a:bodyPr/>
                    <a:lstStyle/>
                    <a:p>
                      <a:pPr marL="71755" marR="71755" algn="just">
                        <a:spcAft>
                          <a:spcPts val="0"/>
                        </a:spcAft>
                      </a:pPr>
                      <a:r>
                        <a:rPr lang="en-US" sz="1600" kern="100">
                          <a:effectLst/>
                        </a:rPr>
                        <a:t>Account status</a:t>
                      </a:r>
                      <a:endParaRPr lang="zh-CN" sz="1600" kern="100">
                        <a:effectLst/>
                        <a:latin typeface="Calibri"/>
                        <a:ea typeface="宋体"/>
                        <a:cs typeface="Times New Roman"/>
                      </a:endParaRPr>
                    </a:p>
                  </a:txBody>
                  <a:tcPr marL="68580" marR="68580" marT="0" marB="0" vert="eaVert" anchor="ctr"/>
                </a:tc>
                <a:tc>
                  <a:txBody>
                    <a:bodyPr/>
                    <a:lstStyle/>
                    <a:p>
                      <a:pPr marL="71755" marR="71755" algn="just">
                        <a:spcAft>
                          <a:spcPts val="0"/>
                        </a:spcAft>
                      </a:pPr>
                      <a:r>
                        <a:rPr lang="en-US" altLang="zh-CN" sz="1600" kern="100" dirty="0" smtClean="0">
                          <a:effectLst/>
                          <a:latin typeface="+mn-lt"/>
                          <a:ea typeface="+mn-ea"/>
                          <a:cs typeface="+mn-cs"/>
                        </a:rPr>
                        <a:t>Order</a:t>
                      </a:r>
                      <a:endParaRPr lang="zh-CN" sz="1600" kern="100" dirty="0">
                        <a:effectLst/>
                        <a:latin typeface="Calibri"/>
                        <a:ea typeface="宋体"/>
                        <a:cs typeface="Times New Roman"/>
                      </a:endParaRPr>
                    </a:p>
                  </a:txBody>
                  <a:tcPr marL="68580" marR="68580" marT="0" marB="0" vert="eaVert" anchor="ctr"/>
                </a:tc>
                <a:tc>
                  <a:txBody>
                    <a:bodyPr/>
                    <a:lstStyle/>
                    <a:p>
                      <a:pPr marL="71755" marR="71755" algn="just">
                        <a:spcAft>
                          <a:spcPts val="0"/>
                        </a:spcAft>
                      </a:pPr>
                      <a:r>
                        <a:rPr lang="en-US" sz="1600" kern="100" dirty="0" smtClean="0">
                          <a:effectLst/>
                        </a:rPr>
                        <a:t>Customer</a:t>
                      </a:r>
                      <a:endParaRPr lang="zh-CN" sz="1600" kern="100" dirty="0">
                        <a:effectLst/>
                        <a:latin typeface="Calibri"/>
                        <a:ea typeface="宋体"/>
                        <a:cs typeface="Times New Roman"/>
                      </a:endParaRPr>
                    </a:p>
                  </a:txBody>
                  <a:tcPr marL="68580" marR="68580" marT="0" marB="0" vert="eaVert" anchor="ctr"/>
                </a:tc>
              </a:tr>
              <a:tr h="890338">
                <a:tc>
                  <a:txBody>
                    <a:bodyPr/>
                    <a:lstStyle/>
                    <a:p>
                      <a:pPr algn="just">
                        <a:spcAft>
                          <a:spcPts val="0"/>
                        </a:spcAft>
                      </a:pPr>
                      <a:r>
                        <a:rPr lang="en-US" sz="1400" kern="100" dirty="0">
                          <a:effectLst/>
                        </a:rPr>
                        <a:t>O</a:t>
                      </a:r>
                      <a:r>
                        <a:rPr lang="en-US" sz="1400" kern="100" dirty="0" smtClean="0">
                          <a:effectLst/>
                        </a:rPr>
                        <a:t>nline </a:t>
                      </a:r>
                      <a:r>
                        <a:rPr lang="en-US" sz="1400" kern="100" dirty="0">
                          <a:effectLst/>
                        </a:rPr>
                        <a:t>sales transaction</a:t>
                      </a:r>
                      <a:endParaRPr lang="zh-CN" sz="120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r>
                        <a:rPr lang="en-US" sz="1050" kern="100" dirty="0" smtClean="0">
                          <a:effectLst/>
                        </a:rPr>
                        <a:t>X</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r>
                        <a:rPr lang="en-US" sz="1050" kern="100" dirty="0" smtClean="0">
                          <a:effectLst/>
                        </a:rPr>
                        <a:t>X</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smtClean="0">
                          <a:effectLst/>
                        </a:rPr>
                        <a:t>X</a:t>
                      </a: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r>
                        <a:rPr lang="en-US" sz="1050" kern="100" dirty="0" smtClean="0">
                          <a:effectLst/>
                        </a:rPr>
                        <a:t>X</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smtClean="0">
                          <a:effectLst/>
                        </a:rPr>
                        <a:t>X</a:t>
                      </a: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r>
                        <a:rPr lang="en-US" sz="1050" kern="100" dirty="0" smtClean="0">
                          <a:effectLst/>
                        </a:rPr>
                        <a:t>X</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smtClean="0">
                          <a:effectLst/>
                        </a:rPr>
                        <a:t>X</a:t>
                      </a:r>
                      <a:r>
                        <a:rPr lang="en-US" sz="1050" kern="100" dirty="0">
                          <a:effectLst/>
                        </a:rPr>
                        <a:t> </a:t>
                      </a:r>
                      <a:endParaRPr lang="zh-CN" sz="1050" kern="100" dirty="0">
                        <a:effectLst/>
                        <a:latin typeface="Calibri"/>
                        <a:ea typeface="宋体"/>
                        <a:cs typeface="Times New Roman"/>
                      </a:endParaRPr>
                    </a:p>
                  </a:txBody>
                  <a:tcPr marL="68580" marR="68580" marT="0" marB="0" anchor="ctr"/>
                </a:tc>
              </a:tr>
              <a:tr h="445169">
                <a:tc>
                  <a:txBody>
                    <a:bodyPr/>
                    <a:lstStyle/>
                    <a:p>
                      <a:pPr algn="just">
                        <a:spcAft>
                          <a:spcPts val="0"/>
                        </a:spcAft>
                      </a:pPr>
                      <a:r>
                        <a:rPr lang="en-US" sz="1400" kern="100">
                          <a:effectLst/>
                        </a:rPr>
                        <a:t>Order processing</a:t>
                      </a:r>
                      <a:endParaRPr lang="zh-CN" sz="1200" kern="10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r>
                        <a:rPr lang="en-US" sz="1050" kern="100" dirty="0" smtClean="0">
                          <a:effectLst/>
                        </a:rPr>
                        <a:t>X</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r>
                        <a:rPr lang="en-US" sz="1050" kern="100" dirty="0" smtClean="0">
                          <a:effectLst/>
                        </a:rPr>
                        <a:t>X</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r>
                        <a:rPr lang="en-US" sz="1050" kern="100" dirty="0" smtClean="0">
                          <a:effectLst/>
                        </a:rPr>
                        <a:t>X</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r>
                        <a:rPr lang="en-US" sz="1050" kern="100" dirty="0" smtClean="0">
                          <a:effectLst/>
                        </a:rPr>
                        <a:t>X</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r>
                        <a:rPr lang="en-US" sz="1050" kern="100" dirty="0" smtClean="0">
                          <a:effectLst/>
                        </a:rPr>
                        <a:t>X</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smtClean="0">
                          <a:effectLst/>
                        </a:rPr>
                        <a:t>X</a:t>
                      </a: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smtClean="0">
                          <a:effectLst/>
                        </a:rPr>
                        <a:t>X</a:t>
                      </a: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smtClean="0">
                          <a:effectLst/>
                        </a:rPr>
                        <a:t>X</a:t>
                      </a:r>
                      <a:r>
                        <a:rPr lang="en-US" sz="1050" kern="100" dirty="0">
                          <a:effectLst/>
                        </a:rPr>
                        <a:t> </a:t>
                      </a:r>
                      <a:endParaRPr lang="zh-CN" sz="1050" kern="100" dirty="0">
                        <a:effectLst/>
                        <a:latin typeface="Calibri"/>
                        <a:ea typeface="宋体"/>
                        <a:cs typeface="Times New Roman"/>
                      </a:endParaRPr>
                    </a:p>
                  </a:txBody>
                  <a:tcPr marL="68580" marR="68580" marT="0" marB="0" anchor="ctr"/>
                </a:tc>
              </a:tr>
              <a:tr h="445169">
                <a:tc>
                  <a:txBody>
                    <a:bodyPr/>
                    <a:lstStyle/>
                    <a:p>
                      <a:pPr algn="just">
                        <a:spcAft>
                          <a:spcPts val="0"/>
                        </a:spcAft>
                      </a:pPr>
                      <a:r>
                        <a:rPr lang="en-US" sz="1400" kern="100">
                          <a:effectLst/>
                        </a:rPr>
                        <a:t>Delivery process</a:t>
                      </a:r>
                      <a:endParaRPr lang="zh-CN" sz="1200" kern="100">
                        <a:effectLst/>
                        <a:latin typeface="Calibri"/>
                        <a:ea typeface="宋体"/>
                        <a:cs typeface="Times New Roman"/>
                      </a:endParaRPr>
                    </a:p>
                  </a:txBody>
                  <a:tcPr marL="68580" marR="68580" marT="0" marB="0" anchor="ctr"/>
                </a:tc>
                <a:tc>
                  <a:txBody>
                    <a:bodyPr/>
                    <a:lstStyle/>
                    <a:p>
                      <a:pPr algn="ctr">
                        <a:spcAft>
                          <a:spcPts val="0"/>
                        </a:spcAft>
                      </a:pPr>
                      <a:r>
                        <a:rPr lang="en-US" sz="1050" kern="100" dirty="0" smtClean="0">
                          <a:effectLst/>
                        </a:rPr>
                        <a:t>X</a:t>
                      </a: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r>
                        <a:rPr lang="en-US" sz="1050" kern="100" dirty="0" smtClean="0">
                          <a:effectLst/>
                        </a:rPr>
                        <a:t>X</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r>
                        <a:rPr lang="en-US" sz="1050" kern="100" dirty="0" smtClean="0">
                          <a:effectLst/>
                        </a:rPr>
                        <a:t>X</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r>
                        <a:rPr lang="en-US" sz="1050" kern="100" dirty="0" smtClean="0">
                          <a:effectLst/>
                        </a:rPr>
                        <a:t>X</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smtClean="0">
                          <a:effectLst/>
                        </a:rPr>
                        <a:t>X</a:t>
                      </a: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smtClean="0">
                          <a:effectLst/>
                        </a:rPr>
                        <a:t>X</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smtClean="0">
                          <a:effectLst/>
                        </a:rPr>
                        <a:t>X</a:t>
                      </a:r>
                      <a:r>
                        <a:rPr lang="en-US" sz="1050" kern="100" dirty="0">
                          <a:effectLst/>
                        </a:rPr>
                        <a:t> </a:t>
                      </a:r>
                      <a:endParaRPr lang="zh-CN" sz="1050" kern="100" dirty="0">
                        <a:effectLst/>
                        <a:latin typeface="Calibri"/>
                        <a:ea typeface="宋体"/>
                        <a:cs typeface="Times New Roman"/>
                      </a:endParaRPr>
                    </a:p>
                  </a:txBody>
                  <a:tcPr marL="68580" marR="68580" marT="0" marB="0" anchor="ctr"/>
                </a:tc>
              </a:tr>
              <a:tr h="445169">
                <a:tc>
                  <a:txBody>
                    <a:bodyPr/>
                    <a:lstStyle/>
                    <a:p>
                      <a:pPr algn="just">
                        <a:spcAft>
                          <a:spcPts val="0"/>
                        </a:spcAft>
                      </a:pPr>
                      <a:r>
                        <a:rPr lang="en-US" sz="1400" kern="100" dirty="0">
                          <a:effectLst/>
                        </a:rPr>
                        <a:t>Return policy</a:t>
                      </a:r>
                      <a:endParaRPr lang="zh-CN" sz="120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r>
                        <a:rPr lang="en-US" sz="1050" kern="100" dirty="0" smtClean="0">
                          <a:effectLst/>
                        </a:rPr>
                        <a:t>X</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r>
                        <a:rPr lang="en-US" sz="1050" kern="100" dirty="0" smtClean="0">
                          <a:effectLst/>
                        </a:rPr>
                        <a:t>X</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 </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r>
                        <a:rPr lang="en-US" sz="1050" kern="100" dirty="0" smtClean="0">
                          <a:effectLst/>
                        </a:rPr>
                        <a:t>X</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 </a:t>
                      </a:r>
                      <a:r>
                        <a:rPr lang="en-US" sz="1050" kern="100" dirty="0" smtClean="0">
                          <a:effectLst/>
                        </a:rPr>
                        <a:t>X</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smtClean="0">
                          <a:effectLst/>
                        </a:rPr>
                        <a:t>X</a:t>
                      </a:r>
                      <a:r>
                        <a:rPr lang="en-US" sz="1050" kern="100" dirty="0">
                          <a:effectLst/>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smtClean="0">
                          <a:effectLst/>
                        </a:rPr>
                        <a:t>X</a:t>
                      </a:r>
                      <a:r>
                        <a:rPr lang="en-US" sz="1050" kern="100" dirty="0">
                          <a:effectLst/>
                        </a:rPr>
                        <a:t> </a:t>
                      </a:r>
                      <a:endParaRPr lang="zh-CN" sz="1050" kern="100" dirty="0">
                        <a:effectLst/>
                        <a:latin typeface="Calibri"/>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2688501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E-commerce</a:t>
            </a:r>
            <a:br>
              <a:rPr lang="en-US" altLang="zh-CN" dirty="0" smtClean="0"/>
            </a:br>
            <a:r>
              <a:rPr lang="en-US" altLang="zh-CN" dirty="0" smtClean="0"/>
              <a:t>Detailed Bus Matrix</a:t>
            </a:r>
            <a:endParaRPr lang="zh-CN" alt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51893028"/>
              </p:ext>
            </p:extLst>
          </p:nvPr>
        </p:nvGraphicFramePr>
        <p:xfrm>
          <a:off x="323525" y="1844824"/>
          <a:ext cx="8333902" cy="4971766"/>
        </p:xfrm>
        <a:graphic>
          <a:graphicData uri="http://schemas.openxmlformats.org/drawingml/2006/table">
            <a:tbl>
              <a:tblPr firstRow="1" firstCol="1" bandRow="1">
                <a:tableStyleId>{21E4AEA4-8DFA-4A89-87EB-49C32662AFE0}</a:tableStyleId>
              </a:tblPr>
              <a:tblGrid>
                <a:gridCol w="1893400"/>
                <a:gridCol w="1095974"/>
                <a:gridCol w="1751087"/>
                <a:gridCol w="1751087"/>
                <a:gridCol w="307059"/>
                <a:gridCol w="307059"/>
                <a:gridCol w="307059"/>
                <a:gridCol w="307059"/>
                <a:gridCol w="307059"/>
                <a:gridCol w="307059"/>
              </a:tblGrid>
              <a:tr h="571521">
                <a:tc>
                  <a:txBody>
                    <a:bodyPr/>
                    <a:lstStyle/>
                    <a:p>
                      <a:pPr algn="ctr">
                        <a:spcAft>
                          <a:spcPts val="0"/>
                        </a:spcAft>
                      </a:pPr>
                      <a:r>
                        <a:rPr lang="en-US" sz="1050" kern="100" dirty="0">
                          <a:effectLst/>
                        </a:rPr>
                        <a:t>e-commerce business process</a:t>
                      </a:r>
                      <a:endParaRPr lang="zh-CN" sz="1050" b="1" kern="100" dirty="0">
                        <a:effectLst/>
                        <a:latin typeface="Calibri"/>
                        <a:ea typeface="宋体"/>
                        <a:cs typeface="Times New Roman"/>
                      </a:endParaRPr>
                    </a:p>
                  </a:txBody>
                  <a:tcPr marL="39046" marR="39046" marT="0" marB="0" anchor="ctr"/>
                </a:tc>
                <a:tc>
                  <a:txBody>
                    <a:bodyPr/>
                    <a:lstStyle/>
                    <a:p>
                      <a:pPr algn="ctr">
                        <a:spcAft>
                          <a:spcPts val="0"/>
                        </a:spcAft>
                      </a:pPr>
                      <a:r>
                        <a:rPr lang="en-US" sz="1050" kern="100" dirty="0">
                          <a:effectLst/>
                        </a:rPr>
                        <a:t>fact tables</a:t>
                      </a:r>
                      <a:endParaRPr lang="zh-CN" sz="1050" b="1" kern="100" dirty="0">
                        <a:effectLst/>
                        <a:latin typeface="Calibri"/>
                        <a:ea typeface="宋体"/>
                        <a:cs typeface="Times New Roman"/>
                      </a:endParaRPr>
                    </a:p>
                  </a:txBody>
                  <a:tcPr marL="39046" marR="39046" marT="0" marB="0" anchor="ctr"/>
                </a:tc>
                <a:tc>
                  <a:txBody>
                    <a:bodyPr/>
                    <a:lstStyle/>
                    <a:p>
                      <a:pPr algn="ctr">
                        <a:spcAft>
                          <a:spcPts val="0"/>
                        </a:spcAft>
                      </a:pPr>
                      <a:r>
                        <a:rPr lang="en-US" sz="1050" kern="100" dirty="0">
                          <a:effectLst/>
                        </a:rPr>
                        <a:t>granularity</a:t>
                      </a:r>
                      <a:endParaRPr lang="zh-CN" sz="1050" b="1" kern="100" dirty="0">
                        <a:effectLst/>
                        <a:latin typeface="Calibri"/>
                        <a:ea typeface="宋体"/>
                        <a:cs typeface="Times New Roman"/>
                      </a:endParaRPr>
                    </a:p>
                  </a:txBody>
                  <a:tcPr marL="39046" marR="39046" marT="0" marB="0" anchor="ctr"/>
                </a:tc>
                <a:tc>
                  <a:txBody>
                    <a:bodyPr/>
                    <a:lstStyle/>
                    <a:p>
                      <a:pPr algn="ctr">
                        <a:spcAft>
                          <a:spcPts val="0"/>
                        </a:spcAft>
                      </a:pPr>
                      <a:r>
                        <a:rPr lang="en-US" sz="1050" kern="100" dirty="0">
                          <a:effectLst/>
                        </a:rPr>
                        <a:t>fact</a:t>
                      </a:r>
                      <a:endParaRPr lang="zh-CN" sz="1050" b="1" kern="100" dirty="0">
                        <a:effectLst/>
                        <a:latin typeface="Calibri"/>
                        <a:ea typeface="宋体"/>
                        <a:cs typeface="Times New Roman"/>
                      </a:endParaRPr>
                    </a:p>
                  </a:txBody>
                  <a:tcPr marL="39046" marR="39046" marT="0" marB="0" anchor="ctr"/>
                </a:tc>
                <a:tc>
                  <a:txBody>
                    <a:bodyPr/>
                    <a:lstStyle/>
                    <a:p>
                      <a:pPr marL="71755" marR="71755" algn="ctr">
                        <a:spcAft>
                          <a:spcPts val="0"/>
                        </a:spcAft>
                      </a:pPr>
                      <a:r>
                        <a:rPr lang="en-US" sz="800" kern="100" dirty="0">
                          <a:effectLst/>
                        </a:rPr>
                        <a:t>Date</a:t>
                      </a:r>
                      <a:endParaRPr lang="zh-CN" sz="800" b="1" kern="100" dirty="0">
                        <a:effectLst/>
                        <a:latin typeface="Calibri"/>
                        <a:ea typeface="宋体"/>
                        <a:cs typeface="Times New Roman"/>
                      </a:endParaRPr>
                    </a:p>
                  </a:txBody>
                  <a:tcPr marL="39046" marR="39046" marT="0" marB="0" vert="eaVert" anchor="ctr"/>
                </a:tc>
                <a:tc>
                  <a:txBody>
                    <a:bodyPr/>
                    <a:lstStyle/>
                    <a:p>
                      <a:pPr marL="71755" marR="71755" algn="ctr">
                        <a:spcAft>
                          <a:spcPts val="0"/>
                        </a:spcAft>
                      </a:pPr>
                      <a:r>
                        <a:rPr lang="en-US" sz="800" kern="100" dirty="0" smtClean="0">
                          <a:effectLst/>
                        </a:rPr>
                        <a:t>Product</a:t>
                      </a:r>
                      <a:endParaRPr lang="zh-CN" sz="800" b="1" kern="100" dirty="0">
                        <a:effectLst/>
                        <a:latin typeface="Calibri"/>
                        <a:ea typeface="宋体"/>
                        <a:cs typeface="Times New Roman"/>
                      </a:endParaRPr>
                    </a:p>
                  </a:txBody>
                  <a:tcPr marL="39046" marR="39046" marT="0" marB="0" vert="eaVert" anchor="ctr"/>
                </a:tc>
                <a:tc>
                  <a:txBody>
                    <a:bodyPr/>
                    <a:lstStyle/>
                    <a:p>
                      <a:pPr marL="71755" marR="71755" algn="ctr">
                        <a:spcAft>
                          <a:spcPts val="0"/>
                        </a:spcAft>
                      </a:pPr>
                      <a:r>
                        <a:rPr lang="en-US" sz="800" kern="100" dirty="0">
                          <a:effectLst/>
                        </a:rPr>
                        <a:t>Location </a:t>
                      </a:r>
                      <a:endParaRPr lang="zh-CN" sz="800" b="1" kern="100" dirty="0">
                        <a:effectLst/>
                        <a:latin typeface="Calibri"/>
                        <a:ea typeface="宋体"/>
                        <a:cs typeface="Times New Roman"/>
                      </a:endParaRPr>
                    </a:p>
                  </a:txBody>
                  <a:tcPr marL="39046" marR="39046" marT="0" marB="0" vert="eaVert" anchor="ctr"/>
                </a:tc>
                <a:tc>
                  <a:txBody>
                    <a:bodyPr/>
                    <a:lstStyle/>
                    <a:p>
                      <a:pPr marL="71755" marR="71755" algn="ctr">
                        <a:spcAft>
                          <a:spcPts val="0"/>
                        </a:spcAft>
                      </a:pPr>
                      <a:r>
                        <a:rPr lang="en-US" sz="800" kern="100" dirty="0" smtClean="0">
                          <a:effectLst/>
                        </a:rPr>
                        <a:t>Owner</a:t>
                      </a:r>
                      <a:endParaRPr lang="zh-CN" sz="800" b="1" kern="100" dirty="0">
                        <a:effectLst/>
                        <a:latin typeface="Calibri"/>
                        <a:ea typeface="宋体"/>
                        <a:cs typeface="Times New Roman"/>
                      </a:endParaRPr>
                    </a:p>
                  </a:txBody>
                  <a:tcPr marL="39046" marR="39046" marT="0" marB="0" vert="eaVert" anchor="ctr"/>
                </a:tc>
                <a:tc>
                  <a:txBody>
                    <a:bodyPr/>
                    <a:lstStyle/>
                    <a:p>
                      <a:pPr marL="71755" marR="71755" algn="ctr">
                        <a:spcAft>
                          <a:spcPts val="0"/>
                        </a:spcAft>
                      </a:pPr>
                      <a:r>
                        <a:rPr lang="en-US" sz="800" kern="100" dirty="0">
                          <a:effectLst/>
                        </a:rPr>
                        <a:t>Service policy</a:t>
                      </a:r>
                      <a:endParaRPr lang="zh-CN" sz="800" b="1" kern="100" dirty="0">
                        <a:effectLst/>
                        <a:latin typeface="Calibri"/>
                        <a:ea typeface="宋体"/>
                        <a:cs typeface="Times New Roman"/>
                      </a:endParaRPr>
                    </a:p>
                  </a:txBody>
                  <a:tcPr marL="39046" marR="39046" marT="0" marB="0" vert="eaVert" anchor="ctr"/>
                </a:tc>
                <a:tc>
                  <a:txBody>
                    <a:bodyPr/>
                    <a:lstStyle/>
                    <a:p>
                      <a:pPr marL="71755" marR="71755" algn="ctr">
                        <a:spcAft>
                          <a:spcPts val="0"/>
                        </a:spcAft>
                      </a:pPr>
                      <a:r>
                        <a:rPr lang="en-US" sz="800" kern="100" dirty="0">
                          <a:effectLst/>
                        </a:rPr>
                        <a:t>Account status</a:t>
                      </a:r>
                      <a:endParaRPr lang="zh-CN" sz="800" b="1" kern="100" dirty="0">
                        <a:effectLst/>
                        <a:latin typeface="Calibri"/>
                        <a:ea typeface="宋体"/>
                        <a:cs typeface="Times New Roman"/>
                      </a:endParaRPr>
                    </a:p>
                  </a:txBody>
                  <a:tcPr marL="39046" marR="39046" marT="0" marB="0" vert="eaVert" anchor="ctr"/>
                </a:tc>
              </a:tr>
              <a:tr h="657039">
                <a:tc rowSpan="3">
                  <a:txBody>
                    <a:bodyPr/>
                    <a:lstStyle/>
                    <a:p>
                      <a:pPr algn="ctr">
                        <a:spcAft>
                          <a:spcPts val="0"/>
                        </a:spcAft>
                      </a:pPr>
                      <a:r>
                        <a:rPr lang="en-US" sz="1100" kern="100" dirty="0">
                          <a:effectLst/>
                        </a:rPr>
                        <a:t>online sales transaction</a:t>
                      </a:r>
                      <a:endParaRPr lang="zh-CN" sz="1100" b="1" kern="100" dirty="0">
                        <a:effectLst/>
                        <a:latin typeface="Calibri"/>
                        <a:ea typeface="宋体"/>
                        <a:cs typeface="Times New Roman"/>
                      </a:endParaRPr>
                    </a:p>
                  </a:txBody>
                  <a:tcPr marL="39046" marR="39046" marT="0" marB="0" anchor="ctr"/>
                </a:tc>
                <a:tc>
                  <a:txBody>
                    <a:bodyPr/>
                    <a:lstStyle/>
                    <a:p>
                      <a:pPr algn="ctr">
                        <a:spcAft>
                          <a:spcPts val="0"/>
                        </a:spcAft>
                      </a:pPr>
                      <a:r>
                        <a:rPr lang="en-US" sz="900" kern="100" dirty="0">
                          <a:effectLst/>
                        </a:rPr>
                        <a:t>sales transaction</a:t>
                      </a:r>
                      <a:endParaRPr lang="zh-CN" sz="900" b="1" kern="100" dirty="0">
                        <a:solidFill>
                          <a:srgbClr val="FF0000"/>
                        </a:solidFill>
                        <a:effectLst/>
                        <a:latin typeface="Calibri"/>
                        <a:ea typeface="宋体"/>
                        <a:cs typeface="Times New Roman"/>
                      </a:endParaRPr>
                    </a:p>
                  </a:txBody>
                  <a:tcPr marL="39046" marR="39046" marT="0" marB="0" anchor="ctr"/>
                </a:tc>
                <a:tc>
                  <a:txBody>
                    <a:bodyPr/>
                    <a:lstStyle/>
                    <a:p>
                      <a:pPr algn="ctr">
                        <a:spcAft>
                          <a:spcPts val="0"/>
                        </a:spcAft>
                      </a:pPr>
                      <a:r>
                        <a:rPr lang="en-US" sz="900" kern="100">
                          <a:effectLst/>
                        </a:rPr>
                        <a:t>Per line item</a:t>
                      </a:r>
                      <a:endParaRPr lang="zh-CN" sz="900" b="1" kern="100">
                        <a:effectLst/>
                        <a:latin typeface="Calibri"/>
                        <a:ea typeface="宋体"/>
                        <a:cs typeface="Times New Roman"/>
                      </a:endParaRPr>
                    </a:p>
                  </a:txBody>
                  <a:tcPr marL="39046" marR="39046" marT="0" marB="0" anchor="ctr"/>
                </a:tc>
                <a:tc>
                  <a:txBody>
                    <a:bodyPr/>
                    <a:lstStyle/>
                    <a:p>
                      <a:pPr algn="ctr">
                        <a:spcAft>
                          <a:spcPts val="0"/>
                        </a:spcAft>
                      </a:pPr>
                      <a:r>
                        <a:rPr lang="en-US" sz="800" kern="100" dirty="0">
                          <a:effectLst/>
                        </a:rPr>
                        <a:t>purchase date key</a:t>
                      </a:r>
                      <a:endParaRPr lang="zh-CN" sz="800" kern="100" dirty="0">
                        <a:effectLst/>
                      </a:endParaRPr>
                    </a:p>
                    <a:p>
                      <a:pPr algn="ctr">
                        <a:spcAft>
                          <a:spcPts val="0"/>
                        </a:spcAft>
                      </a:pPr>
                      <a:r>
                        <a:rPr lang="en-US" sz="800" kern="100" dirty="0">
                          <a:effectLst/>
                        </a:rPr>
                        <a:t>purchase amount key</a:t>
                      </a:r>
                      <a:endParaRPr lang="zh-CN" sz="800" kern="100" dirty="0">
                        <a:effectLst/>
                      </a:endParaRPr>
                    </a:p>
                    <a:p>
                      <a:pPr algn="ctr">
                        <a:spcAft>
                          <a:spcPts val="0"/>
                        </a:spcAft>
                      </a:pPr>
                      <a:r>
                        <a:rPr lang="en-US" sz="800" kern="100" dirty="0">
                          <a:effectLst/>
                        </a:rPr>
                        <a:t>purchase unit price key</a:t>
                      </a:r>
                      <a:endParaRPr lang="zh-CN" sz="800" kern="100" dirty="0">
                        <a:effectLst/>
                      </a:endParaRPr>
                    </a:p>
                    <a:p>
                      <a:pPr algn="ctr">
                        <a:spcAft>
                          <a:spcPts val="0"/>
                        </a:spcAft>
                      </a:pPr>
                      <a:r>
                        <a:rPr lang="en-US" sz="800" kern="100" dirty="0">
                          <a:effectLst/>
                        </a:rPr>
                        <a:t>transaction number</a:t>
                      </a:r>
                      <a:endParaRPr lang="zh-CN" sz="8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dirty="0" smtClean="0">
                          <a:effectLst/>
                        </a:rPr>
                        <a:t>x</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dirty="0" smtClean="0">
                          <a:effectLst/>
                        </a:rPr>
                        <a:t>x</a:t>
                      </a:r>
                      <a:r>
                        <a:rPr lang="en-US" sz="600" kern="100" dirty="0">
                          <a:effectLst/>
                        </a:rPr>
                        <a:t> </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dirty="0">
                          <a:effectLst/>
                        </a:rPr>
                        <a:t> </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dirty="0">
                          <a:effectLst/>
                        </a:rPr>
                        <a:t> </a:t>
                      </a:r>
                      <a:r>
                        <a:rPr lang="en-US" sz="600" kern="100" dirty="0" smtClean="0">
                          <a:effectLst/>
                        </a:rPr>
                        <a:t>x</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dirty="0">
                          <a:effectLst/>
                        </a:rPr>
                        <a:t> </a:t>
                      </a:r>
                      <a:r>
                        <a:rPr lang="en-US" sz="600" kern="100" dirty="0" smtClean="0">
                          <a:effectLst/>
                        </a:rPr>
                        <a:t>x</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dirty="0" smtClean="0">
                          <a:effectLst/>
                        </a:rPr>
                        <a:t>x</a:t>
                      </a:r>
                      <a:r>
                        <a:rPr lang="en-US" sz="600" kern="100" dirty="0">
                          <a:effectLst/>
                        </a:rPr>
                        <a:t> </a:t>
                      </a:r>
                      <a:endParaRPr lang="zh-CN" sz="600" b="1" kern="100" dirty="0">
                        <a:effectLst/>
                        <a:latin typeface="Calibri"/>
                        <a:ea typeface="宋体"/>
                        <a:cs typeface="Times New Roman"/>
                      </a:endParaRPr>
                    </a:p>
                  </a:txBody>
                  <a:tcPr marL="39046" marR="39046" marT="0" marB="0" anchor="ctr"/>
                </a:tc>
              </a:tr>
              <a:tr h="0">
                <a:tc vMerge="1">
                  <a:txBody>
                    <a:bodyPr/>
                    <a:lstStyle/>
                    <a:p>
                      <a:endParaRPr lang="zh-CN" altLang="en-US"/>
                    </a:p>
                  </a:txBody>
                  <a:tcPr/>
                </a:tc>
                <a:tc>
                  <a:txBody>
                    <a:bodyPr/>
                    <a:lstStyle/>
                    <a:p>
                      <a:pPr algn="ctr">
                        <a:spcAft>
                          <a:spcPts val="0"/>
                        </a:spcAft>
                      </a:pPr>
                      <a:r>
                        <a:rPr lang="en-US" sz="900" kern="100">
                          <a:effectLst/>
                        </a:rPr>
                        <a:t>click stream</a:t>
                      </a:r>
                      <a:endParaRPr lang="zh-CN" sz="900" b="1" kern="100">
                        <a:effectLst/>
                        <a:latin typeface="Calibri"/>
                        <a:ea typeface="宋体"/>
                        <a:cs typeface="Times New Roman"/>
                      </a:endParaRPr>
                    </a:p>
                  </a:txBody>
                  <a:tcPr marL="39046" marR="39046" marT="0" marB="0" anchor="ctr"/>
                </a:tc>
                <a:tc>
                  <a:txBody>
                    <a:bodyPr/>
                    <a:lstStyle/>
                    <a:p>
                      <a:pPr algn="ctr">
                        <a:spcAft>
                          <a:spcPts val="0"/>
                        </a:spcAft>
                      </a:pPr>
                      <a:r>
                        <a:rPr lang="en-US" sz="900" kern="100" dirty="0">
                          <a:effectLst/>
                        </a:rPr>
                        <a:t>Per click</a:t>
                      </a:r>
                      <a:endParaRPr lang="zh-CN" sz="9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dirty="0">
                          <a:effectLst/>
                        </a:rPr>
                        <a:t>referral key</a:t>
                      </a:r>
                      <a:endParaRPr lang="zh-CN" sz="600" kern="100" dirty="0">
                        <a:effectLst/>
                      </a:endParaRPr>
                    </a:p>
                    <a:p>
                      <a:pPr algn="ctr">
                        <a:spcAft>
                          <a:spcPts val="0"/>
                        </a:spcAft>
                      </a:pPr>
                      <a:r>
                        <a:rPr lang="en-US" sz="600" kern="100" dirty="0">
                          <a:effectLst/>
                        </a:rPr>
                        <a:t>session key</a:t>
                      </a:r>
                      <a:endParaRPr lang="zh-CN" sz="600" kern="100" dirty="0">
                        <a:effectLst/>
                      </a:endParaRPr>
                    </a:p>
                    <a:p>
                      <a:pPr algn="ctr">
                        <a:spcAft>
                          <a:spcPts val="0"/>
                        </a:spcAft>
                      </a:pPr>
                      <a:r>
                        <a:rPr lang="en-US" sz="600" kern="100" dirty="0">
                          <a:effectLst/>
                        </a:rPr>
                        <a:t>time key</a:t>
                      </a:r>
                      <a:endParaRPr lang="zh-CN" sz="600" kern="100" dirty="0">
                        <a:effectLst/>
                      </a:endParaRPr>
                    </a:p>
                    <a:p>
                      <a:pPr algn="ctr">
                        <a:spcAft>
                          <a:spcPts val="0"/>
                        </a:spcAft>
                      </a:pPr>
                      <a:r>
                        <a:rPr lang="en-US" sz="600" kern="100" dirty="0">
                          <a:effectLst/>
                        </a:rPr>
                        <a:t>event key</a:t>
                      </a:r>
                      <a:endParaRPr lang="zh-CN" sz="600" kern="100" dirty="0">
                        <a:effectLst/>
                      </a:endParaRPr>
                    </a:p>
                    <a:p>
                      <a:pPr algn="ctr">
                        <a:spcAft>
                          <a:spcPts val="0"/>
                        </a:spcAft>
                      </a:pPr>
                      <a:r>
                        <a:rPr lang="en-US" sz="600" kern="100" dirty="0">
                          <a:effectLst/>
                        </a:rPr>
                        <a:t>page key</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dirty="0">
                          <a:effectLst/>
                        </a:rPr>
                        <a:t> </a:t>
                      </a:r>
                      <a:r>
                        <a:rPr lang="en-US" sz="600" kern="100" dirty="0" smtClean="0">
                          <a:effectLst/>
                        </a:rPr>
                        <a:t>x</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dirty="0">
                          <a:effectLst/>
                        </a:rPr>
                        <a:t> </a:t>
                      </a:r>
                      <a:r>
                        <a:rPr lang="en-US" sz="600" kern="100" dirty="0" smtClean="0">
                          <a:effectLst/>
                        </a:rPr>
                        <a:t>x</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a:effectLst/>
                        </a:rPr>
                        <a:t> </a:t>
                      </a:r>
                      <a:endParaRPr lang="zh-CN" sz="600" b="1" kern="100">
                        <a:effectLst/>
                        <a:latin typeface="Calibri"/>
                        <a:ea typeface="宋体"/>
                        <a:cs typeface="Times New Roman"/>
                      </a:endParaRPr>
                    </a:p>
                  </a:txBody>
                  <a:tcPr marL="39046" marR="39046" marT="0" marB="0" anchor="ctr"/>
                </a:tc>
                <a:tc>
                  <a:txBody>
                    <a:bodyPr/>
                    <a:lstStyle/>
                    <a:p>
                      <a:pPr algn="ctr">
                        <a:spcAft>
                          <a:spcPts val="0"/>
                        </a:spcAft>
                      </a:pPr>
                      <a:r>
                        <a:rPr lang="en-US" sz="600" kern="100" dirty="0">
                          <a:effectLst/>
                        </a:rPr>
                        <a:t> </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dirty="0">
                          <a:effectLst/>
                        </a:rPr>
                        <a:t> </a:t>
                      </a:r>
                      <a:r>
                        <a:rPr lang="en-US" sz="600" kern="100" dirty="0" smtClean="0">
                          <a:effectLst/>
                        </a:rPr>
                        <a:t>x</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dirty="0">
                          <a:effectLst/>
                        </a:rPr>
                        <a:t> </a:t>
                      </a:r>
                      <a:r>
                        <a:rPr lang="en-US" sz="600" kern="100" dirty="0" smtClean="0">
                          <a:effectLst/>
                        </a:rPr>
                        <a:t>x</a:t>
                      </a:r>
                      <a:endParaRPr lang="zh-CN" sz="600" b="1" kern="100" dirty="0">
                        <a:effectLst/>
                        <a:latin typeface="Calibri"/>
                        <a:ea typeface="宋体"/>
                        <a:cs typeface="Times New Roman"/>
                      </a:endParaRPr>
                    </a:p>
                  </a:txBody>
                  <a:tcPr marL="39046" marR="39046" marT="0" marB="0" anchor="ctr"/>
                </a:tc>
              </a:tr>
              <a:tr h="469313">
                <a:tc vMerge="1">
                  <a:txBody>
                    <a:bodyPr/>
                    <a:lstStyle/>
                    <a:p>
                      <a:endParaRPr lang="zh-CN" altLang="en-US"/>
                    </a:p>
                  </a:txBody>
                  <a:tcPr/>
                </a:tc>
                <a:tc>
                  <a:txBody>
                    <a:bodyPr/>
                    <a:lstStyle/>
                    <a:p>
                      <a:pPr algn="ctr">
                        <a:spcAft>
                          <a:spcPts val="0"/>
                        </a:spcAft>
                      </a:pPr>
                      <a:r>
                        <a:rPr lang="en-US" sz="900" kern="100" dirty="0">
                          <a:effectLst/>
                        </a:rPr>
                        <a:t>Vendor information</a:t>
                      </a:r>
                      <a:endParaRPr lang="zh-CN" sz="900" b="1" kern="100" dirty="0">
                        <a:effectLst/>
                        <a:latin typeface="Calibri"/>
                        <a:ea typeface="宋体"/>
                        <a:cs typeface="Times New Roman"/>
                      </a:endParaRPr>
                    </a:p>
                  </a:txBody>
                  <a:tcPr marL="39046" marR="39046" marT="0" marB="0" anchor="ctr"/>
                </a:tc>
                <a:tc>
                  <a:txBody>
                    <a:bodyPr/>
                    <a:lstStyle/>
                    <a:p>
                      <a:pPr algn="ctr">
                        <a:spcAft>
                          <a:spcPts val="0"/>
                        </a:spcAft>
                      </a:pPr>
                      <a:r>
                        <a:rPr lang="en-US" sz="900" kern="100" dirty="0">
                          <a:effectLst/>
                        </a:rPr>
                        <a:t>Per vendor item</a:t>
                      </a:r>
                      <a:endParaRPr lang="zh-CN" sz="900" b="1" kern="100" dirty="0">
                        <a:effectLst/>
                        <a:latin typeface="Calibri"/>
                        <a:ea typeface="宋体"/>
                        <a:cs typeface="Times New Roman"/>
                      </a:endParaRPr>
                    </a:p>
                  </a:txBody>
                  <a:tcPr marL="39046" marR="39046" marT="0" marB="0" anchor="ctr"/>
                </a:tc>
                <a:tc>
                  <a:txBody>
                    <a:bodyPr/>
                    <a:lstStyle/>
                    <a:p>
                      <a:pPr algn="ctr">
                        <a:spcAft>
                          <a:spcPts val="0"/>
                        </a:spcAft>
                      </a:pPr>
                      <a:r>
                        <a:rPr lang="en-US" sz="800" kern="100" dirty="0">
                          <a:effectLst/>
                        </a:rPr>
                        <a:t>vender number key</a:t>
                      </a:r>
                      <a:endParaRPr lang="zh-CN" sz="800" kern="100" dirty="0">
                        <a:effectLst/>
                      </a:endParaRPr>
                    </a:p>
                    <a:p>
                      <a:pPr algn="ctr">
                        <a:spcAft>
                          <a:spcPts val="0"/>
                        </a:spcAft>
                      </a:pPr>
                      <a:r>
                        <a:rPr lang="en-US" sz="800" kern="100" dirty="0">
                          <a:effectLst/>
                        </a:rPr>
                        <a:t>vendor product amount key</a:t>
                      </a:r>
                      <a:endParaRPr lang="zh-CN" sz="800" kern="100" dirty="0">
                        <a:effectLst/>
                      </a:endParaRPr>
                    </a:p>
                    <a:p>
                      <a:pPr algn="ctr">
                        <a:spcAft>
                          <a:spcPts val="0"/>
                        </a:spcAft>
                      </a:pPr>
                      <a:r>
                        <a:rPr lang="en-US" sz="800" kern="100" dirty="0">
                          <a:effectLst/>
                        </a:rPr>
                        <a:t>...</a:t>
                      </a:r>
                      <a:endParaRPr lang="zh-CN" sz="8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dirty="0">
                          <a:effectLst/>
                        </a:rPr>
                        <a:t> </a:t>
                      </a:r>
                      <a:r>
                        <a:rPr lang="en-US" sz="600" kern="100" dirty="0" smtClean="0">
                          <a:effectLst/>
                        </a:rPr>
                        <a:t>x</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dirty="0" smtClean="0">
                          <a:effectLst/>
                        </a:rPr>
                        <a:t>x</a:t>
                      </a:r>
                      <a:r>
                        <a:rPr lang="en-US" sz="600" kern="100" dirty="0">
                          <a:effectLst/>
                        </a:rPr>
                        <a:t> </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dirty="0" smtClean="0">
                          <a:effectLst/>
                        </a:rPr>
                        <a:t>x</a:t>
                      </a:r>
                      <a:r>
                        <a:rPr lang="en-US" sz="600" kern="100" dirty="0">
                          <a:effectLst/>
                        </a:rPr>
                        <a:t> </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dirty="0" smtClean="0">
                          <a:effectLst/>
                        </a:rPr>
                        <a:t>x</a:t>
                      </a:r>
                      <a:r>
                        <a:rPr lang="en-US" sz="600" kern="100" dirty="0">
                          <a:effectLst/>
                        </a:rPr>
                        <a:t> </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dirty="0">
                          <a:effectLst/>
                        </a:rPr>
                        <a:t> </a:t>
                      </a:r>
                      <a:r>
                        <a:rPr lang="en-US" sz="600" kern="100" dirty="0" smtClean="0">
                          <a:effectLst/>
                        </a:rPr>
                        <a:t>x</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a:effectLst/>
                        </a:rPr>
                        <a:t> </a:t>
                      </a:r>
                      <a:endParaRPr lang="zh-CN" sz="600" b="1" kern="100">
                        <a:effectLst/>
                        <a:latin typeface="Calibri"/>
                        <a:ea typeface="宋体"/>
                        <a:cs typeface="Times New Roman"/>
                      </a:endParaRPr>
                    </a:p>
                  </a:txBody>
                  <a:tcPr marL="39046" marR="39046" marT="0" marB="0" anchor="ctr"/>
                </a:tc>
              </a:tr>
              <a:tr h="563176">
                <a:tc rowSpan="2">
                  <a:txBody>
                    <a:bodyPr/>
                    <a:lstStyle/>
                    <a:p>
                      <a:pPr algn="ctr">
                        <a:spcAft>
                          <a:spcPts val="0"/>
                        </a:spcAft>
                      </a:pPr>
                      <a:r>
                        <a:rPr lang="en-US" sz="1100" kern="100" dirty="0">
                          <a:effectLst/>
                        </a:rPr>
                        <a:t>order processing</a:t>
                      </a:r>
                      <a:endParaRPr lang="zh-CN" sz="1100" b="1" kern="100" dirty="0">
                        <a:effectLst/>
                        <a:latin typeface="Calibri"/>
                        <a:ea typeface="宋体"/>
                        <a:cs typeface="Times New Roman"/>
                      </a:endParaRPr>
                    </a:p>
                  </a:txBody>
                  <a:tcPr marL="39046" marR="39046" marT="0" marB="0" anchor="ctr"/>
                </a:tc>
                <a:tc>
                  <a:txBody>
                    <a:bodyPr/>
                    <a:lstStyle/>
                    <a:p>
                      <a:pPr algn="ctr">
                        <a:spcAft>
                          <a:spcPts val="0"/>
                        </a:spcAft>
                      </a:pPr>
                      <a:r>
                        <a:rPr lang="en-US" sz="900" kern="100">
                          <a:effectLst/>
                        </a:rPr>
                        <a:t>warehouse picking</a:t>
                      </a:r>
                      <a:endParaRPr lang="zh-CN" sz="900" b="1" kern="100">
                        <a:effectLst/>
                        <a:latin typeface="Calibri"/>
                        <a:ea typeface="宋体"/>
                        <a:cs typeface="Times New Roman"/>
                      </a:endParaRPr>
                    </a:p>
                  </a:txBody>
                  <a:tcPr marL="39046" marR="39046" marT="0" marB="0" anchor="ctr"/>
                </a:tc>
                <a:tc>
                  <a:txBody>
                    <a:bodyPr/>
                    <a:lstStyle/>
                    <a:p>
                      <a:pPr algn="ctr">
                        <a:spcAft>
                          <a:spcPts val="0"/>
                        </a:spcAft>
                      </a:pPr>
                      <a:r>
                        <a:rPr lang="en-US" sz="900" kern="100" dirty="0">
                          <a:effectLst/>
                        </a:rPr>
                        <a:t>Per warehouse receipt</a:t>
                      </a:r>
                      <a:endParaRPr lang="zh-CN" sz="900" b="1" kern="100" dirty="0">
                        <a:effectLst/>
                        <a:latin typeface="Calibri"/>
                        <a:ea typeface="宋体"/>
                        <a:cs typeface="Times New Roman"/>
                      </a:endParaRPr>
                    </a:p>
                  </a:txBody>
                  <a:tcPr marL="39046" marR="39046" marT="0" marB="0" anchor="ctr"/>
                </a:tc>
                <a:tc>
                  <a:txBody>
                    <a:bodyPr/>
                    <a:lstStyle/>
                    <a:p>
                      <a:pPr algn="ctr">
                        <a:spcAft>
                          <a:spcPts val="0"/>
                        </a:spcAft>
                      </a:pPr>
                      <a:r>
                        <a:rPr lang="en-US" sz="800" kern="100" dirty="0">
                          <a:effectLst/>
                        </a:rPr>
                        <a:t>ship date key</a:t>
                      </a:r>
                      <a:endParaRPr lang="zh-CN" sz="800" kern="100" dirty="0">
                        <a:effectLst/>
                      </a:endParaRPr>
                    </a:p>
                    <a:p>
                      <a:pPr algn="ctr">
                        <a:spcAft>
                          <a:spcPts val="0"/>
                        </a:spcAft>
                      </a:pPr>
                      <a:r>
                        <a:rPr lang="en-US" sz="800" kern="100" dirty="0">
                          <a:effectLst/>
                        </a:rPr>
                        <a:t>requested date key</a:t>
                      </a:r>
                      <a:endParaRPr lang="zh-CN" sz="800" kern="100" dirty="0">
                        <a:effectLst/>
                      </a:endParaRPr>
                    </a:p>
                    <a:p>
                      <a:pPr algn="ctr">
                        <a:spcAft>
                          <a:spcPts val="0"/>
                        </a:spcAft>
                      </a:pPr>
                      <a:r>
                        <a:rPr lang="en-US" sz="800" kern="100" dirty="0">
                          <a:effectLst/>
                        </a:rPr>
                        <a:t>product key</a:t>
                      </a:r>
                      <a:endParaRPr lang="zh-CN" sz="800" kern="100" dirty="0">
                        <a:effectLst/>
                      </a:endParaRPr>
                    </a:p>
                    <a:p>
                      <a:pPr algn="ctr">
                        <a:spcAft>
                          <a:spcPts val="0"/>
                        </a:spcAft>
                      </a:pPr>
                      <a:r>
                        <a:rPr lang="en-US" sz="800" kern="100" dirty="0">
                          <a:effectLst/>
                        </a:rPr>
                        <a:t>vendor </a:t>
                      </a:r>
                      <a:r>
                        <a:rPr lang="en-US" sz="800" kern="100" dirty="0" smtClean="0">
                          <a:effectLst/>
                        </a:rPr>
                        <a:t>key</a:t>
                      </a:r>
                      <a:endParaRPr lang="zh-CN" sz="800" b="1" kern="100" dirty="0">
                        <a:effectLst/>
                      </a:endParaRPr>
                    </a:p>
                  </a:txBody>
                  <a:tcPr marL="39046" marR="39046" marT="0" marB="0" anchor="ctr"/>
                </a:tc>
                <a:tc>
                  <a:txBody>
                    <a:bodyPr/>
                    <a:lstStyle/>
                    <a:p>
                      <a:pPr algn="ctr">
                        <a:spcAft>
                          <a:spcPts val="0"/>
                        </a:spcAft>
                      </a:pPr>
                      <a:r>
                        <a:rPr lang="en-US" sz="600" kern="100" dirty="0">
                          <a:effectLst/>
                        </a:rPr>
                        <a:t> </a:t>
                      </a:r>
                      <a:r>
                        <a:rPr lang="en-US" sz="600" kern="100" dirty="0" smtClean="0">
                          <a:effectLst/>
                        </a:rPr>
                        <a:t>x</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dirty="0">
                          <a:effectLst/>
                        </a:rPr>
                        <a:t> </a:t>
                      </a:r>
                      <a:r>
                        <a:rPr lang="en-US" sz="600" kern="100" dirty="0" smtClean="0">
                          <a:effectLst/>
                        </a:rPr>
                        <a:t>x</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dirty="0">
                          <a:effectLst/>
                        </a:rPr>
                        <a:t> </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dirty="0" smtClean="0">
                          <a:effectLst/>
                        </a:rPr>
                        <a:t>x</a:t>
                      </a:r>
                      <a:r>
                        <a:rPr lang="en-US" sz="600" kern="100" dirty="0">
                          <a:effectLst/>
                        </a:rPr>
                        <a:t> </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dirty="0">
                          <a:effectLst/>
                        </a:rPr>
                        <a:t> </a:t>
                      </a:r>
                      <a:r>
                        <a:rPr lang="en-US" sz="600" kern="100" dirty="0" smtClean="0">
                          <a:effectLst/>
                        </a:rPr>
                        <a:t>x</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dirty="0">
                          <a:effectLst/>
                        </a:rPr>
                        <a:t> </a:t>
                      </a:r>
                      <a:endParaRPr lang="zh-CN" sz="600" b="1" kern="100" dirty="0">
                        <a:effectLst/>
                        <a:latin typeface="Calibri"/>
                        <a:ea typeface="宋体"/>
                        <a:cs typeface="Times New Roman"/>
                      </a:endParaRPr>
                    </a:p>
                  </a:txBody>
                  <a:tcPr marL="39046" marR="39046" marT="0" marB="0" anchor="ctr"/>
                </a:tc>
              </a:tr>
              <a:tr h="479842">
                <a:tc vMerge="1">
                  <a:txBody>
                    <a:bodyPr/>
                    <a:lstStyle/>
                    <a:p>
                      <a:endParaRPr lang="zh-CN" altLang="en-US"/>
                    </a:p>
                  </a:txBody>
                  <a:tcPr/>
                </a:tc>
                <a:tc>
                  <a:txBody>
                    <a:bodyPr/>
                    <a:lstStyle/>
                    <a:p>
                      <a:pPr algn="ctr">
                        <a:spcAft>
                          <a:spcPts val="0"/>
                        </a:spcAft>
                      </a:pPr>
                      <a:r>
                        <a:rPr lang="en-US" sz="900" kern="100">
                          <a:effectLst/>
                        </a:rPr>
                        <a:t>billing and invoicing</a:t>
                      </a:r>
                      <a:endParaRPr lang="zh-CN" sz="900" b="1" kern="100">
                        <a:effectLst/>
                        <a:latin typeface="Calibri"/>
                        <a:ea typeface="宋体"/>
                        <a:cs typeface="Times New Roman"/>
                      </a:endParaRPr>
                    </a:p>
                  </a:txBody>
                  <a:tcPr marL="39046" marR="39046" marT="0" marB="0" anchor="ctr"/>
                </a:tc>
                <a:tc>
                  <a:txBody>
                    <a:bodyPr/>
                    <a:lstStyle/>
                    <a:p>
                      <a:pPr algn="ctr">
                        <a:spcAft>
                          <a:spcPts val="0"/>
                        </a:spcAft>
                      </a:pPr>
                      <a:r>
                        <a:rPr lang="en-US" sz="900" kern="100" dirty="0">
                          <a:effectLst/>
                        </a:rPr>
                        <a:t>Per order</a:t>
                      </a:r>
                      <a:endParaRPr lang="zh-CN" sz="900" b="1" kern="100" dirty="0">
                        <a:effectLst/>
                        <a:latin typeface="Calibri"/>
                        <a:ea typeface="宋体"/>
                        <a:cs typeface="Times New Roman"/>
                      </a:endParaRPr>
                    </a:p>
                  </a:txBody>
                  <a:tcPr marL="39046" marR="39046" marT="0" marB="0" anchor="ctr"/>
                </a:tc>
                <a:tc>
                  <a:txBody>
                    <a:bodyPr/>
                    <a:lstStyle/>
                    <a:p>
                      <a:pPr algn="ctr">
                        <a:spcAft>
                          <a:spcPts val="0"/>
                        </a:spcAft>
                      </a:pPr>
                      <a:r>
                        <a:rPr lang="en-US" sz="700" kern="100" dirty="0">
                          <a:effectLst/>
                        </a:rPr>
                        <a:t>date key</a:t>
                      </a:r>
                      <a:endParaRPr lang="zh-CN" sz="700" kern="100" dirty="0">
                        <a:effectLst/>
                      </a:endParaRPr>
                    </a:p>
                    <a:p>
                      <a:pPr algn="ctr">
                        <a:spcAft>
                          <a:spcPts val="0"/>
                        </a:spcAft>
                      </a:pPr>
                      <a:r>
                        <a:rPr lang="en-US" sz="700" kern="100" dirty="0">
                          <a:effectLst/>
                        </a:rPr>
                        <a:t>order number</a:t>
                      </a:r>
                      <a:endParaRPr lang="zh-CN" sz="700" kern="100" dirty="0">
                        <a:effectLst/>
                      </a:endParaRPr>
                    </a:p>
                    <a:p>
                      <a:pPr algn="ctr">
                        <a:spcAft>
                          <a:spcPts val="0"/>
                        </a:spcAft>
                      </a:pPr>
                      <a:r>
                        <a:rPr lang="en-US" sz="700" kern="100" dirty="0">
                          <a:effectLst/>
                        </a:rPr>
                        <a:t>quantity key</a:t>
                      </a:r>
                      <a:endParaRPr lang="zh-CN" sz="700" kern="100" dirty="0">
                        <a:effectLst/>
                      </a:endParaRPr>
                    </a:p>
                    <a:p>
                      <a:pPr algn="ctr">
                        <a:spcAft>
                          <a:spcPts val="0"/>
                        </a:spcAft>
                      </a:pPr>
                      <a:r>
                        <a:rPr lang="en-US" sz="700" kern="100" dirty="0">
                          <a:effectLst/>
                        </a:rPr>
                        <a:t>product key</a:t>
                      </a:r>
                      <a:endParaRPr lang="zh-CN" sz="700" kern="100" dirty="0">
                        <a:effectLst/>
                      </a:endParaRPr>
                    </a:p>
                    <a:p>
                      <a:pPr algn="ctr">
                        <a:spcAft>
                          <a:spcPts val="0"/>
                        </a:spcAft>
                      </a:pPr>
                      <a:r>
                        <a:rPr lang="zh-CN" sz="600" kern="100" dirty="0">
                          <a:effectLst/>
                        </a:rPr>
                        <a:t>…</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dirty="0">
                          <a:effectLst/>
                        </a:rPr>
                        <a:t> </a:t>
                      </a:r>
                      <a:r>
                        <a:rPr lang="en-US" sz="600" kern="100" dirty="0" smtClean="0">
                          <a:effectLst/>
                        </a:rPr>
                        <a:t>x</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dirty="0">
                          <a:effectLst/>
                        </a:rPr>
                        <a:t> </a:t>
                      </a:r>
                      <a:r>
                        <a:rPr lang="en-US" sz="600" kern="100" dirty="0" smtClean="0">
                          <a:effectLst/>
                        </a:rPr>
                        <a:t>x</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a:effectLst/>
                        </a:rPr>
                        <a:t> </a:t>
                      </a:r>
                      <a:endParaRPr lang="zh-CN" sz="600" b="1" kern="100">
                        <a:effectLst/>
                        <a:latin typeface="Calibri"/>
                        <a:ea typeface="宋体"/>
                        <a:cs typeface="Times New Roman"/>
                      </a:endParaRPr>
                    </a:p>
                  </a:txBody>
                  <a:tcPr marL="39046" marR="39046" marT="0" marB="0" anchor="ctr"/>
                </a:tc>
                <a:tc>
                  <a:txBody>
                    <a:bodyPr/>
                    <a:lstStyle/>
                    <a:p>
                      <a:pPr algn="ctr">
                        <a:spcAft>
                          <a:spcPts val="0"/>
                        </a:spcAft>
                      </a:pPr>
                      <a:r>
                        <a:rPr lang="en-US" sz="600" kern="100" dirty="0" smtClean="0">
                          <a:effectLst/>
                        </a:rPr>
                        <a:t>x</a:t>
                      </a:r>
                      <a:r>
                        <a:rPr lang="en-US" sz="600" kern="100" dirty="0">
                          <a:effectLst/>
                        </a:rPr>
                        <a:t> </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dirty="0">
                          <a:effectLst/>
                        </a:rPr>
                        <a:t> </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dirty="0">
                          <a:effectLst/>
                        </a:rPr>
                        <a:t> </a:t>
                      </a:r>
                      <a:r>
                        <a:rPr lang="en-US" sz="600" kern="100" dirty="0" smtClean="0">
                          <a:effectLst/>
                        </a:rPr>
                        <a:t>x</a:t>
                      </a:r>
                      <a:endParaRPr lang="zh-CN" sz="600" b="1" kern="100" dirty="0">
                        <a:effectLst/>
                        <a:latin typeface="Calibri"/>
                        <a:ea typeface="宋体"/>
                        <a:cs typeface="Times New Roman"/>
                      </a:endParaRPr>
                    </a:p>
                  </a:txBody>
                  <a:tcPr marL="39046" marR="39046" marT="0" marB="0" anchor="ctr"/>
                </a:tc>
              </a:tr>
              <a:tr h="563176">
                <a:tc rowSpan="2">
                  <a:txBody>
                    <a:bodyPr/>
                    <a:lstStyle/>
                    <a:p>
                      <a:pPr algn="ctr">
                        <a:spcAft>
                          <a:spcPts val="0"/>
                        </a:spcAft>
                      </a:pPr>
                      <a:r>
                        <a:rPr lang="en-US" sz="1100" kern="100" dirty="0">
                          <a:effectLst/>
                        </a:rPr>
                        <a:t>delivery process</a:t>
                      </a:r>
                      <a:endParaRPr lang="zh-CN" sz="1100" b="1" kern="100" dirty="0">
                        <a:effectLst/>
                        <a:latin typeface="Calibri"/>
                        <a:ea typeface="宋体"/>
                        <a:cs typeface="Times New Roman"/>
                      </a:endParaRPr>
                    </a:p>
                  </a:txBody>
                  <a:tcPr marL="39046" marR="39046" marT="0" marB="0" anchor="ctr"/>
                </a:tc>
                <a:tc>
                  <a:txBody>
                    <a:bodyPr/>
                    <a:lstStyle/>
                    <a:p>
                      <a:pPr algn="ctr">
                        <a:spcAft>
                          <a:spcPts val="0"/>
                        </a:spcAft>
                      </a:pPr>
                      <a:r>
                        <a:rPr lang="en-US" sz="900" kern="100">
                          <a:effectLst/>
                        </a:rPr>
                        <a:t>shipping notice</a:t>
                      </a:r>
                      <a:endParaRPr lang="zh-CN" sz="900" b="1" kern="100">
                        <a:effectLst/>
                        <a:latin typeface="Calibri"/>
                        <a:ea typeface="宋体"/>
                        <a:cs typeface="Times New Roman"/>
                      </a:endParaRPr>
                    </a:p>
                  </a:txBody>
                  <a:tcPr marL="39046" marR="39046" marT="0" marB="0" anchor="ctr"/>
                </a:tc>
                <a:tc>
                  <a:txBody>
                    <a:bodyPr/>
                    <a:lstStyle/>
                    <a:p>
                      <a:pPr algn="ctr">
                        <a:spcAft>
                          <a:spcPts val="0"/>
                        </a:spcAft>
                      </a:pPr>
                      <a:r>
                        <a:rPr lang="en-US" sz="900" kern="100" dirty="0">
                          <a:effectLst/>
                        </a:rPr>
                        <a:t>Per line item</a:t>
                      </a:r>
                      <a:endParaRPr lang="zh-CN" sz="900" b="1" kern="100" dirty="0">
                        <a:effectLst/>
                        <a:latin typeface="Calibri"/>
                        <a:ea typeface="宋体"/>
                        <a:cs typeface="Times New Roman"/>
                      </a:endParaRPr>
                    </a:p>
                  </a:txBody>
                  <a:tcPr marL="39046" marR="39046" marT="0" marB="0" anchor="ctr"/>
                </a:tc>
                <a:tc>
                  <a:txBody>
                    <a:bodyPr/>
                    <a:lstStyle/>
                    <a:p>
                      <a:pPr algn="ctr">
                        <a:spcAft>
                          <a:spcPts val="0"/>
                        </a:spcAft>
                      </a:pPr>
                      <a:r>
                        <a:rPr lang="en-US" sz="700" kern="100" dirty="0">
                          <a:effectLst/>
                        </a:rPr>
                        <a:t>shipping date key</a:t>
                      </a:r>
                      <a:endParaRPr lang="zh-CN" sz="700" kern="100" dirty="0">
                        <a:effectLst/>
                      </a:endParaRPr>
                    </a:p>
                    <a:p>
                      <a:pPr algn="ctr">
                        <a:spcAft>
                          <a:spcPts val="0"/>
                        </a:spcAft>
                      </a:pPr>
                      <a:r>
                        <a:rPr lang="en-US" sz="700" kern="100" dirty="0">
                          <a:effectLst/>
                        </a:rPr>
                        <a:t>shipping cost key</a:t>
                      </a:r>
                      <a:endParaRPr lang="zh-CN" sz="700" kern="100" dirty="0">
                        <a:effectLst/>
                      </a:endParaRPr>
                    </a:p>
                    <a:p>
                      <a:pPr algn="ctr">
                        <a:spcAft>
                          <a:spcPts val="0"/>
                        </a:spcAft>
                      </a:pPr>
                      <a:r>
                        <a:rPr lang="en-US" sz="700" kern="100" dirty="0">
                          <a:effectLst/>
                        </a:rPr>
                        <a:t>tracking number</a:t>
                      </a:r>
                      <a:endParaRPr lang="zh-CN" sz="700" kern="100" dirty="0">
                        <a:effectLst/>
                      </a:endParaRPr>
                    </a:p>
                    <a:p>
                      <a:pPr algn="ctr">
                        <a:spcAft>
                          <a:spcPts val="0"/>
                        </a:spcAft>
                      </a:pPr>
                      <a:r>
                        <a:rPr lang="en-US" sz="700" kern="100" dirty="0">
                          <a:effectLst/>
                        </a:rPr>
                        <a:t>delivery company key</a:t>
                      </a:r>
                      <a:endParaRPr lang="zh-CN" sz="700" kern="100" dirty="0">
                        <a:effectLst/>
                      </a:endParaRPr>
                    </a:p>
                    <a:p>
                      <a:pPr algn="ctr">
                        <a:spcAft>
                          <a:spcPts val="0"/>
                        </a:spcAft>
                      </a:pPr>
                      <a:r>
                        <a:rPr lang="zh-CN" sz="600" kern="100" dirty="0">
                          <a:effectLst/>
                        </a:rPr>
                        <a:t>…</a:t>
                      </a:r>
                      <a:r>
                        <a:rPr lang="en-US" sz="600" kern="100" dirty="0">
                          <a:effectLst/>
                        </a:rPr>
                        <a:t>.</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dirty="0">
                          <a:effectLst/>
                        </a:rPr>
                        <a:t> </a:t>
                      </a:r>
                      <a:r>
                        <a:rPr lang="en-US" sz="600" kern="100" dirty="0" smtClean="0">
                          <a:effectLst/>
                        </a:rPr>
                        <a:t>x</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dirty="0">
                          <a:effectLst/>
                        </a:rPr>
                        <a:t> </a:t>
                      </a:r>
                      <a:r>
                        <a:rPr lang="en-US" sz="600" kern="100" dirty="0" smtClean="0">
                          <a:effectLst/>
                        </a:rPr>
                        <a:t>x</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dirty="0">
                          <a:effectLst/>
                        </a:rPr>
                        <a:t> </a:t>
                      </a:r>
                      <a:r>
                        <a:rPr lang="en-US" sz="600" kern="100" dirty="0" smtClean="0">
                          <a:effectLst/>
                        </a:rPr>
                        <a:t>x</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dirty="0">
                          <a:effectLst/>
                        </a:rPr>
                        <a:t> </a:t>
                      </a:r>
                      <a:r>
                        <a:rPr lang="en-US" sz="600" kern="100" dirty="0" smtClean="0">
                          <a:effectLst/>
                        </a:rPr>
                        <a:t>x</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dirty="0" smtClean="0">
                          <a:effectLst/>
                        </a:rPr>
                        <a:t>x</a:t>
                      </a:r>
                      <a:r>
                        <a:rPr lang="en-US" sz="600" kern="100" dirty="0">
                          <a:effectLst/>
                        </a:rPr>
                        <a:t> </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dirty="0">
                          <a:effectLst/>
                        </a:rPr>
                        <a:t> </a:t>
                      </a:r>
                      <a:r>
                        <a:rPr lang="en-US" sz="600" kern="100" dirty="0" smtClean="0">
                          <a:effectLst/>
                        </a:rPr>
                        <a:t>x</a:t>
                      </a:r>
                      <a:endParaRPr lang="zh-CN" sz="600" b="1" kern="100" dirty="0">
                        <a:effectLst/>
                        <a:latin typeface="Calibri"/>
                        <a:ea typeface="宋体"/>
                        <a:cs typeface="Times New Roman"/>
                      </a:endParaRPr>
                    </a:p>
                  </a:txBody>
                  <a:tcPr marL="39046" marR="39046" marT="0" marB="0" anchor="ctr"/>
                </a:tc>
              </a:tr>
              <a:tr h="479113">
                <a:tc vMerge="1">
                  <a:txBody>
                    <a:bodyPr/>
                    <a:lstStyle/>
                    <a:p>
                      <a:endParaRPr lang="zh-CN" altLang="en-US"/>
                    </a:p>
                  </a:txBody>
                  <a:tcPr/>
                </a:tc>
                <a:tc>
                  <a:txBody>
                    <a:bodyPr/>
                    <a:lstStyle/>
                    <a:p>
                      <a:pPr algn="ctr">
                        <a:spcAft>
                          <a:spcPts val="0"/>
                        </a:spcAft>
                      </a:pPr>
                      <a:r>
                        <a:rPr lang="en-US" sz="900" kern="100">
                          <a:effectLst/>
                        </a:rPr>
                        <a:t>delivery operation</a:t>
                      </a:r>
                      <a:endParaRPr lang="zh-CN" sz="900" b="1" kern="100">
                        <a:effectLst/>
                        <a:latin typeface="Calibri"/>
                        <a:ea typeface="宋体"/>
                        <a:cs typeface="Times New Roman"/>
                      </a:endParaRPr>
                    </a:p>
                  </a:txBody>
                  <a:tcPr marL="39046" marR="39046" marT="0" marB="0" anchor="ctr"/>
                </a:tc>
                <a:tc>
                  <a:txBody>
                    <a:bodyPr/>
                    <a:lstStyle/>
                    <a:p>
                      <a:pPr algn="ctr">
                        <a:spcAft>
                          <a:spcPts val="0"/>
                        </a:spcAft>
                      </a:pPr>
                      <a:r>
                        <a:rPr lang="en-US" sz="900" kern="100" dirty="0">
                          <a:effectLst/>
                        </a:rPr>
                        <a:t>Per line item</a:t>
                      </a:r>
                      <a:endParaRPr lang="zh-CN" sz="900" b="1" kern="100" dirty="0">
                        <a:effectLst/>
                        <a:latin typeface="Calibri"/>
                        <a:ea typeface="宋体"/>
                        <a:cs typeface="Times New Roman"/>
                      </a:endParaRPr>
                    </a:p>
                  </a:txBody>
                  <a:tcPr marL="39046" marR="39046" marT="0" marB="0" anchor="ctr"/>
                </a:tc>
                <a:tc>
                  <a:txBody>
                    <a:bodyPr/>
                    <a:lstStyle/>
                    <a:p>
                      <a:pPr algn="ctr">
                        <a:spcAft>
                          <a:spcPts val="0"/>
                        </a:spcAft>
                      </a:pPr>
                      <a:r>
                        <a:rPr lang="en-US" sz="800" kern="100" dirty="0">
                          <a:effectLst/>
                        </a:rPr>
                        <a:t>tracking number</a:t>
                      </a:r>
                      <a:endParaRPr lang="zh-CN" sz="800" kern="100" dirty="0">
                        <a:effectLst/>
                      </a:endParaRPr>
                    </a:p>
                    <a:p>
                      <a:pPr algn="ctr">
                        <a:spcAft>
                          <a:spcPts val="0"/>
                        </a:spcAft>
                      </a:pPr>
                      <a:r>
                        <a:rPr lang="en-US" sz="800" kern="100" dirty="0">
                          <a:effectLst/>
                        </a:rPr>
                        <a:t>shipping date</a:t>
                      </a:r>
                      <a:endParaRPr lang="zh-CN" sz="800" kern="100" dirty="0">
                        <a:effectLst/>
                      </a:endParaRPr>
                    </a:p>
                    <a:p>
                      <a:pPr algn="ctr">
                        <a:spcAft>
                          <a:spcPts val="0"/>
                        </a:spcAft>
                      </a:pPr>
                      <a:r>
                        <a:rPr lang="en-US" sz="800" kern="100" dirty="0">
                          <a:effectLst/>
                        </a:rPr>
                        <a:t>delivery cost key</a:t>
                      </a:r>
                      <a:endParaRPr lang="zh-CN" sz="800" kern="100" dirty="0">
                        <a:effectLst/>
                      </a:endParaRPr>
                    </a:p>
                    <a:p>
                      <a:pPr algn="ctr">
                        <a:spcAft>
                          <a:spcPts val="0"/>
                        </a:spcAft>
                      </a:pPr>
                      <a:r>
                        <a:rPr lang="zh-CN" sz="600" kern="100" dirty="0">
                          <a:effectLst/>
                        </a:rPr>
                        <a:t>…</a:t>
                      </a:r>
                      <a:r>
                        <a:rPr lang="en-US" sz="600" kern="100" dirty="0">
                          <a:effectLst/>
                        </a:rPr>
                        <a:t>.</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dirty="0">
                          <a:effectLst/>
                        </a:rPr>
                        <a:t> </a:t>
                      </a:r>
                      <a:r>
                        <a:rPr lang="en-US" sz="600" kern="100" dirty="0" smtClean="0">
                          <a:effectLst/>
                        </a:rPr>
                        <a:t>x</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dirty="0" smtClean="0">
                          <a:effectLst/>
                        </a:rPr>
                        <a:t>x</a:t>
                      </a:r>
                      <a:r>
                        <a:rPr lang="en-US" sz="600" kern="100" dirty="0">
                          <a:effectLst/>
                        </a:rPr>
                        <a:t> </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dirty="0">
                          <a:effectLst/>
                        </a:rPr>
                        <a:t> </a:t>
                      </a:r>
                      <a:r>
                        <a:rPr lang="en-US" sz="600" kern="100" dirty="0" smtClean="0">
                          <a:effectLst/>
                        </a:rPr>
                        <a:t>x</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a:effectLst/>
                        </a:rPr>
                        <a:t> </a:t>
                      </a:r>
                      <a:endParaRPr lang="zh-CN" sz="600" b="1" kern="100">
                        <a:effectLst/>
                        <a:latin typeface="Calibri"/>
                        <a:ea typeface="宋体"/>
                        <a:cs typeface="Times New Roman"/>
                      </a:endParaRPr>
                    </a:p>
                  </a:txBody>
                  <a:tcPr marL="39046" marR="39046" marT="0" marB="0" anchor="ctr"/>
                </a:tc>
                <a:tc>
                  <a:txBody>
                    <a:bodyPr/>
                    <a:lstStyle/>
                    <a:p>
                      <a:pPr algn="ctr">
                        <a:spcAft>
                          <a:spcPts val="0"/>
                        </a:spcAft>
                      </a:pPr>
                      <a:r>
                        <a:rPr lang="en-US" sz="600" kern="100" dirty="0">
                          <a:effectLst/>
                        </a:rPr>
                        <a:t> </a:t>
                      </a:r>
                      <a:r>
                        <a:rPr lang="en-US" sz="600" kern="100" dirty="0" smtClean="0">
                          <a:effectLst/>
                        </a:rPr>
                        <a:t>x</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dirty="0">
                          <a:effectLst/>
                        </a:rPr>
                        <a:t> </a:t>
                      </a:r>
                      <a:r>
                        <a:rPr lang="en-US" sz="600" kern="100" dirty="0" smtClean="0">
                          <a:effectLst/>
                        </a:rPr>
                        <a:t>x</a:t>
                      </a:r>
                      <a:endParaRPr lang="zh-CN" sz="600" b="1" kern="100" dirty="0">
                        <a:effectLst/>
                        <a:latin typeface="Calibri"/>
                        <a:ea typeface="宋体"/>
                        <a:cs typeface="Times New Roman"/>
                      </a:endParaRPr>
                    </a:p>
                  </a:txBody>
                  <a:tcPr marL="39046" marR="39046" marT="0" marB="0" anchor="ctr"/>
                </a:tc>
              </a:tr>
              <a:tr h="383874">
                <a:tc rowSpan="2">
                  <a:txBody>
                    <a:bodyPr/>
                    <a:lstStyle/>
                    <a:p>
                      <a:pPr algn="ctr">
                        <a:spcAft>
                          <a:spcPts val="0"/>
                        </a:spcAft>
                      </a:pPr>
                      <a:r>
                        <a:rPr lang="en-US" sz="1100" kern="100" dirty="0">
                          <a:effectLst/>
                        </a:rPr>
                        <a:t>return policy</a:t>
                      </a:r>
                      <a:endParaRPr lang="zh-CN" sz="1100" b="1" kern="100" dirty="0">
                        <a:effectLst/>
                        <a:latin typeface="Calibri"/>
                        <a:ea typeface="宋体"/>
                        <a:cs typeface="Times New Roman"/>
                      </a:endParaRPr>
                    </a:p>
                  </a:txBody>
                  <a:tcPr marL="39046" marR="39046" marT="0" marB="0" anchor="ctr"/>
                </a:tc>
                <a:tc>
                  <a:txBody>
                    <a:bodyPr/>
                    <a:lstStyle/>
                    <a:p>
                      <a:pPr algn="ctr">
                        <a:spcAft>
                          <a:spcPts val="0"/>
                        </a:spcAft>
                      </a:pPr>
                      <a:r>
                        <a:rPr lang="en-US" sz="900" kern="100">
                          <a:effectLst/>
                        </a:rPr>
                        <a:t>store return process</a:t>
                      </a:r>
                      <a:endParaRPr lang="zh-CN" sz="900" b="1" kern="100">
                        <a:effectLst/>
                        <a:latin typeface="Calibri"/>
                        <a:ea typeface="宋体"/>
                        <a:cs typeface="Times New Roman"/>
                      </a:endParaRPr>
                    </a:p>
                  </a:txBody>
                  <a:tcPr marL="39046" marR="39046" marT="0" marB="0" anchor="ctr"/>
                </a:tc>
                <a:tc>
                  <a:txBody>
                    <a:bodyPr/>
                    <a:lstStyle/>
                    <a:p>
                      <a:pPr algn="ctr">
                        <a:spcAft>
                          <a:spcPts val="0"/>
                        </a:spcAft>
                      </a:pPr>
                      <a:r>
                        <a:rPr lang="en-US" sz="900" kern="100" dirty="0">
                          <a:effectLst/>
                        </a:rPr>
                        <a:t>Per line item</a:t>
                      </a:r>
                      <a:endParaRPr lang="zh-CN" sz="900" b="1" kern="100" dirty="0">
                        <a:effectLst/>
                        <a:latin typeface="Calibri"/>
                        <a:ea typeface="宋体"/>
                        <a:cs typeface="Times New Roman"/>
                      </a:endParaRPr>
                    </a:p>
                  </a:txBody>
                  <a:tcPr marL="39046" marR="39046" marT="0" marB="0" anchor="ctr"/>
                </a:tc>
                <a:tc>
                  <a:txBody>
                    <a:bodyPr/>
                    <a:lstStyle/>
                    <a:p>
                      <a:pPr algn="ctr">
                        <a:spcAft>
                          <a:spcPts val="0"/>
                        </a:spcAft>
                      </a:pPr>
                      <a:r>
                        <a:rPr lang="en-US" sz="700" kern="100" dirty="0">
                          <a:effectLst/>
                        </a:rPr>
                        <a:t>store number key</a:t>
                      </a:r>
                      <a:endParaRPr lang="zh-CN" sz="700" kern="100" dirty="0">
                        <a:effectLst/>
                      </a:endParaRPr>
                    </a:p>
                    <a:p>
                      <a:pPr algn="ctr">
                        <a:spcAft>
                          <a:spcPts val="0"/>
                        </a:spcAft>
                      </a:pPr>
                      <a:r>
                        <a:rPr lang="en-US" sz="700" kern="100" dirty="0">
                          <a:effectLst/>
                        </a:rPr>
                        <a:t>item number key</a:t>
                      </a:r>
                      <a:endParaRPr lang="zh-CN" sz="700" kern="100" dirty="0">
                        <a:effectLst/>
                      </a:endParaRPr>
                    </a:p>
                    <a:p>
                      <a:pPr algn="ctr">
                        <a:spcAft>
                          <a:spcPts val="0"/>
                        </a:spcAft>
                      </a:pPr>
                      <a:r>
                        <a:rPr lang="en-US" sz="700" kern="100" dirty="0">
                          <a:effectLst/>
                        </a:rPr>
                        <a:t>return date key</a:t>
                      </a:r>
                      <a:endParaRPr lang="zh-CN" sz="700" kern="100" dirty="0">
                        <a:effectLst/>
                      </a:endParaRPr>
                    </a:p>
                    <a:p>
                      <a:pPr algn="ctr">
                        <a:spcAft>
                          <a:spcPts val="0"/>
                        </a:spcAft>
                      </a:pPr>
                      <a:r>
                        <a:rPr lang="zh-CN" sz="600" kern="100" dirty="0">
                          <a:effectLst/>
                        </a:rPr>
                        <a:t>…</a:t>
                      </a:r>
                      <a:r>
                        <a:rPr lang="en-US" sz="600" kern="100" dirty="0">
                          <a:effectLst/>
                        </a:rPr>
                        <a:t>.</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dirty="0">
                          <a:effectLst/>
                        </a:rPr>
                        <a:t> </a:t>
                      </a:r>
                      <a:r>
                        <a:rPr lang="en-US" sz="600" kern="100" dirty="0" smtClean="0">
                          <a:effectLst/>
                        </a:rPr>
                        <a:t>x</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dirty="0">
                          <a:effectLst/>
                        </a:rPr>
                        <a:t> </a:t>
                      </a:r>
                      <a:r>
                        <a:rPr lang="en-US" sz="600" kern="100" dirty="0" smtClean="0">
                          <a:effectLst/>
                        </a:rPr>
                        <a:t>x</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dirty="0" smtClean="0">
                          <a:effectLst/>
                        </a:rPr>
                        <a:t>x</a:t>
                      </a:r>
                      <a:r>
                        <a:rPr lang="en-US" sz="600" kern="100" dirty="0">
                          <a:effectLst/>
                        </a:rPr>
                        <a:t> </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a:effectLst/>
                        </a:rPr>
                        <a:t> </a:t>
                      </a:r>
                      <a:endParaRPr lang="zh-CN" sz="600" b="1" kern="100">
                        <a:effectLst/>
                        <a:latin typeface="Calibri"/>
                        <a:ea typeface="宋体"/>
                        <a:cs typeface="Times New Roman"/>
                      </a:endParaRPr>
                    </a:p>
                  </a:txBody>
                  <a:tcPr marL="39046" marR="39046" marT="0" marB="0" anchor="ctr"/>
                </a:tc>
                <a:tc>
                  <a:txBody>
                    <a:bodyPr/>
                    <a:lstStyle/>
                    <a:p>
                      <a:pPr algn="ctr">
                        <a:spcAft>
                          <a:spcPts val="0"/>
                        </a:spcAft>
                      </a:pPr>
                      <a:r>
                        <a:rPr lang="en-US" sz="600" kern="100" dirty="0">
                          <a:effectLst/>
                        </a:rPr>
                        <a:t> </a:t>
                      </a:r>
                      <a:r>
                        <a:rPr lang="en-US" sz="600" kern="100" dirty="0" smtClean="0">
                          <a:effectLst/>
                        </a:rPr>
                        <a:t>x</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dirty="0">
                          <a:effectLst/>
                        </a:rPr>
                        <a:t> </a:t>
                      </a:r>
                      <a:r>
                        <a:rPr lang="en-US" sz="600" kern="100" dirty="0" smtClean="0">
                          <a:effectLst/>
                        </a:rPr>
                        <a:t>x</a:t>
                      </a:r>
                      <a:endParaRPr lang="zh-CN" sz="600" b="1" kern="100" dirty="0">
                        <a:effectLst/>
                        <a:latin typeface="Calibri"/>
                        <a:ea typeface="宋体"/>
                        <a:cs typeface="Times New Roman"/>
                      </a:endParaRPr>
                    </a:p>
                  </a:txBody>
                  <a:tcPr marL="39046" marR="39046" marT="0" marB="0" anchor="ctr"/>
                </a:tc>
              </a:tr>
              <a:tr h="281588">
                <a:tc vMerge="1">
                  <a:txBody>
                    <a:bodyPr/>
                    <a:lstStyle/>
                    <a:p>
                      <a:endParaRPr lang="zh-CN" altLang="en-US"/>
                    </a:p>
                  </a:txBody>
                  <a:tcPr/>
                </a:tc>
                <a:tc>
                  <a:txBody>
                    <a:bodyPr/>
                    <a:lstStyle/>
                    <a:p>
                      <a:pPr algn="ctr">
                        <a:spcAft>
                          <a:spcPts val="0"/>
                        </a:spcAft>
                      </a:pPr>
                      <a:r>
                        <a:rPr lang="en-US" sz="900" kern="100">
                          <a:effectLst/>
                        </a:rPr>
                        <a:t>mail return process</a:t>
                      </a:r>
                      <a:endParaRPr lang="zh-CN" sz="900" b="1" kern="100">
                        <a:effectLst/>
                        <a:latin typeface="Calibri"/>
                        <a:ea typeface="宋体"/>
                        <a:cs typeface="Times New Roman"/>
                      </a:endParaRPr>
                    </a:p>
                  </a:txBody>
                  <a:tcPr marL="39046" marR="39046" marT="0" marB="0" anchor="ctr"/>
                </a:tc>
                <a:tc>
                  <a:txBody>
                    <a:bodyPr/>
                    <a:lstStyle/>
                    <a:p>
                      <a:pPr algn="ctr">
                        <a:spcAft>
                          <a:spcPts val="0"/>
                        </a:spcAft>
                      </a:pPr>
                      <a:r>
                        <a:rPr lang="en-US" sz="900" kern="100" dirty="0">
                          <a:effectLst/>
                        </a:rPr>
                        <a:t>Per line item</a:t>
                      </a:r>
                      <a:endParaRPr lang="zh-CN" sz="900" b="1" kern="100" dirty="0">
                        <a:effectLst/>
                        <a:latin typeface="Calibri"/>
                        <a:ea typeface="宋体"/>
                        <a:cs typeface="Times New Roman"/>
                      </a:endParaRPr>
                    </a:p>
                  </a:txBody>
                  <a:tcPr marL="39046" marR="39046" marT="0" marB="0" anchor="ctr"/>
                </a:tc>
                <a:tc>
                  <a:txBody>
                    <a:bodyPr/>
                    <a:lstStyle/>
                    <a:p>
                      <a:pPr algn="ctr">
                        <a:spcAft>
                          <a:spcPts val="0"/>
                        </a:spcAft>
                      </a:pPr>
                      <a:r>
                        <a:rPr lang="en-US" sz="800" kern="100" dirty="0">
                          <a:effectLst/>
                        </a:rPr>
                        <a:t>tracking number</a:t>
                      </a:r>
                      <a:endParaRPr lang="zh-CN" sz="800" kern="100" dirty="0">
                        <a:effectLst/>
                      </a:endParaRPr>
                    </a:p>
                    <a:p>
                      <a:pPr algn="ctr">
                        <a:spcAft>
                          <a:spcPts val="0"/>
                        </a:spcAft>
                      </a:pPr>
                      <a:r>
                        <a:rPr lang="en-US" sz="800" kern="100" dirty="0">
                          <a:effectLst/>
                        </a:rPr>
                        <a:t>return date key</a:t>
                      </a:r>
                      <a:endParaRPr lang="zh-CN" sz="8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dirty="0">
                          <a:effectLst/>
                        </a:rPr>
                        <a:t> </a:t>
                      </a:r>
                      <a:r>
                        <a:rPr lang="en-US" sz="600" kern="100" dirty="0" smtClean="0">
                          <a:effectLst/>
                        </a:rPr>
                        <a:t>x</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dirty="0" smtClean="0">
                          <a:effectLst/>
                        </a:rPr>
                        <a:t>x</a:t>
                      </a:r>
                      <a:r>
                        <a:rPr lang="en-US" sz="600" kern="100" dirty="0">
                          <a:effectLst/>
                        </a:rPr>
                        <a:t> </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dirty="0">
                          <a:effectLst/>
                        </a:rPr>
                        <a:t> </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dirty="0">
                          <a:effectLst/>
                        </a:rPr>
                        <a:t> </a:t>
                      </a:r>
                      <a:r>
                        <a:rPr lang="en-US" sz="600" kern="100" dirty="0" smtClean="0">
                          <a:effectLst/>
                        </a:rPr>
                        <a:t>x</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dirty="0">
                          <a:effectLst/>
                        </a:rPr>
                        <a:t> </a:t>
                      </a:r>
                      <a:r>
                        <a:rPr lang="en-US" sz="600" kern="100" dirty="0" smtClean="0">
                          <a:effectLst/>
                        </a:rPr>
                        <a:t>x</a:t>
                      </a:r>
                      <a:endParaRPr lang="zh-CN" sz="600" b="1" kern="100" dirty="0">
                        <a:effectLst/>
                        <a:latin typeface="Calibri"/>
                        <a:ea typeface="宋体"/>
                        <a:cs typeface="Times New Roman"/>
                      </a:endParaRPr>
                    </a:p>
                  </a:txBody>
                  <a:tcPr marL="39046" marR="39046" marT="0" marB="0" anchor="ctr"/>
                </a:tc>
                <a:tc>
                  <a:txBody>
                    <a:bodyPr/>
                    <a:lstStyle/>
                    <a:p>
                      <a:pPr algn="ctr">
                        <a:spcAft>
                          <a:spcPts val="0"/>
                        </a:spcAft>
                      </a:pPr>
                      <a:r>
                        <a:rPr lang="en-US" sz="600" kern="100" dirty="0" smtClean="0">
                          <a:effectLst/>
                        </a:rPr>
                        <a:t>x</a:t>
                      </a:r>
                      <a:r>
                        <a:rPr lang="en-US" sz="600" kern="100" dirty="0">
                          <a:effectLst/>
                        </a:rPr>
                        <a:t> </a:t>
                      </a:r>
                      <a:endParaRPr lang="zh-CN" sz="600" b="1" kern="100" dirty="0">
                        <a:effectLst/>
                        <a:latin typeface="Calibri"/>
                        <a:ea typeface="宋体"/>
                        <a:cs typeface="Times New Roman"/>
                      </a:endParaRPr>
                    </a:p>
                  </a:txBody>
                  <a:tcPr marL="39046" marR="39046" marT="0" marB="0" anchor="ctr"/>
                </a:tc>
              </a:tr>
            </a:tbl>
          </a:graphicData>
        </a:graphic>
      </p:graphicFrame>
    </p:spTree>
    <p:extLst>
      <p:ext uri="{BB962C8B-B14F-4D97-AF65-F5344CB8AC3E}">
        <p14:creationId xmlns:p14="http://schemas.microsoft.com/office/powerpoint/2010/main" val="352072098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413</TotalTime>
  <Words>2143</Words>
  <Application>Microsoft Macintosh PowerPoint</Application>
  <PresentationFormat>On-screen Show (4:3)</PresentationFormat>
  <Paragraphs>968</Paragraphs>
  <Slides>31</Slides>
  <Notes>14</Notes>
  <HiddenSlides>1</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Flow</vt:lpstr>
      <vt:lpstr>DW &amp; BI design, E-commerce of Coach, Inc</vt:lpstr>
      <vt:lpstr>Outline</vt:lpstr>
      <vt:lpstr>What is Coach Inc….. </vt:lpstr>
      <vt:lpstr>E-commerce Why DW &amp; BI?</vt:lpstr>
      <vt:lpstr>Coach – Business Process</vt:lpstr>
      <vt:lpstr>Opportunity Matrix -- Sales</vt:lpstr>
      <vt:lpstr>Why E-commerce…?</vt:lpstr>
      <vt:lpstr>E-commerce High Level Bus Matrix </vt:lpstr>
      <vt:lpstr>E-commerce Detailed Bus Matrix</vt:lpstr>
      <vt:lpstr> </vt:lpstr>
      <vt:lpstr> </vt:lpstr>
      <vt:lpstr>Star Schema of Sale transaction line item fact</vt:lpstr>
      <vt:lpstr>E-commerce Dimension Attribute Detail Descriptions – Product_key </vt:lpstr>
      <vt:lpstr>E-commerce Dimension Table Detailed Diagram : Product Dimension</vt:lpstr>
      <vt:lpstr>E-commerce  Conformed Dimensions</vt:lpstr>
      <vt:lpstr>E-commerce Transformation Rules</vt:lpstr>
      <vt:lpstr>E-commerce Aggregate Tables </vt:lpstr>
      <vt:lpstr>E-commerce Aggregate Table (cont.)</vt:lpstr>
      <vt:lpstr>E-commerce Aggregate Table (cont.)</vt:lpstr>
      <vt:lpstr>E-commerce Cube</vt:lpstr>
      <vt:lpstr>E-commerce Cube(con’t)</vt:lpstr>
      <vt:lpstr>E-commerce User &amp; Task Analysis (con’t)</vt:lpstr>
      <vt:lpstr>E-commerce User &amp; Task Analysis</vt:lpstr>
      <vt:lpstr>E-commerce BI Portal Landscape – Operational</vt:lpstr>
      <vt:lpstr>E-commerce BI Portal Landscape – Customer</vt:lpstr>
      <vt:lpstr>E-commerce BI Portal Landscape - Executive</vt:lpstr>
      <vt:lpstr>PowerPoint Presentation</vt:lpstr>
      <vt:lpstr>E-commerce BI Portal Landscape - Analyst</vt:lpstr>
      <vt:lpstr>PowerPoint Presentation</vt:lpstr>
      <vt:lpstr>E-commerce Implementation Considerations</vt:lpstr>
      <vt:lpstr>Questions?   You can clap now….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DW &amp; BI design, E-commerce of Coach, Inc</dc:title>
  <dc:creator>user</dc:creator>
  <cp:lastModifiedBy>Joseph Morabito</cp:lastModifiedBy>
  <cp:revision>51</cp:revision>
  <dcterms:created xsi:type="dcterms:W3CDTF">2013-04-01T02:18:00Z</dcterms:created>
  <dcterms:modified xsi:type="dcterms:W3CDTF">2013-04-10T16:02:25Z</dcterms:modified>
</cp:coreProperties>
</file>