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88FC6895-E3B1-45BF-A621-A2C0AE778AA5}">
  <a:tblStyle styleId="{88FC6895-E3B1-45BF-A621-A2C0AE778AA5}" styleName="Table_0"/>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9" d="100"/>
          <a:sy n="109" d="100"/>
        </p:scale>
        <p:origin x="-328" y="-2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printerSettings" Target="printerSettings/printerSettings1.bin"/><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12019498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Shape 14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9" name="Shape 14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5" name="Shape 15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 name="Shape 1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7" name="Shape 16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3" name="Shape 17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9" name="Shape 17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6" name="Shape 18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2" name="Shape 19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9" name="Shape 19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lnSpc>
                <a:spcPct val="115000"/>
              </a:lnSpc>
              <a:spcBef>
                <a:spcPts val="0"/>
              </a:spcBef>
              <a:buNone/>
            </a:pPr>
            <a:r>
              <a:rPr lang="en" sz="1200">
                <a:latin typeface="Calibri"/>
                <a:ea typeface="Calibri"/>
                <a:cs typeface="Calibri"/>
                <a:sym typeface="Calibri"/>
              </a:rPr>
              <a:t>Because data often resides in different locations and formats across the enterprise, data transformation is necessary to ensure data from one application or database is intelligible to other applications and databases, a critical feature for applications integration.</a:t>
            </a:r>
          </a:p>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6" name="Shape 20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2" name="Shape 21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7" name="Shape 21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Shape 2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2" name="Shape 22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7" name="Shape 22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Shape 2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1" name="Shape 24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8" name="Shape 24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5" name="Shape 25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Shape 2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2" name="Shape 26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Shape 2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9" name="Shape 26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Shape 2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6" name="Shape 27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2" name="Shape 2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Shape 2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8" name="Shape 28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9"/>
        <p:cNvGrpSpPr/>
        <p:nvPr/>
      </p:nvGrpSpPr>
      <p:grpSpPr>
        <a:xfrm>
          <a:off x="0" y="0"/>
          <a:ext cx="0" cy="0"/>
          <a:chOff x="0" y="0"/>
          <a:chExt cx="0" cy="0"/>
        </a:xfrm>
      </p:grpSpPr>
      <p:grpSp>
        <p:nvGrpSpPr>
          <p:cNvPr id="10" name="Shape 10"/>
          <p:cNvGrpSpPr/>
          <p:nvPr/>
        </p:nvGrpSpPr>
        <p:grpSpPr>
          <a:xfrm>
            <a:off x="6098378" y="4"/>
            <a:ext cx="3045625" cy="2030570"/>
            <a:chOff x="6098378" y="4"/>
            <a:chExt cx="3045625" cy="2030570"/>
          </a:xfrm>
        </p:grpSpPr>
        <p:sp>
          <p:nvSpPr>
            <p:cNvPr id="11" name="Shape 11"/>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2" name="Shape 12"/>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13" name="Shape 13"/>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14" name="Shape 14"/>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grpSp>
      <p:sp>
        <p:nvSpPr>
          <p:cNvPr id="16" name="Shape 16"/>
          <p:cNvSpPr txBox="1">
            <a:spLocks noGrp="1"/>
          </p:cNvSpPr>
          <p:nvPr>
            <p:ph type="ctrTitle"/>
          </p:nvPr>
        </p:nvSpPr>
        <p:spPr>
          <a:xfrm>
            <a:off x="598100" y="1775222"/>
            <a:ext cx="8222100" cy="838800"/>
          </a:xfrm>
          <a:prstGeom prst="rect">
            <a:avLst/>
          </a:prstGeom>
        </p:spPr>
        <p:txBody>
          <a:bodyPr lIns="91425" tIns="91425" rIns="91425" bIns="91425" anchor="b" anchorCtr="0"/>
          <a:lstStyle>
            <a:lvl1pPr lvl="0" rtl="0">
              <a:spcBef>
                <a:spcPts val="0"/>
              </a:spcBef>
              <a:buClr>
                <a:schemeClr val="lt1"/>
              </a:buClr>
              <a:buSzPct val="100000"/>
              <a:defRPr sz="4200">
                <a:solidFill>
                  <a:schemeClr val="lt1"/>
                </a:solidFill>
              </a:defRPr>
            </a:lvl1pPr>
            <a:lvl2pPr lvl="1" rtl="0">
              <a:spcBef>
                <a:spcPts val="0"/>
              </a:spcBef>
              <a:buClr>
                <a:schemeClr val="lt1"/>
              </a:buClr>
              <a:buSzPct val="100000"/>
              <a:defRPr sz="4200">
                <a:solidFill>
                  <a:schemeClr val="lt1"/>
                </a:solidFill>
              </a:defRPr>
            </a:lvl2pPr>
            <a:lvl3pPr lvl="2" rtl="0">
              <a:spcBef>
                <a:spcPts val="0"/>
              </a:spcBef>
              <a:buClr>
                <a:schemeClr val="lt1"/>
              </a:buClr>
              <a:buSzPct val="100000"/>
              <a:defRPr sz="4200">
                <a:solidFill>
                  <a:schemeClr val="lt1"/>
                </a:solidFill>
              </a:defRPr>
            </a:lvl3pPr>
            <a:lvl4pPr lvl="3" rtl="0">
              <a:spcBef>
                <a:spcPts val="0"/>
              </a:spcBef>
              <a:buClr>
                <a:schemeClr val="lt1"/>
              </a:buClr>
              <a:buSzPct val="100000"/>
              <a:defRPr sz="4200">
                <a:solidFill>
                  <a:schemeClr val="lt1"/>
                </a:solidFill>
              </a:defRPr>
            </a:lvl4pPr>
            <a:lvl5pPr lvl="4" rtl="0">
              <a:spcBef>
                <a:spcPts val="0"/>
              </a:spcBef>
              <a:buClr>
                <a:schemeClr val="lt1"/>
              </a:buClr>
              <a:buSzPct val="100000"/>
              <a:defRPr sz="4200">
                <a:solidFill>
                  <a:schemeClr val="lt1"/>
                </a:solidFill>
              </a:defRPr>
            </a:lvl5pPr>
            <a:lvl6pPr lvl="5" rtl="0">
              <a:spcBef>
                <a:spcPts val="0"/>
              </a:spcBef>
              <a:buClr>
                <a:schemeClr val="lt1"/>
              </a:buClr>
              <a:buSzPct val="100000"/>
              <a:defRPr sz="4200">
                <a:solidFill>
                  <a:schemeClr val="lt1"/>
                </a:solidFill>
              </a:defRPr>
            </a:lvl6pPr>
            <a:lvl7pPr lvl="6" rtl="0">
              <a:spcBef>
                <a:spcPts val="0"/>
              </a:spcBef>
              <a:buClr>
                <a:schemeClr val="lt1"/>
              </a:buClr>
              <a:buSzPct val="100000"/>
              <a:defRPr sz="4200">
                <a:solidFill>
                  <a:schemeClr val="lt1"/>
                </a:solidFill>
              </a:defRPr>
            </a:lvl7pPr>
            <a:lvl8pPr lvl="7" rtl="0">
              <a:spcBef>
                <a:spcPts val="0"/>
              </a:spcBef>
              <a:buClr>
                <a:schemeClr val="lt1"/>
              </a:buClr>
              <a:buSzPct val="100000"/>
              <a:defRPr sz="4200">
                <a:solidFill>
                  <a:schemeClr val="lt1"/>
                </a:solidFill>
              </a:defRPr>
            </a:lvl8pPr>
            <a:lvl9pPr lvl="8" rtl="0">
              <a:spcBef>
                <a:spcPts val="0"/>
              </a:spcBef>
              <a:buClr>
                <a:schemeClr val="lt1"/>
              </a:buClr>
              <a:buSzPct val="100000"/>
              <a:defRPr sz="4200">
                <a:solidFill>
                  <a:schemeClr val="lt1"/>
                </a:solidFill>
              </a:defRPr>
            </a:lvl9pPr>
          </a:lstStyle>
          <a:p>
            <a:endParaRPr/>
          </a:p>
        </p:txBody>
      </p:sp>
      <p:sp>
        <p:nvSpPr>
          <p:cNvPr id="17" name="Shape 17"/>
          <p:cNvSpPr txBox="1">
            <a:spLocks noGrp="1"/>
          </p:cNvSpPr>
          <p:nvPr>
            <p:ph type="subTitle" idx="1"/>
          </p:nvPr>
        </p:nvSpPr>
        <p:spPr>
          <a:xfrm>
            <a:off x="598088" y="2715912"/>
            <a:ext cx="8222100" cy="432900"/>
          </a:xfrm>
          <a:prstGeom prst="rect">
            <a:avLst/>
          </a:prstGeom>
        </p:spPr>
        <p:txBody>
          <a:bodyPr lIns="91425" tIns="91425" rIns="91425" bIns="91425" anchor="t" anchorCtr="0"/>
          <a:lstStyle>
            <a:lvl1pPr lvl="0" rtl="0">
              <a:lnSpc>
                <a:spcPct val="100000"/>
              </a:lnSpc>
              <a:spcBef>
                <a:spcPts val="0"/>
              </a:spcBef>
              <a:spcAft>
                <a:spcPts val="0"/>
              </a:spcAft>
              <a:buClr>
                <a:schemeClr val="lt1"/>
              </a:buClr>
              <a:buSzPct val="100000"/>
              <a:buNone/>
              <a:defRPr sz="2100">
                <a:solidFill>
                  <a:schemeClr val="lt1"/>
                </a:solidFill>
              </a:defRPr>
            </a:lvl1pPr>
            <a:lvl2pPr lvl="1" rtl="0">
              <a:lnSpc>
                <a:spcPct val="100000"/>
              </a:lnSpc>
              <a:spcBef>
                <a:spcPts val="0"/>
              </a:spcBef>
              <a:spcAft>
                <a:spcPts val="0"/>
              </a:spcAft>
              <a:buClr>
                <a:schemeClr val="lt1"/>
              </a:buClr>
              <a:buSzPct val="100000"/>
              <a:buNone/>
              <a:defRPr sz="2100">
                <a:solidFill>
                  <a:schemeClr val="lt1"/>
                </a:solidFill>
              </a:defRPr>
            </a:lvl2pPr>
            <a:lvl3pPr lvl="2" rtl="0">
              <a:lnSpc>
                <a:spcPct val="100000"/>
              </a:lnSpc>
              <a:spcBef>
                <a:spcPts val="0"/>
              </a:spcBef>
              <a:spcAft>
                <a:spcPts val="0"/>
              </a:spcAft>
              <a:buClr>
                <a:schemeClr val="lt1"/>
              </a:buClr>
              <a:buSzPct val="100000"/>
              <a:buNone/>
              <a:defRPr sz="2100">
                <a:solidFill>
                  <a:schemeClr val="lt1"/>
                </a:solidFill>
              </a:defRPr>
            </a:lvl3pPr>
            <a:lvl4pPr lvl="3" rtl="0">
              <a:lnSpc>
                <a:spcPct val="100000"/>
              </a:lnSpc>
              <a:spcBef>
                <a:spcPts val="0"/>
              </a:spcBef>
              <a:spcAft>
                <a:spcPts val="0"/>
              </a:spcAft>
              <a:buClr>
                <a:schemeClr val="lt1"/>
              </a:buClr>
              <a:buSzPct val="100000"/>
              <a:buNone/>
              <a:defRPr sz="2100">
                <a:solidFill>
                  <a:schemeClr val="lt1"/>
                </a:solidFill>
              </a:defRPr>
            </a:lvl4pPr>
            <a:lvl5pPr lvl="4" rtl="0">
              <a:lnSpc>
                <a:spcPct val="100000"/>
              </a:lnSpc>
              <a:spcBef>
                <a:spcPts val="0"/>
              </a:spcBef>
              <a:spcAft>
                <a:spcPts val="0"/>
              </a:spcAft>
              <a:buClr>
                <a:schemeClr val="lt1"/>
              </a:buClr>
              <a:buSzPct val="100000"/>
              <a:buNone/>
              <a:defRPr sz="2100">
                <a:solidFill>
                  <a:schemeClr val="lt1"/>
                </a:solidFill>
              </a:defRPr>
            </a:lvl5pPr>
            <a:lvl6pPr lvl="5" rtl="0">
              <a:lnSpc>
                <a:spcPct val="100000"/>
              </a:lnSpc>
              <a:spcBef>
                <a:spcPts val="0"/>
              </a:spcBef>
              <a:spcAft>
                <a:spcPts val="0"/>
              </a:spcAft>
              <a:buClr>
                <a:schemeClr val="lt1"/>
              </a:buClr>
              <a:buSzPct val="100000"/>
              <a:buNone/>
              <a:defRPr sz="2100">
                <a:solidFill>
                  <a:schemeClr val="lt1"/>
                </a:solidFill>
              </a:defRPr>
            </a:lvl6pPr>
            <a:lvl7pPr lvl="6" rtl="0">
              <a:lnSpc>
                <a:spcPct val="100000"/>
              </a:lnSpc>
              <a:spcBef>
                <a:spcPts val="0"/>
              </a:spcBef>
              <a:spcAft>
                <a:spcPts val="0"/>
              </a:spcAft>
              <a:buClr>
                <a:schemeClr val="lt1"/>
              </a:buClr>
              <a:buSzPct val="100000"/>
              <a:buNone/>
              <a:defRPr sz="2100">
                <a:solidFill>
                  <a:schemeClr val="lt1"/>
                </a:solidFill>
              </a:defRPr>
            </a:lvl7pPr>
            <a:lvl8pPr lvl="7" rtl="0">
              <a:lnSpc>
                <a:spcPct val="100000"/>
              </a:lnSpc>
              <a:spcBef>
                <a:spcPts val="0"/>
              </a:spcBef>
              <a:spcAft>
                <a:spcPts val="0"/>
              </a:spcAft>
              <a:buClr>
                <a:schemeClr val="lt1"/>
              </a:buClr>
              <a:buSzPct val="100000"/>
              <a:buNone/>
              <a:defRPr sz="2100">
                <a:solidFill>
                  <a:schemeClr val="lt1"/>
                </a:solidFill>
              </a:defRPr>
            </a:lvl8pPr>
            <a:lvl9pPr lvl="8" rtl="0">
              <a:lnSpc>
                <a:spcPct val="100000"/>
              </a:lnSpc>
              <a:spcBef>
                <a:spcPts val="0"/>
              </a:spcBef>
              <a:spcAft>
                <a:spcPts val="0"/>
              </a:spcAft>
              <a:buClr>
                <a:schemeClr val="lt1"/>
              </a:buClr>
              <a:buSzPct val="100000"/>
              <a:buNone/>
              <a:defRPr sz="2100">
                <a:solidFill>
                  <a:schemeClr val="lt1"/>
                </a:solidFill>
              </a:defRPr>
            </a:lvl9pPr>
          </a:lstStyle>
          <a:p>
            <a:endParaRPr/>
          </a:p>
        </p:txBody>
      </p:sp>
      <p:sp>
        <p:nvSpPr>
          <p:cNvPr id="18" name="Shape 1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bg>
      <p:bgPr>
        <a:solidFill>
          <a:schemeClr val="dk1"/>
        </a:solidFill>
        <a:effectLst/>
      </p:bgPr>
    </p:bg>
    <p:spTree>
      <p:nvGrpSpPr>
        <p:cNvPr id="1" name="Shape 69"/>
        <p:cNvGrpSpPr/>
        <p:nvPr/>
      </p:nvGrpSpPr>
      <p:grpSpPr>
        <a:xfrm>
          <a:off x="0" y="0"/>
          <a:ext cx="0" cy="0"/>
          <a:chOff x="0" y="0"/>
          <a:chExt cx="0" cy="0"/>
        </a:xfrm>
      </p:grpSpPr>
      <p:grpSp>
        <p:nvGrpSpPr>
          <p:cNvPr id="70" name="Shape 70"/>
          <p:cNvGrpSpPr/>
          <p:nvPr/>
        </p:nvGrpSpPr>
        <p:grpSpPr>
          <a:xfrm>
            <a:off x="6098378" y="4"/>
            <a:ext cx="3045625" cy="2030570"/>
            <a:chOff x="6098378" y="4"/>
            <a:chExt cx="3045625" cy="2030570"/>
          </a:xfrm>
        </p:grpSpPr>
        <p:sp>
          <p:nvSpPr>
            <p:cNvPr id="71" name="Shape 71"/>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72" name="Shape 72"/>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73" name="Shape 73"/>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74" name="Shape 74"/>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grpSp>
      <p:sp>
        <p:nvSpPr>
          <p:cNvPr id="76" name="Shape 76"/>
          <p:cNvSpPr txBox="1">
            <a:spLocks noGrp="1"/>
          </p:cNvSpPr>
          <p:nvPr>
            <p:ph type="title"/>
          </p:nvPr>
        </p:nvSpPr>
        <p:spPr>
          <a:xfrm>
            <a:off x="311700" y="1256050"/>
            <a:ext cx="8520600" cy="2030700"/>
          </a:xfrm>
          <a:prstGeom prst="rect">
            <a:avLst/>
          </a:prstGeom>
        </p:spPr>
        <p:txBody>
          <a:bodyPr lIns="91425" tIns="91425" rIns="91425" bIns="91425" anchor="b" anchorCtr="0"/>
          <a:lstStyle>
            <a:lvl1pPr lvl="0" algn="ctr" rtl="0">
              <a:spcBef>
                <a:spcPts val="0"/>
              </a:spcBef>
              <a:buClr>
                <a:schemeClr val="lt1"/>
              </a:buClr>
              <a:buSzPct val="100000"/>
              <a:defRPr sz="12000">
                <a:solidFill>
                  <a:schemeClr val="lt1"/>
                </a:solidFill>
              </a:defRPr>
            </a:lvl1pPr>
            <a:lvl2pPr lvl="1" algn="ctr" rtl="0">
              <a:spcBef>
                <a:spcPts val="0"/>
              </a:spcBef>
              <a:buClr>
                <a:schemeClr val="lt1"/>
              </a:buClr>
              <a:buSzPct val="100000"/>
              <a:defRPr sz="12000">
                <a:solidFill>
                  <a:schemeClr val="lt1"/>
                </a:solidFill>
              </a:defRPr>
            </a:lvl2pPr>
            <a:lvl3pPr lvl="2" algn="ctr" rtl="0">
              <a:spcBef>
                <a:spcPts val="0"/>
              </a:spcBef>
              <a:buClr>
                <a:schemeClr val="lt1"/>
              </a:buClr>
              <a:buSzPct val="100000"/>
              <a:defRPr sz="12000">
                <a:solidFill>
                  <a:schemeClr val="lt1"/>
                </a:solidFill>
              </a:defRPr>
            </a:lvl3pPr>
            <a:lvl4pPr lvl="3" algn="ctr" rtl="0">
              <a:spcBef>
                <a:spcPts val="0"/>
              </a:spcBef>
              <a:buClr>
                <a:schemeClr val="lt1"/>
              </a:buClr>
              <a:buSzPct val="100000"/>
              <a:defRPr sz="12000">
                <a:solidFill>
                  <a:schemeClr val="lt1"/>
                </a:solidFill>
              </a:defRPr>
            </a:lvl4pPr>
            <a:lvl5pPr lvl="4" algn="ctr" rtl="0">
              <a:spcBef>
                <a:spcPts val="0"/>
              </a:spcBef>
              <a:buClr>
                <a:schemeClr val="lt1"/>
              </a:buClr>
              <a:buSzPct val="100000"/>
              <a:defRPr sz="12000">
                <a:solidFill>
                  <a:schemeClr val="lt1"/>
                </a:solidFill>
              </a:defRPr>
            </a:lvl5pPr>
            <a:lvl6pPr lvl="5" algn="ctr" rtl="0">
              <a:spcBef>
                <a:spcPts val="0"/>
              </a:spcBef>
              <a:buClr>
                <a:schemeClr val="lt1"/>
              </a:buClr>
              <a:buSzPct val="100000"/>
              <a:defRPr sz="12000">
                <a:solidFill>
                  <a:schemeClr val="lt1"/>
                </a:solidFill>
              </a:defRPr>
            </a:lvl6pPr>
            <a:lvl7pPr lvl="6" algn="ctr" rtl="0">
              <a:spcBef>
                <a:spcPts val="0"/>
              </a:spcBef>
              <a:buClr>
                <a:schemeClr val="lt1"/>
              </a:buClr>
              <a:buSzPct val="100000"/>
              <a:defRPr sz="12000">
                <a:solidFill>
                  <a:schemeClr val="lt1"/>
                </a:solidFill>
              </a:defRPr>
            </a:lvl7pPr>
            <a:lvl8pPr lvl="7" algn="ctr" rtl="0">
              <a:spcBef>
                <a:spcPts val="0"/>
              </a:spcBef>
              <a:buClr>
                <a:schemeClr val="lt1"/>
              </a:buClr>
              <a:buSzPct val="100000"/>
              <a:defRPr sz="12000">
                <a:solidFill>
                  <a:schemeClr val="lt1"/>
                </a:solidFill>
              </a:defRPr>
            </a:lvl8pPr>
            <a:lvl9pPr lvl="8" algn="ctr" rtl="0">
              <a:spcBef>
                <a:spcPts val="0"/>
              </a:spcBef>
              <a:buClr>
                <a:schemeClr val="lt1"/>
              </a:buClr>
              <a:buSzPct val="100000"/>
              <a:defRPr sz="12000">
                <a:solidFill>
                  <a:schemeClr val="lt1"/>
                </a:solidFill>
              </a:defRPr>
            </a:lvl9pPr>
          </a:lstStyle>
          <a:p>
            <a:endParaRPr/>
          </a:p>
        </p:txBody>
      </p:sp>
      <p:sp>
        <p:nvSpPr>
          <p:cNvPr id="77" name="Shape 77"/>
          <p:cNvSpPr txBox="1">
            <a:spLocks noGrp="1"/>
          </p:cNvSpPr>
          <p:nvPr>
            <p:ph type="body" idx="1"/>
          </p:nvPr>
        </p:nvSpPr>
        <p:spPr>
          <a:xfrm>
            <a:off x="311700" y="3369225"/>
            <a:ext cx="8520600" cy="1281900"/>
          </a:xfrm>
          <a:prstGeom prst="rect">
            <a:avLst/>
          </a:prstGeom>
        </p:spPr>
        <p:txBody>
          <a:bodyPr lIns="91425" tIns="91425" rIns="91425" bIns="91425" anchor="t" anchorCtr="0"/>
          <a:lstStyle>
            <a:lvl1pPr lvl="0" algn="ctr" rtl="0">
              <a:spcBef>
                <a:spcPts val="0"/>
              </a:spcBef>
              <a:buClr>
                <a:schemeClr val="lt1"/>
              </a:buClr>
              <a:defRPr>
                <a:solidFill>
                  <a:schemeClr val="lt1"/>
                </a:solidFill>
              </a:defRPr>
            </a:lvl1pPr>
            <a:lvl2pPr lvl="1" algn="ctr" rtl="0">
              <a:spcBef>
                <a:spcPts val="0"/>
              </a:spcBef>
              <a:buClr>
                <a:schemeClr val="lt1"/>
              </a:buClr>
              <a:defRPr>
                <a:solidFill>
                  <a:schemeClr val="lt1"/>
                </a:solidFill>
              </a:defRPr>
            </a:lvl2pPr>
            <a:lvl3pPr lvl="2" algn="ctr" rtl="0">
              <a:spcBef>
                <a:spcPts val="0"/>
              </a:spcBef>
              <a:buClr>
                <a:schemeClr val="lt1"/>
              </a:buClr>
              <a:defRPr>
                <a:solidFill>
                  <a:schemeClr val="lt1"/>
                </a:solidFill>
              </a:defRPr>
            </a:lvl3pPr>
            <a:lvl4pPr lvl="3" algn="ctr" rtl="0">
              <a:spcBef>
                <a:spcPts val="0"/>
              </a:spcBef>
              <a:buClr>
                <a:schemeClr val="lt1"/>
              </a:buClr>
              <a:defRPr>
                <a:solidFill>
                  <a:schemeClr val="lt1"/>
                </a:solidFill>
              </a:defRPr>
            </a:lvl4pPr>
            <a:lvl5pPr lvl="4" algn="ctr" rtl="0">
              <a:spcBef>
                <a:spcPts val="0"/>
              </a:spcBef>
              <a:buClr>
                <a:schemeClr val="lt1"/>
              </a:buClr>
              <a:defRPr>
                <a:solidFill>
                  <a:schemeClr val="lt1"/>
                </a:solidFill>
              </a:defRPr>
            </a:lvl5pPr>
            <a:lvl6pPr lvl="5" algn="ctr" rtl="0">
              <a:spcBef>
                <a:spcPts val="0"/>
              </a:spcBef>
              <a:buClr>
                <a:schemeClr val="lt1"/>
              </a:buClr>
              <a:defRPr>
                <a:solidFill>
                  <a:schemeClr val="lt1"/>
                </a:solidFill>
              </a:defRPr>
            </a:lvl6pPr>
            <a:lvl7pPr lvl="6" algn="ctr" rtl="0">
              <a:spcBef>
                <a:spcPts val="0"/>
              </a:spcBef>
              <a:buClr>
                <a:schemeClr val="lt1"/>
              </a:buClr>
              <a:defRPr>
                <a:solidFill>
                  <a:schemeClr val="lt1"/>
                </a:solidFill>
              </a:defRPr>
            </a:lvl7pPr>
            <a:lvl8pPr lvl="7" algn="ctr" rtl="0">
              <a:spcBef>
                <a:spcPts val="0"/>
              </a:spcBef>
              <a:buClr>
                <a:schemeClr val="lt1"/>
              </a:buClr>
              <a:defRPr>
                <a:solidFill>
                  <a:schemeClr val="lt1"/>
                </a:solidFill>
              </a:defRPr>
            </a:lvl8pPr>
            <a:lvl9pPr lvl="8" algn="ctr" rtl="0">
              <a:spcBef>
                <a:spcPts val="0"/>
              </a:spcBef>
              <a:buClr>
                <a:schemeClr val="lt1"/>
              </a:buClr>
              <a:defRPr>
                <a:solidFill>
                  <a:schemeClr val="lt1"/>
                </a:solidFill>
              </a:defRPr>
            </a:lvl9pPr>
          </a:lstStyle>
          <a:p>
            <a:endParaRPr/>
          </a:p>
        </p:txBody>
      </p:sp>
      <p:sp>
        <p:nvSpPr>
          <p:cNvPr id="78" name="Shape 7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79"/>
        <p:cNvGrpSpPr/>
        <p:nvPr/>
      </p:nvGrpSpPr>
      <p:grpSpPr>
        <a:xfrm>
          <a:off x="0" y="0"/>
          <a:ext cx="0" cy="0"/>
          <a:chOff x="0" y="0"/>
          <a:chExt cx="0" cy="0"/>
        </a:xfrm>
      </p:grpSpPr>
      <p:sp>
        <p:nvSpPr>
          <p:cNvPr id="80" name="Shape 80"/>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19"/>
        <p:cNvGrpSpPr/>
        <p:nvPr/>
      </p:nvGrpSpPr>
      <p:grpSpPr>
        <a:xfrm>
          <a:off x="0" y="0"/>
          <a:ext cx="0" cy="0"/>
          <a:chOff x="0" y="0"/>
          <a:chExt cx="0" cy="0"/>
        </a:xfrm>
      </p:grpSpPr>
      <p:grpSp>
        <p:nvGrpSpPr>
          <p:cNvPr id="20" name="Shape 20"/>
          <p:cNvGrpSpPr/>
          <p:nvPr/>
        </p:nvGrpSpPr>
        <p:grpSpPr>
          <a:xfrm>
            <a:off x="6098378" y="4"/>
            <a:ext cx="3045625" cy="2030570"/>
            <a:chOff x="6098378" y="4"/>
            <a:chExt cx="3045625" cy="2030570"/>
          </a:xfrm>
        </p:grpSpPr>
        <p:sp>
          <p:nvSpPr>
            <p:cNvPr id="21" name="Shape 21"/>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22" name="Shape 22"/>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23" name="Shape 23"/>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24" name="Shape 24"/>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grpSp>
      <p:sp>
        <p:nvSpPr>
          <p:cNvPr id="26" name="Shape 26"/>
          <p:cNvSpPr txBox="1">
            <a:spLocks noGrp="1"/>
          </p:cNvSpPr>
          <p:nvPr>
            <p:ph type="title"/>
          </p:nvPr>
        </p:nvSpPr>
        <p:spPr>
          <a:xfrm>
            <a:off x="598100" y="2152347"/>
            <a:ext cx="8222100" cy="838800"/>
          </a:xfrm>
          <a:prstGeom prst="rect">
            <a:avLst/>
          </a:prstGeom>
        </p:spPr>
        <p:txBody>
          <a:bodyPr lIns="91425" tIns="91425" rIns="91425" bIns="91425" anchor="ctr" anchorCtr="0"/>
          <a:lstStyle>
            <a:lvl1pPr lvl="0" rtl="0">
              <a:spcBef>
                <a:spcPts val="0"/>
              </a:spcBef>
              <a:buClr>
                <a:schemeClr val="lt1"/>
              </a:buClr>
              <a:buSzPct val="100000"/>
              <a:defRPr sz="4200">
                <a:solidFill>
                  <a:schemeClr val="lt1"/>
                </a:solidFill>
              </a:defRPr>
            </a:lvl1pPr>
            <a:lvl2pPr lvl="1" rtl="0">
              <a:spcBef>
                <a:spcPts val="0"/>
              </a:spcBef>
              <a:buClr>
                <a:schemeClr val="lt1"/>
              </a:buClr>
              <a:buSzPct val="100000"/>
              <a:defRPr sz="4200">
                <a:solidFill>
                  <a:schemeClr val="lt1"/>
                </a:solidFill>
              </a:defRPr>
            </a:lvl2pPr>
            <a:lvl3pPr lvl="2" rtl="0">
              <a:spcBef>
                <a:spcPts val="0"/>
              </a:spcBef>
              <a:buClr>
                <a:schemeClr val="lt1"/>
              </a:buClr>
              <a:buSzPct val="100000"/>
              <a:defRPr sz="4200">
                <a:solidFill>
                  <a:schemeClr val="lt1"/>
                </a:solidFill>
              </a:defRPr>
            </a:lvl3pPr>
            <a:lvl4pPr lvl="3" rtl="0">
              <a:spcBef>
                <a:spcPts val="0"/>
              </a:spcBef>
              <a:buClr>
                <a:schemeClr val="lt1"/>
              </a:buClr>
              <a:buSzPct val="100000"/>
              <a:defRPr sz="4200">
                <a:solidFill>
                  <a:schemeClr val="lt1"/>
                </a:solidFill>
              </a:defRPr>
            </a:lvl4pPr>
            <a:lvl5pPr lvl="4" rtl="0">
              <a:spcBef>
                <a:spcPts val="0"/>
              </a:spcBef>
              <a:buClr>
                <a:schemeClr val="lt1"/>
              </a:buClr>
              <a:buSzPct val="100000"/>
              <a:defRPr sz="4200">
                <a:solidFill>
                  <a:schemeClr val="lt1"/>
                </a:solidFill>
              </a:defRPr>
            </a:lvl5pPr>
            <a:lvl6pPr lvl="5" rtl="0">
              <a:spcBef>
                <a:spcPts val="0"/>
              </a:spcBef>
              <a:buClr>
                <a:schemeClr val="lt1"/>
              </a:buClr>
              <a:buSzPct val="100000"/>
              <a:defRPr sz="4200">
                <a:solidFill>
                  <a:schemeClr val="lt1"/>
                </a:solidFill>
              </a:defRPr>
            </a:lvl6pPr>
            <a:lvl7pPr lvl="6" rtl="0">
              <a:spcBef>
                <a:spcPts val="0"/>
              </a:spcBef>
              <a:buClr>
                <a:schemeClr val="lt1"/>
              </a:buClr>
              <a:buSzPct val="100000"/>
              <a:defRPr sz="4200">
                <a:solidFill>
                  <a:schemeClr val="lt1"/>
                </a:solidFill>
              </a:defRPr>
            </a:lvl7pPr>
            <a:lvl8pPr lvl="7" rtl="0">
              <a:spcBef>
                <a:spcPts val="0"/>
              </a:spcBef>
              <a:buClr>
                <a:schemeClr val="lt1"/>
              </a:buClr>
              <a:buSzPct val="100000"/>
              <a:defRPr sz="4200">
                <a:solidFill>
                  <a:schemeClr val="lt1"/>
                </a:solidFill>
              </a:defRPr>
            </a:lvl8pPr>
            <a:lvl9pPr lvl="8" rtl="0">
              <a:spcBef>
                <a:spcPts val="0"/>
              </a:spcBef>
              <a:buClr>
                <a:schemeClr val="lt1"/>
              </a:buClr>
              <a:buSzPct val="100000"/>
              <a:defRPr sz="4200">
                <a:solidFill>
                  <a:schemeClr val="lt1"/>
                </a:solidFill>
              </a:defRPr>
            </a:lvl9pPr>
          </a:lstStyle>
          <a:p>
            <a:endParaRPr/>
          </a:p>
        </p:txBody>
      </p:sp>
      <p:sp>
        <p:nvSpPr>
          <p:cNvPr id="27" name="Shape 27"/>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31" name="Shape 31"/>
            <p:cNvSpPr/>
            <p:nvPr/>
          </p:nvSpPr>
          <p:spPr>
            <a:xfrm flipH="1">
              <a:off x="6181162" y="3903669"/>
              <a:ext cx="989100" cy="9879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32" name="Shape 32"/>
            <p:cNvSpPr/>
            <p:nvPr/>
          </p:nvSpPr>
          <p:spPr>
            <a:xfrm>
              <a:off x="7170274" y="3903669"/>
              <a:ext cx="989100" cy="9879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34" name="Shape 34"/>
            <p:cNvSpPr/>
            <p:nvPr/>
          </p:nvSpPr>
          <p:spPr>
            <a:xfrm>
              <a:off x="0" y="4891594"/>
              <a:ext cx="9144000" cy="2520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grpSp>
      <p:sp>
        <p:nvSpPr>
          <p:cNvPr id="35" name="Shape 35"/>
          <p:cNvSpPr txBox="1">
            <a:spLocks noGrp="1"/>
          </p:cNvSpPr>
          <p:nvPr>
            <p:ph type="title"/>
          </p:nvPr>
        </p:nvSpPr>
        <p:spPr>
          <a:xfrm>
            <a:off x="311700" y="410000"/>
            <a:ext cx="8520600" cy="6078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6" name="Shape 36"/>
          <p:cNvSpPr txBox="1">
            <a:spLocks noGrp="1"/>
          </p:cNvSpPr>
          <p:nvPr>
            <p:ph type="body" idx="1"/>
          </p:nvPr>
        </p:nvSpPr>
        <p:spPr>
          <a:xfrm>
            <a:off x="311700" y="1229875"/>
            <a:ext cx="8520600" cy="33390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7" name="Shape 37"/>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410000"/>
            <a:ext cx="8520600" cy="6078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40" name="Shape 40"/>
          <p:cNvSpPr txBox="1">
            <a:spLocks noGrp="1"/>
          </p:cNvSpPr>
          <p:nvPr>
            <p:ph type="body" idx="1"/>
          </p:nvPr>
        </p:nvSpPr>
        <p:spPr>
          <a:xfrm>
            <a:off x="311700" y="1229975"/>
            <a:ext cx="3999900" cy="3339000"/>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41" name="Shape 41"/>
          <p:cNvSpPr txBox="1">
            <a:spLocks noGrp="1"/>
          </p:cNvSpPr>
          <p:nvPr>
            <p:ph type="body" idx="2"/>
          </p:nvPr>
        </p:nvSpPr>
        <p:spPr>
          <a:xfrm>
            <a:off x="4832400" y="1229975"/>
            <a:ext cx="3999900" cy="3339000"/>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42" name="Shape 42"/>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311700" y="410000"/>
            <a:ext cx="8520600" cy="6078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45" name="Shape 45"/>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a:endParaRPr/>
          </a:p>
        </p:txBody>
      </p:sp>
      <p:sp>
        <p:nvSpPr>
          <p:cNvPr id="48" name="Shape 48"/>
          <p:cNvSpPr txBox="1">
            <a:spLocks noGrp="1"/>
          </p:cNvSpPr>
          <p:nvPr>
            <p:ph type="body" idx="1"/>
          </p:nvPr>
        </p:nvSpPr>
        <p:spPr>
          <a:xfrm>
            <a:off x="311700" y="1465804"/>
            <a:ext cx="2808000" cy="3103200"/>
          </a:xfrm>
          <a:prstGeom prst="rect">
            <a:avLst/>
          </a:prstGeom>
        </p:spPr>
        <p:txBody>
          <a:bodyPr lIns="91425" tIns="91425" rIns="91425" bIns="91425" anchor="t" anchorCtr="0"/>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49" name="Shape 49"/>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4"/>
        </a:solidFill>
        <a:effectLst/>
      </p:bgPr>
    </p:bg>
    <p:spTree>
      <p:nvGrpSpPr>
        <p:cNvPr id="1" name="Shape 50"/>
        <p:cNvGrpSpPr/>
        <p:nvPr/>
      </p:nvGrpSpPr>
      <p:grpSpPr>
        <a:xfrm>
          <a:off x="0" y="0"/>
          <a:ext cx="0" cy="0"/>
          <a:chOff x="0" y="0"/>
          <a:chExt cx="0" cy="0"/>
        </a:xfrm>
      </p:grpSpPr>
      <p:grpSp>
        <p:nvGrpSpPr>
          <p:cNvPr id="51" name="Shape 51"/>
          <p:cNvGrpSpPr/>
          <p:nvPr/>
        </p:nvGrpSpPr>
        <p:grpSpPr>
          <a:xfrm>
            <a:off x="6098378" y="4"/>
            <a:ext cx="3045625" cy="2030570"/>
            <a:chOff x="6098378" y="4"/>
            <a:chExt cx="3045625" cy="2030570"/>
          </a:xfrm>
        </p:grpSpPr>
        <p:sp>
          <p:nvSpPr>
            <p:cNvPr id="52" name="Shape 52"/>
            <p:cNvSpPr/>
            <p:nvPr/>
          </p:nvSpPr>
          <p:spPr>
            <a:xfrm>
              <a:off x="8128803" y="15"/>
              <a:ext cx="1015200" cy="10152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53" name="Shape 53"/>
            <p:cNvSpPr/>
            <p:nvPr/>
          </p:nvSpPr>
          <p:spPr>
            <a:xfrm flipH="1">
              <a:off x="7113463" y="4"/>
              <a:ext cx="1015200" cy="10152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54" name="Shape 54"/>
            <p:cNvSpPr/>
            <p:nvPr/>
          </p:nvSpPr>
          <p:spPr>
            <a:xfrm rot="10800000" flipH="1">
              <a:off x="7113588" y="106"/>
              <a:ext cx="1015200" cy="1015200"/>
            </a:xfrm>
            <a:prstGeom prst="rtTriangle">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55" name="Shape 55"/>
            <p:cNvSpPr/>
            <p:nvPr/>
          </p:nvSpPr>
          <p:spPr>
            <a:xfrm rot="10800000">
              <a:off x="6098378" y="96"/>
              <a:ext cx="1015200" cy="10152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grpSp>
      <p:sp>
        <p:nvSpPr>
          <p:cNvPr id="57" name="Shape 57"/>
          <p:cNvSpPr txBox="1">
            <a:spLocks noGrp="1"/>
          </p:cNvSpPr>
          <p:nvPr>
            <p:ph type="title"/>
          </p:nvPr>
        </p:nvSpPr>
        <p:spPr>
          <a:xfrm>
            <a:off x="490250" y="526350"/>
            <a:ext cx="5618700" cy="4090800"/>
          </a:xfrm>
          <a:prstGeom prst="rect">
            <a:avLst/>
          </a:prstGeom>
        </p:spPr>
        <p:txBody>
          <a:bodyPr lIns="91425" tIns="91425" rIns="91425" bIns="91425" anchor="ctr" anchorCtr="0"/>
          <a:lstStyle>
            <a:lvl1pPr lvl="0" rtl="0">
              <a:spcBef>
                <a:spcPts val="0"/>
              </a:spcBef>
              <a:buClr>
                <a:schemeClr val="lt1"/>
              </a:buClr>
              <a:buSzPct val="100000"/>
              <a:defRPr sz="4800">
                <a:solidFill>
                  <a:schemeClr val="lt1"/>
                </a:solidFill>
              </a:defRPr>
            </a:lvl1pPr>
            <a:lvl2pPr lvl="1" rtl="0">
              <a:spcBef>
                <a:spcPts val="0"/>
              </a:spcBef>
              <a:buClr>
                <a:schemeClr val="lt1"/>
              </a:buClr>
              <a:buSzPct val="100000"/>
              <a:defRPr sz="4800">
                <a:solidFill>
                  <a:schemeClr val="lt1"/>
                </a:solidFill>
              </a:defRPr>
            </a:lvl2pPr>
            <a:lvl3pPr lvl="2" rtl="0">
              <a:spcBef>
                <a:spcPts val="0"/>
              </a:spcBef>
              <a:buClr>
                <a:schemeClr val="lt1"/>
              </a:buClr>
              <a:buSzPct val="100000"/>
              <a:defRPr sz="4800">
                <a:solidFill>
                  <a:schemeClr val="lt1"/>
                </a:solidFill>
              </a:defRPr>
            </a:lvl3pPr>
            <a:lvl4pPr lvl="3" rtl="0">
              <a:spcBef>
                <a:spcPts val="0"/>
              </a:spcBef>
              <a:buClr>
                <a:schemeClr val="lt1"/>
              </a:buClr>
              <a:buSzPct val="100000"/>
              <a:defRPr sz="4800">
                <a:solidFill>
                  <a:schemeClr val="lt1"/>
                </a:solidFill>
              </a:defRPr>
            </a:lvl4pPr>
            <a:lvl5pPr lvl="4" rtl="0">
              <a:spcBef>
                <a:spcPts val="0"/>
              </a:spcBef>
              <a:buClr>
                <a:schemeClr val="lt1"/>
              </a:buClr>
              <a:buSzPct val="100000"/>
              <a:defRPr sz="4800">
                <a:solidFill>
                  <a:schemeClr val="lt1"/>
                </a:solidFill>
              </a:defRPr>
            </a:lvl5pPr>
            <a:lvl6pPr lvl="5" rtl="0">
              <a:spcBef>
                <a:spcPts val="0"/>
              </a:spcBef>
              <a:buClr>
                <a:schemeClr val="lt1"/>
              </a:buClr>
              <a:buSzPct val="100000"/>
              <a:defRPr sz="4800">
                <a:solidFill>
                  <a:schemeClr val="lt1"/>
                </a:solidFill>
              </a:defRPr>
            </a:lvl6pPr>
            <a:lvl7pPr lvl="6" rtl="0">
              <a:spcBef>
                <a:spcPts val="0"/>
              </a:spcBef>
              <a:buClr>
                <a:schemeClr val="lt1"/>
              </a:buClr>
              <a:buSzPct val="100000"/>
              <a:defRPr sz="4800">
                <a:solidFill>
                  <a:schemeClr val="lt1"/>
                </a:solidFill>
              </a:defRPr>
            </a:lvl7pPr>
            <a:lvl8pPr lvl="7" rtl="0">
              <a:spcBef>
                <a:spcPts val="0"/>
              </a:spcBef>
              <a:buClr>
                <a:schemeClr val="lt1"/>
              </a:buClr>
              <a:buSzPct val="100000"/>
              <a:defRPr sz="4800">
                <a:solidFill>
                  <a:schemeClr val="lt1"/>
                </a:solidFill>
              </a:defRPr>
            </a:lvl8pPr>
            <a:lvl9pPr lvl="8" rtl="0">
              <a:spcBef>
                <a:spcPts val="0"/>
              </a:spcBef>
              <a:buClr>
                <a:schemeClr val="lt1"/>
              </a:buClr>
              <a:buSzPct val="100000"/>
              <a:defRPr sz="4800">
                <a:solidFill>
                  <a:schemeClr val="lt1"/>
                </a:solidFill>
              </a:defRPr>
            </a:lvl9pPr>
          </a:lstStyle>
          <a:p>
            <a:endParaRPr/>
          </a:p>
        </p:txBody>
      </p:sp>
      <p:sp>
        <p:nvSpPr>
          <p:cNvPr id="58" name="Shape 5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61" name="Shape 61"/>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62" name="Shape 62"/>
          <p:cNvSpPr txBox="1">
            <a:spLocks noGrp="1"/>
          </p:cNvSpPr>
          <p:nvPr>
            <p:ph type="title"/>
          </p:nvPr>
        </p:nvSpPr>
        <p:spPr>
          <a:xfrm>
            <a:off x="265500" y="1151100"/>
            <a:ext cx="4045200" cy="1564500"/>
          </a:xfrm>
          <a:prstGeom prst="rect">
            <a:avLst/>
          </a:prstGeom>
        </p:spPr>
        <p:txBody>
          <a:bodyPr lIns="91425" tIns="91425" rIns="91425" bIns="91425" anchor="b" anchorCtr="0"/>
          <a:lstStyle>
            <a:lvl1pPr lvl="0" algn="ctr" rtl="0">
              <a:spcBef>
                <a:spcPts val="0"/>
              </a:spcBef>
              <a:buSzPct val="100000"/>
              <a:defRPr sz="4200"/>
            </a:lvl1pPr>
            <a:lvl2pPr lvl="1" algn="ctr" rtl="0">
              <a:spcBef>
                <a:spcPts val="0"/>
              </a:spcBef>
              <a:buSzPct val="100000"/>
              <a:defRPr sz="4200"/>
            </a:lvl2pPr>
            <a:lvl3pPr lvl="2" algn="ctr" rtl="0">
              <a:spcBef>
                <a:spcPts val="0"/>
              </a:spcBef>
              <a:buSzPct val="100000"/>
              <a:defRPr sz="4200"/>
            </a:lvl3pPr>
            <a:lvl4pPr lvl="3" algn="ctr" rtl="0">
              <a:spcBef>
                <a:spcPts val="0"/>
              </a:spcBef>
              <a:buSzPct val="100000"/>
              <a:defRPr sz="4200"/>
            </a:lvl4pPr>
            <a:lvl5pPr lvl="4" algn="ctr" rtl="0">
              <a:spcBef>
                <a:spcPts val="0"/>
              </a:spcBef>
              <a:buSzPct val="100000"/>
              <a:defRPr sz="4200"/>
            </a:lvl5pPr>
            <a:lvl6pPr lvl="5" algn="ctr" rtl="0">
              <a:spcBef>
                <a:spcPts val="0"/>
              </a:spcBef>
              <a:buSzPct val="100000"/>
              <a:defRPr sz="4200"/>
            </a:lvl6pPr>
            <a:lvl7pPr lvl="6" algn="ctr" rtl="0">
              <a:spcBef>
                <a:spcPts val="0"/>
              </a:spcBef>
              <a:buSzPct val="100000"/>
              <a:defRPr sz="4200"/>
            </a:lvl7pPr>
            <a:lvl8pPr lvl="7" algn="ctr" rtl="0">
              <a:spcBef>
                <a:spcPts val="0"/>
              </a:spcBef>
              <a:buSzPct val="100000"/>
              <a:defRPr sz="4200"/>
            </a:lvl8pPr>
            <a:lvl9pPr lvl="8" algn="ctr" rtl="0">
              <a:spcBef>
                <a:spcPts val="0"/>
              </a:spcBef>
              <a:buSzPct val="100000"/>
              <a:defRPr sz="4200"/>
            </a:lvl9pPr>
          </a:lstStyle>
          <a:p>
            <a:endParaRPr/>
          </a:p>
        </p:txBody>
      </p:sp>
      <p:sp>
        <p:nvSpPr>
          <p:cNvPr id="63" name="Shape 63"/>
          <p:cNvSpPr txBox="1">
            <a:spLocks noGrp="1"/>
          </p:cNvSpPr>
          <p:nvPr>
            <p:ph type="subTitle" idx="1"/>
          </p:nvPr>
        </p:nvSpPr>
        <p:spPr>
          <a:xfrm>
            <a:off x="265500" y="2769001"/>
            <a:ext cx="4045200" cy="1269300"/>
          </a:xfrm>
          <a:prstGeom prst="rect">
            <a:avLst/>
          </a:prstGeom>
        </p:spPr>
        <p:txBody>
          <a:bodyPr lIns="91425" tIns="91425" rIns="91425" bIns="91425" anchor="t" anchorCtr="0"/>
          <a:lstStyle>
            <a:lvl1pPr lvl="0" algn="ctr" rtl="0">
              <a:lnSpc>
                <a:spcPct val="100000"/>
              </a:lnSpc>
              <a:spcBef>
                <a:spcPts val="0"/>
              </a:spcBef>
              <a:spcAft>
                <a:spcPts val="0"/>
              </a:spcAft>
              <a:buSzPct val="100000"/>
              <a:buNone/>
              <a:defRPr sz="2100"/>
            </a:lvl1pPr>
            <a:lvl2pPr lvl="1" algn="ctr" rtl="0">
              <a:lnSpc>
                <a:spcPct val="100000"/>
              </a:lnSpc>
              <a:spcBef>
                <a:spcPts val="0"/>
              </a:spcBef>
              <a:spcAft>
                <a:spcPts val="0"/>
              </a:spcAft>
              <a:buSzPct val="100000"/>
              <a:buNone/>
              <a:defRPr sz="2100"/>
            </a:lvl2pPr>
            <a:lvl3pPr lvl="2" algn="ctr" rtl="0">
              <a:lnSpc>
                <a:spcPct val="100000"/>
              </a:lnSpc>
              <a:spcBef>
                <a:spcPts val="0"/>
              </a:spcBef>
              <a:spcAft>
                <a:spcPts val="0"/>
              </a:spcAft>
              <a:buSzPct val="100000"/>
              <a:buNone/>
              <a:defRPr sz="2100"/>
            </a:lvl3pPr>
            <a:lvl4pPr lvl="3" algn="ctr" rtl="0">
              <a:lnSpc>
                <a:spcPct val="100000"/>
              </a:lnSpc>
              <a:spcBef>
                <a:spcPts val="0"/>
              </a:spcBef>
              <a:spcAft>
                <a:spcPts val="0"/>
              </a:spcAft>
              <a:buSzPct val="100000"/>
              <a:buNone/>
              <a:defRPr sz="2100"/>
            </a:lvl4pPr>
            <a:lvl5pPr lvl="4" algn="ctr" rtl="0">
              <a:lnSpc>
                <a:spcPct val="100000"/>
              </a:lnSpc>
              <a:spcBef>
                <a:spcPts val="0"/>
              </a:spcBef>
              <a:spcAft>
                <a:spcPts val="0"/>
              </a:spcAft>
              <a:buSzPct val="100000"/>
              <a:buNone/>
              <a:defRPr sz="2100"/>
            </a:lvl5pPr>
            <a:lvl6pPr lvl="5" algn="ctr" rtl="0">
              <a:lnSpc>
                <a:spcPct val="100000"/>
              </a:lnSpc>
              <a:spcBef>
                <a:spcPts val="0"/>
              </a:spcBef>
              <a:spcAft>
                <a:spcPts val="0"/>
              </a:spcAft>
              <a:buSzPct val="100000"/>
              <a:buNone/>
              <a:defRPr sz="2100"/>
            </a:lvl6pPr>
            <a:lvl7pPr lvl="6" algn="ctr" rtl="0">
              <a:lnSpc>
                <a:spcPct val="100000"/>
              </a:lnSpc>
              <a:spcBef>
                <a:spcPts val="0"/>
              </a:spcBef>
              <a:spcAft>
                <a:spcPts val="0"/>
              </a:spcAft>
              <a:buSzPct val="100000"/>
              <a:buNone/>
              <a:defRPr sz="2100"/>
            </a:lvl7pPr>
            <a:lvl8pPr lvl="7" algn="ctr" rtl="0">
              <a:lnSpc>
                <a:spcPct val="100000"/>
              </a:lnSpc>
              <a:spcBef>
                <a:spcPts val="0"/>
              </a:spcBef>
              <a:spcAft>
                <a:spcPts val="0"/>
              </a:spcAft>
              <a:buSzPct val="100000"/>
              <a:buNone/>
              <a:defRPr sz="2100"/>
            </a:lvl8pPr>
            <a:lvl9pPr lvl="8" algn="ctr" rtl="0">
              <a:lnSpc>
                <a:spcPct val="100000"/>
              </a:lnSpc>
              <a:spcBef>
                <a:spcPts val="0"/>
              </a:spcBef>
              <a:spcAft>
                <a:spcPts val="0"/>
              </a:spcAft>
              <a:buSzPct val="100000"/>
              <a:buNone/>
              <a:defRPr sz="2100"/>
            </a:lvl9pPr>
          </a:lstStyle>
          <a:p>
            <a:endParaRPr/>
          </a:p>
        </p:txBody>
      </p:sp>
      <p:sp>
        <p:nvSpPr>
          <p:cNvPr id="64" name="Shape 64"/>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rtl="0">
              <a:spcBef>
                <a:spcPts val="0"/>
              </a:spcBef>
              <a:buClr>
                <a:schemeClr val="lt1"/>
              </a:buClr>
              <a:defRPr>
                <a:solidFill>
                  <a:schemeClr val="lt1"/>
                </a:solidFill>
              </a:defRPr>
            </a:lvl1pPr>
            <a:lvl2pPr lvl="1" rtl="0">
              <a:spcBef>
                <a:spcPts val="0"/>
              </a:spcBef>
              <a:buClr>
                <a:schemeClr val="lt1"/>
              </a:buClr>
              <a:defRPr>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a:endParaRPr/>
          </a:p>
        </p:txBody>
      </p:sp>
      <p:sp>
        <p:nvSpPr>
          <p:cNvPr id="65" name="Shape 65"/>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66"/>
        <p:cNvGrpSpPr/>
        <p:nvPr/>
      </p:nvGrpSpPr>
      <p:grpSpPr>
        <a:xfrm>
          <a:off x="0" y="0"/>
          <a:ext cx="0" cy="0"/>
          <a:chOff x="0" y="0"/>
          <a:chExt cx="0" cy="0"/>
        </a:xfrm>
      </p:grpSpPr>
      <p:sp>
        <p:nvSpPr>
          <p:cNvPr id="67" name="Shape 67"/>
          <p:cNvSpPr txBox="1">
            <a:spLocks noGrp="1"/>
          </p:cNvSpPr>
          <p:nvPr>
            <p:ph type="body" idx="1"/>
          </p:nvPr>
        </p:nvSpPr>
        <p:spPr>
          <a:xfrm>
            <a:off x="319500" y="4230575"/>
            <a:ext cx="5998800" cy="598800"/>
          </a:xfrm>
          <a:prstGeom prst="rect">
            <a:avLst/>
          </a:prstGeom>
        </p:spPr>
        <p:txBody>
          <a:bodyPr lIns="91425" tIns="91425" rIns="91425" bIns="91425" anchor="ctr" anchorCtr="0"/>
          <a:lstStyle>
            <a:lvl1pPr lvl="0" rtl="0">
              <a:lnSpc>
                <a:spcPct val="100000"/>
              </a:lnSpc>
              <a:spcBef>
                <a:spcPts val="0"/>
              </a:spcBef>
              <a:spcAft>
                <a:spcPts val="0"/>
              </a:spcAft>
              <a:buNone/>
              <a:defRPr/>
            </a:lvl1pPr>
          </a:lstStyle>
          <a:p>
            <a:endParaRPr/>
          </a:p>
        </p:txBody>
      </p:sp>
      <p:sp>
        <p:nvSpPr>
          <p:cNvPr id="68" name="Shape 6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10000"/>
            <a:ext cx="8520600" cy="607800"/>
          </a:xfrm>
          <a:prstGeom prst="rect">
            <a:avLst/>
          </a:prstGeom>
          <a:noFill/>
          <a:ln>
            <a:noFill/>
          </a:ln>
        </p:spPr>
        <p:txBody>
          <a:bodyPr lIns="91425" tIns="91425" rIns="91425" bIns="91425" anchor="t" anchorCtr="0"/>
          <a:lstStyle>
            <a:lvl1pPr lvl="0" rt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rtl="0">
              <a:spcBef>
                <a:spcPts val="0"/>
              </a:spcBef>
              <a:buClr>
                <a:schemeClr val="dk1"/>
              </a:buClr>
              <a:buSzPct val="100000"/>
              <a:buFont typeface="Roboto"/>
              <a:buNone/>
              <a:defRPr sz="3000">
                <a:solidFill>
                  <a:schemeClr val="dk1"/>
                </a:solidFill>
                <a:latin typeface="Roboto"/>
                <a:ea typeface="Roboto"/>
                <a:cs typeface="Roboto"/>
                <a:sym typeface="Roboto"/>
              </a:defRPr>
            </a:lvl2pPr>
            <a:lvl3pPr lvl="2" rtl="0">
              <a:spcBef>
                <a:spcPts val="0"/>
              </a:spcBef>
              <a:buClr>
                <a:schemeClr val="dk1"/>
              </a:buClr>
              <a:buSzPct val="100000"/>
              <a:buFont typeface="Roboto"/>
              <a:buNone/>
              <a:defRPr sz="3000">
                <a:solidFill>
                  <a:schemeClr val="dk1"/>
                </a:solidFill>
                <a:latin typeface="Roboto"/>
                <a:ea typeface="Roboto"/>
                <a:cs typeface="Roboto"/>
                <a:sym typeface="Roboto"/>
              </a:defRPr>
            </a:lvl3pPr>
            <a:lvl4pPr lvl="3" rtl="0">
              <a:spcBef>
                <a:spcPts val="0"/>
              </a:spcBef>
              <a:buClr>
                <a:schemeClr val="dk1"/>
              </a:buClr>
              <a:buSzPct val="100000"/>
              <a:buFont typeface="Roboto"/>
              <a:buNone/>
              <a:defRPr sz="3000">
                <a:solidFill>
                  <a:schemeClr val="dk1"/>
                </a:solidFill>
                <a:latin typeface="Roboto"/>
                <a:ea typeface="Roboto"/>
                <a:cs typeface="Roboto"/>
                <a:sym typeface="Roboto"/>
              </a:defRPr>
            </a:lvl4pPr>
            <a:lvl5pPr lvl="4" rtl="0">
              <a:spcBef>
                <a:spcPts val="0"/>
              </a:spcBef>
              <a:buClr>
                <a:schemeClr val="dk1"/>
              </a:buClr>
              <a:buSzPct val="100000"/>
              <a:buFont typeface="Roboto"/>
              <a:buNone/>
              <a:defRPr sz="3000">
                <a:solidFill>
                  <a:schemeClr val="dk1"/>
                </a:solidFill>
                <a:latin typeface="Roboto"/>
                <a:ea typeface="Roboto"/>
                <a:cs typeface="Roboto"/>
                <a:sym typeface="Roboto"/>
              </a:defRPr>
            </a:lvl5pPr>
            <a:lvl6pPr lvl="5" rtl="0">
              <a:spcBef>
                <a:spcPts val="0"/>
              </a:spcBef>
              <a:buClr>
                <a:schemeClr val="dk1"/>
              </a:buClr>
              <a:buSzPct val="100000"/>
              <a:buFont typeface="Roboto"/>
              <a:buNone/>
              <a:defRPr sz="3000">
                <a:solidFill>
                  <a:schemeClr val="dk1"/>
                </a:solidFill>
                <a:latin typeface="Roboto"/>
                <a:ea typeface="Roboto"/>
                <a:cs typeface="Roboto"/>
                <a:sym typeface="Roboto"/>
              </a:defRPr>
            </a:lvl6pPr>
            <a:lvl7pPr lvl="6" rtl="0">
              <a:spcBef>
                <a:spcPts val="0"/>
              </a:spcBef>
              <a:buClr>
                <a:schemeClr val="dk1"/>
              </a:buClr>
              <a:buSzPct val="100000"/>
              <a:buFont typeface="Roboto"/>
              <a:buNone/>
              <a:defRPr sz="3000">
                <a:solidFill>
                  <a:schemeClr val="dk1"/>
                </a:solidFill>
                <a:latin typeface="Roboto"/>
                <a:ea typeface="Roboto"/>
                <a:cs typeface="Roboto"/>
                <a:sym typeface="Roboto"/>
              </a:defRPr>
            </a:lvl7pPr>
            <a:lvl8pPr lvl="7" rtl="0">
              <a:spcBef>
                <a:spcPts val="0"/>
              </a:spcBef>
              <a:buClr>
                <a:schemeClr val="dk1"/>
              </a:buClr>
              <a:buSzPct val="100000"/>
              <a:buFont typeface="Roboto"/>
              <a:buNone/>
              <a:defRPr sz="3000">
                <a:solidFill>
                  <a:schemeClr val="dk1"/>
                </a:solidFill>
                <a:latin typeface="Roboto"/>
                <a:ea typeface="Roboto"/>
                <a:cs typeface="Roboto"/>
                <a:sym typeface="Roboto"/>
              </a:defRPr>
            </a:lvl8pPr>
            <a:lvl9pPr lvl="8" rtl="0">
              <a:spcBef>
                <a:spcPts val="0"/>
              </a:spcBef>
              <a:buClr>
                <a:schemeClr val="dk1"/>
              </a:buClr>
              <a:buSzPct val="100000"/>
              <a:buFont typeface="Roboto"/>
              <a:buNone/>
              <a:defRPr sz="3000">
                <a:solidFill>
                  <a:schemeClr val="dk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311700" y="1229875"/>
            <a:ext cx="8520600" cy="3339000"/>
          </a:xfrm>
          <a:prstGeom prst="rect">
            <a:avLst/>
          </a:prstGeom>
          <a:noFill/>
          <a:ln>
            <a:noFill/>
          </a:ln>
        </p:spPr>
        <p:txBody>
          <a:bodyPr lIns="91425" tIns="91425" rIns="91425" bIns="91425" anchor="t" anchorCtr="0"/>
          <a:lstStyle>
            <a:lvl1pPr lvl="0" rt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rtl="0">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rtl="0">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rtl="0">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rtl="0">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rtl="0">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rtl="0">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rtl="0">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rtl="0">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460431" y="4651190"/>
            <a:ext cx="548700" cy="393600"/>
          </a:xfrm>
          <a:prstGeom prst="rect">
            <a:avLst/>
          </a:prstGeom>
          <a:noFill/>
          <a:ln>
            <a:noFill/>
          </a:ln>
        </p:spPr>
        <p:txBody>
          <a:bodyPr lIns="91425" tIns="91425" rIns="91425" bIns="91425" anchor="ctr" anchorCtr="0">
            <a:noAutofit/>
          </a:bodyPr>
          <a:lstStyle/>
          <a:p>
            <a:pPr lvl="0" algn="r" rtl="0">
              <a:spcBef>
                <a:spcPts val="0"/>
              </a:spcBef>
              <a:buNone/>
            </a:pPr>
            <a:fld id="{00000000-1234-1234-1234-123412341234}" type="slidenum">
              <a:rPr lang="en" sz="1000">
                <a:solidFill>
                  <a:schemeClr val="lt1"/>
                </a:solidFill>
                <a:latin typeface="Roboto"/>
                <a:ea typeface="Roboto"/>
                <a:cs typeface="Roboto"/>
                <a:sym typeface="Roboto"/>
              </a:rPr>
              <a:t>‹#›</a:t>
            </a:fld>
            <a:endParaRPr lang="en" sz="1000">
              <a:solidFill>
                <a:schemeClr val="lt1"/>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3.png"/><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9.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3.png"/><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2.png"/><Relationship Id="rId5" Type="http://schemas.openxmlformats.org/officeDocument/2006/relationships/image" Target="../media/image23.png"/><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body" idx="1"/>
          </p:nvPr>
        </p:nvSpPr>
        <p:spPr>
          <a:xfrm>
            <a:off x="248450" y="966375"/>
            <a:ext cx="5729700" cy="882300"/>
          </a:xfrm>
          <a:prstGeom prst="rect">
            <a:avLst/>
          </a:prstGeom>
        </p:spPr>
        <p:txBody>
          <a:bodyPr lIns="91425" tIns="91425" rIns="91425" bIns="91425" anchor="t" anchorCtr="0">
            <a:noAutofit/>
          </a:bodyPr>
          <a:lstStyle/>
          <a:p>
            <a:pPr lvl="0">
              <a:spcBef>
                <a:spcPts val="0"/>
              </a:spcBef>
              <a:buNone/>
            </a:pPr>
            <a:r>
              <a:rPr lang="en" sz="2400">
                <a:latin typeface="Merriweather"/>
                <a:ea typeface="Merriweather"/>
                <a:cs typeface="Merriweather"/>
                <a:sym typeface="Merriweather"/>
              </a:rPr>
              <a:t>DATA WAREHOUSING AND BUSINESS INTELLIGENCE FOR A VIDEO-GAME MARKETING CONSULTANCY</a:t>
            </a:r>
          </a:p>
        </p:txBody>
      </p:sp>
      <p:sp>
        <p:nvSpPr>
          <p:cNvPr id="86" name="Shape 86"/>
          <p:cNvSpPr txBox="1"/>
          <p:nvPr/>
        </p:nvSpPr>
        <p:spPr>
          <a:xfrm>
            <a:off x="4882100" y="2723525"/>
            <a:ext cx="2244900" cy="1285800"/>
          </a:xfrm>
          <a:prstGeom prst="rect">
            <a:avLst/>
          </a:prstGeom>
          <a:noFill/>
          <a:ln>
            <a:noFill/>
          </a:ln>
        </p:spPr>
        <p:txBody>
          <a:bodyPr lIns="91425" tIns="91425" rIns="91425" bIns="91425" anchor="t" anchorCtr="0">
            <a:noAutofit/>
          </a:bodyPr>
          <a:lstStyle/>
          <a:p>
            <a:pPr lvl="0">
              <a:spcBef>
                <a:spcPts val="0"/>
              </a:spcBef>
              <a:buNone/>
            </a:pPr>
            <a:r>
              <a:rPr lang="en" dirty="0">
                <a:latin typeface="Merriweather"/>
                <a:ea typeface="Merriweather"/>
                <a:cs typeface="Merriweather"/>
                <a:sym typeface="Merriweather"/>
              </a:rPr>
              <a:t>GROUP-B</a:t>
            </a:r>
          </a:p>
          <a:p>
            <a:pPr lvl="0">
              <a:spcBef>
                <a:spcPts val="0"/>
              </a:spcBef>
              <a:buNone/>
            </a:pPr>
            <a:endParaRPr dirty="0">
              <a:latin typeface="Merriweather"/>
              <a:ea typeface="Merriweather"/>
              <a:cs typeface="Merriweather"/>
              <a:sym typeface="Merriweather"/>
            </a:endParaRPr>
          </a:p>
          <a:p>
            <a:pPr lvl="0">
              <a:spcBef>
                <a:spcPts val="0"/>
              </a:spcBef>
              <a:buNone/>
            </a:pPr>
            <a:r>
              <a:rPr lang="en-US" dirty="0" smtClean="0">
                <a:latin typeface="Merriweather"/>
                <a:ea typeface="Merriweather"/>
                <a:cs typeface="Merriweather"/>
                <a:sym typeface="Merriweather"/>
              </a:rPr>
              <a:t>Student Names</a:t>
            </a:r>
            <a:endParaRPr lang="en" dirty="0">
              <a:latin typeface="Merriweather"/>
              <a:ea typeface="Merriweather"/>
              <a:cs typeface="Merriweather"/>
              <a:sym typeface="Merriweather"/>
            </a:endParaRPr>
          </a:p>
          <a:p>
            <a:pPr lvl="0">
              <a:spcBef>
                <a:spcPts val="0"/>
              </a:spcBef>
              <a:buNone/>
            </a:pPr>
            <a:endParaRPr dirty="0">
              <a:latin typeface="Merriweather"/>
              <a:ea typeface="Merriweather"/>
              <a:cs typeface="Merriweather"/>
              <a:sym typeface="Merriweather"/>
            </a:endParaRPr>
          </a:p>
        </p:txBody>
      </p:sp>
      <p:pic>
        <p:nvPicPr>
          <p:cNvPr id="87" name="Shape 87"/>
          <p:cNvPicPr preferRelativeResize="0"/>
          <p:nvPr/>
        </p:nvPicPr>
        <p:blipFill>
          <a:blip r:embed="rId3">
            <a:alphaModFix/>
          </a:blip>
          <a:stretch>
            <a:fillRect/>
          </a:stretch>
        </p:blipFill>
        <p:spPr>
          <a:xfrm>
            <a:off x="6581775" y="82800"/>
            <a:ext cx="2476500" cy="1066800"/>
          </a:xfrm>
          <a:prstGeom prst="rect">
            <a:avLst/>
          </a:prstGeom>
          <a:noFill/>
          <a:ln>
            <a:noFill/>
          </a:ln>
        </p:spPr>
      </p:pic>
      <p:sp>
        <p:nvSpPr>
          <p:cNvPr id="88" name="Shape 88"/>
          <p:cNvSpPr txBox="1"/>
          <p:nvPr/>
        </p:nvSpPr>
        <p:spPr>
          <a:xfrm>
            <a:off x="2194850" y="3545650"/>
            <a:ext cx="2476500" cy="843300"/>
          </a:xfrm>
          <a:prstGeom prst="rect">
            <a:avLst/>
          </a:prstGeom>
          <a:noFill/>
          <a:ln>
            <a:noFill/>
          </a:ln>
        </p:spPr>
        <p:txBody>
          <a:bodyPr lIns="91425" tIns="91425" rIns="91425" bIns="91425" anchor="t" anchorCtr="0">
            <a:noAutofit/>
          </a:bodyPr>
          <a:lstStyle/>
          <a:p>
            <a:pPr lvl="0">
              <a:spcBef>
                <a:spcPts val="0"/>
              </a:spcBef>
              <a:buNone/>
            </a:pPr>
            <a:r>
              <a:rPr lang="en">
                <a:latin typeface="Merriweather"/>
                <a:ea typeface="Merriweather"/>
                <a:cs typeface="Merriweather"/>
                <a:sym typeface="Merriweather"/>
              </a:rPr>
              <a:t>Guided by:</a:t>
            </a:r>
          </a:p>
          <a:p>
            <a:pPr lvl="0">
              <a:spcBef>
                <a:spcPts val="0"/>
              </a:spcBef>
              <a:buNone/>
            </a:pPr>
            <a:r>
              <a:rPr lang="en">
                <a:latin typeface="Merriweather"/>
                <a:ea typeface="Merriweather"/>
                <a:cs typeface="Merriweather"/>
                <a:sym typeface="Merriweather"/>
              </a:rPr>
              <a:t>Prof. Dr. Joseph Morabito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pic>
        <p:nvPicPr>
          <p:cNvPr id="145" name="Shape 145"/>
          <p:cNvPicPr preferRelativeResize="0"/>
          <p:nvPr/>
        </p:nvPicPr>
        <p:blipFill>
          <a:blip r:embed="rId3">
            <a:alphaModFix/>
          </a:blip>
          <a:stretch>
            <a:fillRect/>
          </a:stretch>
        </p:blipFill>
        <p:spPr>
          <a:xfrm>
            <a:off x="411137" y="666625"/>
            <a:ext cx="6997575" cy="4240875"/>
          </a:xfrm>
          <a:prstGeom prst="rect">
            <a:avLst/>
          </a:prstGeom>
          <a:noFill/>
          <a:ln>
            <a:noFill/>
          </a:ln>
        </p:spPr>
      </p:pic>
      <p:sp>
        <p:nvSpPr>
          <p:cNvPr id="146" name="Shape 146"/>
          <p:cNvSpPr txBox="1"/>
          <p:nvPr/>
        </p:nvSpPr>
        <p:spPr>
          <a:xfrm>
            <a:off x="2200825" y="357625"/>
            <a:ext cx="3418200" cy="309000"/>
          </a:xfrm>
          <a:prstGeom prst="rect">
            <a:avLst/>
          </a:prstGeom>
          <a:noFill/>
          <a:ln>
            <a:noFill/>
          </a:ln>
        </p:spPr>
        <p:txBody>
          <a:bodyPr lIns="91425" tIns="91425" rIns="91425" bIns="91425" anchor="ctr" anchorCtr="0">
            <a:noAutofit/>
          </a:bodyPr>
          <a:lstStyle/>
          <a:p>
            <a:pPr lvl="0" rtl="0">
              <a:spcBef>
                <a:spcPts val="0"/>
              </a:spcBef>
              <a:buNone/>
            </a:pPr>
            <a:r>
              <a:rPr lang="en" b="1">
                <a:latin typeface="Merriweather"/>
                <a:ea typeface="Merriweather"/>
                <a:cs typeface="Merriweather"/>
                <a:sym typeface="Merriweather"/>
              </a:rPr>
              <a:t> DETAILED LEVEL BUS MATRIX</a:t>
            </a:r>
          </a:p>
          <a:p>
            <a:pPr lvl="0" rtl="0">
              <a:spcBef>
                <a:spcPts val="0"/>
              </a:spcBef>
              <a:buNone/>
            </a:pPr>
            <a:r>
              <a:rPr lang="en" b="1">
                <a:latin typeface="Merriweather"/>
                <a:ea typeface="Merriweather"/>
                <a:cs typeface="Merriweather"/>
                <a:sym typeface="Merriweather"/>
              </a:rPr>
              <a:t> </a:t>
            </a:r>
          </a:p>
          <a:p>
            <a:pPr lvl="0" rtl="0">
              <a:spcBef>
                <a:spcPts val="0"/>
              </a:spcBef>
              <a:buNone/>
            </a:pPr>
            <a:r>
              <a:rPr lang="en" b="1">
                <a:latin typeface="Merriweather"/>
                <a:ea typeface="Merriweather"/>
                <a:cs typeface="Merriweather"/>
                <a:sym typeface="Merriweather"/>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title"/>
          </p:nvPr>
        </p:nvSpPr>
        <p:spPr>
          <a:xfrm>
            <a:off x="311700" y="66400"/>
            <a:ext cx="8520600" cy="607800"/>
          </a:xfrm>
          <a:prstGeom prst="rect">
            <a:avLst/>
          </a:prstGeom>
        </p:spPr>
        <p:txBody>
          <a:bodyPr lIns="91425" tIns="91425" rIns="91425" bIns="91425" anchor="t" anchorCtr="0">
            <a:noAutofit/>
          </a:bodyPr>
          <a:lstStyle/>
          <a:p>
            <a:pPr lvl="0">
              <a:spcBef>
                <a:spcPts val="0"/>
              </a:spcBef>
              <a:buNone/>
            </a:pPr>
            <a:r>
              <a:rPr lang="en"/>
              <a:t>Logical Fact Diagram</a:t>
            </a:r>
          </a:p>
        </p:txBody>
      </p:sp>
      <p:pic>
        <p:nvPicPr>
          <p:cNvPr id="152" name="Shape 152" descr="Log Fact Diag.png"/>
          <p:cNvPicPr preferRelativeResize="0"/>
          <p:nvPr/>
        </p:nvPicPr>
        <p:blipFill rotWithShape="1">
          <a:blip r:embed="rId3">
            <a:alphaModFix/>
          </a:blip>
          <a:srcRect/>
          <a:stretch/>
        </p:blipFill>
        <p:spPr>
          <a:xfrm>
            <a:off x="1598525" y="758075"/>
            <a:ext cx="5902250" cy="43377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
              <a:t>Star Schema - VideoGameSales</a:t>
            </a:r>
          </a:p>
        </p:txBody>
      </p:sp>
      <p:pic>
        <p:nvPicPr>
          <p:cNvPr id="158" name="Shape 158" descr="Fact table.png"/>
          <p:cNvPicPr preferRelativeResize="0"/>
          <p:nvPr/>
        </p:nvPicPr>
        <p:blipFill>
          <a:blip r:embed="rId3">
            <a:alphaModFix/>
          </a:blip>
          <a:stretch>
            <a:fillRect/>
          </a:stretch>
        </p:blipFill>
        <p:spPr>
          <a:xfrm>
            <a:off x="1210912" y="1017800"/>
            <a:ext cx="5732226" cy="3572649"/>
          </a:xfrm>
          <a:prstGeom prst="rect">
            <a:avLst/>
          </a:prstGeom>
          <a:noFill/>
          <a:ln w="9525" cap="flat" cmpd="sng">
            <a:solidFill>
              <a:srgbClr val="000000"/>
            </a:solidFill>
            <a:prstDash val="solid"/>
            <a:round/>
            <a:headEnd type="none" w="med" len="med"/>
            <a:tailEnd type="none" w="med" len="me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311700" y="0"/>
            <a:ext cx="8520600" cy="406200"/>
          </a:xfrm>
          <a:prstGeom prst="rect">
            <a:avLst/>
          </a:prstGeom>
        </p:spPr>
        <p:txBody>
          <a:bodyPr lIns="91425" tIns="91425" rIns="91425" bIns="91425" anchor="t" anchorCtr="0">
            <a:noAutofit/>
          </a:bodyPr>
          <a:lstStyle/>
          <a:p>
            <a:pPr lvl="0">
              <a:spcBef>
                <a:spcPts val="0"/>
              </a:spcBef>
              <a:buNone/>
            </a:pPr>
            <a:r>
              <a:rPr lang="en" sz="1800"/>
              <a:t>Dimension Attribute detailed description </a:t>
            </a:r>
          </a:p>
        </p:txBody>
      </p:sp>
      <p:pic>
        <p:nvPicPr>
          <p:cNvPr id="164" name="Shape 164" descr="Description.png"/>
          <p:cNvPicPr preferRelativeResize="0"/>
          <p:nvPr/>
        </p:nvPicPr>
        <p:blipFill>
          <a:blip r:embed="rId3">
            <a:alphaModFix/>
          </a:blip>
          <a:stretch>
            <a:fillRect/>
          </a:stretch>
        </p:blipFill>
        <p:spPr>
          <a:xfrm>
            <a:off x="1936625" y="406075"/>
            <a:ext cx="4768674" cy="4695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pic>
        <p:nvPicPr>
          <p:cNvPr id="169" name="Shape 169"/>
          <p:cNvPicPr preferRelativeResize="0"/>
          <p:nvPr/>
        </p:nvPicPr>
        <p:blipFill>
          <a:blip r:embed="rId3">
            <a:alphaModFix/>
          </a:blip>
          <a:stretch>
            <a:fillRect/>
          </a:stretch>
        </p:blipFill>
        <p:spPr>
          <a:xfrm>
            <a:off x="360225" y="342197"/>
            <a:ext cx="6641900" cy="976750"/>
          </a:xfrm>
          <a:prstGeom prst="rect">
            <a:avLst/>
          </a:prstGeom>
          <a:noFill/>
          <a:ln>
            <a:noFill/>
          </a:ln>
        </p:spPr>
      </p:pic>
      <p:pic>
        <p:nvPicPr>
          <p:cNvPr id="170" name="Shape 170"/>
          <p:cNvPicPr preferRelativeResize="0"/>
          <p:nvPr/>
        </p:nvPicPr>
        <p:blipFill>
          <a:blip r:embed="rId4">
            <a:alphaModFix/>
          </a:blip>
          <a:stretch>
            <a:fillRect/>
          </a:stretch>
        </p:blipFill>
        <p:spPr>
          <a:xfrm>
            <a:off x="360225" y="1017800"/>
            <a:ext cx="7105942" cy="3820900"/>
          </a:xfrm>
          <a:prstGeom prst="rect">
            <a:avLst/>
          </a:prstGeom>
          <a:noFill/>
          <a:ln>
            <a:noFill/>
          </a:ln>
        </p:spPr>
      </p:pic>
      <p:pic>
        <p:nvPicPr>
          <p:cNvPr id="2" name="Picture 1"/>
          <p:cNvPicPr>
            <a:picLocks noChangeAspect="1"/>
          </p:cNvPicPr>
          <p:nvPr/>
        </p:nvPicPr>
        <p:blipFill>
          <a:blip r:embed="rId5"/>
          <a:stretch>
            <a:fillRect/>
          </a:stretch>
        </p:blipFill>
        <p:spPr>
          <a:xfrm>
            <a:off x="2757250" y="1912693"/>
            <a:ext cx="1230941" cy="3333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pic>
        <p:nvPicPr>
          <p:cNvPr id="175" name="Shape 175"/>
          <p:cNvPicPr preferRelativeResize="0"/>
          <p:nvPr/>
        </p:nvPicPr>
        <p:blipFill>
          <a:blip r:embed="rId3">
            <a:alphaModFix/>
          </a:blip>
          <a:stretch>
            <a:fillRect/>
          </a:stretch>
        </p:blipFill>
        <p:spPr>
          <a:xfrm>
            <a:off x="221075" y="490724"/>
            <a:ext cx="7460749" cy="4398625"/>
          </a:xfrm>
          <a:prstGeom prst="rect">
            <a:avLst/>
          </a:prstGeom>
          <a:noFill/>
          <a:ln>
            <a:noFill/>
          </a:ln>
        </p:spPr>
      </p:pic>
      <p:sp>
        <p:nvSpPr>
          <p:cNvPr id="176" name="Shape 176"/>
          <p:cNvSpPr txBox="1"/>
          <p:nvPr/>
        </p:nvSpPr>
        <p:spPr>
          <a:xfrm>
            <a:off x="2363200" y="0"/>
            <a:ext cx="3376500" cy="556800"/>
          </a:xfrm>
          <a:prstGeom prst="rect">
            <a:avLst/>
          </a:prstGeom>
          <a:noFill/>
          <a:ln>
            <a:noFill/>
          </a:ln>
        </p:spPr>
        <p:txBody>
          <a:bodyPr lIns="91425" tIns="91425" rIns="91425" bIns="91425" anchor="t" anchorCtr="0">
            <a:noAutofit/>
          </a:bodyPr>
          <a:lstStyle/>
          <a:p>
            <a:pPr lvl="0" algn="ctr">
              <a:spcBef>
                <a:spcPts val="0"/>
              </a:spcBef>
              <a:buNone/>
            </a:pPr>
            <a:r>
              <a:rPr lang="en" sz="1800">
                <a:latin typeface="Merriweather"/>
                <a:ea typeface="Merriweather"/>
                <a:cs typeface="Merriweather"/>
                <a:sym typeface="Merriweather"/>
              </a:rPr>
              <a:t>CLIENT STAR SCHEMA</a:t>
            </a:r>
          </a:p>
        </p:txBody>
      </p:sp>
      <p:pic>
        <p:nvPicPr>
          <p:cNvPr id="4" name="Picture 3"/>
          <p:cNvPicPr>
            <a:picLocks noChangeAspect="1"/>
          </p:cNvPicPr>
          <p:nvPr/>
        </p:nvPicPr>
        <p:blipFill>
          <a:blip r:embed="rId4"/>
          <a:stretch>
            <a:fillRect/>
          </a:stretch>
        </p:blipFill>
        <p:spPr>
          <a:xfrm>
            <a:off x="2876825" y="1856423"/>
            <a:ext cx="1230941" cy="3333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
              <a:t>Fact Table Detail - Video Game Sales</a:t>
            </a:r>
          </a:p>
        </p:txBody>
      </p:sp>
      <p:sp>
        <p:nvSpPr>
          <p:cNvPr id="182" name="Shape 182"/>
          <p:cNvSpPr txBox="1">
            <a:spLocks noGrp="1"/>
          </p:cNvSpPr>
          <p:nvPr>
            <p:ph type="body" idx="1"/>
          </p:nvPr>
        </p:nvSpPr>
        <p:spPr>
          <a:xfrm>
            <a:off x="4448700" y="1166150"/>
            <a:ext cx="4323900" cy="1068300"/>
          </a:xfrm>
          <a:prstGeom prst="rect">
            <a:avLst/>
          </a:prstGeom>
        </p:spPr>
        <p:txBody>
          <a:bodyPr lIns="91425" tIns="91425" rIns="91425" bIns="91425" anchor="t" anchorCtr="0">
            <a:noAutofit/>
          </a:bodyPr>
          <a:lstStyle/>
          <a:p>
            <a:pPr lvl="0" algn="just" rtl="0">
              <a:spcBef>
                <a:spcPts val="0"/>
              </a:spcBef>
              <a:spcAft>
                <a:spcPts val="0"/>
              </a:spcAft>
              <a:buNone/>
            </a:pPr>
            <a:endParaRPr sz="1400">
              <a:solidFill>
                <a:srgbClr val="000000"/>
              </a:solidFill>
              <a:latin typeface="Times New Roman"/>
              <a:ea typeface="Times New Roman"/>
              <a:cs typeface="Times New Roman"/>
              <a:sym typeface="Times New Roman"/>
            </a:endParaRPr>
          </a:p>
          <a:p>
            <a:pPr lvl="0" algn="just" rtl="0">
              <a:spcBef>
                <a:spcPts val="0"/>
              </a:spcBef>
              <a:spcAft>
                <a:spcPts val="0"/>
              </a:spcAft>
              <a:buNone/>
            </a:pPr>
            <a:r>
              <a:rPr lang="en" sz="1400">
                <a:solidFill>
                  <a:srgbClr val="000000"/>
                </a:solidFill>
                <a:latin typeface="Times New Roman"/>
                <a:ea typeface="Times New Roman"/>
                <a:cs typeface="Times New Roman"/>
                <a:sym typeface="Times New Roman"/>
              </a:rPr>
              <a:t>Fact table detail diagram showing dimension keys, basic facts and derived facts.</a:t>
            </a:r>
          </a:p>
        </p:txBody>
      </p:sp>
      <p:pic>
        <p:nvPicPr>
          <p:cNvPr id="183" name="Shape 183" descr="Fact.png"/>
          <p:cNvPicPr preferRelativeResize="0"/>
          <p:nvPr/>
        </p:nvPicPr>
        <p:blipFill>
          <a:blip r:embed="rId3">
            <a:alphaModFix/>
          </a:blip>
          <a:stretch>
            <a:fillRect/>
          </a:stretch>
        </p:blipFill>
        <p:spPr>
          <a:xfrm>
            <a:off x="461899" y="1166149"/>
            <a:ext cx="3682424" cy="3612949"/>
          </a:xfrm>
          <a:prstGeom prst="rect">
            <a:avLst/>
          </a:prstGeom>
          <a:noFill/>
          <a:ln w="9525" cap="flat" cmpd="sng">
            <a:solidFill>
              <a:srgbClr val="000000"/>
            </a:solidFill>
            <a:prstDash val="solid"/>
            <a:round/>
            <a:headEnd type="none" w="med" len="med"/>
            <a:tailEnd type="none" w="med" len="me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pic>
        <p:nvPicPr>
          <p:cNvPr id="188" name="Shape 188"/>
          <p:cNvPicPr preferRelativeResize="0"/>
          <p:nvPr/>
        </p:nvPicPr>
        <p:blipFill>
          <a:blip r:embed="rId3">
            <a:alphaModFix/>
          </a:blip>
          <a:stretch>
            <a:fillRect/>
          </a:stretch>
        </p:blipFill>
        <p:spPr>
          <a:xfrm>
            <a:off x="226175" y="635075"/>
            <a:ext cx="6910894" cy="4584625"/>
          </a:xfrm>
          <a:prstGeom prst="rect">
            <a:avLst/>
          </a:prstGeom>
          <a:noFill/>
          <a:ln>
            <a:noFill/>
          </a:ln>
        </p:spPr>
      </p:pic>
      <p:sp>
        <p:nvSpPr>
          <p:cNvPr id="189" name="Shape 189"/>
          <p:cNvSpPr txBox="1">
            <a:spLocks noGrp="1"/>
          </p:cNvSpPr>
          <p:nvPr>
            <p:ph type="title"/>
          </p:nvPr>
        </p:nvSpPr>
        <p:spPr>
          <a:xfrm>
            <a:off x="143075" y="38675"/>
            <a:ext cx="8520600" cy="607800"/>
          </a:xfrm>
          <a:prstGeom prst="rect">
            <a:avLst/>
          </a:prstGeom>
        </p:spPr>
        <p:txBody>
          <a:bodyPr lIns="91425" tIns="91425" rIns="91425" bIns="91425" anchor="t" anchorCtr="0">
            <a:noAutofit/>
          </a:bodyPr>
          <a:lstStyle/>
          <a:p>
            <a:pPr lvl="0" rtl="0">
              <a:spcBef>
                <a:spcPts val="0"/>
              </a:spcBef>
              <a:buNone/>
            </a:pPr>
            <a:r>
              <a:rPr lang="en"/>
              <a:t>Ticketing System - Snowflake Schema</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lgn="ctr">
              <a:spcBef>
                <a:spcPts val="0"/>
              </a:spcBef>
              <a:buNone/>
            </a:pPr>
            <a:r>
              <a:rPr lang="en"/>
              <a:t>Conformed Dimensions</a:t>
            </a:r>
          </a:p>
        </p:txBody>
      </p:sp>
      <p:sp>
        <p:nvSpPr>
          <p:cNvPr id="195" name="Shape 195"/>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lvl="0" algn="just">
              <a:lnSpc>
                <a:spcPct val="90000"/>
              </a:lnSpc>
              <a:spcBef>
                <a:spcPts val="1000"/>
              </a:spcBef>
              <a:spcAft>
                <a:spcPts val="0"/>
              </a:spcAft>
              <a:buNone/>
            </a:pPr>
            <a:r>
              <a:rPr lang="en" sz="1600">
                <a:solidFill>
                  <a:srgbClr val="000000"/>
                </a:solidFill>
                <a:latin typeface="Arial"/>
                <a:ea typeface="Arial"/>
                <a:cs typeface="Arial"/>
                <a:sym typeface="Arial"/>
              </a:rPr>
              <a:t>•</a:t>
            </a:r>
            <a:r>
              <a:rPr lang="en" sz="1600">
                <a:solidFill>
                  <a:srgbClr val="000000"/>
                </a:solidFill>
                <a:latin typeface="Calibri"/>
                <a:ea typeface="Calibri"/>
                <a:cs typeface="Calibri"/>
                <a:sym typeface="Calibri"/>
              </a:rPr>
              <a:t>A conformed dimension is a dimension that means the same thing with every possible fact table to which it can be joined. Table of employee commons between ticketing and employee fact tables, and table of client commonly used for both ticketing and client fact tables.  </a:t>
            </a:r>
          </a:p>
          <a:p>
            <a:pPr lvl="0">
              <a:spcBef>
                <a:spcPts val="0"/>
              </a:spcBef>
              <a:buNone/>
            </a:pPr>
            <a:endParaRPr/>
          </a:p>
        </p:txBody>
      </p:sp>
      <p:pic>
        <p:nvPicPr>
          <p:cNvPr id="196" name="Shape 196"/>
          <p:cNvPicPr preferRelativeResize="0"/>
          <p:nvPr/>
        </p:nvPicPr>
        <p:blipFill>
          <a:blip r:embed="rId3">
            <a:alphaModFix/>
          </a:blip>
          <a:stretch>
            <a:fillRect/>
          </a:stretch>
        </p:blipFill>
        <p:spPr>
          <a:xfrm>
            <a:off x="1338425" y="2255525"/>
            <a:ext cx="6646975" cy="21460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
              <a:t>Transformation Rules</a:t>
            </a:r>
          </a:p>
        </p:txBody>
      </p:sp>
      <p:sp>
        <p:nvSpPr>
          <p:cNvPr id="202" name="Shape 202"/>
          <p:cNvSpPr txBox="1">
            <a:spLocks noGrp="1"/>
          </p:cNvSpPr>
          <p:nvPr>
            <p:ph type="body" idx="1"/>
          </p:nvPr>
        </p:nvSpPr>
        <p:spPr>
          <a:xfrm>
            <a:off x="311700" y="1229876"/>
            <a:ext cx="8520600" cy="569428"/>
          </a:xfrm>
          <a:prstGeom prst="rect">
            <a:avLst/>
          </a:prstGeom>
        </p:spPr>
        <p:txBody>
          <a:bodyPr lIns="91425" tIns="91425" rIns="91425" bIns="91425" anchor="t" anchorCtr="0">
            <a:noAutofit/>
          </a:bodyPr>
          <a:lstStyle/>
          <a:p>
            <a:pPr lvl="0">
              <a:lnSpc>
                <a:spcPct val="90000"/>
              </a:lnSpc>
              <a:spcBef>
                <a:spcPts val="1000"/>
              </a:spcBef>
              <a:spcAft>
                <a:spcPts val="0"/>
              </a:spcAft>
              <a:buNone/>
            </a:pPr>
            <a:r>
              <a:rPr lang="en" sz="1600" dirty="0">
                <a:solidFill>
                  <a:srgbClr val="000000"/>
                </a:solidFill>
                <a:latin typeface="Arial"/>
                <a:ea typeface="Arial"/>
                <a:cs typeface="Arial"/>
                <a:sym typeface="Arial"/>
              </a:rPr>
              <a:t>•</a:t>
            </a:r>
            <a:r>
              <a:rPr lang="en" sz="1600" dirty="0">
                <a:solidFill>
                  <a:srgbClr val="000000"/>
                </a:solidFill>
                <a:latin typeface="Calibri"/>
                <a:ea typeface="Calibri"/>
                <a:cs typeface="Calibri"/>
                <a:sym typeface="Calibri"/>
              </a:rPr>
              <a:t>Data transformation is the process of converting data from one format such as a database file, XML document, or Excel sheet to another. </a:t>
            </a:r>
          </a:p>
          <a:p>
            <a:pPr lvl="0">
              <a:spcBef>
                <a:spcPts val="0"/>
              </a:spcBef>
              <a:buNone/>
            </a:pPr>
            <a:endParaRPr dirty="0"/>
          </a:p>
        </p:txBody>
      </p:sp>
      <p:pic>
        <p:nvPicPr>
          <p:cNvPr id="203" name="Shape 203"/>
          <p:cNvPicPr preferRelativeResize="0"/>
          <p:nvPr/>
        </p:nvPicPr>
        <p:blipFill>
          <a:blip r:embed="rId3">
            <a:alphaModFix/>
          </a:blip>
          <a:stretch>
            <a:fillRect/>
          </a:stretch>
        </p:blipFill>
        <p:spPr>
          <a:xfrm>
            <a:off x="1209423" y="1950700"/>
            <a:ext cx="5905149" cy="27860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3" name="Shape 93" descr="Screen Shot 2016-12-14 at 16.01.43.png"/>
          <p:cNvPicPr preferRelativeResize="0"/>
          <p:nvPr/>
        </p:nvPicPr>
        <p:blipFill rotWithShape="1">
          <a:blip r:embed="rId3">
            <a:alphaModFix/>
          </a:blip>
          <a:srcRect r="81003"/>
          <a:stretch/>
        </p:blipFill>
        <p:spPr>
          <a:xfrm>
            <a:off x="0" y="0"/>
            <a:ext cx="1291075" cy="1249425"/>
          </a:xfrm>
          <a:prstGeom prst="rect">
            <a:avLst/>
          </a:prstGeom>
          <a:noFill/>
          <a:ln>
            <a:noFill/>
          </a:ln>
        </p:spPr>
      </p:pic>
      <p:sp>
        <p:nvSpPr>
          <p:cNvPr id="94" name="Shape 94"/>
          <p:cNvSpPr txBox="1"/>
          <p:nvPr/>
        </p:nvSpPr>
        <p:spPr>
          <a:xfrm>
            <a:off x="709125" y="1595550"/>
            <a:ext cx="7165800" cy="3122700"/>
          </a:xfrm>
          <a:prstGeom prst="rect">
            <a:avLst/>
          </a:prstGeom>
          <a:noFill/>
          <a:ln>
            <a:noFill/>
          </a:ln>
        </p:spPr>
        <p:txBody>
          <a:bodyPr lIns="91425" tIns="91425" rIns="91425" bIns="91425" anchor="t" anchorCtr="0">
            <a:noAutofit/>
          </a:bodyPr>
          <a:lstStyle/>
          <a:p>
            <a:pPr lvl="0" rtl="0">
              <a:lnSpc>
                <a:spcPct val="115000"/>
              </a:lnSpc>
              <a:spcBef>
                <a:spcPts val="0"/>
              </a:spcBef>
              <a:buClr>
                <a:schemeClr val="dk1"/>
              </a:buClr>
              <a:buSzPct val="91666"/>
              <a:buFont typeface="Arial"/>
              <a:buNone/>
            </a:pPr>
            <a:r>
              <a:rPr lang="en" sz="1200" dirty="0">
                <a:solidFill>
                  <a:schemeClr val="dk1"/>
                </a:solidFill>
                <a:latin typeface="Times New Roman"/>
                <a:ea typeface="Times New Roman"/>
                <a:cs typeface="Times New Roman"/>
                <a:sym typeface="Times New Roman"/>
              </a:rPr>
              <a:t>Marketing Intelligence Consultancy Services (MICS) is a specialized company focused on helping video game sector clients create higher selling products through industry leading business intelligence, data analysis, product accessibility assessment and games industry specific management consulting services.</a:t>
            </a:r>
          </a:p>
          <a:p>
            <a:pPr lvl="0" rtl="0">
              <a:lnSpc>
                <a:spcPct val="115000"/>
              </a:lnSpc>
              <a:spcBef>
                <a:spcPts val="0"/>
              </a:spcBef>
              <a:buClr>
                <a:schemeClr val="dk1"/>
              </a:buClr>
              <a:buFont typeface="Arial"/>
              <a:buNone/>
            </a:pPr>
            <a:endParaRPr sz="1200" dirty="0">
              <a:solidFill>
                <a:schemeClr val="dk1"/>
              </a:solidFill>
              <a:latin typeface="Times New Roman"/>
              <a:ea typeface="Times New Roman"/>
              <a:cs typeface="Times New Roman"/>
              <a:sym typeface="Times New Roman"/>
            </a:endParaRPr>
          </a:p>
          <a:p>
            <a:pPr lvl="0">
              <a:lnSpc>
                <a:spcPct val="115000"/>
              </a:lnSpc>
              <a:buClr>
                <a:schemeClr val="dk1"/>
              </a:buClr>
              <a:buSzPct val="91666"/>
            </a:pPr>
            <a:r>
              <a:rPr lang="en" sz="1200" dirty="0">
                <a:solidFill>
                  <a:schemeClr val="dk1"/>
                </a:solidFill>
                <a:latin typeface="Times New Roman"/>
                <a:ea typeface="Times New Roman"/>
                <a:cs typeface="Times New Roman"/>
                <a:sym typeface="Times New Roman"/>
              </a:rPr>
              <a:t>The mission of MICS is to empower individuals and teams in the video game industry to create outstanding products and business results.</a:t>
            </a:r>
          </a:p>
          <a:p>
            <a:pPr lvl="0" rtl="0">
              <a:lnSpc>
                <a:spcPct val="115000"/>
              </a:lnSpc>
              <a:spcBef>
                <a:spcPts val="0"/>
              </a:spcBef>
              <a:buClr>
                <a:schemeClr val="dk1"/>
              </a:buClr>
              <a:buFont typeface="Arial"/>
              <a:buNone/>
            </a:pPr>
            <a:endParaRPr sz="1200" dirty="0">
              <a:solidFill>
                <a:schemeClr val="dk1"/>
              </a:solidFill>
              <a:latin typeface="Times New Roman"/>
              <a:ea typeface="Times New Roman"/>
              <a:cs typeface="Times New Roman"/>
              <a:sym typeface="Times New Roman"/>
            </a:endParaRPr>
          </a:p>
          <a:p>
            <a:pPr lvl="0">
              <a:lnSpc>
                <a:spcPct val="115000"/>
              </a:lnSpc>
              <a:buClr>
                <a:schemeClr val="dk1"/>
              </a:buClr>
              <a:buSzPct val="91666"/>
            </a:pPr>
            <a:r>
              <a:rPr lang="en" sz="1200" dirty="0">
                <a:solidFill>
                  <a:schemeClr val="dk1"/>
                </a:solidFill>
                <a:latin typeface="Times New Roman"/>
                <a:ea typeface="Times New Roman"/>
                <a:cs typeface="Times New Roman"/>
                <a:sym typeface="Times New Roman"/>
              </a:rPr>
              <a:t>You have questions. You have data. MICS will guide you through how to get the most out of your data so you get insightful, meaningful answers.</a:t>
            </a:r>
          </a:p>
          <a:p>
            <a:pPr lvl="0" rtl="0">
              <a:lnSpc>
                <a:spcPct val="115000"/>
              </a:lnSpc>
              <a:spcBef>
                <a:spcPts val="0"/>
              </a:spcBef>
              <a:buClr>
                <a:schemeClr val="dk1"/>
              </a:buClr>
              <a:buFont typeface="Arial"/>
              <a:buNone/>
            </a:pPr>
            <a:endParaRPr sz="1200" dirty="0">
              <a:solidFill>
                <a:schemeClr val="dk1"/>
              </a:solidFill>
              <a:latin typeface="Times New Roman"/>
              <a:ea typeface="Times New Roman"/>
              <a:cs typeface="Times New Roman"/>
              <a:sym typeface="Times New Roman"/>
            </a:endParaRPr>
          </a:p>
          <a:p>
            <a:pPr lvl="0" rtl="0">
              <a:lnSpc>
                <a:spcPct val="115000"/>
              </a:lnSpc>
              <a:spcBef>
                <a:spcPts val="0"/>
              </a:spcBef>
              <a:buClr>
                <a:schemeClr val="dk1"/>
              </a:buClr>
              <a:buSzPct val="91666"/>
              <a:buFont typeface="Arial"/>
              <a:buNone/>
            </a:pPr>
            <a:r>
              <a:rPr lang="en" sz="1200" dirty="0">
                <a:solidFill>
                  <a:schemeClr val="dk1"/>
                </a:solidFill>
                <a:latin typeface="Times New Roman"/>
                <a:ea typeface="Times New Roman"/>
                <a:cs typeface="Times New Roman"/>
                <a:sym typeface="Times New Roman"/>
              </a:rPr>
              <a:t>It is a highly complex metric composed of many qualitative, technological and creative factors both internal and external to the game itself that vary by genre, platform, brand and even release window. For example - </a:t>
            </a:r>
          </a:p>
          <a:p>
            <a:pPr marL="457200" lvl="0" indent="-304800" rtl="0">
              <a:lnSpc>
                <a:spcPct val="115000"/>
              </a:lnSpc>
              <a:spcBef>
                <a:spcPts val="0"/>
              </a:spcBef>
              <a:buClr>
                <a:schemeClr val="dk1"/>
              </a:buClr>
              <a:buSzPct val="100000"/>
              <a:buFont typeface="Times New Roman"/>
            </a:pPr>
            <a:r>
              <a:rPr lang="en" sz="1200" dirty="0">
                <a:solidFill>
                  <a:schemeClr val="dk1"/>
                </a:solidFill>
                <a:latin typeface="Times New Roman"/>
                <a:ea typeface="Times New Roman"/>
                <a:cs typeface="Times New Roman"/>
                <a:sym typeface="Times New Roman"/>
              </a:rPr>
              <a:t>Forward looking Genre / Category analysis and competitive landscape overview of future game releases</a:t>
            </a:r>
          </a:p>
          <a:p>
            <a:pPr marL="457200" lvl="0" indent="-304800" rtl="0">
              <a:lnSpc>
                <a:spcPct val="115000"/>
              </a:lnSpc>
              <a:spcBef>
                <a:spcPts val="0"/>
              </a:spcBef>
              <a:buClr>
                <a:schemeClr val="dk1"/>
              </a:buClr>
              <a:buSzPct val="100000"/>
              <a:buFont typeface="Times New Roman"/>
            </a:pPr>
            <a:r>
              <a:rPr lang="en" sz="1200" dirty="0">
                <a:solidFill>
                  <a:schemeClr val="dk1"/>
                </a:solidFill>
                <a:latin typeface="Times New Roman"/>
                <a:ea typeface="Times New Roman"/>
                <a:cs typeface="Times New Roman"/>
                <a:sym typeface="Times New Roman"/>
              </a:rPr>
              <a:t>Specific recommendations to increase accessibility (and thus sales)</a:t>
            </a:r>
          </a:p>
        </p:txBody>
      </p:sp>
      <p:sp>
        <p:nvSpPr>
          <p:cNvPr id="95" name="Shape 95"/>
          <p:cNvSpPr txBox="1"/>
          <p:nvPr/>
        </p:nvSpPr>
        <p:spPr>
          <a:xfrm>
            <a:off x="1335025" y="182212"/>
            <a:ext cx="5997300" cy="885000"/>
          </a:xfrm>
          <a:prstGeom prst="rect">
            <a:avLst/>
          </a:prstGeom>
          <a:noFill/>
          <a:ln>
            <a:noFill/>
          </a:ln>
        </p:spPr>
        <p:txBody>
          <a:bodyPr lIns="91425" tIns="91425" rIns="91425" bIns="91425" anchor="t" anchorCtr="0">
            <a:noAutofit/>
          </a:bodyPr>
          <a:lstStyle/>
          <a:p>
            <a:pPr lvl="0">
              <a:spcBef>
                <a:spcPts val="0"/>
              </a:spcBef>
              <a:buNone/>
            </a:pPr>
            <a:r>
              <a:rPr lang="en" sz="2400"/>
              <a:t>Marketing Intelligence Consultancy Services (MICS)</a:t>
            </a:r>
          </a:p>
        </p:txBody>
      </p:sp>
      <p:pic>
        <p:nvPicPr>
          <p:cNvPr id="96" name="Shape 96" descr="Screen Shot 2016-12-14 at 16.01.43.png"/>
          <p:cNvPicPr preferRelativeResize="0"/>
          <p:nvPr/>
        </p:nvPicPr>
        <p:blipFill rotWithShape="1">
          <a:blip r:embed="rId3">
            <a:alphaModFix/>
          </a:blip>
          <a:srcRect l="57625" t="32005" r="1531"/>
          <a:stretch/>
        </p:blipFill>
        <p:spPr>
          <a:xfrm>
            <a:off x="6913524" y="0"/>
            <a:ext cx="2113627" cy="11036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 dirty="0"/>
              <a:t>Aggregate Table</a:t>
            </a:r>
          </a:p>
        </p:txBody>
      </p:sp>
      <p:pic>
        <p:nvPicPr>
          <p:cNvPr id="209" name="Shape 209" descr="nnn.jpg"/>
          <p:cNvPicPr preferRelativeResize="0"/>
          <p:nvPr/>
        </p:nvPicPr>
        <p:blipFill>
          <a:blip r:embed="rId3">
            <a:alphaModFix/>
          </a:blip>
          <a:stretch>
            <a:fillRect/>
          </a:stretch>
        </p:blipFill>
        <p:spPr>
          <a:xfrm>
            <a:off x="311702" y="1609227"/>
            <a:ext cx="8679374" cy="22958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pic>
        <p:nvPicPr>
          <p:cNvPr id="214" name="Shape 214"/>
          <p:cNvPicPr preferRelativeResize="0"/>
          <p:nvPr/>
        </p:nvPicPr>
        <p:blipFill>
          <a:blip r:embed="rId3">
            <a:alphaModFix/>
          </a:blip>
          <a:stretch>
            <a:fillRect/>
          </a:stretch>
        </p:blipFill>
        <p:spPr>
          <a:xfrm>
            <a:off x="152400" y="152400"/>
            <a:ext cx="6918960" cy="4838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pic>
        <p:nvPicPr>
          <p:cNvPr id="219" name="Shape 219"/>
          <p:cNvPicPr preferRelativeResize="0"/>
          <p:nvPr/>
        </p:nvPicPr>
        <p:blipFill>
          <a:blip r:embed="rId3">
            <a:alphaModFix/>
          </a:blip>
          <a:stretch>
            <a:fillRect/>
          </a:stretch>
        </p:blipFill>
        <p:spPr>
          <a:xfrm>
            <a:off x="152400" y="152400"/>
            <a:ext cx="7246248" cy="4838700"/>
          </a:xfrm>
          <a:prstGeom prst="rect">
            <a:avLst/>
          </a:prstGeom>
          <a:noFill/>
          <a:ln>
            <a:noFill/>
          </a:ln>
        </p:spPr>
      </p:pic>
      <p:pic>
        <p:nvPicPr>
          <p:cNvPr id="2" name="Picture 1"/>
          <p:cNvPicPr>
            <a:picLocks noChangeAspect="1"/>
          </p:cNvPicPr>
          <p:nvPr/>
        </p:nvPicPr>
        <p:blipFill>
          <a:blip r:embed="rId4"/>
          <a:stretch>
            <a:fillRect/>
          </a:stretch>
        </p:blipFill>
        <p:spPr>
          <a:xfrm>
            <a:off x="2266950" y="152400"/>
            <a:ext cx="2171700" cy="619125"/>
          </a:xfrm>
          <a:prstGeom prst="rect">
            <a:avLst/>
          </a:prstGeom>
        </p:spPr>
      </p:pic>
      <p:sp>
        <p:nvSpPr>
          <p:cNvPr id="5" name="Shape 208"/>
          <p:cNvSpPr txBox="1">
            <a:spLocks noGrp="1"/>
          </p:cNvSpPr>
          <p:nvPr>
            <p:ph type="title"/>
          </p:nvPr>
        </p:nvSpPr>
        <p:spPr>
          <a:xfrm>
            <a:off x="311700" y="163725"/>
            <a:ext cx="8520600" cy="607800"/>
          </a:xfrm>
          <a:prstGeom prst="rect">
            <a:avLst/>
          </a:prstGeom>
        </p:spPr>
        <p:txBody>
          <a:bodyPr lIns="91425" tIns="91425" rIns="91425" bIns="91425" anchor="t" anchorCtr="0">
            <a:noAutofit/>
          </a:bodyPr>
          <a:lstStyle/>
          <a:p>
            <a:pPr lvl="0">
              <a:spcBef>
                <a:spcPts val="0"/>
              </a:spcBef>
              <a:buNone/>
            </a:pPr>
            <a:r>
              <a:rPr lang="en" dirty="0"/>
              <a:t>Slicing and Dicing</a:t>
            </a:r>
          </a:p>
        </p:txBody>
      </p:sp>
      <p:pic>
        <p:nvPicPr>
          <p:cNvPr id="6" name="Picture 5"/>
          <p:cNvPicPr>
            <a:picLocks noChangeAspect="1"/>
          </p:cNvPicPr>
          <p:nvPr/>
        </p:nvPicPr>
        <p:blipFill>
          <a:blip r:embed="rId5"/>
          <a:stretch>
            <a:fillRect/>
          </a:stretch>
        </p:blipFill>
        <p:spPr>
          <a:xfrm>
            <a:off x="311699" y="782850"/>
            <a:ext cx="6816687" cy="809625"/>
          </a:xfrm>
          <a:prstGeom prst="rect">
            <a:avLst/>
          </a:prstGeom>
        </p:spPr>
      </p:pic>
      <p:sp>
        <p:nvSpPr>
          <p:cNvPr id="7" name="Shape 202"/>
          <p:cNvSpPr txBox="1">
            <a:spLocks noGrp="1"/>
          </p:cNvSpPr>
          <p:nvPr>
            <p:ph type="body" idx="1"/>
          </p:nvPr>
        </p:nvSpPr>
        <p:spPr>
          <a:xfrm>
            <a:off x="311700" y="993057"/>
            <a:ext cx="8520600" cy="1012723"/>
          </a:xfrm>
          <a:prstGeom prst="rect">
            <a:avLst/>
          </a:prstGeom>
        </p:spPr>
        <p:txBody>
          <a:bodyPr lIns="91425" tIns="91425" rIns="91425" bIns="91425" anchor="t" anchorCtr="0">
            <a:noAutofit/>
          </a:bodyPr>
          <a:lstStyle/>
          <a:p>
            <a:pPr lvl="0">
              <a:lnSpc>
                <a:spcPct val="90000"/>
              </a:lnSpc>
              <a:spcBef>
                <a:spcPts val="1000"/>
              </a:spcBef>
              <a:spcAft>
                <a:spcPts val="0"/>
              </a:spcAft>
              <a:buNone/>
            </a:pPr>
            <a:r>
              <a:rPr lang="en" sz="1600" dirty="0">
                <a:solidFill>
                  <a:srgbClr val="000000"/>
                </a:solidFill>
                <a:latin typeface="Arial"/>
                <a:ea typeface="Calibri"/>
                <a:cs typeface="Arial"/>
                <a:sym typeface="Arial"/>
              </a:rPr>
              <a:t>1. </a:t>
            </a:r>
            <a:r>
              <a:rPr lang="en" sz="1600" dirty="0">
                <a:solidFill>
                  <a:srgbClr val="000000"/>
                </a:solidFill>
                <a:latin typeface="Calibri"/>
                <a:ea typeface="Calibri"/>
                <a:cs typeface="Calibri"/>
                <a:sym typeface="Calibri"/>
              </a:rPr>
              <a:t> This slice can be used to see things particulary to Publisher 1</a:t>
            </a:r>
          </a:p>
          <a:p>
            <a:pPr lvl="0">
              <a:lnSpc>
                <a:spcPct val="90000"/>
              </a:lnSpc>
              <a:spcBef>
                <a:spcPts val="1000"/>
              </a:spcBef>
              <a:spcAft>
                <a:spcPts val="0"/>
              </a:spcAft>
              <a:buNone/>
            </a:pPr>
            <a:r>
              <a:rPr lang="en" sz="1600" dirty="0">
                <a:solidFill>
                  <a:srgbClr val="000000"/>
                </a:solidFill>
                <a:latin typeface="Calibri"/>
                <a:ea typeface="Calibri"/>
                <a:cs typeface="Calibri"/>
                <a:sym typeface="Calibri"/>
              </a:rPr>
              <a:t>2. Queries can be fired to see data only related to Publisher 1 and its corresponding Genre and Platform sales</a:t>
            </a:r>
          </a:p>
          <a:p>
            <a:pPr lvl="0">
              <a:spcBef>
                <a:spcPts val="0"/>
              </a:spcBef>
              <a:buNone/>
            </a:pP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pic>
        <p:nvPicPr>
          <p:cNvPr id="224" name="Shape 224"/>
          <p:cNvPicPr preferRelativeResize="0"/>
          <p:nvPr/>
        </p:nvPicPr>
        <p:blipFill>
          <a:blip r:embed="rId3">
            <a:alphaModFix amt="80000"/>
          </a:blip>
          <a:stretch>
            <a:fillRect/>
          </a:stretch>
        </p:blipFill>
        <p:spPr>
          <a:xfrm>
            <a:off x="152400" y="76200"/>
            <a:ext cx="7246248" cy="4838700"/>
          </a:xfrm>
          <a:prstGeom prst="rect">
            <a:avLst/>
          </a:prstGeom>
          <a:noFill/>
          <a:ln>
            <a:noFill/>
          </a:ln>
        </p:spPr>
      </p:pic>
      <p:pic>
        <p:nvPicPr>
          <p:cNvPr id="3" name="Picture 2"/>
          <p:cNvPicPr>
            <a:picLocks noChangeAspect="1"/>
          </p:cNvPicPr>
          <p:nvPr/>
        </p:nvPicPr>
        <p:blipFill>
          <a:blip r:embed="rId4"/>
          <a:stretch>
            <a:fillRect/>
          </a:stretch>
        </p:blipFill>
        <p:spPr>
          <a:xfrm>
            <a:off x="2296447" y="162233"/>
            <a:ext cx="2171700" cy="619125"/>
          </a:xfrm>
          <a:prstGeom prst="rect">
            <a:avLst/>
          </a:prstGeom>
        </p:spPr>
      </p:pic>
      <p:sp>
        <p:nvSpPr>
          <p:cNvPr id="4" name="Shape 208"/>
          <p:cNvSpPr txBox="1">
            <a:spLocks noGrp="1"/>
          </p:cNvSpPr>
          <p:nvPr>
            <p:ph type="title"/>
          </p:nvPr>
        </p:nvSpPr>
        <p:spPr>
          <a:xfrm>
            <a:off x="311700" y="163725"/>
            <a:ext cx="8520600" cy="607800"/>
          </a:xfrm>
          <a:prstGeom prst="rect">
            <a:avLst/>
          </a:prstGeom>
        </p:spPr>
        <p:txBody>
          <a:bodyPr lIns="91425" tIns="91425" rIns="91425" bIns="91425" anchor="t" anchorCtr="0">
            <a:noAutofit/>
          </a:bodyPr>
          <a:lstStyle/>
          <a:p>
            <a:pPr lvl="0">
              <a:spcBef>
                <a:spcPts val="0"/>
              </a:spcBef>
              <a:buNone/>
            </a:pPr>
            <a:r>
              <a:rPr lang="en" dirty="0"/>
              <a:t>Slicing and Dicing</a:t>
            </a:r>
          </a:p>
        </p:txBody>
      </p:sp>
      <p:pic>
        <p:nvPicPr>
          <p:cNvPr id="2" name="Picture 1"/>
          <p:cNvPicPr>
            <a:picLocks noChangeAspect="1"/>
          </p:cNvPicPr>
          <p:nvPr/>
        </p:nvPicPr>
        <p:blipFill>
          <a:blip r:embed="rId5"/>
          <a:stretch>
            <a:fillRect/>
          </a:stretch>
        </p:blipFill>
        <p:spPr>
          <a:xfrm>
            <a:off x="311700" y="771525"/>
            <a:ext cx="6482390" cy="809625"/>
          </a:xfrm>
          <a:prstGeom prst="rect">
            <a:avLst/>
          </a:prstGeom>
        </p:spPr>
      </p:pic>
      <p:sp>
        <p:nvSpPr>
          <p:cNvPr id="6" name="Shape 202"/>
          <p:cNvSpPr txBox="1">
            <a:spLocks noGrp="1"/>
          </p:cNvSpPr>
          <p:nvPr>
            <p:ph type="body" idx="1"/>
          </p:nvPr>
        </p:nvSpPr>
        <p:spPr>
          <a:xfrm>
            <a:off x="311700" y="771525"/>
            <a:ext cx="8520600" cy="1012723"/>
          </a:xfrm>
          <a:prstGeom prst="rect">
            <a:avLst/>
          </a:prstGeom>
        </p:spPr>
        <p:txBody>
          <a:bodyPr lIns="91425" tIns="91425" rIns="91425" bIns="91425" anchor="t" anchorCtr="0">
            <a:noAutofit/>
          </a:bodyPr>
          <a:lstStyle/>
          <a:p>
            <a:pPr lvl="0">
              <a:lnSpc>
                <a:spcPct val="90000"/>
              </a:lnSpc>
              <a:spcBef>
                <a:spcPts val="1000"/>
              </a:spcBef>
              <a:spcAft>
                <a:spcPts val="0"/>
              </a:spcAft>
              <a:buNone/>
            </a:pPr>
            <a:r>
              <a:rPr lang="en" sz="1600" dirty="0">
                <a:solidFill>
                  <a:srgbClr val="000000"/>
                </a:solidFill>
                <a:latin typeface="Arial"/>
                <a:ea typeface="Calibri"/>
                <a:cs typeface="Arial"/>
                <a:sym typeface="Arial"/>
              </a:rPr>
              <a:t>1. </a:t>
            </a:r>
            <a:r>
              <a:rPr lang="en" sz="1600" dirty="0">
                <a:solidFill>
                  <a:srgbClr val="000000"/>
                </a:solidFill>
                <a:latin typeface="Calibri"/>
                <a:ea typeface="Calibri"/>
                <a:cs typeface="Calibri"/>
                <a:sym typeface="Calibri"/>
              </a:rPr>
              <a:t> This slice can be used to see things particulary to Genre 1</a:t>
            </a:r>
          </a:p>
          <a:p>
            <a:pPr lvl="0">
              <a:lnSpc>
                <a:spcPct val="90000"/>
              </a:lnSpc>
              <a:spcBef>
                <a:spcPts val="1000"/>
              </a:spcBef>
              <a:spcAft>
                <a:spcPts val="0"/>
              </a:spcAft>
              <a:buNone/>
            </a:pPr>
            <a:r>
              <a:rPr lang="en" sz="1600" dirty="0">
                <a:solidFill>
                  <a:srgbClr val="000000"/>
                </a:solidFill>
                <a:latin typeface="Calibri"/>
                <a:ea typeface="Calibri"/>
                <a:cs typeface="Calibri"/>
                <a:sym typeface="Calibri"/>
              </a:rPr>
              <a:t>2. Queries can be fired to see data only related to Genre 1 and its corresponding Publisher and Platform sales</a:t>
            </a:r>
          </a:p>
          <a:p>
            <a:pPr lvl="0">
              <a:spcBef>
                <a:spcPts val="0"/>
              </a:spcBef>
              <a:buNone/>
            </a:pP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311700" y="115450"/>
            <a:ext cx="8520600" cy="607800"/>
          </a:xfrm>
          <a:prstGeom prst="rect">
            <a:avLst/>
          </a:prstGeom>
        </p:spPr>
        <p:txBody>
          <a:bodyPr lIns="91425" tIns="91425" rIns="91425" bIns="91425" anchor="t" anchorCtr="0">
            <a:noAutofit/>
          </a:bodyPr>
          <a:lstStyle/>
          <a:p>
            <a:pPr lvl="0">
              <a:spcBef>
                <a:spcPts val="0"/>
              </a:spcBef>
              <a:buNone/>
            </a:pPr>
            <a:r>
              <a:rPr lang="en" u="sng"/>
              <a:t>Dashboard-1</a:t>
            </a:r>
          </a:p>
        </p:txBody>
      </p:sp>
      <p:sp>
        <p:nvSpPr>
          <p:cNvPr id="230" name="Shape 230"/>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lvl="0">
              <a:spcBef>
                <a:spcPts val="0"/>
              </a:spcBef>
              <a:buNone/>
            </a:pPr>
            <a:endParaRPr/>
          </a:p>
        </p:txBody>
      </p:sp>
      <p:pic>
        <p:nvPicPr>
          <p:cNvPr id="231" name="Shape 231"/>
          <p:cNvPicPr preferRelativeResize="0"/>
          <p:nvPr/>
        </p:nvPicPr>
        <p:blipFill>
          <a:blip r:embed="rId3">
            <a:alphaModFix/>
          </a:blip>
          <a:stretch>
            <a:fillRect/>
          </a:stretch>
        </p:blipFill>
        <p:spPr>
          <a:xfrm>
            <a:off x="0" y="723250"/>
            <a:ext cx="9144000" cy="431772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311700" y="161250"/>
            <a:ext cx="8520600" cy="607800"/>
          </a:xfrm>
          <a:prstGeom prst="rect">
            <a:avLst/>
          </a:prstGeom>
        </p:spPr>
        <p:txBody>
          <a:bodyPr lIns="91425" tIns="91425" rIns="91425" bIns="91425" anchor="t" anchorCtr="0">
            <a:noAutofit/>
          </a:bodyPr>
          <a:lstStyle/>
          <a:p>
            <a:pPr lvl="0">
              <a:spcBef>
                <a:spcPts val="0"/>
              </a:spcBef>
              <a:buNone/>
            </a:pPr>
            <a:r>
              <a:rPr lang="en" u="sng" dirty="0"/>
              <a:t>Dashboard-2</a:t>
            </a:r>
          </a:p>
        </p:txBody>
      </p:sp>
      <p:sp>
        <p:nvSpPr>
          <p:cNvPr id="237" name="Shape 237"/>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lvl="0">
              <a:spcBef>
                <a:spcPts val="0"/>
              </a:spcBef>
              <a:buNone/>
            </a:pPr>
            <a:endParaRPr/>
          </a:p>
        </p:txBody>
      </p:sp>
      <p:pic>
        <p:nvPicPr>
          <p:cNvPr id="238" name="Shape 238"/>
          <p:cNvPicPr preferRelativeResize="0"/>
          <p:nvPr/>
        </p:nvPicPr>
        <p:blipFill>
          <a:blip r:embed="rId3">
            <a:alphaModFix/>
          </a:blip>
          <a:stretch>
            <a:fillRect/>
          </a:stretch>
        </p:blipFill>
        <p:spPr>
          <a:xfrm>
            <a:off x="0" y="769050"/>
            <a:ext cx="9143999" cy="42968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4" name="Shape 244"/>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lvl="0">
              <a:spcBef>
                <a:spcPts val="0"/>
              </a:spcBef>
              <a:buNone/>
            </a:pPr>
            <a:endParaRPr/>
          </a:p>
        </p:txBody>
      </p:sp>
      <p:pic>
        <p:nvPicPr>
          <p:cNvPr id="245" name="Shape 245"/>
          <p:cNvPicPr preferRelativeResize="0"/>
          <p:nvPr/>
        </p:nvPicPr>
        <p:blipFill>
          <a:blip r:embed="rId3">
            <a:alphaModFix/>
          </a:blip>
          <a:stretch>
            <a:fillRect/>
          </a:stretch>
        </p:blipFill>
        <p:spPr>
          <a:xfrm>
            <a:off x="0" y="717350"/>
            <a:ext cx="9144000" cy="4364050"/>
          </a:xfrm>
          <a:prstGeom prst="rect">
            <a:avLst/>
          </a:prstGeom>
          <a:noFill/>
          <a:ln>
            <a:noFill/>
          </a:ln>
        </p:spPr>
      </p:pic>
      <p:sp>
        <p:nvSpPr>
          <p:cNvPr id="5" name="Shape 236"/>
          <p:cNvSpPr txBox="1">
            <a:spLocks/>
          </p:cNvSpPr>
          <p:nvPr/>
        </p:nvSpPr>
        <p:spPr>
          <a:xfrm>
            <a:off x="233041" y="61913"/>
            <a:ext cx="8520600" cy="60780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Font typeface="Roboto"/>
              <a:buNone/>
              <a:defRPr sz="3000" b="0" i="0" u="none" strike="noStrike" cap="none">
                <a:solidFill>
                  <a:schemeClr val="dk1"/>
                </a:solidFill>
                <a:latin typeface="Roboto"/>
                <a:ea typeface="Roboto"/>
                <a:cs typeface="Roboto"/>
                <a:sym typeface="Roboto"/>
              </a:defRPr>
            </a:lvl1pPr>
            <a:lvl2pPr lvl="1" rtl="0">
              <a:spcBef>
                <a:spcPts val="0"/>
              </a:spcBef>
              <a:buClr>
                <a:schemeClr val="dk1"/>
              </a:buClr>
              <a:buSzPct val="100000"/>
              <a:buFont typeface="Roboto"/>
              <a:buNone/>
              <a:defRPr sz="3000">
                <a:solidFill>
                  <a:schemeClr val="dk1"/>
                </a:solidFill>
                <a:latin typeface="Roboto"/>
                <a:ea typeface="Roboto"/>
                <a:cs typeface="Roboto"/>
                <a:sym typeface="Roboto"/>
              </a:defRPr>
            </a:lvl2pPr>
            <a:lvl3pPr lvl="2" rtl="0">
              <a:spcBef>
                <a:spcPts val="0"/>
              </a:spcBef>
              <a:buClr>
                <a:schemeClr val="dk1"/>
              </a:buClr>
              <a:buSzPct val="100000"/>
              <a:buFont typeface="Roboto"/>
              <a:buNone/>
              <a:defRPr sz="3000">
                <a:solidFill>
                  <a:schemeClr val="dk1"/>
                </a:solidFill>
                <a:latin typeface="Roboto"/>
                <a:ea typeface="Roboto"/>
                <a:cs typeface="Roboto"/>
                <a:sym typeface="Roboto"/>
              </a:defRPr>
            </a:lvl3pPr>
            <a:lvl4pPr lvl="3" rtl="0">
              <a:spcBef>
                <a:spcPts val="0"/>
              </a:spcBef>
              <a:buClr>
                <a:schemeClr val="dk1"/>
              </a:buClr>
              <a:buSzPct val="100000"/>
              <a:buFont typeface="Roboto"/>
              <a:buNone/>
              <a:defRPr sz="3000">
                <a:solidFill>
                  <a:schemeClr val="dk1"/>
                </a:solidFill>
                <a:latin typeface="Roboto"/>
                <a:ea typeface="Roboto"/>
                <a:cs typeface="Roboto"/>
                <a:sym typeface="Roboto"/>
              </a:defRPr>
            </a:lvl4pPr>
            <a:lvl5pPr lvl="4" rtl="0">
              <a:spcBef>
                <a:spcPts val="0"/>
              </a:spcBef>
              <a:buClr>
                <a:schemeClr val="dk1"/>
              </a:buClr>
              <a:buSzPct val="100000"/>
              <a:buFont typeface="Roboto"/>
              <a:buNone/>
              <a:defRPr sz="3000">
                <a:solidFill>
                  <a:schemeClr val="dk1"/>
                </a:solidFill>
                <a:latin typeface="Roboto"/>
                <a:ea typeface="Roboto"/>
                <a:cs typeface="Roboto"/>
                <a:sym typeface="Roboto"/>
              </a:defRPr>
            </a:lvl5pPr>
            <a:lvl6pPr lvl="5" rtl="0">
              <a:spcBef>
                <a:spcPts val="0"/>
              </a:spcBef>
              <a:buClr>
                <a:schemeClr val="dk1"/>
              </a:buClr>
              <a:buSzPct val="100000"/>
              <a:buFont typeface="Roboto"/>
              <a:buNone/>
              <a:defRPr sz="3000">
                <a:solidFill>
                  <a:schemeClr val="dk1"/>
                </a:solidFill>
                <a:latin typeface="Roboto"/>
                <a:ea typeface="Roboto"/>
                <a:cs typeface="Roboto"/>
                <a:sym typeface="Roboto"/>
              </a:defRPr>
            </a:lvl6pPr>
            <a:lvl7pPr lvl="6" rtl="0">
              <a:spcBef>
                <a:spcPts val="0"/>
              </a:spcBef>
              <a:buClr>
                <a:schemeClr val="dk1"/>
              </a:buClr>
              <a:buSzPct val="100000"/>
              <a:buFont typeface="Roboto"/>
              <a:buNone/>
              <a:defRPr sz="3000">
                <a:solidFill>
                  <a:schemeClr val="dk1"/>
                </a:solidFill>
                <a:latin typeface="Roboto"/>
                <a:ea typeface="Roboto"/>
                <a:cs typeface="Roboto"/>
                <a:sym typeface="Roboto"/>
              </a:defRPr>
            </a:lvl7pPr>
            <a:lvl8pPr lvl="7" rtl="0">
              <a:spcBef>
                <a:spcPts val="0"/>
              </a:spcBef>
              <a:buClr>
                <a:schemeClr val="dk1"/>
              </a:buClr>
              <a:buSzPct val="100000"/>
              <a:buFont typeface="Roboto"/>
              <a:buNone/>
              <a:defRPr sz="3000">
                <a:solidFill>
                  <a:schemeClr val="dk1"/>
                </a:solidFill>
                <a:latin typeface="Roboto"/>
                <a:ea typeface="Roboto"/>
                <a:cs typeface="Roboto"/>
                <a:sym typeface="Roboto"/>
              </a:defRPr>
            </a:lvl8pPr>
            <a:lvl9pPr lvl="8" rtl="0">
              <a:spcBef>
                <a:spcPts val="0"/>
              </a:spcBef>
              <a:buClr>
                <a:schemeClr val="dk1"/>
              </a:buClr>
              <a:buSzPct val="100000"/>
              <a:buFont typeface="Roboto"/>
              <a:buNone/>
              <a:defRPr sz="3000">
                <a:solidFill>
                  <a:schemeClr val="dk1"/>
                </a:solidFill>
                <a:latin typeface="Roboto"/>
                <a:ea typeface="Roboto"/>
                <a:cs typeface="Roboto"/>
                <a:sym typeface="Roboto"/>
              </a:defRPr>
            </a:lvl9pPr>
          </a:lstStyle>
          <a:p>
            <a:r>
              <a:rPr lang="en" u="sng" dirty="0"/>
              <a:t>Publisher’s Insights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1" name="Shape 251"/>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lvl="0">
              <a:spcBef>
                <a:spcPts val="0"/>
              </a:spcBef>
              <a:buNone/>
            </a:pPr>
            <a:endParaRPr/>
          </a:p>
        </p:txBody>
      </p:sp>
      <p:pic>
        <p:nvPicPr>
          <p:cNvPr id="252" name="Shape 252"/>
          <p:cNvPicPr preferRelativeResize="0"/>
          <p:nvPr/>
        </p:nvPicPr>
        <p:blipFill>
          <a:blip r:embed="rId3">
            <a:alphaModFix/>
          </a:blip>
          <a:stretch>
            <a:fillRect/>
          </a:stretch>
        </p:blipFill>
        <p:spPr>
          <a:xfrm>
            <a:off x="0" y="756775"/>
            <a:ext cx="9144000" cy="4321025"/>
          </a:xfrm>
          <a:prstGeom prst="rect">
            <a:avLst/>
          </a:prstGeom>
          <a:noFill/>
          <a:ln>
            <a:noFill/>
          </a:ln>
        </p:spPr>
      </p:pic>
      <p:sp>
        <p:nvSpPr>
          <p:cNvPr id="5" name="Shape 236"/>
          <p:cNvSpPr txBox="1">
            <a:spLocks noGrp="1"/>
          </p:cNvSpPr>
          <p:nvPr>
            <p:ph type="title"/>
          </p:nvPr>
        </p:nvSpPr>
        <p:spPr>
          <a:xfrm>
            <a:off x="311700" y="161250"/>
            <a:ext cx="8520600" cy="607800"/>
          </a:xfrm>
          <a:prstGeom prst="rect">
            <a:avLst/>
          </a:prstGeom>
        </p:spPr>
        <p:txBody>
          <a:bodyPr lIns="91425" tIns="91425" rIns="91425" bIns="91425" anchor="t" anchorCtr="0">
            <a:noAutofit/>
          </a:bodyPr>
          <a:lstStyle/>
          <a:p>
            <a:pPr lvl="0">
              <a:spcBef>
                <a:spcPts val="0"/>
              </a:spcBef>
              <a:buNone/>
            </a:pPr>
            <a:r>
              <a:rPr lang="en" u="sng" dirty="0"/>
              <a:t>Platform Insights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8" name="Shape 258"/>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lvl="0">
              <a:spcBef>
                <a:spcPts val="0"/>
              </a:spcBef>
              <a:buNone/>
            </a:pPr>
            <a:endParaRPr/>
          </a:p>
        </p:txBody>
      </p:sp>
      <p:pic>
        <p:nvPicPr>
          <p:cNvPr id="259" name="Shape 259"/>
          <p:cNvPicPr preferRelativeResize="0"/>
          <p:nvPr/>
        </p:nvPicPr>
        <p:blipFill>
          <a:blip r:embed="rId3">
            <a:alphaModFix/>
          </a:blip>
          <a:stretch>
            <a:fillRect/>
          </a:stretch>
        </p:blipFill>
        <p:spPr>
          <a:xfrm>
            <a:off x="0" y="756775"/>
            <a:ext cx="9143999" cy="4296475"/>
          </a:xfrm>
          <a:prstGeom prst="rect">
            <a:avLst/>
          </a:prstGeom>
          <a:noFill/>
          <a:ln>
            <a:noFill/>
          </a:ln>
        </p:spPr>
      </p:pic>
      <p:sp>
        <p:nvSpPr>
          <p:cNvPr id="5" name="Shape 236"/>
          <p:cNvSpPr txBox="1">
            <a:spLocks noGrp="1"/>
          </p:cNvSpPr>
          <p:nvPr>
            <p:ph type="title"/>
          </p:nvPr>
        </p:nvSpPr>
        <p:spPr>
          <a:xfrm>
            <a:off x="311700" y="161250"/>
            <a:ext cx="8520600" cy="607800"/>
          </a:xfrm>
          <a:prstGeom prst="rect">
            <a:avLst/>
          </a:prstGeom>
        </p:spPr>
        <p:txBody>
          <a:bodyPr lIns="91425" tIns="91425" rIns="91425" bIns="91425" anchor="t" anchorCtr="0">
            <a:noAutofit/>
          </a:bodyPr>
          <a:lstStyle/>
          <a:p>
            <a:pPr lvl="0">
              <a:spcBef>
                <a:spcPts val="0"/>
              </a:spcBef>
              <a:buNone/>
            </a:pPr>
            <a:r>
              <a:rPr lang="en" u="sng" dirty="0"/>
              <a:t>Overall Global Sales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5" name="Shape 265"/>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lvl="0">
              <a:spcBef>
                <a:spcPts val="0"/>
              </a:spcBef>
              <a:buNone/>
            </a:pPr>
            <a:endParaRPr/>
          </a:p>
        </p:txBody>
      </p:sp>
      <p:pic>
        <p:nvPicPr>
          <p:cNvPr id="266" name="Shape 266"/>
          <p:cNvPicPr preferRelativeResize="0"/>
          <p:nvPr/>
        </p:nvPicPr>
        <p:blipFill>
          <a:blip r:embed="rId3">
            <a:alphaModFix/>
          </a:blip>
          <a:stretch>
            <a:fillRect/>
          </a:stretch>
        </p:blipFill>
        <p:spPr>
          <a:xfrm>
            <a:off x="0" y="1117000"/>
            <a:ext cx="9144000" cy="3874850"/>
          </a:xfrm>
          <a:prstGeom prst="rect">
            <a:avLst/>
          </a:prstGeom>
          <a:noFill/>
          <a:ln>
            <a:noFill/>
          </a:ln>
        </p:spPr>
      </p:pic>
      <p:sp>
        <p:nvSpPr>
          <p:cNvPr id="5" name="Shape 236"/>
          <p:cNvSpPr txBox="1">
            <a:spLocks noGrp="1"/>
          </p:cNvSpPr>
          <p:nvPr>
            <p:ph type="title"/>
          </p:nvPr>
        </p:nvSpPr>
        <p:spPr>
          <a:xfrm>
            <a:off x="311150" y="409575"/>
            <a:ext cx="8521700" cy="608013"/>
          </a:xfrm>
          <a:prstGeom prst="rect">
            <a:avLst/>
          </a:prstGeom>
        </p:spPr>
        <p:txBody>
          <a:bodyPr lIns="91425" tIns="91425" rIns="91425" bIns="91425" anchor="t" anchorCtr="0">
            <a:noAutofit/>
          </a:bodyPr>
          <a:lstStyle/>
          <a:p>
            <a:pPr lvl="0">
              <a:spcBef>
                <a:spcPts val="0"/>
              </a:spcBef>
              <a:buNone/>
            </a:pPr>
            <a:r>
              <a:rPr lang="en" u="sng" dirty="0"/>
              <a:t>Combined Sheet for Genre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p:nvPr/>
        </p:nvSpPr>
        <p:spPr>
          <a:xfrm>
            <a:off x="1133300" y="1353325"/>
            <a:ext cx="3633000" cy="3035700"/>
          </a:xfrm>
          <a:prstGeom prst="rect">
            <a:avLst/>
          </a:prstGeom>
          <a:noFill/>
          <a:ln>
            <a:noFill/>
          </a:ln>
        </p:spPr>
        <p:txBody>
          <a:bodyPr lIns="91425" tIns="91425" rIns="91425" bIns="91425" anchor="ctr" anchorCtr="0">
            <a:noAutofit/>
          </a:bodyPr>
          <a:lstStyle/>
          <a:p>
            <a:pPr marL="457200" lvl="0" indent="-342900" rtl="0">
              <a:lnSpc>
                <a:spcPct val="115000"/>
              </a:lnSpc>
              <a:spcBef>
                <a:spcPts val="0"/>
              </a:spcBef>
              <a:buSzPct val="100000"/>
              <a:buFont typeface="Calibri"/>
              <a:buChar char="❏"/>
            </a:pPr>
            <a:r>
              <a:rPr lang="en" sz="1800">
                <a:latin typeface="Calibri"/>
                <a:ea typeface="Calibri"/>
                <a:cs typeface="Calibri"/>
                <a:sym typeface="Calibri"/>
              </a:rPr>
              <a:t>Business Lifecycle Approach</a:t>
            </a:r>
          </a:p>
          <a:p>
            <a:pPr marL="457200" lvl="0" indent="-342900" rtl="0">
              <a:lnSpc>
                <a:spcPct val="115000"/>
              </a:lnSpc>
              <a:spcBef>
                <a:spcPts val="0"/>
              </a:spcBef>
              <a:buSzPct val="100000"/>
              <a:buFont typeface="Calibri"/>
              <a:buChar char="❏"/>
            </a:pPr>
            <a:r>
              <a:rPr lang="en" sz="1800">
                <a:latin typeface="Calibri"/>
                <a:ea typeface="Calibri"/>
                <a:cs typeface="Calibri"/>
                <a:sym typeface="Calibri"/>
              </a:rPr>
              <a:t>Steps to Dimensional Modeling</a:t>
            </a:r>
          </a:p>
          <a:p>
            <a:pPr marL="457200" lvl="0" indent="-342900" rtl="0">
              <a:lnSpc>
                <a:spcPct val="115000"/>
              </a:lnSpc>
              <a:spcBef>
                <a:spcPts val="0"/>
              </a:spcBef>
              <a:buSzPct val="100000"/>
              <a:buFont typeface="Calibri"/>
              <a:buChar char="❏"/>
            </a:pPr>
            <a:r>
              <a:rPr lang="en" sz="1800">
                <a:latin typeface="Calibri"/>
                <a:ea typeface="Calibri"/>
                <a:cs typeface="Calibri"/>
                <a:sym typeface="Calibri"/>
              </a:rPr>
              <a:t>Prioritization Grid</a:t>
            </a:r>
          </a:p>
          <a:p>
            <a:pPr marL="457200" lvl="0" indent="-342900" rtl="0">
              <a:lnSpc>
                <a:spcPct val="115000"/>
              </a:lnSpc>
              <a:spcBef>
                <a:spcPts val="0"/>
              </a:spcBef>
              <a:buSzPct val="100000"/>
              <a:buFont typeface="Calibri"/>
              <a:buChar char="❏"/>
            </a:pPr>
            <a:r>
              <a:rPr lang="en" sz="1800">
                <a:latin typeface="Calibri"/>
                <a:ea typeface="Calibri"/>
                <a:cs typeface="Calibri"/>
                <a:sym typeface="Calibri"/>
              </a:rPr>
              <a:t>Opportunity Matrix</a:t>
            </a:r>
          </a:p>
          <a:p>
            <a:pPr marL="457200" lvl="0" indent="-342900" rtl="0">
              <a:lnSpc>
                <a:spcPct val="115000"/>
              </a:lnSpc>
              <a:spcBef>
                <a:spcPts val="0"/>
              </a:spcBef>
              <a:buSzPct val="100000"/>
              <a:buFont typeface="Calibri"/>
              <a:buChar char="❏"/>
            </a:pPr>
            <a:r>
              <a:rPr lang="en" sz="1800">
                <a:latin typeface="Calibri"/>
                <a:ea typeface="Calibri"/>
                <a:cs typeface="Calibri"/>
                <a:sym typeface="Calibri"/>
              </a:rPr>
              <a:t>SWOT Analysis</a:t>
            </a:r>
          </a:p>
          <a:p>
            <a:pPr marL="457200" lvl="0" indent="-342900" rtl="0">
              <a:lnSpc>
                <a:spcPct val="115000"/>
              </a:lnSpc>
              <a:spcBef>
                <a:spcPts val="0"/>
              </a:spcBef>
              <a:buSzPct val="100000"/>
              <a:buFont typeface="Calibri"/>
              <a:buChar char="❏"/>
            </a:pPr>
            <a:r>
              <a:rPr lang="en" sz="1800">
                <a:latin typeface="Calibri"/>
                <a:ea typeface="Calibri"/>
                <a:cs typeface="Calibri"/>
                <a:sym typeface="Calibri"/>
              </a:rPr>
              <a:t>High-Level Bus Matrix</a:t>
            </a:r>
          </a:p>
          <a:p>
            <a:pPr marL="457200" lvl="0" indent="-342900" rtl="0">
              <a:lnSpc>
                <a:spcPct val="115000"/>
              </a:lnSpc>
              <a:spcBef>
                <a:spcPts val="0"/>
              </a:spcBef>
              <a:buSzPct val="100000"/>
              <a:buFont typeface="Calibri"/>
              <a:buChar char="❏"/>
            </a:pPr>
            <a:r>
              <a:rPr lang="en" sz="1800">
                <a:latin typeface="Calibri"/>
                <a:ea typeface="Calibri"/>
                <a:cs typeface="Calibri"/>
                <a:sym typeface="Calibri"/>
              </a:rPr>
              <a:t>Detailed Level Bus Matrix</a:t>
            </a:r>
          </a:p>
          <a:p>
            <a:pPr marL="457200" lvl="0" indent="-342900" rtl="0">
              <a:lnSpc>
                <a:spcPct val="115000"/>
              </a:lnSpc>
              <a:spcBef>
                <a:spcPts val="0"/>
              </a:spcBef>
              <a:buSzPct val="100000"/>
              <a:buFont typeface="Calibri"/>
              <a:buChar char="❏"/>
            </a:pPr>
            <a:r>
              <a:rPr lang="en" sz="1800">
                <a:latin typeface="Calibri"/>
                <a:ea typeface="Calibri"/>
                <a:cs typeface="Calibri"/>
                <a:sym typeface="Calibri"/>
              </a:rPr>
              <a:t>Logical Fact Diagram</a:t>
            </a:r>
          </a:p>
          <a:p>
            <a:pPr marL="457200" lvl="0" indent="-342900" rtl="0">
              <a:lnSpc>
                <a:spcPct val="115000"/>
              </a:lnSpc>
              <a:spcBef>
                <a:spcPts val="0"/>
              </a:spcBef>
              <a:buSzPct val="100000"/>
              <a:buFont typeface="Calibri"/>
              <a:buChar char="❏"/>
            </a:pPr>
            <a:r>
              <a:rPr lang="en" sz="1800">
                <a:latin typeface="Calibri"/>
                <a:ea typeface="Calibri"/>
                <a:cs typeface="Calibri"/>
                <a:sym typeface="Calibri"/>
              </a:rPr>
              <a:t>Star Schema</a:t>
            </a:r>
          </a:p>
          <a:p>
            <a:pPr marL="457200" lvl="0" indent="-342900" rtl="0">
              <a:lnSpc>
                <a:spcPct val="115000"/>
              </a:lnSpc>
              <a:spcBef>
                <a:spcPts val="0"/>
              </a:spcBef>
              <a:buSzPct val="100000"/>
              <a:buFont typeface="Calibri"/>
              <a:buChar char="❏"/>
            </a:pPr>
            <a:r>
              <a:rPr lang="en" sz="1800">
                <a:latin typeface="Calibri"/>
                <a:ea typeface="Calibri"/>
                <a:cs typeface="Calibri"/>
                <a:sym typeface="Calibri"/>
              </a:rPr>
              <a:t>Dimension Attribute Detailed Description</a:t>
            </a:r>
          </a:p>
          <a:p>
            <a:pPr lvl="0" rtl="0">
              <a:lnSpc>
                <a:spcPct val="115000"/>
              </a:lnSpc>
              <a:spcBef>
                <a:spcPts val="0"/>
              </a:spcBef>
              <a:buNone/>
            </a:pPr>
            <a:endParaRPr sz="1600">
              <a:latin typeface="Calibri"/>
              <a:ea typeface="Calibri"/>
              <a:cs typeface="Calibri"/>
              <a:sym typeface="Calibri"/>
            </a:endParaRPr>
          </a:p>
        </p:txBody>
      </p:sp>
      <p:sp>
        <p:nvSpPr>
          <p:cNvPr id="102" name="Shape 102"/>
          <p:cNvSpPr txBox="1"/>
          <p:nvPr/>
        </p:nvSpPr>
        <p:spPr>
          <a:xfrm>
            <a:off x="4765300" y="545850"/>
            <a:ext cx="4683600" cy="3410700"/>
          </a:xfrm>
          <a:prstGeom prst="rect">
            <a:avLst/>
          </a:prstGeom>
          <a:noFill/>
          <a:ln>
            <a:noFill/>
          </a:ln>
        </p:spPr>
        <p:txBody>
          <a:bodyPr lIns="91425" tIns="91425" rIns="91425" bIns="91425" anchor="t" anchorCtr="0">
            <a:noAutofit/>
          </a:bodyPr>
          <a:lstStyle/>
          <a:p>
            <a:pPr lvl="0" rtl="0">
              <a:lnSpc>
                <a:spcPct val="115000"/>
              </a:lnSpc>
              <a:spcBef>
                <a:spcPts val="0"/>
              </a:spcBef>
              <a:buNone/>
            </a:pPr>
            <a:endParaRPr sz="1800">
              <a:latin typeface="Calibri"/>
              <a:ea typeface="Calibri"/>
              <a:cs typeface="Calibri"/>
              <a:sym typeface="Calibri"/>
            </a:endParaRPr>
          </a:p>
          <a:p>
            <a:pPr marL="457200" lvl="0" indent="-342900" rtl="0">
              <a:lnSpc>
                <a:spcPct val="115000"/>
              </a:lnSpc>
              <a:spcBef>
                <a:spcPts val="0"/>
              </a:spcBef>
              <a:buSzPct val="100000"/>
              <a:buFont typeface="Calibri"/>
              <a:buChar char="❏"/>
            </a:pPr>
            <a:r>
              <a:rPr lang="en" sz="1800">
                <a:latin typeface="Calibri"/>
                <a:ea typeface="Calibri"/>
                <a:cs typeface="Calibri"/>
                <a:sym typeface="Calibri"/>
              </a:rPr>
              <a:t>Detailed Fact Table</a:t>
            </a:r>
          </a:p>
          <a:p>
            <a:pPr marL="457200" lvl="0" indent="-342900" rtl="0">
              <a:lnSpc>
                <a:spcPct val="115000"/>
              </a:lnSpc>
              <a:spcBef>
                <a:spcPts val="0"/>
              </a:spcBef>
              <a:buSzPct val="100000"/>
              <a:buFont typeface="Calibri"/>
              <a:buChar char="❏"/>
            </a:pPr>
            <a:r>
              <a:rPr lang="en" sz="1800">
                <a:latin typeface="Calibri"/>
                <a:ea typeface="Calibri"/>
                <a:cs typeface="Calibri"/>
                <a:sym typeface="Calibri"/>
              </a:rPr>
              <a:t>Ticketing System - Snowflaking</a:t>
            </a:r>
          </a:p>
          <a:p>
            <a:pPr marL="457200" lvl="0" indent="-342900" rtl="0">
              <a:lnSpc>
                <a:spcPct val="115000"/>
              </a:lnSpc>
              <a:spcBef>
                <a:spcPts val="0"/>
              </a:spcBef>
              <a:buSzPct val="100000"/>
              <a:buFont typeface="Calibri"/>
              <a:buChar char="❏"/>
            </a:pPr>
            <a:r>
              <a:rPr lang="en" sz="1800">
                <a:latin typeface="Calibri"/>
                <a:ea typeface="Calibri"/>
                <a:cs typeface="Calibri"/>
                <a:sym typeface="Calibri"/>
              </a:rPr>
              <a:t>Conformed Dimensions</a:t>
            </a:r>
          </a:p>
          <a:p>
            <a:pPr marL="457200" lvl="0" indent="-342900" rtl="0">
              <a:lnSpc>
                <a:spcPct val="115000"/>
              </a:lnSpc>
              <a:spcBef>
                <a:spcPts val="0"/>
              </a:spcBef>
              <a:buSzPct val="100000"/>
              <a:buFont typeface="Calibri"/>
              <a:buChar char="❏"/>
            </a:pPr>
            <a:r>
              <a:rPr lang="en" sz="1800">
                <a:latin typeface="Calibri"/>
                <a:ea typeface="Calibri"/>
                <a:cs typeface="Calibri"/>
                <a:sym typeface="Calibri"/>
              </a:rPr>
              <a:t>Transformation Rules</a:t>
            </a:r>
          </a:p>
          <a:p>
            <a:pPr marL="457200" lvl="0" indent="-342900" rtl="0">
              <a:lnSpc>
                <a:spcPct val="115000"/>
              </a:lnSpc>
              <a:spcBef>
                <a:spcPts val="0"/>
              </a:spcBef>
              <a:buSzPct val="100000"/>
              <a:buFont typeface="Calibri"/>
              <a:buChar char="❏"/>
            </a:pPr>
            <a:r>
              <a:rPr lang="en" sz="1800">
                <a:latin typeface="Calibri"/>
                <a:ea typeface="Calibri"/>
                <a:cs typeface="Calibri"/>
                <a:sym typeface="Calibri"/>
              </a:rPr>
              <a:t>Aggregate Table</a:t>
            </a:r>
          </a:p>
          <a:p>
            <a:pPr marL="457200" lvl="0" indent="-342900" rtl="0">
              <a:lnSpc>
                <a:spcPct val="115000"/>
              </a:lnSpc>
              <a:spcBef>
                <a:spcPts val="0"/>
              </a:spcBef>
              <a:buSzPct val="100000"/>
              <a:buFont typeface="Calibri"/>
              <a:buChar char="❏"/>
            </a:pPr>
            <a:r>
              <a:rPr lang="en" sz="1800">
                <a:latin typeface="Calibri"/>
                <a:ea typeface="Calibri"/>
                <a:cs typeface="Calibri"/>
                <a:sym typeface="Calibri"/>
              </a:rPr>
              <a:t>Slicing &amp; Dicing</a:t>
            </a:r>
          </a:p>
          <a:p>
            <a:pPr marL="457200" lvl="0" indent="-342900" rtl="0">
              <a:lnSpc>
                <a:spcPct val="115000"/>
              </a:lnSpc>
              <a:spcBef>
                <a:spcPts val="0"/>
              </a:spcBef>
              <a:buSzPct val="100000"/>
              <a:buFont typeface="Calibri"/>
              <a:buChar char="❏"/>
            </a:pPr>
            <a:r>
              <a:rPr lang="en" sz="1800">
                <a:latin typeface="Calibri"/>
                <a:ea typeface="Calibri"/>
                <a:cs typeface="Calibri"/>
                <a:sym typeface="Calibri"/>
              </a:rPr>
              <a:t>Data Marts</a:t>
            </a:r>
          </a:p>
          <a:p>
            <a:pPr marL="457200" lvl="0" indent="-342900" rtl="0">
              <a:lnSpc>
                <a:spcPct val="115000"/>
              </a:lnSpc>
              <a:spcBef>
                <a:spcPts val="0"/>
              </a:spcBef>
              <a:buSzPct val="100000"/>
              <a:buFont typeface="Calibri"/>
              <a:buChar char="❏"/>
            </a:pPr>
            <a:r>
              <a:rPr lang="en" sz="1800">
                <a:latin typeface="Calibri"/>
                <a:ea typeface="Calibri"/>
                <a:cs typeface="Calibri"/>
                <a:sym typeface="Calibri"/>
              </a:rPr>
              <a:t>Tableau Demo &amp; Dashboards</a:t>
            </a:r>
          </a:p>
          <a:p>
            <a:pPr marL="457200" lvl="0" indent="-342900" rtl="0">
              <a:lnSpc>
                <a:spcPct val="115000"/>
              </a:lnSpc>
              <a:spcBef>
                <a:spcPts val="0"/>
              </a:spcBef>
              <a:buSzPct val="100000"/>
              <a:buFont typeface="Calibri"/>
              <a:buChar char="❏"/>
            </a:pPr>
            <a:r>
              <a:rPr lang="en" sz="1800">
                <a:latin typeface="Calibri"/>
                <a:ea typeface="Calibri"/>
                <a:cs typeface="Calibri"/>
                <a:sym typeface="Calibri"/>
              </a:rPr>
              <a:t>References</a:t>
            </a:r>
          </a:p>
          <a:p>
            <a:pPr lvl="0">
              <a:spcBef>
                <a:spcPts val="0"/>
              </a:spcBef>
              <a:buNone/>
            </a:pPr>
            <a:endParaRPr/>
          </a:p>
        </p:txBody>
      </p:sp>
      <p:sp>
        <p:nvSpPr>
          <p:cNvPr id="103" name="Shape 103"/>
          <p:cNvSpPr txBox="1">
            <a:spLocks noGrp="1"/>
          </p:cNvSpPr>
          <p:nvPr>
            <p:ph type="title"/>
          </p:nvPr>
        </p:nvSpPr>
        <p:spPr>
          <a:xfrm>
            <a:off x="311700" y="333800"/>
            <a:ext cx="8520600" cy="607800"/>
          </a:xfrm>
          <a:prstGeom prst="rect">
            <a:avLst/>
          </a:prstGeom>
        </p:spPr>
        <p:txBody>
          <a:bodyPr lIns="91425" tIns="91425" rIns="91425" bIns="91425" anchor="t" anchorCtr="0">
            <a:noAutofit/>
          </a:bodyPr>
          <a:lstStyle/>
          <a:p>
            <a:pPr lvl="0">
              <a:spcBef>
                <a:spcPts val="0"/>
              </a:spcBef>
              <a:buNone/>
            </a:pPr>
            <a:r>
              <a:rPr lang="en"/>
              <a:t>Overview</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2" name="Shape 272"/>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lvl="0">
              <a:spcBef>
                <a:spcPts val="0"/>
              </a:spcBef>
              <a:buNone/>
            </a:pPr>
            <a:endParaRPr/>
          </a:p>
        </p:txBody>
      </p:sp>
      <p:pic>
        <p:nvPicPr>
          <p:cNvPr id="273" name="Shape 273"/>
          <p:cNvPicPr preferRelativeResize="0"/>
          <p:nvPr/>
        </p:nvPicPr>
        <p:blipFill>
          <a:blip r:embed="rId3">
            <a:alphaModFix/>
          </a:blip>
          <a:stretch>
            <a:fillRect/>
          </a:stretch>
        </p:blipFill>
        <p:spPr>
          <a:xfrm>
            <a:off x="0" y="658550"/>
            <a:ext cx="9144000" cy="4406975"/>
          </a:xfrm>
          <a:prstGeom prst="rect">
            <a:avLst/>
          </a:prstGeom>
          <a:noFill/>
          <a:ln>
            <a:noFill/>
          </a:ln>
        </p:spPr>
      </p:pic>
      <p:sp>
        <p:nvSpPr>
          <p:cNvPr id="7" name="Shape 236"/>
          <p:cNvSpPr txBox="1">
            <a:spLocks/>
          </p:cNvSpPr>
          <p:nvPr/>
        </p:nvSpPr>
        <p:spPr>
          <a:xfrm>
            <a:off x="311700" y="125425"/>
            <a:ext cx="8520600" cy="60780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Font typeface="Roboto"/>
              <a:buNone/>
              <a:defRPr sz="3000" b="0" i="0" u="none" strike="noStrike" cap="none">
                <a:solidFill>
                  <a:schemeClr val="dk1"/>
                </a:solidFill>
                <a:latin typeface="Roboto"/>
                <a:ea typeface="Roboto"/>
                <a:cs typeface="Roboto"/>
                <a:sym typeface="Roboto"/>
              </a:defRPr>
            </a:lvl1pPr>
            <a:lvl2pPr lvl="1" rtl="0">
              <a:spcBef>
                <a:spcPts val="0"/>
              </a:spcBef>
              <a:buClr>
                <a:schemeClr val="dk1"/>
              </a:buClr>
              <a:buSzPct val="100000"/>
              <a:buFont typeface="Roboto"/>
              <a:buNone/>
              <a:defRPr sz="3000">
                <a:solidFill>
                  <a:schemeClr val="dk1"/>
                </a:solidFill>
                <a:latin typeface="Roboto"/>
                <a:ea typeface="Roboto"/>
                <a:cs typeface="Roboto"/>
                <a:sym typeface="Roboto"/>
              </a:defRPr>
            </a:lvl2pPr>
            <a:lvl3pPr lvl="2" rtl="0">
              <a:spcBef>
                <a:spcPts val="0"/>
              </a:spcBef>
              <a:buClr>
                <a:schemeClr val="dk1"/>
              </a:buClr>
              <a:buSzPct val="100000"/>
              <a:buFont typeface="Roboto"/>
              <a:buNone/>
              <a:defRPr sz="3000">
                <a:solidFill>
                  <a:schemeClr val="dk1"/>
                </a:solidFill>
                <a:latin typeface="Roboto"/>
                <a:ea typeface="Roboto"/>
                <a:cs typeface="Roboto"/>
                <a:sym typeface="Roboto"/>
              </a:defRPr>
            </a:lvl3pPr>
            <a:lvl4pPr lvl="3" rtl="0">
              <a:spcBef>
                <a:spcPts val="0"/>
              </a:spcBef>
              <a:buClr>
                <a:schemeClr val="dk1"/>
              </a:buClr>
              <a:buSzPct val="100000"/>
              <a:buFont typeface="Roboto"/>
              <a:buNone/>
              <a:defRPr sz="3000">
                <a:solidFill>
                  <a:schemeClr val="dk1"/>
                </a:solidFill>
                <a:latin typeface="Roboto"/>
                <a:ea typeface="Roboto"/>
                <a:cs typeface="Roboto"/>
                <a:sym typeface="Roboto"/>
              </a:defRPr>
            </a:lvl4pPr>
            <a:lvl5pPr lvl="4" rtl="0">
              <a:spcBef>
                <a:spcPts val="0"/>
              </a:spcBef>
              <a:buClr>
                <a:schemeClr val="dk1"/>
              </a:buClr>
              <a:buSzPct val="100000"/>
              <a:buFont typeface="Roboto"/>
              <a:buNone/>
              <a:defRPr sz="3000">
                <a:solidFill>
                  <a:schemeClr val="dk1"/>
                </a:solidFill>
                <a:latin typeface="Roboto"/>
                <a:ea typeface="Roboto"/>
                <a:cs typeface="Roboto"/>
                <a:sym typeface="Roboto"/>
              </a:defRPr>
            </a:lvl5pPr>
            <a:lvl6pPr lvl="5" rtl="0">
              <a:spcBef>
                <a:spcPts val="0"/>
              </a:spcBef>
              <a:buClr>
                <a:schemeClr val="dk1"/>
              </a:buClr>
              <a:buSzPct val="100000"/>
              <a:buFont typeface="Roboto"/>
              <a:buNone/>
              <a:defRPr sz="3000">
                <a:solidFill>
                  <a:schemeClr val="dk1"/>
                </a:solidFill>
                <a:latin typeface="Roboto"/>
                <a:ea typeface="Roboto"/>
                <a:cs typeface="Roboto"/>
                <a:sym typeface="Roboto"/>
              </a:defRPr>
            </a:lvl6pPr>
            <a:lvl7pPr lvl="6" rtl="0">
              <a:spcBef>
                <a:spcPts val="0"/>
              </a:spcBef>
              <a:buClr>
                <a:schemeClr val="dk1"/>
              </a:buClr>
              <a:buSzPct val="100000"/>
              <a:buFont typeface="Roboto"/>
              <a:buNone/>
              <a:defRPr sz="3000">
                <a:solidFill>
                  <a:schemeClr val="dk1"/>
                </a:solidFill>
                <a:latin typeface="Roboto"/>
                <a:ea typeface="Roboto"/>
                <a:cs typeface="Roboto"/>
                <a:sym typeface="Roboto"/>
              </a:defRPr>
            </a:lvl7pPr>
            <a:lvl8pPr lvl="7" rtl="0">
              <a:spcBef>
                <a:spcPts val="0"/>
              </a:spcBef>
              <a:buClr>
                <a:schemeClr val="dk1"/>
              </a:buClr>
              <a:buSzPct val="100000"/>
              <a:buFont typeface="Roboto"/>
              <a:buNone/>
              <a:defRPr sz="3000">
                <a:solidFill>
                  <a:schemeClr val="dk1"/>
                </a:solidFill>
                <a:latin typeface="Roboto"/>
                <a:ea typeface="Roboto"/>
                <a:cs typeface="Roboto"/>
                <a:sym typeface="Roboto"/>
              </a:defRPr>
            </a:lvl8pPr>
            <a:lvl9pPr lvl="8" rtl="0">
              <a:spcBef>
                <a:spcPts val="0"/>
              </a:spcBef>
              <a:buClr>
                <a:schemeClr val="dk1"/>
              </a:buClr>
              <a:buSzPct val="100000"/>
              <a:buFont typeface="Roboto"/>
              <a:buNone/>
              <a:defRPr sz="3000">
                <a:solidFill>
                  <a:schemeClr val="dk1"/>
                </a:solidFill>
                <a:latin typeface="Roboto"/>
                <a:ea typeface="Roboto"/>
                <a:cs typeface="Roboto"/>
                <a:sym typeface="Roboto"/>
              </a:defRPr>
            </a:lvl9pPr>
          </a:lstStyle>
          <a:p>
            <a:r>
              <a:rPr lang="en" u="sng" dirty="0"/>
              <a:t>Tree Map of Genre vs Publisher</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Shape 278"/>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 u="sng" dirty="0"/>
              <a:t>Genre overall view</a:t>
            </a:r>
          </a:p>
        </p:txBody>
      </p:sp>
      <p:pic>
        <p:nvPicPr>
          <p:cNvPr id="279" name="Shape 279"/>
          <p:cNvPicPr preferRelativeResize="0"/>
          <p:nvPr/>
        </p:nvPicPr>
        <p:blipFill>
          <a:blip r:embed="rId3">
            <a:alphaModFix/>
          </a:blip>
          <a:stretch>
            <a:fillRect/>
          </a:stretch>
        </p:blipFill>
        <p:spPr>
          <a:xfrm>
            <a:off x="2428875" y="1203925"/>
            <a:ext cx="4286250" cy="33909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Shape 284"/>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 u="sng" dirty="0"/>
              <a:t>Tableau Public</a:t>
            </a:r>
          </a:p>
        </p:txBody>
      </p:sp>
      <p:sp>
        <p:nvSpPr>
          <p:cNvPr id="285" name="Shape 285"/>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lvl="0">
              <a:spcBef>
                <a:spcPts val="0"/>
              </a:spcBef>
              <a:buNone/>
            </a:pPr>
            <a:r>
              <a:rPr lang="en" sz="6000"/>
              <a:t>http://alturl.com/rh6ff</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Shape 290"/>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endParaRPr/>
          </a:p>
        </p:txBody>
      </p:sp>
      <p:sp>
        <p:nvSpPr>
          <p:cNvPr id="291" name="Shape 291"/>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lvl="0">
              <a:spcBef>
                <a:spcPts val="0"/>
              </a:spcBef>
              <a:buNone/>
            </a:pPr>
            <a:endParaRPr/>
          </a:p>
        </p:txBody>
      </p:sp>
      <p:pic>
        <p:nvPicPr>
          <p:cNvPr id="292" name="Shape 292"/>
          <p:cNvPicPr preferRelativeResize="0"/>
          <p:nvPr/>
        </p:nvPicPr>
        <p:blipFill>
          <a:blip r:embed="rId3">
            <a:alphaModFix/>
          </a:blip>
          <a:stretch>
            <a:fillRect/>
          </a:stretch>
        </p:blipFill>
        <p:spPr>
          <a:xfrm>
            <a:off x="0" y="1128725"/>
            <a:ext cx="9144000" cy="24050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311700" y="257600"/>
            <a:ext cx="8520600" cy="607800"/>
          </a:xfrm>
          <a:prstGeom prst="rect">
            <a:avLst/>
          </a:prstGeom>
        </p:spPr>
        <p:txBody>
          <a:bodyPr lIns="91425" tIns="91425" rIns="91425" bIns="91425" anchor="t" anchorCtr="0">
            <a:noAutofit/>
          </a:bodyPr>
          <a:lstStyle/>
          <a:p>
            <a:pPr lvl="0">
              <a:spcBef>
                <a:spcPts val="0"/>
              </a:spcBef>
              <a:buNone/>
            </a:pPr>
            <a:r>
              <a:rPr lang="en"/>
              <a:t>Steps to Dimensional Modeling</a:t>
            </a:r>
          </a:p>
        </p:txBody>
      </p:sp>
      <p:graphicFrame>
        <p:nvGraphicFramePr>
          <p:cNvPr id="109" name="Shape 109"/>
          <p:cNvGraphicFramePr/>
          <p:nvPr/>
        </p:nvGraphicFramePr>
        <p:xfrm>
          <a:off x="394825" y="861000"/>
          <a:ext cx="8153400" cy="3771900"/>
        </p:xfrm>
        <a:graphic>
          <a:graphicData uri="http://schemas.openxmlformats.org/drawingml/2006/table">
            <a:tbl>
              <a:tblPr>
                <a:noFill/>
                <a:tableStyleId>{88FC6895-E3B1-45BF-A621-A2C0AE778AA5}</a:tableStyleId>
              </a:tblPr>
              <a:tblGrid>
                <a:gridCol w="457200">
                  <a:extLst>
                    <a:ext uri="{9D8B030D-6E8A-4147-A177-3AD203B41FA5}">
                      <a16:colId xmlns:a16="http://schemas.microsoft.com/office/drawing/2014/main" xmlns="" val="20000"/>
                    </a:ext>
                  </a:extLst>
                </a:gridCol>
                <a:gridCol w="2209800">
                  <a:extLst>
                    <a:ext uri="{9D8B030D-6E8A-4147-A177-3AD203B41FA5}">
                      <a16:colId xmlns:a16="http://schemas.microsoft.com/office/drawing/2014/main" xmlns="" val="20001"/>
                    </a:ext>
                  </a:extLst>
                </a:gridCol>
                <a:gridCol w="5486400">
                  <a:extLst>
                    <a:ext uri="{9D8B030D-6E8A-4147-A177-3AD203B41FA5}">
                      <a16:colId xmlns:a16="http://schemas.microsoft.com/office/drawing/2014/main" xmlns="" val="20002"/>
                    </a:ext>
                  </a:extLst>
                </a:gridCol>
              </a:tblGrid>
              <a:tr h="942975">
                <a:tc>
                  <a:txBody>
                    <a:bodyPr/>
                    <a:lstStyle/>
                    <a:p>
                      <a:pPr lvl="0" rtl="0">
                        <a:lnSpc>
                          <a:spcPct val="115000"/>
                        </a:lnSpc>
                        <a:spcBef>
                          <a:spcPts val="0"/>
                        </a:spcBef>
                        <a:buNone/>
                      </a:pPr>
                      <a:r>
                        <a:rPr lang="en"/>
                        <a:t>1</a:t>
                      </a:r>
                    </a:p>
                  </a:txBody>
                  <a:tcPr marL="91425" marR="91425" marT="91425" marB="91425"/>
                </a:tc>
                <a:tc>
                  <a:txBody>
                    <a:bodyPr/>
                    <a:lstStyle/>
                    <a:p>
                      <a:pPr lvl="0" rtl="0">
                        <a:lnSpc>
                          <a:spcPct val="115000"/>
                        </a:lnSpc>
                        <a:spcBef>
                          <a:spcPts val="0"/>
                        </a:spcBef>
                        <a:buNone/>
                      </a:pPr>
                      <a:r>
                        <a:rPr lang="en"/>
                        <a:t>Select the Business Process</a:t>
                      </a:r>
                    </a:p>
                  </a:txBody>
                  <a:tcPr marL="91425" marR="91425" marT="91425" marB="91425"/>
                </a:tc>
                <a:tc>
                  <a:txBody>
                    <a:bodyPr/>
                    <a:lstStyle/>
                    <a:p>
                      <a:pPr lvl="0" rtl="0">
                        <a:lnSpc>
                          <a:spcPct val="115000"/>
                        </a:lnSpc>
                        <a:spcBef>
                          <a:spcPts val="0"/>
                        </a:spcBef>
                        <a:buNone/>
                      </a:pPr>
                      <a:r>
                        <a:rPr lang="en"/>
                        <a:t>•A Business Process is chosen as a Fact Table</a:t>
                      </a:r>
                    </a:p>
                    <a:p>
                      <a:pPr lvl="0" rtl="0">
                        <a:lnSpc>
                          <a:spcPct val="115000"/>
                        </a:lnSpc>
                        <a:spcBef>
                          <a:spcPts val="0"/>
                        </a:spcBef>
                        <a:buNone/>
                      </a:pPr>
                      <a:r>
                        <a:rPr lang="en"/>
                        <a:t>•Design the DW by the Business Process not the Business Unit</a:t>
                      </a:r>
                    </a:p>
                  </a:txBody>
                  <a:tcPr marL="91425" marR="91425" marT="91425" marB="91425"/>
                </a:tc>
                <a:extLst>
                  <a:ext uri="{0D108BD9-81ED-4DB2-BD59-A6C34878D82A}">
                    <a16:rowId xmlns:a16="http://schemas.microsoft.com/office/drawing/2014/main" xmlns="" val="10000"/>
                  </a:ext>
                </a:extLst>
              </a:tr>
              <a:tr h="942975">
                <a:tc>
                  <a:txBody>
                    <a:bodyPr/>
                    <a:lstStyle/>
                    <a:p>
                      <a:pPr lvl="0" rtl="0">
                        <a:lnSpc>
                          <a:spcPct val="115000"/>
                        </a:lnSpc>
                        <a:spcBef>
                          <a:spcPts val="0"/>
                        </a:spcBef>
                        <a:buNone/>
                      </a:pPr>
                      <a:r>
                        <a:rPr lang="en"/>
                        <a:t>2</a:t>
                      </a:r>
                    </a:p>
                  </a:txBody>
                  <a:tcPr marL="91425" marR="91425" marT="91425" marB="91425"/>
                </a:tc>
                <a:tc>
                  <a:txBody>
                    <a:bodyPr/>
                    <a:lstStyle/>
                    <a:p>
                      <a:pPr lvl="0" rtl="0">
                        <a:lnSpc>
                          <a:spcPct val="115000"/>
                        </a:lnSpc>
                        <a:spcBef>
                          <a:spcPts val="0"/>
                        </a:spcBef>
                        <a:buNone/>
                      </a:pPr>
                      <a:r>
                        <a:rPr lang="en"/>
                        <a:t>Declare and define Grain</a:t>
                      </a:r>
                    </a:p>
                  </a:txBody>
                  <a:tcPr marL="91425" marR="91425" marT="91425" marB="91425"/>
                </a:tc>
                <a:tc>
                  <a:txBody>
                    <a:bodyPr/>
                    <a:lstStyle/>
                    <a:p>
                      <a:pPr lvl="0" rtl="0">
                        <a:lnSpc>
                          <a:spcPct val="115000"/>
                        </a:lnSpc>
                        <a:spcBef>
                          <a:spcPts val="0"/>
                        </a:spcBef>
                        <a:buNone/>
                      </a:pPr>
                      <a:r>
                        <a:rPr lang="en"/>
                        <a:t>•Represents one row of the Fact Table</a:t>
                      </a:r>
                    </a:p>
                    <a:p>
                      <a:pPr lvl="0" rtl="0">
                        <a:lnSpc>
                          <a:spcPct val="115000"/>
                        </a:lnSpc>
                        <a:spcBef>
                          <a:spcPts val="0"/>
                        </a:spcBef>
                        <a:buNone/>
                      </a:pPr>
                      <a:r>
                        <a:rPr lang="en"/>
                        <a:t>•Choose the lowest possible grain, aggregate to higher levels</a:t>
                      </a:r>
                    </a:p>
                    <a:p>
                      <a:pPr lvl="0" rtl="0">
                        <a:lnSpc>
                          <a:spcPct val="115000"/>
                        </a:lnSpc>
                        <a:spcBef>
                          <a:spcPts val="0"/>
                        </a:spcBef>
                        <a:buNone/>
                      </a:pPr>
                      <a:endParaRPr/>
                    </a:p>
                  </a:txBody>
                  <a:tcPr marL="91425" marR="91425" marT="91425" marB="91425"/>
                </a:tc>
                <a:extLst>
                  <a:ext uri="{0D108BD9-81ED-4DB2-BD59-A6C34878D82A}">
                    <a16:rowId xmlns:a16="http://schemas.microsoft.com/office/drawing/2014/main" xmlns="" val="10001"/>
                  </a:ext>
                </a:extLst>
              </a:tr>
              <a:tr h="942975">
                <a:tc>
                  <a:txBody>
                    <a:bodyPr/>
                    <a:lstStyle/>
                    <a:p>
                      <a:pPr lvl="0" rtl="0">
                        <a:lnSpc>
                          <a:spcPct val="115000"/>
                        </a:lnSpc>
                        <a:spcBef>
                          <a:spcPts val="0"/>
                        </a:spcBef>
                        <a:buNone/>
                      </a:pPr>
                      <a:r>
                        <a:rPr lang="en"/>
                        <a:t>3</a:t>
                      </a:r>
                    </a:p>
                  </a:txBody>
                  <a:tcPr marL="91425" marR="91425" marT="91425" marB="91425"/>
                </a:tc>
                <a:tc>
                  <a:txBody>
                    <a:bodyPr/>
                    <a:lstStyle/>
                    <a:p>
                      <a:pPr lvl="0" rtl="0">
                        <a:lnSpc>
                          <a:spcPct val="115000"/>
                        </a:lnSpc>
                        <a:spcBef>
                          <a:spcPts val="0"/>
                        </a:spcBef>
                        <a:buNone/>
                      </a:pPr>
                      <a:r>
                        <a:rPr lang="en"/>
                        <a:t>Identify the Dimensions</a:t>
                      </a:r>
                    </a:p>
                  </a:txBody>
                  <a:tcPr marL="91425" marR="91425" marT="91425" marB="91425"/>
                </a:tc>
                <a:tc>
                  <a:txBody>
                    <a:bodyPr/>
                    <a:lstStyle/>
                    <a:p>
                      <a:pPr lvl="0" rtl="0">
                        <a:lnSpc>
                          <a:spcPct val="115000"/>
                        </a:lnSpc>
                        <a:spcBef>
                          <a:spcPts val="0"/>
                        </a:spcBef>
                        <a:buNone/>
                      </a:pPr>
                      <a:r>
                        <a:rPr lang="en"/>
                        <a:t>•Dimensions explain Fact tables</a:t>
                      </a:r>
                    </a:p>
                    <a:p>
                      <a:pPr lvl="0" rtl="0">
                        <a:lnSpc>
                          <a:spcPct val="115000"/>
                        </a:lnSpc>
                        <a:spcBef>
                          <a:spcPts val="0"/>
                        </a:spcBef>
                        <a:buNone/>
                      </a:pPr>
                      <a:r>
                        <a:rPr lang="en"/>
                        <a:t>•Represent Query Entry-Points into the Star Schema</a:t>
                      </a:r>
                    </a:p>
                    <a:p>
                      <a:pPr lvl="0" rtl="0">
                        <a:lnSpc>
                          <a:spcPct val="115000"/>
                        </a:lnSpc>
                        <a:spcBef>
                          <a:spcPts val="0"/>
                        </a:spcBef>
                        <a:buNone/>
                      </a:pPr>
                      <a:r>
                        <a:rPr lang="en"/>
                        <a:t>•Each Dimension has several Attributes</a:t>
                      </a:r>
                    </a:p>
                  </a:txBody>
                  <a:tcPr marL="91425" marR="91425" marT="91425" marB="91425"/>
                </a:tc>
                <a:extLst>
                  <a:ext uri="{0D108BD9-81ED-4DB2-BD59-A6C34878D82A}">
                    <a16:rowId xmlns:a16="http://schemas.microsoft.com/office/drawing/2014/main" xmlns="" val="10002"/>
                  </a:ext>
                </a:extLst>
              </a:tr>
              <a:tr h="942975">
                <a:tc>
                  <a:txBody>
                    <a:bodyPr/>
                    <a:lstStyle/>
                    <a:p>
                      <a:pPr lvl="0" rtl="0">
                        <a:lnSpc>
                          <a:spcPct val="115000"/>
                        </a:lnSpc>
                        <a:spcBef>
                          <a:spcPts val="0"/>
                        </a:spcBef>
                        <a:buNone/>
                      </a:pPr>
                      <a:r>
                        <a:rPr lang="en"/>
                        <a:t>4</a:t>
                      </a:r>
                    </a:p>
                  </a:txBody>
                  <a:tcPr marL="91425" marR="91425" marT="91425" marB="91425"/>
                </a:tc>
                <a:tc>
                  <a:txBody>
                    <a:bodyPr/>
                    <a:lstStyle/>
                    <a:p>
                      <a:pPr lvl="0" rtl="0">
                        <a:lnSpc>
                          <a:spcPct val="115000"/>
                        </a:lnSpc>
                        <a:spcBef>
                          <a:spcPts val="0"/>
                        </a:spcBef>
                        <a:buNone/>
                      </a:pPr>
                      <a:r>
                        <a:rPr lang="en"/>
                        <a:t>Identify the Facts</a:t>
                      </a:r>
                    </a:p>
                  </a:txBody>
                  <a:tcPr marL="91425" marR="91425" marT="91425" marB="91425"/>
                </a:tc>
                <a:tc>
                  <a:txBody>
                    <a:bodyPr/>
                    <a:lstStyle/>
                    <a:p>
                      <a:pPr lvl="0" rtl="0">
                        <a:lnSpc>
                          <a:spcPct val="115000"/>
                        </a:lnSpc>
                        <a:spcBef>
                          <a:spcPts val="0"/>
                        </a:spcBef>
                        <a:buNone/>
                      </a:pPr>
                      <a:r>
                        <a:rPr lang="en"/>
                        <a:t>•Facts are numeric fields that populate each fact table record</a:t>
                      </a:r>
                    </a:p>
                    <a:p>
                      <a:pPr lvl="0" rtl="0">
                        <a:lnSpc>
                          <a:spcPct val="115000"/>
                        </a:lnSpc>
                        <a:spcBef>
                          <a:spcPts val="0"/>
                        </a:spcBef>
                        <a:buNone/>
                      </a:pPr>
                      <a:r>
                        <a:rPr lang="en"/>
                        <a:t>•We have identified our fact table as a factless fact table</a:t>
                      </a:r>
                    </a:p>
                  </a:txBody>
                  <a:tcPr marL="91425" marR="91425" marT="91425" marB="91425"/>
                </a:tc>
                <a:extLst>
                  <a:ext uri="{0D108BD9-81ED-4DB2-BD59-A6C34878D82A}">
                    <a16:rowId xmlns:a16="http://schemas.microsoft.com/office/drawing/2014/main" xmlns="" val="10003"/>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lvl="0">
              <a:spcBef>
                <a:spcPts val="0"/>
              </a:spcBef>
              <a:buNone/>
            </a:pPr>
            <a:endParaRPr/>
          </a:p>
        </p:txBody>
      </p:sp>
      <p:pic>
        <p:nvPicPr>
          <p:cNvPr id="115" name="Shape 115"/>
          <p:cNvPicPr preferRelativeResize="0"/>
          <p:nvPr/>
        </p:nvPicPr>
        <p:blipFill>
          <a:blip r:embed="rId3">
            <a:alphaModFix/>
          </a:blip>
          <a:stretch>
            <a:fillRect/>
          </a:stretch>
        </p:blipFill>
        <p:spPr>
          <a:xfrm>
            <a:off x="260400" y="76574"/>
            <a:ext cx="7607649" cy="736525"/>
          </a:xfrm>
          <a:prstGeom prst="rect">
            <a:avLst/>
          </a:prstGeom>
          <a:noFill/>
          <a:ln>
            <a:noFill/>
          </a:ln>
        </p:spPr>
      </p:pic>
      <p:pic>
        <p:nvPicPr>
          <p:cNvPr id="116" name="Shape 116"/>
          <p:cNvPicPr preferRelativeResize="0"/>
          <p:nvPr/>
        </p:nvPicPr>
        <p:blipFill>
          <a:blip r:embed="rId4">
            <a:alphaModFix/>
          </a:blip>
          <a:stretch>
            <a:fillRect/>
          </a:stretch>
        </p:blipFill>
        <p:spPr>
          <a:xfrm>
            <a:off x="79649" y="681972"/>
            <a:ext cx="8832300" cy="38139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p:nvPr/>
        </p:nvSpPr>
        <p:spPr>
          <a:xfrm>
            <a:off x="2394500" y="921000"/>
            <a:ext cx="3536700" cy="303000"/>
          </a:xfrm>
          <a:prstGeom prst="rect">
            <a:avLst/>
          </a:prstGeom>
          <a:noFill/>
          <a:ln>
            <a:noFill/>
          </a:ln>
        </p:spPr>
        <p:txBody>
          <a:bodyPr lIns="91425" tIns="91425" rIns="91425" bIns="91425" anchor="ctr" anchorCtr="0">
            <a:noAutofit/>
          </a:bodyPr>
          <a:lstStyle/>
          <a:p>
            <a:pPr lvl="0" rtl="0">
              <a:spcBef>
                <a:spcPts val="0"/>
              </a:spcBef>
              <a:buNone/>
            </a:pPr>
            <a:r>
              <a:rPr lang="en" b="1">
                <a:latin typeface="Merriweather"/>
                <a:ea typeface="Merriweather"/>
                <a:cs typeface="Merriweather"/>
                <a:sym typeface="Merriweather"/>
              </a:rPr>
              <a:t>PRIORITIZATION GRID</a:t>
            </a:r>
          </a:p>
          <a:p>
            <a:pPr lvl="0" rtl="0">
              <a:spcBef>
                <a:spcPts val="0"/>
              </a:spcBef>
              <a:buNone/>
            </a:pPr>
            <a:r>
              <a:rPr lang="en" b="1">
                <a:latin typeface="Merriweather"/>
                <a:ea typeface="Merriweather"/>
                <a:cs typeface="Merriweather"/>
                <a:sym typeface="Merriweather"/>
              </a:rPr>
              <a:t> </a:t>
            </a:r>
          </a:p>
          <a:p>
            <a:pPr lvl="0" rtl="0">
              <a:spcBef>
                <a:spcPts val="0"/>
              </a:spcBef>
              <a:buNone/>
            </a:pPr>
            <a:r>
              <a:rPr lang="en" b="1">
                <a:latin typeface="Merriweather"/>
                <a:ea typeface="Merriweather"/>
                <a:cs typeface="Merriweather"/>
                <a:sym typeface="Merriweather"/>
              </a:rPr>
              <a:t> </a:t>
            </a:r>
          </a:p>
        </p:txBody>
      </p:sp>
      <p:pic>
        <p:nvPicPr>
          <p:cNvPr id="122" name="Shape 122"/>
          <p:cNvPicPr preferRelativeResize="0"/>
          <p:nvPr/>
        </p:nvPicPr>
        <p:blipFill>
          <a:blip r:embed="rId3">
            <a:alphaModFix amt="90000"/>
          </a:blip>
          <a:stretch>
            <a:fillRect/>
          </a:stretch>
        </p:blipFill>
        <p:spPr>
          <a:xfrm>
            <a:off x="162950" y="1060200"/>
            <a:ext cx="7490161" cy="36146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p:nvPr/>
        </p:nvSpPr>
        <p:spPr>
          <a:xfrm>
            <a:off x="2674300" y="662425"/>
            <a:ext cx="3000000" cy="309000"/>
          </a:xfrm>
          <a:prstGeom prst="rect">
            <a:avLst/>
          </a:prstGeom>
          <a:noFill/>
          <a:ln>
            <a:noFill/>
          </a:ln>
        </p:spPr>
        <p:txBody>
          <a:bodyPr lIns="91425" tIns="91425" rIns="91425" bIns="91425" anchor="ctr" anchorCtr="0">
            <a:noAutofit/>
          </a:bodyPr>
          <a:lstStyle/>
          <a:p>
            <a:pPr lvl="0" rtl="0">
              <a:spcBef>
                <a:spcPts val="0"/>
              </a:spcBef>
              <a:buNone/>
            </a:pPr>
            <a:r>
              <a:rPr lang="en" b="1">
                <a:latin typeface="Merriweather"/>
                <a:ea typeface="Merriweather"/>
                <a:cs typeface="Merriweather"/>
                <a:sym typeface="Merriweather"/>
              </a:rPr>
              <a:t> OPPORTUNITY MATRIX</a:t>
            </a:r>
          </a:p>
          <a:p>
            <a:pPr lvl="0" rtl="0">
              <a:spcBef>
                <a:spcPts val="0"/>
              </a:spcBef>
              <a:buNone/>
            </a:pPr>
            <a:r>
              <a:rPr lang="en" b="1">
                <a:latin typeface="Merriweather"/>
                <a:ea typeface="Merriweather"/>
                <a:cs typeface="Merriweather"/>
                <a:sym typeface="Merriweather"/>
              </a:rPr>
              <a:t> </a:t>
            </a:r>
          </a:p>
          <a:p>
            <a:pPr lvl="0" rtl="0">
              <a:spcBef>
                <a:spcPts val="0"/>
              </a:spcBef>
              <a:buNone/>
            </a:pPr>
            <a:r>
              <a:rPr lang="en" b="1">
                <a:latin typeface="Merriweather"/>
                <a:ea typeface="Merriweather"/>
                <a:cs typeface="Merriweather"/>
                <a:sym typeface="Merriweather"/>
              </a:rPr>
              <a:t> </a:t>
            </a:r>
          </a:p>
        </p:txBody>
      </p:sp>
      <p:graphicFrame>
        <p:nvGraphicFramePr>
          <p:cNvPr id="128" name="Shape 128"/>
          <p:cNvGraphicFramePr/>
          <p:nvPr/>
        </p:nvGraphicFramePr>
        <p:xfrm>
          <a:off x="733450" y="971425"/>
          <a:ext cx="6343650" cy="2758290"/>
        </p:xfrm>
        <a:graphic>
          <a:graphicData uri="http://schemas.openxmlformats.org/drawingml/2006/table">
            <a:tbl>
              <a:tblPr>
                <a:noFill/>
                <a:tableStyleId>{88FC6895-E3B1-45BF-A621-A2C0AE778AA5}</a:tableStyleId>
              </a:tblPr>
              <a:tblGrid>
                <a:gridCol w="1095375">
                  <a:extLst>
                    <a:ext uri="{9D8B030D-6E8A-4147-A177-3AD203B41FA5}">
                      <a16:colId xmlns:a16="http://schemas.microsoft.com/office/drawing/2014/main" xmlns="" val="20000"/>
                    </a:ext>
                  </a:extLst>
                </a:gridCol>
                <a:gridCol w="828675">
                  <a:extLst>
                    <a:ext uri="{9D8B030D-6E8A-4147-A177-3AD203B41FA5}">
                      <a16:colId xmlns:a16="http://schemas.microsoft.com/office/drawing/2014/main" xmlns="" val="20001"/>
                    </a:ext>
                  </a:extLst>
                </a:gridCol>
                <a:gridCol w="695325">
                  <a:extLst>
                    <a:ext uri="{9D8B030D-6E8A-4147-A177-3AD203B41FA5}">
                      <a16:colId xmlns:a16="http://schemas.microsoft.com/office/drawing/2014/main" xmlns="" val="20002"/>
                    </a:ext>
                  </a:extLst>
                </a:gridCol>
                <a:gridCol w="866775">
                  <a:extLst>
                    <a:ext uri="{9D8B030D-6E8A-4147-A177-3AD203B41FA5}">
                      <a16:colId xmlns:a16="http://schemas.microsoft.com/office/drawing/2014/main" xmlns="" val="20003"/>
                    </a:ext>
                  </a:extLst>
                </a:gridCol>
                <a:gridCol w="1038225">
                  <a:extLst>
                    <a:ext uri="{9D8B030D-6E8A-4147-A177-3AD203B41FA5}">
                      <a16:colId xmlns:a16="http://schemas.microsoft.com/office/drawing/2014/main" xmlns="" val="20004"/>
                    </a:ext>
                  </a:extLst>
                </a:gridCol>
                <a:gridCol w="1038225">
                  <a:extLst>
                    <a:ext uri="{9D8B030D-6E8A-4147-A177-3AD203B41FA5}">
                      <a16:colId xmlns:a16="http://schemas.microsoft.com/office/drawing/2014/main" xmlns="" val="20005"/>
                    </a:ext>
                  </a:extLst>
                </a:gridCol>
                <a:gridCol w="781050">
                  <a:extLst>
                    <a:ext uri="{9D8B030D-6E8A-4147-A177-3AD203B41FA5}">
                      <a16:colId xmlns:a16="http://schemas.microsoft.com/office/drawing/2014/main" xmlns="" val="20006"/>
                    </a:ext>
                  </a:extLst>
                </a:gridCol>
              </a:tblGrid>
              <a:tr h="381000">
                <a:tc>
                  <a:txBody>
                    <a:bodyPr/>
                    <a:lstStyle/>
                    <a:p>
                      <a:pPr lvl="0" rtl="0">
                        <a:spcBef>
                          <a:spcPts val="0"/>
                        </a:spcBef>
                        <a:buNone/>
                      </a:pPr>
                      <a:r>
                        <a:rPr lang="en" sz="1100" b="1">
                          <a:solidFill>
                            <a:srgbClr val="FFFFFF"/>
                          </a:solidFill>
                        </a:rPr>
                        <a:t>Business Process</a:t>
                      </a:r>
                    </a:p>
                  </a:txBody>
                  <a:tcPr marL="68575" marR="68575" marT="91425" marB="91425">
                    <a:lnL w="127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12700" cap="flat" cmpd="sng">
                      <a:solidFill>
                        <a:srgbClr val="FFFFFF"/>
                      </a:solidFill>
                      <a:prstDash val="solid"/>
                      <a:round/>
                      <a:headEnd type="none" w="med" len="med"/>
                      <a:tailEnd type="none" w="med" len="med"/>
                    </a:lnT>
                    <a:lnB w="38100" cap="flat" cmpd="sng">
                      <a:solidFill>
                        <a:srgbClr val="FFFFFF"/>
                      </a:solidFill>
                      <a:prstDash val="solid"/>
                      <a:round/>
                      <a:headEnd type="none" w="med" len="med"/>
                      <a:tailEnd type="none" w="med" len="med"/>
                    </a:lnB>
                    <a:solidFill>
                      <a:srgbClr val="4F81BD"/>
                    </a:solidFill>
                  </a:tcPr>
                </a:tc>
                <a:tc>
                  <a:txBody>
                    <a:bodyPr/>
                    <a:lstStyle/>
                    <a:p>
                      <a:pPr lvl="0" rtl="0">
                        <a:spcBef>
                          <a:spcPts val="0"/>
                        </a:spcBef>
                        <a:buNone/>
                      </a:pPr>
                      <a:r>
                        <a:rPr lang="en" sz="1100" b="1">
                          <a:solidFill>
                            <a:srgbClr val="FFFFFF"/>
                          </a:solidFill>
                        </a:rPr>
                        <a:t>Customer Service</a:t>
                      </a:r>
                    </a:p>
                  </a:txBody>
                  <a:tcPr marL="68575" marR="68575" marT="91425" marB="91425">
                    <a:lnL w="127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12700" cap="flat" cmpd="sng">
                      <a:solidFill>
                        <a:srgbClr val="FFFFFF"/>
                      </a:solidFill>
                      <a:prstDash val="solid"/>
                      <a:round/>
                      <a:headEnd type="none" w="med" len="med"/>
                      <a:tailEnd type="none" w="med" len="med"/>
                    </a:lnT>
                    <a:lnB w="38100" cap="flat" cmpd="sng">
                      <a:solidFill>
                        <a:srgbClr val="FFFFFF"/>
                      </a:solidFill>
                      <a:prstDash val="solid"/>
                      <a:round/>
                      <a:headEnd type="none" w="med" len="med"/>
                      <a:tailEnd type="none" w="med" len="med"/>
                    </a:lnB>
                    <a:solidFill>
                      <a:srgbClr val="4F81BD"/>
                    </a:solidFill>
                  </a:tcPr>
                </a:tc>
                <a:tc>
                  <a:txBody>
                    <a:bodyPr/>
                    <a:lstStyle/>
                    <a:p>
                      <a:pPr lvl="0" rtl="0">
                        <a:spcBef>
                          <a:spcPts val="0"/>
                        </a:spcBef>
                        <a:buNone/>
                      </a:pPr>
                      <a:r>
                        <a:rPr lang="en" sz="1100" b="1">
                          <a:solidFill>
                            <a:srgbClr val="FFFFFF"/>
                          </a:solidFill>
                        </a:rPr>
                        <a:t>Finance</a:t>
                      </a:r>
                    </a:p>
                  </a:txBody>
                  <a:tcPr marL="68575" marR="68575" marT="91425" marB="91425">
                    <a:lnL w="127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12700" cap="flat" cmpd="sng">
                      <a:solidFill>
                        <a:srgbClr val="FFFFFF"/>
                      </a:solidFill>
                      <a:prstDash val="solid"/>
                      <a:round/>
                      <a:headEnd type="none" w="med" len="med"/>
                      <a:tailEnd type="none" w="med" len="med"/>
                    </a:lnT>
                    <a:lnB w="38100" cap="flat" cmpd="sng">
                      <a:solidFill>
                        <a:srgbClr val="FFFFFF"/>
                      </a:solidFill>
                      <a:prstDash val="solid"/>
                      <a:round/>
                      <a:headEnd type="none" w="med" len="med"/>
                      <a:tailEnd type="none" w="med" len="med"/>
                    </a:lnB>
                    <a:solidFill>
                      <a:srgbClr val="4F81BD"/>
                    </a:solidFill>
                  </a:tcPr>
                </a:tc>
                <a:tc>
                  <a:txBody>
                    <a:bodyPr/>
                    <a:lstStyle/>
                    <a:p>
                      <a:pPr lvl="0" rtl="0">
                        <a:spcBef>
                          <a:spcPts val="0"/>
                        </a:spcBef>
                        <a:buNone/>
                      </a:pPr>
                      <a:r>
                        <a:rPr lang="en" sz="1100" b="1">
                          <a:solidFill>
                            <a:srgbClr val="FFFFFF"/>
                          </a:solidFill>
                        </a:rPr>
                        <a:t>Marketing</a:t>
                      </a:r>
                    </a:p>
                  </a:txBody>
                  <a:tcPr marL="68575" marR="68575" marT="91425" marB="91425">
                    <a:lnL w="127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12700" cap="flat" cmpd="sng">
                      <a:solidFill>
                        <a:srgbClr val="FFFFFF"/>
                      </a:solidFill>
                      <a:prstDash val="solid"/>
                      <a:round/>
                      <a:headEnd type="none" w="med" len="med"/>
                      <a:tailEnd type="none" w="med" len="med"/>
                    </a:lnT>
                    <a:lnB w="38100" cap="flat" cmpd="sng">
                      <a:solidFill>
                        <a:srgbClr val="FFFFFF"/>
                      </a:solidFill>
                      <a:prstDash val="solid"/>
                      <a:round/>
                      <a:headEnd type="none" w="med" len="med"/>
                      <a:tailEnd type="none" w="med" len="med"/>
                    </a:lnB>
                    <a:solidFill>
                      <a:srgbClr val="4F81BD"/>
                    </a:solidFill>
                  </a:tcPr>
                </a:tc>
                <a:tc>
                  <a:txBody>
                    <a:bodyPr/>
                    <a:lstStyle/>
                    <a:p>
                      <a:pPr lvl="0" rtl="0">
                        <a:spcBef>
                          <a:spcPts val="0"/>
                        </a:spcBef>
                        <a:buNone/>
                      </a:pPr>
                      <a:r>
                        <a:rPr lang="en" sz="1100" b="1">
                          <a:solidFill>
                            <a:srgbClr val="FFFFFF"/>
                          </a:solidFill>
                        </a:rPr>
                        <a:t>Strategy Management</a:t>
                      </a:r>
                    </a:p>
                  </a:txBody>
                  <a:tcPr marL="68575" marR="68575" marT="91425" marB="91425">
                    <a:lnL w="127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12700" cap="flat" cmpd="sng">
                      <a:solidFill>
                        <a:srgbClr val="FFFFFF"/>
                      </a:solidFill>
                      <a:prstDash val="solid"/>
                      <a:round/>
                      <a:headEnd type="none" w="med" len="med"/>
                      <a:tailEnd type="none" w="med" len="med"/>
                    </a:lnT>
                    <a:lnB w="38100" cap="flat" cmpd="sng">
                      <a:solidFill>
                        <a:srgbClr val="FFFFFF"/>
                      </a:solidFill>
                      <a:prstDash val="solid"/>
                      <a:round/>
                      <a:headEnd type="none" w="med" len="med"/>
                      <a:tailEnd type="none" w="med" len="med"/>
                    </a:lnB>
                    <a:solidFill>
                      <a:srgbClr val="4F81BD"/>
                    </a:solidFill>
                  </a:tcPr>
                </a:tc>
                <a:tc>
                  <a:txBody>
                    <a:bodyPr/>
                    <a:lstStyle/>
                    <a:p>
                      <a:pPr lvl="0" rtl="0">
                        <a:spcBef>
                          <a:spcPts val="0"/>
                        </a:spcBef>
                        <a:buNone/>
                      </a:pPr>
                      <a:r>
                        <a:rPr lang="en" sz="1100" b="1">
                          <a:solidFill>
                            <a:srgbClr val="FFFFFF"/>
                          </a:solidFill>
                        </a:rPr>
                        <a:t>Risk Management</a:t>
                      </a:r>
                    </a:p>
                  </a:txBody>
                  <a:tcPr marL="68575" marR="68575" marT="91425" marB="91425">
                    <a:lnL w="127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12700" cap="flat" cmpd="sng">
                      <a:solidFill>
                        <a:srgbClr val="FFFFFF"/>
                      </a:solidFill>
                      <a:prstDash val="solid"/>
                      <a:round/>
                      <a:headEnd type="none" w="med" len="med"/>
                      <a:tailEnd type="none" w="med" len="med"/>
                    </a:lnT>
                    <a:lnB w="38100" cap="flat" cmpd="sng">
                      <a:solidFill>
                        <a:srgbClr val="FFFFFF"/>
                      </a:solidFill>
                      <a:prstDash val="solid"/>
                      <a:round/>
                      <a:headEnd type="none" w="med" len="med"/>
                      <a:tailEnd type="none" w="med" len="med"/>
                    </a:lnB>
                    <a:solidFill>
                      <a:srgbClr val="4F81BD"/>
                    </a:solidFill>
                  </a:tcPr>
                </a:tc>
                <a:tc>
                  <a:txBody>
                    <a:bodyPr/>
                    <a:lstStyle/>
                    <a:p>
                      <a:pPr lvl="0" rtl="0">
                        <a:spcBef>
                          <a:spcPts val="0"/>
                        </a:spcBef>
                        <a:buNone/>
                      </a:pPr>
                      <a:r>
                        <a:rPr lang="en" sz="1100" b="1">
                          <a:solidFill>
                            <a:srgbClr val="FFFFFF"/>
                          </a:solidFill>
                        </a:rPr>
                        <a:t>Human Resource</a:t>
                      </a:r>
                    </a:p>
                  </a:txBody>
                  <a:tcPr marL="68575" marR="68575" marT="91425" marB="91425">
                    <a:lnL w="127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12700" cap="flat" cmpd="sng">
                      <a:solidFill>
                        <a:srgbClr val="FFFFFF"/>
                      </a:solidFill>
                      <a:prstDash val="solid"/>
                      <a:round/>
                      <a:headEnd type="none" w="med" len="med"/>
                      <a:tailEnd type="none" w="med" len="med"/>
                    </a:lnT>
                    <a:lnB w="38100" cap="flat" cmpd="sng">
                      <a:solidFill>
                        <a:srgbClr val="FFFFFF"/>
                      </a:solidFill>
                      <a:prstDash val="solid"/>
                      <a:round/>
                      <a:headEnd type="none" w="med" len="med"/>
                      <a:tailEnd type="none" w="med" len="med"/>
                    </a:lnB>
                    <a:solidFill>
                      <a:srgbClr val="4F81BD"/>
                    </a:solidFill>
                  </a:tcPr>
                </a:tc>
                <a:extLst>
                  <a:ext uri="{0D108BD9-81ED-4DB2-BD59-A6C34878D82A}">
                    <a16:rowId xmlns:a16="http://schemas.microsoft.com/office/drawing/2014/main" xmlns="" val="10000"/>
                  </a:ext>
                </a:extLst>
              </a:tr>
              <a:tr h="381000">
                <a:tc>
                  <a:txBody>
                    <a:bodyPr/>
                    <a:lstStyle/>
                    <a:p>
                      <a:pPr lvl="0" rtl="0">
                        <a:spcBef>
                          <a:spcPts val="0"/>
                        </a:spcBef>
                        <a:buNone/>
                      </a:pPr>
                      <a:r>
                        <a:rPr lang="en" sz="1100" b="1">
                          <a:solidFill>
                            <a:srgbClr val="FFFFFF"/>
                          </a:solidFill>
                        </a:rPr>
                        <a:t>Research &amp; Development</a:t>
                      </a:r>
                    </a:p>
                  </a:txBody>
                  <a:tcPr marL="68575" marR="68575" marT="91425" marB="91425">
                    <a:lnL w="12700" cap="flat" cmpd="sng">
                      <a:solidFill>
                        <a:srgbClr val="FFFFFF"/>
                      </a:solidFill>
                      <a:prstDash val="solid"/>
                      <a:round/>
                      <a:headEnd type="none" w="med" len="med"/>
                      <a:tailEnd type="none" w="med" len="med"/>
                    </a:lnL>
                    <a:lnR w="38100" cap="flat" cmpd="sng">
                      <a:solidFill>
                        <a:srgbClr val="FFFFFF"/>
                      </a:solidFill>
                      <a:prstDash val="solid"/>
                      <a:round/>
                      <a:headEnd type="none" w="med" len="med"/>
                      <a:tailEnd type="none" w="med" len="med"/>
                    </a:lnR>
                    <a:lnT w="38100" cap="flat" cmpd="sng">
                      <a:solidFill>
                        <a:srgbClr val="FFFFFF"/>
                      </a:solidFill>
                      <a:prstDash val="solid"/>
                      <a:round/>
                      <a:headEnd type="none" w="med" len="med"/>
                      <a:tailEnd type="none" w="med" len="med"/>
                    </a:lnT>
                    <a:solidFill>
                      <a:srgbClr val="4F81BD"/>
                    </a:solidFill>
                  </a:tcPr>
                </a:tc>
                <a:tc>
                  <a:txBody>
                    <a:bodyPr/>
                    <a:lstStyle/>
                    <a:p>
                      <a:pPr lvl="0" algn="ctr" rtl="0">
                        <a:lnSpc>
                          <a:spcPct val="115000"/>
                        </a:lnSpc>
                        <a:spcBef>
                          <a:spcPts val="0"/>
                        </a:spcBef>
                        <a:buNone/>
                      </a:pPr>
                      <a:r>
                        <a:rPr lang="en"/>
                        <a:t> </a:t>
                      </a:r>
                    </a:p>
                  </a:txBody>
                  <a:tcPr marL="68575" marR="68575" marT="91425" marB="91425">
                    <a:lnL w="381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38100" cap="flat" cmpd="sng">
                      <a:solidFill>
                        <a:srgbClr val="FFFFFF"/>
                      </a:solidFill>
                      <a:prstDash val="solid"/>
                      <a:round/>
                      <a:headEnd type="none" w="med" len="med"/>
                      <a:tailEnd type="none" w="med" len="med"/>
                    </a:lnT>
                    <a:lnB w="12700" cap="flat" cmpd="sng">
                      <a:solidFill>
                        <a:srgbClr val="FFFFFF"/>
                      </a:solidFill>
                      <a:prstDash val="solid"/>
                      <a:round/>
                      <a:headEnd type="none" w="med" len="med"/>
                      <a:tailEnd type="none" w="med" len="med"/>
                    </a:lnB>
                    <a:solidFill>
                      <a:srgbClr val="A7BFDE"/>
                    </a:solidFill>
                  </a:tcPr>
                </a:tc>
                <a:tc>
                  <a:txBody>
                    <a:bodyPr/>
                    <a:lstStyle/>
                    <a:p>
                      <a:pPr lvl="0" algn="ctr" rtl="0">
                        <a:lnSpc>
                          <a:spcPct val="115000"/>
                        </a:lnSpc>
                        <a:spcBef>
                          <a:spcPts val="0"/>
                        </a:spcBef>
                        <a:buNone/>
                      </a:pPr>
                      <a:r>
                        <a:rPr lang="en"/>
                        <a:t>X</a:t>
                      </a:r>
                    </a:p>
                  </a:txBody>
                  <a:tcPr marL="68575" marR="68575" marT="91425" marB="91425">
                    <a:lnL w="127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38100" cap="flat" cmpd="sng">
                      <a:solidFill>
                        <a:srgbClr val="FFFFFF"/>
                      </a:solidFill>
                      <a:prstDash val="solid"/>
                      <a:round/>
                      <a:headEnd type="none" w="med" len="med"/>
                      <a:tailEnd type="none" w="med" len="med"/>
                    </a:lnT>
                    <a:lnB w="12700" cap="flat" cmpd="sng">
                      <a:solidFill>
                        <a:srgbClr val="FFFFFF"/>
                      </a:solidFill>
                      <a:prstDash val="solid"/>
                      <a:round/>
                      <a:headEnd type="none" w="med" len="med"/>
                      <a:tailEnd type="none" w="med" len="med"/>
                    </a:lnB>
                    <a:solidFill>
                      <a:srgbClr val="A7BFDE"/>
                    </a:solidFill>
                  </a:tcPr>
                </a:tc>
                <a:tc>
                  <a:txBody>
                    <a:bodyPr/>
                    <a:lstStyle/>
                    <a:p>
                      <a:pPr lvl="0" algn="ctr" rtl="0">
                        <a:lnSpc>
                          <a:spcPct val="115000"/>
                        </a:lnSpc>
                        <a:spcBef>
                          <a:spcPts val="0"/>
                        </a:spcBef>
                        <a:buNone/>
                      </a:pPr>
                      <a:r>
                        <a:rPr lang="en"/>
                        <a:t> </a:t>
                      </a:r>
                    </a:p>
                  </a:txBody>
                  <a:tcPr marL="68575" marR="68575" marT="91425" marB="91425">
                    <a:lnL w="127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38100" cap="flat" cmpd="sng">
                      <a:solidFill>
                        <a:srgbClr val="FFFFFF"/>
                      </a:solidFill>
                      <a:prstDash val="solid"/>
                      <a:round/>
                      <a:headEnd type="none" w="med" len="med"/>
                      <a:tailEnd type="none" w="med" len="med"/>
                    </a:lnT>
                    <a:lnB w="12700" cap="flat" cmpd="sng">
                      <a:solidFill>
                        <a:srgbClr val="FFFFFF"/>
                      </a:solidFill>
                      <a:prstDash val="solid"/>
                      <a:round/>
                      <a:headEnd type="none" w="med" len="med"/>
                      <a:tailEnd type="none" w="med" len="med"/>
                    </a:lnB>
                    <a:solidFill>
                      <a:srgbClr val="A7BFDE"/>
                    </a:solidFill>
                  </a:tcPr>
                </a:tc>
                <a:tc>
                  <a:txBody>
                    <a:bodyPr/>
                    <a:lstStyle/>
                    <a:p>
                      <a:pPr lvl="0" algn="ctr" rtl="0">
                        <a:lnSpc>
                          <a:spcPct val="115000"/>
                        </a:lnSpc>
                        <a:spcBef>
                          <a:spcPts val="0"/>
                        </a:spcBef>
                        <a:buNone/>
                      </a:pPr>
                      <a:r>
                        <a:rPr lang="en"/>
                        <a:t> </a:t>
                      </a:r>
                    </a:p>
                  </a:txBody>
                  <a:tcPr marL="68575" marR="68575" marT="91425" marB="91425">
                    <a:lnL w="127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38100" cap="flat" cmpd="sng">
                      <a:solidFill>
                        <a:srgbClr val="FFFFFF"/>
                      </a:solidFill>
                      <a:prstDash val="solid"/>
                      <a:round/>
                      <a:headEnd type="none" w="med" len="med"/>
                      <a:tailEnd type="none" w="med" len="med"/>
                    </a:lnT>
                    <a:lnB w="12700" cap="flat" cmpd="sng">
                      <a:solidFill>
                        <a:srgbClr val="FFFFFF"/>
                      </a:solidFill>
                      <a:prstDash val="solid"/>
                      <a:round/>
                      <a:headEnd type="none" w="med" len="med"/>
                      <a:tailEnd type="none" w="med" len="med"/>
                    </a:lnB>
                    <a:solidFill>
                      <a:srgbClr val="A7BFDE"/>
                    </a:solidFill>
                  </a:tcPr>
                </a:tc>
                <a:tc>
                  <a:txBody>
                    <a:bodyPr/>
                    <a:lstStyle/>
                    <a:p>
                      <a:pPr lvl="0" algn="ctr" rtl="0">
                        <a:lnSpc>
                          <a:spcPct val="115000"/>
                        </a:lnSpc>
                        <a:spcBef>
                          <a:spcPts val="0"/>
                        </a:spcBef>
                        <a:buNone/>
                      </a:pPr>
                      <a:r>
                        <a:rPr lang="en"/>
                        <a:t>X</a:t>
                      </a:r>
                    </a:p>
                  </a:txBody>
                  <a:tcPr marL="68575" marR="68575" marT="91425" marB="91425">
                    <a:lnL w="127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38100" cap="flat" cmpd="sng">
                      <a:solidFill>
                        <a:srgbClr val="FFFFFF"/>
                      </a:solidFill>
                      <a:prstDash val="solid"/>
                      <a:round/>
                      <a:headEnd type="none" w="med" len="med"/>
                      <a:tailEnd type="none" w="med" len="med"/>
                    </a:lnT>
                    <a:lnB w="12700" cap="flat" cmpd="sng">
                      <a:solidFill>
                        <a:srgbClr val="FFFFFF"/>
                      </a:solidFill>
                      <a:prstDash val="solid"/>
                      <a:round/>
                      <a:headEnd type="none" w="med" len="med"/>
                      <a:tailEnd type="none" w="med" len="med"/>
                    </a:lnB>
                    <a:solidFill>
                      <a:srgbClr val="A7BFDE"/>
                    </a:solidFill>
                  </a:tcPr>
                </a:tc>
                <a:tc>
                  <a:txBody>
                    <a:bodyPr/>
                    <a:lstStyle/>
                    <a:p>
                      <a:pPr lvl="0" algn="ctr" rtl="0">
                        <a:lnSpc>
                          <a:spcPct val="115000"/>
                        </a:lnSpc>
                        <a:spcBef>
                          <a:spcPts val="0"/>
                        </a:spcBef>
                        <a:buNone/>
                      </a:pPr>
                      <a:r>
                        <a:rPr lang="en"/>
                        <a:t>X</a:t>
                      </a:r>
                    </a:p>
                  </a:txBody>
                  <a:tcPr marL="68575" marR="68575" marT="91425" marB="91425">
                    <a:lnL w="127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38100" cap="flat" cmpd="sng">
                      <a:solidFill>
                        <a:srgbClr val="FFFFFF"/>
                      </a:solidFill>
                      <a:prstDash val="solid"/>
                      <a:round/>
                      <a:headEnd type="none" w="med" len="med"/>
                      <a:tailEnd type="none" w="med" len="med"/>
                    </a:lnT>
                    <a:lnB w="12700" cap="flat" cmpd="sng">
                      <a:solidFill>
                        <a:srgbClr val="FFFFFF"/>
                      </a:solidFill>
                      <a:prstDash val="solid"/>
                      <a:round/>
                      <a:headEnd type="none" w="med" len="med"/>
                      <a:tailEnd type="none" w="med" len="med"/>
                    </a:lnB>
                    <a:solidFill>
                      <a:srgbClr val="A7BFDE"/>
                    </a:solidFill>
                  </a:tcPr>
                </a:tc>
                <a:extLst>
                  <a:ext uri="{0D108BD9-81ED-4DB2-BD59-A6C34878D82A}">
                    <a16:rowId xmlns:a16="http://schemas.microsoft.com/office/drawing/2014/main" xmlns="" val="10001"/>
                  </a:ext>
                </a:extLst>
              </a:tr>
              <a:tr h="552450">
                <a:tc>
                  <a:txBody>
                    <a:bodyPr/>
                    <a:lstStyle/>
                    <a:p>
                      <a:pPr lvl="0" rtl="0">
                        <a:spcBef>
                          <a:spcPts val="0"/>
                        </a:spcBef>
                        <a:buNone/>
                      </a:pPr>
                      <a:r>
                        <a:rPr lang="en" sz="1100" b="1">
                          <a:solidFill>
                            <a:srgbClr val="FFFFFF"/>
                          </a:solidFill>
                        </a:rPr>
                        <a:t>Market Strategy Development</a:t>
                      </a:r>
                    </a:p>
                  </a:txBody>
                  <a:tcPr marL="68575" marR="68575" marT="91425" marB="91425">
                    <a:lnL w="12700" cap="flat" cmpd="sng">
                      <a:solidFill>
                        <a:srgbClr val="FFFFFF"/>
                      </a:solidFill>
                      <a:prstDash val="solid"/>
                      <a:round/>
                      <a:headEnd type="none" w="med" len="med"/>
                      <a:tailEnd type="none" w="med" len="med"/>
                    </a:lnL>
                    <a:lnR w="38100" cap="flat" cmpd="sng">
                      <a:solidFill>
                        <a:srgbClr val="FFFFFF"/>
                      </a:solidFill>
                      <a:prstDash val="solid"/>
                      <a:round/>
                      <a:headEnd type="none" w="med" len="med"/>
                      <a:tailEnd type="none" w="med" len="med"/>
                    </a:lnR>
                    <a:solidFill>
                      <a:srgbClr val="4F81BD"/>
                    </a:solidFill>
                  </a:tcPr>
                </a:tc>
                <a:tc>
                  <a:txBody>
                    <a:bodyPr/>
                    <a:lstStyle/>
                    <a:p>
                      <a:pPr lvl="0" algn="ctr" rtl="0">
                        <a:lnSpc>
                          <a:spcPct val="115000"/>
                        </a:lnSpc>
                        <a:spcBef>
                          <a:spcPts val="0"/>
                        </a:spcBef>
                        <a:buNone/>
                      </a:pPr>
                      <a:r>
                        <a:rPr lang="en"/>
                        <a:t> </a:t>
                      </a:r>
                    </a:p>
                  </a:txBody>
                  <a:tcPr marL="68575" marR="68575" marT="91425" marB="91425">
                    <a:lnL w="381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12700" cap="flat" cmpd="sng">
                      <a:solidFill>
                        <a:srgbClr val="FFFFFF"/>
                      </a:solidFill>
                      <a:prstDash val="solid"/>
                      <a:round/>
                      <a:headEnd type="none" w="med" len="med"/>
                      <a:tailEnd type="none" w="med" len="med"/>
                    </a:lnT>
                    <a:lnB w="12700" cap="flat" cmpd="sng">
                      <a:solidFill>
                        <a:srgbClr val="FFFFFF"/>
                      </a:solidFill>
                      <a:prstDash val="solid"/>
                      <a:round/>
                      <a:headEnd type="none" w="med" len="med"/>
                      <a:tailEnd type="none" w="med" len="med"/>
                    </a:lnB>
                    <a:solidFill>
                      <a:srgbClr val="D3DFEE"/>
                    </a:solidFill>
                  </a:tcPr>
                </a:tc>
                <a:tc>
                  <a:txBody>
                    <a:bodyPr/>
                    <a:lstStyle/>
                    <a:p>
                      <a:pPr lvl="0" algn="ctr" rtl="0">
                        <a:lnSpc>
                          <a:spcPct val="115000"/>
                        </a:lnSpc>
                        <a:spcBef>
                          <a:spcPts val="0"/>
                        </a:spcBef>
                        <a:buNone/>
                      </a:pPr>
                      <a:r>
                        <a:rPr lang="en"/>
                        <a:t>X</a:t>
                      </a:r>
                    </a:p>
                  </a:txBody>
                  <a:tcPr marL="68575" marR="68575" marT="91425" marB="91425">
                    <a:lnL w="127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12700" cap="flat" cmpd="sng">
                      <a:solidFill>
                        <a:srgbClr val="FFFFFF"/>
                      </a:solidFill>
                      <a:prstDash val="solid"/>
                      <a:round/>
                      <a:headEnd type="none" w="med" len="med"/>
                      <a:tailEnd type="none" w="med" len="med"/>
                    </a:lnT>
                    <a:lnB w="12700" cap="flat" cmpd="sng">
                      <a:solidFill>
                        <a:srgbClr val="FFFFFF"/>
                      </a:solidFill>
                      <a:prstDash val="solid"/>
                      <a:round/>
                      <a:headEnd type="none" w="med" len="med"/>
                      <a:tailEnd type="none" w="med" len="med"/>
                    </a:lnB>
                    <a:solidFill>
                      <a:srgbClr val="D3DFEE"/>
                    </a:solidFill>
                  </a:tcPr>
                </a:tc>
                <a:tc>
                  <a:txBody>
                    <a:bodyPr/>
                    <a:lstStyle/>
                    <a:p>
                      <a:pPr lvl="0" algn="ctr" rtl="0">
                        <a:lnSpc>
                          <a:spcPct val="115000"/>
                        </a:lnSpc>
                        <a:spcBef>
                          <a:spcPts val="0"/>
                        </a:spcBef>
                        <a:buNone/>
                      </a:pPr>
                      <a:r>
                        <a:rPr lang="en"/>
                        <a:t>X</a:t>
                      </a:r>
                    </a:p>
                  </a:txBody>
                  <a:tcPr marL="68575" marR="68575" marT="91425" marB="91425">
                    <a:lnL w="127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12700" cap="flat" cmpd="sng">
                      <a:solidFill>
                        <a:srgbClr val="FFFFFF"/>
                      </a:solidFill>
                      <a:prstDash val="solid"/>
                      <a:round/>
                      <a:headEnd type="none" w="med" len="med"/>
                      <a:tailEnd type="none" w="med" len="med"/>
                    </a:lnT>
                    <a:lnB w="12700" cap="flat" cmpd="sng">
                      <a:solidFill>
                        <a:srgbClr val="FFFFFF"/>
                      </a:solidFill>
                      <a:prstDash val="solid"/>
                      <a:round/>
                      <a:headEnd type="none" w="med" len="med"/>
                      <a:tailEnd type="none" w="med" len="med"/>
                    </a:lnB>
                    <a:solidFill>
                      <a:srgbClr val="D3DFEE"/>
                    </a:solidFill>
                  </a:tcPr>
                </a:tc>
                <a:tc>
                  <a:txBody>
                    <a:bodyPr/>
                    <a:lstStyle/>
                    <a:p>
                      <a:pPr lvl="0" algn="ctr" rtl="0">
                        <a:lnSpc>
                          <a:spcPct val="115000"/>
                        </a:lnSpc>
                        <a:spcBef>
                          <a:spcPts val="0"/>
                        </a:spcBef>
                        <a:buNone/>
                      </a:pPr>
                      <a:r>
                        <a:rPr lang="en"/>
                        <a:t>X</a:t>
                      </a:r>
                    </a:p>
                  </a:txBody>
                  <a:tcPr marL="68575" marR="68575" marT="91425" marB="91425">
                    <a:lnL w="127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12700" cap="flat" cmpd="sng">
                      <a:solidFill>
                        <a:srgbClr val="FFFFFF"/>
                      </a:solidFill>
                      <a:prstDash val="solid"/>
                      <a:round/>
                      <a:headEnd type="none" w="med" len="med"/>
                      <a:tailEnd type="none" w="med" len="med"/>
                    </a:lnT>
                    <a:lnB w="12700" cap="flat" cmpd="sng">
                      <a:solidFill>
                        <a:srgbClr val="FFFFFF"/>
                      </a:solidFill>
                      <a:prstDash val="solid"/>
                      <a:round/>
                      <a:headEnd type="none" w="med" len="med"/>
                      <a:tailEnd type="none" w="med" len="med"/>
                    </a:lnB>
                    <a:solidFill>
                      <a:srgbClr val="D3DFEE"/>
                    </a:solidFill>
                  </a:tcPr>
                </a:tc>
                <a:tc>
                  <a:txBody>
                    <a:bodyPr/>
                    <a:lstStyle/>
                    <a:p>
                      <a:pPr lvl="0" algn="ctr" rtl="0">
                        <a:lnSpc>
                          <a:spcPct val="115000"/>
                        </a:lnSpc>
                        <a:spcBef>
                          <a:spcPts val="0"/>
                        </a:spcBef>
                        <a:buNone/>
                      </a:pPr>
                      <a:r>
                        <a:rPr lang="en"/>
                        <a:t>X</a:t>
                      </a:r>
                    </a:p>
                  </a:txBody>
                  <a:tcPr marL="68575" marR="68575" marT="91425" marB="91425">
                    <a:lnL w="127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12700" cap="flat" cmpd="sng">
                      <a:solidFill>
                        <a:srgbClr val="FFFFFF"/>
                      </a:solidFill>
                      <a:prstDash val="solid"/>
                      <a:round/>
                      <a:headEnd type="none" w="med" len="med"/>
                      <a:tailEnd type="none" w="med" len="med"/>
                    </a:lnT>
                    <a:lnB w="12700" cap="flat" cmpd="sng">
                      <a:solidFill>
                        <a:srgbClr val="FFFFFF"/>
                      </a:solidFill>
                      <a:prstDash val="solid"/>
                      <a:round/>
                      <a:headEnd type="none" w="med" len="med"/>
                      <a:tailEnd type="none" w="med" len="med"/>
                    </a:lnB>
                    <a:solidFill>
                      <a:srgbClr val="D3DFEE"/>
                    </a:solidFill>
                  </a:tcPr>
                </a:tc>
                <a:tc>
                  <a:txBody>
                    <a:bodyPr/>
                    <a:lstStyle/>
                    <a:p>
                      <a:pPr lvl="0" algn="ctr" rtl="0">
                        <a:lnSpc>
                          <a:spcPct val="115000"/>
                        </a:lnSpc>
                        <a:spcBef>
                          <a:spcPts val="0"/>
                        </a:spcBef>
                        <a:buNone/>
                      </a:pPr>
                      <a:r>
                        <a:rPr lang="en"/>
                        <a:t>X</a:t>
                      </a:r>
                    </a:p>
                  </a:txBody>
                  <a:tcPr marL="68575" marR="68575" marT="91425" marB="91425">
                    <a:lnL w="127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12700" cap="flat" cmpd="sng">
                      <a:solidFill>
                        <a:srgbClr val="FFFFFF"/>
                      </a:solidFill>
                      <a:prstDash val="solid"/>
                      <a:round/>
                      <a:headEnd type="none" w="med" len="med"/>
                      <a:tailEnd type="none" w="med" len="med"/>
                    </a:lnT>
                    <a:lnB w="12700" cap="flat" cmpd="sng">
                      <a:solidFill>
                        <a:srgbClr val="FFFFFF"/>
                      </a:solidFill>
                      <a:prstDash val="solid"/>
                      <a:round/>
                      <a:headEnd type="none" w="med" len="med"/>
                      <a:tailEnd type="none" w="med" len="med"/>
                    </a:lnB>
                    <a:solidFill>
                      <a:srgbClr val="D3DFEE"/>
                    </a:solidFill>
                  </a:tcPr>
                </a:tc>
                <a:extLst>
                  <a:ext uri="{0D108BD9-81ED-4DB2-BD59-A6C34878D82A}">
                    <a16:rowId xmlns:a16="http://schemas.microsoft.com/office/drawing/2014/main" xmlns="" val="10002"/>
                  </a:ext>
                </a:extLst>
              </a:tr>
              <a:tr h="361950">
                <a:tc>
                  <a:txBody>
                    <a:bodyPr/>
                    <a:lstStyle/>
                    <a:p>
                      <a:pPr lvl="0" rtl="0">
                        <a:spcBef>
                          <a:spcPts val="0"/>
                        </a:spcBef>
                        <a:buNone/>
                      </a:pPr>
                      <a:r>
                        <a:rPr lang="en" sz="1100" b="1">
                          <a:solidFill>
                            <a:srgbClr val="FFFFFF"/>
                          </a:solidFill>
                        </a:rPr>
                        <a:t>Strategy Collaboration</a:t>
                      </a:r>
                    </a:p>
                  </a:txBody>
                  <a:tcPr marL="68575" marR="68575" marT="91425" marB="91425">
                    <a:lnL w="12700" cap="flat" cmpd="sng">
                      <a:solidFill>
                        <a:srgbClr val="FFFFFF"/>
                      </a:solidFill>
                      <a:prstDash val="solid"/>
                      <a:round/>
                      <a:headEnd type="none" w="med" len="med"/>
                      <a:tailEnd type="none" w="med" len="med"/>
                    </a:lnL>
                    <a:lnR w="38100" cap="flat" cmpd="sng">
                      <a:solidFill>
                        <a:srgbClr val="FFFFFF"/>
                      </a:solidFill>
                      <a:prstDash val="solid"/>
                      <a:round/>
                      <a:headEnd type="none" w="med" len="med"/>
                      <a:tailEnd type="none" w="med" len="med"/>
                    </a:lnR>
                    <a:solidFill>
                      <a:srgbClr val="4F81BD"/>
                    </a:solidFill>
                  </a:tcPr>
                </a:tc>
                <a:tc>
                  <a:txBody>
                    <a:bodyPr/>
                    <a:lstStyle/>
                    <a:p>
                      <a:pPr lvl="0" algn="ctr" rtl="0">
                        <a:lnSpc>
                          <a:spcPct val="115000"/>
                        </a:lnSpc>
                        <a:spcBef>
                          <a:spcPts val="0"/>
                        </a:spcBef>
                        <a:buNone/>
                      </a:pPr>
                      <a:r>
                        <a:rPr lang="en"/>
                        <a:t>X</a:t>
                      </a:r>
                    </a:p>
                  </a:txBody>
                  <a:tcPr marL="68575" marR="68575" marT="91425" marB="91425">
                    <a:lnL w="381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12700" cap="flat" cmpd="sng">
                      <a:solidFill>
                        <a:srgbClr val="FFFFFF"/>
                      </a:solidFill>
                      <a:prstDash val="solid"/>
                      <a:round/>
                      <a:headEnd type="none" w="med" len="med"/>
                      <a:tailEnd type="none" w="med" len="med"/>
                    </a:lnT>
                    <a:lnB w="12700" cap="flat" cmpd="sng">
                      <a:solidFill>
                        <a:srgbClr val="FFFFFF"/>
                      </a:solidFill>
                      <a:prstDash val="solid"/>
                      <a:round/>
                      <a:headEnd type="none" w="med" len="med"/>
                      <a:tailEnd type="none" w="med" len="med"/>
                    </a:lnB>
                    <a:solidFill>
                      <a:srgbClr val="A7BFDE"/>
                    </a:solidFill>
                  </a:tcPr>
                </a:tc>
                <a:tc>
                  <a:txBody>
                    <a:bodyPr/>
                    <a:lstStyle/>
                    <a:p>
                      <a:pPr lvl="0" algn="ctr" rtl="0">
                        <a:lnSpc>
                          <a:spcPct val="115000"/>
                        </a:lnSpc>
                        <a:spcBef>
                          <a:spcPts val="0"/>
                        </a:spcBef>
                        <a:buNone/>
                      </a:pPr>
                      <a:r>
                        <a:rPr lang="en"/>
                        <a:t>X</a:t>
                      </a:r>
                    </a:p>
                  </a:txBody>
                  <a:tcPr marL="68575" marR="68575" marT="91425" marB="91425">
                    <a:lnL w="127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12700" cap="flat" cmpd="sng">
                      <a:solidFill>
                        <a:srgbClr val="FFFFFF"/>
                      </a:solidFill>
                      <a:prstDash val="solid"/>
                      <a:round/>
                      <a:headEnd type="none" w="med" len="med"/>
                      <a:tailEnd type="none" w="med" len="med"/>
                    </a:lnT>
                    <a:lnB w="12700" cap="flat" cmpd="sng">
                      <a:solidFill>
                        <a:srgbClr val="FFFFFF"/>
                      </a:solidFill>
                      <a:prstDash val="solid"/>
                      <a:round/>
                      <a:headEnd type="none" w="med" len="med"/>
                      <a:tailEnd type="none" w="med" len="med"/>
                    </a:lnB>
                    <a:solidFill>
                      <a:srgbClr val="A7BFDE"/>
                    </a:solidFill>
                  </a:tcPr>
                </a:tc>
                <a:tc>
                  <a:txBody>
                    <a:bodyPr/>
                    <a:lstStyle/>
                    <a:p>
                      <a:pPr lvl="0" algn="ctr" rtl="0">
                        <a:lnSpc>
                          <a:spcPct val="115000"/>
                        </a:lnSpc>
                        <a:spcBef>
                          <a:spcPts val="0"/>
                        </a:spcBef>
                        <a:buNone/>
                      </a:pPr>
                      <a:r>
                        <a:rPr lang="en"/>
                        <a:t>X</a:t>
                      </a:r>
                    </a:p>
                  </a:txBody>
                  <a:tcPr marL="68575" marR="68575" marT="91425" marB="91425">
                    <a:lnL w="127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12700" cap="flat" cmpd="sng">
                      <a:solidFill>
                        <a:srgbClr val="FFFFFF"/>
                      </a:solidFill>
                      <a:prstDash val="solid"/>
                      <a:round/>
                      <a:headEnd type="none" w="med" len="med"/>
                      <a:tailEnd type="none" w="med" len="med"/>
                    </a:lnT>
                    <a:lnB w="12700" cap="flat" cmpd="sng">
                      <a:solidFill>
                        <a:srgbClr val="FFFFFF"/>
                      </a:solidFill>
                      <a:prstDash val="solid"/>
                      <a:round/>
                      <a:headEnd type="none" w="med" len="med"/>
                      <a:tailEnd type="none" w="med" len="med"/>
                    </a:lnB>
                    <a:solidFill>
                      <a:srgbClr val="A7BFDE"/>
                    </a:solidFill>
                  </a:tcPr>
                </a:tc>
                <a:tc>
                  <a:txBody>
                    <a:bodyPr/>
                    <a:lstStyle/>
                    <a:p>
                      <a:pPr lvl="0" algn="ctr" rtl="0">
                        <a:lnSpc>
                          <a:spcPct val="115000"/>
                        </a:lnSpc>
                        <a:spcBef>
                          <a:spcPts val="0"/>
                        </a:spcBef>
                        <a:buNone/>
                      </a:pPr>
                      <a:r>
                        <a:rPr lang="en"/>
                        <a:t>X</a:t>
                      </a:r>
                    </a:p>
                  </a:txBody>
                  <a:tcPr marL="68575" marR="68575" marT="91425" marB="91425">
                    <a:lnL w="127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12700" cap="flat" cmpd="sng">
                      <a:solidFill>
                        <a:srgbClr val="FFFFFF"/>
                      </a:solidFill>
                      <a:prstDash val="solid"/>
                      <a:round/>
                      <a:headEnd type="none" w="med" len="med"/>
                      <a:tailEnd type="none" w="med" len="med"/>
                    </a:lnT>
                    <a:lnB w="12700" cap="flat" cmpd="sng">
                      <a:solidFill>
                        <a:srgbClr val="FFFFFF"/>
                      </a:solidFill>
                      <a:prstDash val="solid"/>
                      <a:round/>
                      <a:headEnd type="none" w="med" len="med"/>
                      <a:tailEnd type="none" w="med" len="med"/>
                    </a:lnB>
                    <a:solidFill>
                      <a:srgbClr val="A7BFDE"/>
                    </a:solidFill>
                  </a:tcPr>
                </a:tc>
                <a:tc>
                  <a:txBody>
                    <a:bodyPr/>
                    <a:lstStyle/>
                    <a:p>
                      <a:pPr lvl="0" algn="ctr" rtl="0">
                        <a:lnSpc>
                          <a:spcPct val="115000"/>
                        </a:lnSpc>
                        <a:spcBef>
                          <a:spcPts val="0"/>
                        </a:spcBef>
                        <a:buNone/>
                      </a:pPr>
                      <a:r>
                        <a:rPr lang="en"/>
                        <a:t>X</a:t>
                      </a:r>
                    </a:p>
                  </a:txBody>
                  <a:tcPr marL="68575" marR="68575" marT="91425" marB="91425">
                    <a:lnL w="127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12700" cap="flat" cmpd="sng">
                      <a:solidFill>
                        <a:srgbClr val="FFFFFF"/>
                      </a:solidFill>
                      <a:prstDash val="solid"/>
                      <a:round/>
                      <a:headEnd type="none" w="med" len="med"/>
                      <a:tailEnd type="none" w="med" len="med"/>
                    </a:lnT>
                    <a:lnB w="12700" cap="flat" cmpd="sng">
                      <a:solidFill>
                        <a:srgbClr val="FFFFFF"/>
                      </a:solidFill>
                      <a:prstDash val="solid"/>
                      <a:round/>
                      <a:headEnd type="none" w="med" len="med"/>
                      <a:tailEnd type="none" w="med" len="med"/>
                    </a:lnB>
                    <a:solidFill>
                      <a:srgbClr val="A7BFDE"/>
                    </a:solidFill>
                  </a:tcPr>
                </a:tc>
                <a:tc>
                  <a:txBody>
                    <a:bodyPr/>
                    <a:lstStyle/>
                    <a:p>
                      <a:pPr lvl="0" algn="ctr" rtl="0">
                        <a:lnSpc>
                          <a:spcPct val="115000"/>
                        </a:lnSpc>
                        <a:spcBef>
                          <a:spcPts val="0"/>
                        </a:spcBef>
                        <a:buNone/>
                      </a:pPr>
                      <a:r>
                        <a:rPr lang="en"/>
                        <a:t>X</a:t>
                      </a:r>
                    </a:p>
                  </a:txBody>
                  <a:tcPr marL="68575" marR="68575" marT="91425" marB="91425">
                    <a:lnL w="127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12700" cap="flat" cmpd="sng">
                      <a:solidFill>
                        <a:srgbClr val="FFFFFF"/>
                      </a:solidFill>
                      <a:prstDash val="solid"/>
                      <a:round/>
                      <a:headEnd type="none" w="med" len="med"/>
                      <a:tailEnd type="none" w="med" len="med"/>
                    </a:lnT>
                    <a:lnB w="12700" cap="flat" cmpd="sng">
                      <a:solidFill>
                        <a:srgbClr val="FFFFFF"/>
                      </a:solidFill>
                      <a:prstDash val="solid"/>
                      <a:round/>
                      <a:headEnd type="none" w="med" len="med"/>
                      <a:tailEnd type="none" w="med" len="med"/>
                    </a:lnB>
                    <a:solidFill>
                      <a:srgbClr val="A7BFDE"/>
                    </a:solidFill>
                  </a:tcPr>
                </a:tc>
                <a:extLst>
                  <a:ext uri="{0D108BD9-81ED-4DB2-BD59-A6C34878D82A}">
                    <a16:rowId xmlns:a16="http://schemas.microsoft.com/office/drawing/2014/main" xmlns="" val="10003"/>
                  </a:ext>
                </a:extLst>
              </a:tr>
              <a:tr h="371475">
                <a:tc>
                  <a:txBody>
                    <a:bodyPr/>
                    <a:lstStyle/>
                    <a:p>
                      <a:pPr lvl="0" rtl="0">
                        <a:spcBef>
                          <a:spcPts val="0"/>
                        </a:spcBef>
                        <a:buNone/>
                      </a:pPr>
                      <a:r>
                        <a:rPr lang="en" sz="1100" b="1">
                          <a:solidFill>
                            <a:srgbClr val="FFFFFF"/>
                          </a:solidFill>
                        </a:rPr>
                        <a:t>Business Agreement</a:t>
                      </a:r>
                    </a:p>
                  </a:txBody>
                  <a:tcPr marL="68575" marR="68575" marT="91425" marB="91425">
                    <a:lnL w="12700" cap="flat" cmpd="sng">
                      <a:solidFill>
                        <a:srgbClr val="FFFFFF"/>
                      </a:solidFill>
                      <a:prstDash val="solid"/>
                      <a:round/>
                      <a:headEnd type="none" w="med" len="med"/>
                      <a:tailEnd type="none" w="med" len="med"/>
                    </a:lnL>
                    <a:lnR w="38100" cap="flat" cmpd="sng">
                      <a:solidFill>
                        <a:srgbClr val="FFFFFF"/>
                      </a:solidFill>
                      <a:prstDash val="solid"/>
                      <a:round/>
                      <a:headEnd type="none" w="med" len="med"/>
                      <a:tailEnd type="none" w="med" len="med"/>
                    </a:lnR>
                    <a:lnB w="12700" cap="flat" cmpd="sng">
                      <a:solidFill>
                        <a:srgbClr val="FFFFFF"/>
                      </a:solidFill>
                      <a:prstDash val="solid"/>
                      <a:round/>
                      <a:headEnd type="none" w="med" len="med"/>
                      <a:tailEnd type="none" w="med" len="med"/>
                    </a:lnB>
                    <a:solidFill>
                      <a:srgbClr val="4F81BD"/>
                    </a:solidFill>
                  </a:tcPr>
                </a:tc>
                <a:tc>
                  <a:txBody>
                    <a:bodyPr/>
                    <a:lstStyle/>
                    <a:p>
                      <a:pPr lvl="0" algn="ctr" rtl="0">
                        <a:lnSpc>
                          <a:spcPct val="115000"/>
                        </a:lnSpc>
                        <a:spcBef>
                          <a:spcPts val="0"/>
                        </a:spcBef>
                        <a:buNone/>
                      </a:pPr>
                      <a:r>
                        <a:rPr lang="en"/>
                        <a:t>X</a:t>
                      </a:r>
                    </a:p>
                  </a:txBody>
                  <a:tcPr marL="68575" marR="68575" marT="91425" marB="91425">
                    <a:lnL w="381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12700" cap="flat" cmpd="sng">
                      <a:solidFill>
                        <a:srgbClr val="FFFFFF"/>
                      </a:solidFill>
                      <a:prstDash val="solid"/>
                      <a:round/>
                      <a:headEnd type="none" w="med" len="med"/>
                      <a:tailEnd type="none" w="med" len="med"/>
                    </a:lnT>
                    <a:lnB w="12700" cap="flat" cmpd="sng">
                      <a:solidFill>
                        <a:srgbClr val="FFFFFF"/>
                      </a:solidFill>
                      <a:prstDash val="solid"/>
                      <a:round/>
                      <a:headEnd type="none" w="med" len="med"/>
                      <a:tailEnd type="none" w="med" len="med"/>
                    </a:lnB>
                    <a:solidFill>
                      <a:srgbClr val="D3DFEE"/>
                    </a:solidFill>
                  </a:tcPr>
                </a:tc>
                <a:tc>
                  <a:txBody>
                    <a:bodyPr/>
                    <a:lstStyle/>
                    <a:p>
                      <a:pPr lvl="0" algn="ctr" rtl="0">
                        <a:lnSpc>
                          <a:spcPct val="115000"/>
                        </a:lnSpc>
                        <a:spcBef>
                          <a:spcPts val="0"/>
                        </a:spcBef>
                        <a:buNone/>
                      </a:pPr>
                      <a:r>
                        <a:rPr lang="en"/>
                        <a:t>X</a:t>
                      </a:r>
                    </a:p>
                  </a:txBody>
                  <a:tcPr marL="68575" marR="68575" marT="91425" marB="91425">
                    <a:lnL w="127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12700" cap="flat" cmpd="sng">
                      <a:solidFill>
                        <a:srgbClr val="FFFFFF"/>
                      </a:solidFill>
                      <a:prstDash val="solid"/>
                      <a:round/>
                      <a:headEnd type="none" w="med" len="med"/>
                      <a:tailEnd type="none" w="med" len="med"/>
                    </a:lnT>
                    <a:lnB w="12700" cap="flat" cmpd="sng">
                      <a:solidFill>
                        <a:srgbClr val="FFFFFF"/>
                      </a:solidFill>
                      <a:prstDash val="solid"/>
                      <a:round/>
                      <a:headEnd type="none" w="med" len="med"/>
                      <a:tailEnd type="none" w="med" len="med"/>
                    </a:lnB>
                    <a:solidFill>
                      <a:srgbClr val="D3DFEE"/>
                    </a:solidFill>
                  </a:tcPr>
                </a:tc>
                <a:tc>
                  <a:txBody>
                    <a:bodyPr/>
                    <a:lstStyle/>
                    <a:p>
                      <a:pPr lvl="0" algn="ctr" rtl="0">
                        <a:lnSpc>
                          <a:spcPct val="115000"/>
                        </a:lnSpc>
                        <a:spcBef>
                          <a:spcPts val="0"/>
                        </a:spcBef>
                        <a:buNone/>
                      </a:pPr>
                      <a:r>
                        <a:rPr lang="en"/>
                        <a:t> </a:t>
                      </a:r>
                    </a:p>
                  </a:txBody>
                  <a:tcPr marL="68575" marR="68575" marT="91425" marB="91425">
                    <a:lnL w="127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12700" cap="flat" cmpd="sng">
                      <a:solidFill>
                        <a:srgbClr val="FFFFFF"/>
                      </a:solidFill>
                      <a:prstDash val="solid"/>
                      <a:round/>
                      <a:headEnd type="none" w="med" len="med"/>
                      <a:tailEnd type="none" w="med" len="med"/>
                    </a:lnT>
                    <a:lnB w="12700" cap="flat" cmpd="sng">
                      <a:solidFill>
                        <a:srgbClr val="FFFFFF"/>
                      </a:solidFill>
                      <a:prstDash val="solid"/>
                      <a:round/>
                      <a:headEnd type="none" w="med" len="med"/>
                      <a:tailEnd type="none" w="med" len="med"/>
                    </a:lnB>
                    <a:solidFill>
                      <a:srgbClr val="D3DFEE"/>
                    </a:solidFill>
                  </a:tcPr>
                </a:tc>
                <a:tc>
                  <a:txBody>
                    <a:bodyPr/>
                    <a:lstStyle/>
                    <a:p>
                      <a:pPr lvl="0" algn="ctr" rtl="0">
                        <a:lnSpc>
                          <a:spcPct val="115000"/>
                        </a:lnSpc>
                        <a:spcBef>
                          <a:spcPts val="0"/>
                        </a:spcBef>
                        <a:buNone/>
                      </a:pPr>
                      <a:r>
                        <a:rPr lang="en"/>
                        <a:t> </a:t>
                      </a:r>
                    </a:p>
                  </a:txBody>
                  <a:tcPr marL="68575" marR="68575" marT="91425" marB="91425">
                    <a:lnL w="127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12700" cap="flat" cmpd="sng">
                      <a:solidFill>
                        <a:srgbClr val="FFFFFF"/>
                      </a:solidFill>
                      <a:prstDash val="solid"/>
                      <a:round/>
                      <a:headEnd type="none" w="med" len="med"/>
                      <a:tailEnd type="none" w="med" len="med"/>
                    </a:lnT>
                    <a:lnB w="12700" cap="flat" cmpd="sng">
                      <a:solidFill>
                        <a:srgbClr val="FFFFFF"/>
                      </a:solidFill>
                      <a:prstDash val="solid"/>
                      <a:round/>
                      <a:headEnd type="none" w="med" len="med"/>
                      <a:tailEnd type="none" w="med" len="med"/>
                    </a:lnB>
                    <a:solidFill>
                      <a:srgbClr val="D3DFEE"/>
                    </a:solidFill>
                  </a:tcPr>
                </a:tc>
                <a:tc>
                  <a:txBody>
                    <a:bodyPr/>
                    <a:lstStyle/>
                    <a:p>
                      <a:pPr lvl="0" algn="ctr" rtl="0">
                        <a:lnSpc>
                          <a:spcPct val="115000"/>
                        </a:lnSpc>
                        <a:spcBef>
                          <a:spcPts val="0"/>
                        </a:spcBef>
                        <a:buNone/>
                      </a:pPr>
                      <a:r>
                        <a:rPr lang="en"/>
                        <a:t>X</a:t>
                      </a:r>
                    </a:p>
                  </a:txBody>
                  <a:tcPr marL="68575" marR="68575" marT="91425" marB="91425">
                    <a:lnL w="127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12700" cap="flat" cmpd="sng">
                      <a:solidFill>
                        <a:srgbClr val="FFFFFF"/>
                      </a:solidFill>
                      <a:prstDash val="solid"/>
                      <a:round/>
                      <a:headEnd type="none" w="med" len="med"/>
                      <a:tailEnd type="none" w="med" len="med"/>
                    </a:lnT>
                    <a:lnB w="12700" cap="flat" cmpd="sng">
                      <a:solidFill>
                        <a:srgbClr val="FFFFFF"/>
                      </a:solidFill>
                      <a:prstDash val="solid"/>
                      <a:round/>
                      <a:headEnd type="none" w="med" len="med"/>
                      <a:tailEnd type="none" w="med" len="med"/>
                    </a:lnB>
                    <a:solidFill>
                      <a:srgbClr val="D3DFEE"/>
                    </a:solidFill>
                  </a:tcPr>
                </a:tc>
                <a:tc>
                  <a:txBody>
                    <a:bodyPr/>
                    <a:lstStyle/>
                    <a:p>
                      <a:pPr lvl="0" algn="ctr" rtl="0">
                        <a:lnSpc>
                          <a:spcPct val="115000"/>
                        </a:lnSpc>
                        <a:spcBef>
                          <a:spcPts val="0"/>
                        </a:spcBef>
                        <a:buNone/>
                      </a:pPr>
                      <a:r>
                        <a:rPr lang="en"/>
                        <a:t> </a:t>
                      </a:r>
                    </a:p>
                  </a:txBody>
                  <a:tcPr marL="68575" marR="68575" marT="91425" marB="91425">
                    <a:lnL w="127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12700" cap="flat" cmpd="sng">
                      <a:solidFill>
                        <a:srgbClr val="FFFFFF"/>
                      </a:solidFill>
                      <a:prstDash val="solid"/>
                      <a:round/>
                      <a:headEnd type="none" w="med" len="med"/>
                      <a:tailEnd type="none" w="med" len="med"/>
                    </a:lnT>
                    <a:lnB w="12700" cap="flat" cmpd="sng">
                      <a:solidFill>
                        <a:srgbClr val="FFFFFF"/>
                      </a:solidFill>
                      <a:prstDash val="solid"/>
                      <a:round/>
                      <a:headEnd type="none" w="med" len="med"/>
                      <a:tailEnd type="none" w="med" len="med"/>
                    </a:lnB>
                    <a:solidFill>
                      <a:srgbClr val="D3DFEE"/>
                    </a:solidFill>
                  </a:tcPr>
                </a:tc>
                <a:extLst>
                  <a:ext uri="{0D108BD9-81ED-4DB2-BD59-A6C34878D82A}">
                    <a16:rowId xmlns:a16="http://schemas.microsoft.com/office/drawing/2014/main" xmlns="" val="10004"/>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pic>
        <p:nvPicPr>
          <p:cNvPr id="133" name="Shape 133"/>
          <p:cNvPicPr preferRelativeResize="0"/>
          <p:nvPr/>
        </p:nvPicPr>
        <p:blipFill>
          <a:blip r:embed="rId3">
            <a:alphaModFix amt="85000"/>
          </a:blip>
          <a:stretch>
            <a:fillRect/>
          </a:stretch>
        </p:blipFill>
        <p:spPr>
          <a:xfrm>
            <a:off x="184025" y="489675"/>
            <a:ext cx="7617674" cy="4364299"/>
          </a:xfrm>
          <a:prstGeom prst="rect">
            <a:avLst/>
          </a:prstGeom>
          <a:noFill/>
          <a:ln>
            <a:noFill/>
          </a:ln>
        </p:spPr>
      </p:pic>
      <p:sp>
        <p:nvSpPr>
          <p:cNvPr id="134" name="Shape 134"/>
          <p:cNvSpPr txBox="1"/>
          <p:nvPr/>
        </p:nvSpPr>
        <p:spPr>
          <a:xfrm>
            <a:off x="2902900" y="433825"/>
            <a:ext cx="3000000" cy="309000"/>
          </a:xfrm>
          <a:prstGeom prst="rect">
            <a:avLst/>
          </a:prstGeom>
          <a:noFill/>
          <a:ln>
            <a:noFill/>
          </a:ln>
        </p:spPr>
        <p:txBody>
          <a:bodyPr lIns="91425" tIns="91425" rIns="91425" bIns="91425" anchor="ctr" anchorCtr="0">
            <a:noAutofit/>
          </a:bodyPr>
          <a:lstStyle/>
          <a:p>
            <a:pPr lvl="0" rtl="0">
              <a:spcBef>
                <a:spcPts val="0"/>
              </a:spcBef>
              <a:buNone/>
            </a:pPr>
            <a:r>
              <a:rPr lang="en" sz="1600" b="1">
                <a:latin typeface="Merriweather"/>
                <a:ea typeface="Merriweather"/>
                <a:cs typeface="Merriweather"/>
                <a:sym typeface="Merriweather"/>
              </a:rPr>
              <a:t>SWOT Analysis</a:t>
            </a:r>
          </a:p>
          <a:p>
            <a:pPr lvl="0" rtl="0">
              <a:spcBef>
                <a:spcPts val="0"/>
              </a:spcBef>
              <a:buNone/>
            </a:pPr>
            <a:r>
              <a:rPr lang="en" sz="1600" b="1">
                <a:latin typeface="Merriweather"/>
                <a:ea typeface="Merriweather"/>
                <a:cs typeface="Merriweather"/>
                <a:sym typeface="Merriweather"/>
              </a:rPr>
              <a:t> </a:t>
            </a:r>
          </a:p>
          <a:p>
            <a:pPr lvl="0" rtl="0">
              <a:spcBef>
                <a:spcPts val="0"/>
              </a:spcBef>
              <a:buNone/>
            </a:pPr>
            <a:r>
              <a:rPr lang="en" sz="1600" b="1">
                <a:latin typeface="Merriweather"/>
                <a:ea typeface="Merriweather"/>
                <a:cs typeface="Merriweather"/>
                <a:sym typeface="Merriweather"/>
              </a:rPr>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graphicFrame>
        <p:nvGraphicFramePr>
          <p:cNvPr id="139" name="Shape 139"/>
          <p:cNvGraphicFramePr/>
          <p:nvPr/>
        </p:nvGraphicFramePr>
        <p:xfrm>
          <a:off x="851800" y="970200"/>
          <a:ext cx="6010275" cy="2925930"/>
        </p:xfrm>
        <a:graphic>
          <a:graphicData uri="http://schemas.openxmlformats.org/drawingml/2006/table">
            <a:tbl>
              <a:tblPr>
                <a:noFill/>
                <a:tableStyleId>{88FC6895-E3B1-45BF-A621-A2C0AE778AA5}</a:tableStyleId>
              </a:tblPr>
              <a:tblGrid>
                <a:gridCol w="1095375">
                  <a:extLst>
                    <a:ext uri="{9D8B030D-6E8A-4147-A177-3AD203B41FA5}">
                      <a16:colId xmlns:a16="http://schemas.microsoft.com/office/drawing/2014/main" xmlns="" val="20000"/>
                    </a:ext>
                  </a:extLst>
                </a:gridCol>
                <a:gridCol w="514350">
                  <a:extLst>
                    <a:ext uri="{9D8B030D-6E8A-4147-A177-3AD203B41FA5}">
                      <a16:colId xmlns:a16="http://schemas.microsoft.com/office/drawing/2014/main" xmlns="" val="20001"/>
                    </a:ext>
                  </a:extLst>
                </a:gridCol>
                <a:gridCol w="847725">
                  <a:extLst>
                    <a:ext uri="{9D8B030D-6E8A-4147-A177-3AD203B41FA5}">
                      <a16:colId xmlns:a16="http://schemas.microsoft.com/office/drawing/2014/main" xmlns="" val="20002"/>
                    </a:ext>
                  </a:extLst>
                </a:gridCol>
                <a:gridCol w="809625">
                  <a:extLst>
                    <a:ext uri="{9D8B030D-6E8A-4147-A177-3AD203B41FA5}">
                      <a16:colId xmlns:a16="http://schemas.microsoft.com/office/drawing/2014/main" xmlns="" val="20003"/>
                    </a:ext>
                  </a:extLst>
                </a:gridCol>
                <a:gridCol w="628650">
                  <a:extLst>
                    <a:ext uri="{9D8B030D-6E8A-4147-A177-3AD203B41FA5}">
                      <a16:colId xmlns:a16="http://schemas.microsoft.com/office/drawing/2014/main" xmlns="" val="20004"/>
                    </a:ext>
                  </a:extLst>
                </a:gridCol>
                <a:gridCol w="628650">
                  <a:extLst>
                    <a:ext uri="{9D8B030D-6E8A-4147-A177-3AD203B41FA5}">
                      <a16:colId xmlns:a16="http://schemas.microsoft.com/office/drawing/2014/main" xmlns="" val="20005"/>
                    </a:ext>
                  </a:extLst>
                </a:gridCol>
                <a:gridCol w="666750">
                  <a:extLst>
                    <a:ext uri="{9D8B030D-6E8A-4147-A177-3AD203B41FA5}">
                      <a16:colId xmlns:a16="http://schemas.microsoft.com/office/drawing/2014/main" xmlns="" val="20006"/>
                    </a:ext>
                  </a:extLst>
                </a:gridCol>
                <a:gridCol w="819150">
                  <a:extLst>
                    <a:ext uri="{9D8B030D-6E8A-4147-A177-3AD203B41FA5}">
                      <a16:colId xmlns:a16="http://schemas.microsoft.com/office/drawing/2014/main" xmlns="" val="20007"/>
                    </a:ext>
                  </a:extLst>
                </a:gridCol>
              </a:tblGrid>
              <a:tr h="571500">
                <a:tc>
                  <a:txBody>
                    <a:bodyPr/>
                    <a:lstStyle/>
                    <a:p>
                      <a:pPr lvl="0" rtl="0">
                        <a:spcBef>
                          <a:spcPts val="0"/>
                        </a:spcBef>
                        <a:buNone/>
                      </a:pPr>
                      <a:r>
                        <a:rPr lang="en" sz="1100" b="1">
                          <a:solidFill>
                            <a:srgbClr val="FFFFFF"/>
                          </a:solidFill>
                        </a:rPr>
                        <a:t>Business Process</a:t>
                      </a:r>
                    </a:p>
                  </a:txBody>
                  <a:tcPr marL="68575" marR="68575" marT="91425" marB="91425">
                    <a:lnL w="127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12700" cap="flat" cmpd="sng">
                      <a:solidFill>
                        <a:srgbClr val="FFFFFF"/>
                      </a:solidFill>
                      <a:prstDash val="solid"/>
                      <a:round/>
                      <a:headEnd type="none" w="med" len="med"/>
                      <a:tailEnd type="none" w="med" len="med"/>
                    </a:lnT>
                    <a:lnB w="38100" cap="flat" cmpd="sng">
                      <a:solidFill>
                        <a:srgbClr val="FFFFFF"/>
                      </a:solidFill>
                      <a:prstDash val="solid"/>
                      <a:round/>
                      <a:headEnd type="none" w="med" len="med"/>
                      <a:tailEnd type="none" w="med" len="med"/>
                    </a:lnB>
                    <a:solidFill>
                      <a:srgbClr val="4F81BD"/>
                    </a:solidFill>
                  </a:tcPr>
                </a:tc>
                <a:tc>
                  <a:txBody>
                    <a:bodyPr/>
                    <a:lstStyle/>
                    <a:p>
                      <a:pPr lvl="0" rtl="0">
                        <a:spcBef>
                          <a:spcPts val="0"/>
                        </a:spcBef>
                        <a:buNone/>
                      </a:pPr>
                      <a:r>
                        <a:rPr lang="en" sz="1100" b="1">
                          <a:solidFill>
                            <a:srgbClr val="FFFFFF"/>
                          </a:solidFill>
                        </a:rPr>
                        <a:t>Time</a:t>
                      </a:r>
                    </a:p>
                  </a:txBody>
                  <a:tcPr marL="68575" marR="68575" marT="91425" marB="91425">
                    <a:lnL w="127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12700" cap="flat" cmpd="sng">
                      <a:solidFill>
                        <a:srgbClr val="FFFFFF"/>
                      </a:solidFill>
                      <a:prstDash val="solid"/>
                      <a:round/>
                      <a:headEnd type="none" w="med" len="med"/>
                      <a:tailEnd type="none" w="med" len="med"/>
                    </a:lnT>
                    <a:lnB w="38100" cap="flat" cmpd="sng">
                      <a:solidFill>
                        <a:srgbClr val="FFFFFF"/>
                      </a:solidFill>
                      <a:prstDash val="solid"/>
                      <a:round/>
                      <a:headEnd type="none" w="med" len="med"/>
                      <a:tailEnd type="none" w="med" len="med"/>
                    </a:lnB>
                    <a:solidFill>
                      <a:srgbClr val="4F81BD"/>
                    </a:solidFill>
                  </a:tcPr>
                </a:tc>
                <a:tc>
                  <a:txBody>
                    <a:bodyPr/>
                    <a:lstStyle/>
                    <a:p>
                      <a:pPr lvl="0" rtl="0">
                        <a:spcBef>
                          <a:spcPts val="0"/>
                        </a:spcBef>
                        <a:buNone/>
                      </a:pPr>
                      <a:r>
                        <a:rPr lang="en" sz="1100" b="1">
                          <a:solidFill>
                            <a:srgbClr val="FFFFFF"/>
                          </a:solidFill>
                        </a:rPr>
                        <a:t>Publisher-Details</a:t>
                      </a:r>
                    </a:p>
                  </a:txBody>
                  <a:tcPr marL="68575" marR="68575" marT="91425" marB="91425">
                    <a:lnL w="127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12700" cap="flat" cmpd="sng">
                      <a:solidFill>
                        <a:srgbClr val="FFFFFF"/>
                      </a:solidFill>
                      <a:prstDash val="solid"/>
                      <a:round/>
                      <a:headEnd type="none" w="med" len="med"/>
                      <a:tailEnd type="none" w="med" len="med"/>
                    </a:lnT>
                    <a:lnB w="38100" cap="flat" cmpd="sng">
                      <a:solidFill>
                        <a:srgbClr val="FFFFFF"/>
                      </a:solidFill>
                      <a:prstDash val="solid"/>
                      <a:round/>
                      <a:headEnd type="none" w="med" len="med"/>
                      <a:tailEnd type="none" w="med" len="med"/>
                    </a:lnB>
                    <a:solidFill>
                      <a:srgbClr val="4F81BD"/>
                    </a:solidFill>
                  </a:tcPr>
                </a:tc>
                <a:tc>
                  <a:txBody>
                    <a:bodyPr/>
                    <a:lstStyle/>
                    <a:p>
                      <a:pPr lvl="0" rtl="0">
                        <a:spcBef>
                          <a:spcPts val="0"/>
                        </a:spcBef>
                        <a:buNone/>
                      </a:pPr>
                      <a:r>
                        <a:rPr lang="en" sz="1100" b="1">
                          <a:solidFill>
                            <a:srgbClr val="FFFFFF"/>
                          </a:solidFill>
                        </a:rPr>
                        <a:t>Platform-Details</a:t>
                      </a:r>
                    </a:p>
                  </a:txBody>
                  <a:tcPr marL="68575" marR="68575" marT="91425" marB="91425">
                    <a:lnL w="127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12700" cap="flat" cmpd="sng">
                      <a:solidFill>
                        <a:srgbClr val="FFFFFF"/>
                      </a:solidFill>
                      <a:prstDash val="solid"/>
                      <a:round/>
                      <a:headEnd type="none" w="med" len="med"/>
                      <a:tailEnd type="none" w="med" len="med"/>
                    </a:lnT>
                    <a:lnB w="38100" cap="flat" cmpd="sng">
                      <a:solidFill>
                        <a:srgbClr val="FFFFFF"/>
                      </a:solidFill>
                      <a:prstDash val="solid"/>
                      <a:round/>
                      <a:headEnd type="none" w="med" len="med"/>
                      <a:tailEnd type="none" w="med" len="med"/>
                    </a:lnB>
                    <a:solidFill>
                      <a:srgbClr val="4F81BD"/>
                    </a:solidFill>
                  </a:tcPr>
                </a:tc>
                <a:tc>
                  <a:txBody>
                    <a:bodyPr/>
                    <a:lstStyle/>
                    <a:p>
                      <a:pPr lvl="0" rtl="0">
                        <a:spcBef>
                          <a:spcPts val="0"/>
                        </a:spcBef>
                        <a:buNone/>
                      </a:pPr>
                      <a:r>
                        <a:rPr lang="en" sz="1100" b="1">
                          <a:solidFill>
                            <a:srgbClr val="FFFFFF"/>
                          </a:solidFill>
                        </a:rPr>
                        <a:t>Genre-Details</a:t>
                      </a:r>
                    </a:p>
                  </a:txBody>
                  <a:tcPr marL="68575" marR="68575" marT="91425" marB="91425">
                    <a:lnL w="127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12700" cap="flat" cmpd="sng">
                      <a:solidFill>
                        <a:srgbClr val="FFFFFF"/>
                      </a:solidFill>
                      <a:prstDash val="solid"/>
                      <a:round/>
                      <a:headEnd type="none" w="med" len="med"/>
                      <a:tailEnd type="none" w="med" len="med"/>
                    </a:lnT>
                    <a:lnB w="38100" cap="flat" cmpd="sng">
                      <a:solidFill>
                        <a:srgbClr val="FFFFFF"/>
                      </a:solidFill>
                      <a:prstDash val="solid"/>
                      <a:round/>
                      <a:headEnd type="none" w="med" len="med"/>
                      <a:tailEnd type="none" w="med" len="med"/>
                    </a:lnB>
                    <a:solidFill>
                      <a:srgbClr val="4F81BD"/>
                    </a:solidFill>
                  </a:tcPr>
                </a:tc>
                <a:tc>
                  <a:txBody>
                    <a:bodyPr/>
                    <a:lstStyle/>
                    <a:p>
                      <a:pPr lvl="0" rtl="0">
                        <a:spcBef>
                          <a:spcPts val="0"/>
                        </a:spcBef>
                        <a:buNone/>
                      </a:pPr>
                      <a:r>
                        <a:rPr lang="en" sz="1100" b="1">
                          <a:solidFill>
                            <a:srgbClr val="FFFFFF"/>
                          </a:solidFill>
                        </a:rPr>
                        <a:t>Video Game Details</a:t>
                      </a:r>
                    </a:p>
                  </a:txBody>
                  <a:tcPr marL="68575" marR="68575" marT="91425" marB="91425">
                    <a:lnL w="127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12700" cap="flat" cmpd="sng">
                      <a:solidFill>
                        <a:srgbClr val="FFFFFF"/>
                      </a:solidFill>
                      <a:prstDash val="solid"/>
                      <a:round/>
                      <a:headEnd type="none" w="med" len="med"/>
                      <a:tailEnd type="none" w="med" len="med"/>
                    </a:lnT>
                    <a:lnB w="38100" cap="flat" cmpd="sng">
                      <a:solidFill>
                        <a:srgbClr val="FFFFFF"/>
                      </a:solidFill>
                      <a:prstDash val="solid"/>
                      <a:round/>
                      <a:headEnd type="none" w="med" len="med"/>
                      <a:tailEnd type="none" w="med" len="med"/>
                    </a:lnB>
                    <a:solidFill>
                      <a:srgbClr val="4F81BD"/>
                    </a:solidFill>
                  </a:tcPr>
                </a:tc>
                <a:tc>
                  <a:txBody>
                    <a:bodyPr/>
                    <a:lstStyle/>
                    <a:p>
                      <a:pPr lvl="0" rtl="0">
                        <a:spcBef>
                          <a:spcPts val="0"/>
                        </a:spcBef>
                        <a:buNone/>
                      </a:pPr>
                      <a:r>
                        <a:rPr lang="en" sz="1100" b="1">
                          <a:solidFill>
                            <a:srgbClr val="FFFFFF"/>
                          </a:solidFill>
                        </a:rPr>
                        <a:t>Market Report</a:t>
                      </a:r>
                    </a:p>
                  </a:txBody>
                  <a:tcPr marL="68575" marR="68575" marT="91425" marB="91425">
                    <a:lnL w="127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12700" cap="flat" cmpd="sng">
                      <a:solidFill>
                        <a:srgbClr val="FFFFFF"/>
                      </a:solidFill>
                      <a:prstDash val="solid"/>
                      <a:round/>
                      <a:headEnd type="none" w="med" len="med"/>
                      <a:tailEnd type="none" w="med" len="med"/>
                    </a:lnT>
                    <a:lnB w="38100" cap="flat" cmpd="sng">
                      <a:solidFill>
                        <a:srgbClr val="FFFFFF"/>
                      </a:solidFill>
                      <a:prstDash val="solid"/>
                      <a:round/>
                      <a:headEnd type="none" w="med" len="med"/>
                      <a:tailEnd type="none" w="med" len="med"/>
                    </a:lnB>
                    <a:solidFill>
                      <a:srgbClr val="4F81BD"/>
                    </a:solidFill>
                  </a:tcPr>
                </a:tc>
                <a:tc>
                  <a:txBody>
                    <a:bodyPr/>
                    <a:lstStyle/>
                    <a:p>
                      <a:pPr lvl="0" rtl="0">
                        <a:spcBef>
                          <a:spcPts val="0"/>
                        </a:spcBef>
                        <a:buNone/>
                      </a:pPr>
                      <a:r>
                        <a:rPr lang="en" sz="1100" b="1">
                          <a:solidFill>
                            <a:srgbClr val="FFFFFF"/>
                          </a:solidFill>
                        </a:rPr>
                        <a:t>Employee</a:t>
                      </a:r>
                    </a:p>
                  </a:txBody>
                  <a:tcPr marL="68575" marR="68575" marT="91425" marB="91425">
                    <a:lnL w="127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12700" cap="flat" cmpd="sng">
                      <a:solidFill>
                        <a:srgbClr val="FFFFFF"/>
                      </a:solidFill>
                      <a:prstDash val="solid"/>
                      <a:round/>
                      <a:headEnd type="none" w="med" len="med"/>
                      <a:tailEnd type="none" w="med" len="med"/>
                    </a:lnT>
                    <a:lnB w="38100" cap="flat" cmpd="sng">
                      <a:solidFill>
                        <a:srgbClr val="FFFFFF"/>
                      </a:solidFill>
                      <a:prstDash val="solid"/>
                      <a:round/>
                      <a:headEnd type="none" w="med" len="med"/>
                      <a:tailEnd type="none" w="med" len="med"/>
                    </a:lnB>
                    <a:solidFill>
                      <a:srgbClr val="4F81BD"/>
                    </a:solidFill>
                  </a:tcPr>
                </a:tc>
                <a:extLst>
                  <a:ext uri="{0D108BD9-81ED-4DB2-BD59-A6C34878D82A}">
                    <a16:rowId xmlns:a16="http://schemas.microsoft.com/office/drawing/2014/main" xmlns="" val="10000"/>
                  </a:ext>
                </a:extLst>
              </a:tr>
              <a:tr h="381000">
                <a:tc>
                  <a:txBody>
                    <a:bodyPr/>
                    <a:lstStyle/>
                    <a:p>
                      <a:pPr lvl="0" rtl="0">
                        <a:spcBef>
                          <a:spcPts val="0"/>
                        </a:spcBef>
                        <a:buNone/>
                      </a:pPr>
                      <a:r>
                        <a:rPr lang="en" sz="1100" b="1">
                          <a:solidFill>
                            <a:srgbClr val="FFFFFF"/>
                          </a:solidFill>
                        </a:rPr>
                        <a:t>Research &amp; Development</a:t>
                      </a:r>
                    </a:p>
                  </a:txBody>
                  <a:tcPr marL="68575" marR="68575" marT="91425" marB="91425">
                    <a:lnL w="12700" cap="flat" cmpd="sng">
                      <a:solidFill>
                        <a:srgbClr val="FFFFFF"/>
                      </a:solidFill>
                      <a:prstDash val="solid"/>
                      <a:round/>
                      <a:headEnd type="none" w="med" len="med"/>
                      <a:tailEnd type="none" w="med" len="med"/>
                    </a:lnL>
                    <a:lnR w="38100" cap="flat" cmpd="sng">
                      <a:solidFill>
                        <a:srgbClr val="FFFFFF"/>
                      </a:solidFill>
                      <a:prstDash val="solid"/>
                      <a:round/>
                      <a:headEnd type="none" w="med" len="med"/>
                      <a:tailEnd type="none" w="med" len="med"/>
                    </a:lnR>
                    <a:lnT w="38100" cap="flat" cmpd="sng">
                      <a:solidFill>
                        <a:srgbClr val="FFFFFF"/>
                      </a:solidFill>
                      <a:prstDash val="solid"/>
                      <a:round/>
                      <a:headEnd type="none" w="med" len="med"/>
                      <a:tailEnd type="none" w="med" len="med"/>
                    </a:lnT>
                    <a:solidFill>
                      <a:srgbClr val="4F81BD"/>
                    </a:solidFill>
                  </a:tcPr>
                </a:tc>
                <a:tc>
                  <a:txBody>
                    <a:bodyPr/>
                    <a:lstStyle/>
                    <a:p>
                      <a:pPr lvl="0" algn="ctr" rtl="0">
                        <a:spcBef>
                          <a:spcPts val="0"/>
                        </a:spcBef>
                        <a:buNone/>
                      </a:pPr>
                      <a:r>
                        <a:rPr lang="en"/>
                        <a:t>X</a:t>
                      </a:r>
                    </a:p>
                  </a:txBody>
                  <a:tcPr marL="68575" marR="68575" marT="91425" marB="91425">
                    <a:lnL w="381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38100" cap="flat" cmpd="sng">
                      <a:solidFill>
                        <a:srgbClr val="FFFFFF"/>
                      </a:solidFill>
                      <a:prstDash val="solid"/>
                      <a:round/>
                      <a:headEnd type="none" w="med" len="med"/>
                      <a:tailEnd type="none" w="med" len="med"/>
                    </a:lnT>
                    <a:lnB w="12700" cap="flat" cmpd="sng">
                      <a:solidFill>
                        <a:srgbClr val="FFFFFF"/>
                      </a:solidFill>
                      <a:prstDash val="solid"/>
                      <a:round/>
                      <a:headEnd type="none" w="med" len="med"/>
                      <a:tailEnd type="none" w="med" len="med"/>
                    </a:lnB>
                    <a:solidFill>
                      <a:srgbClr val="A7BFDE"/>
                    </a:solidFill>
                  </a:tcPr>
                </a:tc>
                <a:tc>
                  <a:txBody>
                    <a:bodyPr/>
                    <a:lstStyle/>
                    <a:p>
                      <a:pPr lvl="0" algn="ctr" rtl="0">
                        <a:spcBef>
                          <a:spcPts val="0"/>
                        </a:spcBef>
                        <a:buNone/>
                      </a:pPr>
                      <a:r>
                        <a:rPr lang="en"/>
                        <a:t>X</a:t>
                      </a:r>
                    </a:p>
                  </a:txBody>
                  <a:tcPr marL="68575" marR="68575" marT="91425" marB="91425">
                    <a:lnL w="127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38100" cap="flat" cmpd="sng">
                      <a:solidFill>
                        <a:srgbClr val="FFFFFF"/>
                      </a:solidFill>
                      <a:prstDash val="solid"/>
                      <a:round/>
                      <a:headEnd type="none" w="med" len="med"/>
                      <a:tailEnd type="none" w="med" len="med"/>
                    </a:lnT>
                    <a:lnB w="12700" cap="flat" cmpd="sng">
                      <a:solidFill>
                        <a:srgbClr val="FFFFFF"/>
                      </a:solidFill>
                      <a:prstDash val="solid"/>
                      <a:round/>
                      <a:headEnd type="none" w="med" len="med"/>
                      <a:tailEnd type="none" w="med" len="med"/>
                    </a:lnB>
                    <a:solidFill>
                      <a:srgbClr val="A7BFDE"/>
                    </a:solidFill>
                  </a:tcPr>
                </a:tc>
                <a:tc>
                  <a:txBody>
                    <a:bodyPr/>
                    <a:lstStyle/>
                    <a:p>
                      <a:pPr lvl="0" algn="ctr" rtl="0">
                        <a:spcBef>
                          <a:spcPts val="0"/>
                        </a:spcBef>
                        <a:buNone/>
                      </a:pPr>
                      <a:r>
                        <a:rPr lang="en"/>
                        <a:t>X</a:t>
                      </a:r>
                    </a:p>
                  </a:txBody>
                  <a:tcPr marL="68575" marR="68575" marT="91425" marB="91425">
                    <a:lnL w="127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38100" cap="flat" cmpd="sng">
                      <a:solidFill>
                        <a:srgbClr val="FFFFFF"/>
                      </a:solidFill>
                      <a:prstDash val="solid"/>
                      <a:round/>
                      <a:headEnd type="none" w="med" len="med"/>
                      <a:tailEnd type="none" w="med" len="med"/>
                    </a:lnT>
                    <a:lnB w="12700" cap="flat" cmpd="sng">
                      <a:solidFill>
                        <a:srgbClr val="FFFFFF"/>
                      </a:solidFill>
                      <a:prstDash val="solid"/>
                      <a:round/>
                      <a:headEnd type="none" w="med" len="med"/>
                      <a:tailEnd type="none" w="med" len="med"/>
                    </a:lnB>
                    <a:solidFill>
                      <a:srgbClr val="A7BFDE"/>
                    </a:solidFill>
                  </a:tcPr>
                </a:tc>
                <a:tc>
                  <a:txBody>
                    <a:bodyPr/>
                    <a:lstStyle/>
                    <a:p>
                      <a:pPr lvl="0" algn="ctr" rtl="0">
                        <a:spcBef>
                          <a:spcPts val="0"/>
                        </a:spcBef>
                        <a:buNone/>
                      </a:pPr>
                      <a:r>
                        <a:rPr lang="en"/>
                        <a:t>X</a:t>
                      </a:r>
                    </a:p>
                  </a:txBody>
                  <a:tcPr marL="68575" marR="68575" marT="91425" marB="91425">
                    <a:lnL w="127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38100" cap="flat" cmpd="sng">
                      <a:solidFill>
                        <a:srgbClr val="FFFFFF"/>
                      </a:solidFill>
                      <a:prstDash val="solid"/>
                      <a:round/>
                      <a:headEnd type="none" w="med" len="med"/>
                      <a:tailEnd type="none" w="med" len="med"/>
                    </a:lnT>
                    <a:lnB w="12700" cap="flat" cmpd="sng">
                      <a:solidFill>
                        <a:srgbClr val="FFFFFF"/>
                      </a:solidFill>
                      <a:prstDash val="solid"/>
                      <a:round/>
                      <a:headEnd type="none" w="med" len="med"/>
                      <a:tailEnd type="none" w="med" len="med"/>
                    </a:lnB>
                    <a:solidFill>
                      <a:srgbClr val="A7BFDE"/>
                    </a:solidFill>
                  </a:tcPr>
                </a:tc>
                <a:tc>
                  <a:txBody>
                    <a:bodyPr/>
                    <a:lstStyle/>
                    <a:p>
                      <a:pPr lvl="0" algn="ctr" rtl="0">
                        <a:spcBef>
                          <a:spcPts val="0"/>
                        </a:spcBef>
                        <a:buNone/>
                      </a:pPr>
                      <a:r>
                        <a:rPr lang="en"/>
                        <a:t>X</a:t>
                      </a:r>
                    </a:p>
                  </a:txBody>
                  <a:tcPr marL="68575" marR="68575" marT="91425" marB="91425">
                    <a:lnL w="127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38100" cap="flat" cmpd="sng">
                      <a:solidFill>
                        <a:srgbClr val="FFFFFF"/>
                      </a:solidFill>
                      <a:prstDash val="solid"/>
                      <a:round/>
                      <a:headEnd type="none" w="med" len="med"/>
                      <a:tailEnd type="none" w="med" len="med"/>
                    </a:lnT>
                    <a:lnB w="12700" cap="flat" cmpd="sng">
                      <a:solidFill>
                        <a:srgbClr val="FFFFFF"/>
                      </a:solidFill>
                      <a:prstDash val="solid"/>
                      <a:round/>
                      <a:headEnd type="none" w="med" len="med"/>
                      <a:tailEnd type="none" w="med" len="med"/>
                    </a:lnB>
                    <a:solidFill>
                      <a:srgbClr val="A7BFDE"/>
                    </a:solidFill>
                  </a:tcPr>
                </a:tc>
                <a:tc>
                  <a:txBody>
                    <a:bodyPr/>
                    <a:lstStyle/>
                    <a:p>
                      <a:pPr lvl="0" algn="ctr" rtl="0">
                        <a:spcBef>
                          <a:spcPts val="0"/>
                        </a:spcBef>
                        <a:buNone/>
                      </a:pPr>
                      <a:r>
                        <a:rPr lang="en"/>
                        <a:t> </a:t>
                      </a:r>
                    </a:p>
                  </a:txBody>
                  <a:tcPr marL="68575" marR="68575" marT="91425" marB="91425">
                    <a:lnL w="127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38100" cap="flat" cmpd="sng">
                      <a:solidFill>
                        <a:srgbClr val="FFFFFF"/>
                      </a:solidFill>
                      <a:prstDash val="solid"/>
                      <a:round/>
                      <a:headEnd type="none" w="med" len="med"/>
                      <a:tailEnd type="none" w="med" len="med"/>
                    </a:lnT>
                    <a:lnB w="12700" cap="flat" cmpd="sng">
                      <a:solidFill>
                        <a:srgbClr val="FFFFFF"/>
                      </a:solidFill>
                      <a:prstDash val="solid"/>
                      <a:round/>
                      <a:headEnd type="none" w="med" len="med"/>
                      <a:tailEnd type="none" w="med" len="med"/>
                    </a:lnB>
                    <a:solidFill>
                      <a:srgbClr val="A7BFDE"/>
                    </a:solidFill>
                  </a:tcPr>
                </a:tc>
                <a:tc>
                  <a:txBody>
                    <a:bodyPr/>
                    <a:lstStyle/>
                    <a:p>
                      <a:pPr lvl="0" algn="ctr" rtl="0">
                        <a:spcBef>
                          <a:spcPts val="0"/>
                        </a:spcBef>
                        <a:buNone/>
                      </a:pPr>
                      <a:r>
                        <a:rPr lang="en"/>
                        <a:t>X</a:t>
                      </a:r>
                    </a:p>
                  </a:txBody>
                  <a:tcPr marL="68575" marR="68575" marT="91425" marB="91425">
                    <a:lnL w="127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38100" cap="flat" cmpd="sng">
                      <a:solidFill>
                        <a:srgbClr val="FFFFFF"/>
                      </a:solidFill>
                      <a:prstDash val="solid"/>
                      <a:round/>
                      <a:headEnd type="none" w="med" len="med"/>
                      <a:tailEnd type="none" w="med" len="med"/>
                    </a:lnT>
                    <a:lnB w="12700" cap="flat" cmpd="sng">
                      <a:solidFill>
                        <a:srgbClr val="FFFFFF"/>
                      </a:solidFill>
                      <a:prstDash val="solid"/>
                      <a:round/>
                      <a:headEnd type="none" w="med" len="med"/>
                      <a:tailEnd type="none" w="med" len="med"/>
                    </a:lnB>
                    <a:solidFill>
                      <a:srgbClr val="A7BFDE"/>
                    </a:solidFill>
                  </a:tcPr>
                </a:tc>
                <a:extLst>
                  <a:ext uri="{0D108BD9-81ED-4DB2-BD59-A6C34878D82A}">
                    <a16:rowId xmlns:a16="http://schemas.microsoft.com/office/drawing/2014/main" xmlns="" val="10001"/>
                  </a:ext>
                </a:extLst>
              </a:tr>
              <a:tr h="552450">
                <a:tc>
                  <a:txBody>
                    <a:bodyPr/>
                    <a:lstStyle/>
                    <a:p>
                      <a:pPr lvl="0" rtl="0">
                        <a:spcBef>
                          <a:spcPts val="0"/>
                        </a:spcBef>
                        <a:buNone/>
                      </a:pPr>
                      <a:r>
                        <a:rPr lang="en" sz="1100" b="1">
                          <a:solidFill>
                            <a:srgbClr val="FFFFFF"/>
                          </a:solidFill>
                        </a:rPr>
                        <a:t>Market Strategy Development</a:t>
                      </a:r>
                    </a:p>
                  </a:txBody>
                  <a:tcPr marL="68575" marR="68575" marT="91425" marB="91425">
                    <a:lnL w="12700" cap="flat" cmpd="sng">
                      <a:solidFill>
                        <a:srgbClr val="FFFFFF"/>
                      </a:solidFill>
                      <a:prstDash val="solid"/>
                      <a:round/>
                      <a:headEnd type="none" w="med" len="med"/>
                      <a:tailEnd type="none" w="med" len="med"/>
                    </a:lnL>
                    <a:lnR w="38100" cap="flat" cmpd="sng">
                      <a:solidFill>
                        <a:srgbClr val="FFFFFF"/>
                      </a:solidFill>
                      <a:prstDash val="solid"/>
                      <a:round/>
                      <a:headEnd type="none" w="med" len="med"/>
                      <a:tailEnd type="none" w="med" len="med"/>
                    </a:lnR>
                    <a:solidFill>
                      <a:srgbClr val="4F81BD"/>
                    </a:solidFill>
                  </a:tcPr>
                </a:tc>
                <a:tc>
                  <a:txBody>
                    <a:bodyPr/>
                    <a:lstStyle/>
                    <a:p>
                      <a:pPr lvl="0" algn="ctr" rtl="0">
                        <a:spcBef>
                          <a:spcPts val="0"/>
                        </a:spcBef>
                        <a:buNone/>
                      </a:pPr>
                      <a:r>
                        <a:rPr lang="en"/>
                        <a:t>X</a:t>
                      </a:r>
                    </a:p>
                  </a:txBody>
                  <a:tcPr marL="68575" marR="68575" marT="91425" marB="91425">
                    <a:lnL w="381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12700" cap="flat" cmpd="sng">
                      <a:solidFill>
                        <a:srgbClr val="FFFFFF"/>
                      </a:solidFill>
                      <a:prstDash val="solid"/>
                      <a:round/>
                      <a:headEnd type="none" w="med" len="med"/>
                      <a:tailEnd type="none" w="med" len="med"/>
                    </a:lnT>
                    <a:lnB w="12700" cap="flat" cmpd="sng">
                      <a:solidFill>
                        <a:srgbClr val="FFFFFF"/>
                      </a:solidFill>
                      <a:prstDash val="solid"/>
                      <a:round/>
                      <a:headEnd type="none" w="med" len="med"/>
                      <a:tailEnd type="none" w="med" len="med"/>
                    </a:lnB>
                    <a:solidFill>
                      <a:srgbClr val="D3DFEE"/>
                    </a:solidFill>
                  </a:tcPr>
                </a:tc>
                <a:tc>
                  <a:txBody>
                    <a:bodyPr/>
                    <a:lstStyle/>
                    <a:p>
                      <a:pPr lvl="0" algn="ctr" rtl="0">
                        <a:spcBef>
                          <a:spcPts val="0"/>
                        </a:spcBef>
                        <a:buNone/>
                      </a:pPr>
                      <a:r>
                        <a:rPr lang="en"/>
                        <a:t>X</a:t>
                      </a:r>
                    </a:p>
                  </a:txBody>
                  <a:tcPr marL="68575" marR="68575" marT="91425" marB="91425">
                    <a:lnL w="127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12700" cap="flat" cmpd="sng">
                      <a:solidFill>
                        <a:srgbClr val="FFFFFF"/>
                      </a:solidFill>
                      <a:prstDash val="solid"/>
                      <a:round/>
                      <a:headEnd type="none" w="med" len="med"/>
                      <a:tailEnd type="none" w="med" len="med"/>
                    </a:lnT>
                    <a:lnB w="12700" cap="flat" cmpd="sng">
                      <a:solidFill>
                        <a:srgbClr val="FFFFFF"/>
                      </a:solidFill>
                      <a:prstDash val="solid"/>
                      <a:round/>
                      <a:headEnd type="none" w="med" len="med"/>
                      <a:tailEnd type="none" w="med" len="med"/>
                    </a:lnB>
                    <a:solidFill>
                      <a:srgbClr val="D3DFEE"/>
                    </a:solidFill>
                  </a:tcPr>
                </a:tc>
                <a:tc>
                  <a:txBody>
                    <a:bodyPr/>
                    <a:lstStyle/>
                    <a:p>
                      <a:pPr lvl="0" algn="ctr" rtl="0">
                        <a:spcBef>
                          <a:spcPts val="0"/>
                        </a:spcBef>
                        <a:buNone/>
                      </a:pPr>
                      <a:r>
                        <a:rPr lang="en"/>
                        <a:t>X</a:t>
                      </a:r>
                    </a:p>
                  </a:txBody>
                  <a:tcPr marL="68575" marR="68575" marT="91425" marB="91425">
                    <a:lnL w="127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12700" cap="flat" cmpd="sng">
                      <a:solidFill>
                        <a:srgbClr val="FFFFFF"/>
                      </a:solidFill>
                      <a:prstDash val="solid"/>
                      <a:round/>
                      <a:headEnd type="none" w="med" len="med"/>
                      <a:tailEnd type="none" w="med" len="med"/>
                    </a:lnT>
                    <a:lnB w="12700" cap="flat" cmpd="sng">
                      <a:solidFill>
                        <a:srgbClr val="FFFFFF"/>
                      </a:solidFill>
                      <a:prstDash val="solid"/>
                      <a:round/>
                      <a:headEnd type="none" w="med" len="med"/>
                      <a:tailEnd type="none" w="med" len="med"/>
                    </a:lnB>
                    <a:solidFill>
                      <a:srgbClr val="D3DFEE"/>
                    </a:solidFill>
                  </a:tcPr>
                </a:tc>
                <a:tc>
                  <a:txBody>
                    <a:bodyPr/>
                    <a:lstStyle/>
                    <a:p>
                      <a:pPr lvl="0" algn="ctr" rtl="0">
                        <a:spcBef>
                          <a:spcPts val="0"/>
                        </a:spcBef>
                        <a:buNone/>
                      </a:pPr>
                      <a:r>
                        <a:rPr lang="en"/>
                        <a:t>X</a:t>
                      </a:r>
                    </a:p>
                  </a:txBody>
                  <a:tcPr marL="68575" marR="68575" marT="91425" marB="91425">
                    <a:lnL w="127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12700" cap="flat" cmpd="sng">
                      <a:solidFill>
                        <a:srgbClr val="FFFFFF"/>
                      </a:solidFill>
                      <a:prstDash val="solid"/>
                      <a:round/>
                      <a:headEnd type="none" w="med" len="med"/>
                      <a:tailEnd type="none" w="med" len="med"/>
                    </a:lnT>
                    <a:lnB w="12700" cap="flat" cmpd="sng">
                      <a:solidFill>
                        <a:srgbClr val="FFFFFF"/>
                      </a:solidFill>
                      <a:prstDash val="solid"/>
                      <a:round/>
                      <a:headEnd type="none" w="med" len="med"/>
                      <a:tailEnd type="none" w="med" len="med"/>
                    </a:lnB>
                    <a:solidFill>
                      <a:srgbClr val="D3DFEE"/>
                    </a:solidFill>
                  </a:tcPr>
                </a:tc>
                <a:tc>
                  <a:txBody>
                    <a:bodyPr/>
                    <a:lstStyle/>
                    <a:p>
                      <a:pPr lvl="0" algn="ctr" rtl="0">
                        <a:spcBef>
                          <a:spcPts val="0"/>
                        </a:spcBef>
                        <a:buNone/>
                      </a:pPr>
                      <a:r>
                        <a:rPr lang="en"/>
                        <a:t>X</a:t>
                      </a:r>
                    </a:p>
                  </a:txBody>
                  <a:tcPr marL="68575" marR="68575" marT="91425" marB="91425">
                    <a:lnL w="127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12700" cap="flat" cmpd="sng">
                      <a:solidFill>
                        <a:srgbClr val="FFFFFF"/>
                      </a:solidFill>
                      <a:prstDash val="solid"/>
                      <a:round/>
                      <a:headEnd type="none" w="med" len="med"/>
                      <a:tailEnd type="none" w="med" len="med"/>
                    </a:lnT>
                    <a:lnB w="12700" cap="flat" cmpd="sng">
                      <a:solidFill>
                        <a:srgbClr val="FFFFFF"/>
                      </a:solidFill>
                      <a:prstDash val="solid"/>
                      <a:round/>
                      <a:headEnd type="none" w="med" len="med"/>
                      <a:tailEnd type="none" w="med" len="med"/>
                    </a:lnB>
                    <a:solidFill>
                      <a:srgbClr val="D3DFEE"/>
                    </a:solidFill>
                  </a:tcPr>
                </a:tc>
                <a:tc>
                  <a:txBody>
                    <a:bodyPr/>
                    <a:lstStyle/>
                    <a:p>
                      <a:pPr lvl="0" algn="ctr" rtl="0">
                        <a:spcBef>
                          <a:spcPts val="0"/>
                        </a:spcBef>
                        <a:buNone/>
                      </a:pPr>
                      <a:r>
                        <a:rPr lang="en"/>
                        <a:t>X</a:t>
                      </a:r>
                    </a:p>
                  </a:txBody>
                  <a:tcPr marL="68575" marR="68575" marT="91425" marB="91425">
                    <a:lnL w="127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12700" cap="flat" cmpd="sng">
                      <a:solidFill>
                        <a:srgbClr val="FFFFFF"/>
                      </a:solidFill>
                      <a:prstDash val="solid"/>
                      <a:round/>
                      <a:headEnd type="none" w="med" len="med"/>
                      <a:tailEnd type="none" w="med" len="med"/>
                    </a:lnT>
                    <a:lnB w="12700" cap="flat" cmpd="sng">
                      <a:solidFill>
                        <a:srgbClr val="FFFFFF"/>
                      </a:solidFill>
                      <a:prstDash val="solid"/>
                      <a:round/>
                      <a:headEnd type="none" w="med" len="med"/>
                      <a:tailEnd type="none" w="med" len="med"/>
                    </a:lnB>
                    <a:solidFill>
                      <a:srgbClr val="D3DFEE"/>
                    </a:solidFill>
                  </a:tcPr>
                </a:tc>
                <a:tc>
                  <a:txBody>
                    <a:bodyPr/>
                    <a:lstStyle/>
                    <a:p>
                      <a:pPr lvl="0" algn="ctr" rtl="0">
                        <a:spcBef>
                          <a:spcPts val="0"/>
                        </a:spcBef>
                        <a:buNone/>
                      </a:pPr>
                      <a:r>
                        <a:rPr lang="en"/>
                        <a:t>X</a:t>
                      </a:r>
                    </a:p>
                  </a:txBody>
                  <a:tcPr marL="68575" marR="68575" marT="91425" marB="91425">
                    <a:lnL w="127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12700" cap="flat" cmpd="sng">
                      <a:solidFill>
                        <a:srgbClr val="FFFFFF"/>
                      </a:solidFill>
                      <a:prstDash val="solid"/>
                      <a:round/>
                      <a:headEnd type="none" w="med" len="med"/>
                      <a:tailEnd type="none" w="med" len="med"/>
                    </a:lnT>
                    <a:lnB w="12700" cap="flat" cmpd="sng">
                      <a:solidFill>
                        <a:srgbClr val="FFFFFF"/>
                      </a:solidFill>
                      <a:prstDash val="solid"/>
                      <a:round/>
                      <a:headEnd type="none" w="med" len="med"/>
                      <a:tailEnd type="none" w="med" len="med"/>
                    </a:lnB>
                    <a:solidFill>
                      <a:srgbClr val="D3DFEE"/>
                    </a:solidFill>
                  </a:tcPr>
                </a:tc>
                <a:extLst>
                  <a:ext uri="{0D108BD9-81ED-4DB2-BD59-A6C34878D82A}">
                    <a16:rowId xmlns:a16="http://schemas.microsoft.com/office/drawing/2014/main" xmlns="" val="10002"/>
                  </a:ext>
                </a:extLst>
              </a:tr>
              <a:tr h="361950">
                <a:tc>
                  <a:txBody>
                    <a:bodyPr/>
                    <a:lstStyle/>
                    <a:p>
                      <a:pPr lvl="0" rtl="0">
                        <a:spcBef>
                          <a:spcPts val="0"/>
                        </a:spcBef>
                        <a:buNone/>
                      </a:pPr>
                      <a:r>
                        <a:rPr lang="en" sz="1100" b="1">
                          <a:solidFill>
                            <a:srgbClr val="FFFFFF"/>
                          </a:solidFill>
                        </a:rPr>
                        <a:t>Strategy Collaboration</a:t>
                      </a:r>
                    </a:p>
                  </a:txBody>
                  <a:tcPr marL="68575" marR="68575" marT="91425" marB="91425">
                    <a:lnL w="12700" cap="flat" cmpd="sng">
                      <a:solidFill>
                        <a:srgbClr val="FFFFFF"/>
                      </a:solidFill>
                      <a:prstDash val="solid"/>
                      <a:round/>
                      <a:headEnd type="none" w="med" len="med"/>
                      <a:tailEnd type="none" w="med" len="med"/>
                    </a:lnL>
                    <a:lnR w="38100" cap="flat" cmpd="sng">
                      <a:solidFill>
                        <a:srgbClr val="FFFFFF"/>
                      </a:solidFill>
                      <a:prstDash val="solid"/>
                      <a:round/>
                      <a:headEnd type="none" w="med" len="med"/>
                      <a:tailEnd type="none" w="med" len="med"/>
                    </a:lnR>
                    <a:solidFill>
                      <a:srgbClr val="4F81BD"/>
                    </a:solidFill>
                  </a:tcPr>
                </a:tc>
                <a:tc>
                  <a:txBody>
                    <a:bodyPr/>
                    <a:lstStyle/>
                    <a:p>
                      <a:pPr lvl="0" algn="ctr" rtl="0">
                        <a:spcBef>
                          <a:spcPts val="0"/>
                        </a:spcBef>
                        <a:buNone/>
                      </a:pPr>
                      <a:r>
                        <a:rPr lang="en"/>
                        <a:t>X</a:t>
                      </a:r>
                    </a:p>
                  </a:txBody>
                  <a:tcPr marL="68575" marR="68575" marT="91425" marB="91425">
                    <a:lnL w="381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12700" cap="flat" cmpd="sng">
                      <a:solidFill>
                        <a:srgbClr val="FFFFFF"/>
                      </a:solidFill>
                      <a:prstDash val="solid"/>
                      <a:round/>
                      <a:headEnd type="none" w="med" len="med"/>
                      <a:tailEnd type="none" w="med" len="med"/>
                    </a:lnT>
                    <a:lnB w="12700" cap="flat" cmpd="sng">
                      <a:solidFill>
                        <a:srgbClr val="FFFFFF"/>
                      </a:solidFill>
                      <a:prstDash val="solid"/>
                      <a:round/>
                      <a:headEnd type="none" w="med" len="med"/>
                      <a:tailEnd type="none" w="med" len="med"/>
                    </a:lnB>
                    <a:solidFill>
                      <a:srgbClr val="A7BFDE"/>
                    </a:solidFill>
                  </a:tcPr>
                </a:tc>
                <a:tc>
                  <a:txBody>
                    <a:bodyPr/>
                    <a:lstStyle/>
                    <a:p>
                      <a:pPr lvl="0" algn="ctr" rtl="0">
                        <a:spcBef>
                          <a:spcPts val="0"/>
                        </a:spcBef>
                        <a:buNone/>
                      </a:pPr>
                      <a:r>
                        <a:rPr lang="en"/>
                        <a:t>X</a:t>
                      </a:r>
                    </a:p>
                  </a:txBody>
                  <a:tcPr marL="68575" marR="68575" marT="91425" marB="91425">
                    <a:lnL w="127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12700" cap="flat" cmpd="sng">
                      <a:solidFill>
                        <a:srgbClr val="FFFFFF"/>
                      </a:solidFill>
                      <a:prstDash val="solid"/>
                      <a:round/>
                      <a:headEnd type="none" w="med" len="med"/>
                      <a:tailEnd type="none" w="med" len="med"/>
                    </a:lnT>
                    <a:lnB w="12700" cap="flat" cmpd="sng">
                      <a:solidFill>
                        <a:srgbClr val="FFFFFF"/>
                      </a:solidFill>
                      <a:prstDash val="solid"/>
                      <a:round/>
                      <a:headEnd type="none" w="med" len="med"/>
                      <a:tailEnd type="none" w="med" len="med"/>
                    </a:lnB>
                    <a:solidFill>
                      <a:srgbClr val="A7BFDE"/>
                    </a:solidFill>
                  </a:tcPr>
                </a:tc>
                <a:tc>
                  <a:txBody>
                    <a:bodyPr/>
                    <a:lstStyle/>
                    <a:p>
                      <a:pPr lvl="0" algn="ctr" rtl="0">
                        <a:spcBef>
                          <a:spcPts val="0"/>
                        </a:spcBef>
                        <a:buNone/>
                      </a:pPr>
                      <a:r>
                        <a:rPr lang="en"/>
                        <a:t>X</a:t>
                      </a:r>
                    </a:p>
                  </a:txBody>
                  <a:tcPr marL="68575" marR="68575" marT="91425" marB="91425">
                    <a:lnL w="127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12700" cap="flat" cmpd="sng">
                      <a:solidFill>
                        <a:srgbClr val="FFFFFF"/>
                      </a:solidFill>
                      <a:prstDash val="solid"/>
                      <a:round/>
                      <a:headEnd type="none" w="med" len="med"/>
                      <a:tailEnd type="none" w="med" len="med"/>
                    </a:lnT>
                    <a:lnB w="12700" cap="flat" cmpd="sng">
                      <a:solidFill>
                        <a:srgbClr val="FFFFFF"/>
                      </a:solidFill>
                      <a:prstDash val="solid"/>
                      <a:round/>
                      <a:headEnd type="none" w="med" len="med"/>
                      <a:tailEnd type="none" w="med" len="med"/>
                    </a:lnB>
                    <a:solidFill>
                      <a:srgbClr val="A7BFDE"/>
                    </a:solidFill>
                  </a:tcPr>
                </a:tc>
                <a:tc>
                  <a:txBody>
                    <a:bodyPr/>
                    <a:lstStyle/>
                    <a:p>
                      <a:pPr lvl="0" algn="ctr" rtl="0">
                        <a:spcBef>
                          <a:spcPts val="0"/>
                        </a:spcBef>
                        <a:buNone/>
                      </a:pPr>
                      <a:r>
                        <a:rPr lang="en"/>
                        <a:t> </a:t>
                      </a:r>
                    </a:p>
                  </a:txBody>
                  <a:tcPr marL="68575" marR="68575" marT="91425" marB="91425">
                    <a:lnL w="127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12700" cap="flat" cmpd="sng">
                      <a:solidFill>
                        <a:srgbClr val="FFFFFF"/>
                      </a:solidFill>
                      <a:prstDash val="solid"/>
                      <a:round/>
                      <a:headEnd type="none" w="med" len="med"/>
                      <a:tailEnd type="none" w="med" len="med"/>
                    </a:lnT>
                    <a:lnB w="12700" cap="flat" cmpd="sng">
                      <a:solidFill>
                        <a:srgbClr val="FFFFFF"/>
                      </a:solidFill>
                      <a:prstDash val="solid"/>
                      <a:round/>
                      <a:headEnd type="none" w="med" len="med"/>
                      <a:tailEnd type="none" w="med" len="med"/>
                    </a:lnB>
                    <a:solidFill>
                      <a:srgbClr val="A7BFDE"/>
                    </a:solidFill>
                  </a:tcPr>
                </a:tc>
                <a:tc>
                  <a:txBody>
                    <a:bodyPr/>
                    <a:lstStyle/>
                    <a:p>
                      <a:pPr lvl="0" algn="ctr" rtl="0">
                        <a:spcBef>
                          <a:spcPts val="0"/>
                        </a:spcBef>
                        <a:buNone/>
                      </a:pPr>
                      <a:r>
                        <a:rPr lang="en"/>
                        <a:t>X</a:t>
                      </a:r>
                    </a:p>
                  </a:txBody>
                  <a:tcPr marL="68575" marR="68575" marT="91425" marB="91425">
                    <a:lnL w="127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12700" cap="flat" cmpd="sng">
                      <a:solidFill>
                        <a:srgbClr val="FFFFFF"/>
                      </a:solidFill>
                      <a:prstDash val="solid"/>
                      <a:round/>
                      <a:headEnd type="none" w="med" len="med"/>
                      <a:tailEnd type="none" w="med" len="med"/>
                    </a:lnT>
                    <a:lnB w="12700" cap="flat" cmpd="sng">
                      <a:solidFill>
                        <a:srgbClr val="FFFFFF"/>
                      </a:solidFill>
                      <a:prstDash val="solid"/>
                      <a:round/>
                      <a:headEnd type="none" w="med" len="med"/>
                      <a:tailEnd type="none" w="med" len="med"/>
                    </a:lnB>
                    <a:solidFill>
                      <a:srgbClr val="A7BFDE"/>
                    </a:solidFill>
                  </a:tcPr>
                </a:tc>
                <a:tc>
                  <a:txBody>
                    <a:bodyPr/>
                    <a:lstStyle/>
                    <a:p>
                      <a:pPr lvl="0" algn="ctr" rtl="0">
                        <a:spcBef>
                          <a:spcPts val="0"/>
                        </a:spcBef>
                        <a:buNone/>
                      </a:pPr>
                      <a:r>
                        <a:rPr lang="en"/>
                        <a:t>X</a:t>
                      </a:r>
                    </a:p>
                  </a:txBody>
                  <a:tcPr marL="68575" marR="68575" marT="91425" marB="91425">
                    <a:lnL w="127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12700" cap="flat" cmpd="sng">
                      <a:solidFill>
                        <a:srgbClr val="FFFFFF"/>
                      </a:solidFill>
                      <a:prstDash val="solid"/>
                      <a:round/>
                      <a:headEnd type="none" w="med" len="med"/>
                      <a:tailEnd type="none" w="med" len="med"/>
                    </a:lnT>
                    <a:lnB w="12700" cap="flat" cmpd="sng">
                      <a:solidFill>
                        <a:srgbClr val="FFFFFF"/>
                      </a:solidFill>
                      <a:prstDash val="solid"/>
                      <a:round/>
                      <a:headEnd type="none" w="med" len="med"/>
                      <a:tailEnd type="none" w="med" len="med"/>
                    </a:lnB>
                    <a:solidFill>
                      <a:srgbClr val="A7BFDE"/>
                    </a:solidFill>
                  </a:tcPr>
                </a:tc>
                <a:tc>
                  <a:txBody>
                    <a:bodyPr/>
                    <a:lstStyle/>
                    <a:p>
                      <a:pPr lvl="0" algn="ctr" rtl="0">
                        <a:spcBef>
                          <a:spcPts val="0"/>
                        </a:spcBef>
                        <a:buNone/>
                      </a:pPr>
                      <a:r>
                        <a:rPr lang="en"/>
                        <a:t>X</a:t>
                      </a:r>
                    </a:p>
                  </a:txBody>
                  <a:tcPr marL="68575" marR="68575" marT="91425" marB="91425">
                    <a:lnL w="127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12700" cap="flat" cmpd="sng">
                      <a:solidFill>
                        <a:srgbClr val="FFFFFF"/>
                      </a:solidFill>
                      <a:prstDash val="solid"/>
                      <a:round/>
                      <a:headEnd type="none" w="med" len="med"/>
                      <a:tailEnd type="none" w="med" len="med"/>
                    </a:lnT>
                    <a:lnB w="12700" cap="flat" cmpd="sng">
                      <a:solidFill>
                        <a:srgbClr val="FFFFFF"/>
                      </a:solidFill>
                      <a:prstDash val="solid"/>
                      <a:round/>
                      <a:headEnd type="none" w="med" len="med"/>
                      <a:tailEnd type="none" w="med" len="med"/>
                    </a:lnB>
                    <a:solidFill>
                      <a:srgbClr val="A7BFDE"/>
                    </a:solidFill>
                  </a:tcPr>
                </a:tc>
                <a:extLst>
                  <a:ext uri="{0D108BD9-81ED-4DB2-BD59-A6C34878D82A}">
                    <a16:rowId xmlns:a16="http://schemas.microsoft.com/office/drawing/2014/main" xmlns="" val="10003"/>
                  </a:ext>
                </a:extLst>
              </a:tr>
              <a:tr h="371475">
                <a:tc>
                  <a:txBody>
                    <a:bodyPr/>
                    <a:lstStyle/>
                    <a:p>
                      <a:pPr lvl="0" rtl="0">
                        <a:spcBef>
                          <a:spcPts val="0"/>
                        </a:spcBef>
                        <a:buNone/>
                      </a:pPr>
                      <a:r>
                        <a:rPr lang="en" sz="1100" b="1">
                          <a:solidFill>
                            <a:srgbClr val="FFFFFF"/>
                          </a:solidFill>
                        </a:rPr>
                        <a:t>Business Agreement</a:t>
                      </a:r>
                    </a:p>
                  </a:txBody>
                  <a:tcPr marL="68575" marR="68575" marT="91425" marB="91425">
                    <a:lnL w="12700" cap="flat" cmpd="sng">
                      <a:solidFill>
                        <a:srgbClr val="FFFFFF"/>
                      </a:solidFill>
                      <a:prstDash val="solid"/>
                      <a:round/>
                      <a:headEnd type="none" w="med" len="med"/>
                      <a:tailEnd type="none" w="med" len="med"/>
                    </a:lnL>
                    <a:lnR w="38100" cap="flat" cmpd="sng">
                      <a:solidFill>
                        <a:srgbClr val="FFFFFF"/>
                      </a:solidFill>
                      <a:prstDash val="solid"/>
                      <a:round/>
                      <a:headEnd type="none" w="med" len="med"/>
                      <a:tailEnd type="none" w="med" len="med"/>
                    </a:lnR>
                    <a:lnB w="12700" cap="flat" cmpd="sng">
                      <a:solidFill>
                        <a:srgbClr val="FFFFFF"/>
                      </a:solidFill>
                      <a:prstDash val="solid"/>
                      <a:round/>
                      <a:headEnd type="none" w="med" len="med"/>
                      <a:tailEnd type="none" w="med" len="med"/>
                    </a:lnB>
                    <a:solidFill>
                      <a:srgbClr val="4F81BD"/>
                    </a:solidFill>
                  </a:tcPr>
                </a:tc>
                <a:tc>
                  <a:txBody>
                    <a:bodyPr/>
                    <a:lstStyle/>
                    <a:p>
                      <a:pPr lvl="0" algn="ctr" rtl="0">
                        <a:spcBef>
                          <a:spcPts val="0"/>
                        </a:spcBef>
                        <a:buNone/>
                      </a:pPr>
                      <a:r>
                        <a:rPr lang="en"/>
                        <a:t>X</a:t>
                      </a:r>
                    </a:p>
                  </a:txBody>
                  <a:tcPr marL="68575" marR="68575" marT="91425" marB="91425">
                    <a:lnL w="381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12700" cap="flat" cmpd="sng">
                      <a:solidFill>
                        <a:srgbClr val="FFFFFF"/>
                      </a:solidFill>
                      <a:prstDash val="solid"/>
                      <a:round/>
                      <a:headEnd type="none" w="med" len="med"/>
                      <a:tailEnd type="none" w="med" len="med"/>
                    </a:lnT>
                    <a:lnB w="12700" cap="flat" cmpd="sng">
                      <a:solidFill>
                        <a:srgbClr val="FFFFFF"/>
                      </a:solidFill>
                      <a:prstDash val="solid"/>
                      <a:round/>
                      <a:headEnd type="none" w="med" len="med"/>
                      <a:tailEnd type="none" w="med" len="med"/>
                    </a:lnB>
                    <a:solidFill>
                      <a:srgbClr val="D3DFEE"/>
                    </a:solidFill>
                  </a:tcPr>
                </a:tc>
                <a:tc>
                  <a:txBody>
                    <a:bodyPr/>
                    <a:lstStyle/>
                    <a:p>
                      <a:pPr lvl="0" algn="ctr" rtl="0">
                        <a:spcBef>
                          <a:spcPts val="0"/>
                        </a:spcBef>
                        <a:buNone/>
                      </a:pPr>
                      <a:r>
                        <a:rPr lang="en"/>
                        <a:t> </a:t>
                      </a:r>
                    </a:p>
                  </a:txBody>
                  <a:tcPr marL="68575" marR="68575" marT="91425" marB="91425">
                    <a:lnL w="127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12700" cap="flat" cmpd="sng">
                      <a:solidFill>
                        <a:srgbClr val="FFFFFF"/>
                      </a:solidFill>
                      <a:prstDash val="solid"/>
                      <a:round/>
                      <a:headEnd type="none" w="med" len="med"/>
                      <a:tailEnd type="none" w="med" len="med"/>
                    </a:lnT>
                    <a:lnB w="12700" cap="flat" cmpd="sng">
                      <a:solidFill>
                        <a:srgbClr val="FFFFFF"/>
                      </a:solidFill>
                      <a:prstDash val="solid"/>
                      <a:round/>
                      <a:headEnd type="none" w="med" len="med"/>
                      <a:tailEnd type="none" w="med" len="med"/>
                    </a:lnB>
                    <a:solidFill>
                      <a:srgbClr val="D3DFEE"/>
                    </a:solidFill>
                  </a:tcPr>
                </a:tc>
                <a:tc>
                  <a:txBody>
                    <a:bodyPr/>
                    <a:lstStyle/>
                    <a:p>
                      <a:pPr lvl="0" algn="ctr" rtl="0">
                        <a:spcBef>
                          <a:spcPts val="0"/>
                        </a:spcBef>
                        <a:buNone/>
                      </a:pPr>
                      <a:r>
                        <a:rPr lang="en"/>
                        <a:t> </a:t>
                      </a:r>
                    </a:p>
                  </a:txBody>
                  <a:tcPr marL="68575" marR="68575" marT="91425" marB="91425">
                    <a:lnL w="127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12700" cap="flat" cmpd="sng">
                      <a:solidFill>
                        <a:srgbClr val="FFFFFF"/>
                      </a:solidFill>
                      <a:prstDash val="solid"/>
                      <a:round/>
                      <a:headEnd type="none" w="med" len="med"/>
                      <a:tailEnd type="none" w="med" len="med"/>
                    </a:lnT>
                    <a:lnB w="12700" cap="flat" cmpd="sng">
                      <a:solidFill>
                        <a:srgbClr val="FFFFFF"/>
                      </a:solidFill>
                      <a:prstDash val="solid"/>
                      <a:round/>
                      <a:headEnd type="none" w="med" len="med"/>
                      <a:tailEnd type="none" w="med" len="med"/>
                    </a:lnB>
                    <a:solidFill>
                      <a:srgbClr val="D3DFEE"/>
                    </a:solidFill>
                  </a:tcPr>
                </a:tc>
                <a:tc>
                  <a:txBody>
                    <a:bodyPr/>
                    <a:lstStyle/>
                    <a:p>
                      <a:pPr lvl="0" algn="ctr" rtl="0">
                        <a:spcBef>
                          <a:spcPts val="0"/>
                        </a:spcBef>
                        <a:buNone/>
                      </a:pPr>
                      <a:r>
                        <a:rPr lang="en"/>
                        <a:t> </a:t>
                      </a:r>
                    </a:p>
                  </a:txBody>
                  <a:tcPr marL="68575" marR="68575" marT="91425" marB="91425">
                    <a:lnL w="127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12700" cap="flat" cmpd="sng">
                      <a:solidFill>
                        <a:srgbClr val="FFFFFF"/>
                      </a:solidFill>
                      <a:prstDash val="solid"/>
                      <a:round/>
                      <a:headEnd type="none" w="med" len="med"/>
                      <a:tailEnd type="none" w="med" len="med"/>
                    </a:lnT>
                    <a:lnB w="12700" cap="flat" cmpd="sng">
                      <a:solidFill>
                        <a:srgbClr val="FFFFFF"/>
                      </a:solidFill>
                      <a:prstDash val="solid"/>
                      <a:round/>
                      <a:headEnd type="none" w="med" len="med"/>
                      <a:tailEnd type="none" w="med" len="med"/>
                    </a:lnB>
                    <a:solidFill>
                      <a:srgbClr val="D3DFEE"/>
                    </a:solidFill>
                  </a:tcPr>
                </a:tc>
                <a:tc>
                  <a:txBody>
                    <a:bodyPr/>
                    <a:lstStyle/>
                    <a:p>
                      <a:pPr lvl="0" algn="ctr" rtl="0">
                        <a:spcBef>
                          <a:spcPts val="0"/>
                        </a:spcBef>
                        <a:buNone/>
                      </a:pPr>
                      <a:r>
                        <a:rPr lang="en"/>
                        <a:t>X</a:t>
                      </a:r>
                    </a:p>
                  </a:txBody>
                  <a:tcPr marL="68575" marR="68575" marT="91425" marB="91425">
                    <a:lnL w="127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12700" cap="flat" cmpd="sng">
                      <a:solidFill>
                        <a:srgbClr val="FFFFFF"/>
                      </a:solidFill>
                      <a:prstDash val="solid"/>
                      <a:round/>
                      <a:headEnd type="none" w="med" len="med"/>
                      <a:tailEnd type="none" w="med" len="med"/>
                    </a:lnT>
                    <a:lnB w="12700" cap="flat" cmpd="sng">
                      <a:solidFill>
                        <a:srgbClr val="FFFFFF"/>
                      </a:solidFill>
                      <a:prstDash val="solid"/>
                      <a:round/>
                      <a:headEnd type="none" w="med" len="med"/>
                      <a:tailEnd type="none" w="med" len="med"/>
                    </a:lnB>
                    <a:solidFill>
                      <a:srgbClr val="D3DFEE"/>
                    </a:solidFill>
                  </a:tcPr>
                </a:tc>
                <a:tc>
                  <a:txBody>
                    <a:bodyPr/>
                    <a:lstStyle/>
                    <a:p>
                      <a:pPr lvl="0" algn="ctr" rtl="0">
                        <a:spcBef>
                          <a:spcPts val="0"/>
                        </a:spcBef>
                        <a:buNone/>
                      </a:pPr>
                      <a:r>
                        <a:rPr lang="en"/>
                        <a:t>X</a:t>
                      </a:r>
                    </a:p>
                  </a:txBody>
                  <a:tcPr marL="68575" marR="68575" marT="91425" marB="91425">
                    <a:lnL w="127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12700" cap="flat" cmpd="sng">
                      <a:solidFill>
                        <a:srgbClr val="FFFFFF"/>
                      </a:solidFill>
                      <a:prstDash val="solid"/>
                      <a:round/>
                      <a:headEnd type="none" w="med" len="med"/>
                      <a:tailEnd type="none" w="med" len="med"/>
                    </a:lnT>
                    <a:lnB w="12700" cap="flat" cmpd="sng">
                      <a:solidFill>
                        <a:srgbClr val="FFFFFF"/>
                      </a:solidFill>
                      <a:prstDash val="solid"/>
                      <a:round/>
                      <a:headEnd type="none" w="med" len="med"/>
                      <a:tailEnd type="none" w="med" len="med"/>
                    </a:lnB>
                    <a:solidFill>
                      <a:srgbClr val="D3DFEE"/>
                    </a:solidFill>
                  </a:tcPr>
                </a:tc>
                <a:tc>
                  <a:txBody>
                    <a:bodyPr/>
                    <a:lstStyle/>
                    <a:p>
                      <a:pPr lvl="0" algn="ctr" rtl="0">
                        <a:spcBef>
                          <a:spcPts val="0"/>
                        </a:spcBef>
                        <a:buNone/>
                      </a:pPr>
                      <a:r>
                        <a:rPr lang="en"/>
                        <a:t>X</a:t>
                      </a:r>
                    </a:p>
                  </a:txBody>
                  <a:tcPr marL="68575" marR="68575" marT="91425" marB="91425">
                    <a:lnL w="12700" cap="flat" cmpd="sng">
                      <a:solidFill>
                        <a:srgbClr val="FFFFFF"/>
                      </a:solidFill>
                      <a:prstDash val="solid"/>
                      <a:round/>
                      <a:headEnd type="none" w="med" len="med"/>
                      <a:tailEnd type="none" w="med" len="med"/>
                    </a:lnL>
                    <a:lnR w="12700" cap="flat" cmpd="sng">
                      <a:solidFill>
                        <a:srgbClr val="FFFFFF"/>
                      </a:solidFill>
                      <a:prstDash val="solid"/>
                      <a:round/>
                      <a:headEnd type="none" w="med" len="med"/>
                      <a:tailEnd type="none" w="med" len="med"/>
                    </a:lnR>
                    <a:lnT w="12700" cap="flat" cmpd="sng">
                      <a:solidFill>
                        <a:srgbClr val="FFFFFF"/>
                      </a:solidFill>
                      <a:prstDash val="solid"/>
                      <a:round/>
                      <a:headEnd type="none" w="med" len="med"/>
                      <a:tailEnd type="none" w="med" len="med"/>
                    </a:lnT>
                    <a:lnB w="12700" cap="flat" cmpd="sng">
                      <a:solidFill>
                        <a:srgbClr val="FFFFFF"/>
                      </a:solidFill>
                      <a:prstDash val="solid"/>
                      <a:round/>
                      <a:headEnd type="none" w="med" len="med"/>
                      <a:tailEnd type="none" w="med" len="med"/>
                    </a:lnB>
                    <a:solidFill>
                      <a:srgbClr val="D3DFEE"/>
                    </a:solidFill>
                  </a:tcPr>
                </a:tc>
                <a:extLst>
                  <a:ext uri="{0D108BD9-81ED-4DB2-BD59-A6C34878D82A}">
                    <a16:rowId xmlns:a16="http://schemas.microsoft.com/office/drawing/2014/main" xmlns="" val="10004"/>
                  </a:ext>
                </a:extLst>
              </a:tr>
            </a:tbl>
          </a:graphicData>
        </a:graphic>
      </p:graphicFrame>
      <p:sp>
        <p:nvSpPr>
          <p:cNvPr id="140" name="Shape 140"/>
          <p:cNvSpPr txBox="1"/>
          <p:nvPr/>
        </p:nvSpPr>
        <p:spPr>
          <a:xfrm>
            <a:off x="2026450" y="468750"/>
            <a:ext cx="3000000" cy="309000"/>
          </a:xfrm>
          <a:prstGeom prst="rect">
            <a:avLst/>
          </a:prstGeom>
          <a:noFill/>
          <a:ln>
            <a:noFill/>
          </a:ln>
        </p:spPr>
        <p:txBody>
          <a:bodyPr lIns="91425" tIns="91425" rIns="91425" bIns="91425" anchor="ctr" anchorCtr="0">
            <a:noAutofit/>
          </a:bodyPr>
          <a:lstStyle/>
          <a:p>
            <a:pPr lvl="0" rtl="0">
              <a:spcBef>
                <a:spcPts val="0"/>
              </a:spcBef>
              <a:buNone/>
            </a:pPr>
            <a:r>
              <a:rPr lang="en">
                <a:latin typeface="Merriweather"/>
                <a:ea typeface="Merriweather"/>
                <a:cs typeface="Merriweather"/>
                <a:sym typeface="Merriweather"/>
              </a:rPr>
              <a:t> </a:t>
            </a:r>
          </a:p>
          <a:p>
            <a:pPr lvl="0" rtl="0">
              <a:spcBef>
                <a:spcPts val="0"/>
              </a:spcBef>
              <a:buNone/>
            </a:pPr>
            <a:r>
              <a:rPr lang="en" b="1">
                <a:latin typeface="Merriweather"/>
                <a:ea typeface="Merriweather"/>
                <a:cs typeface="Merriweather"/>
                <a:sym typeface="Merriweather"/>
              </a:rPr>
              <a:t>HIGH-LEVEL BUS MATRIX</a:t>
            </a:r>
          </a:p>
          <a:p>
            <a:pPr lvl="0" rtl="0">
              <a:spcBef>
                <a:spcPts val="0"/>
              </a:spcBef>
              <a:buNone/>
            </a:pPr>
            <a:r>
              <a:rPr lang="en">
                <a:latin typeface="Merriweather"/>
                <a:ea typeface="Merriweather"/>
                <a:cs typeface="Merriweather"/>
                <a:sym typeface="Merriweather"/>
              </a:rPr>
              <a:t> </a:t>
            </a:r>
          </a:p>
          <a:p>
            <a:pPr lvl="0" rtl="0">
              <a:spcBef>
                <a:spcPts val="0"/>
              </a:spcBef>
              <a:buNone/>
            </a:pPr>
            <a:r>
              <a:rPr lang="en">
                <a:latin typeface="Merriweather"/>
                <a:ea typeface="Merriweather"/>
                <a:cs typeface="Merriweather"/>
                <a:sym typeface="Merriweather"/>
              </a:rPr>
              <a:t> </a:t>
            </a: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TotalTime>
  <Words>732</Words>
  <Application>Microsoft Macintosh PowerPoint</Application>
  <PresentationFormat>On-screen Show (16:9)</PresentationFormat>
  <Paragraphs>176</Paragraphs>
  <Slides>33</Slides>
  <Notes>33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Roboto</vt:lpstr>
      <vt:lpstr>Merriweather</vt:lpstr>
      <vt:lpstr>Calibri</vt:lpstr>
      <vt:lpstr>geometric</vt:lpstr>
      <vt:lpstr>PowerPoint Presentation</vt:lpstr>
      <vt:lpstr>PowerPoint Presentation</vt:lpstr>
      <vt:lpstr>Overview</vt:lpstr>
      <vt:lpstr>Steps to Dimensional Modeling</vt:lpstr>
      <vt:lpstr>PowerPoint Presentation</vt:lpstr>
      <vt:lpstr>PowerPoint Presentation</vt:lpstr>
      <vt:lpstr>PowerPoint Presentation</vt:lpstr>
      <vt:lpstr>PowerPoint Presentation</vt:lpstr>
      <vt:lpstr>PowerPoint Presentation</vt:lpstr>
      <vt:lpstr>PowerPoint Presentation</vt:lpstr>
      <vt:lpstr>Logical Fact Diagram</vt:lpstr>
      <vt:lpstr>Star Schema - VideoGameSales</vt:lpstr>
      <vt:lpstr>Dimension Attribute detailed description </vt:lpstr>
      <vt:lpstr>PowerPoint Presentation</vt:lpstr>
      <vt:lpstr>PowerPoint Presentation</vt:lpstr>
      <vt:lpstr>Fact Table Detail - Video Game Sales</vt:lpstr>
      <vt:lpstr>Ticketing System - Snowflake Schema</vt:lpstr>
      <vt:lpstr>Conformed Dimensions</vt:lpstr>
      <vt:lpstr>Transformation Rules</vt:lpstr>
      <vt:lpstr>Aggregate Table</vt:lpstr>
      <vt:lpstr>PowerPoint Presentation</vt:lpstr>
      <vt:lpstr>Slicing and Dicing</vt:lpstr>
      <vt:lpstr>Slicing and Dicing</vt:lpstr>
      <vt:lpstr>Dashboard-1</vt:lpstr>
      <vt:lpstr>Dashboard-2</vt:lpstr>
      <vt:lpstr>PowerPoint Presentation</vt:lpstr>
      <vt:lpstr>Platform Insights</vt:lpstr>
      <vt:lpstr>Overall Global Sales</vt:lpstr>
      <vt:lpstr>Combined Sheet for Genre</vt:lpstr>
      <vt:lpstr>PowerPoint Presentation</vt:lpstr>
      <vt:lpstr>Genre overall view</vt:lpstr>
      <vt:lpstr>Tableau Public</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Praveen Thinagarajan</dc:creator>
  <cp:lastModifiedBy>Joseph Morabito</cp:lastModifiedBy>
  <cp:revision>5</cp:revision>
  <dcterms:modified xsi:type="dcterms:W3CDTF">2016-12-16T16:25:55Z</dcterms:modified>
</cp:coreProperties>
</file>