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5" r:id="rId4"/>
    <p:sldId id="260" r:id="rId5"/>
    <p:sldId id="259" r:id="rId6"/>
    <p:sldId id="266" r:id="rId7"/>
    <p:sldId id="264" r:id="rId8"/>
    <p:sldId id="261" r:id="rId9"/>
    <p:sldId id="263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612B"/>
    <a:srgbClr val="B86E31"/>
    <a:srgbClr val="C57736"/>
    <a:srgbClr val="CECECE"/>
    <a:srgbClr val="929292"/>
    <a:srgbClr val="B3B3B3"/>
    <a:srgbClr val="D3D3D3"/>
    <a:srgbClr val="E8E8E8"/>
    <a:srgbClr val="DFDFDF"/>
    <a:srgbClr val="B4E1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4"/>
    <p:restoredTop sz="93692"/>
  </p:normalViewPr>
  <p:slideViewPr>
    <p:cSldViewPr snapToGrid="0" snapToObjects="1">
      <p:cViewPr>
        <p:scale>
          <a:sx n="113" d="100"/>
          <a:sy n="113" d="100"/>
        </p:scale>
        <p:origin x="6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037EE-3249-EF46-AB79-1AB0701F5B2A}" type="datetimeFigureOut">
              <a:rPr lang="en-US" smtClean="0"/>
              <a:t>9/26/17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D40B0-5F06-8F43-9609-E24A96E88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61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57519-B225-4C4F-9363-D0DF3D3EE895}" type="datetimeFigureOut">
              <a:rPr lang="en-US" smtClean="0"/>
              <a:t>9/26/17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D3B6E-9E4C-384D-8730-011C6F41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273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D3B6E-9E4C-384D-8730-011C6F416F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5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DF86-EBEC-DA4C-B1D2-8D58010612EC}" type="datetime1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J.Morabito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1B47-3583-9F4D-B028-AE65DBFF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3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A890-E8CF-544F-BC59-B56FD5D126DB}" type="datetime1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J.Morabito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1B47-3583-9F4D-B028-AE65DBFF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2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4E61-1524-4846-90B4-5EDD36144524}" type="datetime1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J.Morabito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1B47-3583-9F4D-B028-AE65DBFF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4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A9D2-724A-5F49-B302-9AD8836788B2}" type="datetime1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J.Morabito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1B47-3583-9F4D-B028-AE65DBFF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0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56F6-CB85-3545-8C89-DE152AC94261}" type="datetime1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J.Morabito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1B47-3583-9F4D-B028-AE65DBFF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2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DE8A-03EF-4B4F-A2CC-E53C5DD6C410}" type="datetime1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J.Morabito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1B47-3583-9F4D-B028-AE65DBFF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1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33B0-3FC2-D841-891C-0C9C208AE234}" type="datetime1">
              <a:rPr lang="en-US" smtClean="0"/>
              <a:t>9/26/17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J.Morabito 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1B47-3583-9F4D-B028-AE65DBFF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3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4D42-9B5D-C647-9CBA-7D860DBFF517}" type="datetime1">
              <a:rPr lang="en-US" smtClean="0"/>
              <a:t>9/26/17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J.Morabito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1B47-3583-9F4D-B028-AE65DBFF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2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5F03-F9A5-ED45-91BF-1AAA19A740AF}" type="datetime1">
              <a:rPr lang="en-US" smtClean="0"/>
              <a:t>9/26/17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J.Morabito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1B47-3583-9F4D-B028-AE65DBFF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1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6426-78E3-FA4B-811D-BA6F49777100}" type="datetime1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J.Morabito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1B47-3583-9F4D-B028-AE65DBFF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1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383D-6526-2C45-9614-746B769449F7}" type="datetime1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J.Morabito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1B47-3583-9F4D-B028-AE65DBFF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6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DF020-74A5-3D4C-A03F-52FC1BE7E0F4}" type="datetime1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J.Morabito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71B47-3583-9F4D-B028-AE65DBFFB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7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Abstraction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Systems Perspective on Databases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J.Morabito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1B47-3583-9F4D-B028-AE65DBFFB1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3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356"/>
            <a:ext cx="8229600" cy="82180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Modeling &amp; Data Warehouse </a:t>
            </a:r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92311" y="5558118"/>
            <a:ext cx="7201651" cy="836706"/>
          </a:xfrm>
          <a:prstGeom prst="rect">
            <a:avLst/>
          </a:prstGeom>
          <a:solidFill>
            <a:srgbClr val="9F9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File Structure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65428" y="4129765"/>
            <a:ext cx="1939361" cy="836706"/>
          </a:xfrm>
          <a:prstGeom prst="rect">
            <a:avLst/>
          </a:prstGeom>
          <a:solidFill>
            <a:srgbClr val="D3D3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Hierarchical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DBMS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65" y="5590989"/>
            <a:ext cx="1389529" cy="836706"/>
          </a:xfrm>
          <a:prstGeom prst="rect">
            <a:avLst/>
          </a:prstGeom>
          <a:solidFill>
            <a:srgbClr val="9F9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File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Structure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2032" y="5685056"/>
            <a:ext cx="1389529" cy="836706"/>
          </a:xfrm>
          <a:prstGeom prst="rect">
            <a:avLst/>
          </a:prstGeom>
          <a:solidFill>
            <a:srgbClr val="9F9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File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Structure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53546" y="2226766"/>
            <a:ext cx="1939361" cy="836706"/>
          </a:xfrm>
          <a:prstGeom prst="rect">
            <a:avLst/>
          </a:prstGeom>
          <a:solidFill>
            <a:srgbClr val="D3D3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Relational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DBMS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8782" y="3870320"/>
            <a:ext cx="1939361" cy="836706"/>
          </a:xfrm>
          <a:prstGeom prst="rect">
            <a:avLst/>
          </a:prstGeom>
          <a:solidFill>
            <a:srgbClr val="D3D3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STAR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(“cube”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71182" y="4282165"/>
            <a:ext cx="1939361" cy="836706"/>
          </a:xfrm>
          <a:prstGeom prst="rect">
            <a:avLst/>
          </a:prstGeom>
          <a:solidFill>
            <a:srgbClr val="D3D3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MDDB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Cube/</a:t>
            </a:r>
            <a:r>
              <a:rPr lang="en-US" dirty="0" smtClean="0">
                <a:solidFill>
                  <a:schemeClr val="tx1"/>
                </a:solidFill>
              </a:rPr>
              <a:t>OLAP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56918" y="2223591"/>
            <a:ext cx="1939361" cy="836706"/>
          </a:xfrm>
          <a:prstGeom prst="rect">
            <a:avLst/>
          </a:prstGeom>
          <a:solidFill>
            <a:srgbClr val="D3D3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Relational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DW</a:t>
            </a:r>
          </a:p>
        </p:txBody>
      </p:sp>
      <p:cxnSp>
        <p:nvCxnSpPr>
          <p:cNvPr id="11" name="Elbow Connector 10"/>
          <p:cNvCxnSpPr>
            <a:stCxn id="10" idx="3"/>
          </p:cNvCxnSpPr>
          <p:nvPr/>
        </p:nvCxnSpPr>
        <p:spPr>
          <a:xfrm>
            <a:off x="7596279" y="2641944"/>
            <a:ext cx="497197" cy="122837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3"/>
            <a:endCxn id="15" idx="1"/>
          </p:cNvCxnSpPr>
          <p:nvPr/>
        </p:nvCxnSpPr>
        <p:spPr>
          <a:xfrm flipV="1">
            <a:off x="3604789" y="2641944"/>
            <a:ext cx="1421540" cy="1906174"/>
          </a:xfrm>
          <a:prstGeom prst="bentConnector3">
            <a:avLst>
              <a:gd name="adj1" fmla="val 8088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0"/>
            <a:endCxn id="15" idx="2"/>
          </p:cNvCxnSpPr>
          <p:nvPr/>
        </p:nvCxnSpPr>
        <p:spPr>
          <a:xfrm rot="5400000" flipH="1" flipV="1">
            <a:off x="1775296" y="2022431"/>
            <a:ext cx="2530692" cy="4606424"/>
          </a:xfrm>
          <a:prstGeom prst="bentConnector3">
            <a:avLst>
              <a:gd name="adj1" fmla="val 12825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0"/>
            <a:endCxn id="15" idx="0"/>
          </p:cNvCxnSpPr>
          <p:nvPr/>
        </p:nvCxnSpPr>
        <p:spPr>
          <a:xfrm rot="5400000" flipH="1" flipV="1">
            <a:off x="4481953" y="1364866"/>
            <a:ext cx="3175" cy="1720627"/>
          </a:xfrm>
          <a:prstGeom prst="bentConnector3">
            <a:avLst>
              <a:gd name="adj1" fmla="val 730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026329" y="2223591"/>
            <a:ext cx="635050" cy="836706"/>
          </a:xfrm>
          <a:prstGeom prst="rect">
            <a:avLst/>
          </a:prstGeom>
          <a:solidFill>
            <a:srgbClr val="ECEC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Data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Staging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Cube 15"/>
          <p:cNvSpPr/>
          <p:nvPr/>
        </p:nvSpPr>
        <p:spPr>
          <a:xfrm>
            <a:off x="7596279" y="5685056"/>
            <a:ext cx="775596" cy="555548"/>
          </a:xfrm>
          <a:prstGeom prst="cube">
            <a:avLst/>
          </a:prstGeom>
          <a:solidFill>
            <a:srgbClr val="3366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47918" y="5900612"/>
            <a:ext cx="515374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09145" y="5747789"/>
            <a:ext cx="0" cy="423925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755613" y="5900189"/>
            <a:ext cx="0" cy="271525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55561" y="5895934"/>
            <a:ext cx="0" cy="271525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696834" y="1006964"/>
            <a:ext cx="2852724" cy="836706"/>
          </a:xfrm>
          <a:prstGeom prst="rect">
            <a:avLst/>
          </a:prstGeom>
          <a:solidFill>
            <a:srgbClr val="C5773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ER Modeling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166889" y="1843670"/>
            <a:ext cx="0" cy="3799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675020" y="1002564"/>
            <a:ext cx="3218942" cy="836706"/>
          </a:xfrm>
          <a:prstGeom prst="rect">
            <a:avLst/>
          </a:prstGeom>
          <a:solidFill>
            <a:srgbClr val="A3612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Dimensional Modeling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705665" y="1859672"/>
            <a:ext cx="0" cy="3799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592732" y="1859672"/>
            <a:ext cx="0" cy="20106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J.Morabito 2017</a:t>
            </a:r>
            <a:endParaRPr lang="en-US"/>
          </a:p>
        </p:txBody>
      </p:sp>
      <p:sp>
        <p:nvSpPr>
          <p:cNvPr id="31" name="Internal Storage 30"/>
          <p:cNvSpPr/>
          <p:nvPr/>
        </p:nvSpPr>
        <p:spPr>
          <a:xfrm>
            <a:off x="6113868" y="5676127"/>
            <a:ext cx="1137240" cy="564477"/>
          </a:xfrm>
          <a:prstGeom prst="flowChartInternalStorage">
            <a:avLst/>
          </a:prstGeom>
          <a:solidFill>
            <a:srgbClr val="3366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Row organized</a:t>
            </a:r>
          </a:p>
          <a:p>
            <a:pPr algn="ctr"/>
            <a:r>
              <a:rPr lang="en-US" sz="1000" dirty="0" smtClean="0"/>
              <a:t>Col organized</a:t>
            </a:r>
          </a:p>
          <a:p>
            <a:pPr algn="ctr"/>
            <a:r>
              <a:rPr lang="en-US" sz="1000" dirty="0" smtClean="0"/>
              <a:t>Attribute org</a:t>
            </a:r>
          </a:p>
        </p:txBody>
      </p:sp>
      <p:sp>
        <p:nvSpPr>
          <p:cNvPr id="32" name="Internal Storage 31"/>
          <p:cNvSpPr/>
          <p:nvPr/>
        </p:nvSpPr>
        <p:spPr>
          <a:xfrm>
            <a:off x="3184501" y="5685069"/>
            <a:ext cx="927339" cy="564477"/>
          </a:xfrm>
          <a:prstGeom prst="flowChartInternalStorage">
            <a:avLst/>
          </a:prstGeom>
          <a:solidFill>
            <a:srgbClr val="3366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</a:t>
            </a:r>
            <a:r>
              <a:rPr lang="en-US" sz="1000" dirty="0" smtClean="0"/>
              <a:t>ny</a:t>
            </a:r>
          </a:p>
          <a:p>
            <a:pPr algn="ctr"/>
            <a:r>
              <a:rPr lang="en-US" sz="1000" dirty="0"/>
              <a:t>s</a:t>
            </a:r>
            <a:r>
              <a:rPr lang="en-US" sz="1000" dirty="0" smtClean="0"/>
              <a:t>tructure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990289" y="5118871"/>
            <a:ext cx="0" cy="4721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622167" y="3063472"/>
            <a:ext cx="0" cy="252751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985931" y="5113425"/>
            <a:ext cx="6614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physical</a:t>
            </a:r>
          </a:p>
          <a:p>
            <a:r>
              <a:rPr lang="en-US" sz="1100" dirty="0" smtClean="0"/>
              <a:t>pointers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6635972" y="3236143"/>
            <a:ext cx="6614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logical</a:t>
            </a:r>
          </a:p>
          <a:p>
            <a:r>
              <a:rPr lang="en-US" sz="1100" dirty="0" smtClean="0"/>
              <a:t>pointers</a:t>
            </a:r>
            <a:endParaRPr lang="en-US" sz="11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466728" y="1843671"/>
            <a:ext cx="0" cy="3799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526415" y="2657624"/>
            <a:ext cx="3044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Internal Storage 42"/>
          <p:cNvSpPr/>
          <p:nvPr/>
        </p:nvSpPr>
        <p:spPr>
          <a:xfrm>
            <a:off x="7020608" y="2655424"/>
            <a:ext cx="472458" cy="340559"/>
          </a:xfrm>
          <a:prstGeom prst="flowChartInternalStorage">
            <a:avLst/>
          </a:prstGeom>
          <a:solidFill>
            <a:srgbClr val="3366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006803" y="2672883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Atomic</a:t>
            </a:r>
          </a:p>
        </p:txBody>
      </p:sp>
      <p:sp>
        <p:nvSpPr>
          <p:cNvPr id="45" name="Cube 44"/>
          <p:cNvSpPr/>
          <p:nvPr/>
        </p:nvSpPr>
        <p:spPr>
          <a:xfrm>
            <a:off x="8570779" y="4605125"/>
            <a:ext cx="426593" cy="482386"/>
          </a:xfrm>
          <a:prstGeom prst="cube">
            <a:avLst/>
          </a:prstGeom>
          <a:solidFill>
            <a:srgbClr val="3366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485017" y="4778810"/>
            <a:ext cx="4692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Mart</a:t>
            </a:r>
          </a:p>
        </p:txBody>
      </p:sp>
      <p:sp>
        <p:nvSpPr>
          <p:cNvPr id="47" name="Snip Single Corner Rectangle 46"/>
          <p:cNvSpPr/>
          <p:nvPr/>
        </p:nvSpPr>
        <p:spPr>
          <a:xfrm>
            <a:off x="1035053" y="5730265"/>
            <a:ext cx="410946" cy="165669"/>
          </a:xfrm>
          <a:prstGeom prst="snip1Rect">
            <a:avLst/>
          </a:prstGeom>
          <a:solidFill>
            <a:srgbClr val="3366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623142" y="2168367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623067" y="4073052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98402" y="5618781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4998719" y="2168367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057377" y="4234995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5656918" y="2168367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9201" y="849704"/>
            <a:ext cx="276318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700" i="1" dirty="0" smtClean="0"/>
              <a:t>Source</a:t>
            </a:r>
            <a:r>
              <a:rPr lang="en-US" sz="1700" dirty="0" smtClean="0"/>
              <a:t>: File, legacy, and relational DBMS. RDBMS should be normalized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i="1" dirty="0" smtClean="0"/>
              <a:t>Data Staging </a:t>
            </a:r>
            <a:r>
              <a:rPr lang="en-US" sz="1700" dirty="0" smtClean="0"/>
              <a:t>will contain ODS &amp;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i="1" dirty="0" smtClean="0"/>
              <a:t>Atomic DW</a:t>
            </a:r>
            <a:r>
              <a:rPr lang="en-US" sz="1700" dirty="0" smtClean="0"/>
              <a:t>: Relational DW will contain ODS or Star (denormalized) and variations (e.g., </a:t>
            </a:r>
            <a:r>
              <a:rPr lang="en-US" sz="1700" dirty="0" err="1" smtClean="0"/>
              <a:t>aggreg</a:t>
            </a:r>
            <a:r>
              <a:rPr lang="en-US" sz="17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i="1" dirty="0" smtClean="0"/>
              <a:t>Mart</a:t>
            </a:r>
            <a:r>
              <a:rPr lang="en-US" sz="1700" dirty="0" smtClean="0"/>
              <a:t>: MDDB will contain a proprietary n-sided spreadsheet (cube/OLAP)</a:t>
            </a:r>
            <a:endParaRPr lang="en-US" sz="17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928339" y="759304"/>
            <a:ext cx="27609" cy="55970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4472778" y="817261"/>
            <a:ext cx="34512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011718" y="817261"/>
            <a:ext cx="34512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381277" y="678762"/>
            <a:ext cx="1697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DW &amp; BI data structures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99316" y="678762"/>
            <a:ext cx="1596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Source data structures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Internal Storage 62"/>
          <p:cNvSpPr/>
          <p:nvPr/>
        </p:nvSpPr>
        <p:spPr>
          <a:xfrm>
            <a:off x="4019167" y="2657624"/>
            <a:ext cx="573740" cy="340559"/>
          </a:xfrm>
          <a:prstGeom prst="flowChartInternalStorage">
            <a:avLst/>
          </a:prstGeom>
          <a:solidFill>
            <a:srgbClr val="3366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3992811" y="2683900"/>
            <a:ext cx="82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normalized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1B47-3583-9F4D-B028-AE65DBFFB168}" type="slidenum">
              <a:rPr lang="en-US" smtClean="0"/>
              <a:t>10</a:t>
            </a:fld>
            <a:endParaRPr lang="en-US"/>
          </a:p>
        </p:txBody>
      </p:sp>
      <p:cxnSp>
        <p:nvCxnSpPr>
          <p:cNvPr id="39" name="Elbow Connector 38"/>
          <p:cNvCxnSpPr>
            <a:stCxn id="8" idx="1"/>
          </p:cNvCxnSpPr>
          <p:nvPr/>
        </p:nvCxnSpPr>
        <p:spPr>
          <a:xfrm rot="10800000" flipV="1">
            <a:off x="6705666" y="4288672"/>
            <a:ext cx="213117" cy="1255639"/>
          </a:xfrm>
          <a:prstGeom prst="bentConnector2">
            <a:avLst/>
          </a:prstGeom>
          <a:ln w="19050" cmpd="sng">
            <a:solidFill>
              <a:schemeClr val="tx1"/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549558" y="1843671"/>
            <a:ext cx="383021" cy="3959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655847" y="5058313"/>
            <a:ext cx="6614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logical</a:t>
            </a:r>
          </a:p>
          <a:p>
            <a:r>
              <a:rPr lang="en-US" sz="1100" dirty="0" smtClean="0"/>
              <a:t>pointers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3922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4710"/>
            <a:ext cx="8229600" cy="894697"/>
          </a:xfrm>
        </p:spPr>
        <p:txBody>
          <a:bodyPr/>
          <a:lstStyle/>
          <a:p>
            <a:r>
              <a:rPr lang="en-US" dirty="0" smtClean="0"/>
              <a:t>DB Abstraction Perspective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2311" y="5558118"/>
            <a:ext cx="7201651" cy="836706"/>
          </a:xfrm>
          <a:prstGeom prst="rect">
            <a:avLst/>
          </a:prstGeom>
          <a:solidFill>
            <a:srgbClr val="9F9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File Structure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65428" y="4129765"/>
            <a:ext cx="1939361" cy="836706"/>
          </a:xfrm>
          <a:prstGeom prst="rect">
            <a:avLst/>
          </a:prstGeom>
          <a:solidFill>
            <a:srgbClr val="D3D3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Hierarchical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DBMS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6782" y="4129765"/>
            <a:ext cx="1939361" cy="836706"/>
          </a:xfrm>
          <a:prstGeom prst="rect">
            <a:avLst/>
          </a:prstGeom>
          <a:solidFill>
            <a:srgbClr val="D3D3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Network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DBMS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665" y="5590989"/>
            <a:ext cx="1389529" cy="836706"/>
          </a:xfrm>
          <a:prstGeom prst="rect">
            <a:avLst/>
          </a:prstGeom>
          <a:solidFill>
            <a:srgbClr val="9F9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File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Structure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2032" y="5685056"/>
            <a:ext cx="1389529" cy="836706"/>
          </a:xfrm>
          <a:prstGeom prst="rect">
            <a:avLst/>
          </a:prstGeom>
          <a:solidFill>
            <a:srgbClr val="9F9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File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Structure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" name="Straight Arrow Connector 11"/>
          <p:cNvCxnSpPr>
            <a:endCxn id="9" idx="0"/>
          </p:cNvCxnSpPr>
          <p:nvPr/>
        </p:nvCxnSpPr>
        <p:spPr>
          <a:xfrm>
            <a:off x="737430" y="1871511"/>
            <a:ext cx="0" cy="37194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558626" y="2226766"/>
            <a:ext cx="1939361" cy="836706"/>
          </a:xfrm>
          <a:prstGeom prst="rect">
            <a:avLst/>
          </a:prstGeom>
          <a:solidFill>
            <a:srgbClr val="D3D3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Relational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DBMS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54601" y="3532288"/>
            <a:ext cx="1939361" cy="836706"/>
          </a:xfrm>
          <a:prstGeom prst="rect">
            <a:avLst/>
          </a:prstGeom>
          <a:solidFill>
            <a:srgbClr val="D3D3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Other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DBMS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5" name="Straight Arrow Connector 14"/>
          <p:cNvCxnSpPr>
            <a:stCxn id="7" idx="2"/>
          </p:cNvCxnSpPr>
          <p:nvPr/>
        </p:nvCxnSpPr>
        <p:spPr>
          <a:xfrm>
            <a:off x="2635109" y="4966471"/>
            <a:ext cx="0" cy="6245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932989" y="4966471"/>
            <a:ext cx="0" cy="6245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2"/>
          </p:cNvCxnSpPr>
          <p:nvPr/>
        </p:nvCxnSpPr>
        <p:spPr>
          <a:xfrm>
            <a:off x="6528307" y="3063472"/>
            <a:ext cx="0" cy="24946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</p:cNvCxnSpPr>
          <p:nvPr/>
        </p:nvCxnSpPr>
        <p:spPr>
          <a:xfrm>
            <a:off x="7924282" y="4368994"/>
            <a:ext cx="0" cy="12559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68942" y="1038324"/>
            <a:ext cx="8417858" cy="836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Program Code</a:t>
            </a:r>
          </a:p>
        </p:txBody>
      </p:sp>
      <p:cxnSp>
        <p:nvCxnSpPr>
          <p:cNvPr id="28" name="Straight Arrow Connector 27"/>
          <p:cNvCxnSpPr>
            <a:endCxn id="7" idx="0"/>
          </p:cNvCxnSpPr>
          <p:nvPr/>
        </p:nvCxnSpPr>
        <p:spPr>
          <a:xfrm>
            <a:off x="2635109" y="1875030"/>
            <a:ext cx="0" cy="2254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923659" y="1871511"/>
            <a:ext cx="0" cy="2254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4" idx="0"/>
          </p:cNvCxnSpPr>
          <p:nvPr/>
        </p:nvCxnSpPr>
        <p:spPr>
          <a:xfrm flipH="1">
            <a:off x="7924282" y="1934832"/>
            <a:ext cx="10562" cy="15974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3" idx="0"/>
          </p:cNvCxnSpPr>
          <p:nvPr/>
        </p:nvCxnSpPr>
        <p:spPr>
          <a:xfrm>
            <a:off x="6528307" y="1864473"/>
            <a:ext cx="0" cy="3622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Internal Storage 20"/>
          <p:cNvSpPr/>
          <p:nvPr/>
        </p:nvSpPr>
        <p:spPr>
          <a:xfrm>
            <a:off x="6113868" y="5676127"/>
            <a:ext cx="927339" cy="564477"/>
          </a:xfrm>
          <a:prstGeom prst="flowChartInternalStorage">
            <a:avLst/>
          </a:prstGeom>
          <a:solidFill>
            <a:srgbClr val="3366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</a:t>
            </a:r>
            <a:r>
              <a:rPr lang="en-US" sz="1000" dirty="0" smtClean="0"/>
              <a:t>ny</a:t>
            </a:r>
          </a:p>
          <a:p>
            <a:pPr algn="ctr"/>
            <a:r>
              <a:rPr lang="en-US" sz="1000" dirty="0"/>
              <a:t>s</a:t>
            </a:r>
            <a:r>
              <a:rPr lang="en-US" sz="1000" dirty="0" smtClean="0"/>
              <a:t>tructure …</a:t>
            </a:r>
          </a:p>
        </p:txBody>
      </p:sp>
      <p:sp>
        <p:nvSpPr>
          <p:cNvPr id="22" name="Internal Storage 21"/>
          <p:cNvSpPr/>
          <p:nvPr/>
        </p:nvSpPr>
        <p:spPr>
          <a:xfrm>
            <a:off x="6947139" y="2673304"/>
            <a:ext cx="472458" cy="340559"/>
          </a:xfrm>
          <a:prstGeom prst="flowChartInternalStorage">
            <a:avLst/>
          </a:prstGeom>
          <a:solidFill>
            <a:srgbClr val="3366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139564" y="4584190"/>
            <a:ext cx="262146" cy="328724"/>
            <a:chOff x="2247918" y="5747789"/>
            <a:chExt cx="515374" cy="423925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247918" y="5900612"/>
              <a:ext cx="515374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509145" y="5747789"/>
              <a:ext cx="0" cy="42392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755613" y="5900189"/>
              <a:ext cx="0" cy="27152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255561" y="5895934"/>
              <a:ext cx="0" cy="27152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373342" y="5747789"/>
            <a:ext cx="515374" cy="423925"/>
            <a:chOff x="2247918" y="5747789"/>
            <a:chExt cx="515374" cy="423925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2247918" y="5900612"/>
              <a:ext cx="515374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09145" y="5747789"/>
              <a:ext cx="0" cy="42392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755613" y="5900189"/>
              <a:ext cx="0" cy="27152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255561" y="5895934"/>
              <a:ext cx="0" cy="27152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J.Morabito 2017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48571" y="4637191"/>
            <a:ext cx="32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2611771" y="5002214"/>
            <a:ext cx="6614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physical</a:t>
            </a:r>
          </a:p>
          <a:p>
            <a:r>
              <a:rPr lang="en-US" sz="1100" dirty="0" smtClean="0"/>
              <a:t>pointers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4890141" y="5002748"/>
            <a:ext cx="6614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physical</a:t>
            </a:r>
          </a:p>
          <a:p>
            <a:r>
              <a:rPr lang="en-US" sz="1100" dirty="0" smtClean="0"/>
              <a:t>pointers</a:t>
            </a:r>
            <a:endParaRPr 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6547286" y="4713356"/>
            <a:ext cx="6614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logical</a:t>
            </a:r>
          </a:p>
          <a:p>
            <a:r>
              <a:rPr lang="en-US" sz="1100" dirty="0" smtClean="0"/>
              <a:t>pointers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5681715" y="3013863"/>
            <a:ext cx="19035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</a:t>
            </a:r>
            <a:r>
              <a:rPr lang="en-US" sz="1100" dirty="0" smtClean="0"/>
              <a:t>ased on the relational model</a:t>
            </a:r>
          </a:p>
        </p:txBody>
      </p:sp>
      <p:sp>
        <p:nvSpPr>
          <p:cNvPr id="6" name="Snip Single Corner Rectangle 5"/>
          <p:cNvSpPr/>
          <p:nvPr/>
        </p:nvSpPr>
        <p:spPr>
          <a:xfrm>
            <a:off x="1035053" y="5730265"/>
            <a:ext cx="410946" cy="165669"/>
          </a:xfrm>
          <a:prstGeom prst="snip1Rect">
            <a:avLst/>
          </a:prstGeom>
          <a:solidFill>
            <a:srgbClr val="3366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63695" y="6308901"/>
            <a:ext cx="1760430" cy="400110"/>
          </a:xfrm>
          <a:prstGeom prst="rect">
            <a:avLst/>
          </a:prstGeom>
          <a:solidFill>
            <a:srgbClr val="3366FF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… but often implemented</a:t>
            </a:r>
          </a:p>
          <a:p>
            <a:r>
              <a:rPr lang="en-US" sz="1000" dirty="0">
                <a:solidFill>
                  <a:schemeClr val="bg1"/>
                </a:solidFill>
              </a:rPr>
              <a:t>a</a:t>
            </a:r>
            <a:r>
              <a:rPr lang="en-US" sz="1000" dirty="0" smtClean="0">
                <a:solidFill>
                  <a:schemeClr val="bg1"/>
                </a:solidFill>
              </a:rPr>
              <a:t>s mirror-image tables … rows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7" name="Elbow Connector 16"/>
          <p:cNvCxnSpPr>
            <a:stCxn id="11" idx="1"/>
            <a:endCxn id="21" idx="2"/>
          </p:cNvCxnSpPr>
          <p:nvPr/>
        </p:nvCxnSpPr>
        <p:spPr>
          <a:xfrm rot="10800000">
            <a:off x="6577539" y="6240604"/>
            <a:ext cx="186157" cy="26835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1B47-3583-9F4D-B028-AE65DBFFB1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7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226"/>
            <a:ext cx="8229600" cy="842796"/>
          </a:xfrm>
        </p:spPr>
        <p:txBody>
          <a:bodyPr/>
          <a:lstStyle/>
          <a:p>
            <a:r>
              <a:rPr lang="en-US" dirty="0"/>
              <a:t>Data Modeling &amp; Database -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J.Morabito 2017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92311" y="5558118"/>
            <a:ext cx="7201651" cy="836706"/>
          </a:xfrm>
          <a:prstGeom prst="rect">
            <a:avLst/>
          </a:prstGeom>
          <a:solidFill>
            <a:srgbClr val="9F9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File Structure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65428" y="4129765"/>
            <a:ext cx="1939361" cy="836706"/>
          </a:xfrm>
          <a:prstGeom prst="rect">
            <a:avLst/>
          </a:prstGeom>
          <a:solidFill>
            <a:srgbClr val="D3D3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Hierarchical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DBMS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06782" y="4129765"/>
            <a:ext cx="1939361" cy="836706"/>
          </a:xfrm>
          <a:prstGeom prst="rect">
            <a:avLst/>
          </a:prstGeom>
          <a:solidFill>
            <a:srgbClr val="D3D3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Network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DBMS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665" y="5590989"/>
            <a:ext cx="1389529" cy="836706"/>
          </a:xfrm>
          <a:prstGeom prst="rect">
            <a:avLst/>
          </a:prstGeom>
          <a:solidFill>
            <a:srgbClr val="9F9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File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Structure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2032" y="5685056"/>
            <a:ext cx="1389529" cy="836706"/>
          </a:xfrm>
          <a:prstGeom prst="rect">
            <a:avLst/>
          </a:prstGeom>
          <a:solidFill>
            <a:srgbClr val="9F9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File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Structure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58626" y="2226766"/>
            <a:ext cx="1939361" cy="836706"/>
          </a:xfrm>
          <a:prstGeom prst="rect">
            <a:avLst/>
          </a:prstGeom>
          <a:solidFill>
            <a:srgbClr val="D3D3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Relational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DBMS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4601" y="3532288"/>
            <a:ext cx="1939361" cy="836706"/>
          </a:xfrm>
          <a:prstGeom prst="rect">
            <a:avLst/>
          </a:prstGeom>
          <a:solidFill>
            <a:srgbClr val="D3D3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Other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DBMS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2635109" y="4966471"/>
            <a:ext cx="0" cy="6245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932989" y="4966471"/>
            <a:ext cx="0" cy="6245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</p:cNvCxnSpPr>
          <p:nvPr/>
        </p:nvCxnSpPr>
        <p:spPr>
          <a:xfrm>
            <a:off x="6528307" y="3063472"/>
            <a:ext cx="0" cy="24946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</p:cNvCxnSpPr>
          <p:nvPr/>
        </p:nvCxnSpPr>
        <p:spPr>
          <a:xfrm>
            <a:off x="7924282" y="4368994"/>
            <a:ext cx="0" cy="12559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8942" y="1038324"/>
            <a:ext cx="8417858" cy="836706"/>
          </a:xfrm>
          <a:prstGeom prst="rect">
            <a:avLst/>
          </a:prstGeom>
          <a:solidFill>
            <a:srgbClr val="C5773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Entity Relationship Modeling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(assumes operational implementations)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139564" y="4584190"/>
            <a:ext cx="262146" cy="328724"/>
            <a:chOff x="2247918" y="5747789"/>
            <a:chExt cx="515374" cy="423925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2247918" y="5900612"/>
              <a:ext cx="515374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509145" y="5747789"/>
              <a:ext cx="0" cy="42392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755613" y="5900189"/>
              <a:ext cx="0" cy="27152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255561" y="5895934"/>
              <a:ext cx="0" cy="27152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373342" y="5747789"/>
            <a:ext cx="515374" cy="423925"/>
            <a:chOff x="2247918" y="5747789"/>
            <a:chExt cx="515374" cy="42392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2247918" y="5900612"/>
              <a:ext cx="515374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509145" y="5747789"/>
              <a:ext cx="0" cy="42392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755613" y="5900189"/>
              <a:ext cx="0" cy="27152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255561" y="5895934"/>
              <a:ext cx="0" cy="27152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7948571" y="4637191"/>
            <a:ext cx="32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34" name="Internal Storage 33"/>
          <p:cNvSpPr/>
          <p:nvPr/>
        </p:nvSpPr>
        <p:spPr>
          <a:xfrm>
            <a:off x="6113868" y="5676127"/>
            <a:ext cx="927339" cy="564477"/>
          </a:xfrm>
          <a:prstGeom prst="flowChartInternalStorage">
            <a:avLst/>
          </a:prstGeom>
          <a:solidFill>
            <a:srgbClr val="3366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</a:t>
            </a:r>
            <a:r>
              <a:rPr lang="en-US" sz="1000" dirty="0" smtClean="0"/>
              <a:t>ny</a:t>
            </a:r>
          </a:p>
          <a:p>
            <a:pPr algn="ctr"/>
            <a:r>
              <a:rPr lang="en-US" sz="1000" dirty="0"/>
              <a:t>s</a:t>
            </a:r>
            <a:r>
              <a:rPr lang="en-US" sz="1000" dirty="0" smtClean="0"/>
              <a:t>tructure</a:t>
            </a:r>
          </a:p>
        </p:txBody>
      </p:sp>
      <p:sp>
        <p:nvSpPr>
          <p:cNvPr id="35" name="Curved Left Arrow 34"/>
          <p:cNvSpPr/>
          <p:nvPr/>
        </p:nvSpPr>
        <p:spPr>
          <a:xfrm flipV="1">
            <a:off x="7041207" y="1568133"/>
            <a:ext cx="331317" cy="745480"/>
          </a:xfrm>
          <a:prstGeom prst="curvedLeftArrow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92027" y="1841392"/>
            <a:ext cx="89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imilar ideas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2611771" y="5002214"/>
            <a:ext cx="6614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physical</a:t>
            </a:r>
          </a:p>
          <a:p>
            <a:r>
              <a:rPr lang="en-US" sz="1100" dirty="0" smtClean="0"/>
              <a:t>pointers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4890141" y="5002748"/>
            <a:ext cx="6614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physical</a:t>
            </a:r>
          </a:p>
          <a:p>
            <a:r>
              <a:rPr lang="en-US" sz="1100" dirty="0" smtClean="0"/>
              <a:t>pointers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6547286" y="4713356"/>
            <a:ext cx="6614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logical</a:t>
            </a:r>
          </a:p>
          <a:p>
            <a:r>
              <a:rPr lang="en-US" sz="1100" dirty="0" smtClean="0"/>
              <a:t>pointers</a:t>
            </a:r>
            <a:endParaRPr 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5681715" y="3013863"/>
            <a:ext cx="19035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</a:t>
            </a:r>
            <a:r>
              <a:rPr lang="en-US" sz="1100" dirty="0" smtClean="0"/>
              <a:t>ased on the relational model</a:t>
            </a:r>
          </a:p>
        </p:txBody>
      </p:sp>
      <p:sp>
        <p:nvSpPr>
          <p:cNvPr id="41" name="Snip Single Corner Rectangle 40"/>
          <p:cNvSpPr/>
          <p:nvPr/>
        </p:nvSpPr>
        <p:spPr>
          <a:xfrm>
            <a:off x="1035053" y="5730265"/>
            <a:ext cx="410946" cy="165669"/>
          </a:xfrm>
          <a:prstGeom prst="snip1Rect">
            <a:avLst/>
          </a:prstGeom>
          <a:solidFill>
            <a:srgbClr val="3366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ternal Storage 43"/>
          <p:cNvSpPr/>
          <p:nvPr/>
        </p:nvSpPr>
        <p:spPr>
          <a:xfrm>
            <a:off x="6947139" y="2673304"/>
            <a:ext cx="827376" cy="340559"/>
          </a:xfrm>
          <a:prstGeom prst="flowChartInternalStorage">
            <a:avLst/>
          </a:prstGeom>
          <a:solidFill>
            <a:srgbClr val="3366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947139" y="2710636"/>
            <a:ext cx="82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normalized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1B47-3583-9F4D-B028-AE65DBFFB1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716"/>
            <a:ext cx="8229600" cy="853161"/>
          </a:xfrm>
        </p:spPr>
        <p:txBody>
          <a:bodyPr/>
          <a:lstStyle/>
          <a:p>
            <a:r>
              <a:rPr lang="en-US" dirty="0"/>
              <a:t>Data Modeling &amp; </a:t>
            </a:r>
            <a:r>
              <a:rPr lang="en-US" dirty="0" smtClean="0"/>
              <a:t>Database - 2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92311" y="5558118"/>
            <a:ext cx="7201651" cy="836706"/>
          </a:xfrm>
          <a:prstGeom prst="rect">
            <a:avLst/>
          </a:prstGeom>
          <a:solidFill>
            <a:srgbClr val="9F9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File Structure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65428" y="4129765"/>
            <a:ext cx="1939361" cy="836706"/>
          </a:xfrm>
          <a:prstGeom prst="rect">
            <a:avLst/>
          </a:prstGeom>
          <a:solidFill>
            <a:srgbClr val="D3D3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Hierarchical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DBMS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06782" y="4129765"/>
            <a:ext cx="1939361" cy="836706"/>
          </a:xfrm>
          <a:prstGeom prst="rect">
            <a:avLst/>
          </a:prstGeom>
          <a:solidFill>
            <a:srgbClr val="D3D3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Network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DBMS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665" y="5590989"/>
            <a:ext cx="1389529" cy="836706"/>
          </a:xfrm>
          <a:prstGeom prst="rect">
            <a:avLst/>
          </a:prstGeom>
          <a:solidFill>
            <a:srgbClr val="9F9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File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Structure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2032" y="5685056"/>
            <a:ext cx="1389529" cy="836706"/>
          </a:xfrm>
          <a:prstGeom prst="rect">
            <a:avLst/>
          </a:prstGeom>
          <a:solidFill>
            <a:srgbClr val="9F9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File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Structure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>
            <a:off x="737430" y="1871511"/>
            <a:ext cx="0" cy="37194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558626" y="2226766"/>
            <a:ext cx="1939361" cy="836706"/>
          </a:xfrm>
          <a:prstGeom prst="rect">
            <a:avLst/>
          </a:prstGeom>
          <a:solidFill>
            <a:srgbClr val="D3D3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Relational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DBMS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54601" y="3532288"/>
            <a:ext cx="1939361" cy="836706"/>
          </a:xfrm>
          <a:prstGeom prst="rect">
            <a:avLst/>
          </a:prstGeom>
          <a:solidFill>
            <a:srgbClr val="D3D3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Other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DBMS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2635109" y="4966471"/>
            <a:ext cx="0" cy="6245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32989" y="4966471"/>
            <a:ext cx="0" cy="6245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</p:cNvCxnSpPr>
          <p:nvPr/>
        </p:nvCxnSpPr>
        <p:spPr>
          <a:xfrm>
            <a:off x="6528307" y="3063472"/>
            <a:ext cx="0" cy="24946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</p:cNvCxnSpPr>
          <p:nvPr/>
        </p:nvCxnSpPr>
        <p:spPr>
          <a:xfrm>
            <a:off x="7924282" y="4368994"/>
            <a:ext cx="0" cy="12559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68942" y="1038324"/>
            <a:ext cx="8417858" cy="836706"/>
          </a:xfrm>
          <a:prstGeom prst="rect">
            <a:avLst/>
          </a:prstGeom>
          <a:solidFill>
            <a:srgbClr val="C5773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Entity Relationship Modeling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(assumes operational implementations)</a:t>
            </a:r>
          </a:p>
        </p:txBody>
      </p:sp>
      <p:cxnSp>
        <p:nvCxnSpPr>
          <p:cNvPr id="16" name="Straight Arrow Connector 15"/>
          <p:cNvCxnSpPr>
            <a:endCxn id="4" idx="0"/>
          </p:cNvCxnSpPr>
          <p:nvPr/>
        </p:nvCxnSpPr>
        <p:spPr>
          <a:xfrm>
            <a:off x="2635109" y="1875030"/>
            <a:ext cx="0" cy="22547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23659" y="1871511"/>
            <a:ext cx="0" cy="22547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0" idx="0"/>
          </p:cNvCxnSpPr>
          <p:nvPr/>
        </p:nvCxnSpPr>
        <p:spPr>
          <a:xfrm flipH="1">
            <a:off x="7924282" y="1934832"/>
            <a:ext cx="10562" cy="15974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>
            <a:off x="6528307" y="1864473"/>
            <a:ext cx="0" cy="3622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139564" y="4584190"/>
            <a:ext cx="262146" cy="328724"/>
            <a:chOff x="2247918" y="5747789"/>
            <a:chExt cx="515374" cy="423925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2247918" y="5900612"/>
              <a:ext cx="515374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509145" y="5747789"/>
              <a:ext cx="0" cy="42392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755613" y="5900189"/>
              <a:ext cx="0" cy="27152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255561" y="5895934"/>
              <a:ext cx="0" cy="27152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373342" y="5747789"/>
            <a:ext cx="515374" cy="423925"/>
            <a:chOff x="2247918" y="5747789"/>
            <a:chExt cx="515374" cy="423925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247918" y="5900612"/>
              <a:ext cx="515374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509145" y="5747789"/>
              <a:ext cx="0" cy="42392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755613" y="5900189"/>
              <a:ext cx="0" cy="27152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255561" y="5895934"/>
              <a:ext cx="0" cy="27152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J.Morabito 2017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948571" y="4637191"/>
            <a:ext cx="32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35" name="Internal Storage 34"/>
          <p:cNvSpPr/>
          <p:nvPr/>
        </p:nvSpPr>
        <p:spPr>
          <a:xfrm>
            <a:off x="6113868" y="5676127"/>
            <a:ext cx="927339" cy="564477"/>
          </a:xfrm>
          <a:prstGeom prst="flowChartInternalStorage">
            <a:avLst/>
          </a:prstGeom>
          <a:solidFill>
            <a:srgbClr val="3366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</a:t>
            </a:r>
            <a:r>
              <a:rPr lang="en-US" sz="1000" dirty="0" smtClean="0"/>
              <a:t>ny</a:t>
            </a:r>
          </a:p>
          <a:p>
            <a:pPr algn="ctr"/>
            <a:r>
              <a:rPr lang="en-US" sz="1000" dirty="0"/>
              <a:t>s</a:t>
            </a:r>
            <a:r>
              <a:rPr lang="en-US" sz="1000" dirty="0" smtClean="0"/>
              <a:t>tructure</a:t>
            </a:r>
          </a:p>
        </p:txBody>
      </p:sp>
      <p:sp>
        <p:nvSpPr>
          <p:cNvPr id="36" name="Curved Left Arrow 35"/>
          <p:cNvSpPr/>
          <p:nvPr/>
        </p:nvSpPr>
        <p:spPr>
          <a:xfrm flipV="1">
            <a:off x="7041207" y="1568133"/>
            <a:ext cx="331317" cy="745480"/>
          </a:xfrm>
          <a:prstGeom prst="curvedLeftArrow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92027" y="1841392"/>
            <a:ext cx="89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imilar ideas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2611771" y="5002214"/>
            <a:ext cx="6614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physical</a:t>
            </a:r>
          </a:p>
          <a:p>
            <a:r>
              <a:rPr lang="en-US" sz="1100" dirty="0" smtClean="0"/>
              <a:t>pointers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4890141" y="5002748"/>
            <a:ext cx="6614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physical</a:t>
            </a:r>
          </a:p>
          <a:p>
            <a:r>
              <a:rPr lang="en-US" sz="1100" dirty="0" smtClean="0"/>
              <a:t>pointers</a:t>
            </a:r>
            <a:endParaRPr 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6547286" y="4713356"/>
            <a:ext cx="6614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logical</a:t>
            </a:r>
          </a:p>
          <a:p>
            <a:r>
              <a:rPr lang="en-US" sz="1100" dirty="0" smtClean="0"/>
              <a:t>pointers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5681715" y="3013863"/>
            <a:ext cx="19035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</a:t>
            </a:r>
            <a:r>
              <a:rPr lang="en-US" sz="1100" dirty="0" smtClean="0"/>
              <a:t>ased on the relational model</a:t>
            </a:r>
          </a:p>
        </p:txBody>
      </p:sp>
      <p:sp>
        <p:nvSpPr>
          <p:cNvPr id="42" name="Snip Single Corner Rectangle 41"/>
          <p:cNvSpPr/>
          <p:nvPr/>
        </p:nvSpPr>
        <p:spPr>
          <a:xfrm>
            <a:off x="1035053" y="5730265"/>
            <a:ext cx="410946" cy="165669"/>
          </a:xfrm>
          <a:prstGeom prst="snip1Rect">
            <a:avLst/>
          </a:prstGeom>
          <a:solidFill>
            <a:srgbClr val="3366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270089" y="2897593"/>
            <a:ext cx="0" cy="4406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29985" y="2813808"/>
            <a:ext cx="924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Forward</a:t>
            </a:r>
          </a:p>
          <a:p>
            <a:r>
              <a:rPr lang="en-US" sz="1200" dirty="0" smtClean="0"/>
              <a:t>Engineering</a:t>
            </a:r>
            <a:endParaRPr lang="en-US" sz="12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3164304" y="2848387"/>
            <a:ext cx="0" cy="4406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124200" y="2871546"/>
            <a:ext cx="924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Reverse</a:t>
            </a:r>
          </a:p>
          <a:p>
            <a:r>
              <a:rPr lang="en-US" sz="1200" dirty="0" smtClean="0"/>
              <a:t>Engineering</a:t>
            </a:r>
            <a:endParaRPr lang="en-US" sz="1200" dirty="0"/>
          </a:p>
        </p:txBody>
      </p:sp>
      <p:sp>
        <p:nvSpPr>
          <p:cNvPr id="49" name="Internal Storage 48"/>
          <p:cNvSpPr/>
          <p:nvPr/>
        </p:nvSpPr>
        <p:spPr>
          <a:xfrm>
            <a:off x="6947139" y="2673304"/>
            <a:ext cx="827376" cy="340559"/>
          </a:xfrm>
          <a:prstGeom prst="flowChartInternalStorage">
            <a:avLst/>
          </a:prstGeom>
          <a:solidFill>
            <a:srgbClr val="3366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947139" y="2710636"/>
            <a:ext cx="82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normalized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1B47-3583-9F4D-B028-AE65DBFFB1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6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716"/>
            <a:ext cx="8229600" cy="947241"/>
          </a:xfrm>
        </p:spPr>
        <p:txBody>
          <a:bodyPr/>
          <a:lstStyle/>
          <a:p>
            <a:r>
              <a:rPr lang="en-US" dirty="0" smtClean="0"/>
              <a:t>Data Modeling &amp; Database - 3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92311" y="5558118"/>
            <a:ext cx="7201651" cy="836706"/>
          </a:xfrm>
          <a:prstGeom prst="rect">
            <a:avLst/>
          </a:prstGeom>
          <a:solidFill>
            <a:srgbClr val="9F9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File Structure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65428" y="4129765"/>
            <a:ext cx="1939361" cy="836706"/>
          </a:xfrm>
          <a:prstGeom prst="rect">
            <a:avLst/>
          </a:prstGeom>
          <a:solidFill>
            <a:srgbClr val="D3D3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Hierarchical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DBMS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06782" y="4129765"/>
            <a:ext cx="1939361" cy="836706"/>
          </a:xfrm>
          <a:prstGeom prst="rect">
            <a:avLst/>
          </a:prstGeom>
          <a:solidFill>
            <a:srgbClr val="D3D3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Network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DBMS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665" y="5590989"/>
            <a:ext cx="1389529" cy="836706"/>
          </a:xfrm>
          <a:prstGeom prst="rect">
            <a:avLst/>
          </a:prstGeom>
          <a:solidFill>
            <a:srgbClr val="9F9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File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Structure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2032" y="5685056"/>
            <a:ext cx="1389529" cy="836706"/>
          </a:xfrm>
          <a:prstGeom prst="rect">
            <a:avLst/>
          </a:prstGeom>
          <a:solidFill>
            <a:srgbClr val="9F9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File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Structure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>
            <a:off x="737430" y="1871511"/>
            <a:ext cx="0" cy="37194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558626" y="2226766"/>
            <a:ext cx="1939361" cy="836706"/>
          </a:xfrm>
          <a:prstGeom prst="rect">
            <a:avLst/>
          </a:prstGeom>
          <a:solidFill>
            <a:srgbClr val="D3D3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Relational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DBMS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54601" y="3532288"/>
            <a:ext cx="1939361" cy="836706"/>
          </a:xfrm>
          <a:prstGeom prst="rect">
            <a:avLst/>
          </a:prstGeom>
          <a:solidFill>
            <a:srgbClr val="D3D3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Other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DBMS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2635109" y="4966471"/>
            <a:ext cx="0" cy="6245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32989" y="4966471"/>
            <a:ext cx="0" cy="6245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</p:cNvCxnSpPr>
          <p:nvPr/>
        </p:nvCxnSpPr>
        <p:spPr>
          <a:xfrm>
            <a:off x="6528307" y="3063472"/>
            <a:ext cx="0" cy="24946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</p:cNvCxnSpPr>
          <p:nvPr/>
        </p:nvCxnSpPr>
        <p:spPr>
          <a:xfrm>
            <a:off x="7924282" y="4368994"/>
            <a:ext cx="0" cy="12559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68942" y="1038324"/>
            <a:ext cx="8417858" cy="836706"/>
          </a:xfrm>
          <a:prstGeom prst="rect">
            <a:avLst/>
          </a:prstGeom>
          <a:solidFill>
            <a:srgbClr val="C5773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Entity Relationship Modeling</a:t>
            </a:r>
          </a:p>
        </p:txBody>
      </p:sp>
      <p:cxnSp>
        <p:nvCxnSpPr>
          <p:cNvPr id="16" name="Straight Arrow Connector 15"/>
          <p:cNvCxnSpPr>
            <a:endCxn id="4" idx="0"/>
          </p:cNvCxnSpPr>
          <p:nvPr/>
        </p:nvCxnSpPr>
        <p:spPr>
          <a:xfrm>
            <a:off x="2635109" y="1875030"/>
            <a:ext cx="0" cy="22547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23659" y="1871511"/>
            <a:ext cx="0" cy="22547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0" idx="0"/>
          </p:cNvCxnSpPr>
          <p:nvPr/>
        </p:nvCxnSpPr>
        <p:spPr>
          <a:xfrm flipH="1">
            <a:off x="7924282" y="1934832"/>
            <a:ext cx="10562" cy="15974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>
            <a:off x="6528307" y="1864473"/>
            <a:ext cx="0" cy="3622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542948" y="1009957"/>
            <a:ext cx="1939361" cy="5716724"/>
          </a:xfrm>
          <a:prstGeom prst="rect">
            <a:avLst/>
          </a:prstGeom>
          <a:solidFill>
            <a:srgbClr val="929292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Practice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586" y="1008878"/>
            <a:ext cx="5124175" cy="5716724"/>
          </a:xfrm>
          <a:prstGeom prst="rect">
            <a:avLst/>
          </a:prstGeom>
          <a:solidFill>
            <a:srgbClr val="CECECE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ikely,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ut may reverse engineer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139564" y="4584190"/>
            <a:ext cx="262146" cy="328724"/>
            <a:chOff x="2247918" y="5747789"/>
            <a:chExt cx="515374" cy="423925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2247918" y="5900612"/>
              <a:ext cx="515374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509145" y="5747789"/>
              <a:ext cx="0" cy="42392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755613" y="5900189"/>
              <a:ext cx="0" cy="27152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255561" y="5895934"/>
              <a:ext cx="0" cy="27152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Internal Storage 28"/>
          <p:cNvSpPr/>
          <p:nvPr/>
        </p:nvSpPr>
        <p:spPr>
          <a:xfrm>
            <a:off x="6947139" y="2673304"/>
            <a:ext cx="827376" cy="340559"/>
          </a:xfrm>
          <a:prstGeom prst="flowChartInternalStorage">
            <a:avLst/>
          </a:prstGeom>
          <a:solidFill>
            <a:srgbClr val="3366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373342" y="5747789"/>
            <a:ext cx="515374" cy="423925"/>
            <a:chOff x="2247918" y="5747789"/>
            <a:chExt cx="515374" cy="42392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247918" y="5900612"/>
              <a:ext cx="515374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509145" y="5747789"/>
              <a:ext cx="0" cy="42392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755613" y="5900189"/>
              <a:ext cx="0" cy="27152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255561" y="5895934"/>
              <a:ext cx="0" cy="27152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J.Morabito 2017</a:t>
            </a: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948571" y="4637191"/>
            <a:ext cx="32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6947139" y="2710636"/>
            <a:ext cx="82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normalized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38" name="Internal Storage 37"/>
          <p:cNvSpPr/>
          <p:nvPr/>
        </p:nvSpPr>
        <p:spPr>
          <a:xfrm>
            <a:off x="6113868" y="5676127"/>
            <a:ext cx="927339" cy="564477"/>
          </a:xfrm>
          <a:prstGeom prst="flowChartInternalStorage">
            <a:avLst/>
          </a:prstGeom>
          <a:solidFill>
            <a:srgbClr val="3366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</a:t>
            </a:r>
            <a:r>
              <a:rPr lang="en-US" sz="1000" dirty="0" smtClean="0"/>
              <a:t>ny</a:t>
            </a:r>
          </a:p>
          <a:p>
            <a:pPr algn="ctr"/>
            <a:r>
              <a:rPr lang="en-US" sz="1000" dirty="0"/>
              <a:t>s</a:t>
            </a:r>
            <a:r>
              <a:rPr lang="en-US" sz="1000" dirty="0" smtClean="0"/>
              <a:t>tructure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11771" y="5002214"/>
            <a:ext cx="6614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physical</a:t>
            </a:r>
          </a:p>
          <a:p>
            <a:r>
              <a:rPr lang="en-US" sz="1100" dirty="0" smtClean="0"/>
              <a:t>pointers</a:t>
            </a:r>
            <a:endParaRPr 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4890141" y="5002748"/>
            <a:ext cx="6614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physical</a:t>
            </a:r>
          </a:p>
          <a:p>
            <a:r>
              <a:rPr lang="en-US" sz="1100" dirty="0" smtClean="0"/>
              <a:t>pointers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6547286" y="4713356"/>
            <a:ext cx="6614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logical</a:t>
            </a:r>
          </a:p>
          <a:p>
            <a:r>
              <a:rPr lang="en-US" sz="1100" dirty="0" smtClean="0"/>
              <a:t>pointers</a:t>
            </a:r>
            <a:endParaRPr lang="en-US" sz="1100" dirty="0"/>
          </a:p>
        </p:txBody>
      </p:sp>
      <p:sp>
        <p:nvSpPr>
          <p:cNvPr id="42" name="Curved Left Arrow 41"/>
          <p:cNvSpPr/>
          <p:nvPr/>
        </p:nvSpPr>
        <p:spPr>
          <a:xfrm flipV="1">
            <a:off x="7041207" y="1568133"/>
            <a:ext cx="331317" cy="745480"/>
          </a:xfrm>
          <a:prstGeom prst="curvedLeftArrow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78659" y="1841392"/>
            <a:ext cx="89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imilar ideas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5681715" y="3013863"/>
            <a:ext cx="19035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</a:t>
            </a:r>
            <a:r>
              <a:rPr lang="en-US" sz="1100" dirty="0" smtClean="0"/>
              <a:t>ased on the relational model</a:t>
            </a:r>
          </a:p>
        </p:txBody>
      </p:sp>
      <p:sp>
        <p:nvSpPr>
          <p:cNvPr id="45" name="Snip Single Corner Rectangle 44"/>
          <p:cNvSpPr/>
          <p:nvPr/>
        </p:nvSpPr>
        <p:spPr>
          <a:xfrm>
            <a:off x="1035053" y="5730265"/>
            <a:ext cx="410946" cy="165669"/>
          </a:xfrm>
          <a:prstGeom prst="snip1Rect">
            <a:avLst/>
          </a:prstGeom>
          <a:solidFill>
            <a:srgbClr val="3366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270089" y="2897593"/>
            <a:ext cx="0" cy="4406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229985" y="2813808"/>
            <a:ext cx="924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Forward</a:t>
            </a:r>
          </a:p>
          <a:p>
            <a:r>
              <a:rPr lang="en-US" sz="1200" dirty="0" smtClean="0"/>
              <a:t>Engineering</a:t>
            </a:r>
            <a:endParaRPr lang="en-US" sz="1200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3164304" y="2848387"/>
            <a:ext cx="0" cy="4406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124200" y="2871546"/>
            <a:ext cx="924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Reverse</a:t>
            </a:r>
          </a:p>
          <a:p>
            <a:r>
              <a:rPr lang="en-US" sz="1200" dirty="0" smtClean="0"/>
              <a:t>Engineering</a:t>
            </a:r>
            <a:endParaRPr lang="en-US" sz="12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1B47-3583-9F4D-B028-AE65DBFFB1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4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28853"/>
            <a:ext cx="8229600" cy="906068"/>
          </a:xfrm>
        </p:spPr>
        <p:txBody>
          <a:bodyPr/>
          <a:lstStyle/>
          <a:p>
            <a:r>
              <a:rPr lang="en-US" dirty="0" smtClean="0"/>
              <a:t>DB Architectures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J.Morabito 2017</a:t>
            </a:r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56207" y="945338"/>
            <a:ext cx="4870637" cy="3330417"/>
            <a:chOff x="487959" y="863600"/>
            <a:chExt cx="8402041" cy="5392738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723900" y="3089275"/>
              <a:ext cx="81661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000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4415895" y="3473450"/>
              <a:ext cx="810684" cy="371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000">
                  <a:latin typeface="Arial Black" charset="0"/>
                </a:rPr>
                <a:t>OLAP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544686" y="3321050"/>
              <a:ext cx="1554314" cy="603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000">
                  <a:latin typeface="Arial Black" charset="0"/>
                </a:rPr>
                <a:t>Management</a:t>
              </a:r>
            </a:p>
            <a:p>
              <a:pPr algn="ctr">
                <a:defRPr/>
              </a:pPr>
              <a:r>
                <a:rPr lang="en-US" sz="1000">
                  <a:latin typeface="Arial Black" charset="0"/>
                </a:rPr>
                <a:t>Reporting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7435119" y="3321050"/>
              <a:ext cx="922215" cy="603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latin typeface="Arial Black" charset="0"/>
                </a:rPr>
                <a:t>Data</a:t>
              </a:r>
            </a:p>
            <a:p>
              <a:pPr algn="ctr">
                <a:defRPr/>
              </a:pPr>
              <a:r>
                <a:rPr lang="en-US" sz="1000" dirty="0">
                  <a:latin typeface="Arial Black" charset="0"/>
                </a:rPr>
                <a:t>Mining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5543536" y="3321050"/>
              <a:ext cx="1551015" cy="603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000">
                  <a:latin typeface="Arial Black" charset="0"/>
                </a:rPr>
                <a:t>Data</a:t>
              </a:r>
            </a:p>
            <a:p>
              <a:pPr algn="ctr">
                <a:defRPr/>
              </a:pPr>
              <a:r>
                <a:rPr lang="en-US" sz="1000">
                  <a:latin typeface="Arial Black" charset="0"/>
                </a:rPr>
                <a:t>Visualization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641632" y="3321050"/>
              <a:ext cx="1455174" cy="603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latin typeface="Arial Black" charset="0"/>
                </a:rPr>
                <a:t>Transaction</a:t>
              </a:r>
            </a:p>
            <a:p>
              <a:pPr algn="ctr">
                <a:defRPr/>
              </a:pPr>
              <a:r>
                <a:rPr lang="en-US" sz="1000" dirty="0">
                  <a:latin typeface="Arial Black" charset="0"/>
                </a:rPr>
                <a:t>Processing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723900" y="1266825"/>
              <a:ext cx="81661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000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3140074" y="1470026"/>
              <a:ext cx="1033746" cy="603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 Black" charset="0"/>
                </a:rPr>
                <a:t>Adhoc</a:t>
              </a:r>
            </a:p>
            <a:p>
              <a:pPr>
                <a:defRPr/>
              </a:pPr>
              <a:r>
                <a:rPr lang="en-US" sz="1000">
                  <a:latin typeface="Arial Black" charset="0"/>
                </a:rPr>
                <a:t>Queries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750887" y="1470026"/>
              <a:ext cx="1554314" cy="603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 Black" charset="0"/>
                </a:rPr>
                <a:t>Management</a:t>
              </a:r>
            </a:p>
            <a:p>
              <a:pPr>
                <a:defRPr/>
              </a:pPr>
              <a:r>
                <a:rPr lang="en-US" sz="1000">
                  <a:latin typeface="Arial Black" charset="0"/>
                </a:rPr>
                <a:t>Reporting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913563" y="1470026"/>
              <a:ext cx="1248891" cy="603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 Black" charset="0"/>
                </a:rPr>
                <a:t>K</a:t>
              </a:r>
            </a:p>
            <a:p>
              <a:pPr>
                <a:defRPr/>
              </a:pPr>
              <a:r>
                <a:rPr lang="en-US" sz="1000">
                  <a:latin typeface="Arial Black" charset="0"/>
                </a:rPr>
                <a:t>Discovery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4806950" y="1470026"/>
              <a:ext cx="1510628" cy="603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 Black" charset="0"/>
                </a:rPr>
                <a:t>Analytical</a:t>
              </a:r>
            </a:p>
            <a:p>
              <a:pPr>
                <a:defRPr/>
              </a:pPr>
              <a:r>
                <a:rPr lang="en-US" sz="1000">
                  <a:latin typeface="Arial Black" charset="0"/>
                </a:rPr>
                <a:t>Applications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3105474" y="5002213"/>
              <a:ext cx="3144188" cy="83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000" b="1" dirty="0">
                  <a:latin typeface="Arial" charset="0"/>
                </a:rPr>
                <a:t>ODS design</a:t>
              </a:r>
            </a:p>
            <a:p>
              <a:pPr algn="ctr">
                <a:defRPr/>
              </a:pPr>
              <a:r>
                <a:rPr lang="en-US" sz="1000" b="1" dirty="0">
                  <a:latin typeface="Arial" charset="0"/>
                </a:rPr>
                <a:t>Operational query</a:t>
              </a:r>
            </a:p>
            <a:p>
              <a:pPr algn="ctr">
                <a:defRPr/>
              </a:pPr>
              <a:r>
                <a:rPr lang="en-US" sz="1000" b="1" dirty="0">
                  <a:latin typeface="Arial" charset="0"/>
                </a:rPr>
                <a:t>Key: Operational data integration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6438832" y="4221163"/>
              <a:ext cx="2241687" cy="1299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000" b="1">
                  <a:latin typeface="Arial" charset="0"/>
                </a:rPr>
                <a:t>OLAP design</a:t>
              </a:r>
            </a:p>
            <a:p>
              <a:pPr algn="ctr">
                <a:defRPr/>
              </a:pPr>
              <a:r>
                <a:rPr lang="en-US" sz="1000" b="1">
                  <a:latin typeface="Arial" charset="0"/>
                </a:rPr>
                <a:t>Decision support</a:t>
              </a:r>
            </a:p>
            <a:p>
              <a:pPr algn="ctr">
                <a:defRPr/>
              </a:pPr>
              <a:r>
                <a:rPr lang="en-US" sz="1000" b="1">
                  <a:latin typeface="Arial" charset="0"/>
                </a:rPr>
                <a:t>Key: Speed of retrieval</a:t>
              </a:r>
            </a:p>
            <a:p>
              <a:pPr algn="ctr">
                <a:defRPr/>
              </a:pPr>
              <a:r>
                <a:rPr lang="en-US" sz="1000" b="1">
                  <a:latin typeface="Arial" charset="0"/>
                </a:rPr>
                <a:t>Value-added data,</a:t>
              </a:r>
            </a:p>
            <a:p>
              <a:pPr algn="ctr">
                <a:defRPr/>
              </a:pPr>
              <a:r>
                <a:rPr lang="en-US" sz="1000" b="1">
                  <a:latin typeface="Arial" charset="0"/>
                </a:rPr>
                <a:t>Visualization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487959" y="4221163"/>
              <a:ext cx="2667396" cy="83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000" b="1">
                  <a:latin typeface="Arial" charset="0"/>
                </a:rPr>
                <a:t>OLTP design</a:t>
              </a:r>
            </a:p>
            <a:p>
              <a:pPr algn="ctr">
                <a:defRPr/>
              </a:pPr>
              <a:r>
                <a:rPr lang="en-US" sz="1000" b="1">
                  <a:latin typeface="Arial" charset="0"/>
                </a:rPr>
                <a:t>Transaction &amp; operational</a:t>
              </a:r>
            </a:p>
            <a:p>
              <a:pPr algn="ctr">
                <a:defRPr/>
              </a:pPr>
              <a:r>
                <a:rPr lang="en-US" sz="1000" b="1">
                  <a:latin typeface="Arial" charset="0"/>
                </a:rPr>
                <a:t>Key: Consistency of update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762000" y="2679700"/>
              <a:ext cx="7543800" cy="371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000" b="1" dirty="0">
                  <a:solidFill>
                    <a:schemeClr val="accent2"/>
                  </a:solidFill>
                </a:rPr>
                <a:t>What?			How?			Why?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914399" y="863600"/>
              <a:ext cx="7543800" cy="371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000" b="1" dirty="0">
                  <a:solidFill>
                    <a:schemeClr val="accent2"/>
                  </a:solidFill>
                </a:rPr>
                <a:t>Information  Continuum</a:t>
              </a: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900113" y="5372100"/>
              <a:ext cx="1331912" cy="88423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000"/>
                <a:t>OLTP</a:t>
              </a:r>
            </a:p>
            <a:p>
              <a:pPr>
                <a:defRPr/>
              </a:pPr>
              <a:r>
                <a:rPr lang="en-US" sz="1000"/>
                <a:t>Reporting</a:t>
              </a:r>
            </a:p>
            <a:p>
              <a:pPr>
                <a:defRPr/>
              </a:pPr>
              <a:r>
                <a:rPr lang="en-US" sz="1000"/>
                <a:t>Instances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1579563" y="5170488"/>
              <a:ext cx="1587" cy="231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000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2308225" y="5603875"/>
              <a:ext cx="3254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0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981110" y="3949564"/>
            <a:ext cx="5194926" cy="2683388"/>
            <a:chOff x="3981110" y="3949564"/>
            <a:chExt cx="5194926" cy="2683388"/>
          </a:xfrm>
        </p:grpSpPr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5030949" y="4503681"/>
              <a:ext cx="963080" cy="11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 Black" charset="0"/>
                </a:rPr>
                <a:t>Access</a:t>
              </a:r>
            </a:p>
            <a:p>
              <a:pPr>
                <a:defRPr/>
              </a:pPr>
              <a:r>
                <a:rPr lang="en-US" sz="1000">
                  <a:latin typeface="Arial Black" charset="0"/>
                </a:rPr>
                <a:t>Extract</a:t>
              </a:r>
            </a:p>
            <a:p>
              <a:pPr>
                <a:defRPr/>
              </a:pPr>
              <a:r>
                <a:rPr lang="en-US" sz="1000">
                  <a:latin typeface="Arial Black" charset="0"/>
                </a:rPr>
                <a:t>Record</a:t>
              </a:r>
            </a:p>
            <a:p>
              <a:pPr>
                <a:defRPr/>
              </a:pPr>
              <a:r>
                <a:rPr lang="en-US" sz="1000">
                  <a:latin typeface="Arial Black" charset="0"/>
                </a:rPr>
                <a:t>Integrate</a:t>
              </a:r>
            </a:p>
            <a:p>
              <a:pPr>
                <a:defRPr/>
              </a:pPr>
              <a:r>
                <a:rPr lang="en-US" sz="1000">
                  <a:latin typeface="Arial Black" charset="0"/>
                </a:rPr>
                <a:t>Rationalize</a:t>
              </a:r>
            </a:p>
            <a:p>
              <a:pPr>
                <a:defRPr/>
              </a:pPr>
              <a:r>
                <a:rPr lang="en-US" sz="1000">
                  <a:latin typeface="Arial Black" charset="0"/>
                </a:rPr>
                <a:t>Transform</a:t>
              </a:r>
            </a:p>
            <a:p>
              <a:pPr>
                <a:defRPr/>
              </a:pPr>
              <a:r>
                <a:rPr lang="en-US" sz="1000">
                  <a:latin typeface="Arial Black" charset="0"/>
                </a:rPr>
                <a:t>Derive</a:t>
              </a:r>
            </a:p>
            <a:p>
              <a:pPr>
                <a:defRPr/>
              </a:pPr>
              <a:r>
                <a:rPr lang="en-US" sz="1000">
                  <a:latin typeface="Arial Black" charset="0"/>
                </a:rPr>
                <a:t>Summarize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981110" y="6231436"/>
              <a:ext cx="1144545" cy="357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 Black" charset="0"/>
                </a:rPr>
                <a:t>operational &amp;</a:t>
              </a:r>
            </a:p>
            <a:p>
              <a:pPr>
                <a:defRPr/>
              </a:pPr>
              <a:r>
                <a:rPr lang="en-US" sz="1000">
                  <a:latin typeface="Arial Black" charset="0"/>
                </a:rPr>
                <a:t>external data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707155" y="5444771"/>
              <a:ext cx="1560825" cy="1050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latin typeface="Arial Black" charset="0"/>
                </a:rPr>
                <a:t>Atomic</a:t>
              </a:r>
            </a:p>
            <a:p>
              <a:pPr algn="ctr">
                <a:defRPr/>
              </a:pPr>
              <a:r>
                <a:rPr lang="en-US" sz="1000" dirty="0">
                  <a:latin typeface="Arial Black" charset="0"/>
                </a:rPr>
                <a:t>DW:</a:t>
              </a:r>
            </a:p>
            <a:p>
              <a:pPr algn="ctr">
                <a:defRPr/>
              </a:pPr>
              <a:r>
                <a:rPr lang="en-US" sz="1000" dirty="0">
                  <a:latin typeface="Arial Black" charset="0"/>
                </a:rPr>
                <a:t>REAL-TIME (1)</a:t>
              </a:r>
            </a:p>
            <a:p>
              <a:pPr algn="ctr">
                <a:defRPr/>
              </a:pPr>
              <a:r>
                <a:rPr lang="en-US" sz="1000" dirty="0">
                  <a:latin typeface="Arial Black" charset="0"/>
                </a:rPr>
                <a:t>OP-Mart (2)</a:t>
              </a:r>
            </a:p>
            <a:p>
              <a:pPr algn="ctr">
                <a:defRPr/>
              </a:pPr>
              <a:r>
                <a:rPr lang="en-US" sz="1000" dirty="0">
                  <a:latin typeface="Arial Black" charset="0"/>
                </a:rPr>
                <a:t>ODS (3)</a:t>
              </a:r>
            </a:p>
            <a:p>
              <a:pPr algn="ctr">
                <a:defRPr/>
              </a:pPr>
              <a:r>
                <a:rPr lang="en-US" sz="1000" dirty="0">
                  <a:latin typeface="Arial Black" charset="0"/>
                </a:rPr>
                <a:t>STAR (4)</a:t>
              </a:r>
            </a:p>
            <a:p>
              <a:pPr algn="ctr">
                <a:defRPr/>
              </a:pPr>
              <a:r>
                <a:rPr lang="en-US" sz="1000" dirty="0">
                  <a:latin typeface="Arial Black" charset="0"/>
                </a:rPr>
                <a:t>AGGREGATIONS (5)</a:t>
              </a:r>
            </a:p>
          </p:txBody>
        </p:sp>
        <p:sp>
          <p:nvSpPr>
            <p:cNvPr id="29" name="AutoShape 7"/>
            <p:cNvSpPr>
              <a:spLocks noChangeArrowheads="1"/>
            </p:cNvSpPr>
            <p:nvPr/>
          </p:nvSpPr>
          <p:spPr bwMode="auto">
            <a:xfrm>
              <a:off x="6020823" y="5025096"/>
              <a:ext cx="379481" cy="123541"/>
            </a:xfrm>
            <a:prstGeom prst="rightArrow">
              <a:avLst>
                <a:gd name="adj1" fmla="val 50000"/>
                <a:gd name="adj2" fmla="val 155897"/>
              </a:avLst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000">
                <a:cs typeface="+mn-cs"/>
              </a:endParaRP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 flipV="1">
              <a:off x="6891661" y="4371965"/>
              <a:ext cx="785813" cy="48144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000">
                <a:cs typeface="+mn-cs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 flipV="1">
              <a:off x="6795001" y="5551053"/>
              <a:ext cx="1686187" cy="16805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000">
                <a:cs typeface="+mn-cs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7531589" y="4569085"/>
              <a:ext cx="884996" cy="357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1000" dirty="0" err="1">
                  <a:latin typeface="Arial Black" charset="0"/>
                </a:rPr>
                <a:t>Datamart</a:t>
              </a:r>
              <a:r>
                <a:rPr lang="en-US" sz="1000" dirty="0">
                  <a:latin typeface="Arial Black" charset="0"/>
                </a:rPr>
                <a:t>:</a:t>
              </a:r>
            </a:p>
            <a:p>
              <a:pPr>
                <a:defRPr/>
              </a:pPr>
              <a:r>
                <a:rPr lang="en-US" sz="1000" dirty="0">
                  <a:latin typeface="Arial Black" charset="0"/>
                </a:rPr>
                <a:t>Cube (6)</a:t>
              </a: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8595748" y="4404667"/>
              <a:ext cx="580288" cy="219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 Black" charset="0"/>
                </a:rPr>
                <a:t>USER</a:t>
              </a:r>
            </a:p>
          </p:txBody>
        </p:sp>
        <p:graphicFrame>
          <p:nvGraphicFramePr>
            <p:cNvPr id="34" name="Object 12">
              <a:hlinkClick r:id="" action="ppaction://ole?verb=0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50072640"/>
                </p:ext>
              </p:extLst>
            </p:nvPr>
          </p:nvGraphicFramePr>
          <p:xfrm>
            <a:off x="8622598" y="4102173"/>
            <a:ext cx="344577" cy="291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8" name="Clip" r:id="rId3" imgW="6146800" imgH="5130800" progId="MS_ClipArt_Gallery.2">
                    <p:embed/>
                  </p:oleObj>
                </mc:Choice>
                <mc:Fallback>
                  <p:oleObj name="Clip" r:id="rId3" imgW="6146800" imgH="513080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22598" y="4102173"/>
                          <a:ext cx="344577" cy="2915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Line 13"/>
            <p:cNvSpPr>
              <a:spLocks noChangeShapeType="1"/>
            </p:cNvSpPr>
            <p:nvPr/>
          </p:nvSpPr>
          <p:spPr bwMode="auto">
            <a:xfrm flipH="1" flipV="1">
              <a:off x="8032791" y="4320186"/>
              <a:ext cx="626502" cy="5541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000">
                <a:cs typeface="+mn-cs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7337373" y="5656426"/>
              <a:ext cx="989129" cy="357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 Black" charset="0"/>
                </a:rPr>
                <a:t>data query</a:t>
              </a:r>
            </a:p>
            <a:p>
              <a:pPr>
                <a:defRPr/>
              </a:pPr>
              <a:r>
                <a:rPr lang="en-US" sz="1000">
                  <a:latin typeface="Arial Black" charset="0"/>
                </a:rPr>
                <a:t>&amp; reporting</a:t>
              </a: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7425979" y="5277627"/>
              <a:ext cx="1242228" cy="219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1000" dirty="0">
                  <a:latin typeface="Arial Black" charset="0"/>
                </a:rPr>
                <a:t>Data Mining (7)</a:t>
              </a: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8595748" y="5204049"/>
              <a:ext cx="580288" cy="219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 Black" charset="0"/>
                </a:rPr>
                <a:t>USER</a:t>
              </a:r>
            </a:p>
          </p:txBody>
        </p:sp>
        <p:graphicFrame>
          <p:nvGraphicFramePr>
            <p:cNvPr id="42" name="Object 21">
              <a:hlinkClick r:id="" action="ppaction://ole?verb=0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26198533"/>
                </p:ext>
              </p:extLst>
            </p:nvPr>
          </p:nvGraphicFramePr>
          <p:xfrm>
            <a:off x="8622598" y="4901555"/>
            <a:ext cx="344577" cy="291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9" name="Clip" r:id="rId5" imgW="6146800" imgH="5130800" progId="MS_ClipArt_Gallery.2">
                    <p:embed/>
                  </p:oleObj>
                </mc:Choice>
                <mc:Fallback>
                  <p:oleObj name="Clip" r:id="rId5" imgW="6146800" imgH="513080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22598" y="4901555"/>
                          <a:ext cx="344577" cy="2915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Line 22"/>
            <p:cNvSpPr>
              <a:spLocks noChangeShapeType="1"/>
            </p:cNvSpPr>
            <p:nvPr/>
          </p:nvSpPr>
          <p:spPr bwMode="auto">
            <a:xfrm flipV="1">
              <a:off x="6963262" y="5109576"/>
              <a:ext cx="746433" cy="181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000">
                <a:cs typeface="+mn-cs"/>
              </a:endParaRPr>
            </a:p>
          </p:txBody>
        </p:sp>
        <p:grpSp>
          <p:nvGrpSpPr>
            <p:cNvPr id="44" name="Group 23"/>
            <p:cNvGrpSpPr>
              <a:grpSpLocks/>
            </p:cNvGrpSpPr>
            <p:nvPr/>
          </p:nvGrpSpPr>
          <p:grpSpPr bwMode="auto">
            <a:xfrm>
              <a:off x="6233834" y="4709885"/>
              <a:ext cx="558482" cy="741245"/>
              <a:chOff x="881" y="701"/>
              <a:chExt cx="624" cy="816"/>
            </a:xfrm>
          </p:grpSpPr>
          <p:sp>
            <p:nvSpPr>
              <p:cNvPr id="45" name="Rectangle 44"/>
              <p:cNvSpPr>
                <a:spLocks noChangeArrowheads="1"/>
              </p:cNvSpPr>
              <p:nvPr/>
            </p:nvSpPr>
            <p:spPr bwMode="auto">
              <a:xfrm rot="-5400000">
                <a:off x="972" y="972"/>
                <a:ext cx="442" cy="6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000">
                  <a:cs typeface="+mn-cs"/>
                </a:endParaRPr>
              </a:p>
            </p:txBody>
          </p:sp>
          <p:sp>
            <p:nvSpPr>
              <p:cNvPr id="46" name="Rectangle 45"/>
              <p:cNvSpPr>
                <a:spLocks noChangeArrowheads="1"/>
              </p:cNvSpPr>
              <p:nvPr/>
            </p:nvSpPr>
            <p:spPr bwMode="auto">
              <a:xfrm rot="-5400000">
                <a:off x="972" y="909"/>
                <a:ext cx="442" cy="6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000">
                  <a:cs typeface="+mn-cs"/>
                </a:endParaRPr>
              </a:p>
            </p:txBody>
          </p:sp>
          <p:sp>
            <p:nvSpPr>
              <p:cNvPr id="47" name="Rectangle 46"/>
              <p:cNvSpPr>
                <a:spLocks noChangeArrowheads="1"/>
              </p:cNvSpPr>
              <p:nvPr/>
            </p:nvSpPr>
            <p:spPr bwMode="auto">
              <a:xfrm rot="-5400000">
                <a:off x="971" y="834"/>
                <a:ext cx="443" cy="6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000">
                  <a:cs typeface="+mn-cs"/>
                </a:endParaRPr>
              </a:p>
            </p:txBody>
          </p:sp>
          <p:sp>
            <p:nvSpPr>
              <p:cNvPr id="48" name="Rectangle 47"/>
              <p:cNvSpPr>
                <a:spLocks noChangeArrowheads="1"/>
              </p:cNvSpPr>
              <p:nvPr/>
            </p:nvSpPr>
            <p:spPr bwMode="auto">
              <a:xfrm rot="-5400000">
                <a:off x="972" y="758"/>
                <a:ext cx="443" cy="6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000">
                  <a:cs typeface="+mn-cs"/>
                </a:endParaRPr>
              </a:p>
            </p:txBody>
          </p:sp>
          <p:sp>
            <p:nvSpPr>
              <p:cNvPr id="49" name="Rectangle 48"/>
              <p:cNvSpPr>
                <a:spLocks noChangeArrowheads="1"/>
              </p:cNvSpPr>
              <p:nvPr/>
            </p:nvSpPr>
            <p:spPr bwMode="auto">
              <a:xfrm rot="-5400000">
                <a:off x="972" y="685"/>
                <a:ext cx="442" cy="6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000">
                  <a:cs typeface="+mn-cs"/>
                </a:endParaRPr>
              </a:p>
            </p:txBody>
          </p:sp>
          <p:sp>
            <p:nvSpPr>
              <p:cNvPr id="50" name="Rectangle 49"/>
              <p:cNvSpPr>
                <a:spLocks noChangeArrowheads="1"/>
              </p:cNvSpPr>
              <p:nvPr/>
            </p:nvSpPr>
            <p:spPr bwMode="auto">
              <a:xfrm rot="-5400000">
                <a:off x="972" y="610"/>
                <a:ext cx="442" cy="6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000">
                  <a:cs typeface="+mn-cs"/>
                </a:endParaRPr>
              </a:p>
            </p:txBody>
          </p:sp>
          <p:sp>
            <p:nvSpPr>
              <p:cNvPr id="51" name="Line 30"/>
              <p:cNvSpPr>
                <a:spLocks noChangeShapeType="1"/>
              </p:cNvSpPr>
              <p:nvPr/>
            </p:nvSpPr>
            <p:spPr bwMode="auto">
              <a:xfrm rot="-5400000">
                <a:off x="665" y="1109"/>
                <a:ext cx="8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000">
                  <a:cs typeface="+mn-cs"/>
                </a:endParaRPr>
              </a:p>
            </p:txBody>
          </p:sp>
          <p:sp>
            <p:nvSpPr>
              <p:cNvPr id="52" name="Line 31"/>
              <p:cNvSpPr>
                <a:spLocks noChangeShapeType="1"/>
              </p:cNvSpPr>
              <p:nvPr/>
            </p:nvSpPr>
            <p:spPr bwMode="auto">
              <a:xfrm rot="-5400000">
                <a:off x="893" y="1109"/>
                <a:ext cx="8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000">
                  <a:cs typeface="+mn-cs"/>
                </a:endParaRPr>
              </a:p>
            </p:txBody>
          </p:sp>
        </p:grpSp>
        <p:grpSp>
          <p:nvGrpSpPr>
            <p:cNvPr id="53" name="Group 32"/>
            <p:cNvGrpSpPr>
              <a:grpSpLocks/>
            </p:cNvGrpSpPr>
            <p:nvPr/>
          </p:nvGrpSpPr>
          <p:grpSpPr bwMode="auto">
            <a:xfrm>
              <a:off x="7672104" y="4065837"/>
              <a:ext cx="544162" cy="508698"/>
              <a:chOff x="3790" y="2244"/>
              <a:chExt cx="744" cy="612"/>
            </a:xfrm>
          </p:grpSpPr>
          <p:sp>
            <p:nvSpPr>
              <p:cNvPr id="54" name="AutoShape 33"/>
              <p:cNvSpPr>
                <a:spLocks noChangeArrowheads="1"/>
              </p:cNvSpPr>
              <p:nvPr/>
            </p:nvSpPr>
            <p:spPr bwMode="auto">
              <a:xfrm>
                <a:off x="3795" y="2244"/>
                <a:ext cx="734" cy="612"/>
              </a:xfrm>
              <a:prstGeom prst="cube">
                <a:avLst>
                  <a:gd name="adj" fmla="val 25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000">
                  <a:cs typeface="+mn-cs"/>
                </a:endParaRPr>
              </a:p>
            </p:txBody>
          </p:sp>
          <p:sp>
            <p:nvSpPr>
              <p:cNvPr id="55" name="Freeform 54"/>
              <p:cNvSpPr>
                <a:spLocks/>
              </p:cNvSpPr>
              <p:nvPr/>
            </p:nvSpPr>
            <p:spPr bwMode="auto">
              <a:xfrm>
                <a:off x="3878" y="2396"/>
                <a:ext cx="496" cy="396"/>
              </a:xfrm>
              <a:custGeom>
                <a:avLst/>
                <a:gdLst>
                  <a:gd name="T0" fmla="*/ 0 w 1200"/>
                  <a:gd name="T1" fmla="*/ 0 h 816"/>
                  <a:gd name="T2" fmla="*/ 1200 w 1200"/>
                  <a:gd name="T3" fmla="*/ 0 h 816"/>
                  <a:gd name="T4" fmla="*/ 1200 w 1200"/>
                  <a:gd name="T5" fmla="*/ 816 h 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816">
                    <a:moveTo>
                      <a:pt x="0" y="0"/>
                    </a:moveTo>
                    <a:lnTo>
                      <a:pt x="1200" y="0"/>
                    </a:lnTo>
                    <a:lnTo>
                      <a:pt x="1200" y="816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000">
                  <a:cs typeface="+mn-cs"/>
                </a:endParaRPr>
              </a:p>
            </p:txBody>
          </p:sp>
          <p:sp>
            <p:nvSpPr>
              <p:cNvPr id="56" name="Freeform 55"/>
              <p:cNvSpPr>
                <a:spLocks/>
              </p:cNvSpPr>
              <p:nvPr/>
            </p:nvSpPr>
            <p:spPr bwMode="auto">
              <a:xfrm>
                <a:off x="3848" y="2345"/>
                <a:ext cx="580" cy="470"/>
              </a:xfrm>
              <a:custGeom>
                <a:avLst/>
                <a:gdLst>
                  <a:gd name="T0" fmla="*/ 0 w 1200"/>
                  <a:gd name="T1" fmla="*/ 0 h 816"/>
                  <a:gd name="T2" fmla="*/ 1200 w 1200"/>
                  <a:gd name="T3" fmla="*/ 0 h 816"/>
                  <a:gd name="T4" fmla="*/ 1200 w 1200"/>
                  <a:gd name="T5" fmla="*/ 816 h 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816">
                    <a:moveTo>
                      <a:pt x="0" y="0"/>
                    </a:moveTo>
                    <a:lnTo>
                      <a:pt x="1200" y="0"/>
                    </a:lnTo>
                    <a:lnTo>
                      <a:pt x="1200" y="816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000">
                  <a:cs typeface="+mn-cs"/>
                </a:endParaRPr>
              </a:p>
            </p:txBody>
          </p:sp>
          <p:sp>
            <p:nvSpPr>
              <p:cNvPr id="57" name="Freeform 56"/>
              <p:cNvSpPr>
                <a:spLocks/>
              </p:cNvSpPr>
              <p:nvPr/>
            </p:nvSpPr>
            <p:spPr bwMode="auto">
              <a:xfrm>
                <a:off x="3909" y="2290"/>
                <a:ext cx="568" cy="470"/>
              </a:xfrm>
              <a:custGeom>
                <a:avLst/>
                <a:gdLst>
                  <a:gd name="T0" fmla="*/ 0 w 1200"/>
                  <a:gd name="T1" fmla="*/ 0 h 816"/>
                  <a:gd name="T2" fmla="*/ 1200 w 1200"/>
                  <a:gd name="T3" fmla="*/ 0 h 816"/>
                  <a:gd name="T4" fmla="*/ 1200 w 1200"/>
                  <a:gd name="T5" fmla="*/ 816 h 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816">
                    <a:moveTo>
                      <a:pt x="0" y="0"/>
                    </a:moveTo>
                    <a:lnTo>
                      <a:pt x="1200" y="0"/>
                    </a:lnTo>
                    <a:lnTo>
                      <a:pt x="1200" y="816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000">
                  <a:cs typeface="+mn-cs"/>
                </a:endParaRPr>
              </a:p>
            </p:txBody>
          </p:sp>
          <p:sp>
            <p:nvSpPr>
              <p:cNvPr id="58" name="Freeform 57"/>
              <p:cNvSpPr>
                <a:spLocks/>
              </p:cNvSpPr>
              <p:nvPr/>
            </p:nvSpPr>
            <p:spPr bwMode="auto">
              <a:xfrm>
                <a:off x="4034" y="2244"/>
                <a:ext cx="498" cy="395"/>
              </a:xfrm>
              <a:custGeom>
                <a:avLst/>
                <a:gdLst>
                  <a:gd name="T0" fmla="*/ 0 w 1200"/>
                  <a:gd name="T1" fmla="*/ 0 h 816"/>
                  <a:gd name="T2" fmla="*/ 1200 w 1200"/>
                  <a:gd name="T3" fmla="*/ 0 h 816"/>
                  <a:gd name="T4" fmla="*/ 1200 w 1200"/>
                  <a:gd name="T5" fmla="*/ 816 h 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816">
                    <a:moveTo>
                      <a:pt x="0" y="0"/>
                    </a:moveTo>
                    <a:lnTo>
                      <a:pt x="1200" y="0"/>
                    </a:lnTo>
                    <a:lnTo>
                      <a:pt x="1200" y="816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000">
                  <a:cs typeface="+mn-cs"/>
                </a:endParaRPr>
              </a:p>
            </p:txBody>
          </p:sp>
          <p:sp>
            <p:nvSpPr>
              <p:cNvPr id="59" name="Freeform 58"/>
              <p:cNvSpPr>
                <a:spLocks/>
              </p:cNvSpPr>
              <p:nvPr/>
            </p:nvSpPr>
            <p:spPr bwMode="auto">
              <a:xfrm>
                <a:off x="3914" y="2249"/>
                <a:ext cx="147" cy="607"/>
              </a:xfrm>
              <a:custGeom>
                <a:avLst/>
                <a:gdLst>
                  <a:gd name="T0" fmla="*/ 336 w 336"/>
                  <a:gd name="T1" fmla="*/ 0 h 1440"/>
                  <a:gd name="T2" fmla="*/ 0 w 336"/>
                  <a:gd name="T3" fmla="*/ 336 h 1440"/>
                  <a:gd name="T4" fmla="*/ 0 w 336"/>
                  <a:gd name="T5" fmla="*/ 144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6" h="1440">
                    <a:moveTo>
                      <a:pt x="336" y="0"/>
                    </a:moveTo>
                    <a:lnTo>
                      <a:pt x="0" y="336"/>
                    </a:lnTo>
                    <a:lnTo>
                      <a:pt x="0" y="144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000">
                  <a:cs typeface="+mn-cs"/>
                </a:endParaRPr>
              </a:p>
            </p:txBody>
          </p:sp>
          <p:sp>
            <p:nvSpPr>
              <p:cNvPr id="60" name="Freeform 59"/>
              <p:cNvSpPr>
                <a:spLocks/>
              </p:cNvSpPr>
              <p:nvPr/>
            </p:nvSpPr>
            <p:spPr bwMode="auto">
              <a:xfrm>
                <a:off x="4038" y="2249"/>
                <a:ext cx="143" cy="607"/>
              </a:xfrm>
              <a:custGeom>
                <a:avLst/>
                <a:gdLst>
                  <a:gd name="T0" fmla="*/ 336 w 336"/>
                  <a:gd name="T1" fmla="*/ 0 h 1440"/>
                  <a:gd name="T2" fmla="*/ 0 w 336"/>
                  <a:gd name="T3" fmla="*/ 336 h 1440"/>
                  <a:gd name="T4" fmla="*/ 0 w 336"/>
                  <a:gd name="T5" fmla="*/ 144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6" h="1440">
                    <a:moveTo>
                      <a:pt x="336" y="0"/>
                    </a:moveTo>
                    <a:lnTo>
                      <a:pt x="0" y="336"/>
                    </a:lnTo>
                    <a:lnTo>
                      <a:pt x="0" y="144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000">
                  <a:cs typeface="+mn-cs"/>
                </a:endParaRPr>
              </a:p>
            </p:txBody>
          </p:sp>
          <p:sp>
            <p:nvSpPr>
              <p:cNvPr id="61" name="Freeform 60"/>
              <p:cNvSpPr>
                <a:spLocks/>
              </p:cNvSpPr>
              <p:nvPr/>
            </p:nvSpPr>
            <p:spPr bwMode="auto">
              <a:xfrm>
                <a:off x="4162" y="2249"/>
                <a:ext cx="144" cy="607"/>
              </a:xfrm>
              <a:custGeom>
                <a:avLst/>
                <a:gdLst>
                  <a:gd name="T0" fmla="*/ 336 w 336"/>
                  <a:gd name="T1" fmla="*/ 0 h 1440"/>
                  <a:gd name="T2" fmla="*/ 0 w 336"/>
                  <a:gd name="T3" fmla="*/ 336 h 1440"/>
                  <a:gd name="T4" fmla="*/ 0 w 336"/>
                  <a:gd name="T5" fmla="*/ 144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6" h="1440">
                    <a:moveTo>
                      <a:pt x="336" y="0"/>
                    </a:moveTo>
                    <a:lnTo>
                      <a:pt x="0" y="336"/>
                    </a:lnTo>
                    <a:lnTo>
                      <a:pt x="0" y="144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000">
                  <a:cs typeface="+mn-cs"/>
                </a:endParaRPr>
              </a:p>
            </p:txBody>
          </p:sp>
          <p:sp>
            <p:nvSpPr>
              <p:cNvPr id="62" name="Freeform 61"/>
              <p:cNvSpPr>
                <a:spLocks/>
              </p:cNvSpPr>
              <p:nvPr/>
            </p:nvSpPr>
            <p:spPr bwMode="auto">
              <a:xfrm>
                <a:off x="4286" y="2249"/>
                <a:ext cx="147" cy="607"/>
              </a:xfrm>
              <a:custGeom>
                <a:avLst/>
                <a:gdLst>
                  <a:gd name="T0" fmla="*/ 336 w 336"/>
                  <a:gd name="T1" fmla="*/ 0 h 1440"/>
                  <a:gd name="T2" fmla="*/ 0 w 336"/>
                  <a:gd name="T3" fmla="*/ 336 h 1440"/>
                  <a:gd name="T4" fmla="*/ 0 w 336"/>
                  <a:gd name="T5" fmla="*/ 144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6" h="1440">
                    <a:moveTo>
                      <a:pt x="336" y="0"/>
                    </a:moveTo>
                    <a:lnTo>
                      <a:pt x="0" y="336"/>
                    </a:lnTo>
                    <a:lnTo>
                      <a:pt x="0" y="144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000">
                  <a:cs typeface="+mn-cs"/>
                </a:endParaRPr>
              </a:p>
            </p:txBody>
          </p:sp>
          <p:sp>
            <p:nvSpPr>
              <p:cNvPr id="63" name="Freeform 62"/>
              <p:cNvSpPr>
                <a:spLocks/>
              </p:cNvSpPr>
              <p:nvPr/>
            </p:nvSpPr>
            <p:spPr bwMode="auto">
              <a:xfrm>
                <a:off x="3790" y="2350"/>
                <a:ext cx="744" cy="162"/>
              </a:xfrm>
              <a:custGeom>
                <a:avLst/>
                <a:gdLst>
                  <a:gd name="T0" fmla="*/ 0 w 1728"/>
                  <a:gd name="T1" fmla="*/ 384 h 384"/>
                  <a:gd name="T2" fmla="*/ 1344 w 1728"/>
                  <a:gd name="T3" fmla="*/ 384 h 384"/>
                  <a:gd name="T4" fmla="*/ 1728 w 1728"/>
                  <a:gd name="T5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28" h="384">
                    <a:moveTo>
                      <a:pt x="0" y="384"/>
                    </a:moveTo>
                    <a:lnTo>
                      <a:pt x="1344" y="384"/>
                    </a:lnTo>
                    <a:lnTo>
                      <a:pt x="1728" y="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000">
                  <a:cs typeface="+mn-cs"/>
                </a:endParaRPr>
              </a:p>
            </p:txBody>
          </p:sp>
          <p:sp>
            <p:nvSpPr>
              <p:cNvPr id="64" name="Freeform 63"/>
              <p:cNvSpPr>
                <a:spLocks/>
              </p:cNvSpPr>
              <p:nvPr/>
            </p:nvSpPr>
            <p:spPr bwMode="auto">
              <a:xfrm>
                <a:off x="3790" y="2472"/>
                <a:ext cx="744" cy="161"/>
              </a:xfrm>
              <a:custGeom>
                <a:avLst/>
                <a:gdLst>
                  <a:gd name="T0" fmla="*/ 0 w 1728"/>
                  <a:gd name="T1" fmla="*/ 384 h 384"/>
                  <a:gd name="T2" fmla="*/ 1344 w 1728"/>
                  <a:gd name="T3" fmla="*/ 384 h 384"/>
                  <a:gd name="T4" fmla="*/ 1728 w 1728"/>
                  <a:gd name="T5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28" h="384">
                    <a:moveTo>
                      <a:pt x="0" y="384"/>
                    </a:moveTo>
                    <a:lnTo>
                      <a:pt x="1344" y="384"/>
                    </a:lnTo>
                    <a:lnTo>
                      <a:pt x="1728" y="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000">
                  <a:cs typeface="+mn-cs"/>
                </a:endParaRPr>
              </a:p>
            </p:txBody>
          </p:sp>
          <p:sp>
            <p:nvSpPr>
              <p:cNvPr id="65" name="Freeform 64"/>
              <p:cNvSpPr>
                <a:spLocks/>
              </p:cNvSpPr>
              <p:nvPr/>
            </p:nvSpPr>
            <p:spPr bwMode="auto">
              <a:xfrm>
                <a:off x="3790" y="2593"/>
                <a:ext cx="744" cy="163"/>
              </a:xfrm>
              <a:custGeom>
                <a:avLst/>
                <a:gdLst>
                  <a:gd name="T0" fmla="*/ 0 w 1728"/>
                  <a:gd name="T1" fmla="*/ 384 h 384"/>
                  <a:gd name="T2" fmla="*/ 1344 w 1728"/>
                  <a:gd name="T3" fmla="*/ 384 h 384"/>
                  <a:gd name="T4" fmla="*/ 1728 w 1728"/>
                  <a:gd name="T5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28" h="384">
                    <a:moveTo>
                      <a:pt x="0" y="384"/>
                    </a:moveTo>
                    <a:lnTo>
                      <a:pt x="1344" y="384"/>
                    </a:lnTo>
                    <a:lnTo>
                      <a:pt x="1728" y="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000">
                  <a:cs typeface="+mn-cs"/>
                </a:endParaRPr>
              </a:p>
            </p:txBody>
          </p:sp>
        </p:grp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8151382" y="4095427"/>
              <a:ext cx="567464" cy="219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1000" dirty="0">
                  <a:latin typeface="Arial Black" charset="0"/>
                </a:rPr>
                <a:t>OLAP</a:t>
              </a:r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8558158" y="5928943"/>
              <a:ext cx="580288" cy="219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 Black" charset="0"/>
                </a:rPr>
                <a:t>USER</a:t>
              </a:r>
            </a:p>
          </p:txBody>
        </p:sp>
        <p:graphicFrame>
          <p:nvGraphicFramePr>
            <p:cNvPr id="68" name="Object 47">
              <a:hlinkClick r:id="" action="ppaction://ole?verb=0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10429715"/>
                </p:ext>
              </p:extLst>
            </p:nvPr>
          </p:nvGraphicFramePr>
          <p:xfrm>
            <a:off x="8585008" y="5626449"/>
            <a:ext cx="344577" cy="291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" name="Clip" r:id="rId6" imgW="6146800" imgH="5130800" progId="MS_ClipArt_Gallery.2">
                    <p:embed/>
                  </p:oleObj>
                </mc:Choice>
                <mc:Fallback>
                  <p:oleObj name="Clip" r:id="rId6" imgW="6146800" imgH="513080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85008" y="5626449"/>
                          <a:ext cx="344577" cy="2915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" name="AutoShape 48"/>
            <p:cNvSpPr>
              <a:spLocks noChangeArrowheads="1"/>
            </p:cNvSpPr>
            <p:nvPr/>
          </p:nvSpPr>
          <p:spPr bwMode="auto">
            <a:xfrm>
              <a:off x="7709694" y="4952425"/>
              <a:ext cx="379481" cy="334287"/>
            </a:xfrm>
            <a:prstGeom prst="can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000">
                <a:cs typeface="+mn-cs"/>
              </a:endParaRPr>
            </a:p>
          </p:txBody>
        </p:sp>
        <p:sp>
          <p:nvSpPr>
            <p:cNvPr id="70" name="Line 49"/>
            <p:cNvSpPr>
              <a:spLocks noChangeShapeType="1"/>
            </p:cNvSpPr>
            <p:nvPr/>
          </p:nvSpPr>
          <p:spPr bwMode="auto">
            <a:xfrm flipH="1" flipV="1">
              <a:off x="8032791" y="5097767"/>
              <a:ext cx="669463" cy="5541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000">
                <a:cs typeface="+mn-cs"/>
              </a:endParaRPr>
            </a:p>
          </p:txBody>
        </p:sp>
        <p:sp>
          <p:nvSpPr>
            <p:cNvPr id="71" name="Line 50"/>
            <p:cNvSpPr>
              <a:spLocks noChangeShapeType="1"/>
            </p:cNvSpPr>
            <p:nvPr/>
          </p:nvSpPr>
          <p:spPr bwMode="auto">
            <a:xfrm flipH="1">
              <a:off x="7337372" y="5915317"/>
              <a:ext cx="1129493" cy="43400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000">
                <a:cs typeface="+mn-cs"/>
              </a:endParaRP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7499369" y="6136473"/>
              <a:ext cx="1473176" cy="496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1000" dirty="0">
                  <a:latin typeface="Arial Black" charset="0"/>
                </a:rPr>
                <a:t>access to other forms of data &amp; documentation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4366857" y="4988760"/>
              <a:ext cx="390222" cy="385157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000">
                <a:cs typeface="+mn-cs"/>
              </a:endParaRPr>
            </a:p>
          </p:txBody>
        </p:sp>
        <p:sp>
          <p:nvSpPr>
            <p:cNvPr id="74" name="Line 53"/>
            <p:cNvSpPr>
              <a:spLocks noChangeShapeType="1"/>
            </p:cNvSpPr>
            <p:nvPr/>
          </p:nvSpPr>
          <p:spPr bwMode="auto">
            <a:xfrm>
              <a:off x="4727543" y="4196645"/>
              <a:ext cx="388432" cy="603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000">
                <a:cs typeface="+mn-cs"/>
              </a:endParaRPr>
            </a:p>
          </p:txBody>
        </p:sp>
        <p:sp>
          <p:nvSpPr>
            <p:cNvPr id="75" name="Line 54"/>
            <p:cNvSpPr>
              <a:spLocks noChangeShapeType="1"/>
            </p:cNvSpPr>
            <p:nvPr/>
          </p:nvSpPr>
          <p:spPr bwMode="auto">
            <a:xfrm flipV="1">
              <a:off x="4672053" y="5148637"/>
              <a:ext cx="392012" cy="399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000">
                <a:cs typeface="+mn-cs"/>
              </a:endParaRPr>
            </a:p>
          </p:txBody>
        </p:sp>
        <p:sp>
          <p:nvSpPr>
            <p:cNvPr id="76" name="Line 55"/>
            <p:cNvSpPr>
              <a:spLocks noChangeShapeType="1"/>
            </p:cNvSpPr>
            <p:nvPr/>
          </p:nvSpPr>
          <p:spPr bwMode="auto">
            <a:xfrm flipV="1">
              <a:off x="4693533" y="5268544"/>
              <a:ext cx="327571" cy="4432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000">
                <a:cs typeface="+mn-cs"/>
              </a:endParaRPr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4361487" y="4113074"/>
              <a:ext cx="379481" cy="21074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000">
                <a:cs typeface="+mn-cs"/>
              </a:endParaRPr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4365961" y="3949564"/>
              <a:ext cx="379481" cy="21074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000">
                <a:cs typeface="+mn-cs"/>
              </a:endParaRPr>
            </a:p>
          </p:txBody>
        </p:sp>
        <p:sp>
          <p:nvSpPr>
            <p:cNvPr id="79" name="Line 58"/>
            <p:cNvSpPr>
              <a:spLocks noChangeShapeType="1"/>
            </p:cNvSpPr>
            <p:nvPr/>
          </p:nvSpPr>
          <p:spPr bwMode="auto">
            <a:xfrm>
              <a:off x="4744548" y="4069471"/>
              <a:ext cx="0" cy="167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000">
                <a:cs typeface="+mn-cs"/>
              </a:endParaRPr>
            </a:p>
          </p:txBody>
        </p:sp>
        <p:sp>
          <p:nvSpPr>
            <p:cNvPr id="80" name="Line 59"/>
            <p:cNvSpPr>
              <a:spLocks noChangeShapeType="1"/>
            </p:cNvSpPr>
            <p:nvPr/>
          </p:nvSpPr>
          <p:spPr bwMode="auto">
            <a:xfrm>
              <a:off x="4357907" y="4069471"/>
              <a:ext cx="0" cy="167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000">
                <a:cs typeface="+mn-cs"/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4327477" y="3967732"/>
              <a:ext cx="908728" cy="219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 Black" charset="0"/>
                </a:rPr>
                <a:t>External 1</a:t>
              </a:r>
            </a:p>
          </p:txBody>
        </p:sp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4365961" y="4567268"/>
              <a:ext cx="379481" cy="21074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000">
                <a:cs typeface="+mn-cs"/>
              </a:endParaRPr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4365961" y="4436460"/>
              <a:ext cx="379481" cy="21074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000">
                <a:cs typeface="+mn-cs"/>
              </a:endParaRPr>
            </a:p>
          </p:txBody>
        </p:sp>
        <p:sp>
          <p:nvSpPr>
            <p:cNvPr id="84" name="Line 63"/>
            <p:cNvSpPr>
              <a:spLocks noChangeShapeType="1"/>
            </p:cNvSpPr>
            <p:nvPr/>
          </p:nvSpPr>
          <p:spPr bwMode="auto">
            <a:xfrm>
              <a:off x="4749023" y="4523665"/>
              <a:ext cx="0" cy="167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000">
                <a:cs typeface="+mn-cs"/>
              </a:endParaRPr>
            </a:p>
          </p:txBody>
        </p:sp>
        <p:sp>
          <p:nvSpPr>
            <p:cNvPr id="85" name="Line 64"/>
            <p:cNvSpPr>
              <a:spLocks noChangeShapeType="1"/>
            </p:cNvSpPr>
            <p:nvPr/>
          </p:nvSpPr>
          <p:spPr bwMode="auto">
            <a:xfrm>
              <a:off x="4362381" y="4523665"/>
              <a:ext cx="0" cy="167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000">
                <a:cs typeface="+mn-cs"/>
              </a:endParaRPr>
            </a:p>
          </p:txBody>
        </p: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4366857" y="4857952"/>
              <a:ext cx="379481" cy="21074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000">
                <a:cs typeface="+mn-cs"/>
              </a:endParaRPr>
            </a:p>
          </p:txBody>
        </p:sp>
        <p:sp>
          <p:nvSpPr>
            <p:cNvPr id="87" name="Line 66"/>
            <p:cNvSpPr>
              <a:spLocks noChangeShapeType="1"/>
            </p:cNvSpPr>
            <p:nvPr/>
          </p:nvSpPr>
          <p:spPr bwMode="auto">
            <a:xfrm>
              <a:off x="4749918" y="4945158"/>
              <a:ext cx="0" cy="167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000">
                <a:cs typeface="+mn-cs"/>
              </a:endParaRPr>
            </a:p>
          </p:txBody>
        </p:sp>
        <p:sp>
          <p:nvSpPr>
            <p:cNvPr id="88" name="Line 67"/>
            <p:cNvSpPr>
              <a:spLocks noChangeShapeType="1"/>
            </p:cNvSpPr>
            <p:nvPr/>
          </p:nvSpPr>
          <p:spPr bwMode="auto">
            <a:xfrm>
              <a:off x="4384757" y="4988760"/>
              <a:ext cx="0" cy="167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000">
                <a:cs typeface="+mn-cs"/>
              </a:endParaRPr>
            </a:p>
          </p:txBody>
        </p:sp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4368647" y="5585572"/>
              <a:ext cx="379481" cy="21074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000">
                <a:cs typeface="+mn-cs"/>
              </a:endParaRPr>
            </a:p>
          </p:txBody>
        </p:sp>
        <p:sp>
          <p:nvSpPr>
            <p:cNvPr id="90" name="Oval 89"/>
            <p:cNvSpPr>
              <a:spLocks noChangeArrowheads="1"/>
            </p:cNvSpPr>
            <p:nvPr/>
          </p:nvSpPr>
          <p:spPr bwMode="auto">
            <a:xfrm>
              <a:off x="4368647" y="5454764"/>
              <a:ext cx="379481" cy="21074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000">
                <a:cs typeface="+mn-cs"/>
              </a:endParaRPr>
            </a:p>
          </p:txBody>
        </p:sp>
        <p:sp>
          <p:nvSpPr>
            <p:cNvPr id="91" name="Line 70"/>
            <p:cNvSpPr>
              <a:spLocks noChangeShapeType="1"/>
            </p:cNvSpPr>
            <p:nvPr/>
          </p:nvSpPr>
          <p:spPr bwMode="auto">
            <a:xfrm>
              <a:off x="4751708" y="5541969"/>
              <a:ext cx="0" cy="167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000">
                <a:cs typeface="+mn-cs"/>
              </a:endParaRPr>
            </a:p>
          </p:txBody>
        </p:sp>
        <p:sp>
          <p:nvSpPr>
            <p:cNvPr id="92" name="Line 71"/>
            <p:cNvSpPr>
              <a:spLocks noChangeShapeType="1"/>
            </p:cNvSpPr>
            <p:nvPr/>
          </p:nvSpPr>
          <p:spPr bwMode="auto">
            <a:xfrm>
              <a:off x="4365067" y="5541969"/>
              <a:ext cx="0" cy="167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000">
                <a:cs typeface="+mn-cs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4368647" y="6019782"/>
              <a:ext cx="379481" cy="21074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000">
                <a:cs typeface="+mn-cs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4368647" y="5888974"/>
              <a:ext cx="379481" cy="21074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000">
                <a:cs typeface="+mn-cs"/>
              </a:endParaRPr>
            </a:p>
          </p:txBody>
        </p:sp>
        <p:sp>
          <p:nvSpPr>
            <p:cNvPr id="95" name="Line 74"/>
            <p:cNvSpPr>
              <a:spLocks noChangeShapeType="1"/>
            </p:cNvSpPr>
            <p:nvPr/>
          </p:nvSpPr>
          <p:spPr bwMode="auto">
            <a:xfrm>
              <a:off x="4751708" y="5976179"/>
              <a:ext cx="0" cy="167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000">
                <a:cs typeface="+mn-cs"/>
              </a:endParaRPr>
            </a:p>
          </p:txBody>
        </p:sp>
        <p:sp>
          <p:nvSpPr>
            <p:cNvPr id="96" name="Line 75"/>
            <p:cNvSpPr>
              <a:spLocks noChangeShapeType="1"/>
            </p:cNvSpPr>
            <p:nvPr/>
          </p:nvSpPr>
          <p:spPr bwMode="auto">
            <a:xfrm>
              <a:off x="4365067" y="5976179"/>
              <a:ext cx="0" cy="167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000">
                <a:cs typeface="+mn-cs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251401" y="4193012"/>
              <a:ext cx="129776" cy="1919425"/>
            </a:xfrm>
            <a:custGeom>
              <a:avLst/>
              <a:gdLst>
                <a:gd name="T0" fmla="*/ 144 w 145"/>
                <a:gd name="T1" fmla="*/ 0 h 2113"/>
                <a:gd name="T2" fmla="*/ 0 w 145"/>
                <a:gd name="T3" fmla="*/ 0 h 2113"/>
                <a:gd name="T4" fmla="*/ 0 w 145"/>
                <a:gd name="T5" fmla="*/ 384 h 2113"/>
                <a:gd name="T6" fmla="*/ 144 w 145"/>
                <a:gd name="T7" fmla="*/ 384 h 2113"/>
                <a:gd name="T8" fmla="*/ 0 w 145"/>
                <a:gd name="T9" fmla="*/ 384 h 2113"/>
                <a:gd name="T10" fmla="*/ 0 w 145"/>
                <a:gd name="T11" fmla="*/ 816 h 2113"/>
                <a:gd name="T12" fmla="*/ 144 w 145"/>
                <a:gd name="T13" fmla="*/ 816 h 2113"/>
                <a:gd name="T14" fmla="*/ 0 w 145"/>
                <a:gd name="T15" fmla="*/ 816 h 2113"/>
                <a:gd name="T16" fmla="*/ 0 w 145"/>
                <a:gd name="T17" fmla="*/ 1248 h 2113"/>
                <a:gd name="T18" fmla="*/ 144 w 145"/>
                <a:gd name="T19" fmla="*/ 1248 h 2113"/>
                <a:gd name="T20" fmla="*/ 0 w 145"/>
                <a:gd name="T21" fmla="*/ 1248 h 2113"/>
                <a:gd name="T22" fmla="*/ 0 w 145"/>
                <a:gd name="T23" fmla="*/ 1680 h 2113"/>
                <a:gd name="T24" fmla="*/ 144 w 145"/>
                <a:gd name="T25" fmla="*/ 1680 h 2113"/>
                <a:gd name="T26" fmla="*/ 0 w 145"/>
                <a:gd name="T27" fmla="*/ 1680 h 2113"/>
                <a:gd name="T28" fmla="*/ 0 w 145"/>
                <a:gd name="T29" fmla="*/ 2112 h 2113"/>
                <a:gd name="T30" fmla="*/ 144 w 145"/>
                <a:gd name="T31" fmla="*/ 2112 h 2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5" h="2113">
                  <a:moveTo>
                    <a:pt x="144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144" y="384"/>
                  </a:lnTo>
                  <a:lnTo>
                    <a:pt x="0" y="384"/>
                  </a:lnTo>
                  <a:lnTo>
                    <a:pt x="0" y="816"/>
                  </a:lnTo>
                  <a:lnTo>
                    <a:pt x="144" y="816"/>
                  </a:lnTo>
                  <a:lnTo>
                    <a:pt x="0" y="816"/>
                  </a:lnTo>
                  <a:lnTo>
                    <a:pt x="0" y="1248"/>
                  </a:lnTo>
                  <a:lnTo>
                    <a:pt x="144" y="1248"/>
                  </a:lnTo>
                  <a:lnTo>
                    <a:pt x="0" y="1248"/>
                  </a:lnTo>
                  <a:lnTo>
                    <a:pt x="0" y="1680"/>
                  </a:lnTo>
                  <a:lnTo>
                    <a:pt x="144" y="1680"/>
                  </a:lnTo>
                  <a:lnTo>
                    <a:pt x="0" y="1680"/>
                  </a:lnTo>
                  <a:lnTo>
                    <a:pt x="0" y="2112"/>
                  </a:lnTo>
                  <a:lnTo>
                    <a:pt x="144" y="211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000">
                <a:cs typeface="+mn-cs"/>
              </a:endParaRPr>
            </a:p>
          </p:txBody>
        </p:sp>
        <p:sp>
          <p:nvSpPr>
            <p:cNvPr id="98" name="Line 77"/>
            <p:cNvSpPr>
              <a:spLocks noChangeShapeType="1"/>
            </p:cNvSpPr>
            <p:nvPr/>
          </p:nvSpPr>
          <p:spPr bwMode="auto">
            <a:xfrm>
              <a:off x="4781243" y="4687175"/>
              <a:ext cx="345471" cy="2979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000">
                <a:cs typeface="+mn-cs"/>
              </a:endParaRPr>
            </a:p>
          </p:txBody>
        </p:sp>
        <p:sp>
          <p:nvSpPr>
            <p:cNvPr id="99" name="Line 78"/>
            <p:cNvSpPr>
              <a:spLocks noChangeShapeType="1"/>
            </p:cNvSpPr>
            <p:nvPr/>
          </p:nvSpPr>
          <p:spPr bwMode="auto">
            <a:xfrm flipV="1">
              <a:off x="4727543" y="5410253"/>
              <a:ext cx="379481" cy="6613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000">
                <a:cs typeface="+mn-cs"/>
              </a:endParaRPr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4327477" y="4458261"/>
              <a:ext cx="624571" cy="219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 Black" charset="0"/>
                </a:rPr>
                <a:t>oper 2</a:t>
              </a:r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4341797" y="5473840"/>
              <a:ext cx="631584" cy="219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 Black" charset="0"/>
                </a:rPr>
                <a:t>oper 4</a:t>
              </a:r>
            </a:p>
          </p:txBody>
        </p:sp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4336427" y="5922584"/>
              <a:ext cx="812360" cy="219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 Black" charset="0"/>
                </a:rPr>
                <a:t>Web logs</a:t>
              </a:r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4327477" y="5058707"/>
              <a:ext cx="596018" cy="219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 Black" charset="0"/>
                </a:rPr>
                <a:t>ERP 3</a:t>
              </a:r>
            </a:p>
          </p:txBody>
        </p:sp>
        <p:sp>
          <p:nvSpPr>
            <p:cNvPr id="104" name="AutoShape 83"/>
            <p:cNvSpPr>
              <a:spLocks noChangeArrowheads="1"/>
            </p:cNvSpPr>
            <p:nvPr/>
          </p:nvSpPr>
          <p:spPr bwMode="auto">
            <a:xfrm>
              <a:off x="5878517" y="4976043"/>
              <a:ext cx="224646" cy="204388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000">
                <a:cs typeface="+mn-cs"/>
              </a:endParaRPr>
            </a:p>
          </p:txBody>
        </p:sp>
        <p:sp>
          <p:nvSpPr>
            <p:cNvPr id="105" name="AutoShape 84"/>
            <p:cNvSpPr>
              <a:spLocks noChangeArrowheads="1"/>
            </p:cNvSpPr>
            <p:nvPr/>
          </p:nvSpPr>
          <p:spPr bwMode="auto">
            <a:xfrm>
              <a:off x="5656556" y="5015104"/>
              <a:ext cx="269396" cy="116274"/>
            </a:xfrm>
            <a:prstGeom prst="rightArrow">
              <a:avLst>
                <a:gd name="adj1" fmla="val 50000"/>
                <a:gd name="adj2" fmla="val 117589"/>
              </a:avLst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000">
                <a:cs typeface="+mn-cs"/>
              </a:endParaRPr>
            </a:p>
          </p:txBody>
        </p:sp>
        <p:sp>
          <p:nvSpPr>
            <p:cNvPr id="106" name="Rectangle 93"/>
            <p:cNvSpPr>
              <a:spLocks noChangeArrowheads="1"/>
            </p:cNvSpPr>
            <p:nvPr/>
          </p:nvSpPr>
          <p:spPr bwMode="auto">
            <a:xfrm>
              <a:off x="5674643" y="4124629"/>
              <a:ext cx="781339" cy="828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>
                <a:defRPr/>
              </a:pPr>
              <a:endParaRPr lang="en-US" sz="800" dirty="0">
                <a:latin typeface="Arial Black" charset="0"/>
                <a:cs typeface="+mn-cs"/>
              </a:endParaRPr>
            </a:p>
            <a:p>
              <a:pPr>
                <a:defRPr/>
              </a:pPr>
              <a:endParaRPr lang="en-US" sz="800" dirty="0">
                <a:latin typeface="Arial Black" charset="0"/>
                <a:cs typeface="+mn-cs"/>
              </a:endParaRPr>
            </a:p>
            <a:p>
              <a:pPr>
                <a:defRPr/>
              </a:pPr>
              <a:endParaRPr lang="en-US" sz="800" dirty="0">
                <a:latin typeface="Arial Black" charset="0"/>
                <a:cs typeface="+mn-cs"/>
              </a:endParaRPr>
            </a:p>
            <a:p>
              <a:pPr>
                <a:defRPr/>
              </a:pPr>
              <a:endParaRPr lang="en-US" sz="800" dirty="0">
                <a:latin typeface="Arial Black" charset="0"/>
                <a:cs typeface="+mn-cs"/>
              </a:endParaRPr>
            </a:p>
            <a:p>
              <a:pPr>
                <a:defRPr/>
              </a:pPr>
              <a:r>
                <a:rPr lang="en-US" sz="800" dirty="0">
                  <a:latin typeface="Arial Black" charset="0"/>
                  <a:cs typeface="+mn-cs"/>
                </a:rPr>
                <a:t>Data </a:t>
              </a:r>
              <a:r>
                <a:rPr lang="en-US" sz="800" dirty="0" smtClean="0">
                  <a:latin typeface="Arial Black" charset="0"/>
                  <a:cs typeface="+mn-cs"/>
                </a:rPr>
                <a:t>Staging</a:t>
              </a:r>
              <a:endParaRPr lang="en-US" sz="800" dirty="0">
                <a:latin typeface="Arial Black" charset="0"/>
                <a:cs typeface="+mn-cs"/>
              </a:endParaRPr>
            </a:p>
          </p:txBody>
        </p:sp>
      </p:grpSp>
      <p:sp>
        <p:nvSpPr>
          <p:cNvPr id="111" name="Bent Arrow 110"/>
          <p:cNvSpPr/>
          <p:nvPr/>
        </p:nvSpPr>
        <p:spPr>
          <a:xfrm flipV="1">
            <a:off x="542662" y="4312232"/>
            <a:ext cx="559479" cy="186465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6012"/>
            </a:avLst>
          </a:prstGeom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073279" y="5440229"/>
            <a:ext cx="1155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OLTP reporting instances being replaced by real-time component in the Atomic DW</a:t>
            </a:r>
          </a:p>
        </p:txBody>
      </p:sp>
      <p:sp>
        <p:nvSpPr>
          <p:cNvPr id="113" name="Bent Arrow 112"/>
          <p:cNvSpPr/>
          <p:nvPr/>
        </p:nvSpPr>
        <p:spPr>
          <a:xfrm flipV="1">
            <a:off x="2272143" y="4075700"/>
            <a:ext cx="559479" cy="128652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6012"/>
            </a:avLst>
          </a:prstGeom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845861" y="4495765"/>
            <a:ext cx="12401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ODS used in Data Staging area and/or in the Atomic DW.</a:t>
            </a:r>
          </a:p>
          <a:p>
            <a:r>
              <a:rPr lang="en-US" sz="1200" dirty="0" smtClean="0"/>
              <a:t>In the Atomic DW, the ODS may represent the entire DW or the real-time component.</a:t>
            </a:r>
          </a:p>
        </p:txBody>
      </p:sp>
      <p:sp>
        <p:nvSpPr>
          <p:cNvPr id="115" name="Bent Arrow 114"/>
          <p:cNvSpPr/>
          <p:nvPr/>
        </p:nvSpPr>
        <p:spPr>
          <a:xfrm rot="5400000">
            <a:off x="1910218" y="2593831"/>
            <a:ext cx="453344" cy="1246045"/>
          </a:xfrm>
          <a:prstGeom prst="bentArrow">
            <a:avLst>
              <a:gd name="adj1" fmla="val 25000"/>
              <a:gd name="adj2" fmla="val 25000"/>
              <a:gd name="adj3" fmla="val 44098"/>
              <a:gd name="adj4" fmla="val 36012"/>
            </a:avLst>
          </a:prstGeom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872512" y="3329894"/>
            <a:ext cx="19632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Integrated, normalized OLTP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1B47-3583-9F4D-B028-AE65DBFFB168}" type="slidenum">
              <a:rPr lang="en-US" smtClean="0"/>
              <a:t>6</a:t>
            </a:fld>
            <a:endParaRPr lang="en-US"/>
          </a:p>
        </p:txBody>
      </p:sp>
      <p:sp>
        <p:nvSpPr>
          <p:cNvPr id="110" name="Bent Arrow 109"/>
          <p:cNvSpPr/>
          <p:nvPr/>
        </p:nvSpPr>
        <p:spPr>
          <a:xfrm rot="5400000">
            <a:off x="6254427" y="1809524"/>
            <a:ext cx="661929" cy="3178370"/>
          </a:xfrm>
          <a:prstGeom prst="bentArrow">
            <a:avLst>
              <a:gd name="adj1" fmla="val 25000"/>
              <a:gd name="adj2" fmla="val 25000"/>
              <a:gd name="adj3" fmla="val 44098"/>
              <a:gd name="adj4" fmla="val 55902"/>
            </a:avLst>
          </a:prstGeom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92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224"/>
            <a:ext cx="8229600" cy="909638"/>
          </a:xfrm>
        </p:spPr>
        <p:txBody>
          <a:bodyPr>
            <a:normAutofit fontScale="90000"/>
          </a:bodyPr>
          <a:lstStyle/>
          <a:p>
            <a:r>
              <a:rPr lang="en-US" dirty="0"/>
              <a:t>Data Warehouse</a:t>
            </a:r>
            <a:br>
              <a:rPr lang="en-US" dirty="0"/>
            </a:br>
            <a:r>
              <a:rPr lang="en-US" sz="2800" dirty="0" smtClean="0"/>
              <a:t>DW/BI Architecture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J.Morabito 2017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92311" y="5558118"/>
            <a:ext cx="7201651" cy="836706"/>
          </a:xfrm>
          <a:prstGeom prst="rect">
            <a:avLst/>
          </a:prstGeom>
          <a:solidFill>
            <a:srgbClr val="9F9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File Structure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65428" y="4129765"/>
            <a:ext cx="1939361" cy="836706"/>
          </a:xfrm>
          <a:prstGeom prst="rect">
            <a:avLst/>
          </a:prstGeom>
          <a:solidFill>
            <a:srgbClr val="D3D3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Hierarchical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DBMS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665" y="5590989"/>
            <a:ext cx="1389529" cy="836706"/>
          </a:xfrm>
          <a:prstGeom prst="rect">
            <a:avLst/>
          </a:prstGeom>
          <a:solidFill>
            <a:srgbClr val="9F9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File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Structure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2032" y="5685056"/>
            <a:ext cx="1389529" cy="836706"/>
          </a:xfrm>
          <a:prstGeom prst="rect">
            <a:avLst/>
          </a:prstGeom>
          <a:solidFill>
            <a:srgbClr val="9F9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File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Structure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53546" y="2226766"/>
            <a:ext cx="1939361" cy="836706"/>
          </a:xfrm>
          <a:prstGeom prst="rect">
            <a:avLst/>
          </a:prstGeom>
          <a:solidFill>
            <a:srgbClr val="D3D3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Relational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DBMS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6852" y="4129765"/>
            <a:ext cx="1939361" cy="836706"/>
          </a:xfrm>
          <a:prstGeom prst="rect">
            <a:avLst/>
          </a:prstGeom>
          <a:solidFill>
            <a:srgbClr val="D3D3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MDDB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(“cube”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9252" y="4282165"/>
            <a:ext cx="1939361" cy="836706"/>
          </a:xfrm>
          <a:prstGeom prst="rect">
            <a:avLst/>
          </a:prstGeom>
          <a:solidFill>
            <a:srgbClr val="D3D3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Data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Mart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56918" y="2223591"/>
            <a:ext cx="1939361" cy="836706"/>
          </a:xfrm>
          <a:prstGeom prst="rect">
            <a:avLst/>
          </a:prstGeom>
          <a:solidFill>
            <a:srgbClr val="D3D3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Atomic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DW</a:t>
            </a:r>
          </a:p>
        </p:txBody>
      </p:sp>
      <p:cxnSp>
        <p:nvCxnSpPr>
          <p:cNvPr id="12" name="Elbow Connector 11"/>
          <p:cNvCxnSpPr>
            <a:stCxn id="11" idx="3"/>
          </p:cNvCxnSpPr>
          <p:nvPr/>
        </p:nvCxnSpPr>
        <p:spPr>
          <a:xfrm>
            <a:off x="7596279" y="2641944"/>
            <a:ext cx="497197" cy="148782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3"/>
            <a:endCxn id="16" idx="1"/>
          </p:cNvCxnSpPr>
          <p:nvPr/>
        </p:nvCxnSpPr>
        <p:spPr>
          <a:xfrm flipV="1">
            <a:off x="3604789" y="2641944"/>
            <a:ext cx="1421540" cy="1906174"/>
          </a:xfrm>
          <a:prstGeom prst="bentConnector3">
            <a:avLst>
              <a:gd name="adj1" fmla="val 8088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0"/>
            <a:endCxn id="16" idx="2"/>
          </p:cNvCxnSpPr>
          <p:nvPr/>
        </p:nvCxnSpPr>
        <p:spPr>
          <a:xfrm rot="5400000" flipH="1" flipV="1">
            <a:off x="1775296" y="2022431"/>
            <a:ext cx="2530692" cy="4606424"/>
          </a:xfrm>
          <a:prstGeom prst="bentConnector3">
            <a:avLst>
              <a:gd name="adj1" fmla="val 12825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0"/>
            <a:endCxn id="16" idx="0"/>
          </p:cNvCxnSpPr>
          <p:nvPr/>
        </p:nvCxnSpPr>
        <p:spPr>
          <a:xfrm rot="5400000" flipH="1" flipV="1">
            <a:off x="4481953" y="1364866"/>
            <a:ext cx="3175" cy="1720627"/>
          </a:xfrm>
          <a:prstGeom prst="bentConnector3">
            <a:avLst>
              <a:gd name="adj1" fmla="val 730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26329" y="2223591"/>
            <a:ext cx="635050" cy="836706"/>
          </a:xfrm>
          <a:prstGeom prst="rect">
            <a:avLst/>
          </a:prstGeom>
          <a:solidFill>
            <a:srgbClr val="ECEC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Data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Staging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Cube 16"/>
          <p:cNvSpPr/>
          <p:nvPr/>
        </p:nvSpPr>
        <p:spPr>
          <a:xfrm>
            <a:off x="7596279" y="5685056"/>
            <a:ext cx="775596" cy="555548"/>
          </a:xfrm>
          <a:prstGeom prst="cube">
            <a:avLst/>
          </a:prstGeom>
          <a:solidFill>
            <a:srgbClr val="3366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247918" y="5747789"/>
            <a:ext cx="515374" cy="423925"/>
            <a:chOff x="2247918" y="5747789"/>
            <a:chExt cx="515374" cy="423925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2247918" y="5900612"/>
              <a:ext cx="515374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509145" y="5747789"/>
              <a:ext cx="0" cy="42392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755613" y="5900189"/>
              <a:ext cx="0" cy="27152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255561" y="5895934"/>
              <a:ext cx="0" cy="27152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Internal Storage 22"/>
          <p:cNvSpPr/>
          <p:nvPr/>
        </p:nvSpPr>
        <p:spPr>
          <a:xfrm>
            <a:off x="4019167" y="2657624"/>
            <a:ext cx="573740" cy="340559"/>
          </a:xfrm>
          <a:prstGeom prst="flowChartInternalStorage">
            <a:avLst/>
          </a:prstGeom>
          <a:solidFill>
            <a:srgbClr val="3366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139564" y="4584190"/>
            <a:ext cx="262146" cy="328724"/>
            <a:chOff x="2247918" y="5747789"/>
            <a:chExt cx="515374" cy="423925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2247918" y="5900612"/>
              <a:ext cx="515374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509145" y="5747789"/>
              <a:ext cx="0" cy="42392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755613" y="5900189"/>
              <a:ext cx="0" cy="27152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255561" y="5895934"/>
              <a:ext cx="0" cy="27152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Internal Storage 28"/>
          <p:cNvSpPr/>
          <p:nvPr/>
        </p:nvSpPr>
        <p:spPr>
          <a:xfrm>
            <a:off x="7020607" y="2655424"/>
            <a:ext cx="826655" cy="340559"/>
          </a:xfrm>
          <a:prstGeom prst="flowChartInternalStorage">
            <a:avLst/>
          </a:prstGeom>
          <a:solidFill>
            <a:srgbClr val="3366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0" name="Cube 29"/>
          <p:cNvSpPr/>
          <p:nvPr/>
        </p:nvSpPr>
        <p:spPr>
          <a:xfrm>
            <a:off x="8475044" y="4605125"/>
            <a:ext cx="426593" cy="482386"/>
          </a:xfrm>
          <a:prstGeom prst="cube">
            <a:avLst/>
          </a:prstGeom>
          <a:solidFill>
            <a:srgbClr val="3366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712779" y="5118871"/>
            <a:ext cx="0" cy="4721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22167" y="3063472"/>
            <a:ext cx="0" cy="252751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26415" y="2657624"/>
            <a:ext cx="3044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Internal Storage 33"/>
          <p:cNvSpPr/>
          <p:nvPr/>
        </p:nvSpPr>
        <p:spPr>
          <a:xfrm>
            <a:off x="3180992" y="5685344"/>
            <a:ext cx="927339" cy="564477"/>
          </a:xfrm>
          <a:prstGeom prst="flowChartInternalStorage">
            <a:avLst/>
          </a:prstGeom>
          <a:solidFill>
            <a:srgbClr val="3366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</a:t>
            </a:r>
            <a:r>
              <a:rPr lang="en-US" sz="1000" dirty="0" smtClean="0"/>
              <a:t>ny</a:t>
            </a:r>
          </a:p>
          <a:p>
            <a:pPr algn="ctr"/>
            <a:r>
              <a:rPr lang="en-US" sz="1000" dirty="0"/>
              <a:t>s</a:t>
            </a:r>
            <a:r>
              <a:rPr lang="en-US" sz="1000" dirty="0" smtClean="0"/>
              <a:t>tructure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62438" y="5113425"/>
            <a:ext cx="6614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physical</a:t>
            </a:r>
          </a:p>
          <a:p>
            <a:r>
              <a:rPr lang="en-US" sz="1100" dirty="0" smtClean="0"/>
              <a:t>pointers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6622167" y="3236143"/>
            <a:ext cx="6614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logical</a:t>
            </a:r>
          </a:p>
          <a:p>
            <a:r>
              <a:rPr lang="en-US" sz="1100" dirty="0" smtClean="0"/>
              <a:t>pointers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7005929" y="2629806"/>
            <a:ext cx="8413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Relational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ODS, Star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89282" y="4671866"/>
            <a:ext cx="5565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MDDB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Cube</a:t>
            </a:r>
          </a:p>
        </p:txBody>
      </p:sp>
      <p:sp>
        <p:nvSpPr>
          <p:cNvPr id="40" name="Snip Single Corner Rectangle 39"/>
          <p:cNvSpPr/>
          <p:nvPr/>
        </p:nvSpPr>
        <p:spPr>
          <a:xfrm>
            <a:off x="1035053" y="5730265"/>
            <a:ext cx="410946" cy="165669"/>
          </a:xfrm>
          <a:prstGeom prst="snip1Rect">
            <a:avLst/>
          </a:prstGeom>
          <a:solidFill>
            <a:srgbClr val="3366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4928339" y="1352962"/>
            <a:ext cx="27609" cy="50033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472778" y="1410919"/>
            <a:ext cx="34512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011718" y="1410919"/>
            <a:ext cx="34512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81277" y="1272420"/>
            <a:ext cx="1697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DW &amp; BI data structures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99316" y="1272420"/>
            <a:ext cx="1596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Source data structures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92811" y="2683900"/>
            <a:ext cx="82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normalized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1B47-3583-9F4D-B028-AE65DBFFB168}" type="slidenum">
              <a:rPr lang="en-US" smtClean="0"/>
              <a:t>7</a:t>
            </a:fld>
            <a:endParaRPr lang="en-US"/>
          </a:p>
        </p:txBody>
      </p:sp>
      <p:sp>
        <p:nvSpPr>
          <p:cNvPr id="49" name="Sequential Access Storage 48"/>
          <p:cNvSpPr/>
          <p:nvPr/>
        </p:nvSpPr>
        <p:spPr>
          <a:xfrm>
            <a:off x="4624235" y="3261406"/>
            <a:ext cx="531087" cy="489463"/>
          </a:xfrm>
          <a:prstGeom prst="flowChartMagneticTape">
            <a:avLst/>
          </a:prstGeom>
          <a:solidFill>
            <a:srgbClr val="CECEC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equential Access Storage 49"/>
          <p:cNvSpPr/>
          <p:nvPr/>
        </p:nvSpPr>
        <p:spPr>
          <a:xfrm>
            <a:off x="5260332" y="3261406"/>
            <a:ext cx="531087" cy="489463"/>
          </a:xfrm>
          <a:prstGeom prst="flowChartMagneticTape">
            <a:avLst/>
          </a:prstGeom>
          <a:solidFill>
            <a:srgbClr val="CECEC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equential Access Storage 50"/>
          <p:cNvSpPr/>
          <p:nvPr/>
        </p:nvSpPr>
        <p:spPr>
          <a:xfrm>
            <a:off x="4255615" y="1600074"/>
            <a:ext cx="531087" cy="489463"/>
          </a:xfrm>
          <a:prstGeom prst="flowChartMagneticTape">
            <a:avLst/>
          </a:prstGeom>
          <a:solidFill>
            <a:srgbClr val="CECEC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nternal Storage 51"/>
          <p:cNvSpPr/>
          <p:nvPr/>
        </p:nvSpPr>
        <p:spPr>
          <a:xfrm>
            <a:off x="6113868" y="5676127"/>
            <a:ext cx="1137240" cy="564477"/>
          </a:xfrm>
          <a:prstGeom prst="flowChartInternalStorage">
            <a:avLst/>
          </a:prstGeom>
          <a:solidFill>
            <a:srgbClr val="3366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Row organized</a:t>
            </a:r>
          </a:p>
          <a:p>
            <a:pPr algn="ctr"/>
            <a:r>
              <a:rPr lang="en-US" sz="1000" dirty="0" smtClean="0"/>
              <a:t>Col organized</a:t>
            </a:r>
          </a:p>
          <a:p>
            <a:pPr algn="ctr"/>
            <a:r>
              <a:rPr lang="en-US" sz="1000" dirty="0" smtClean="0"/>
              <a:t>Attribute org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24254" y="3914321"/>
            <a:ext cx="391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FTP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628071" y="1731792"/>
            <a:ext cx="391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FTP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16912" y="3914324"/>
            <a:ext cx="391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FTP</a:t>
            </a:r>
          </a:p>
        </p:txBody>
      </p:sp>
      <p:sp>
        <p:nvSpPr>
          <p:cNvPr id="56" name="Internal Storage 55"/>
          <p:cNvSpPr/>
          <p:nvPr/>
        </p:nvSpPr>
        <p:spPr>
          <a:xfrm>
            <a:off x="6926698" y="4780963"/>
            <a:ext cx="826655" cy="340559"/>
          </a:xfrm>
          <a:prstGeom prst="flowChartInternalStorage">
            <a:avLst/>
          </a:prstGeom>
          <a:solidFill>
            <a:srgbClr val="3366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6922974" y="4816154"/>
            <a:ext cx="90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solidFill>
                  <a:schemeClr val="bg1"/>
                </a:solidFill>
              </a:rPr>
              <a:t>Star Schema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7248394" y="5104795"/>
            <a:ext cx="7894" cy="4582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246448" y="5126218"/>
            <a:ext cx="6614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logical</a:t>
            </a:r>
          </a:p>
          <a:p>
            <a:r>
              <a:rPr lang="en-US" sz="1100" dirty="0" smtClean="0"/>
              <a:t>pointers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61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1356"/>
            <a:ext cx="8471413" cy="8061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Warehouse Component Structures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92311" y="5558118"/>
            <a:ext cx="7201651" cy="836706"/>
          </a:xfrm>
          <a:prstGeom prst="rect">
            <a:avLst/>
          </a:prstGeom>
          <a:solidFill>
            <a:srgbClr val="9F9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File Structure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65428" y="4129765"/>
            <a:ext cx="1939361" cy="836706"/>
          </a:xfrm>
          <a:prstGeom prst="rect">
            <a:avLst/>
          </a:prstGeom>
          <a:solidFill>
            <a:srgbClr val="D3D3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Hierarchical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DBMS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65" y="5590989"/>
            <a:ext cx="1389529" cy="836706"/>
          </a:xfrm>
          <a:prstGeom prst="rect">
            <a:avLst/>
          </a:prstGeom>
          <a:solidFill>
            <a:srgbClr val="9F9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File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Structure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2032" y="5685056"/>
            <a:ext cx="1389529" cy="836706"/>
          </a:xfrm>
          <a:prstGeom prst="rect">
            <a:avLst/>
          </a:prstGeom>
          <a:solidFill>
            <a:srgbClr val="9F9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File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Structure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53546" y="2226766"/>
            <a:ext cx="1939361" cy="836706"/>
          </a:xfrm>
          <a:prstGeom prst="rect">
            <a:avLst/>
          </a:prstGeom>
          <a:solidFill>
            <a:srgbClr val="D3D3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Relational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DBMS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36852" y="3847540"/>
            <a:ext cx="1939361" cy="836706"/>
          </a:xfrm>
          <a:prstGeom prst="rect">
            <a:avLst/>
          </a:prstGeom>
          <a:solidFill>
            <a:srgbClr val="D3D3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Star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(“cube”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89252" y="4282165"/>
            <a:ext cx="1939361" cy="836706"/>
          </a:xfrm>
          <a:prstGeom prst="rect">
            <a:avLst/>
          </a:prstGeom>
          <a:solidFill>
            <a:srgbClr val="D3D3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MDDB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Cube/OLAP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56918" y="2223591"/>
            <a:ext cx="1939361" cy="836706"/>
          </a:xfrm>
          <a:prstGeom prst="rect">
            <a:avLst/>
          </a:prstGeom>
          <a:solidFill>
            <a:srgbClr val="D3D3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Relational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DW</a:t>
            </a:r>
          </a:p>
        </p:txBody>
      </p:sp>
      <p:cxnSp>
        <p:nvCxnSpPr>
          <p:cNvPr id="11" name="Elbow Connector 10"/>
          <p:cNvCxnSpPr>
            <a:stCxn id="10" idx="3"/>
          </p:cNvCxnSpPr>
          <p:nvPr/>
        </p:nvCxnSpPr>
        <p:spPr>
          <a:xfrm>
            <a:off x="7596279" y="2641944"/>
            <a:ext cx="486565" cy="127237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3"/>
            <a:endCxn id="15" idx="1"/>
          </p:cNvCxnSpPr>
          <p:nvPr/>
        </p:nvCxnSpPr>
        <p:spPr>
          <a:xfrm flipV="1">
            <a:off x="3604789" y="2641944"/>
            <a:ext cx="1421540" cy="1906174"/>
          </a:xfrm>
          <a:prstGeom prst="bentConnector3">
            <a:avLst>
              <a:gd name="adj1" fmla="val 8088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0"/>
            <a:endCxn id="15" idx="2"/>
          </p:cNvCxnSpPr>
          <p:nvPr/>
        </p:nvCxnSpPr>
        <p:spPr>
          <a:xfrm rot="5400000" flipH="1" flipV="1">
            <a:off x="1775296" y="2022431"/>
            <a:ext cx="2530692" cy="4606424"/>
          </a:xfrm>
          <a:prstGeom prst="bentConnector3">
            <a:avLst>
              <a:gd name="adj1" fmla="val 12825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0"/>
            <a:endCxn id="15" idx="0"/>
          </p:cNvCxnSpPr>
          <p:nvPr/>
        </p:nvCxnSpPr>
        <p:spPr>
          <a:xfrm rot="5400000" flipH="1" flipV="1">
            <a:off x="4481953" y="1364866"/>
            <a:ext cx="3175" cy="1720627"/>
          </a:xfrm>
          <a:prstGeom prst="bentConnector3">
            <a:avLst>
              <a:gd name="adj1" fmla="val 730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026329" y="2223591"/>
            <a:ext cx="635050" cy="836706"/>
          </a:xfrm>
          <a:prstGeom prst="rect">
            <a:avLst/>
          </a:prstGeom>
          <a:solidFill>
            <a:srgbClr val="ECEC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Data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Staging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Cube 15"/>
          <p:cNvSpPr/>
          <p:nvPr/>
        </p:nvSpPr>
        <p:spPr>
          <a:xfrm>
            <a:off x="7596279" y="5685056"/>
            <a:ext cx="775596" cy="555548"/>
          </a:xfrm>
          <a:prstGeom prst="cube">
            <a:avLst/>
          </a:prstGeom>
          <a:solidFill>
            <a:srgbClr val="3366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47918" y="5900612"/>
            <a:ext cx="515374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09145" y="5747789"/>
            <a:ext cx="0" cy="423925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755613" y="5900189"/>
            <a:ext cx="0" cy="271525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55561" y="5895934"/>
            <a:ext cx="0" cy="271525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201" y="849704"/>
            <a:ext cx="2763187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700" i="1" dirty="0" smtClean="0"/>
              <a:t>Source</a:t>
            </a:r>
            <a:r>
              <a:rPr lang="en-US" sz="1700" dirty="0" smtClean="0"/>
              <a:t>: File, legacy, and relational DBMS. RDBMS should be normalized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i="1" dirty="0" smtClean="0"/>
              <a:t>Data Staging </a:t>
            </a:r>
            <a:r>
              <a:rPr lang="en-US" sz="1700" dirty="0" smtClean="0"/>
              <a:t>will contain ODS &amp;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i="1" dirty="0" smtClean="0"/>
              <a:t>Atomic DW</a:t>
            </a:r>
            <a:r>
              <a:rPr lang="en-US" sz="1700" dirty="0" smtClean="0"/>
              <a:t>: Relational DW will contain ODS or </a:t>
            </a:r>
            <a:r>
              <a:rPr lang="en-US" sz="1700" dirty="0" smtClean="0"/>
              <a:t>multi-source Star and </a:t>
            </a:r>
            <a:r>
              <a:rPr lang="en-US" sz="1700" dirty="0"/>
              <a:t>variations (e.g., </a:t>
            </a:r>
            <a:r>
              <a:rPr lang="en-US" sz="1700" dirty="0" err="1" smtClean="0"/>
              <a:t>agg</a:t>
            </a:r>
            <a:r>
              <a:rPr lang="en-US" sz="1700" dirty="0" smtClean="0"/>
              <a:t>, real)</a:t>
            </a:r>
            <a:endParaRPr lang="en-US" sz="17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700" i="1" dirty="0" smtClean="0"/>
              <a:t>Mart</a:t>
            </a:r>
            <a:r>
              <a:rPr lang="en-US" sz="1700" dirty="0" smtClean="0"/>
              <a:t>: MDDB will contain a proprietary n-sided spreadsheet (cube/OLAP) or a Star</a:t>
            </a:r>
            <a:endParaRPr lang="en-US" sz="17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139564" y="4584190"/>
            <a:ext cx="262146" cy="328724"/>
            <a:chOff x="2247918" y="5747789"/>
            <a:chExt cx="515374" cy="423925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2247918" y="5900612"/>
              <a:ext cx="515374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509145" y="5747789"/>
              <a:ext cx="0" cy="42392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755613" y="5900189"/>
              <a:ext cx="0" cy="27152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255561" y="5895934"/>
              <a:ext cx="0" cy="27152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Internal Storage 36"/>
          <p:cNvSpPr/>
          <p:nvPr/>
        </p:nvSpPr>
        <p:spPr>
          <a:xfrm>
            <a:off x="7020608" y="2655424"/>
            <a:ext cx="472458" cy="340559"/>
          </a:xfrm>
          <a:prstGeom prst="flowChartInternalStorage">
            <a:avLst/>
          </a:prstGeom>
          <a:solidFill>
            <a:srgbClr val="3366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8488849" y="4605125"/>
            <a:ext cx="426593" cy="482386"/>
          </a:xfrm>
          <a:prstGeom prst="cube">
            <a:avLst/>
          </a:prstGeom>
          <a:solidFill>
            <a:srgbClr val="3366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990289" y="5118871"/>
            <a:ext cx="0" cy="4721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622167" y="3063472"/>
            <a:ext cx="0" cy="252751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526415" y="2657624"/>
            <a:ext cx="3044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J.Morabito 2017</a:t>
            </a:r>
            <a:endParaRPr lang="en-US"/>
          </a:p>
        </p:txBody>
      </p:sp>
      <p:sp>
        <p:nvSpPr>
          <p:cNvPr id="43" name="Internal Storage 42"/>
          <p:cNvSpPr/>
          <p:nvPr/>
        </p:nvSpPr>
        <p:spPr>
          <a:xfrm>
            <a:off x="3335092" y="5685056"/>
            <a:ext cx="927339" cy="564477"/>
          </a:xfrm>
          <a:prstGeom prst="flowChartInternalStorage">
            <a:avLst/>
          </a:prstGeom>
          <a:solidFill>
            <a:srgbClr val="3366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</a:t>
            </a:r>
            <a:r>
              <a:rPr lang="en-US" sz="1000" dirty="0" smtClean="0"/>
              <a:t>ny</a:t>
            </a:r>
          </a:p>
          <a:p>
            <a:pPr algn="ctr"/>
            <a:r>
              <a:rPr lang="en-US" sz="1000" dirty="0"/>
              <a:t>s</a:t>
            </a:r>
            <a:r>
              <a:rPr lang="en-US" sz="1000" dirty="0" smtClean="0"/>
              <a:t>tructure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72126" y="5113425"/>
            <a:ext cx="6614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physical</a:t>
            </a:r>
          </a:p>
          <a:p>
            <a:r>
              <a:rPr lang="en-US" sz="1100" dirty="0" smtClean="0"/>
              <a:t>pointers</a:t>
            </a:r>
            <a:endParaRPr 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6622167" y="3236143"/>
            <a:ext cx="6614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logical</a:t>
            </a:r>
          </a:p>
          <a:p>
            <a:r>
              <a:rPr lang="en-US" sz="1100" dirty="0" smtClean="0"/>
              <a:t>pointers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7006803" y="2672883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Atomic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403087" y="4778810"/>
            <a:ext cx="4692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Mart</a:t>
            </a:r>
          </a:p>
        </p:txBody>
      </p:sp>
      <p:sp>
        <p:nvSpPr>
          <p:cNvPr id="48" name="Snip Single Corner Rectangle 47"/>
          <p:cNvSpPr/>
          <p:nvPr/>
        </p:nvSpPr>
        <p:spPr>
          <a:xfrm>
            <a:off x="1035053" y="5730265"/>
            <a:ext cx="410946" cy="165669"/>
          </a:xfrm>
          <a:prstGeom prst="snip1Rect">
            <a:avLst/>
          </a:prstGeom>
          <a:solidFill>
            <a:srgbClr val="3366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623142" y="2168367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1623067" y="4073052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98402" y="5618781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4998719" y="2168367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975447" y="4234995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5656918" y="2168367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4928339" y="1352962"/>
            <a:ext cx="27609" cy="50033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472778" y="1410919"/>
            <a:ext cx="34512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011718" y="1410919"/>
            <a:ext cx="34512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381277" y="1272420"/>
            <a:ext cx="1697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DW &amp; BI data structures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99316" y="1272420"/>
            <a:ext cx="1596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Source data structures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Internal Storage 59"/>
          <p:cNvSpPr/>
          <p:nvPr/>
        </p:nvSpPr>
        <p:spPr>
          <a:xfrm>
            <a:off x="4019167" y="2657624"/>
            <a:ext cx="573740" cy="340559"/>
          </a:xfrm>
          <a:prstGeom prst="flowChartInternalStorage">
            <a:avLst/>
          </a:prstGeom>
          <a:solidFill>
            <a:srgbClr val="3366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992811" y="2683900"/>
            <a:ext cx="82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normalized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1B47-3583-9F4D-B028-AE65DBFFB168}" type="slidenum">
              <a:rPr lang="en-US" smtClean="0"/>
              <a:t>8</a:t>
            </a:fld>
            <a:endParaRPr lang="en-US"/>
          </a:p>
        </p:txBody>
      </p:sp>
      <p:sp>
        <p:nvSpPr>
          <p:cNvPr id="59" name="Sequential Access Storage 58"/>
          <p:cNvSpPr/>
          <p:nvPr/>
        </p:nvSpPr>
        <p:spPr>
          <a:xfrm>
            <a:off x="4624235" y="3261406"/>
            <a:ext cx="531087" cy="489463"/>
          </a:xfrm>
          <a:prstGeom prst="flowChartMagneticTape">
            <a:avLst/>
          </a:prstGeom>
          <a:solidFill>
            <a:srgbClr val="CECEC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equential Access Storage 61"/>
          <p:cNvSpPr/>
          <p:nvPr/>
        </p:nvSpPr>
        <p:spPr>
          <a:xfrm>
            <a:off x="5260332" y="3261406"/>
            <a:ext cx="531087" cy="489463"/>
          </a:xfrm>
          <a:prstGeom prst="flowChartMagneticTape">
            <a:avLst/>
          </a:prstGeom>
          <a:solidFill>
            <a:srgbClr val="CECEC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equential Access Storage 62"/>
          <p:cNvSpPr/>
          <p:nvPr/>
        </p:nvSpPr>
        <p:spPr>
          <a:xfrm>
            <a:off x="4255615" y="1600074"/>
            <a:ext cx="531087" cy="489463"/>
          </a:xfrm>
          <a:prstGeom prst="flowChartMagneticTape">
            <a:avLst/>
          </a:prstGeom>
          <a:solidFill>
            <a:srgbClr val="CECEC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nternal Storage 63"/>
          <p:cNvSpPr/>
          <p:nvPr/>
        </p:nvSpPr>
        <p:spPr>
          <a:xfrm>
            <a:off x="6113868" y="5676127"/>
            <a:ext cx="1137240" cy="564477"/>
          </a:xfrm>
          <a:prstGeom prst="flowChartInternalStorage">
            <a:avLst/>
          </a:prstGeom>
          <a:solidFill>
            <a:srgbClr val="3366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Row organized</a:t>
            </a:r>
          </a:p>
          <a:p>
            <a:pPr algn="ctr"/>
            <a:r>
              <a:rPr lang="en-US" sz="1000" dirty="0" smtClean="0"/>
              <a:t>Col organized</a:t>
            </a:r>
          </a:p>
          <a:p>
            <a:pPr algn="ctr"/>
            <a:r>
              <a:rPr lang="en-US" sz="1000" dirty="0" smtClean="0"/>
              <a:t>Attribute org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07321" y="3914321"/>
            <a:ext cx="391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FTP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628071" y="1731792"/>
            <a:ext cx="391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FTP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316912" y="3914324"/>
            <a:ext cx="391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FTP</a:t>
            </a:r>
          </a:p>
        </p:txBody>
      </p:sp>
      <p:cxnSp>
        <p:nvCxnSpPr>
          <p:cNvPr id="68" name="Elbow Connector 67"/>
          <p:cNvCxnSpPr/>
          <p:nvPr/>
        </p:nvCxnSpPr>
        <p:spPr>
          <a:xfrm rot="10800000" flipV="1">
            <a:off x="6683088" y="4288672"/>
            <a:ext cx="213117" cy="1255639"/>
          </a:xfrm>
          <a:prstGeom prst="bentConnector2">
            <a:avLst/>
          </a:prstGeom>
          <a:ln w="19050" cmpd="sng">
            <a:solidFill>
              <a:schemeClr val="tx1"/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39100" y="5081876"/>
            <a:ext cx="6614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logical</a:t>
            </a:r>
          </a:p>
          <a:p>
            <a:r>
              <a:rPr lang="en-US" sz="1100" dirty="0" smtClean="0"/>
              <a:t>pointers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469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018"/>
            <a:ext cx="8229600" cy="810186"/>
          </a:xfrm>
        </p:spPr>
        <p:txBody>
          <a:bodyPr>
            <a:normAutofit/>
          </a:bodyPr>
          <a:lstStyle/>
          <a:p>
            <a:r>
              <a:rPr lang="en-US" dirty="0" smtClean="0"/>
              <a:t>DW Alternate Structures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J.Morabito 2017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92311" y="5558118"/>
            <a:ext cx="7201651" cy="836706"/>
          </a:xfrm>
          <a:prstGeom prst="rect">
            <a:avLst/>
          </a:prstGeom>
          <a:solidFill>
            <a:srgbClr val="9F9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File Structure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65428" y="4129765"/>
            <a:ext cx="1939361" cy="836706"/>
          </a:xfrm>
          <a:prstGeom prst="rect">
            <a:avLst/>
          </a:prstGeom>
          <a:solidFill>
            <a:srgbClr val="D3D3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Hierarchical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DBMS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665" y="5590989"/>
            <a:ext cx="1389529" cy="836706"/>
          </a:xfrm>
          <a:prstGeom prst="rect">
            <a:avLst/>
          </a:prstGeom>
          <a:solidFill>
            <a:srgbClr val="9F9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File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Structure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2032" y="5685056"/>
            <a:ext cx="1389529" cy="836706"/>
          </a:xfrm>
          <a:prstGeom prst="rect">
            <a:avLst/>
          </a:prstGeom>
          <a:solidFill>
            <a:srgbClr val="9F9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File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Structure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53546" y="2226766"/>
            <a:ext cx="1939361" cy="836706"/>
          </a:xfrm>
          <a:prstGeom prst="rect">
            <a:avLst/>
          </a:prstGeom>
          <a:solidFill>
            <a:srgbClr val="D3D3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Relational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DBMS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74378" y="2196925"/>
            <a:ext cx="1253690" cy="836706"/>
          </a:xfrm>
          <a:prstGeom prst="rect">
            <a:avLst/>
          </a:prstGeom>
          <a:solidFill>
            <a:srgbClr val="D3D3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61939" y="2280295"/>
            <a:ext cx="1332334" cy="836706"/>
          </a:xfrm>
          <a:prstGeom prst="rect">
            <a:avLst/>
          </a:prstGeom>
          <a:solidFill>
            <a:srgbClr val="D3D3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ROLAP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56918" y="2223591"/>
            <a:ext cx="1939361" cy="836706"/>
          </a:xfrm>
          <a:prstGeom prst="rect">
            <a:avLst/>
          </a:prstGeom>
          <a:solidFill>
            <a:srgbClr val="D3D3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Relational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DW</a:t>
            </a:r>
          </a:p>
        </p:txBody>
      </p:sp>
      <p:cxnSp>
        <p:nvCxnSpPr>
          <p:cNvPr id="12" name="Elbow Connector 11"/>
          <p:cNvCxnSpPr>
            <a:stCxn id="11" idx="0"/>
            <a:endCxn id="9" idx="0"/>
          </p:cNvCxnSpPr>
          <p:nvPr/>
        </p:nvCxnSpPr>
        <p:spPr>
          <a:xfrm rot="5400000" flipH="1" flipV="1">
            <a:off x="7450578" y="1372946"/>
            <a:ext cx="26666" cy="1674624"/>
          </a:xfrm>
          <a:prstGeom prst="bentConnector3">
            <a:avLst>
              <a:gd name="adj1" fmla="val 957271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3"/>
            <a:endCxn id="16" idx="1"/>
          </p:cNvCxnSpPr>
          <p:nvPr/>
        </p:nvCxnSpPr>
        <p:spPr>
          <a:xfrm flipV="1">
            <a:off x="3604789" y="2641944"/>
            <a:ext cx="1421540" cy="1906174"/>
          </a:xfrm>
          <a:prstGeom prst="bentConnector3">
            <a:avLst>
              <a:gd name="adj1" fmla="val 8088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0"/>
            <a:endCxn id="16" idx="2"/>
          </p:cNvCxnSpPr>
          <p:nvPr/>
        </p:nvCxnSpPr>
        <p:spPr>
          <a:xfrm rot="5400000" flipH="1" flipV="1">
            <a:off x="1775296" y="2022431"/>
            <a:ext cx="2530692" cy="4606424"/>
          </a:xfrm>
          <a:prstGeom prst="bentConnector3">
            <a:avLst>
              <a:gd name="adj1" fmla="val 12825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0"/>
            <a:endCxn id="16" idx="0"/>
          </p:cNvCxnSpPr>
          <p:nvPr/>
        </p:nvCxnSpPr>
        <p:spPr>
          <a:xfrm rot="5400000" flipH="1" flipV="1">
            <a:off x="4481953" y="1364866"/>
            <a:ext cx="3175" cy="1720627"/>
          </a:xfrm>
          <a:prstGeom prst="bentConnector3">
            <a:avLst>
              <a:gd name="adj1" fmla="val 730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26329" y="2223591"/>
            <a:ext cx="635050" cy="836706"/>
          </a:xfrm>
          <a:prstGeom prst="rect">
            <a:avLst/>
          </a:prstGeom>
          <a:solidFill>
            <a:srgbClr val="ECEC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Data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Staging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247918" y="5900612"/>
            <a:ext cx="515374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09145" y="5747789"/>
            <a:ext cx="0" cy="423925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755613" y="5900189"/>
            <a:ext cx="0" cy="271525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55561" y="5895934"/>
            <a:ext cx="0" cy="271525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139564" y="4584190"/>
            <a:ext cx="262146" cy="328724"/>
            <a:chOff x="2247918" y="5747789"/>
            <a:chExt cx="515374" cy="423925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2247918" y="5900612"/>
              <a:ext cx="515374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509145" y="5747789"/>
              <a:ext cx="0" cy="42392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755613" y="5900189"/>
              <a:ext cx="0" cy="27152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255561" y="5895934"/>
              <a:ext cx="0" cy="27152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Internal Storage 28"/>
          <p:cNvSpPr/>
          <p:nvPr/>
        </p:nvSpPr>
        <p:spPr>
          <a:xfrm>
            <a:off x="7020608" y="2655424"/>
            <a:ext cx="472458" cy="340559"/>
          </a:xfrm>
          <a:prstGeom prst="flowChartInternalStorage">
            <a:avLst/>
          </a:prstGeom>
          <a:solidFill>
            <a:srgbClr val="3366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622167" y="3063472"/>
            <a:ext cx="0" cy="252751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26415" y="2657624"/>
            <a:ext cx="3044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ooter Placeholder 25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Copyright J.Morabito 2012</a:t>
            </a:r>
            <a:endParaRPr lang="en-US"/>
          </a:p>
        </p:txBody>
      </p:sp>
      <p:sp>
        <p:nvSpPr>
          <p:cNvPr id="36" name="Internal Storage 35"/>
          <p:cNvSpPr/>
          <p:nvPr/>
        </p:nvSpPr>
        <p:spPr>
          <a:xfrm>
            <a:off x="3335092" y="5685056"/>
            <a:ext cx="927339" cy="564477"/>
          </a:xfrm>
          <a:prstGeom prst="flowChartInternalStorage">
            <a:avLst/>
          </a:prstGeom>
          <a:solidFill>
            <a:srgbClr val="3366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</a:t>
            </a:r>
            <a:r>
              <a:rPr lang="en-US" sz="1000" dirty="0" smtClean="0"/>
              <a:t>ny</a:t>
            </a:r>
          </a:p>
          <a:p>
            <a:pPr algn="ctr"/>
            <a:r>
              <a:rPr lang="en-US" sz="1000" dirty="0"/>
              <a:t>s</a:t>
            </a:r>
            <a:r>
              <a:rPr lang="en-US" sz="1000" dirty="0" smtClean="0"/>
              <a:t>tructure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622167" y="3236143"/>
            <a:ext cx="6614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logical</a:t>
            </a:r>
          </a:p>
          <a:p>
            <a:r>
              <a:rPr lang="en-US" sz="1100" dirty="0" smtClean="0"/>
              <a:t>pointers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7006803" y="2672883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Atomic</a:t>
            </a:r>
          </a:p>
        </p:txBody>
      </p:sp>
      <p:sp>
        <p:nvSpPr>
          <p:cNvPr id="41" name="Snip Single Corner Rectangle 40"/>
          <p:cNvSpPr/>
          <p:nvPr/>
        </p:nvSpPr>
        <p:spPr>
          <a:xfrm>
            <a:off x="1035053" y="5730265"/>
            <a:ext cx="410946" cy="165669"/>
          </a:xfrm>
          <a:prstGeom prst="snip1Rect">
            <a:avLst/>
          </a:prstGeom>
          <a:solidFill>
            <a:srgbClr val="3366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9201" y="849704"/>
            <a:ext cx="276318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700" i="1" dirty="0" smtClean="0"/>
              <a:t>Source</a:t>
            </a:r>
            <a:r>
              <a:rPr lang="en-US" sz="1700" dirty="0" smtClean="0"/>
              <a:t>: File, legacy, and relational DBMS. RDBMS should be normalized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i="1" dirty="0" smtClean="0"/>
              <a:t>Data Staging </a:t>
            </a:r>
            <a:r>
              <a:rPr lang="en-US" sz="1700" dirty="0" smtClean="0"/>
              <a:t>will contain ODS &amp;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i="1" dirty="0" smtClean="0"/>
              <a:t>Atomic DW</a:t>
            </a:r>
            <a:r>
              <a:rPr lang="en-US" sz="1700" dirty="0" smtClean="0"/>
              <a:t>: Relational DW will contain ODS or Star (denormalized) and variations (</a:t>
            </a:r>
            <a:r>
              <a:rPr lang="en-US" sz="1700" dirty="0"/>
              <a:t>e.g., </a:t>
            </a:r>
            <a:r>
              <a:rPr lang="en-US" sz="1700" dirty="0" err="1"/>
              <a:t>aggreg</a:t>
            </a:r>
            <a:r>
              <a:rPr lang="en-US" sz="17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i="1" dirty="0" smtClean="0"/>
              <a:t>Mart</a:t>
            </a:r>
            <a:r>
              <a:rPr lang="en-US" sz="1700" dirty="0" smtClean="0"/>
              <a:t>: ROLAP technology (relational DB). Also, desktop-OLAP.</a:t>
            </a:r>
            <a:endParaRPr lang="en-US" sz="1700" dirty="0"/>
          </a:p>
        </p:txBody>
      </p:sp>
      <p:sp>
        <p:nvSpPr>
          <p:cNvPr id="43" name="TextBox 42"/>
          <p:cNvSpPr txBox="1"/>
          <p:nvPr/>
        </p:nvSpPr>
        <p:spPr>
          <a:xfrm>
            <a:off x="2623142" y="2168367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623067" y="4073052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98402" y="5618781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4998719" y="2168367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785950" y="2280979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656918" y="2168367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49" name="Internal Storage 48"/>
          <p:cNvSpPr/>
          <p:nvPr/>
        </p:nvSpPr>
        <p:spPr>
          <a:xfrm>
            <a:off x="8594923" y="2807824"/>
            <a:ext cx="472458" cy="340559"/>
          </a:xfrm>
          <a:prstGeom prst="flowChartInternalStorage">
            <a:avLst/>
          </a:prstGeom>
          <a:solidFill>
            <a:srgbClr val="3366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581118" y="2825283"/>
            <a:ext cx="4692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Mart</a:t>
            </a:r>
          </a:p>
        </p:txBody>
      </p:sp>
      <p:sp>
        <p:nvSpPr>
          <p:cNvPr id="51" name="Internal Storage 50"/>
          <p:cNvSpPr/>
          <p:nvPr/>
        </p:nvSpPr>
        <p:spPr>
          <a:xfrm>
            <a:off x="7729598" y="5676661"/>
            <a:ext cx="927339" cy="564477"/>
          </a:xfrm>
          <a:prstGeom prst="flowChartInternalStorage">
            <a:avLst/>
          </a:prstGeom>
          <a:solidFill>
            <a:srgbClr val="3366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</a:t>
            </a:r>
            <a:r>
              <a:rPr lang="en-US" sz="1000" dirty="0" smtClean="0"/>
              <a:t>ny</a:t>
            </a:r>
          </a:p>
          <a:p>
            <a:pPr algn="ctr"/>
            <a:r>
              <a:rPr lang="en-US" sz="1000" dirty="0"/>
              <a:t>s</a:t>
            </a:r>
            <a:r>
              <a:rPr lang="en-US" sz="1000" dirty="0" smtClean="0"/>
              <a:t>tructure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8196482" y="3106965"/>
            <a:ext cx="0" cy="24569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196482" y="3250483"/>
            <a:ext cx="6614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logical</a:t>
            </a:r>
          </a:p>
          <a:p>
            <a:r>
              <a:rPr lang="en-US" sz="1100" dirty="0" smtClean="0"/>
              <a:t>pointers</a:t>
            </a:r>
            <a:endParaRPr lang="en-US" sz="11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928339" y="1352962"/>
            <a:ext cx="27609" cy="50033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4472778" y="1410919"/>
            <a:ext cx="34512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011718" y="1410919"/>
            <a:ext cx="34512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381277" y="1272420"/>
            <a:ext cx="1697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DW &amp; BI data structures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99316" y="1272420"/>
            <a:ext cx="1596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Source data structures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Internal Storage 61"/>
          <p:cNvSpPr/>
          <p:nvPr/>
        </p:nvSpPr>
        <p:spPr>
          <a:xfrm>
            <a:off x="4019167" y="2657624"/>
            <a:ext cx="573740" cy="340559"/>
          </a:xfrm>
          <a:prstGeom prst="flowChartInternalStorage">
            <a:avLst/>
          </a:prstGeom>
          <a:solidFill>
            <a:srgbClr val="3366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992811" y="2683900"/>
            <a:ext cx="82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normalized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1B47-3583-9F4D-B028-AE65DBFFB168}" type="slidenum">
              <a:rPr lang="en-US" smtClean="0"/>
              <a:t>9</a:t>
            </a:fld>
            <a:endParaRPr lang="en-US"/>
          </a:p>
        </p:txBody>
      </p:sp>
      <p:sp>
        <p:nvSpPr>
          <p:cNvPr id="61" name="Sequential Access Storage 60"/>
          <p:cNvSpPr/>
          <p:nvPr/>
        </p:nvSpPr>
        <p:spPr>
          <a:xfrm>
            <a:off x="4624235" y="3261406"/>
            <a:ext cx="531087" cy="489463"/>
          </a:xfrm>
          <a:prstGeom prst="flowChartMagneticTape">
            <a:avLst/>
          </a:prstGeom>
          <a:solidFill>
            <a:srgbClr val="CECEC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equential Access Storage 63"/>
          <p:cNvSpPr/>
          <p:nvPr/>
        </p:nvSpPr>
        <p:spPr>
          <a:xfrm>
            <a:off x="5260332" y="3261406"/>
            <a:ext cx="531087" cy="489463"/>
          </a:xfrm>
          <a:prstGeom prst="flowChartMagneticTape">
            <a:avLst/>
          </a:prstGeom>
          <a:solidFill>
            <a:srgbClr val="CECEC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equential Access Storage 64"/>
          <p:cNvSpPr/>
          <p:nvPr/>
        </p:nvSpPr>
        <p:spPr>
          <a:xfrm>
            <a:off x="4255615" y="1600074"/>
            <a:ext cx="531087" cy="489463"/>
          </a:xfrm>
          <a:prstGeom prst="flowChartMagneticTape">
            <a:avLst/>
          </a:prstGeom>
          <a:solidFill>
            <a:srgbClr val="CECEC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nternal Storage 65"/>
          <p:cNvSpPr/>
          <p:nvPr/>
        </p:nvSpPr>
        <p:spPr>
          <a:xfrm>
            <a:off x="6045593" y="5676127"/>
            <a:ext cx="1137240" cy="564477"/>
          </a:xfrm>
          <a:prstGeom prst="flowChartInternalStorage">
            <a:avLst/>
          </a:prstGeom>
          <a:solidFill>
            <a:srgbClr val="3366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Row organized</a:t>
            </a:r>
          </a:p>
          <a:p>
            <a:pPr algn="ctr"/>
            <a:r>
              <a:rPr lang="en-US" sz="1000" dirty="0" smtClean="0"/>
              <a:t>Col organized</a:t>
            </a:r>
          </a:p>
          <a:p>
            <a:pPr algn="ctr"/>
            <a:r>
              <a:rPr lang="en-US" sz="1000" dirty="0" smtClean="0"/>
              <a:t>Attribute org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724254" y="3914321"/>
            <a:ext cx="391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FTP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628071" y="1731792"/>
            <a:ext cx="391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FTP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16912" y="3914324"/>
            <a:ext cx="391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FTP</a:t>
            </a:r>
          </a:p>
        </p:txBody>
      </p:sp>
    </p:spTree>
    <p:extLst>
      <p:ext uri="{BB962C8B-B14F-4D97-AF65-F5344CB8AC3E}">
        <p14:creationId xmlns:p14="http://schemas.microsoft.com/office/powerpoint/2010/main" val="37870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808</Words>
  <Application>Microsoft Macintosh PowerPoint</Application>
  <PresentationFormat>On-screen Show (4:3)</PresentationFormat>
  <Paragraphs>399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Black</vt:lpstr>
      <vt:lpstr>Calibri</vt:lpstr>
      <vt:lpstr>Arial</vt:lpstr>
      <vt:lpstr>Office Theme</vt:lpstr>
      <vt:lpstr>Clip</vt:lpstr>
      <vt:lpstr>Database Abstraction</vt:lpstr>
      <vt:lpstr>DB Abstraction Perspective</vt:lpstr>
      <vt:lpstr>Data Modeling &amp; Database - 1</vt:lpstr>
      <vt:lpstr>Data Modeling &amp; Database - 2</vt:lpstr>
      <vt:lpstr>Data Modeling &amp; Database - 3</vt:lpstr>
      <vt:lpstr>DB Architectures</vt:lpstr>
      <vt:lpstr>Data Warehouse DW/BI Architecture</vt:lpstr>
      <vt:lpstr>Data Warehouse Component Structures</vt:lpstr>
      <vt:lpstr>DW Alternate Structures</vt:lpstr>
      <vt:lpstr>Data Modeling &amp; Data Warehouse -2</vt:lpstr>
    </vt:vector>
  </TitlesOfParts>
  <Company>Stevens Institute of Technology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Morabito</dc:creator>
  <cp:lastModifiedBy>Joseph Morabito</cp:lastModifiedBy>
  <cp:revision>123</cp:revision>
  <dcterms:created xsi:type="dcterms:W3CDTF">2012-09-12T21:26:37Z</dcterms:created>
  <dcterms:modified xsi:type="dcterms:W3CDTF">2017-09-26T17:59:55Z</dcterms:modified>
</cp:coreProperties>
</file>