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  <p:sldMasterId id="2147483668" r:id="rId4"/>
    <p:sldMasterId id="2147483670" r:id="rId5"/>
    <p:sldMasterId id="2147483673" r:id="rId6"/>
    <p:sldMasterId id="2147483675" r:id="rId7"/>
    <p:sldMasterId id="2147483679" r:id="rId8"/>
    <p:sldMasterId id="2147483684" r:id="rId9"/>
  </p:sldMasterIdLst>
  <p:notesMasterIdLst>
    <p:notesMasterId r:id="rId20"/>
  </p:notesMasterIdLst>
  <p:sldIdLst>
    <p:sldId id="256" r:id="rId10"/>
    <p:sldId id="281" r:id="rId11"/>
    <p:sldId id="283" r:id="rId12"/>
    <p:sldId id="285" r:id="rId13"/>
    <p:sldId id="286" r:id="rId14"/>
    <p:sldId id="284" r:id="rId15"/>
    <p:sldId id="287" r:id="rId16"/>
    <p:sldId id="289" r:id="rId17"/>
    <p:sldId id="288" r:id="rId18"/>
    <p:sldId id="29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Source Code Pro" panose="020B050903040302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96MpzHDlj21FunG7GBpuouJ/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6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" name="Google Shape;11;p18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2" name="Google Shape;12;p1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" name="Google Shape;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55" y="-14942"/>
            <a:ext cx="30988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8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6" name="Google Shape;16;p1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3"/>
          </p:nvPr>
        </p:nvSpPr>
        <p:spPr>
          <a:xfrm>
            <a:off x="6169855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302684" y="1709352"/>
            <a:ext cx="11588749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302685" y="1709352"/>
            <a:ext cx="5619407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3"/>
          </p:nvPr>
        </p:nvSpPr>
        <p:spPr>
          <a:xfrm>
            <a:off x="6160702" y="1709352"/>
            <a:ext cx="5692631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302685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2"/>
          </p:nvPr>
        </p:nvSpPr>
        <p:spPr>
          <a:xfrm>
            <a:off x="6215621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">
  <p:cSld name="EA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3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56" name="Google Shape;156;p3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3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3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65" name="Google Shape;165;p3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3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7" name="Google Shape;167;p34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5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71" name="Google Shape;171;p35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5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35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80" name="Google Shape;180;p35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5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2" name="Google Shape;182;p35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YC">
  <p:cSld name="NYC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6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86" name="Google Shape;186;p36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6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36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95" name="Google Shape;195;p36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6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7" name="Google Shape;197;p36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0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14" name="Google Shape;214;p4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4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4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14837" y="2237110"/>
            <a:ext cx="11740211" cy="19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0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20" name="Google Shape;220;p40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40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2" name="Google Shape;222;p40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w/ Image">
  <p:cSld name="Section Break w/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/>
          <p:nvPr/>
        </p:nvSpPr>
        <p:spPr>
          <a:xfrm>
            <a:off x="0" y="5119113"/>
            <a:ext cx="12192000" cy="1738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06087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214837" y="5528235"/>
            <a:ext cx="10512928" cy="71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1"/>
          <p:cNvGrpSpPr/>
          <p:nvPr/>
        </p:nvGrpSpPr>
        <p:grpSpPr>
          <a:xfrm>
            <a:off x="0" y="5067119"/>
            <a:ext cx="12192000" cy="928827"/>
            <a:chOff x="0" y="2593782"/>
            <a:chExt cx="9144000" cy="928827"/>
          </a:xfrm>
        </p:grpSpPr>
        <p:cxnSp>
          <p:nvCxnSpPr>
            <p:cNvPr id="229" name="Google Shape;229;p41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41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31" name="Google Shape;231;p41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Center Complex">
  <p:cSld name="University Center Comple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" name="Google Shape;24;p21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5" name="Google Shape;25;p2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1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29" name="Google Shape;29;p2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1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991811" y="1570618"/>
            <a:ext cx="10230264" cy="34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2"/>
          </p:nvPr>
        </p:nvSpPr>
        <p:spPr>
          <a:xfrm>
            <a:off x="4413251" y="5206138"/>
            <a:ext cx="7421033" cy="8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6" name="Google Shape;246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1" y="1561545"/>
            <a:ext cx="743857" cy="3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093754" y="4701328"/>
            <a:ext cx="743857" cy="3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1 Photo w/ Caption">
  <p:cSld name="Bullets and 1 Photo w/ 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6883910" y="1578919"/>
            <a:ext cx="5007524" cy="4094769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6883911" y="5766677"/>
            <a:ext cx="5007523" cy="32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3"/>
          </p:nvPr>
        </p:nvSpPr>
        <p:spPr>
          <a:xfrm>
            <a:off x="302684" y="1578920"/>
            <a:ext cx="5656019" cy="45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4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4 Photos">
  <p:cSld name="Bullets and 4 Photo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>
            <a:spLocks noGrp="1"/>
          </p:cNvSpPr>
          <p:nvPr>
            <p:ph type="pic" idx="2"/>
          </p:nvPr>
        </p:nvSpPr>
        <p:spPr>
          <a:xfrm>
            <a:off x="6756277" y="1573230"/>
            <a:ext cx="2469076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6"/>
          <p:cNvSpPr>
            <a:spLocks noGrp="1"/>
          </p:cNvSpPr>
          <p:nvPr>
            <p:ph type="pic" idx="3"/>
          </p:nvPr>
        </p:nvSpPr>
        <p:spPr>
          <a:xfrm>
            <a:off x="9364366" y="1573230"/>
            <a:ext cx="2452657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6"/>
          <p:cNvSpPr>
            <a:spLocks noGrp="1"/>
          </p:cNvSpPr>
          <p:nvPr>
            <p:ph type="pic" idx="4"/>
          </p:nvPr>
        </p:nvSpPr>
        <p:spPr>
          <a:xfrm>
            <a:off x="6756277" y="3914119"/>
            <a:ext cx="2469076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6"/>
          <p:cNvSpPr>
            <a:spLocks noGrp="1"/>
          </p:cNvSpPr>
          <p:nvPr>
            <p:ph type="pic" idx="5"/>
          </p:nvPr>
        </p:nvSpPr>
        <p:spPr>
          <a:xfrm>
            <a:off x="9364366" y="3914119"/>
            <a:ext cx="2452657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302684" y="1572055"/>
            <a:ext cx="5656019" cy="452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hoto Grid w/ Caption">
  <p:cSld name="3 Photo Grid w/ Ca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>
            <a:spLocks noGrp="1"/>
          </p:cNvSpPr>
          <p:nvPr>
            <p:ph type="pic" idx="2"/>
          </p:nvPr>
        </p:nvSpPr>
        <p:spPr>
          <a:xfrm>
            <a:off x="319315" y="1578919"/>
            <a:ext cx="6076647" cy="438234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7"/>
          <p:cNvSpPr>
            <a:spLocks noGrp="1"/>
          </p:cNvSpPr>
          <p:nvPr>
            <p:ph type="pic" idx="3"/>
          </p:nvPr>
        </p:nvSpPr>
        <p:spPr>
          <a:xfrm>
            <a:off x="6512077" y="3690748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7"/>
          <p:cNvSpPr>
            <a:spLocks noGrp="1"/>
          </p:cNvSpPr>
          <p:nvPr>
            <p:ph type="pic" idx="4"/>
          </p:nvPr>
        </p:nvSpPr>
        <p:spPr>
          <a:xfrm>
            <a:off x="6512077" y="1578920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9608457" y="1572055"/>
            <a:ext cx="2293560" cy="356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Left">
  <p:cSld name="Subhead and Chart w/ Caption Lef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body" idx="1"/>
          </p:nvPr>
        </p:nvSpPr>
        <p:spPr>
          <a:xfrm>
            <a:off x="319315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2"/>
          </p:nvPr>
        </p:nvSpPr>
        <p:spPr>
          <a:xfrm>
            <a:off x="319919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3"/>
          </p:nvPr>
        </p:nvSpPr>
        <p:spPr>
          <a:xfrm>
            <a:off x="3536645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Right">
  <p:cSld name="Subhead and Chart w/ Caption Righ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8831748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0"/>
          <p:cNvSpPr txBox="1">
            <a:spLocks noGrp="1"/>
          </p:cNvSpPr>
          <p:nvPr>
            <p:ph type="body" idx="2"/>
          </p:nvPr>
        </p:nvSpPr>
        <p:spPr>
          <a:xfrm>
            <a:off x="8832353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3"/>
          </p:nvPr>
        </p:nvSpPr>
        <p:spPr>
          <a:xfrm>
            <a:off x="305582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Only">
  <p:cSld name="Figure 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302684" y="1585784"/>
            <a:ext cx="11308741" cy="449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Data Comparison w/ Caption Bottom">
  <p:cSld name="Subhead and Data Comparison w/ Caption Bottom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328992" y="1578920"/>
            <a:ext cx="5623259" cy="324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2"/>
          </p:nvPr>
        </p:nvSpPr>
        <p:spPr>
          <a:xfrm>
            <a:off x="328990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3"/>
          </p:nvPr>
        </p:nvSpPr>
        <p:spPr>
          <a:xfrm>
            <a:off x="6230273" y="1572054"/>
            <a:ext cx="5623675" cy="325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4"/>
          </p:nvPr>
        </p:nvSpPr>
        <p:spPr>
          <a:xfrm>
            <a:off x="6230687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4"/>
          <p:cNvGrpSpPr/>
          <p:nvPr/>
        </p:nvGrpSpPr>
        <p:grpSpPr>
          <a:xfrm>
            <a:off x="0" y="5245112"/>
            <a:ext cx="12192000" cy="1612889"/>
            <a:chOff x="-1276426" y="5245111"/>
            <a:chExt cx="9144000" cy="1612889"/>
          </a:xfrm>
        </p:grpSpPr>
        <p:cxnSp>
          <p:nvCxnSpPr>
            <p:cNvPr id="320" name="Google Shape;320;p54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54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54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54"/>
          <p:cNvSpPr txBox="1">
            <a:spLocks noGrp="1"/>
          </p:cNvSpPr>
          <p:nvPr>
            <p:ph type="subTitle" idx="1"/>
          </p:nvPr>
        </p:nvSpPr>
        <p:spPr>
          <a:xfrm>
            <a:off x="1828800" y="5240939"/>
            <a:ext cx="85344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4" name="Google Shape;324;p54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571" y="678405"/>
            <a:ext cx="4725731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400" y="4263995"/>
            <a:ext cx="32512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tila">
  <p:cSld name="Attil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7" name="Google Shape;37;p22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38" name="Google Shape;38;p2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2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22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42" name="Google Shape;42;p2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4" name="Google Shape;44;p22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one view">
  <p:cSld name="drone view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" name="Google Shape;50;p23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51" name="Google Shape;51;p2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2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2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23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55" name="Google Shape;55;p2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7" name="Google Shape;57;p23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eworks">
  <p:cSld name="Firework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" name="Google Shape;63;p24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64" name="Google Shape;64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4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68" name="Google Shape;68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0" name="Google Shape;70;p2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cation 2021">
  <p:cSld name="Convocation 202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Google Shape;76;p25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77" name="Google Shape;77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5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81" name="Google Shape;81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3" name="Google Shape;83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9" name="Google Shape;89;p26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90" name="Google Shape;90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6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94" name="Google Shape;94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6" name="Google Shape;96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7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6085" y="1170132"/>
            <a:ext cx="6955916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165101" y="3534870"/>
            <a:ext cx="5104155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512685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2" name="Google Shape;102;p2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03" name="Google Shape;103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7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07" name="Google Shape;107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9" name="Google Shape;109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1158874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8132064" y="6419355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0" y="6419912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9"/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0" y="0"/>
            <a:ext cx="12192000" cy="928827"/>
            <a:chOff x="0" y="0"/>
            <a:chExt cx="9144000" cy="928827"/>
          </a:xfrm>
        </p:grpSpPr>
        <p:cxnSp>
          <p:nvCxnSpPr>
            <p:cNvPr id="117" name="Google Shape;117;p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9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19"/>
            <p:cNvPicPr preferRelativeResize="0"/>
            <p:nvPr/>
          </p:nvPicPr>
          <p:blipFill rotWithShape="1">
            <a:blip r:embed="rId8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00" name="Google Shape;200;p3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" name="Google Shape;202;p3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37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06" name="Google Shape;206;p37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37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8" name="Google Shape;208;p37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2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34" name="Google Shape;234;p42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42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4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42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40" name="Google Shape;240;p42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42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42" name="Google Shape;242;p42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52" name="Google Shape;252;p4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4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4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7" name="Google Shape;257;p4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58" name="Google Shape;258;p4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4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0" name="Google Shape;260;p44"/>
            <p:cNvPicPr preferRelativeResize="0"/>
            <p:nvPr/>
          </p:nvPicPr>
          <p:blipFill rotWithShape="1">
            <a:blip r:embed="rId6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8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85" name="Google Shape;285;p48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48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48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0" name="Google Shape;290;p48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91" name="Google Shape;291;p48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48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3" name="Google Shape;293;p48"/>
            <p:cNvPicPr preferRelativeResize="0"/>
            <p:nvPr/>
          </p:nvPicPr>
          <p:blipFill rotWithShape="1">
            <a:blip r:embed="rId7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mongodb.com/docs/manual/reference/method/js-cursor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books.org/wiki/Regular_Expressions/Perl-Compatible_Regular_Expressions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body" idx="1"/>
          </p:nvPr>
        </p:nvSpPr>
        <p:spPr>
          <a:xfrm>
            <a:off x="165101" y="4381377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MIS 634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Business Intelligence &amp; Data Integration - LAB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p1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A Tutorial of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dirty="0"/>
              <a:t>MongoDB II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1292471"/>
            <a:ext cx="11588749" cy="506183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Not applied to the data but to the result </a:t>
            </a:r>
            <a:br>
              <a:rPr lang="en-US" sz="2400" dirty="0"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latin typeface="+mn-lt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 pretty()</a:t>
            </a:r>
          </a:p>
          <a:p>
            <a:pPr marL="457200" lvl="1"/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You can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find all the 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ursor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ethods:</a:t>
            </a:r>
            <a:br>
              <a:rPr lang="en-US" sz="2400" b="0" i="0" dirty="0">
                <a:solidFill>
                  <a:srgbClr val="21313C"/>
                </a:solidFill>
                <a:effectLst/>
                <a:latin typeface="+mn-lt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https://www.mongodb.com/docs/manual/reference/method/js-cursor/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914400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 count()</a:t>
            </a:r>
          </a:p>
          <a:p>
            <a:pPr marL="457200"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 &amp; limit()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"}).sort({“Likes":-1})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"},{"Page Name":1, "Likes":1}). sort({"Likes":-1}).limit(3)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Cursor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17717-D33C-CBCF-902A-DC98C84875B9}"/>
              </a:ext>
            </a:extLst>
          </p:cNvPr>
          <p:cNvSpPr/>
          <p:nvPr/>
        </p:nvSpPr>
        <p:spPr>
          <a:xfrm>
            <a:off x="6631041" y="2192261"/>
            <a:ext cx="948620" cy="441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792835A-3248-6B94-CD10-5023FE194769}"/>
              </a:ext>
            </a:extLst>
          </p:cNvPr>
          <p:cNvSpPr/>
          <p:nvPr/>
        </p:nvSpPr>
        <p:spPr>
          <a:xfrm>
            <a:off x="8480181" y="4097216"/>
            <a:ext cx="1758461" cy="672611"/>
          </a:xfrm>
          <a:prstGeom prst="borderCallout2">
            <a:avLst>
              <a:gd name="adj1" fmla="val 56475"/>
              <a:gd name="adj2" fmla="val -3713"/>
              <a:gd name="adj3" fmla="val 56474"/>
              <a:gd name="adj4" fmla="val -18812"/>
              <a:gd name="adj5" fmla="val 162264"/>
              <a:gd name="adj6" fmla="val -128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CD6FD-4843-DB3F-F4AF-DE16C03170D0}"/>
              </a:ext>
            </a:extLst>
          </p:cNvPr>
          <p:cNvSpPr txBox="1"/>
          <p:nvPr/>
        </p:nvSpPr>
        <p:spPr>
          <a:xfrm>
            <a:off x="8689997" y="4171911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Ascending</a:t>
            </a:r>
          </a:p>
          <a:p>
            <a:r>
              <a:rPr lang="en-US" dirty="0"/>
              <a:t>-1:Descending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AE6A8-4F30-51B9-558C-B800605E9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71" r="21333" b="21561"/>
          <a:stretch/>
        </p:blipFill>
        <p:spPr>
          <a:xfrm>
            <a:off x="7695761" y="-3967"/>
            <a:ext cx="4666128" cy="22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000" b="1" dirty="0"/>
              <a:t>Create:</a:t>
            </a:r>
            <a:r>
              <a:rPr lang="en-US" sz="2000" dirty="0"/>
              <a:t> Adds new document to a collection</a:t>
            </a:r>
            <a:endParaRPr lang="en-US" sz="1800" dirty="0"/>
          </a:p>
          <a:p>
            <a:pPr lvl="1"/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db.&lt;col name&gt;.</a:t>
            </a:r>
            <a:r>
              <a:rPr lang="en-US" sz="1800" dirty="0" err="1"/>
              <a:t>insertOne</a:t>
            </a:r>
            <a:r>
              <a:rPr lang="en-US" sz="1800" dirty="0"/>
              <a:t>(doc)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db.&lt;col name&gt;.</a:t>
            </a:r>
            <a:r>
              <a:rPr lang="en-US" sz="1800" dirty="0" err="1"/>
              <a:t>insertMany</a:t>
            </a:r>
            <a:r>
              <a:rPr lang="en-US" sz="1800" dirty="0"/>
              <a:t>([doc1,doc2,…,</a:t>
            </a:r>
            <a:r>
              <a:rPr lang="en-US" sz="1800" dirty="0" err="1"/>
              <a:t>docn</a:t>
            </a:r>
            <a:r>
              <a:rPr lang="en-US" sz="1800" dirty="0"/>
              <a:t>])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show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 display all the databases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</a:t>
            </a:r>
            <a:r>
              <a:rPr lang="en-US" sz="24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Facebook_DB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#select database</a:t>
            </a: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.fb1.insertOne ({"Page Name":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</a:t>
            </a: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.fb1.insertMany([{"Page Name":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"},{"test":1}])</a:t>
            </a: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15444-0FC7-4051-A904-FA16019D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2" r="62381" b="44377"/>
          <a:stretch/>
        </p:blipFill>
        <p:spPr>
          <a:xfrm>
            <a:off x="7311015" y="592291"/>
            <a:ext cx="3571581" cy="1160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A9BA-4E85-4E5C-91FC-68D4CCB0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95" y="1768741"/>
            <a:ext cx="3610159" cy="34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000" b="1" dirty="0"/>
              <a:t>Read: </a:t>
            </a:r>
            <a:r>
              <a:rPr lang="en-US" sz="2000" dirty="0"/>
              <a:t>Queries documents from a collection (Think of SELECT in SQL)</a:t>
            </a:r>
          </a:p>
          <a:p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800" dirty="0"/>
              <a:t>db.&lt;col name&gt;.find(query)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Query example: status: { $in: [ "A", "D" ] }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"}).count()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 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Type":"Link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"}). pretty()</a:t>
            </a:r>
          </a:p>
          <a:p>
            <a:pPr marL="1270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5492B-E990-4DE3-99E6-31424968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96" y="2591698"/>
            <a:ext cx="8946173" cy="2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596EB-1DC6-44C2-915F-1B835F85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250" y="1236728"/>
            <a:ext cx="12090073" cy="5335521"/>
          </a:xfrm>
        </p:spPr>
        <p:txBody>
          <a:bodyPr/>
          <a:lstStyle/>
          <a:p>
            <a:r>
              <a:rPr lang="en-US" sz="2000" b="1" dirty="0"/>
              <a:t>Update: </a:t>
            </a:r>
            <a:r>
              <a:rPr lang="en-US" sz="2000" dirty="0"/>
              <a:t>Update a set of documents with given filter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db.&lt;col name&gt;.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(&lt;update filter&gt;,&lt;update action&gt;)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db.&lt;col name&gt;.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(&lt;update filter&gt;,&lt;update action&gt;)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800" b="1" dirty="0"/>
              <a:t>Update operator</a:t>
            </a:r>
            <a:r>
              <a:rPr lang="en-US" sz="1800" dirty="0"/>
              <a:t>: $</a:t>
            </a:r>
            <a:r>
              <a:rPr lang="en-US" sz="1800" dirty="0" err="1"/>
              <a:t>inc</a:t>
            </a:r>
            <a:r>
              <a:rPr lang="en-US" sz="1800" dirty="0"/>
              <a:t>, $set, </a:t>
            </a:r>
            <a:r>
              <a:rPr lang="en-US" sz="1800" dirty="0" err="1"/>
              <a:t>etc</a:t>
            </a:r>
            <a:r>
              <a:rPr lang="en-US" sz="1800" dirty="0"/>
              <a:t>  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https://docs.mongodb.com/manual/reference/operator/update/</a:t>
            </a:r>
            <a:r>
              <a:rPr lang="en-US" sz="1800" dirty="0"/>
              <a:t>)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db.fb1.updateMany({"Page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":{"Likes":3}})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db.fb1.updateMany({"Page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"},{"$set":{"Likes":3}})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db.fb1.updateMany( {},[{"$set":{“Likes": {"$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":"$Likes"}}}])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E6F0D-9D31-45E4-B72E-422D945B8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266B0-AE15-4A8B-9B57-C6670F0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58BEF-0C4B-4D60-BE82-0E70298BA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35" b="24459"/>
          <a:stretch/>
        </p:blipFill>
        <p:spPr>
          <a:xfrm>
            <a:off x="3438445" y="3132997"/>
            <a:ext cx="8683867" cy="1560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02C2D-6C98-4511-9EAF-42C6A2FED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196" y="1128590"/>
            <a:ext cx="2643554" cy="19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DAF4B-94C4-4E83-AF03-26C446A99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43D8-64F6-4E6A-9349-A6CCF15D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419" y="1129058"/>
            <a:ext cx="10318423" cy="4384542"/>
          </a:xfrm>
        </p:spPr>
        <p:txBody>
          <a:bodyPr/>
          <a:lstStyle/>
          <a:p>
            <a:r>
              <a:rPr lang="en-US" sz="2000" dirty="0">
                <a:cs typeface="Calibri"/>
              </a:rPr>
              <a:t>Delete: Delete a set of documents with given filter</a:t>
            </a:r>
          </a:p>
          <a:p>
            <a:pPr lvl="1"/>
            <a:r>
              <a:rPr lang="en-US" sz="1800" dirty="0">
                <a:latin typeface="Consolas"/>
                <a:cs typeface="Calibri"/>
              </a:rPr>
              <a:t>db.&lt;col name&gt;.</a:t>
            </a:r>
            <a:r>
              <a:rPr lang="en-US" sz="1800" dirty="0" err="1">
                <a:latin typeface="Consolas"/>
                <a:cs typeface="Calibri"/>
              </a:rPr>
              <a:t>deleteOne</a:t>
            </a:r>
            <a:r>
              <a:rPr lang="en-US" sz="1800" dirty="0">
                <a:latin typeface="Consolas"/>
                <a:cs typeface="Calibri"/>
              </a:rPr>
              <a:t>({&lt;field1&gt;: { &lt;operator1&gt;: &lt;value1&gt; }, ... })</a:t>
            </a:r>
            <a:br>
              <a:rPr lang="en-US" sz="1800" dirty="0">
                <a:latin typeface="Consolas"/>
                <a:cs typeface="Calibri"/>
              </a:rPr>
            </a:br>
            <a:r>
              <a:rPr lang="en-US" sz="1800" dirty="0">
                <a:latin typeface="Consolas"/>
                <a:cs typeface="Calibri"/>
              </a:rPr>
              <a:t>db.&lt;col name&gt;.</a:t>
            </a:r>
            <a:r>
              <a:rPr lang="en-US" sz="1800" dirty="0" err="1">
                <a:latin typeface="Consolas"/>
                <a:cs typeface="Calibri"/>
              </a:rPr>
              <a:t>deleteMany</a:t>
            </a:r>
            <a:r>
              <a:rPr lang="en-US" sz="1800" dirty="0">
                <a:latin typeface="Consolas"/>
                <a:cs typeface="Calibri"/>
              </a:rPr>
              <a:t>({&lt;field1&gt;: { &lt;operator1&gt;: &lt;value1&gt; }, ... })</a:t>
            </a:r>
          </a:p>
          <a:p>
            <a:pPr lvl="1"/>
            <a:endParaRPr lang="en-US" sz="1800" dirty="0">
              <a:latin typeface="Consolas"/>
              <a:cs typeface="Calibri"/>
            </a:endParaRPr>
          </a:p>
          <a:p>
            <a:pPr marL="5969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db.fb1.deleteMany({"Page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{"Likes":{$gt:10}})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db.fb1.deleteMany({"Page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</a:t>
            </a:r>
          </a:p>
          <a:p>
            <a:pPr marL="5969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118A1-5666-4074-A2E6-3A4B9A6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816F3-0E0C-48B9-B97B-BA0BE061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30" y="2594110"/>
            <a:ext cx="2458182" cy="24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000" b="1" dirty="0"/>
              <a:t>Read: </a:t>
            </a:r>
            <a:br>
              <a:rPr lang="en-US" sz="2000" b="1" dirty="0"/>
            </a:br>
            <a:r>
              <a:rPr lang="en-US" sz="1800" b="1" dirty="0"/>
              <a:t>Comparison Operator : {&lt;field&gt; : { &lt;operator&gt;:&lt;value&gt;}}</a:t>
            </a:r>
          </a:p>
          <a:p>
            <a:pPr marL="127000" indent="0">
              <a:buNone/>
            </a:pPr>
            <a:r>
              <a:rPr lang="en-US" sz="1800" dirty="0"/>
              <a:t>     $in : Matches any of the values specified in an array.</a:t>
            </a:r>
          </a:p>
          <a:p>
            <a:pPr marL="127000" indent="0">
              <a:buNone/>
            </a:pPr>
            <a:r>
              <a:rPr lang="en-US" sz="1800" dirty="0"/>
              <a:t>     $eq: Matches values that are equal to a specified value.</a:t>
            </a:r>
          </a:p>
          <a:p>
            <a:pPr marL="127000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gt</a:t>
            </a:r>
            <a:r>
              <a:rPr lang="en-US" sz="1800" dirty="0"/>
              <a:t>: Matches values that are greater than a specified value.</a:t>
            </a:r>
          </a:p>
          <a:p>
            <a:pPr marL="127000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gte</a:t>
            </a:r>
            <a:r>
              <a:rPr lang="en-US" sz="1800" dirty="0"/>
              <a:t>: Matches values that are greater than or equal to a specified value.</a:t>
            </a:r>
          </a:p>
          <a:p>
            <a:pPr marL="127000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lt</a:t>
            </a:r>
            <a:r>
              <a:rPr lang="en-US" sz="1800" dirty="0"/>
              <a:t>: Matches values that are less than a specified value.</a:t>
            </a:r>
          </a:p>
          <a:p>
            <a:pPr marL="127000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lte</a:t>
            </a:r>
            <a:r>
              <a:rPr lang="en-US" sz="1800" dirty="0"/>
              <a:t>: Matches values that are less than or equal to a specified value.</a:t>
            </a:r>
          </a:p>
          <a:p>
            <a:pPr marL="127000" indent="0">
              <a:buNone/>
            </a:pPr>
            <a:r>
              <a:rPr lang="en-US" sz="1800" dirty="0"/>
              <a:t>     $ne: Matches all values that are not equal to a specified value.</a:t>
            </a:r>
          </a:p>
          <a:p>
            <a:pPr marL="127000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nin</a:t>
            </a:r>
            <a:r>
              <a:rPr lang="en-US" sz="1800" dirty="0"/>
              <a:t>: Matches none of the values specified in an array.</a:t>
            </a:r>
          </a:p>
          <a:p>
            <a:pPr marL="127000" indent="0">
              <a:buNone/>
            </a:pPr>
            <a:endParaRPr lang="en-US" sz="1800" dirty="0"/>
          </a:p>
          <a:p>
            <a:pPr marL="127000" indent="0">
              <a:buNone/>
            </a:pPr>
            <a:r>
              <a:rPr lang="en-US" sz="1800" dirty="0"/>
              <a:t>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db.fb1.find({"Likes":{$eq:10}})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db.fb1.find({"Likes":{$gt:10},"Type": {$in: ["Link", "Photo"]}})</a:t>
            </a:r>
          </a:p>
          <a:p>
            <a:pPr marL="596900" lvl="1" indent="0">
              <a:spcBef>
                <a:spcPts val="0"/>
              </a:spcBef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9280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000" b="1" dirty="0"/>
              <a:t>Read: </a:t>
            </a:r>
            <a:br>
              <a:rPr lang="en-US" sz="2000" b="1" dirty="0"/>
            </a:br>
            <a:r>
              <a:rPr lang="en-US" sz="1800" b="1" dirty="0"/>
              <a:t>Logic Operator : {&lt;operator&gt;:</a:t>
            </a:r>
            <a:r>
              <a:rPr lang="en-US" sz="2000" b="0" i="0" dirty="0">
                <a:solidFill>
                  <a:srgbClr val="21313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800" b="1" dirty="0"/>
              <a:t>[ { &lt;expression1&gt; }, { &lt;expression2&gt; } , ... , { &lt;</a:t>
            </a:r>
            <a:r>
              <a:rPr lang="en-US" sz="1800" b="1" dirty="0" err="1"/>
              <a:t>expressionN</a:t>
            </a:r>
            <a:r>
              <a:rPr lang="en-US" sz="1800" b="1" dirty="0"/>
              <a:t>&gt; } ]}</a:t>
            </a:r>
          </a:p>
          <a:p>
            <a:pPr marL="127000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$and: Joins query clauses with a logical AND returns all documents that match the conditions of both clauses.</a:t>
            </a:r>
          </a:p>
          <a:p>
            <a:pPr marL="127000" indent="0">
              <a:buNone/>
            </a:pPr>
            <a:r>
              <a:rPr lang="en-US" sz="1800" dirty="0"/>
              <a:t>     $not: Inverts the effect of a query expression and returns documents that do not match the query expression.</a:t>
            </a:r>
          </a:p>
          <a:p>
            <a:pPr marL="127000" indent="0">
              <a:buNone/>
            </a:pPr>
            <a:r>
              <a:rPr lang="en-US" sz="1800" dirty="0"/>
              <a:t>     $nor: Joins query clauses with a logical NOR returns all documents that fail to match all clauses.</a:t>
            </a:r>
          </a:p>
          <a:p>
            <a:pPr marL="127000" indent="0">
              <a:buNone/>
            </a:pPr>
            <a:r>
              <a:rPr lang="en-US" sz="1800" dirty="0"/>
              <a:t>     $or: Joins query clauses with a logical OR returns all documents that match the conditions of either clause.</a:t>
            </a:r>
          </a:p>
          <a:p>
            <a:pPr marL="127000" indent="0">
              <a:buNone/>
            </a:pPr>
            <a:r>
              <a:rPr lang="en-US" sz="1800" dirty="0"/>
              <a:t>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db.fb1.find({$and:[{"Page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"}, {"Type": {$in: ["Link", "Photo"]}}]})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db.fb1.find({$and:[{"Likes":{$gt:10}},{"Type": {$in: ["Link", "Photo"]}}]})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spcBef>
                <a:spcPts val="0"/>
              </a:spcBef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601038-47CD-45FF-374A-523E087844E1}"/>
              </a:ext>
            </a:extLst>
          </p:cNvPr>
          <p:cNvSpPr/>
          <p:nvPr/>
        </p:nvSpPr>
        <p:spPr>
          <a:xfrm>
            <a:off x="10040471" y="4196957"/>
            <a:ext cx="2489385" cy="9790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code doesn’t work, why?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848AA30-98E8-F827-FEA2-564E8A69100E}"/>
              </a:ext>
            </a:extLst>
          </p:cNvPr>
          <p:cNvSpPr/>
          <p:nvPr/>
        </p:nvSpPr>
        <p:spPr>
          <a:xfrm>
            <a:off x="2011973" y="5917909"/>
            <a:ext cx="8168054" cy="52173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969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db.fb1.updateMany( {},[{"$set":{“Likes": {"$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":"$Likes"}}}])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FF5994D-2492-71EB-DEA7-3852DC0144B1}"/>
              </a:ext>
            </a:extLst>
          </p:cNvPr>
          <p:cNvSpPr/>
          <p:nvPr/>
        </p:nvSpPr>
        <p:spPr>
          <a:xfrm>
            <a:off x="9964009" y="5705741"/>
            <a:ext cx="2246635" cy="10282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here indicate the 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73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Other Query Operator: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https://www.mongodb.com/docs/manual/reference/operator/query/ 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n-lt"/>
                <a:cs typeface="Times New Roman" panose="02020603050405020304" pitchFamily="18" charset="0"/>
              </a:rPr>
              <a:t>Element Operator, such as $exists:</a:t>
            </a:r>
            <a:br>
              <a:rPr lang="en-US" sz="2000" dirty="0">
                <a:latin typeface="+mn-lt"/>
                <a:cs typeface="Times New Roman" panose="02020603050405020304" pitchFamily="18" charset="0"/>
              </a:rPr>
            </a:br>
            <a:br>
              <a:rPr lang="en-US" sz="2000" dirty="0"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db.fb1.find({"test": {$exists: true}})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db.fb1.find({“Likes": {$exists: true}})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n-lt"/>
                <a:cs typeface="Times New Roman" panose="02020603050405020304" pitchFamily="18" charset="0"/>
              </a:rPr>
              <a:t>Evaluation Operator, such as $regex</a:t>
            </a:r>
            <a:br>
              <a:rPr lang="en-US" sz="2000" dirty="0">
                <a:latin typeface="+mn-lt"/>
                <a:cs typeface="Times New Roman" panose="02020603050405020304" pitchFamily="18" charset="0"/>
              </a:rPr>
            </a:br>
            <a:r>
              <a:rPr lang="en-US" sz="1800" u="sng" dirty="0">
                <a:latin typeface="+mn-lt"/>
                <a:cs typeface="Times New Roman" panose="02020603050405020304" pitchFamily="18" charset="0"/>
              </a:rPr>
              <a:t>$regex:</a:t>
            </a:r>
            <a:r>
              <a:rPr lang="zh-CN" altLang="en-US" sz="1800" u="sng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u="sng" dirty="0">
                <a:latin typeface="+mn-lt"/>
                <a:cs typeface="Times New Roman" panose="02020603050405020304" pitchFamily="18" charset="0"/>
              </a:rPr>
              <a:t>MongoDB uses Perl compatible regular expressions (i.e. "PCRE" ) version 8.42 with UTF-8 support. </a:t>
            </a:r>
            <a:br>
              <a:rPr lang="en-US" altLang="zh-CN" sz="1800" u="sng" dirty="0">
                <a:latin typeface="+mn-lt"/>
                <a:cs typeface="Times New Roman" panose="02020603050405020304" pitchFamily="18" charset="0"/>
              </a:rPr>
            </a:br>
            <a:r>
              <a:rPr lang="en-US" altLang="zh-CN" dirty="0">
                <a:latin typeface="+mn-lt"/>
                <a:cs typeface="Times New Roman" panose="02020603050405020304" pitchFamily="18" charset="0"/>
                <a:hlinkClick r:id="rId2"/>
              </a:rPr>
              <a:t>https://en.wikibooks.org/wiki/Regular_Expressions/Perl-Compatible_Regular_Expressions</a:t>
            </a:r>
            <a:br>
              <a:rPr lang="en-US" altLang="zh-CN" dirty="0">
                <a:latin typeface="+mn-lt"/>
                <a:cs typeface="Times New Roman" panose="02020603050405020304" pitchFamily="18" charset="0"/>
              </a:rPr>
            </a:br>
            <a:r>
              <a:rPr lang="en-US" altLang="zh-CN" dirty="0">
                <a:latin typeface="+mn-lt"/>
                <a:cs typeface="Times New Roman" panose="02020603050405020304" pitchFamily="18" charset="0"/>
              </a:rPr>
              <a:t>https://regex101.com/</a:t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db.fb1.find({"Description":{$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regex:"covid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db.fb1.find({"Description":{$regex:"[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covid|mask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]"}})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db.fb1.find({$and:[{"Description":{$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regex:'covid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'}},{ "Type": {$in: ["Link", "Photo"]}}]})</a:t>
            </a:r>
            <a:br>
              <a:rPr lang="en-US" sz="1600" dirty="0">
                <a:latin typeface="+mn-lt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E2AA548-91FE-10D2-5EEF-FB0D8B707A84}"/>
              </a:ext>
            </a:extLst>
          </p:cNvPr>
          <p:cNvSpPr/>
          <p:nvPr/>
        </p:nvSpPr>
        <p:spPr>
          <a:xfrm>
            <a:off x="7684970" y="1566672"/>
            <a:ext cx="3496806" cy="157744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is important 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6795B-3DEE-99E8-BD7E-82FF1912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35" y="4674511"/>
            <a:ext cx="7828026" cy="13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362FC-AF0D-4F85-8A16-EA948B61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684" y="1236729"/>
            <a:ext cx="11588749" cy="5126364"/>
          </a:xfrm>
        </p:spPr>
        <p:txBody>
          <a:bodyPr/>
          <a:lstStyle/>
          <a:p>
            <a:r>
              <a:rPr lang="en-US" sz="2000" b="1" dirty="0"/>
              <a:t>Read: </a:t>
            </a:r>
            <a:br>
              <a:rPr lang="en-US" sz="2000" b="1" dirty="0"/>
            </a:br>
            <a:r>
              <a:rPr lang="en-US" sz="1800" b="1" dirty="0"/>
              <a:t>Projection: db.&lt;collection&gt;.find({&lt;query&gt;},{&lt;projection&gt;})</a:t>
            </a:r>
          </a:p>
          <a:p>
            <a:endParaRPr lang="en-US" sz="1800" b="1" dirty="0"/>
          </a:p>
          <a:p>
            <a:r>
              <a:rPr lang="en-US" sz="1800" b="1" dirty="0"/>
              <a:t>1: include the field</a:t>
            </a:r>
          </a:p>
          <a:p>
            <a:r>
              <a:rPr lang="en-US" sz="1800" b="1" dirty="0"/>
              <a:t>0: exclude the field </a:t>
            </a:r>
          </a:p>
          <a:p>
            <a:r>
              <a:rPr lang="en-US" sz="1800" b="1" dirty="0"/>
              <a:t>Use only 1 or 0  -- Do not use them at the same time</a:t>
            </a:r>
          </a:p>
          <a:p>
            <a:endParaRPr lang="en-US" sz="1800" b="1" dirty="0"/>
          </a:p>
          <a:p>
            <a:endParaRPr lang="en-US" sz="1800" b="1" dirty="0"/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db.fb1.find({"Page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"Type": {$in: ["Link", "Photo"]}}, {"Page Name":1, "Likes":1})</a:t>
            </a:r>
          </a:p>
          <a:p>
            <a:pPr marL="1270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db.fb1.find({"Page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"Type": {$in: ["Link", "Photo"]}}, {"Page Name":0, "Likes":0})</a:t>
            </a:r>
          </a:p>
          <a:p>
            <a:pPr marL="1270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db.fb1.find({$and:[{"Description":{$regex:"[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covid|mask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]"}},{ "Type": {$in: ["Link", "Photo"]}}]},{"Page Name":1, "Likes":1})</a:t>
            </a:r>
            <a:endParaRPr lang="en-US" sz="1800" dirty="0"/>
          </a:p>
          <a:p>
            <a:pPr marL="127000" indent="0">
              <a:buNone/>
            </a:pPr>
            <a:endParaRPr lang="en-US" sz="1800" dirty="0"/>
          </a:p>
          <a:p>
            <a:pPr marL="127000" indent="0">
              <a:buNone/>
            </a:pPr>
            <a:endParaRPr lang="en-US" sz="1800" dirty="0"/>
          </a:p>
          <a:p>
            <a:pPr marL="127000" indent="0">
              <a:buNone/>
            </a:pPr>
            <a:r>
              <a:rPr lang="en-US" sz="1800" dirty="0"/>
              <a:t>    Let’s try:</a:t>
            </a:r>
          </a:p>
          <a:p>
            <a:pPr marL="127000" indent="0">
              <a:buNone/>
            </a:pPr>
            <a:r>
              <a:rPr lang="en-US" sz="1800" dirty="0"/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db.fb1.find({"Page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Name":"eBay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"Type": {$in: ["Link", "Photo"]}}, {"Page Name":1, "Likes":1, "_id":0})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800" dirty="0"/>
          </a:p>
          <a:p>
            <a:pPr marL="12700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1270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AB95F-6AE4-45CC-A2CB-442790D5A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F031E5-56EC-497E-A70C-DA8CFA58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E2AA548-91FE-10D2-5EEF-FB0D8B707A84}"/>
              </a:ext>
            </a:extLst>
          </p:cNvPr>
          <p:cNvSpPr/>
          <p:nvPr/>
        </p:nvSpPr>
        <p:spPr>
          <a:xfrm>
            <a:off x="10181459" y="4585724"/>
            <a:ext cx="1916757" cy="82154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743E0-281F-0A5C-3DC0-39C78388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56" y="96099"/>
            <a:ext cx="5637701" cy="28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13846</TotalTime>
  <Words>1310</Words>
  <Application>Microsoft Office PowerPoint</Application>
  <PresentationFormat>Widescreen</PresentationFormat>
  <Paragraphs>164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Century Gothic</vt:lpstr>
      <vt:lpstr>Consolas</vt:lpstr>
      <vt:lpstr>Calibri</vt:lpstr>
      <vt:lpstr>Arial</vt:lpstr>
      <vt:lpstr>Source Code Pro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MongoDB CRUD Operations</vt:lpstr>
      <vt:lpstr>MongoDB CRUD Operations</vt:lpstr>
      <vt:lpstr>MongoDB CRUD Operations</vt:lpstr>
      <vt:lpstr>MongoDB CRUD Operations</vt:lpstr>
      <vt:lpstr>MongoDB CRUD Operations</vt:lpstr>
      <vt:lpstr>MongoDB CRUD Operations</vt:lpstr>
      <vt:lpstr>MongoDB CRUD Operations</vt:lpstr>
      <vt:lpstr>MongoDB CRUD Operations</vt:lpstr>
      <vt:lpstr>MongoDB: Cursor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Jujun</dc:creator>
  <cp:lastModifiedBy>Jujun Huang</cp:lastModifiedBy>
  <cp:revision>18</cp:revision>
  <dcterms:created xsi:type="dcterms:W3CDTF">2021-02-10T01:49:36Z</dcterms:created>
  <dcterms:modified xsi:type="dcterms:W3CDTF">2022-10-28T15:01:09Z</dcterms:modified>
</cp:coreProperties>
</file>