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4" r:id="rId3"/>
    <p:sldMasterId id="2147483668" r:id="rId4"/>
    <p:sldMasterId id="2147483670" r:id="rId5"/>
    <p:sldMasterId id="2147483673" r:id="rId6"/>
    <p:sldMasterId id="2147483675" r:id="rId7"/>
    <p:sldMasterId id="2147483679" r:id="rId8"/>
    <p:sldMasterId id="2147483684" r:id="rId9"/>
  </p:sldMasterIdLst>
  <p:notesMasterIdLst>
    <p:notesMasterId r:id="rId21"/>
  </p:notesMasterIdLst>
  <p:sldIdLst>
    <p:sldId id="256" r:id="rId10"/>
    <p:sldId id="281" r:id="rId11"/>
    <p:sldId id="282" r:id="rId12"/>
    <p:sldId id="283" r:id="rId13"/>
    <p:sldId id="284" r:id="rId14"/>
    <p:sldId id="285" r:id="rId15"/>
    <p:sldId id="288" r:id="rId16"/>
    <p:sldId id="287" r:id="rId17"/>
    <p:sldId id="291" r:id="rId18"/>
    <p:sldId id="289" r:id="rId19"/>
    <p:sldId id="29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96MpzHDlj21FunG7GBpuouJ/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466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5.fntdata"/><Relationship Id="rId39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2:47:1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258 405 24575,'-1'-11'0,"2"-1"0,0 1 0,0 0 0,1 0 0,0 0 0,6-15 0,-6 20 0,1 1 0,-1-1 0,1 1 0,1 0 0,-1 0 0,1 0 0,0 0 0,0 0 0,0 1 0,1 0 0,0 0 0,0 0 0,6-4 0,14-5 0,1 0 0,0 1 0,1 2 0,0 1 0,48-10 0,-65 17 0,1 0 0,-1 0 0,1 1 0,17 1 0,-26 0 0,0 0 0,0 0 0,1 1 0,-1-1 0,0 1 0,0-1 0,1 1 0,-1 0 0,0 0 0,0 0 0,0 0 0,0 0 0,0 0 0,0 1 0,-1-1 0,1 0 0,0 1 0,-1 0 0,1-1 0,-1 1 0,1 0 0,-1 0 0,0 0 0,0 0 0,0 0 0,0 0 0,1 3 0,2 15 0,-1 0 0,-1 0 0,0 0 0,-2 1 0,-3 29 0,2-12 0,1-15 0,0-12 0,0-1 0,0 0 0,-3 17 0,2-24 0,1-1 0,-1 1 0,0-1 0,0 1 0,0-1 0,0 0 0,0 1 0,-1-1 0,1 0 0,-1 0 0,1 0 0,-1 0 0,0 0 0,0 0 0,0-1 0,0 1 0,0 0 0,0-1 0,-3 2 0,-4 1 0,0-1 0,-1 0 0,1 0 0,-1-1 0,-15 2 0,-54 1 0,27-3 0,34 0 0,10 0 0,0-2 0,0 1 0,0-1 0,0 0 0,-10-2 0,16 2 0,0-1 0,0 1 0,1-1 0,-1 1 0,1-1 0,-1 0 0,0 0 0,1 0 0,-1 0 0,1 0 0,0 0 0,-1 0 0,1 0 0,0-1 0,0 1 0,-1 0 0,1-1 0,0 1 0,0-1 0,1 1 0,-1-1 0,0 0 0,0 1 0,1-1 0,-1 0 0,1 1 0,0-1 0,-1-3 0,-1-20 0,1-1 0,4-34 0,0 6 0,-4 12 0,3-42 0,-1 74 0,0 0 0,1 0 0,0 1 0,1-1 0,0 1 0,5-13 0,-5 18 0,-1 0 0,1 1 0,0-1 0,0 1 0,0 0 0,0 0 0,0 0 0,1 0 0,-1 0 0,1 1 0,0-1 0,0 1 0,0 0 0,0 0 0,7-1 0,7-3 0,0 2 0,26-4 0,-41 7 0,41-5 0,0 2 0,49 1 0,-75 3 0,1 2 0,0 0 0,0 1 0,-1 1 0,0 0 0,1 1 0,28 14 0,-40-16 0,17 8 0,-1 2 0,27 18 0,-44-26 0,1 0 0,-1 1 0,0-1 0,-1 1 0,1 0 0,-1 1 0,0-1 0,-1 1 0,0 0 0,0 0 0,5 12 0,-5-4 0,0-1 0,0 0 0,-2 1 0,2 27 0,-5 60 0,0-65 0,0-32 0,1 1 0,-1-1 0,0 0 0,0 1 0,0-1 0,-1 0 0,1 0 0,-1 0 0,0 0 0,-1-1 0,1 1 0,-1 0 0,0-1 0,0 0 0,-6 6 0,6-7 0,1-1 0,-1 0 0,0 0 0,0 0 0,1-1 0,-1 1 0,0-1 0,-1 1 0,1-1 0,0 0 0,0 0 0,0-1 0,-1 1 0,1-1 0,0 1 0,-1-1 0,1 0 0,0 0 0,-1 0 0,1-1 0,-1 1 0,1-1 0,0 0 0,0 0 0,-4-2 0,-1 0 0,0-1 0,1 0 0,0-1 0,0 0 0,0 0 0,0 0 0,1-1 0,0 0 0,0 0 0,0 0 0,1-1 0,0 0 0,1 0 0,-1 0 0,1-1 0,-3-9 0,-15-25 0,16 34 0,1-1 0,1 1 0,0-1 0,0-1 0,0 1 0,1 0 0,1-1 0,-3-18 0,3 8 0,1 0 0,1 0 0,4-33 0,-3 51 0,0 0 0,0-1 0,0 1 0,0 0 0,0 0 0,0 0 0,0 0 0,1 0 0,-1 0 0,1 0 0,-1 1 0,1-1 0,0 0 0,0 1 0,0 0 0,0-1 0,0 1 0,0 0 0,0 0 0,0 0 0,4-1 0,5-2 0,0 1 0,1 1 0,12-2 0,-19 3 0,52-5 0,-1 2 0,0 2 0,78 8 0,-126-5 0,1 0 0,-1 1 0,-1 0 0,1 0 0,0 1 0,0 0 0,-1 0 0,10 6 0,-4 0 0,0 0 0,-1 1 0,15 15 0,-10-9 0,-8-8 0,-1 0 0,0 0 0,8 12 0,-13-16 0,-1 0 0,1 0 0,-1 0 0,0 1 0,-1-1 0,1 1 0,-1-1 0,0 1 0,0 0 0,0-1 0,0 7 0,-1 0 0,1 0 0,-1 0 0,-1 0 0,0-1 0,-4 19 0,4-26 0,0 0 0,0-1 0,0 1 0,-1 0 0,1-1 0,-1 1 0,1-1 0,-1 0 0,0 1 0,0-1 0,0 0 0,0 0 0,-1 0 0,1 0 0,0-1 0,-1 1 0,1 0 0,-1-1 0,0 0 0,1 0 0,-1 0 0,0 0 0,0 0 0,0 0 0,-4 0 0,-16 1 0,0 0 0,-1-2 0,1-1 0,-24-3 0,43 4 0,1-1 0,0 0 0,0 1 0,0-1 0,0 0 0,0-1 0,0 1 0,0-1 0,0 1 0,0-1 0,0 0 0,1 0 0,-1 0 0,-3-4 0,3 2 0,0 0 0,0 0 0,0-1 0,1 1 0,-1-1 0,1 1 0,0-1 0,-2-8 0,1-6 0,0 0 0,1 0 0,1 0 0,1-19 0,0 27 0,-1-19 0,1 8 0,0 0 0,1-1 0,6-29 0,-6 49 0,0 1 0,0-1 0,1 1 0,-1-1 0,1 1 0,-1 0 0,1-1 0,0 1 0,0 0 0,0 0 0,0 0 0,0 0 0,0 1 0,1-1 0,-1 1 0,1-1 0,-1 1 0,1 0 0,-1 0 0,1 0 0,5-1 0,6-2 0,0 1 0,27-2 0,-35 4 0,23-2 0,1 1 0,0 2 0,50 5 0,-67-3 0,0 0 0,0 1 0,-1 1 0,1 0 0,-1 1 0,0 0 0,0 1 0,-1 0 0,0 1 0,20 15 0,-22-15 0,18 17 0,1-2 0,31 18 0,-53-36 0,3 1 0,0 0 0,0 1 0,11 10 0,-17-14 0,-1 1 0,0-1 0,0 1 0,0 0 0,0-1 0,0 1 0,-1 0 0,1 0 0,-1 0 0,0 0 0,0 0 0,0 1 0,0-1 0,0 0 0,0 4 0,0 2 0,-1 0 0,0 0 0,0 0 0,-1 0 0,0 0 0,0 0 0,-1 0 0,-4 12 0,4-16 0,0 0 0,-1-1 0,1 1 0,-1-1 0,0 0 0,0 0 0,0 0 0,-1 0 0,1-1 0,-1 1 0,0-1 0,0 0 0,0 0 0,-1 0 0,1-1 0,-8 4 0,-3 0 0,0 0 0,0-1 0,0-1 0,-1-1 0,1 0 0,-29 2 0,42-5 0,-1 0 0,1-1 0,-1 1 0,1-1 0,-1 1 0,1-1 0,-1 0 0,1 0 0,0 0 0,-1 0 0,1 0 0,0-1 0,0 1 0,-3-3 0,2 1 0,-1-1 0,1 0 0,-1 0 0,1 0 0,1 0 0,-5-9 0,0-1 0,2-1 0,0 1 0,-6-27 0,8 25 0,0 1 0,1-1 0,1 0 0,1-30 0,1 39 0,-1 0 0,2 0 0,-1 0 0,1 0 0,0 1 0,0-1 0,1 1 0,0-1 0,0 1 0,0 0 0,1 0 0,0 0 0,7-7 0,-3 5 0,0 1 0,1 0 0,0 1 0,0 0 0,0 0 0,1 1 0,0 0 0,20-7 0,5 2 0,49-8 0,-60 13 0,16-2 0,66-3 0,-83 9 0,0 2 0,-1 0 0,1 1 0,32 8 0,-43-5 0,0 0 0,-1 0 0,0 1 0,0 1 0,0 0 0,-1 0 0,0 1 0,0 0 0,-1 1 0,0 0 0,-1 0 0,0 1 0,8 12 0,-12-16 0,-1 0 0,0 0 0,-1 1 0,1-1 0,-1 1 0,0-1 0,-1 1 0,2 13 0,-2 2 0,-3 32 0,1-23 0,1-26 0,-1 1 0,1 0 0,-1 0 0,0 0 0,0-1 0,-1 1 0,0 0 0,0-1 0,0 1 0,-1-1 0,0 0 0,0 0 0,-4 5 0,2-4 0,0-1 0,0 0 0,-1 0 0,0-1 0,0 1 0,0-1 0,0 0 0,-1-1 0,-13 6 0,3-3 0,-1 0 0,1-1 0,-1-1 0,-32 3 0,12-5 0,-49-4 0,78 2 0,0-1 0,0 0 0,0-1 0,1 0 0,-1-1 0,0 1 0,1-2 0,-1 1 0,1-1 0,0 0 0,-13-10 0,16 10 0,1 0 0,-1 0 0,1-1 0,0 1 0,0-1 0,0 0 0,1 0 0,-1 0 0,1-1 0,1 1 0,-1-1 0,1 0 0,0 0 0,0 0 0,0 0 0,1 0 0,0 0 0,0-6 0,0-4 0,1 0 0,1 0 0,0 0 0,1 0 0,1 0 0,0 1 0,1-1 0,9-21 0,-8 26 0,0 0 0,1 1 0,0-1 0,1 1 0,0 0 0,1 1 0,-1 0 0,2 0 0,-1 0 0,2 1 0,15-11 0,-6 8 0,0 0 0,1 1 0,33-11 0,64-14 0,-111 34 0,-1 1 0,0-1 0,1 1 0,-1 0 0,0 0 0,1 0 0,-1 1 0,0-1 0,1 1 0,-1 1 0,0-1 0,0 1 0,0 0 0,0 0 0,0 0 0,-1 1 0,1 0 0,0 0 0,-1 0 0,0 0 0,0 1 0,0 0 0,0-1 0,4 8 0,-2-3 0,0-1 0,-1 1 0,0 0 0,-1 0 0,0 1 0,0-1 0,0 1 0,-1 0 0,-1 0 0,0 0 0,0 1 0,-1-1 0,1 12 0,-7 117 0,4-132 0,0-1 0,0 1 0,0 0 0,0-1 0,-1 1 0,0-1 0,0 1 0,-1-1 0,1 0 0,-1 0 0,-5 6 0,2-3 0,0-1 0,-1 0 0,0 0 0,0-1 0,0 0 0,-11 6 0,-3 0 0,0-1 0,0-1 0,-1-1 0,-40 10 0,-6 0 0,-72 9 0,115-25 0,1-1 0,-1-1 0,0-1 0,0-1 0,0-1 0,-36-9 0,-13-9 0,38 10 0,0 1 0,-42-5 0,-136-21 0,153 24 0,54 9 0,0 1 0,0-2 0,0 1 0,0-1 0,0 0 0,-10-6 0,15 8 0,1 0 0,-1 0 0,0 0 0,1 0 0,-1 0 0,1-1 0,0 1 0,-1 0 0,1-1 0,0 1 0,0-1 0,0 1 0,0-1 0,0 0 0,0 1 0,1-1 0,-1 0 0,0 0 0,1 1 0,-1-1 0,1 0 0,0 0 0,0 0 0,0 0 0,0 0 0,0 1 0,0-1 0,0 0 0,0 0 0,1 0 0,0-2 0,0 3 0,0-1 0,0 0 0,0 0 0,0 1 0,0-1 0,1 0 0,-1 1 0,0-1 0,1 1 0,-1 0 0,1 0 0,0-1 0,0 1 0,-1 0 0,1 0 0,0 0 0,0 1 0,3-2 0,4-1 0,0 1 0,16-2 0,-23 4 0,31-5 0,0 2 0,-1 2 0,1 1 0,60 7 0,-88-6 0,0 0 0,0 0 0,-1 0 0,1 1 0,0 0 0,-1 0 0,0 0 0,1 0 0,-1 1 0,6 4 0,-8-5 0,0 1 0,1-1 0,-1 1 0,0 0 0,-1 0 0,1-1 0,0 1 0,-1 0 0,0 0 0,0 1 0,0-1 0,0 0 0,0 0 0,0 1 0,-1-1 0,0 4 0,9 37 0,-1 3 0,-7-43 0,-1 0 0,0 0 0,0 0 0,0 0 0,0 0 0,-1 0 0,0 0 0,-2 7 0,2-8 0,-1-1 0,1 0 0,-1 0 0,1 0 0,-1 0 0,0 0 0,0 0 0,0 0 0,0 0 0,0-1 0,0 1 0,-1-1 0,1 0 0,0 0 0,-1 1 0,1-1 0,-6 1 0,-5 1 0,-1 1 0,-17 0 0,14-1 0,-235 18 0,-3-19 0,244-2 0,0 0 0,0 0 0,0-1 0,0-1 0,0 0 0,0 0 0,0-1 0,1 0 0,-1-1 0,-12-6 0,0-4 0,0 2 0,-1 1 0,-1 0 0,0 2 0,-38-9 0,53 16 0,0-1 0,1 0 0,-1-1 0,1 0 0,0 0 0,0-1 0,1 0 0,-1 0 0,-11-11 0,15 12 0,0-1 0,1 0 0,-1 0 0,1 0 0,0-1 0,1 1 0,-1-1 0,1 0 0,0 0 0,1 0 0,-1 0 0,1 0 0,1 0 0,-1-1 0,-1-10 0,1-32 0,1-1 0,6-53 0,-4 99 0,-1-1 0,1 1 0,0 0 0,0-1 0,1 1 0,-1 0 0,1 0 0,0 0 0,0 0 0,0 0 0,1 0 0,-1 0 0,1 1 0,3-4 0,-1 2 0,0 2 0,0-1 0,0 0 0,0 1 0,0 0 0,1 0 0,-1 1 0,1-1 0,7-1 0,5 0 0,0 0 0,1 2 0,-1 0 0,0 1 0,35 3 0,-47-2 0,0 0 0,-1 1 0,1 0 0,0 0 0,-1 1 0,1 0 0,-1 0 0,0 0 0,0 0 0,0 1 0,0 0 0,0 0 0,0 0 0,-1 1 0,6 4 0,-6-3 0,0 0 0,-1 0 0,1 0 0,-1 0 0,0 0 0,-1 1 0,1-1 0,-1 1 0,0 0 0,0 0 0,-1 0 0,0 0 0,0 0 0,0 7 0,-1 178 0,-3-91 0,3-91 0,0-1 0,-1 1 0,-2 15 0,2-22 0,0 1 0,0-1 0,1 0 0,-1 1 0,-1-1 0,1 0 0,0 0 0,0 0 0,-1 1 0,1-1 0,-1-1 0,0 1 0,0 0 0,0 0 0,0-1 0,0 1 0,-4 2 0,-9 3 0,-1 0 0,0-2 0,0 1 0,0-2 0,-19 3 0,-87 6 0,9-2 0,78-5 0,10-1 0,-47 2 0,69-7 0,0 0 0,-1 0 0,1 0 0,0-1 0,0 0 0,-1 0 0,1 1 0,0-2 0,0 1 0,0 0 0,0-1 0,0 1 0,0-1 0,0 0 0,1 0 0,-1 0 0,1 0 0,-1-1 0,1 1 0,0-1 0,0 1 0,0-1 0,0 0 0,0 0 0,1 0 0,-1 0 0,1 0 0,0 0 0,-1-5 0,-3-9 0,2 0 0,0 0 0,1 0 0,1-26 0,0 17 0,-4-152 0,5 175 0,0 0 0,0 1 0,0-1 0,1 0 0,-1 0 0,1 1 0,-1-1 0,1 0 0,0 1 0,0-1 0,0 1 0,1-1 0,-1 1 0,0 0 0,1-1 0,0 1 0,2-2 0,0 1 0,0 0 0,0 0 0,0 0 0,0 1 0,0 0 0,1 0 0,-1 0 0,1 1 0,7-3 0,16-2 0,0 2 0,45-3 0,60 6 0,-96 2 0,-6-1 0,0 2 0,-1 1 0,0 1 0,42 12 0,-51-9 0,0 1 0,0 0 0,-1 2 0,0 0 0,0 1 0,29 23 0,58 55 0,-31-24 0,-69-59 0,0 1 0,0-1 0,0 1 0,10 13 0,-14-15 0,-1-1 0,1 1 0,-1 0 0,0 0 0,0 0 0,-1 0 0,1 0 0,-1 1 0,1 9 0,-2-11 0,1 4 0,0 1 0,-1 0 0,0 0 0,-2 17 0,1-26 0,1 0 0,0 0 0,0 0 0,0 0 0,0 0 0,0-1 0,0 1 0,0 0 0,0 0 0,0 0 0,0 0 0,0 0 0,0 0 0,0 0 0,0 0 0,0 0 0,0 0 0,0 0 0,0 0 0,0 0 0,0 0 0,0 0 0,0 0 0,0 0 0,0 0 0,0 0 0,0 0 0,0 0 0,0 0 0,0 0 0,0 0 0,-1 0 0,1 0 0,0 0 0,0 0 0,0 0 0,0 0 0,0 0 0,0 0 0,0 0 0,0 0 0,0 0 0,0 0 0,0 0 0,0 0 0,0 0 0,0 0 0,0 0 0,0 0 0,0 0 0,0 0 0,0 0 0,0 0 0,0 0 0,-1 0 0,1 0 0,0 0 0,0 0 0,0 0 0,0 0 0,0 1 0,-3-9 0,-1-10 0,-8-50 0,5 35 0,-2-38 0,9 66 0,0 1 0,0 0 0,1-1 0,0 1 0,0 0 0,0 0 0,0-1 0,1 1 0,-1 0 0,1 0 0,0 0 0,0 1 0,1-1 0,-1 0 0,1 1 0,0-1 0,0 1 0,5-5 0,6-3 0,0 1 0,0 0 0,20-11 0,-20 13 0,25-14 0,0 2 0,2 2 0,0 1 0,1 2 0,51-11 0,-59 19 0,-1 2 0,1 1 0,0 2 0,0 1 0,0 1 0,0 2 0,45 9 0,-66-9 0,7 2 0,-1 0 0,32 12 0,-46-14 0,0 0 0,0 1 0,0-1 0,0 1 0,0 0 0,-1 1 0,1-1 0,-1 1 0,0 0 0,0 0 0,-1 0 0,1 0 0,-1 1 0,4 6 0,-1 2 0,0-1 0,-2 1 0,1 1 0,-1-1 0,3 28 0,-5-31 0,-2 0 0,1 1 0,-1-1 0,-1 0 0,0 0 0,0 0 0,-1 0 0,-5 18 0,5-26 0,0-7 0,1-8 0,0 5 0,1 0 0,0 0 0,0 0 0,1 0 0,0 0 0,1 0 0,0 0 0,0 0 0,0 0 0,1 1 0,0-1 0,1 1 0,-1 0 0,1 0 0,1 0 0,5-6 0,5-3 0,0 1 0,1 1 0,1 0 0,0 2 0,1 0 0,0 0 0,1 2 0,0 0 0,1 2 0,0 0 0,0 1 0,1 1 0,38-7 0,-53 13-273,-1-1 0,1 1 0,-1 0 0,9 1 0,-2 2-6553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8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0"/>
            <a:ext cx="7143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8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" name="Google Shape;11;p18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12" name="Google Shape;12;p1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4" name="Google Shape;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55" y="-14942"/>
            <a:ext cx="30988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8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16" name="Google Shape;16;p1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1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302684" y="1709352"/>
            <a:ext cx="11588749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302685" y="1709352"/>
            <a:ext cx="5619407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3"/>
          </p:nvPr>
        </p:nvSpPr>
        <p:spPr>
          <a:xfrm>
            <a:off x="6160702" y="1709352"/>
            <a:ext cx="5692631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302685" y="1112109"/>
            <a:ext cx="566517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2"/>
          </p:nvPr>
        </p:nvSpPr>
        <p:spPr>
          <a:xfrm>
            <a:off x="6215621" y="1112109"/>
            <a:ext cx="566517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">
  <p:cSld name="EA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34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56" name="Google Shape;156;p3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3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3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4" name="Google Shape;164;p34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65" name="Google Shape;165;p34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34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7" name="Google Shape;167;p34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5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71" name="Google Shape;171;p35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35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35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9" name="Google Shape;179;p35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80" name="Google Shape;180;p35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5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2" name="Google Shape;182;p35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YC">
  <p:cSld name="NYC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36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86" name="Google Shape;186;p36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36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" name="Google Shape;188;p36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4" name="Google Shape;194;p36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95" name="Google Shape;195;p36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36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97" name="Google Shape;197;p36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40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14" name="Google Shape;214;p40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40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216;p4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214837" y="2237110"/>
            <a:ext cx="11740211" cy="19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4943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0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20" name="Google Shape;220;p40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40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2" name="Google Shape;222;p40"/>
            <p:cNvPicPr preferRelativeResize="0"/>
            <p:nvPr/>
          </p:nvPicPr>
          <p:blipFill rotWithShape="1">
            <a:blip r:embed="rId3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w/ Image">
  <p:cSld name="Section Break w/ Imag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/>
          <p:nvPr/>
        </p:nvSpPr>
        <p:spPr>
          <a:xfrm>
            <a:off x="0" y="5119113"/>
            <a:ext cx="12192000" cy="1738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06087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214837" y="5528235"/>
            <a:ext cx="10512928" cy="71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4943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41"/>
          <p:cNvGrpSpPr/>
          <p:nvPr/>
        </p:nvGrpSpPr>
        <p:grpSpPr>
          <a:xfrm>
            <a:off x="0" y="5067119"/>
            <a:ext cx="12192000" cy="928827"/>
            <a:chOff x="0" y="2593782"/>
            <a:chExt cx="9144000" cy="928827"/>
          </a:xfrm>
        </p:grpSpPr>
        <p:cxnSp>
          <p:nvCxnSpPr>
            <p:cNvPr id="229" name="Google Shape;229;p41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0" name="Google Shape;230;p41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31" name="Google Shape;231;p41"/>
            <p:cNvPicPr preferRelativeResize="0"/>
            <p:nvPr/>
          </p:nvPicPr>
          <p:blipFill rotWithShape="1">
            <a:blip r:embed="rId3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991811" y="1570618"/>
            <a:ext cx="10230264" cy="349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2"/>
          </p:nvPr>
        </p:nvSpPr>
        <p:spPr>
          <a:xfrm>
            <a:off x="4413251" y="5206138"/>
            <a:ext cx="7421033" cy="89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6" name="Google Shape;246;p43" descr="OpenQuo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1" y="1561545"/>
            <a:ext cx="743857" cy="3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 descr="OpenQuo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093754" y="4701328"/>
            <a:ext cx="743857" cy="371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versity Center Complex">
  <p:cSld name="University Center Comple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4" name="Google Shape;24;p21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5" name="Google Shape;25;p21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1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21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29" name="Google Shape;29;p21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1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21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1 Photo w/ Caption">
  <p:cSld name="Bullets and 1 Photo w/ 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>
            <a:spLocks noGrp="1"/>
          </p:cNvSpPr>
          <p:nvPr>
            <p:ph type="pic" idx="2"/>
          </p:nvPr>
        </p:nvSpPr>
        <p:spPr>
          <a:xfrm>
            <a:off x="6883910" y="1578919"/>
            <a:ext cx="5007524" cy="4094769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5"/>
          <p:cNvSpPr txBox="1">
            <a:spLocks noGrp="1"/>
          </p:cNvSpPr>
          <p:nvPr>
            <p:ph type="body" idx="1"/>
          </p:nvPr>
        </p:nvSpPr>
        <p:spPr>
          <a:xfrm>
            <a:off x="6883911" y="5766677"/>
            <a:ext cx="5007523" cy="32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45"/>
          <p:cNvSpPr txBox="1">
            <a:spLocks noGrp="1"/>
          </p:cNvSpPr>
          <p:nvPr>
            <p:ph type="body" idx="3"/>
          </p:nvPr>
        </p:nvSpPr>
        <p:spPr>
          <a:xfrm>
            <a:off x="302684" y="1578920"/>
            <a:ext cx="5656019" cy="451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4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4 Photos">
  <p:cSld name="Bullets and 4 Photo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>
            <a:spLocks noGrp="1"/>
          </p:cNvSpPr>
          <p:nvPr>
            <p:ph type="pic" idx="2"/>
          </p:nvPr>
        </p:nvSpPr>
        <p:spPr>
          <a:xfrm>
            <a:off x="6756277" y="1573230"/>
            <a:ext cx="2469076" cy="2236639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46"/>
          <p:cNvSpPr>
            <a:spLocks noGrp="1"/>
          </p:cNvSpPr>
          <p:nvPr>
            <p:ph type="pic" idx="3"/>
          </p:nvPr>
        </p:nvSpPr>
        <p:spPr>
          <a:xfrm>
            <a:off x="9364366" y="1573230"/>
            <a:ext cx="2452657" cy="2236639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6"/>
          <p:cNvSpPr>
            <a:spLocks noGrp="1"/>
          </p:cNvSpPr>
          <p:nvPr>
            <p:ph type="pic" idx="4"/>
          </p:nvPr>
        </p:nvSpPr>
        <p:spPr>
          <a:xfrm>
            <a:off x="6756277" y="3914119"/>
            <a:ext cx="2469076" cy="2189253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46"/>
          <p:cNvSpPr>
            <a:spLocks noGrp="1"/>
          </p:cNvSpPr>
          <p:nvPr>
            <p:ph type="pic" idx="5"/>
          </p:nvPr>
        </p:nvSpPr>
        <p:spPr>
          <a:xfrm>
            <a:off x="9364366" y="3914119"/>
            <a:ext cx="2452657" cy="2189253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4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302684" y="1572055"/>
            <a:ext cx="5656019" cy="452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hoto Grid w/ Caption">
  <p:cSld name="3 Photo Grid w/ Ca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>
            <a:spLocks noGrp="1"/>
          </p:cNvSpPr>
          <p:nvPr>
            <p:ph type="pic" idx="2"/>
          </p:nvPr>
        </p:nvSpPr>
        <p:spPr>
          <a:xfrm>
            <a:off x="319315" y="1578919"/>
            <a:ext cx="6076647" cy="4382344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7"/>
          <p:cNvSpPr>
            <a:spLocks noGrp="1"/>
          </p:cNvSpPr>
          <p:nvPr>
            <p:ph type="pic" idx="3"/>
          </p:nvPr>
        </p:nvSpPr>
        <p:spPr>
          <a:xfrm>
            <a:off x="6512077" y="3690748"/>
            <a:ext cx="2960913" cy="2271611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47"/>
          <p:cNvSpPr>
            <a:spLocks noGrp="1"/>
          </p:cNvSpPr>
          <p:nvPr>
            <p:ph type="pic" idx="4"/>
          </p:nvPr>
        </p:nvSpPr>
        <p:spPr>
          <a:xfrm>
            <a:off x="6512077" y="1578920"/>
            <a:ext cx="2960913" cy="2271611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9608457" y="1572055"/>
            <a:ext cx="2293560" cy="356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Chart w/ Caption Left">
  <p:cSld name="Subhead and Chart w/ Caption Lef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body" idx="1"/>
          </p:nvPr>
        </p:nvSpPr>
        <p:spPr>
          <a:xfrm>
            <a:off x="319315" y="2004541"/>
            <a:ext cx="3028648" cy="363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49"/>
          <p:cNvSpPr txBox="1">
            <a:spLocks noGrp="1"/>
          </p:cNvSpPr>
          <p:nvPr>
            <p:ph type="body" idx="2"/>
          </p:nvPr>
        </p:nvSpPr>
        <p:spPr>
          <a:xfrm>
            <a:off x="319919" y="1586342"/>
            <a:ext cx="301836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3"/>
          </p:nvPr>
        </p:nvSpPr>
        <p:spPr>
          <a:xfrm>
            <a:off x="3536645" y="1585784"/>
            <a:ext cx="8321524" cy="45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Chart w/ Caption Right">
  <p:cSld name="Subhead and Chart w/ Caption Righ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2" name="Google Shape;302;p5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8831748" y="2004541"/>
            <a:ext cx="3028648" cy="363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0"/>
          <p:cNvSpPr txBox="1">
            <a:spLocks noGrp="1"/>
          </p:cNvSpPr>
          <p:nvPr>
            <p:ph type="body" idx="2"/>
          </p:nvPr>
        </p:nvSpPr>
        <p:spPr>
          <a:xfrm>
            <a:off x="8832353" y="1586342"/>
            <a:ext cx="301836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3"/>
          </p:nvPr>
        </p:nvSpPr>
        <p:spPr>
          <a:xfrm>
            <a:off x="305582" y="1585784"/>
            <a:ext cx="8321524" cy="45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Only">
  <p:cSld name="Figure 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302684" y="1585784"/>
            <a:ext cx="11308741" cy="449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Data Comparison w/ Caption Bottom">
  <p:cSld name="Subhead and Data Comparison w/ Caption Bottom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body" idx="1"/>
          </p:nvPr>
        </p:nvSpPr>
        <p:spPr>
          <a:xfrm>
            <a:off x="328992" y="1578920"/>
            <a:ext cx="5623259" cy="324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2"/>
          </p:nvPr>
        </p:nvSpPr>
        <p:spPr>
          <a:xfrm>
            <a:off x="328990" y="5043715"/>
            <a:ext cx="5623260" cy="106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3"/>
          </p:nvPr>
        </p:nvSpPr>
        <p:spPr>
          <a:xfrm>
            <a:off x="6230273" y="1572054"/>
            <a:ext cx="5623675" cy="325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4"/>
          </p:nvPr>
        </p:nvSpPr>
        <p:spPr>
          <a:xfrm>
            <a:off x="6230687" y="5043715"/>
            <a:ext cx="5623260" cy="106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4"/>
          <p:cNvGrpSpPr/>
          <p:nvPr/>
        </p:nvGrpSpPr>
        <p:grpSpPr>
          <a:xfrm>
            <a:off x="0" y="5245112"/>
            <a:ext cx="12192000" cy="1612889"/>
            <a:chOff x="-1276426" y="5245111"/>
            <a:chExt cx="9144000" cy="1612889"/>
          </a:xfrm>
        </p:grpSpPr>
        <p:cxnSp>
          <p:nvCxnSpPr>
            <p:cNvPr id="320" name="Google Shape;320;p54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54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2" name="Google Shape;322;p54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54"/>
          <p:cNvSpPr txBox="1">
            <a:spLocks noGrp="1"/>
          </p:cNvSpPr>
          <p:nvPr>
            <p:ph type="subTitle" idx="1"/>
          </p:nvPr>
        </p:nvSpPr>
        <p:spPr>
          <a:xfrm>
            <a:off x="1828800" y="5240939"/>
            <a:ext cx="85344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4" name="Google Shape;324;p54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0571" y="678405"/>
            <a:ext cx="4725731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0400" y="4263995"/>
            <a:ext cx="32512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tila">
  <p:cSld name="Attil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7" name="Google Shape;37;p22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38" name="Google Shape;38;p22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22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2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22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42" name="Google Shape;42;p22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22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4" name="Google Shape;44;p22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one view">
  <p:cSld name="drone view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0" name="Google Shape;50;p23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51" name="Google Shape;51;p23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23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" name="Google Shape;53;p2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23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55" name="Google Shape;55;p23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23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57" name="Google Shape;57;p23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eworks">
  <p:cSld name="Firework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3" name="Google Shape;63;p24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64" name="Google Shape;64;p2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2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" name="Google Shape;66;p2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4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68" name="Google Shape;68;p2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2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0" name="Google Shape;70;p24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vocation 2021">
  <p:cSld name="Convocation 202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6" name="Google Shape;76;p25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77" name="Google Shape;77;p2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2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" name="Google Shape;79;p2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25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81" name="Google Shape;81;p2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2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3" name="Google Shape;83;p2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0"/>
            <a:ext cx="7143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9" name="Google Shape;89;p26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90" name="Google Shape;90;p2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2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2" name="Google Shape;92;p2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26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94" name="Google Shape;94;p2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96" name="Google Shape;96;p2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7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36085" y="1170132"/>
            <a:ext cx="6955916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165101" y="3534870"/>
            <a:ext cx="5104155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512685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2" name="Google Shape;102;p27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103" name="Google Shape;103;p2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2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2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7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107" name="Google Shape;107;p2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2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9" name="Google Shape;109;p2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1158874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9"/>
          <p:cNvCxnSpPr/>
          <p:nvPr/>
        </p:nvCxnSpPr>
        <p:spPr>
          <a:xfrm>
            <a:off x="8132064" y="6419355"/>
            <a:ext cx="4059936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0" y="6419912"/>
            <a:ext cx="8132064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9"/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0" y="0"/>
            <a:ext cx="12192000" cy="928827"/>
            <a:chOff x="0" y="0"/>
            <a:chExt cx="9144000" cy="928827"/>
          </a:xfrm>
        </p:grpSpPr>
        <p:cxnSp>
          <p:nvCxnSpPr>
            <p:cNvPr id="117" name="Google Shape;117;p19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19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19"/>
            <p:cNvPicPr preferRelativeResize="0"/>
            <p:nvPr/>
          </p:nvPicPr>
          <p:blipFill rotWithShape="1">
            <a:blip r:embed="rId7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7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00" name="Google Shape;200;p3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3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2" name="Google Shape;202;p3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5" name="Google Shape;205;p37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06" name="Google Shape;206;p37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37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8" name="Google Shape;208;p37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2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34" name="Google Shape;234;p42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42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4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9" name="Google Shape;239;p42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40" name="Google Shape;240;p42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42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42" name="Google Shape;242;p42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44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52" name="Google Shape;252;p4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4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4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5" name="Google Shape;255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7" name="Google Shape;257;p44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58" name="Google Shape;258;p44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44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60" name="Google Shape;260;p44"/>
            <p:cNvPicPr preferRelativeResize="0"/>
            <p:nvPr/>
          </p:nvPicPr>
          <p:blipFill rotWithShape="1">
            <a:blip r:embed="rId6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8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85" name="Google Shape;285;p48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48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" name="Google Shape;287;p48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Google Shape;28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0" name="Google Shape;290;p48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91" name="Google Shape;291;p48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48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93" name="Google Shape;293;p48"/>
            <p:cNvPicPr preferRelativeResize="0"/>
            <p:nvPr/>
          </p:nvPicPr>
          <p:blipFill rotWithShape="1">
            <a:blip r:embed="rId7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mongodb.com/docs/manual/reference/method/js-cursor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>
            <a:spLocks noGrp="1"/>
          </p:cNvSpPr>
          <p:nvPr>
            <p:ph type="body" idx="1"/>
          </p:nvPr>
        </p:nvSpPr>
        <p:spPr>
          <a:xfrm>
            <a:off x="165101" y="4381377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MIS 634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Business Intelligence &amp; Data Integration - LAB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1" name="Google Shape;331;p1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A Tutorial of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zh-CN" sz="4000" dirty="0"/>
              <a:t>MongoDB III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130" y="1175936"/>
            <a:ext cx="11853740" cy="5061830"/>
          </a:xfrm>
        </p:spPr>
        <p:txBody>
          <a:bodyPr/>
          <a:lstStyle/>
          <a:p>
            <a:pPr marL="127000" indent="0">
              <a:spcAft>
                <a:spcPts val="600"/>
              </a:spcAft>
              <a:buNone/>
            </a:pPr>
            <a:r>
              <a:rPr lang="en-US" sz="2200" dirty="0"/>
              <a:t>Please use </a:t>
            </a:r>
            <a:r>
              <a:rPr lang="en-US" sz="2200" dirty="0" err="1"/>
              <a:t>Mongosh</a:t>
            </a:r>
            <a:r>
              <a:rPr lang="en-US" sz="2200" dirty="0"/>
              <a:t> in MongoDB Compass and fb_sample_hwk.csv as the dataset to complete the following tasks: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Please convert the data type of “Likes” to </a:t>
            </a:r>
            <a:r>
              <a:rPr lang="en-US" sz="2200" i="1" dirty="0"/>
              <a:t>Int </a:t>
            </a:r>
            <a:endParaRPr lang="en-US" sz="22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Please find out how many posts have “Likes” larger than 5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Please find out how many posts have “Likes” larger than 3 or “Shares” larger than 5, and the output only display the “Page Name”, “Likes”, and “Shares”</a:t>
            </a:r>
            <a:br>
              <a:rPr lang="en-US" sz="2200" dirty="0"/>
            </a:br>
            <a:r>
              <a:rPr lang="en-US" sz="2200" dirty="0"/>
              <a:t>(If the data type of “Shares” is a string, you need to change the data type of “Shares”)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Please find out the Top 3 Facebook accounts which have the largest number of “Likes” (you need to only display the “Page Name”</a:t>
            </a:r>
            <a:r>
              <a:rPr lang="zh-CN" altLang="en-US" sz="2200" dirty="0"/>
              <a:t> </a:t>
            </a:r>
            <a:r>
              <a:rPr lang="en-US" altLang="zh-CN" sz="2200" dirty="0"/>
              <a:t>and “Likes”</a:t>
            </a:r>
            <a:r>
              <a:rPr lang="en-US" sz="2200" dirty="0"/>
              <a:t> of these accounts)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[Bonus:5 points] </a:t>
            </a:r>
            <a:r>
              <a:rPr lang="en-US" sz="2200" dirty="0"/>
              <a:t>For those accounts with names starting with the letter “P”, please find out the Top 3 Facebook accounts which have largest number of “my total Interactions”. (my total Interactions = “Likes” + “Shares”) (you need to only display the “Page Name”</a:t>
            </a:r>
            <a:r>
              <a:rPr lang="zh-CN" altLang="en-US" sz="2200" dirty="0"/>
              <a:t> </a:t>
            </a:r>
            <a:r>
              <a:rPr lang="en-US" altLang="zh-CN" sz="2200" dirty="0"/>
              <a:t>and “</a:t>
            </a:r>
            <a:r>
              <a:rPr lang="en-US" sz="2200" dirty="0"/>
              <a:t>my total Interactions” of these accounts).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4782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AE728-B5B7-65A6-865F-8F48FA22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84" y="1056904"/>
            <a:ext cx="11588749" cy="5036991"/>
          </a:xfrm>
        </p:spPr>
        <p:txBody>
          <a:bodyPr/>
          <a:lstStyle/>
          <a:p>
            <a:pPr marL="228600" indent="0"/>
            <a:r>
              <a:rPr lang="en-US" sz="2400" dirty="0"/>
              <a:t>1. Create a new document in Word</a:t>
            </a:r>
          </a:p>
          <a:p>
            <a:pPr marL="228600" indent="0"/>
            <a:r>
              <a:rPr lang="en-US" sz="2400" dirty="0"/>
              <a:t>2. For each task, write down the MQL first, and then screenshot MQL &amp; the output in </a:t>
            </a:r>
            <a:r>
              <a:rPr lang="en-US" sz="2400" dirty="0" err="1"/>
              <a:t>Mongosh</a:t>
            </a:r>
            <a:r>
              <a:rPr lang="en-US" sz="2400" dirty="0"/>
              <a:t>.  </a:t>
            </a:r>
          </a:p>
          <a:p>
            <a:pPr marL="685800" lvl="1" indent="0"/>
            <a:r>
              <a:rPr lang="en-US" sz="2400" dirty="0"/>
              <a:t>e.g.  Task 0: how many posts from eBay?</a:t>
            </a:r>
          </a:p>
          <a:p>
            <a:pPr marL="685800" lvl="1" indent="0"/>
            <a:r>
              <a:rPr lang="en-US" sz="2400" dirty="0"/>
              <a:t>			db.fb1.find({"Page </a:t>
            </a:r>
            <a:r>
              <a:rPr lang="en-US" sz="2400" dirty="0" err="1"/>
              <a:t>Name":"eBay</a:t>
            </a:r>
            <a:r>
              <a:rPr lang="en-US" sz="2400" dirty="0"/>
              <a:t>"}).count()</a:t>
            </a:r>
          </a:p>
          <a:p>
            <a:pPr marL="685800" lvl="1" indent="0"/>
            <a:endParaRPr lang="en-US" sz="2400" dirty="0"/>
          </a:p>
          <a:p>
            <a:pPr marL="685800" lvl="1" indent="0"/>
            <a:endParaRPr lang="en-US" sz="2400" dirty="0"/>
          </a:p>
          <a:p>
            <a:pPr marL="685800" lvl="1" indent="0"/>
            <a:endParaRPr lang="en-US" sz="2400" dirty="0"/>
          </a:p>
          <a:p>
            <a:pPr marL="685800" lvl="1" indent="0"/>
            <a:endParaRPr lang="en-US" sz="2400" dirty="0"/>
          </a:p>
          <a:p>
            <a:pPr marL="0" lvl="1" indent="0"/>
            <a:r>
              <a:rPr lang="en-US" sz="2400" dirty="0"/>
              <a:t>   3. Submit this .docx file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8EDEB-9C24-A0B3-E156-C515C2A1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8DC27-8B29-B28E-5DF0-789D94CD68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08469-C21E-C95A-8E07-C277DDCB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64" y="3357478"/>
            <a:ext cx="5791618" cy="19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2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1292471"/>
            <a:ext cx="11588749" cy="5061830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Not applied to the data but to the result </a:t>
            </a:r>
            <a:br>
              <a:rPr lang="en-US" sz="2400" dirty="0">
                <a:latin typeface="+mn-lt"/>
                <a:cs typeface="Times New Roman" panose="02020603050405020304" pitchFamily="18" charset="0"/>
              </a:rPr>
            </a:br>
            <a:r>
              <a:rPr lang="en-US" sz="2400" dirty="0">
                <a:latin typeface="+mn-lt"/>
                <a:cs typeface="Times New Roman" panose="02020603050405020304" pitchFamily="18" charset="0"/>
              </a:rPr>
              <a:t>For Example: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({"Page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"}). pretty()</a:t>
            </a:r>
          </a:p>
          <a:p>
            <a:pPr marL="457200" lvl="1"/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You can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find all the 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ursor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ethods:</a:t>
            </a:r>
            <a:br>
              <a:rPr lang="en-US" sz="2400" b="0" i="0" dirty="0">
                <a:solidFill>
                  <a:srgbClr val="21313C"/>
                </a:solidFill>
                <a:effectLst/>
                <a:latin typeface="+mn-lt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https://www.mongodb.com/docs/manual/reference/method/js-cursor/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  <a:p>
            <a:pPr marL="914400"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({"Page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"}). count()</a:t>
            </a:r>
          </a:p>
          <a:p>
            <a:pPr marL="457200"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 &amp; limit()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"}).sort({“Likes":-1})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"},{"Page Name":1, "Likes":1}). sort({"Likes":-1}).limit(3)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MongoDB: Cursor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417717-D33C-CBCF-902A-DC98C84875B9}"/>
              </a:ext>
            </a:extLst>
          </p:cNvPr>
          <p:cNvSpPr/>
          <p:nvPr/>
        </p:nvSpPr>
        <p:spPr>
          <a:xfrm>
            <a:off x="6631041" y="2192261"/>
            <a:ext cx="948620" cy="441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0792835A-3248-6B94-CD10-5023FE194769}"/>
              </a:ext>
            </a:extLst>
          </p:cNvPr>
          <p:cNvSpPr/>
          <p:nvPr/>
        </p:nvSpPr>
        <p:spPr>
          <a:xfrm>
            <a:off x="8480181" y="4097216"/>
            <a:ext cx="1758461" cy="672611"/>
          </a:xfrm>
          <a:prstGeom prst="borderCallout2">
            <a:avLst>
              <a:gd name="adj1" fmla="val 56475"/>
              <a:gd name="adj2" fmla="val -3713"/>
              <a:gd name="adj3" fmla="val 56474"/>
              <a:gd name="adj4" fmla="val -18812"/>
              <a:gd name="adj5" fmla="val 162264"/>
              <a:gd name="adj6" fmla="val -1288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CD6FD-4843-DB3F-F4AF-DE16C03170D0}"/>
              </a:ext>
            </a:extLst>
          </p:cNvPr>
          <p:cNvSpPr txBox="1"/>
          <p:nvPr/>
        </p:nvSpPr>
        <p:spPr>
          <a:xfrm>
            <a:off x="8689997" y="4171911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Ascending</a:t>
            </a:r>
          </a:p>
          <a:p>
            <a:r>
              <a:rPr lang="en-US" dirty="0"/>
              <a:t>-1:Descending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3AE6A8-4F30-51B9-558C-B800605E9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71" r="21333" b="21561"/>
          <a:stretch/>
        </p:blipFill>
        <p:spPr>
          <a:xfrm>
            <a:off x="7695761" y="-3967"/>
            <a:ext cx="4666128" cy="22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1292471"/>
            <a:ext cx="11588749" cy="5061830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Aggregation exceed the filtering capabilities of  MQL</a:t>
            </a:r>
          </a:p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Aggregation  </a:t>
            </a:r>
            <a:r>
              <a:rPr lang="en-US" sz="24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Compute, Reshape, Reorganize data</a:t>
            </a:r>
          </a:p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Will not modify or change your original data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db.&lt;collection name&gt;.aggregate( [ { &lt;stage 1&gt; }, { &lt;stage 2&gt; }, ... ] 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Aggregate Framework</a:t>
            </a:r>
          </a:p>
        </p:txBody>
      </p:sp>
      <p:pic>
        <p:nvPicPr>
          <p:cNvPr id="1026" name="Picture 2" descr="Mongodb Explain for Aggregation framework - Stack Overflow">
            <a:extLst>
              <a:ext uri="{FF2B5EF4-FFF2-40B4-BE49-F238E27FC236}">
                <a16:creationId xmlns:a16="http://schemas.microsoft.com/office/drawing/2014/main" id="{D0498DE8-2ABE-0CFF-2C8D-07039B91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52" y="3228785"/>
            <a:ext cx="6704737" cy="31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1292471"/>
            <a:ext cx="11588749" cy="5061830"/>
          </a:xfrm>
        </p:spPr>
        <p:txBody>
          <a:bodyPr/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{"Page Name":1, "Likes":1})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Aggregation: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{$match:{"Page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"}},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{$project:{"Page Name":1, "Likes":1}}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Aggregate Framework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BDAE0FB-7EDC-3DCA-0C63-8C9490AB4655}"/>
              </a:ext>
            </a:extLst>
          </p:cNvPr>
          <p:cNvSpPr/>
          <p:nvPr/>
        </p:nvSpPr>
        <p:spPr>
          <a:xfrm>
            <a:off x="8027378" y="2848709"/>
            <a:ext cx="2044210" cy="452804"/>
          </a:xfrm>
          <a:prstGeom prst="borderCallout2">
            <a:avLst>
              <a:gd name="adj1" fmla="val 56475"/>
              <a:gd name="adj2" fmla="val -3713"/>
              <a:gd name="adj3" fmla="val 56474"/>
              <a:gd name="adj4" fmla="val -18812"/>
              <a:gd name="adj5" fmla="val 243818"/>
              <a:gd name="adj6" fmla="val -110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5245D-632C-1DE2-5D96-8F93D399A54C}"/>
              </a:ext>
            </a:extLst>
          </p:cNvPr>
          <p:cNvSpPr txBox="1"/>
          <p:nvPr/>
        </p:nvSpPr>
        <p:spPr>
          <a:xfrm>
            <a:off x="8078836" y="2960183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 is matter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65CED-BBD4-614C-4229-D77E325C0AF6}"/>
              </a:ext>
            </a:extLst>
          </p:cNvPr>
          <p:cNvGrpSpPr/>
          <p:nvPr/>
        </p:nvGrpSpPr>
        <p:grpSpPr>
          <a:xfrm>
            <a:off x="6469943" y="4032427"/>
            <a:ext cx="5737889" cy="2674805"/>
            <a:chOff x="4102779" y="4046428"/>
            <a:chExt cx="5737889" cy="2674805"/>
          </a:xfrm>
        </p:grpSpPr>
        <p:pic>
          <p:nvPicPr>
            <p:cNvPr id="8" name="Picture 2" descr="Mongodb Explain for Aggregation framework - Stack Overflow">
              <a:extLst>
                <a:ext uri="{FF2B5EF4-FFF2-40B4-BE49-F238E27FC236}">
                  <a16:creationId xmlns:a16="http://schemas.microsoft.com/office/drawing/2014/main" id="{1A4A20FF-AB6D-C1D5-9FC6-B81F33F7C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779" y="4046428"/>
              <a:ext cx="5737889" cy="267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DC4C88-1646-ADF5-3363-0D6703677CF3}"/>
                </a:ext>
              </a:extLst>
            </p:cNvPr>
            <p:cNvSpPr txBox="1"/>
            <p:nvPr/>
          </p:nvSpPr>
          <p:spPr>
            <a:xfrm>
              <a:off x="7990147" y="5076054"/>
              <a:ext cx="829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3D5010-892F-0D0F-EE58-D48F0F3FB3B1}"/>
                    </a:ext>
                  </a:extLst>
                </p14:cNvPr>
                <p14:cNvContentPartPr/>
                <p14:nvPr/>
              </p14:nvContentPartPr>
              <p14:xfrm>
                <a:off x="6703678" y="5402098"/>
                <a:ext cx="811080" cy="228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3D5010-892F-0D0F-EE58-D48F0F3FB3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94678" y="5393084"/>
                  <a:ext cx="828720" cy="24626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597501-8266-E5EA-9B3E-E5789D1E81DC}"/>
                </a:ext>
              </a:extLst>
            </p:cNvPr>
            <p:cNvSpPr txBox="1"/>
            <p:nvPr/>
          </p:nvSpPr>
          <p:spPr>
            <a:xfrm>
              <a:off x="5681428" y="5131739"/>
              <a:ext cx="829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7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1292471"/>
            <a:ext cx="11588749" cy="5061830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Aggregation: $group – separates documents into groups according to a "group key"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{$group:{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&lt;expression&gt;,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&lt;field 1&gt;: {&lt;accumulator 1&gt;:&lt;expression 1&gt;},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…}}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db.fb1.aggregate([{$set:{'Likes':{$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Likes'}}}, {$group:{ _id:'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Name',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sum_like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':{$sum:'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Likes'}}}])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db.fb1.aggregate([{$match:{"Page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"}},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{$project:{"Page Name":1,"Likes":1}}, "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{$group:{_id: "$Page Name", "sum likes":{$sum:"$Likes"}}}])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Aggregate Framework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01165E5-6B12-C803-0FF7-B2ECB56F5F80}"/>
              </a:ext>
            </a:extLst>
          </p:cNvPr>
          <p:cNvSpPr/>
          <p:nvPr/>
        </p:nvSpPr>
        <p:spPr>
          <a:xfrm>
            <a:off x="8643527" y="2724188"/>
            <a:ext cx="3708922" cy="10111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here indicate the field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/>
              <a:t>!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1A88965-D029-9388-6C66-765948103E90}"/>
              </a:ext>
            </a:extLst>
          </p:cNvPr>
          <p:cNvSpPr/>
          <p:nvPr/>
        </p:nvSpPr>
        <p:spPr>
          <a:xfrm>
            <a:off x="8483078" y="4890949"/>
            <a:ext cx="3708922" cy="10111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output?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Matter!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1ED091-F52C-2562-7775-1FB3F1F3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881187"/>
            <a:ext cx="8639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1292471"/>
            <a:ext cx="11588749" cy="5061830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Aggregation: $</a:t>
            </a:r>
            <a:r>
              <a:rPr lang="en-US" sz="2400" dirty="0" err="1">
                <a:latin typeface="+mn-lt"/>
                <a:cs typeface="Times New Roman" panose="02020603050405020304" pitchFamily="18" charset="0"/>
              </a:rPr>
              <a:t>addFields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-- Adds new fields to documents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&lt;expression&gt;, ... }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db.fb1.aggregate([{$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:{Likes_1:{$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:"$Likes"}}},</a:t>
            </a:r>
          </a:p>
          <a:p>
            <a:pPr marL="1270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{$project: {'Page Name':1, 'Likes':1, 'Likes_1':1}}])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db.fb1.aggregate([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:{Likes_1:{$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:"$Likes"}}},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{$group:{_id:"$Page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Name","sum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like":{$sum:"$Likes_1"}}}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Aggregate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1ACB9-065D-2374-C7E9-96EFB590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4031495"/>
            <a:ext cx="12276528" cy="35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5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1292471"/>
            <a:ext cx="11588749" cy="5061830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Aggregation: $</a:t>
            </a:r>
            <a:r>
              <a:rPr lang="en-US" sz="2400" dirty="0" err="1">
                <a:latin typeface="+mn-lt"/>
                <a:cs typeface="Times New Roman" panose="02020603050405020304" pitchFamily="18" charset="0"/>
              </a:rPr>
              <a:t>regexMatch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-- Performs a regular expression (regex) pattern matching and returns: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>
                <a:latin typeface="+mn-lt"/>
                <a:cs typeface="Times New Roman" panose="02020603050405020304" pitchFamily="18" charset="0"/>
              </a:rPr>
              <a:t>true if a match exists.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>
                <a:latin typeface="+mn-lt"/>
                <a:cs typeface="Times New Roman" panose="02020603050405020304" pitchFamily="18" charset="0"/>
              </a:rPr>
              <a:t>false if a match doesn't exist.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$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regexMatch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input: &lt;expression&gt; , regex: &lt;expression&gt;, options: &lt;expression&gt; } }</a:t>
            </a:r>
          </a:p>
          <a:p>
            <a:pPr lvl="1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db.fb1.aggregate([{$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{res: 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regexMatch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{input:"$Page Name", regex:"^P"}}}}])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db.fb1.aggregate([{$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{res: 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regexMatch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{input:"$Page Name", regex:"^P"}}}}, {$match:{'res': true}}, {$project:{'Page Name':1, "res":1}}])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Aggregate Framework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73A95C6C-1F18-830A-6AD0-9F2BA7F07A7F}"/>
              </a:ext>
            </a:extLst>
          </p:cNvPr>
          <p:cNvSpPr/>
          <p:nvPr/>
        </p:nvSpPr>
        <p:spPr>
          <a:xfrm>
            <a:off x="9019408" y="3318525"/>
            <a:ext cx="3172592" cy="17848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output looks like?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C6435-94C5-80A3-EBD6-145D3BDD3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4" y="3429000"/>
            <a:ext cx="10081760" cy="21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1292471"/>
            <a:ext cx="11588749" cy="5061830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Combine what we learn: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converttoInt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:{Likes:{$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:"$Likes"}}}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{res: {$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regexMatch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{input:"$Page Name", regex:"^p",options:"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"}}}}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{$match:{"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res":true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{$group:{_id:"$Page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Name","sum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like":{$sum:"$Likes"}}}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db.fb1.aggregate([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converttoInt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getpage,groupsum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]).sort({"sum like":-1})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Aggregate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3179E-A258-0BFE-F741-89FE0BB9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50" y="1080339"/>
            <a:ext cx="69532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B14E93-B6E4-9C9F-1093-156B2617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84" y="1615044"/>
            <a:ext cx="11588749" cy="44788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https://www.mongodb.com/languages/python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E42A3-6F50-EF01-8223-7C61368AD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E3B11-5DD0-13E3-2DCE-804D5154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07" y="946623"/>
            <a:ext cx="84772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75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15473</TotalTime>
  <Words>1043</Words>
  <Application>Microsoft Office PowerPoint</Application>
  <PresentationFormat>Widescreen</PresentationFormat>
  <Paragraphs>110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Times New Roman</vt:lpstr>
      <vt:lpstr>Arial</vt:lpstr>
      <vt:lpstr>Century Gothic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MongoDB: Cursor Methods</vt:lpstr>
      <vt:lpstr>MongoDB Aggregate Framework</vt:lpstr>
      <vt:lpstr>MongoDB Aggregate Framework</vt:lpstr>
      <vt:lpstr>MongoDB Aggregate Framework</vt:lpstr>
      <vt:lpstr>MongoDB Aggregate Framework</vt:lpstr>
      <vt:lpstr>MongoDB Aggregate Framework</vt:lpstr>
      <vt:lpstr>MongoDB Aggregate Framework</vt:lpstr>
      <vt:lpstr>PowerPoint Presentation</vt:lpstr>
      <vt:lpstr>Homework</vt:lpstr>
      <vt:lpstr>Submission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Jujun</dc:creator>
  <cp:lastModifiedBy>Jujun Huang</cp:lastModifiedBy>
  <cp:revision>26</cp:revision>
  <dcterms:created xsi:type="dcterms:W3CDTF">2021-02-10T01:49:36Z</dcterms:created>
  <dcterms:modified xsi:type="dcterms:W3CDTF">2022-11-04T01:50:17Z</dcterms:modified>
</cp:coreProperties>
</file>