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4" r:id="rId2"/>
    <p:sldMasterId id="2147483668" r:id="rId3"/>
    <p:sldMasterId id="2147483670" r:id="rId4"/>
    <p:sldMasterId id="2147483673" r:id="rId5"/>
    <p:sldMasterId id="2147483675" r:id="rId6"/>
    <p:sldMasterId id="2147483679" r:id="rId7"/>
    <p:sldMasterId id="2147483684" r:id="rId8"/>
  </p:sldMasterIdLst>
  <p:notesMasterIdLst>
    <p:notesMasterId r:id="rId27"/>
  </p:notesMasterIdLst>
  <p:sldIdLst>
    <p:sldId id="256" r:id="rId9"/>
    <p:sldId id="303" r:id="rId10"/>
    <p:sldId id="297" r:id="rId11"/>
    <p:sldId id="298" r:id="rId12"/>
    <p:sldId id="299" r:id="rId13"/>
    <p:sldId id="300" r:id="rId14"/>
    <p:sldId id="278" r:id="rId15"/>
    <p:sldId id="289" r:id="rId16"/>
    <p:sldId id="290" r:id="rId17"/>
    <p:sldId id="291" r:id="rId18"/>
    <p:sldId id="292" r:id="rId19"/>
    <p:sldId id="293" r:id="rId20"/>
    <p:sldId id="294" r:id="rId21"/>
    <p:sldId id="302" r:id="rId22"/>
    <p:sldId id="286" r:id="rId23"/>
    <p:sldId id="281" r:id="rId24"/>
    <p:sldId id="285" r:id="rId25"/>
    <p:sldId id="284"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96MpzHDlj21FunG7GBpuouJ/7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2" d="100"/>
          <a:sy n="102" d="100"/>
        </p:scale>
        <p:origin x="83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1.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4.fntdata"/><Relationship Id="rId44"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3T06:19:27.937"/>
    </inkml:context>
    <inkml:brush xml:id="br0">
      <inkml:brushProperty name="width" value="0.05" units="cm"/>
      <inkml:brushProperty name="height" value="0.05" units="cm"/>
      <inkml:brushProperty name="color" value="#E71224"/>
    </inkml:brush>
  </inkml:definitions>
  <inkml:trace contextRef="#ctx0" brushRef="#br0">0 2272 24575,'1'24'0,"1"0"0,1 0 0,1 0 0,1 0 0,1 0 0,1-1 0,11 22 0,82 151 0,-65-134 0,84 146 0,49 68-391,163 240-1509,88 143 1729,-298-455-279,139 292 715,-245-458 932,-11-27-933,0 0 1,1 0 0,0 0-1,7 10 1,-12-20-262,0-1 0,1 1 0,-1-1 0,0 1 1,0-1-1,1 1 0,-1-1 0,0 0 0,1 1 0,-1-1 0,0 1 0,1-1 0,-1 0 0,1 1 0,-1-1 0,1 0 0,-1 0 0,1 1 1,-1-1-1,0 0 0,1 0 0,0 0 0,-1 0 0,1 0 0,-1 1 0,1-1 0,-1 0 0,1 0 0,-1 0 0,1 0 0,-1 0 0,1-1 1,-1 1-1,1 0 0,-1 0 0,1 0 0,-1 0 0,1-1 0,-1 1 0,1 0 0,-1 0 0,1-1 0,-1 1 0,1-1 0,1-1-4,0-1 0,0 0-1,0 0 1,0 1-1,-1-1 1,1 0 0,1-6-1,16-49 2,17-81 0,1-68 0,-33 180 0,123-1001-865,-46 266 865,138-597 0,-145 1024 0,86-362 0,-152 665 0,34-124 0,-31 124 0,1 0 0,26-49 0,-8 29-167,3 0 1,43-51-1,-51 75-6659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1:41:47.197"/>
    </inkml:context>
    <inkml:brush xml:id="br0">
      <inkml:brushProperty name="width" value="0.05" units="cm"/>
      <inkml:brushProperty name="height" value="0.05" units="cm"/>
      <inkml:brushProperty name="color" value="#E71224"/>
    </inkml:brush>
  </inkml:definitions>
  <inkml:trace contextRef="#ctx0" brushRef="#br0">1 1 24575,'0'529'-1365,"0"-508"-5461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1:41:48.562"/>
    </inkml:context>
    <inkml:brush xml:id="br0">
      <inkml:brushProperty name="width" value="0.05" units="cm"/>
      <inkml:brushProperty name="height" value="0.05" units="cm"/>
      <inkml:brushProperty name="color" value="#E71224"/>
    </inkml:brush>
  </inkml:definitions>
  <inkml:trace contextRef="#ctx0" brushRef="#br0">621 0 24575,'-171'48'0,"3"-2"0,121-28 0,-78 41 0,62-27 0,30-19-1365,19-9-5461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1:41:57.138"/>
    </inkml:context>
    <inkml:brush xml:id="br0">
      <inkml:brushProperty name="width" value="0.05" units="cm"/>
      <inkml:brushProperty name="height" value="0.05" units="cm"/>
      <inkml:brushProperty name="color" value="#E71224"/>
    </inkml:brush>
  </inkml:definitions>
  <inkml:trace contextRef="#ctx0" brushRef="#br0">1 0 24575,'2'6'0,"5"5"0,7 3 0,6 9 0,14 9 0,3-2 0,-1 0 0,7 6 0,-1-1 0,0 2 0,-4-4 0,-4-3 0,-6-2 0,-3 0 0,-7-1 0,-5-5-8191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1:41:58.529"/>
    </inkml:context>
    <inkml:brush xml:id="br0">
      <inkml:brushProperty name="width" value="0.05" units="cm"/>
      <inkml:brushProperty name="height" value="0.05" units="cm"/>
      <inkml:brushProperty name="color" value="#E71224"/>
    </inkml:brush>
  </inkml:definitions>
  <inkml:trace contextRef="#ctx0" brushRef="#br0">549 1 24575,'0'13'0,"0"1"0,-1-1 0,-3 16 0,2-24 0,1 1 0,-1-1 0,0 1 0,-1-1 0,1 0 0,-1 0 0,0 0 0,0 0 0,-8 8 0,-1-2 0,0 0 0,-1 0 0,0-1 0,-1-1 0,-20 11 0,-29 20 0,51-31 0,0-1 0,-1 0 0,0-1 0,0 0 0,-1-1 0,-18 6 0,16-8 0,0 2 0,1 0 0,-1 1 0,1 0 0,1 1 0,-1 1 0,1 0 0,1 1 0,-13 12 0,-42 38-1365,54-47-5461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1:50:39.858"/>
    </inkml:context>
    <inkml:brush xml:id="br0">
      <inkml:brushProperty name="width" value="0.05" units="cm"/>
      <inkml:brushProperty name="height" value="0.05" units="cm"/>
      <inkml:brushProperty name="color" value="#E71224"/>
    </inkml:brush>
  </inkml:definitions>
  <inkml:trace contextRef="#ctx0" brushRef="#br0">251 514 24575,'-1'-17'0,"1"8"0,-1 0 0,2 1 0,-1-1 0,3-15 0,-2 23 0,-1-1 0,1 0 0,-1 1 0,1-1 0,-1 1 0,1-1 0,0 1 0,0 0 0,0-1 0,0 1 0,0 0 0,0-1 0,0 1 0,0 0 0,0 0 0,0 0 0,1 0 0,-1 0 0,0 0 0,1 0 0,-1 1 0,1-1 0,-1 0 0,1 1 0,0-1 0,-1 1 0,1 0 0,-1-1 0,1 1 0,3 0 0,4 1 0,1 0 0,-1 0 0,0 1 0,0 1 0,1-1 0,10 6 0,28 7 0,-18-12 0,1 0 0,0-2 0,-1-2 0,61-7 0,41-2 0,-62 13 0,-1 3 0,88 19 0,62 38 0,-35-8 0,-153-48 0,1-1 0,0-2 0,63 1 0,50-18 0,-93 7 0,67 0 0,-106 7 0,-1 1 0,1 0 0,-1 1 0,0 0 0,21 9 0,-19-6 0,-1-1 0,1-1 0,0-1 0,18 3 0,-16-5 0,0-1 0,1-1 0,-1 0 0,0-1 0,0 0 0,0-2 0,0 0 0,-1-1 0,0 0 0,1-1 0,-2-1 0,1 0 0,15-11 0,-10 6 0,-1 0 0,0-2 0,24-21 0,-38 30 0,0 0 0,0-1 0,0 0 0,-1 0 0,0 0 0,0 0 0,0-1 0,-1 1 0,0-1 0,-1 0 0,1 0 0,-1 0 0,0 0 0,1-14 0,-3-1 0,-2-27 0,1 37 0,0 0 0,1-1 0,0 1 0,1-1 0,0 1 0,1-1 0,5-17 0,-4 22 0,0-1 0,-1-1 0,0 1 0,0 0 0,0-11 0,-1 18 0,-1 0 0,0 0 0,0 0 0,0 0 0,0 0 0,-1 0 0,1 0 0,0 0 0,-1 0 0,0 0 0,1 0 0,-1 0 0,0 1 0,0-1 0,0 0 0,0 0 0,0 1 0,0-1 0,-1 0 0,1 1 0,0-1 0,-1 1 0,1 0 0,-1-1 0,0 1 0,1 0 0,-1 0 0,0 0 0,-3-1 0,-40-14 0,27 9 0,-1 0 0,-1 1 0,1 1 0,-1 1 0,-36-4 0,-184-3 0,134 10 0,-259 7 0,232 10 0,77-8 0,-88 1 0,128-9 0,0-2 0,-1 1 0,1-2 0,-24-6 0,34 7 0,-20-6 0,0 0 0,-1 2 0,1 1 0,-46-2 0,-537 8 0,568 2 0,0 1 0,0 2 0,-45 13 0,30-7 0,47-10 0,0 0 0,0 1 0,1 0 0,-1 0 0,1 1 0,0 0 0,-11 7 0,16-9 0,-1 1 0,1 0 0,0 0 0,0 0 0,0 0 0,0 0 0,1 1 0,-1-1 0,1 1 0,0 0 0,0 0 0,0 0 0,0 0 0,1 0 0,0 0 0,0 0 0,-1 7 0,0 18 0,1 1 0,4 40 0,0 1 0,-3-65 0,-1-1 0,1 0 0,0 0 0,1 0 0,-1 0 0,1 1 0,0-1 0,1 0 0,-1 0 0,1-1 0,0 1 0,0 0 0,0 0 0,1-1 0,0 1 0,-1-1 0,8 7 0,9 9 0,2 0 0,0-2 0,1 0 0,0-2 0,2 0 0,0-2 0,1 0 0,40 15 0,-34-21-1365,-10-5-5461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0:48:08.088"/>
    </inkml:context>
    <inkml:brush xml:id="br0">
      <inkml:brushProperty name="width" value="0.05" units="cm"/>
      <inkml:brushProperty name="height" value="0.05" units="cm"/>
      <inkml:brushProperty name="color" value="#E71224"/>
    </inkml:brush>
  </inkml:definitions>
  <inkml:trace contextRef="#ctx0" brushRef="#br0">63 2678 24575,'-9'-18'0,"4"9"0,0 0 0,1 0 0,1 0 0,-1-1 0,-2-13 0,-2-25 0,-4-69 0,7-56 0,4 130 0,2-652 0,48 1 0,-42 615 0,-3 45 0,1 1 0,1 0 0,2 0 0,1 0 0,2 1 0,27-57 0,-29 71 0,2 0 0,0 1 0,2 0 0,-1 1 0,2 0 0,0 1 0,1 0 0,21-15 0,3 0 0,2 2 0,0 2 0,2 1 0,50-20 0,-32 21 0,1 2 0,101-22 0,-46 24 0,1 5 0,0 5 0,127 7 0,-238 3 0,120 4 0,-102-1 0,-1 1 0,1 0 0,25 10 0,17 10 0,-1 3 0,86 49 0,120 88 0,-201-119 0,344 234 0,-387-259 0,-1 2 0,0 1 0,-2 1 0,-1 1 0,34 45 0,-35-37 0,-2 2 0,-1 0 0,-1 1 0,21 61 0,40 179 0,-21 11 0,-43-208 0,4 36 0,-6 0 0,-4 2 0,-8 161 0,-4-232 0,-3 0 0,-1-1 0,-3 1 0,-1-2 0,-2 1 0,-3-2 0,-1 1 0,-2-2 0,-2-1 0,-1 0 0,-3-1 0,-1-2 0,-2 0 0,-40 43 0,-82 66 0,25-27 0,92-86 0,-47 66 0,48-54 0,2 2 0,3 1 0,1 2 0,3 0 0,1 1 0,4 1 0,1 1 0,3 1 0,-10 93 0,21-134 0,-30 526 0,33-505 0,2 0 0,1 0 0,1-1 0,17 54 0,-17-67-166,-1-1-1,-1 1 0,-1-1 1,-1 1-1,-2 27 0,1-41-198,0 16-6461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20:48:09.991"/>
    </inkml:context>
    <inkml:brush xml:id="br0">
      <inkml:brushProperty name="width" value="0.05" units="cm"/>
      <inkml:brushProperty name="height" value="0.05" units="cm"/>
      <inkml:brushProperty name="color" value="#E71224"/>
    </inkml:brush>
  </inkml:definitions>
  <inkml:trace contextRef="#ctx0" brushRef="#br0">1 1 24575,'1'2'0,"0"0"0,0 0 0,0 0 0,0 0 0,0-1 0,1 1 0,-1 0 0,1-1 0,-1 1 0,1-1 0,0 1 0,2 1 0,7 6 0,114 123 0,-120-126 0,0 1 0,0-1 0,4 10 0,-8-15 0,-1 0 0,1 1 0,-1-1 0,1 0 0,-1 1 0,1-1 0,-1 0 0,0 1 0,0-1 0,1 1 0,-1 1 0,-1-3 0,1 1 0,0-1 0,0 1 0,0-1 0,-1 0 0,1 1 0,0-1 0,0 1 0,-1-1 0,1 0 0,0 1 0,-1-1 0,1 0 0,0 0 0,-1 1 0,1-1 0,0 0 0,-1 0 0,1 0 0,-1 1 0,1-1 0,0 0 0,-1 0 0,1 0 0,-1 0 0,1 0 0,-1 0 0,1 0 0,-1 0 0,1 0 0,0 0 0,-1 0 0,1 0 0,-1 0 0,0-1 0,-5 0 0,0-1 0,1 0 0,-1 0 0,0-1 0,1 0 0,-1 0 0,1 0 0,0-1 0,0 0 0,-4-4 0,-27-17 0,30 22 0,0 0 0,0 0 0,1 0 0,-1 0 0,1-1 0,-8-6 0,12 8 0,-1-1 0,0 1 0,1 0 0,-1-1 0,1 1 0,0-1 0,-1 0 0,1 1 0,1-1 0,-1 0 0,0 0 0,1 1 0,-1-1 0,1 0 0,0-4 0,0-10-1365,0 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6"/>
        <p:cNvGrpSpPr/>
        <p:nvPr/>
      </p:nvGrpSpPr>
      <p:grpSpPr>
        <a:xfrm>
          <a:off x="0" y="0"/>
          <a:ext cx="0" cy="0"/>
          <a:chOff x="0" y="0"/>
          <a:chExt cx="0" cy="0"/>
        </a:xfrm>
      </p:grpSpPr>
      <p:pic>
        <p:nvPicPr>
          <p:cNvPr id="7" name="Google Shape;7;p18"/>
          <p:cNvPicPr preferRelativeResize="0"/>
          <p:nvPr/>
        </p:nvPicPr>
        <p:blipFill rotWithShape="1">
          <a:blip r:embed="rId2">
            <a:alphaModFix/>
          </a:blip>
          <a:srcRect/>
          <a:stretch/>
        </p:blipFill>
        <p:spPr>
          <a:xfrm>
            <a:off x="5048250" y="0"/>
            <a:ext cx="7143749" cy="6858000"/>
          </a:xfrm>
          <a:prstGeom prst="rect">
            <a:avLst/>
          </a:prstGeom>
          <a:noFill/>
          <a:ln>
            <a:noFill/>
          </a:ln>
        </p:spPr>
      </p:pic>
      <p:sp>
        <p:nvSpPr>
          <p:cNvPr id="8" name="Google Shape;8;p18"/>
          <p:cNvSpPr txBox="1">
            <a:spLocks noGrp="1"/>
          </p:cNvSpPr>
          <p:nvPr>
            <p:ph type="body" idx="1"/>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body" idx="2"/>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body" idx="3"/>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1" name="Google Shape;11;p18"/>
          <p:cNvGrpSpPr/>
          <p:nvPr/>
        </p:nvGrpSpPr>
        <p:grpSpPr>
          <a:xfrm>
            <a:off x="0" y="12208"/>
            <a:ext cx="12192000" cy="557"/>
            <a:chOff x="0" y="12207"/>
            <a:chExt cx="9144000" cy="557"/>
          </a:xfrm>
        </p:grpSpPr>
        <p:cxnSp>
          <p:nvCxnSpPr>
            <p:cNvPr id="12" name="Google Shape;12;p18"/>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3" name="Google Shape;13;p18"/>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4" name="Google Shape;14;p18"/>
          <p:cNvPicPr preferRelativeResize="0"/>
          <p:nvPr/>
        </p:nvPicPr>
        <p:blipFill rotWithShape="1">
          <a:blip r:embed="rId3">
            <a:alphaModFix/>
          </a:blip>
          <a:srcRect/>
          <a:stretch/>
        </p:blipFill>
        <p:spPr>
          <a:xfrm>
            <a:off x="314755" y="-14942"/>
            <a:ext cx="3098800" cy="1320800"/>
          </a:xfrm>
          <a:prstGeom prst="rect">
            <a:avLst/>
          </a:prstGeom>
          <a:noFill/>
          <a:ln>
            <a:noFill/>
          </a:ln>
        </p:spPr>
      </p:pic>
      <p:grpSp>
        <p:nvGrpSpPr>
          <p:cNvPr id="15" name="Google Shape;15;p18"/>
          <p:cNvGrpSpPr/>
          <p:nvPr/>
        </p:nvGrpSpPr>
        <p:grpSpPr>
          <a:xfrm>
            <a:off x="0" y="6419356"/>
            <a:ext cx="12192000" cy="438645"/>
            <a:chOff x="0" y="4172975"/>
            <a:chExt cx="9144000" cy="438645"/>
          </a:xfrm>
        </p:grpSpPr>
        <p:cxnSp>
          <p:nvCxnSpPr>
            <p:cNvPr id="16" name="Google Shape;16;p18"/>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 name="Google Shape;17;p18"/>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8" name="Google Shape;18;p18"/>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168"/>
        <p:cNvGrpSpPr/>
        <p:nvPr/>
      </p:nvGrpSpPr>
      <p:grpSpPr>
        <a:xfrm>
          <a:off x="0" y="0"/>
          <a:ext cx="0" cy="0"/>
          <a:chOff x="0" y="0"/>
          <a:chExt cx="0" cy="0"/>
        </a:xfrm>
      </p:grpSpPr>
      <p:pic>
        <p:nvPicPr>
          <p:cNvPr id="169" name="Google Shape;169;p35"/>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170" name="Google Shape;170;p35"/>
          <p:cNvGrpSpPr/>
          <p:nvPr/>
        </p:nvGrpSpPr>
        <p:grpSpPr>
          <a:xfrm>
            <a:off x="0" y="6419356"/>
            <a:ext cx="12192000" cy="438645"/>
            <a:chOff x="0" y="3956541"/>
            <a:chExt cx="9144000" cy="438645"/>
          </a:xfrm>
        </p:grpSpPr>
        <p:cxnSp>
          <p:nvCxnSpPr>
            <p:cNvPr id="171" name="Google Shape;171;p35"/>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2" name="Google Shape;172;p35"/>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73" name="Google Shape;173;p35"/>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74" name="Google Shape;174;p35"/>
          <p:cNvPicPr preferRelativeResize="0"/>
          <p:nvPr/>
        </p:nvPicPr>
        <p:blipFill rotWithShape="1">
          <a:blip r:embed="rId3">
            <a:alphaModFix/>
          </a:blip>
          <a:srcRect/>
          <a:stretch/>
        </p:blipFill>
        <p:spPr>
          <a:xfrm>
            <a:off x="7188200" y="6584950"/>
            <a:ext cx="3911600" cy="127000"/>
          </a:xfrm>
          <a:prstGeom prst="rect">
            <a:avLst/>
          </a:prstGeom>
          <a:noFill/>
          <a:ln>
            <a:noFill/>
          </a:ln>
        </p:spPr>
      </p:pic>
      <p:sp>
        <p:nvSpPr>
          <p:cNvPr id="175" name="Google Shape;175;p35"/>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6" name="Google Shape;176;p35"/>
          <p:cNvSpPr txBox="1">
            <a:spLocks noGrp="1"/>
          </p:cNvSpPr>
          <p:nvPr>
            <p:ph type="body" idx="1"/>
          </p:nvPr>
        </p:nvSpPr>
        <p:spPr>
          <a:xfrm>
            <a:off x="302684" y="1709351"/>
            <a:ext cx="5656019"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7" name="Google Shape;177;p35"/>
          <p:cNvSpPr txBox="1">
            <a:spLocks noGrp="1"/>
          </p:cNvSpPr>
          <p:nvPr>
            <p:ph type="title"/>
          </p:nvPr>
        </p:nvSpPr>
        <p:spPr>
          <a:xfrm>
            <a:off x="302684" y="418354"/>
            <a:ext cx="9737787"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8" name="Google Shape;178;p35"/>
          <p:cNvSpPr txBox="1">
            <a:spLocks noGrp="1"/>
          </p:cNvSpPr>
          <p:nvPr>
            <p:ph type="body" idx="2"/>
          </p:nvPr>
        </p:nvSpPr>
        <p:spPr>
          <a:xfrm>
            <a:off x="302685" y="1006103"/>
            <a:ext cx="9756631"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79" name="Google Shape;179;p35"/>
          <p:cNvGrpSpPr/>
          <p:nvPr/>
        </p:nvGrpSpPr>
        <p:grpSpPr>
          <a:xfrm>
            <a:off x="0" y="0"/>
            <a:ext cx="12192000" cy="928827"/>
            <a:chOff x="0" y="2593782"/>
            <a:chExt cx="9144000" cy="928827"/>
          </a:xfrm>
        </p:grpSpPr>
        <p:cxnSp>
          <p:nvCxnSpPr>
            <p:cNvPr id="180" name="Google Shape;180;p35"/>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181" name="Google Shape;181;p35"/>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182" name="Google Shape;182;p35"/>
            <p:cNvPicPr preferRelativeResize="0"/>
            <p:nvPr/>
          </p:nvPicPr>
          <p:blipFill rotWithShape="1">
            <a:blip r:embed="rId4">
              <a:alphaModFix/>
            </a:blip>
            <a:srcRect t="13018" r="68665"/>
            <a:stretch/>
          </p:blipFill>
          <p:spPr>
            <a:xfrm>
              <a:off x="8323018" y="2593782"/>
              <a:ext cx="588774" cy="928827"/>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YC">
  <p:cSld name="NYC">
    <p:spTree>
      <p:nvGrpSpPr>
        <p:cNvPr id="1" name="Shape 183"/>
        <p:cNvGrpSpPr/>
        <p:nvPr/>
      </p:nvGrpSpPr>
      <p:grpSpPr>
        <a:xfrm>
          <a:off x="0" y="0"/>
          <a:ext cx="0" cy="0"/>
          <a:chOff x="0" y="0"/>
          <a:chExt cx="0" cy="0"/>
        </a:xfrm>
      </p:grpSpPr>
      <p:pic>
        <p:nvPicPr>
          <p:cNvPr id="184" name="Google Shape;184;p36"/>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185" name="Google Shape;185;p36"/>
          <p:cNvGrpSpPr/>
          <p:nvPr/>
        </p:nvGrpSpPr>
        <p:grpSpPr>
          <a:xfrm>
            <a:off x="0" y="6419356"/>
            <a:ext cx="12192000" cy="438645"/>
            <a:chOff x="0" y="3956541"/>
            <a:chExt cx="9144000" cy="438645"/>
          </a:xfrm>
        </p:grpSpPr>
        <p:cxnSp>
          <p:nvCxnSpPr>
            <p:cNvPr id="186" name="Google Shape;186;p36"/>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87" name="Google Shape;187;p36"/>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88" name="Google Shape;188;p36"/>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89" name="Google Shape;189;p36"/>
          <p:cNvPicPr preferRelativeResize="0"/>
          <p:nvPr/>
        </p:nvPicPr>
        <p:blipFill rotWithShape="1">
          <a:blip r:embed="rId3">
            <a:alphaModFix/>
          </a:blip>
          <a:srcRect/>
          <a:stretch/>
        </p:blipFill>
        <p:spPr>
          <a:xfrm>
            <a:off x="7188200" y="6584950"/>
            <a:ext cx="3911600" cy="127000"/>
          </a:xfrm>
          <a:prstGeom prst="rect">
            <a:avLst/>
          </a:prstGeom>
          <a:noFill/>
          <a:ln>
            <a:noFill/>
          </a:ln>
        </p:spPr>
      </p:pic>
      <p:sp>
        <p:nvSpPr>
          <p:cNvPr id="190" name="Google Shape;190;p36"/>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1" name="Google Shape;191;p36"/>
          <p:cNvSpPr txBox="1">
            <a:spLocks noGrp="1"/>
          </p:cNvSpPr>
          <p:nvPr>
            <p:ph type="body" idx="1"/>
          </p:nvPr>
        </p:nvSpPr>
        <p:spPr>
          <a:xfrm>
            <a:off x="302684" y="1709351"/>
            <a:ext cx="5656019"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2" name="Google Shape;192;p36"/>
          <p:cNvSpPr txBox="1">
            <a:spLocks noGrp="1"/>
          </p:cNvSpPr>
          <p:nvPr>
            <p:ph type="title"/>
          </p:nvPr>
        </p:nvSpPr>
        <p:spPr>
          <a:xfrm>
            <a:off x="302684" y="418354"/>
            <a:ext cx="9737787"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3" name="Google Shape;193;p36"/>
          <p:cNvSpPr txBox="1">
            <a:spLocks noGrp="1"/>
          </p:cNvSpPr>
          <p:nvPr>
            <p:ph type="body" idx="2"/>
          </p:nvPr>
        </p:nvSpPr>
        <p:spPr>
          <a:xfrm>
            <a:off x="302685" y="1006103"/>
            <a:ext cx="9756631"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94" name="Google Shape;194;p36"/>
          <p:cNvGrpSpPr/>
          <p:nvPr/>
        </p:nvGrpSpPr>
        <p:grpSpPr>
          <a:xfrm>
            <a:off x="0" y="0"/>
            <a:ext cx="12192000" cy="928827"/>
            <a:chOff x="0" y="2593782"/>
            <a:chExt cx="9144000" cy="928827"/>
          </a:xfrm>
        </p:grpSpPr>
        <p:cxnSp>
          <p:nvCxnSpPr>
            <p:cNvPr id="195" name="Google Shape;195;p36"/>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196" name="Google Shape;196;p36"/>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197" name="Google Shape;197;p36"/>
            <p:cNvPicPr preferRelativeResize="0"/>
            <p:nvPr/>
          </p:nvPicPr>
          <p:blipFill rotWithShape="1">
            <a:blip r:embed="rId4">
              <a:alphaModFix/>
            </a:blip>
            <a:srcRect t="13018" r="68665"/>
            <a:stretch/>
          </p:blipFill>
          <p:spPr>
            <a:xfrm>
              <a:off x="8323018" y="2593782"/>
              <a:ext cx="588774" cy="928827"/>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9"/>
        <p:cNvGrpSpPr/>
        <p:nvPr/>
      </p:nvGrpSpPr>
      <p:grpSpPr>
        <a:xfrm>
          <a:off x="0" y="0"/>
          <a:ext cx="0" cy="0"/>
          <a:chOff x="0" y="0"/>
          <a:chExt cx="0" cy="0"/>
        </a:xfrm>
      </p:grpSpPr>
      <p:sp>
        <p:nvSpPr>
          <p:cNvPr id="210" name="Google Shape;210;p38"/>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Break">
  <p:cSld name="Section Break">
    <p:spTree>
      <p:nvGrpSpPr>
        <p:cNvPr id="1" name="Shape 212"/>
        <p:cNvGrpSpPr/>
        <p:nvPr/>
      </p:nvGrpSpPr>
      <p:grpSpPr>
        <a:xfrm>
          <a:off x="0" y="0"/>
          <a:ext cx="0" cy="0"/>
          <a:chOff x="0" y="0"/>
          <a:chExt cx="0" cy="0"/>
        </a:xfrm>
      </p:grpSpPr>
      <p:grpSp>
        <p:nvGrpSpPr>
          <p:cNvPr id="213" name="Google Shape;213;p40"/>
          <p:cNvGrpSpPr/>
          <p:nvPr/>
        </p:nvGrpSpPr>
        <p:grpSpPr>
          <a:xfrm>
            <a:off x="0" y="6419356"/>
            <a:ext cx="12192000" cy="438645"/>
            <a:chOff x="0" y="4172975"/>
            <a:chExt cx="9144000" cy="438645"/>
          </a:xfrm>
        </p:grpSpPr>
        <p:cxnSp>
          <p:nvCxnSpPr>
            <p:cNvPr id="214" name="Google Shape;214;p40"/>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215" name="Google Shape;215;p40"/>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216" name="Google Shape;216;p40"/>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17" name="Google Shape;217;p40"/>
          <p:cNvSpPr txBox="1">
            <a:spLocks noGrp="1"/>
          </p:cNvSpPr>
          <p:nvPr>
            <p:ph type="body" idx="1"/>
          </p:nvPr>
        </p:nvSpPr>
        <p:spPr>
          <a:xfrm>
            <a:off x="214837" y="2237110"/>
            <a:ext cx="11740211" cy="190723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6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18" name="Google Shape;218;p40"/>
          <p:cNvPicPr preferRelativeResize="0"/>
          <p:nvPr/>
        </p:nvPicPr>
        <p:blipFill rotWithShape="1">
          <a:blip r:embed="rId2">
            <a:alphaModFix/>
          </a:blip>
          <a:srcRect/>
          <a:stretch/>
        </p:blipFill>
        <p:spPr>
          <a:xfrm>
            <a:off x="8014943" y="6584950"/>
            <a:ext cx="3911600" cy="127000"/>
          </a:xfrm>
          <a:prstGeom prst="rect">
            <a:avLst/>
          </a:prstGeom>
          <a:noFill/>
          <a:ln>
            <a:noFill/>
          </a:ln>
        </p:spPr>
      </p:pic>
      <p:grpSp>
        <p:nvGrpSpPr>
          <p:cNvPr id="219" name="Google Shape;219;p40"/>
          <p:cNvGrpSpPr/>
          <p:nvPr/>
        </p:nvGrpSpPr>
        <p:grpSpPr>
          <a:xfrm>
            <a:off x="0" y="0"/>
            <a:ext cx="12192000" cy="928827"/>
            <a:chOff x="0" y="2593782"/>
            <a:chExt cx="9144000" cy="928827"/>
          </a:xfrm>
        </p:grpSpPr>
        <p:cxnSp>
          <p:nvCxnSpPr>
            <p:cNvPr id="220" name="Google Shape;220;p40"/>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221" name="Google Shape;221;p40"/>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222" name="Google Shape;222;p40"/>
            <p:cNvPicPr preferRelativeResize="0"/>
            <p:nvPr/>
          </p:nvPicPr>
          <p:blipFill rotWithShape="1">
            <a:blip r:embed="rId3">
              <a:alphaModFix/>
            </a:blip>
            <a:srcRect t="13018" r="68665"/>
            <a:stretch/>
          </p:blipFill>
          <p:spPr>
            <a:xfrm>
              <a:off x="8323018" y="2593782"/>
              <a:ext cx="588774" cy="928827"/>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Break w/ Image">
  <p:cSld name="Section Break w/ Image">
    <p:spTree>
      <p:nvGrpSpPr>
        <p:cNvPr id="1" name="Shape 223"/>
        <p:cNvGrpSpPr/>
        <p:nvPr/>
      </p:nvGrpSpPr>
      <p:grpSpPr>
        <a:xfrm>
          <a:off x="0" y="0"/>
          <a:ext cx="0" cy="0"/>
          <a:chOff x="0" y="0"/>
          <a:chExt cx="0" cy="0"/>
        </a:xfrm>
      </p:grpSpPr>
      <p:sp>
        <p:nvSpPr>
          <p:cNvPr id="224" name="Google Shape;224;p41"/>
          <p:cNvSpPr/>
          <p:nvPr/>
        </p:nvSpPr>
        <p:spPr>
          <a:xfrm>
            <a:off x="0" y="5119113"/>
            <a:ext cx="12192000" cy="173888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 name="Google Shape;225;p41"/>
          <p:cNvSpPr>
            <a:spLocks noGrp="1"/>
          </p:cNvSpPr>
          <p:nvPr>
            <p:ph type="pic" idx="2"/>
          </p:nvPr>
        </p:nvSpPr>
        <p:spPr>
          <a:xfrm>
            <a:off x="0" y="0"/>
            <a:ext cx="12192000" cy="5060870"/>
          </a:xfrm>
          <a:prstGeom prst="rect">
            <a:avLst/>
          </a:prstGeom>
          <a:noFill/>
          <a:ln>
            <a:noFill/>
          </a:ln>
        </p:spPr>
      </p:sp>
      <p:sp>
        <p:nvSpPr>
          <p:cNvPr id="226" name="Google Shape;226;p41"/>
          <p:cNvSpPr txBox="1">
            <a:spLocks noGrp="1"/>
          </p:cNvSpPr>
          <p:nvPr>
            <p:ph type="body" idx="1"/>
          </p:nvPr>
        </p:nvSpPr>
        <p:spPr>
          <a:xfrm>
            <a:off x="214837" y="5528235"/>
            <a:ext cx="10512928" cy="71717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27" name="Google Shape;227;p41"/>
          <p:cNvPicPr preferRelativeResize="0"/>
          <p:nvPr/>
        </p:nvPicPr>
        <p:blipFill rotWithShape="1">
          <a:blip r:embed="rId2">
            <a:alphaModFix/>
          </a:blip>
          <a:srcRect/>
          <a:stretch/>
        </p:blipFill>
        <p:spPr>
          <a:xfrm>
            <a:off x="8014943" y="6584950"/>
            <a:ext cx="3911600" cy="127000"/>
          </a:xfrm>
          <a:prstGeom prst="rect">
            <a:avLst/>
          </a:prstGeom>
          <a:noFill/>
          <a:ln>
            <a:noFill/>
          </a:ln>
        </p:spPr>
      </p:pic>
      <p:grpSp>
        <p:nvGrpSpPr>
          <p:cNvPr id="228" name="Google Shape;228;p41"/>
          <p:cNvGrpSpPr/>
          <p:nvPr/>
        </p:nvGrpSpPr>
        <p:grpSpPr>
          <a:xfrm>
            <a:off x="0" y="5067119"/>
            <a:ext cx="12192000" cy="928827"/>
            <a:chOff x="0" y="2593782"/>
            <a:chExt cx="9144000" cy="928827"/>
          </a:xfrm>
        </p:grpSpPr>
        <p:cxnSp>
          <p:nvCxnSpPr>
            <p:cNvPr id="229" name="Google Shape;229;p41"/>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230" name="Google Shape;230;p41"/>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231" name="Google Shape;231;p41"/>
            <p:cNvPicPr preferRelativeResize="0"/>
            <p:nvPr/>
          </p:nvPicPr>
          <p:blipFill rotWithShape="1">
            <a:blip r:embed="rId3">
              <a:alphaModFix/>
            </a:blip>
            <a:srcRect t="13018" r="68665"/>
            <a:stretch/>
          </p:blipFill>
          <p:spPr>
            <a:xfrm>
              <a:off x="8323018" y="2593782"/>
              <a:ext cx="588774" cy="928827"/>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3"/>
        <p:cNvGrpSpPr/>
        <p:nvPr/>
      </p:nvGrpSpPr>
      <p:grpSpPr>
        <a:xfrm>
          <a:off x="0" y="0"/>
          <a:ext cx="0" cy="0"/>
          <a:chOff x="0" y="0"/>
          <a:chExt cx="0" cy="0"/>
        </a:xfrm>
      </p:grpSpPr>
      <p:sp>
        <p:nvSpPr>
          <p:cNvPr id="244" name="Google Shape;244;p43"/>
          <p:cNvSpPr txBox="1">
            <a:spLocks noGrp="1"/>
          </p:cNvSpPr>
          <p:nvPr>
            <p:ph type="body" idx="1"/>
          </p:nvPr>
        </p:nvSpPr>
        <p:spPr>
          <a:xfrm>
            <a:off x="991811" y="1570618"/>
            <a:ext cx="10230264" cy="349025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dk1"/>
              </a:buClr>
              <a:buSzPts val="3600"/>
              <a:buFont typeface="Arial"/>
              <a:buNone/>
              <a:defRPr sz="3600" b="0" i="1"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5" name="Google Shape;245;p43"/>
          <p:cNvSpPr txBox="1">
            <a:spLocks noGrp="1"/>
          </p:cNvSpPr>
          <p:nvPr>
            <p:ph type="body" idx="2"/>
          </p:nvPr>
        </p:nvSpPr>
        <p:spPr>
          <a:xfrm>
            <a:off x="4413251" y="5206138"/>
            <a:ext cx="7421033" cy="897659"/>
          </a:xfrm>
          <a:prstGeom prst="rect">
            <a:avLst/>
          </a:prstGeom>
          <a:noFill/>
          <a:ln>
            <a:noFill/>
          </a:ln>
        </p:spPr>
        <p:txBody>
          <a:bodyPr spcFirstLastPara="1" wrap="square" lIns="91425" tIns="45700" rIns="91425" bIns="45700" anchor="t" anchorCtr="0">
            <a:noAutofit/>
          </a:bodyPr>
          <a:lstStyle>
            <a:lvl1pPr marL="457200" marR="0" lvl="0" indent="-228600" algn="r"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46" name="Google Shape;246;p43" descr="OpenQuote.png"/>
          <p:cNvPicPr preferRelativeResize="0"/>
          <p:nvPr/>
        </p:nvPicPr>
        <p:blipFill rotWithShape="1">
          <a:blip r:embed="rId2">
            <a:alphaModFix/>
          </a:blip>
          <a:srcRect/>
          <a:stretch/>
        </p:blipFill>
        <p:spPr>
          <a:xfrm>
            <a:off x="304801" y="1561545"/>
            <a:ext cx="743857" cy="371928"/>
          </a:xfrm>
          <a:prstGeom prst="rect">
            <a:avLst/>
          </a:prstGeom>
          <a:noFill/>
          <a:ln>
            <a:noFill/>
          </a:ln>
        </p:spPr>
      </p:pic>
      <p:pic>
        <p:nvPicPr>
          <p:cNvPr id="247" name="Google Shape;247;p43" descr="OpenQuote.png"/>
          <p:cNvPicPr preferRelativeResize="0"/>
          <p:nvPr/>
        </p:nvPicPr>
        <p:blipFill rotWithShape="1">
          <a:blip r:embed="rId2">
            <a:alphaModFix/>
          </a:blip>
          <a:srcRect/>
          <a:stretch/>
        </p:blipFill>
        <p:spPr>
          <a:xfrm rot="10800000">
            <a:off x="11093754" y="4701328"/>
            <a:ext cx="743857" cy="371928"/>
          </a:xfrm>
          <a:prstGeom prst="rect">
            <a:avLst/>
          </a:prstGeom>
          <a:noFill/>
          <a:ln>
            <a:noFill/>
          </a:ln>
        </p:spPr>
      </p:pic>
      <p:sp>
        <p:nvSpPr>
          <p:cNvPr id="248" name="Google Shape;248;p43"/>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9" name="Google Shape;249;p43"/>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ullets and 1 Photo w/ Caption">
  <p:cSld name="Bullets and 1 Photo w/ Caption">
    <p:spTree>
      <p:nvGrpSpPr>
        <p:cNvPr id="1" name="Shape 261"/>
        <p:cNvGrpSpPr/>
        <p:nvPr/>
      </p:nvGrpSpPr>
      <p:grpSpPr>
        <a:xfrm>
          <a:off x="0" y="0"/>
          <a:ext cx="0" cy="0"/>
          <a:chOff x="0" y="0"/>
          <a:chExt cx="0" cy="0"/>
        </a:xfrm>
      </p:grpSpPr>
      <p:sp>
        <p:nvSpPr>
          <p:cNvPr id="262" name="Google Shape;262;p45"/>
          <p:cNvSpPr>
            <a:spLocks noGrp="1"/>
          </p:cNvSpPr>
          <p:nvPr>
            <p:ph type="pic" idx="2"/>
          </p:nvPr>
        </p:nvSpPr>
        <p:spPr>
          <a:xfrm>
            <a:off x="6883910" y="1578919"/>
            <a:ext cx="5007524" cy="4094769"/>
          </a:xfrm>
          <a:prstGeom prst="rect">
            <a:avLst/>
          </a:prstGeom>
          <a:noFill/>
          <a:ln>
            <a:noFill/>
          </a:ln>
        </p:spPr>
      </p:sp>
      <p:sp>
        <p:nvSpPr>
          <p:cNvPr id="263" name="Google Shape;263;p45"/>
          <p:cNvSpPr txBox="1">
            <a:spLocks noGrp="1"/>
          </p:cNvSpPr>
          <p:nvPr>
            <p:ph type="body" idx="1"/>
          </p:nvPr>
        </p:nvSpPr>
        <p:spPr>
          <a:xfrm>
            <a:off x="6883911" y="5766677"/>
            <a:ext cx="5007523" cy="327216"/>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22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4" name="Google Shape;264;p45"/>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5" name="Google Shape;265;p45"/>
          <p:cNvSpPr txBox="1">
            <a:spLocks noGrp="1"/>
          </p:cNvSpPr>
          <p:nvPr>
            <p:ph type="body" idx="3"/>
          </p:nvPr>
        </p:nvSpPr>
        <p:spPr>
          <a:xfrm>
            <a:off x="302684" y="1578920"/>
            <a:ext cx="5656019" cy="4514974"/>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6" name="Google Shape;266;p45"/>
          <p:cNvSpPr txBox="1">
            <a:spLocks noGrp="1"/>
          </p:cNvSpPr>
          <p:nvPr>
            <p:ph type="title"/>
          </p:nvPr>
        </p:nvSpPr>
        <p:spPr>
          <a:xfrm>
            <a:off x="302684" y="418354"/>
            <a:ext cx="9737787"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7" name="Google Shape;267;p45"/>
          <p:cNvSpPr txBox="1">
            <a:spLocks noGrp="1"/>
          </p:cNvSpPr>
          <p:nvPr>
            <p:ph type="body" idx="4"/>
          </p:nvPr>
        </p:nvSpPr>
        <p:spPr>
          <a:xfrm>
            <a:off x="302685" y="1006103"/>
            <a:ext cx="9756631"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hoto Grid w/ Caption">
  <p:cSld name="3 Photo Grid w/ Caption">
    <p:spTree>
      <p:nvGrpSpPr>
        <p:cNvPr id="1" name="Shape 276"/>
        <p:cNvGrpSpPr/>
        <p:nvPr/>
      </p:nvGrpSpPr>
      <p:grpSpPr>
        <a:xfrm>
          <a:off x="0" y="0"/>
          <a:ext cx="0" cy="0"/>
          <a:chOff x="0" y="0"/>
          <a:chExt cx="0" cy="0"/>
        </a:xfrm>
      </p:grpSpPr>
      <p:sp>
        <p:nvSpPr>
          <p:cNvPr id="277" name="Google Shape;277;p47"/>
          <p:cNvSpPr>
            <a:spLocks noGrp="1"/>
          </p:cNvSpPr>
          <p:nvPr>
            <p:ph type="pic" idx="2"/>
          </p:nvPr>
        </p:nvSpPr>
        <p:spPr>
          <a:xfrm>
            <a:off x="319315" y="1578919"/>
            <a:ext cx="6076647" cy="4382344"/>
          </a:xfrm>
          <a:prstGeom prst="rect">
            <a:avLst/>
          </a:prstGeom>
          <a:noFill/>
          <a:ln>
            <a:noFill/>
          </a:ln>
        </p:spPr>
      </p:sp>
      <p:sp>
        <p:nvSpPr>
          <p:cNvPr id="278" name="Google Shape;278;p47"/>
          <p:cNvSpPr>
            <a:spLocks noGrp="1"/>
          </p:cNvSpPr>
          <p:nvPr>
            <p:ph type="pic" idx="3"/>
          </p:nvPr>
        </p:nvSpPr>
        <p:spPr>
          <a:xfrm>
            <a:off x="6512077" y="3690748"/>
            <a:ext cx="2960913" cy="2271611"/>
          </a:xfrm>
          <a:prstGeom prst="rect">
            <a:avLst/>
          </a:prstGeom>
          <a:noFill/>
          <a:ln>
            <a:noFill/>
          </a:ln>
        </p:spPr>
      </p:sp>
      <p:sp>
        <p:nvSpPr>
          <p:cNvPr id="279" name="Google Shape;279;p47"/>
          <p:cNvSpPr>
            <a:spLocks noGrp="1"/>
          </p:cNvSpPr>
          <p:nvPr>
            <p:ph type="pic" idx="4"/>
          </p:nvPr>
        </p:nvSpPr>
        <p:spPr>
          <a:xfrm>
            <a:off x="6512077" y="1578920"/>
            <a:ext cx="2960913" cy="2271611"/>
          </a:xfrm>
          <a:prstGeom prst="rect">
            <a:avLst/>
          </a:prstGeom>
          <a:noFill/>
          <a:ln>
            <a:noFill/>
          </a:ln>
        </p:spPr>
      </p:sp>
      <p:sp>
        <p:nvSpPr>
          <p:cNvPr id="280" name="Google Shape;280;p47"/>
          <p:cNvSpPr txBox="1">
            <a:spLocks noGrp="1"/>
          </p:cNvSpPr>
          <p:nvPr>
            <p:ph type="body" idx="1"/>
          </p:nvPr>
        </p:nvSpPr>
        <p:spPr>
          <a:xfrm>
            <a:off x="9608457" y="1572055"/>
            <a:ext cx="2293560" cy="356759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2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1" name="Google Shape;281;p47"/>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2" name="Google Shape;282;p47"/>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head and Chart w/ Caption Left">
  <p:cSld name="Subhead and Chart w/ Caption Left">
    <p:spTree>
      <p:nvGrpSpPr>
        <p:cNvPr id="1" name="Shape 294"/>
        <p:cNvGrpSpPr/>
        <p:nvPr/>
      </p:nvGrpSpPr>
      <p:grpSpPr>
        <a:xfrm>
          <a:off x="0" y="0"/>
          <a:ext cx="0" cy="0"/>
          <a:chOff x="0" y="0"/>
          <a:chExt cx="0" cy="0"/>
        </a:xfrm>
      </p:grpSpPr>
      <p:sp>
        <p:nvSpPr>
          <p:cNvPr id="295" name="Google Shape;295;p49"/>
          <p:cNvSpPr txBox="1">
            <a:spLocks noGrp="1"/>
          </p:cNvSpPr>
          <p:nvPr>
            <p:ph type="body" idx="1"/>
          </p:nvPr>
        </p:nvSpPr>
        <p:spPr>
          <a:xfrm>
            <a:off x="319315" y="2004541"/>
            <a:ext cx="3028648" cy="363970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2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6" name="Google Shape;296;p49"/>
          <p:cNvSpPr txBox="1">
            <a:spLocks noGrp="1"/>
          </p:cNvSpPr>
          <p:nvPr>
            <p:ph type="body" idx="2"/>
          </p:nvPr>
        </p:nvSpPr>
        <p:spPr>
          <a:xfrm>
            <a:off x="319919" y="1586342"/>
            <a:ext cx="3018367" cy="27622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7" name="Google Shape;297;p49"/>
          <p:cNvSpPr txBox="1">
            <a:spLocks noGrp="1"/>
          </p:cNvSpPr>
          <p:nvPr>
            <p:ph type="body" idx="3"/>
          </p:nvPr>
        </p:nvSpPr>
        <p:spPr>
          <a:xfrm>
            <a:off x="3536645" y="1585784"/>
            <a:ext cx="8321524" cy="4537204"/>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8" name="Google Shape;298;p49"/>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9" name="Google Shape;299;p49"/>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ubhead and Chart w/ Caption Right">
  <p:cSld name="Subhead and Chart w/ Caption Right">
    <p:spTree>
      <p:nvGrpSpPr>
        <p:cNvPr id="1" name="Shape 300"/>
        <p:cNvGrpSpPr/>
        <p:nvPr/>
      </p:nvGrpSpPr>
      <p:grpSpPr>
        <a:xfrm>
          <a:off x="0" y="0"/>
          <a:ext cx="0" cy="0"/>
          <a:chOff x="0" y="0"/>
          <a:chExt cx="0" cy="0"/>
        </a:xfrm>
      </p:grpSpPr>
      <p:sp>
        <p:nvSpPr>
          <p:cNvPr id="301" name="Google Shape;301;p50"/>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2" name="Google Shape;302;p50"/>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03" name="Google Shape;303;p50"/>
          <p:cNvSpPr txBox="1">
            <a:spLocks noGrp="1"/>
          </p:cNvSpPr>
          <p:nvPr>
            <p:ph type="body" idx="1"/>
          </p:nvPr>
        </p:nvSpPr>
        <p:spPr>
          <a:xfrm>
            <a:off x="8831748" y="2004541"/>
            <a:ext cx="3028648" cy="363970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2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4" name="Google Shape;304;p50"/>
          <p:cNvSpPr txBox="1">
            <a:spLocks noGrp="1"/>
          </p:cNvSpPr>
          <p:nvPr>
            <p:ph type="body" idx="2"/>
          </p:nvPr>
        </p:nvSpPr>
        <p:spPr>
          <a:xfrm>
            <a:off x="8832353" y="1586342"/>
            <a:ext cx="3018367" cy="27622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5" name="Google Shape;305;p50"/>
          <p:cNvSpPr txBox="1">
            <a:spLocks noGrp="1"/>
          </p:cNvSpPr>
          <p:nvPr>
            <p:ph type="body" idx="3"/>
          </p:nvPr>
        </p:nvSpPr>
        <p:spPr>
          <a:xfrm>
            <a:off x="305582" y="1585784"/>
            <a:ext cx="8321524" cy="4537204"/>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niversity Center Complex">
  <p:cSld name="University Center Complex">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5048250" y="1"/>
            <a:ext cx="7143749" cy="6857999"/>
          </a:xfrm>
          <a:prstGeom prst="rect">
            <a:avLst/>
          </a:prstGeom>
          <a:noFill/>
          <a:ln>
            <a:noFill/>
          </a:ln>
        </p:spPr>
      </p:pic>
      <p:sp>
        <p:nvSpPr>
          <p:cNvPr id="21" name="Google Shape;21;p21"/>
          <p:cNvSpPr txBox="1">
            <a:spLocks noGrp="1"/>
          </p:cNvSpPr>
          <p:nvPr>
            <p:ph type="body" idx="1"/>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21"/>
          <p:cNvSpPr txBox="1">
            <a:spLocks noGrp="1"/>
          </p:cNvSpPr>
          <p:nvPr>
            <p:ph type="body" idx="2"/>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body" idx="3"/>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4" name="Google Shape;24;p21"/>
          <p:cNvGrpSpPr/>
          <p:nvPr/>
        </p:nvGrpSpPr>
        <p:grpSpPr>
          <a:xfrm>
            <a:off x="0" y="6419356"/>
            <a:ext cx="12192000" cy="438645"/>
            <a:chOff x="0" y="4172975"/>
            <a:chExt cx="9144000" cy="438645"/>
          </a:xfrm>
        </p:grpSpPr>
        <p:cxnSp>
          <p:nvCxnSpPr>
            <p:cNvPr id="25" name="Google Shape;25;p21"/>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26" name="Google Shape;26;p21"/>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27" name="Google Shape;27;p21"/>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28" name="Google Shape;28;p21"/>
          <p:cNvGrpSpPr/>
          <p:nvPr/>
        </p:nvGrpSpPr>
        <p:grpSpPr>
          <a:xfrm>
            <a:off x="0" y="12208"/>
            <a:ext cx="12192000" cy="557"/>
            <a:chOff x="0" y="12207"/>
            <a:chExt cx="9144000" cy="557"/>
          </a:xfrm>
        </p:grpSpPr>
        <p:cxnSp>
          <p:nvCxnSpPr>
            <p:cNvPr id="29" name="Google Shape;29;p21"/>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30" name="Google Shape;30;p21"/>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31" name="Google Shape;31;p21"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gure Only">
  <p:cSld name="Figure Only">
    <p:spTree>
      <p:nvGrpSpPr>
        <p:cNvPr id="1" name="Shape 306"/>
        <p:cNvGrpSpPr/>
        <p:nvPr/>
      </p:nvGrpSpPr>
      <p:grpSpPr>
        <a:xfrm>
          <a:off x="0" y="0"/>
          <a:ext cx="0" cy="0"/>
          <a:chOff x="0" y="0"/>
          <a:chExt cx="0" cy="0"/>
        </a:xfrm>
      </p:grpSpPr>
      <p:sp>
        <p:nvSpPr>
          <p:cNvPr id="307" name="Google Shape;307;p51"/>
          <p:cNvSpPr txBox="1">
            <a:spLocks noGrp="1"/>
          </p:cNvSpPr>
          <p:nvPr>
            <p:ph type="body" idx="1"/>
          </p:nvPr>
        </p:nvSpPr>
        <p:spPr>
          <a:xfrm>
            <a:off x="302684" y="1585784"/>
            <a:ext cx="11308741" cy="4496172"/>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8" name="Google Shape;308;p51"/>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9" name="Google Shape;309;p51"/>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ubhead and Data Comparison w/ Caption Bottom">
  <p:cSld name="Subhead and Data Comparison w/ Caption Bottom">
    <p:spTree>
      <p:nvGrpSpPr>
        <p:cNvPr id="1" name="Shape 310"/>
        <p:cNvGrpSpPr/>
        <p:nvPr/>
      </p:nvGrpSpPr>
      <p:grpSpPr>
        <a:xfrm>
          <a:off x="0" y="0"/>
          <a:ext cx="0" cy="0"/>
          <a:chOff x="0" y="0"/>
          <a:chExt cx="0" cy="0"/>
        </a:xfrm>
      </p:grpSpPr>
      <p:sp>
        <p:nvSpPr>
          <p:cNvPr id="311" name="Google Shape;311;p52"/>
          <p:cNvSpPr txBox="1">
            <a:spLocks noGrp="1"/>
          </p:cNvSpPr>
          <p:nvPr>
            <p:ph type="body" idx="1"/>
          </p:nvPr>
        </p:nvSpPr>
        <p:spPr>
          <a:xfrm>
            <a:off x="328992" y="1578920"/>
            <a:ext cx="5623259" cy="3245019"/>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2" name="Google Shape;312;p52"/>
          <p:cNvSpPr txBox="1">
            <a:spLocks noGrp="1"/>
          </p:cNvSpPr>
          <p:nvPr>
            <p:ph type="body" idx="2"/>
          </p:nvPr>
        </p:nvSpPr>
        <p:spPr>
          <a:xfrm>
            <a:off x="328990" y="5043715"/>
            <a:ext cx="5623260" cy="106913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2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3" name="Google Shape;313;p52"/>
          <p:cNvSpPr txBox="1">
            <a:spLocks noGrp="1"/>
          </p:cNvSpPr>
          <p:nvPr>
            <p:ph type="body" idx="3"/>
          </p:nvPr>
        </p:nvSpPr>
        <p:spPr>
          <a:xfrm>
            <a:off x="6230273" y="1572054"/>
            <a:ext cx="5623675" cy="3251884"/>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4" name="Google Shape;314;p52"/>
          <p:cNvSpPr txBox="1">
            <a:spLocks noGrp="1"/>
          </p:cNvSpPr>
          <p:nvPr>
            <p:ph type="body" idx="4"/>
          </p:nvPr>
        </p:nvSpPr>
        <p:spPr>
          <a:xfrm>
            <a:off x="6230687" y="5043715"/>
            <a:ext cx="5623260" cy="106913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2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220"/>
              </a:spcBef>
              <a:spcAft>
                <a:spcPts val="0"/>
              </a:spcAft>
              <a:buClr>
                <a:schemeClr val="dk1"/>
              </a:buClr>
              <a:buSzPts val="1100"/>
              <a:buFont typeface="Arial"/>
              <a:buNone/>
              <a:defRPr sz="11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5" name="Google Shape;315;p52"/>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6" name="Google Shape;316;p52"/>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84" y="1112109"/>
            <a:ext cx="1158874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84" y="418354"/>
            <a:ext cx="9737787"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2016725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318"/>
        <p:cNvGrpSpPr/>
        <p:nvPr/>
      </p:nvGrpSpPr>
      <p:grpSpPr>
        <a:xfrm>
          <a:off x="0" y="0"/>
          <a:ext cx="0" cy="0"/>
          <a:chOff x="0" y="0"/>
          <a:chExt cx="0" cy="0"/>
        </a:xfrm>
      </p:grpSpPr>
      <p:grpSp>
        <p:nvGrpSpPr>
          <p:cNvPr id="319" name="Google Shape;319;p54"/>
          <p:cNvGrpSpPr/>
          <p:nvPr/>
        </p:nvGrpSpPr>
        <p:grpSpPr>
          <a:xfrm>
            <a:off x="0" y="5245112"/>
            <a:ext cx="12192000" cy="1612889"/>
            <a:chOff x="-1276426" y="5245111"/>
            <a:chExt cx="9144000" cy="1612889"/>
          </a:xfrm>
        </p:grpSpPr>
        <p:cxnSp>
          <p:nvCxnSpPr>
            <p:cNvPr id="320" name="Google Shape;320;p54"/>
            <p:cNvCxnSpPr/>
            <p:nvPr/>
          </p:nvCxnSpPr>
          <p:spPr>
            <a:xfrm>
              <a:off x="4822622" y="5245111"/>
              <a:ext cx="3044952" cy="0"/>
            </a:xfrm>
            <a:prstGeom prst="straightConnector1">
              <a:avLst/>
            </a:prstGeom>
            <a:noFill/>
            <a:ln w="50800" cap="flat" cmpd="sng">
              <a:solidFill>
                <a:srgbClr val="DF7023"/>
              </a:solidFill>
              <a:prstDash val="solid"/>
              <a:round/>
              <a:headEnd type="none" w="sm" len="sm"/>
              <a:tailEnd type="none" w="sm" len="sm"/>
            </a:ln>
          </p:spPr>
        </p:cxnSp>
        <p:cxnSp>
          <p:nvCxnSpPr>
            <p:cNvPr id="321" name="Google Shape;321;p54"/>
            <p:cNvCxnSpPr/>
            <p:nvPr/>
          </p:nvCxnSpPr>
          <p:spPr>
            <a:xfrm>
              <a:off x="-1276426" y="5245668"/>
              <a:ext cx="6099048" cy="0"/>
            </a:xfrm>
            <a:prstGeom prst="straightConnector1">
              <a:avLst/>
            </a:prstGeom>
            <a:noFill/>
            <a:ln w="50800" cap="flat" cmpd="sng">
              <a:solidFill>
                <a:srgbClr val="0F787D"/>
              </a:solidFill>
              <a:prstDash val="solid"/>
              <a:round/>
              <a:headEnd type="none" w="sm" len="sm"/>
              <a:tailEnd type="none" w="sm" len="sm"/>
            </a:ln>
          </p:spPr>
        </p:cxnSp>
        <p:sp>
          <p:nvSpPr>
            <p:cNvPr id="322" name="Google Shape;322;p54"/>
            <p:cNvSpPr/>
            <p:nvPr/>
          </p:nvSpPr>
          <p:spPr>
            <a:xfrm>
              <a:off x="-1276426" y="5272276"/>
              <a:ext cx="9144000" cy="158572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23" name="Google Shape;323;p54"/>
          <p:cNvSpPr txBox="1">
            <a:spLocks noGrp="1"/>
          </p:cNvSpPr>
          <p:nvPr>
            <p:ph type="subTitle" idx="1"/>
          </p:nvPr>
        </p:nvSpPr>
        <p:spPr>
          <a:xfrm>
            <a:off x="1828800" y="5240939"/>
            <a:ext cx="8534400" cy="1298388"/>
          </a:xfrm>
          <a:prstGeom prst="rect">
            <a:avLst/>
          </a:prstGeom>
          <a:noFill/>
          <a:ln>
            <a:noFill/>
          </a:ln>
        </p:spPr>
        <p:txBody>
          <a:bodyPr spcFirstLastPara="1" wrap="square" lIns="91425" tIns="45700" rIns="91425" bIns="45700" anchor="ctr" anchorCtr="0">
            <a:noAutofit/>
          </a:bodyPr>
          <a:lstStyle>
            <a:lvl1pPr marR="0" lvl="0" algn="ctr" rtl="0">
              <a:lnSpc>
                <a:spcPct val="120000"/>
              </a:lnSpc>
              <a:spcBef>
                <a:spcPts val="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324" name="Google Shape;324;p54" descr="Stevens-Secondary-PMSColor-R.png"/>
          <p:cNvPicPr preferRelativeResize="0"/>
          <p:nvPr/>
        </p:nvPicPr>
        <p:blipFill rotWithShape="1">
          <a:blip r:embed="rId2">
            <a:alphaModFix/>
          </a:blip>
          <a:srcRect/>
          <a:stretch/>
        </p:blipFill>
        <p:spPr>
          <a:xfrm>
            <a:off x="3740571" y="678405"/>
            <a:ext cx="4725731" cy="3028003"/>
          </a:xfrm>
          <a:prstGeom prst="rect">
            <a:avLst/>
          </a:prstGeom>
          <a:noFill/>
          <a:ln>
            <a:noFill/>
          </a:ln>
        </p:spPr>
      </p:pic>
      <p:pic>
        <p:nvPicPr>
          <p:cNvPr id="325" name="Google Shape;325;p54"/>
          <p:cNvPicPr preferRelativeResize="0"/>
          <p:nvPr/>
        </p:nvPicPr>
        <p:blipFill rotWithShape="1">
          <a:blip r:embed="rId3">
            <a:alphaModFix/>
          </a:blip>
          <a:srcRect/>
          <a:stretch/>
        </p:blipFill>
        <p:spPr>
          <a:xfrm>
            <a:off x="4470400" y="4263995"/>
            <a:ext cx="3251200" cy="368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ttila">
  <p:cSld name="Attila">
    <p:spTree>
      <p:nvGrpSpPr>
        <p:cNvPr id="1" name="Shape 32"/>
        <p:cNvGrpSpPr/>
        <p:nvPr/>
      </p:nvGrpSpPr>
      <p:grpSpPr>
        <a:xfrm>
          <a:off x="0" y="0"/>
          <a:ext cx="0" cy="0"/>
          <a:chOff x="0" y="0"/>
          <a:chExt cx="0" cy="0"/>
        </a:xfrm>
      </p:grpSpPr>
      <p:pic>
        <p:nvPicPr>
          <p:cNvPr id="33" name="Google Shape;33;p22"/>
          <p:cNvPicPr preferRelativeResize="0"/>
          <p:nvPr/>
        </p:nvPicPr>
        <p:blipFill rotWithShape="1">
          <a:blip r:embed="rId2">
            <a:alphaModFix/>
          </a:blip>
          <a:srcRect/>
          <a:stretch/>
        </p:blipFill>
        <p:spPr>
          <a:xfrm>
            <a:off x="5048250" y="1"/>
            <a:ext cx="7143749" cy="6857999"/>
          </a:xfrm>
          <a:prstGeom prst="rect">
            <a:avLst/>
          </a:prstGeom>
          <a:noFill/>
          <a:ln>
            <a:noFill/>
          </a:ln>
        </p:spPr>
      </p:pic>
      <p:sp>
        <p:nvSpPr>
          <p:cNvPr id="34" name="Google Shape;34;p22"/>
          <p:cNvSpPr txBox="1">
            <a:spLocks noGrp="1"/>
          </p:cNvSpPr>
          <p:nvPr>
            <p:ph type="body" idx="1"/>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Google Shape;35;p22"/>
          <p:cNvSpPr txBox="1">
            <a:spLocks noGrp="1"/>
          </p:cNvSpPr>
          <p:nvPr>
            <p:ph type="body" idx="2"/>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Google Shape;36;p22"/>
          <p:cNvSpPr txBox="1">
            <a:spLocks noGrp="1"/>
          </p:cNvSpPr>
          <p:nvPr>
            <p:ph type="body" idx="3"/>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37" name="Google Shape;37;p22"/>
          <p:cNvGrpSpPr/>
          <p:nvPr/>
        </p:nvGrpSpPr>
        <p:grpSpPr>
          <a:xfrm>
            <a:off x="0" y="6419356"/>
            <a:ext cx="12192000" cy="438645"/>
            <a:chOff x="0" y="4172975"/>
            <a:chExt cx="9144000" cy="438645"/>
          </a:xfrm>
        </p:grpSpPr>
        <p:cxnSp>
          <p:nvCxnSpPr>
            <p:cNvPr id="38" name="Google Shape;38;p22"/>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39" name="Google Shape;39;p22"/>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40" name="Google Shape;40;p22"/>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1" name="Google Shape;41;p22"/>
          <p:cNvGrpSpPr/>
          <p:nvPr/>
        </p:nvGrpSpPr>
        <p:grpSpPr>
          <a:xfrm>
            <a:off x="0" y="12208"/>
            <a:ext cx="12192000" cy="557"/>
            <a:chOff x="0" y="12207"/>
            <a:chExt cx="9144000" cy="557"/>
          </a:xfrm>
        </p:grpSpPr>
        <p:cxnSp>
          <p:nvCxnSpPr>
            <p:cNvPr id="42" name="Google Shape;42;p22"/>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43" name="Google Shape;43;p22"/>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44" name="Google Shape;44;p22"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rone view">
  <p:cSld name="drone view">
    <p:spTree>
      <p:nvGrpSpPr>
        <p:cNvPr id="1" name="Shape 45"/>
        <p:cNvGrpSpPr/>
        <p:nvPr/>
      </p:nvGrpSpPr>
      <p:grpSpPr>
        <a:xfrm>
          <a:off x="0" y="0"/>
          <a:ext cx="0" cy="0"/>
          <a:chOff x="0" y="0"/>
          <a:chExt cx="0" cy="0"/>
        </a:xfrm>
      </p:grpSpPr>
      <p:pic>
        <p:nvPicPr>
          <p:cNvPr id="46" name="Google Shape;46;p23"/>
          <p:cNvPicPr preferRelativeResize="0"/>
          <p:nvPr/>
        </p:nvPicPr>
        <p:blipFill rotWithShape="1">
          <a:blip r:embed="rId2">
            <a:alphaModFix/>
          </a:blip>
          <a:srcRect/>
          <a:stretch/>
        </p:blipFill>
        <p:spPr>
          <a:xfrm>
            <a:off x="5048250" y="1"/>
            <a:ext cx="7143749" cy="6857999"/>
          </a:xfrm>
          <a:prstGeom prst="rect">
            <a:avLst/>
          </a:prstGeom>
          <a:noFill/>
          <a:ln>
            <a:noFill/>
          </a:ln>
        </p:spPr>
      </p:pic>
      <p:sp>
        <p:nvSpPr>
          <p:cNvPr id="47" name="Google Shape;47;p23"/>
          <p:cNvSpPr txBox="1">
            <a:spLocks noGrp="1"/>
          </p:cNvSpPr>
          <p:nvPr>
            <p:ph type="body" idx="1"/>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Google Shape;48;p23"/>
          <p:cNvSpPr txBox="1">
            <a:spLocks noGrp="1"/>
          </p:cNvSpPr>
          <p:nvPr>
            <p:ph type="body" idx="2"/>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Google Shape;49;p23"/>
          <p:cNvSpPr txBox="1">
            <a:spLocks noGrp="1"/>
          </p:cNvSpPr>
          <p:nvPr>
            <p:ph type="body" idx="3"/>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50" name="Google Shape;50;p23"/>
          <p:cNvGrpSpPr/>
          <p:nvPr/>
        </p:nvGrpSpPr>
        <p:grpSpPr>
          <a:xfrm>
            <a:off x="0" y="6419356"/>
            <a:ext cx="12192000" cy="438645"/>
            <a:chOff x="0" y="4172975"/>
            <a:chExt cx="9144000" cy="438645"/>
          </a:xfrm>
        </p:grpSpPr>
        <p:cxnSp>
          <p:nvCxnSpPr>
            <p:cNvPr id="51" name="Google Shape;51;p23"/>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52" name="Google Shape;52;p23"/>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53" name="Google Shape;53;p23"/>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54" name="Google Shape;54;p23"/>
          <p:cNvGrpSpPr/>
          <p:nvPr/>
        </p:nvGrpSpPr>
        <p:grpSpPr>
          <a:xfrm>
            <a:off x="0" y="12208"/>
            <a:ext cx="12192000" cy="557"/>
            <a:chOff x="0" y="12207"/>
            <a:chExt cx="9144000" cy="557"/>
          </a:xfrm>
        </p:grpSpPr>
        <p:cxnSp>
          <p:nvCxnSpPr>
            <p:cNvPr id="55" name="Google Shape;55;p23"/>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56" name="Google Shape;56;p23"/>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57" name="Google Shape;57;p23"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reworks">
  <p:cSld name="Fireworks">
    <p:spTree>
      <p:nvGrpSpPr>
        <p:cNvPr id="1" name="Shape 58"/>
        <p:cNvGrpSpPr/>
        <p:nvPr/>
      </p:nvGrpSpPr>
      <p:grpSpPr>
        <a:xfrm>
          <a:off x="0" y="0"/>
          <a:ext cx="0" cy="0"/>
          <a:chOff x="0" y="0"/>
          <a:chExt cx="0" cy="0"/>
        </a:xfrm>
      </p:grpSpPr>
      <p:pic>
        <p:nvPicPr>
          <p:cNvPr id="59" name="Google Shape;59;p24"/>
          <p:cNvPicPr preferRelativeResize="0"/>
          <p:nvPr/>
        </p:nvPicPr>
        <p:blipFill rotWithShape="1">
          <a:blip r:embed="rId2">
            <a:alphaModFix/>
          </a:blip>
          <a:srcRect/>
          <a:stretch/>
        </p:blipFill>
        <p:spPr>
          <a:xfrm>
            <a:off x="5048250" y="1"/>
            <a:ext cx="7143749" cy="6857999"/>
          </a:xfrm>
          <a:prstGeom prst="rect">
            <a:avLst/>
          </a:prstGeom>
          <a:noFill/>
          <a:ln>
            <a:noFill/>
          </a:ln>
        </p:spPr>
      </p:pic>
      <p:sp>
        <p:nvSpPr>
          <p:cNvPr id="60" name="Google Shape;60;p24"/>
          <p:cNvSpPr txBox="1">
            <a:spLocks noGrp="1"/>
          </p:cNvSpPr>
          <p:nvPr>
            <p:ph type="body" idx="1"/>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24"/>
          <p:cNvSpPr txBox="1">
            <a:spLocks noGrp="1"/>
          </p:cNvSpPr>
          <p:nvPr>
            <p:ph type="body" idx="2"/>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24"/>
          <p:cNvSpPr txBox="1">
            <a:spLocks noGrp="1"/>
          </p:cNvSpPr>
          <p:nvPr>
            <p:ph type="body" idx="3"/>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3" name="Google Shape;63;p24"/>
          <p:cNvGrpSpPr/>
          <p:nvPr/>
        </p:nvGrpSpPr>
        <p:grpSpPr>
          <a:xfrm>
            <a:off x="0" y="6419356"/>
            <a:ext cx="12192000" cy="438645"/>
            <a:chOff x="0" y="4172975"/>
            <a:chExt cx="9144000" cy="438645"/>
          </a:xfrm>
        </p:grpSpPr>
        <p:cxnSp>
          <p:nvCxnSpPr>
            <p:cNvPr id="64" name="Google Shape;64;p24"/>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65" name="Google Shape;65;p24"/>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66" name="Google Shape;66;p24"/>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67" name="Google Shape;67;p24"/>
          <p:cNvGrpSpPr/>
          <p:nvPr/>
        </p:nvGrpSpPr>
        <p:grpSpPr>
          <a:xfrm>
            <a:off x="0" y="12208"/>
            <a:ext cx="12192000" cy="557"/>
            <a:chOff x="0" y="12207"/>
            <a:chExt cx="9144000" cy="557"/>
          </a:xfrm>
        </p:grpSpPr>
        <p:cxnSp>
          <p:nvCxnSpPr>
            <p:cNvPr id="68" name="Google Shape;68;p24"/>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69" name="Google Shape;69;p24"/>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70" name="Google Shape;70;p24"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vocation 2021">
  <p:cSld name="Convocation 2021">
    <p:spTree>
      <p:nvGrpSpPr>
        <p:cNvPr id="1" name="Shape 71"/>
        <p:cNvGrpSpPr/>
        <p:nvPr/>
      </p:nvGrpSpPr>
      <p:grpSpPr>
        <a:xfrm>
          <a:off x="0" y="0"/>
          <a:ext cx="0" cy="0"/>
          <a:chOff x="0" y="0"/>
          <a:chExt cx="0" cy="0"/>
        </a:xfrm>
      </p:grpSpPr>
      <p:pic>
        <p:nvPicPr>
          <p:cNvPr id="72" name="Google Shape;72;p25"/>
          <p:cNvPicPr preferRelativeResize="0"/>
          <p:nvPr/>
        </p:nvPicPr>
        <p:blipFill rotWithShape="1">
          <a:blip r:embed="rId2">
            <a:alphaModFix/>
          </a:blip>
          <a:srcRect/>
          <a:stretch/>
        </p:blipFill>
        <p:spPr>
          <a:xfrm>
            <a:off x="5048250" y="1"/>
            <a:ext cx="7143749" cy="6857999"/>
          </a:xfrm>
          <a:prstGeom prst="rect">
            <a:avLst/>
          </a:prstGeom>
          <a:noFill/>
          <a:ln>
            <a:noFill/>
          </a:ln>
        </p:spPr>
      </p:pic>
      <p:sp>
        <p:nvSpPr>
          <p:cNvPr id="73" name="Google Shape;73;p25"/>
          <p:cNvSpPr txBox="1">
            <a:spLocks noGrp="1"/>
          </p:cNvSpPr>
          <p:nvPr>
            <p:ph type="body" idx="1"/>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body" idx="2"/>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body" idx="3"/>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76" name="Google Shape;76;p25"/>
          <p:cNvGrpSpPr/>
          <p:nvPr/>
        </p:nvGrpSpPr>
        <p:grpSpPr>
          <a:xfrm>
            <a:off x="0" y="6419356"/>
            <a:ext cx="12192000" cy="438645"/>
            <a:chOff x="0" y="4172975"/>
            <a:chExt cx="9144000" cy="438645"/>
          </a:xfrm>
        </p:grpSpPr>
        <p:cxnSp>
          <p:nvCxnSpPr>
            <p:cNvPr id="77" name="Google Shape;77;p25"/>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78" name="Google Shape;78;p25"/>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79" name="Google Shape;79;p25"/>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0" name="Google Shape;80;p25"/>
          <p:cNvGrpSpPr/>
          <p:nvPr/>
        </p:nvGrpSpPr>
        <p:grpSpPr>
          <a:xfrm>
            <a:off x="0" y="12208"/>
            <a:ext cx="12192000" cy="557"/>
            <a:chOff x="0" y="12207"/>
            <a:chExt cx="9144000" cy="557"/>
          </a:xfrm>
        </p:grpSpPr>
        <p:cxnSp>
          <p:nvCxnSpPr>
            <p:cNvPr id="81" name="Google Shape;81;p25"/>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82" name="Google Shape;82;p25"/>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83" name="Google Shape;83;p25"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84"/>
        <p:cNvGrpSpPr/>
        <p:nvPr/>
      </p:nvGrpSpPr>
      <p:grpSpPr>
        <a:xfrm>
          <a:off x="0" y="0"/>
          <a:ext cx="0" cy="0"/>
          <a:chOff x="0" y="0"/>
          <a:chExt cx="0" cy="0"/>
        </a:xfrm>
      </p:grpSpPr>
      <p:pic>
        <p:nvPicPr>
          <p:cNvPr id="85" name="Google Shape;85;p26"/>
          <p:cNvPicPr preferRelativeResize="0"/>
          <p:nvPr/>
        </p:nvPicPr>
        <p:blipFill rotWithShape="1">
          <a:blip r:embed="rId2">
            <a:alphaModFix/>
          </a:blip>
          <a:srcRect/>
          <a:stretch/>
        </p:blipFill>
        <p:spPr>
          <a:xfrm>
            <a:off x="5048250" y="0"/>
            <a:ext cx="7143749" cy="6858000"/>
          </a:xfrm>
          <a:prstGeom prst="rect">
            <a:avLst/>
          </a:prstGeom>
          <a:noFill/>
          <a:ln>
            <a:noFill/>
          </a:ln>
        </p:spPr>
      </p:pic>
      <p:sp>
        <p:nvSpPr>
          <p:cNvPr id="86" name="Google Shape;86;p26"/>
          <p:cNvSpPr txBox="1">
            <a:spLocks noGrp="1"/>
          </p:cNvSpPr>
          <p:nvPr>
            <p:ph type="body" idx="1"/>
          </p:nvPr>
        </p:nvSpPr>
        <p:spPr>
          <a:xfrm>
            <a:off x="165100" y="3534870"/>
            <a:ext cx="6658037"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26"/>
          <p:cNvSpPr txBox="1">
            <a:spLocks noGrp="1"/>
          </p:cNvSpPr>
          <p:nvPr>
            <p:ph type="body" idx="2"/>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Google Shape;88;p26"/>
          <p:cNvSpPr txBox="1">
            <a:spLocks noGrp="1"/>
          </p:cNvSpPr>
          <p:nvPr>
            <p:ph type="body" idx="3"/>
          </p:nvPr>
        </p:nvSpPr>
        <p:spPr>
          <a:xfrm>
            <a:off x="154519" y="4898572"/>
            <a:ext cx="667858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9" name="Google Shape;89;p26"/>
          <p:cNvGrpSpPr/>
          <p:nvPr/>
        </p:nvGrpSpPr>
        <p:grpSpPr>
          <a:xfrm>
            <a:off x="0" y="6419356"/>
            <a:ext cx="12192000" cy="438645"/>
            <a:chOff x="0" y="4172975"/>
            <a:chExt cx="9144000" cy="438645"/>
          </a:xfrm>
        </p:grpSpPr>
        <p:cxnSp>
          <p:nvCxnSpPr>
            <p:cNvPr id="90" name="Google Shape;90;p26"/>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91" name="Google Shape;91;p26"/>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92" name="Google Shape;92;p26"/>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3" name="Google Shape;93;p26"/>
          <p:cNvGrpSpPr/>
          <p:nvPr/>
        </p:nvGrpSpPr>
        <p:grpSpPr>
          <a:xfrm>
            <a:off x="0" y="12208"/>
            <a:ext cx="12192000" cy="557"/>
            <a:chOff x="0" y="12207"/>
            <a:chExt cx="9144000" cy="557"/>
          </a:xfrm>
        </p:grpSpPr>
        <p:cxnSp>
          <p:nvCxnSpPr>
            <p:cNvPr id="94" name="Google Shape;94;p26"/>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95" name="Google Shape;95;p26"/>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96" name="Google Shape;96;p26"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97"/>
        <p:cNvGrpSpPr/>
        <p:nvPr/>
      </p:nvGrpSpPr>
      <p:grpSpPr>
        <a:xfrm>
          <a:off x="0" y="0"/>
          <a:ext cx="0" cy="0"/>
          <a:chOff x="0" y="0"/>
          <a:chExt cx="0" cy="0"/>
        </a:xfrm>
      </p:grpSpPr>
      <p:pic>
        <p:nvPicPr>
          <p:cNvPr id="98" name="Google Shape;98;p27" descr="shield.png"/>
          <p:cNvPicPr preferRelativeResize="0"/>
          <p:nvPr/>
        </p:nvPicPr>
        <p:blipFill rotWithShape="1">
          <a:blip r:embed="rId2">
            <a:alphaModFix/>
          </a:blip>
          <a:srcRect/>
          <a:stretch/>
        </p:blipFill>
        <p:spPr>
          <a:xfrm>
            <a:off x="5236085" y="1170132"/>
            <a:ext cx="6955916" cy="5687868"/>
          </a:xfrm>
          <a:prstGeom prst="rect">
            <a:avLst/>
          </a:prstGeom>
          <a:noFill/>
          <a:ln>
            <a:noFill/>
          </a:ln>
        </p:spPr>
      </p:pic>
      <p:sp>
        <p:nvSpPr>
          <p:cNvPr id="99" name="Google Shape;99;p27"/>
          <p:cNvSpPr txBox="1">
            <a:spLocks noGrp="1"/>
          </p:cNvSpPr>
          <p:nvPr>
            <p:ph type="body" idx="1"/>
          </p:nvPr>
        </p:nvSpPr>
        <p:spPr>
          <a:xfrm>
            <a:off x="165101" y="3534870"/>
            <a:ext cx="5104155"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27"/>
          <p:cNvSpPr txBox="1">
            <a:spLocks noGrp="1"/>
          </p:cNvSpPr>
          <p:nvPr>
            <p:ph type="body" idx="2"/>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27"/>
          <p:cNvSpPr txBox="1">
            <a:spLocks noGrp="1"/>
          </p:cNvSpPr>
          <p:nvPr>
            <p:ph type="body" idx="3"/>
          </p:nvPr>
        </p:nvSpPr>
        <p:spPr>
          <a:xfrm>
            <a:off x="154519" y="4898572"/>
            <a:ext cx="512685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2" name="Google Shape;102;p27"/>
          <p:cNvGrpSpPr/>
          <p:nvPr/>
        </p:nvGrpSpPr>
        <p:grpSpPr>
          <a:xfrm>
            <a:off x="0" y="6419356"/>
            <a:ext cx="12192000" cy="438645"/>
            <a:chOff x="0" y="4172975"/>
            <a:chExt cx="9144000" cy="438645"/>
          </a:xfrm>
        </p:grpSpPr>
        <p:cxnSp>
          <p:nvCxnSpPr>
            <p:cNvPr id="103" name="Google Shape;103;p27"/>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04" name="Google Shape;104;p27"/>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05" name="Google Shape;105;p27"/>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06" name="Google Shape;106;p27"/>
          <p:cNvGrpSpPr/>
          <p:nvPr/>
        </p:nvGrpSpPr>
        <p:grpSpPr>
          <a:xfrm>
            <a:off x="0" y="12208"/>
            <a:ext cx="12192000" cy="557"/>
            <a:chOff x="0" y="12207"/>
            <a:chExt cx="9144000" cy="557"/>
          </a:xfrm>
        </p:grpSpPr>
        <p:cxnSp>
          <p:nvCxnSpPr>
            <p:cNvPr id="107" name="Google Shape;107;p27"/>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08" name="Google Shape;108;p27"/>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09" name="Google Shape;109;p27"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AS">
  <p:cSld name="EAS">
    <p:spTree>
      <p:nvGrpSpPr>
        <p:cNvPr id="1" name="Shape 153"/>
        <p:cNvGrpSpPr/>
        <p:nvPr/>
      </p:nvGrpSpPr>
      <p:grpSpPr>
        <a:xfrm>
          <a:off x="0" y="0"/>
          <a:ext cx="0" cy="0"/>
          <a:chOff x="0" y="0"/>
          <a:chExt cx="0" cy="0"/>
        </a:xfrm>
      </p:grpSpPr>
      <p:pic>
        <p:nvPicPr>
          <p:cNvPr id="154" name="Google Shape;154;p34"/>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155" name="Google Shape;155;p34"/>
          <p:cNvGrpSpPr/>
          <p:nvPr/>
        </p:nvGrpSpPr>
        <p:grpSpPr>
          <a:xfrm>
            <a:off x="0" y="6419356"/>
            <a:ext cx="12192000" cy="438645"/>
            <a:chOff x="0" y="3956541"/>
            <a:chExt cx="9144000" cy="438645"/>
          </a:xfrm>
        </p:grpSpPr>
        <p:cxnSp>
          <p:nvCxnSpPr>
            <p:cNvPr id="156" name="Google Shape;156;p34"/>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57" name="Google Shape;157;p34"/>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58" name="Google Shape;158;p34"/>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59" name="Google Shape;159;p34"/>
          <p:cNvPicPr preferRelativeResize="0"/>
          <p:nvPr/>
        </p:nvPicPr>
        <p:blipFill rotWithShape="1">
          <a:blip r:embed="rId3">
            <a:alphaModFix/>
          </a:blip>
          <a:srcRect/>
          <a:stretch/>
        </p:blipFill>
        <p:spPr>
          <a:xfrm>
            <a:off x="7188200" y="6584950"/>
            <a:ext cx="3911600" cy="127000"/>
          </a:xfrm>
          <a:prstGeom prst="rect">
            <a:avLst/>
          </a:prstGeom>
          <a:noFill/>
          <a:ln>
            <a:noFill/>
          </a:ln>
        </p:spPr>
      </p:pic>
      <p:sp>
        <p:nvSpPr>
          <p:cNvPr id="160" name="Google Shape;160;p34"/>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61" name="Google Shape;161;p34"/>
          <p:cNvSpPr txBox="1">
            <a:spLocks noGrp="1"/>
          </p:cNvSpPr>
          <p:nvPr>
            <p:ph type="body" idx="1"/>
          </p:nvPr>
        </p:nvSpPr>
        <p:spPr>
          <a:xfrm>
            <a:off x="302684" y="1709351"/>
            <a:ext cx="5656019"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2" name="Google Shape;162;p34"/>
          <p:cNvSpPr txBox="1">
            <a:spLocks noGrp="1"/>
          </p:cNvSpPr>
          <p:nvPr>
            <p:ph type="title"/>
          </p:nvPr>
        </p:nvSpPr>
        <p:spPr>
          <a:xfrm>
            <a:off x="302684" y="418354"/>
            <a:ext cx="9737787"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3" name="Google Shape;163;p34"/>
          <p:cNvSpPr txBox="1">
            <a:spLocks noGrp="1"/>
          </p:cNvSpPr>
          <p:nvPr>
            <p:ph type="body" idx="2"/>
          </p:nvPr>
        </p:nvSpPr>
        <p:spPr>
          <a:xfrm>
            <a:off x="302685" y="1006103"/>
            <a:ext cx="9756631"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64" name="Google Shape;164;p34"/>
          <p:cNvGrpSpPr/>
          <p:nvPr/>
        </p:nvGrpSpPr>
        <p:grpSpPr>
          <a:xfrm>
            <a:off x="0" y="0"/>
            <a:ext cx="12192000" cy="928827"/>
            <a:chOff x="0" y="2593782"/>
            <a:chExt cx="9144000" cy="928827"/>
          </a:xfrm>
        </p:grpSpPr>
        <p:cxnSp>
          <p:nvCxnSpPr>
            <p:cNvPr id="165" name="Google Shape;165;p34"/>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166" name="Google Shape;166;p34"/>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167" name="Google Shape;167;p34"/>
            <p:cNvPicPr preferRelativeResize="0"/>
            <p:nvPr/>
          </p:nvPicPr>
          <p:blipFill rotWithShape="1">
            <a:blip r:embed="rId4">
              <a:alphaModFix/>
            </a:blip>
            <a:srcRect t="13018" r="68665"/>
            <a:stretch/>
          </p:blipFill>
          <p:spPr>
            <a:xfrm>
              <a:off x="8323018" y="2593782"/>
              <a:ext cx="588774" cy="928827"/>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5.xml"/><Relationship Id="rId1" Type="http://schemas.openxmlformats.org/officeDocument/2006/relationships/slideLayout" Target="../slideLayouts/slideLayout15.xml"/><Relationship Id="rId4"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0.xml"/><Relationship Id="rId7"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7.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33"/>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grpSp>
        <p:nvGrpSpPr>
          <p:cNvPr id="199" name="Google Shape;199;p37"/>
          <p:cNvGrpSpPr/>
          <p:nvPr/>
        </p:nvGrpSpPr>
        <p:grpSpPr>
          <a:xfrm>
            <a:off x="0" y="6419356"/>
            <a:ext cx="12192000" cy="438645"/>
            <a:chOff x="0" y="4172975"/>
            <a:chExt cx="9144000" cy="438645"/>
          </a:xfrm>
        </p:grpSpPr>
        <p:cxnSp>
          <p:nvCxnSpPr>
            <p:cNvPr id="200" name="Google Shape;200;p37"/>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201" name="Google Shape;201;p37"/>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202" name="Google Shape;202;p37"/>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03" name="Google Shape;203;p37"/>
          <p:cNvPicPr preferRelativeResize="0"/>
          <p:nvPr/>
        </p:nvPicPr>
        <p:blipFill rotWithShape="1">
          <a:blip r:embed="rId3">
            <a:alphaModFix/>
          </a:blip>
          <a:srcRect/>
          <a:stretch/>
        </p:blipFill>
        <p:spPr>
          <a:xfrm>
            <a:off x="7188200" y="6584950"/>
            <a:ext cx="3911600" cy="127000"/>
          </a:xfrm>
          <a:prstGeom prst="rect">
            <a:avLst/>
          </a:prstGeom>
          <a:noFill/>
          <a:ln>
            <a:noFill/>
          </a:ln>
        </p:spPr>
      </p:pic>
      <p:sp>
        <p:nvSpPr>
          <p:cNvPr id="204" name="Google Shape;204;p37"/>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205" name="Google Shape;205;p37"/>
          <p:cNvGrpSpPr/>
          <p:nvPr/>
        </p:nvGrpSpPr>
        <p:grpSpPr>
          <a:xfrm>
            <a:off x="0" y="0"/>
            <a:ext cx="12192000" cy="928827"/>
            <a:chOff x="0" y="2593782"/>
            <a:chExt cx="9144000" cy="928827"/>
          </a:xfrm>
        </p:grpSpPr>
        <p:cxnSp>
          <p:nvCxnSpPr>
            <p:cNvPr id="206" name="Google Shape;206;p37"/>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207" name="Google Shape;207;p37"/>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208" name="Google Shape;208;p37"/>
            <p:cNvPicPr preferRelativeResize="0"/>
            <p:nvPr/>
          </p:nvPicPr>
          <p:blipFill rotWithShape="1">
            <a:blip r:embed="rId4">
              <a:alphaModFix/>
            </a:blip>
            <a:srcRect t="13018" r="68665"/>
            <a:stretch/>
          </p:blipFill>
          <p:spPr>
            <a:xfrm>
              <a:off x="8323018" y="2593782"/>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6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grpSp>
        <p:nvGrpSpPr>
          <p:cNvPr id="233" name="Google Shape;233;p42"/>
          <p:cNvGrpSpPr/>
          <p:nvPr/>
        </p:nvGrpSpPr>
        <p:grpSpPr>
          <a:xfrm>
            <a:off x="0" y="6419356"/>
            <a:ext cx="12192000" cy="438645"/>
            <a:chOff x="0" y="3956541"/>
            <a:chExt cx="9144000" cy="438645"/>
          </a:xfrm>
        </p:grpSpPr>
        <p:cxnSp>
          <p:nvCxnSpPr>
            <p:cNvPr id="234" name="Google Shape;234;p42"/>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235" name="Google Shape;235;p42"/>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236" name="Google Shape;236;p42"/>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37" name="Google Shape;237;p42"/>
          <p:cNvPicPr preferRelativeResize="0"/>
          <p:nvPr/>
        </p:nvPicPr>
        <p:blipFill rotWithShape="1">
          <a:blip r:embed="rId3">
            <a:alphaModFix/>
          </a:blip>
          <a:srcRect/>
          <a:stretch/>
        </p:blipFill>
        <p:spPr>
          <a:xfrm>
            <a:off x="7188200" y="6584950"/>
            <a:ext cx="3911600" cy="127000"/>
          </a:xfrm>
          <a:prstGeom prst="rect">
            <a:avLst/>
          </a:prstGeom>
          <a:noFill/>
          <a:ln>
            <a:noFill/>
          </a:ln>
        </p:spPr>
      </p:pic>
      <p:sp>
        <p:nvSpPr>
          <p:cNvPr id="238" name="Google Shape;238;p42"/>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239" name="Google Shape;239;p42"/>
          <p:cNvGrpSpPr/>
          <p:nvPr/>
        </p:nvGrpSpPr>
        <p:grpSpPr>
          <a:xfrm>
            <a:off x="0" y="0"/>
            <a:ext cx="12192000" cy="928827"/>
            <a:chOff x="0" y="2593782"/>
            <a:chExt cx="9144000" cy="928827"/>
          </a:xfrm>
        </p:grpSpPr>
        <p:cxnSp>
          <p:nvCxnSpPr>
            <p:cNvPr id="240" name="Google Shape;240;p42"/>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241" name="Google Shape;241;p42"/>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242" name="Google Shape;242;p42"/>
            <p:cNvPicPr preferRelativeResize="0"/>
            <p:nvPr/>
          </p:nvPicPr>
          <p:blipFill rotWithShape="1">
            <a:blip r:embed="rId4">
              <a:alphaModFix/>
            </a:blip>
            <a:srcRect t="13018" r="68665"/>
            <a:stretch/>
          </p:blipFill>
          <p:spPr>
            <a:xfrm>
              <a:off x="8323018" y="2593782"/>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grpSp>
        <p:nvGrpSpPr>
          <p:cNvPr id="251" name="Google Shape;251;p44"/>
          <p:cNvGrpSpPr/>
          <p:nvPr/>
        </p:nvGrpSpPr>
        <p:grpSpPr>
          <a:xfrm>
            <a:off x="0" y="6419356"/>
            <a:ext cx="12192000" cy="438645"/>
            <a:chOff x="0" y="3956541"/>
            <a:chExt cx="9144000" cy="438645"/>
          </a:xfrm>
        </p:grpSpPr>
        <p:cxnSp>
          <p:nvCxnSpPr>
            <p:cNvPr id="252" name="Google Shape;252;p44"/>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253" name="Google Shape;253;p44"/>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254" name="Google Shape;254;p44"/>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55" name="Google Shape;255;p44"/>
          <p:cNvPicPr preferRelativeResize="0"/>
          <p:nvPr/>
        </p:nvPicPr>
        <p:blipFill rotWithShape="1">
          <a:blip r:embed="rId4">
            <a:alphaModFix/>
          </a:blip>
          <a:srcRect/>
          <a:stretch/>
        </p:blipFill>
        <p:spPr>
          <a:xfrm>
            <a:off x="7188200" y="6584950"/>
            <a:ext cx="3911600" cy="127000"/>
          </a:xfrm>
          <a:prstGeom prst="rect">
            <a:avLst/>
          </a:prstGeom>
          <a:noFill/>
          <a:ln>
            <a:noFill/>
          </a:ln>
        </p:spPr>
      </p:pic>
      <p:sp>
        <p:nvSpPr>
          <p:cNvPr id="256" name="Google Shape;256;p44"/>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257" name="Google Shape;257;p44"/>
          <p:cNvGrpSpPr/>
          <p:nvPr/>
        </p:nvGrpSpPr>
        <p:grpSpPr>
          <a:xfrm>
            <a:off x="0" y="0"/>
            <a:ext cx="12192000" cy="928827"/>
            <a:chOff x="0" y="2593782"/>
            <a:chExt cx="9144000" cy="928827"/>
          </a:xfrm>
        </p:grpSpPr>
        <p:cxnSp>
          <p:nvCxnSpPr>
            <p:cNvPr id="258" name="Google Shape;258;p44"/>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259" name="Google Shape;259;p44"/>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260" name="Google Shape;260;p44"/>
            <p:cNvPicPr preferRelativeResize="0"/>
            <p:nvPr/>
          </p:nvPicPr>
          <p:blipFill rotWithShape="1">
            <a:blip r:embed="rId5">
              <a:alphaModFix/>
            </a:blip>
            <a:srcRect t="13018" r="68665"/>
            <a:stretch/>
          </p:blipFill>
          <p:spPr>
            <a:xfrm>
              <a:off x="8323018" y="2593782"/>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76" r:id="rId1"/>
    <p:sldLayoutId id="2147483678"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grpSp>
        <p:nvGrpSpPr>
          <p:cNvPr id="284" name="Google Shape;284;p48"/>
          <p:cNvGrpSpPr/>
          <p:nvPr/>
        </p:nvGrpSpPr>
        <p:grpSpPr>
          <a:xfrm>
            <a:off x="0" y="6419356"/>
            <a:ext cx="12192000" cy="438645"/>
            <a:chOff x="0" y="3956541"/>
            <a:chExt cx="9144000" cy="438645"/>
          </a:xfrm>
        </p:grpSpPr>
        <p:cxnSp>
          <p:nvCxnSpPr>
            <p:cNvPr id="285" name="Google Shape;285;p48"/>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286" name="Google Shape;286;p48"/>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287" name="Google Shape;287;p48"/>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88" name="Google Shape;288;p48"/>
          <p:cNvPicPr preferRelativeResize="0"/>
          <p:nvPr/>
        </p:nvPicPr>
        <p:blipFill rotWithShape="1">
          <a:blip r:embed="rId7">
            <a:alphaModFix/>
          </a:blip>
          <a:srcRect/>
          <a:stretch/>
        </p:blipFill>
        <p:spPr>
          <a:xfrm>
            <a:off x="7188200" y="6584950"/>
            <a:ext cx="3911600" cy="127000"/>
          </a:xfrm>
          <a:prstGeom prst="rect">
            <a:avLst/>
          </a:prstGeom>
          <a:noFill/>
          <a:ln>
            <a:noFill/>
          </a:ln>
        </p:spPr>
      </p:pic>
      <p:sp>
        <p:nvSpPr>
          <p:cNvPr id="289" name="Google Shape;289;p48"/>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290" name="Google Shape;290;p48"/>
          <p:cNvGrpSpPr/>
          <p:nvPr/>
        </p:nvGrpSpPr>
        <p:grpSpPr>
          <a:xfrm>
            <a:off x="0" y="0"/>
            <a:ext cx="12192000" cy="928827"/>
            <a:chOff x="0" y="2593782"/>
            <a:chExt cx="9144000" cy="928827"/>
          </a:xfrm>
        </p:grpSpPr>
        <p:cxnSp>
          <p:nvCxnSpPr>
            <p:cNvPr id="291" name="Google Shape;291;p48"/>
            <p:cNvCxnSpPr/>
            <p:nvPr/>
          </p:nvCxnSpPr>
          <p:spPr>
            <a:xfrm>
              <a:off x="6099048" y="2619904"/>
              <a:ext cx="3044952" cy="0"/>
            </a:xfrm>
            <a:prstGeom prst="straightConnector1">
              <a:avLst/>
            </a:prstGeom>
            <a:noFill/>
            <a:ln w="50800" cap="flat" cmpd="sng">
              <a:solidFill>
                <a:srgbClr val="A5A5A5"/>
              </a:solidFill>
              <a:prstDash val="solid"/>
              <a:round/>
              <a:headEnd type="none" w="sm" len="sm"/>
              <a:tailEnd type="none" w="sm" len="sm"/>
            </a:ln>
          </p:spPr>
        </p:cxnSp>
        <p:cxnSp>
          <p:nvCxnSpPr>
            <p:cNvPr id="292" name="Google Shape;292;p48"/>
            <p:cNvCxnSpPr/>
            <p:nvPr/>
          </p:nvCxnSpPr>
          <p:spPr>
            <a:xfrm>
              <a:off x="0" y="2620461"/>
              <a:ext cx="6099048" cy="0"/>
            </a:xfrm>
            <a:prstGeom prst="straightConnector1">
              <a:avLst/>
            </a:prstGeom>
            <a:noFill/>
            <a:ln w="50800" cap="flat" cmpd="sng">
              <a:solidFill>
                <a:srgbClr val="90152A"/>
              </a:solidFill>
              <a:prstDash val="solid"/>
              <a:round/>
              <a:headEnd type="none" w="sm" len="sm"/>
              <a:tailEnd type="none" w="sm" len="sm"/>
            </a:ln>
          </p:spPr>
        </p:cxnSp>
        <p:pic>
          <p:nvPicPr>
            <p:cNvPr id="293" name="Google Shape;293;p48"/>
            <p:cNvPicPr preferRelativeResize="0"/>
            <p:nvPr/>
          </p:nvPicPr>
          <p:blipFill rotWithShape="1">
            <a:blip r:embed="rId8">
              <a:alphaModFix/>
            </a:blip>
            <a:srcRect t="13018" r="68665"/>
            <a:stretch/>
          </p:blipFill>
          <p:spPr>
            <a:xfrm>
              <a:off x="8323018" y="2593782"/>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customXml" Target="../ink/ink4.xml"/><Relationship Id="rId18" Type="http://schemas.openxmlformats.org/officeDocument/2006/relationships/image" Target="../media/image350.png"/><Relationship Id="rId3" Type="http://schemas.openxmlformats.org/officeDocument/2006/relationships/image" Target="../media/image39.png"/><Relationship Id="rId7" Type="http://schemas.openxmlformats.org/officeDocument/2006/relationships/customXml" Target="../ink/ink1.xml"/><Relationship Id="rId12" Type="http://schemas.openxmlformats.org/officeDocument/2006/relationships/image" Target="../media/image320.png"/><Relationship Id="rId17" Type="http://schemas.openxmlformats.org/officeDocument/2006/relationships/customXml" Target="../ink/ink6.xml"/><Relationship Id="rId2" Type="http://schemas.openxmlformats.org/officeDocument/2006/relationships/image" Target="../media/image38.png"/><Relationship Id="rId16" Type="http://schemas.openxmlformats.org/officeDocument/2006/relationships/image" Target="../media/image340.png"/><Relationship Id="rId1" Type="http://schemas.openxmlformats.org/officeDocument/2006/relationships/slideLayout" Target="../slideLayouts/slideLayout20.xml"/><Relationship Id="rId6" Type="http://schemas.openxmlformats.org/officeDocument/2006/relationships/image" Target="../media/image42.png"/><Relationship Id="rId11" Type="http://schemas.openxmlformats.org/officeDocument/2006/relationships/customXml" Target="../ink/ink3.xml"/><Relationship Id="rId5" Type="http://schemas.openxmlformats.org/officeDocument/2006/relationships/image" Target="../media/image41.png"/><Relationship Id="rId15" Type="http://schemas.openxmlformats.org/officeDocument/2006/relationships/customXml" Target="../ink/ink5.xml"/><Relationship Id="rId10" Type="http://schemas.openxmlformats.org/officeDocument/2006/relationships/image" Target="../media/image310.png"/><Relationship Id="rId4" Type="http://schemas.openxmlformats.org/officeDocument/2006/relationships/image" Target="../media/image40.png"/><Relationship Id="rId9" Type="http://schemas.openxmlformats.org/officeDocument/2006/relationships/customXml" Target="../ink/ink2.xml"/><Relationship Id="rId14" Type="http://schemas.openxmlformats.org/officeDocument/2006/relationships/image" Target="../media/image330.png"/></Relationships>
</file>

<file path=ppt/slides/_rels/slide1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44.png"/><Relationship Id="rId7" Type="http://schemas.openxmlformats.org/officeDocument/2006/relationships/image" Target="../media/image400.png"/><Relationship Id="rId2" Type="http://schemas.openxmlformats.org/officeDocument/2006/relationships/image" Target="../media/image43.png"/><Relationship Id="rId1" Type="http://schemas.openxmlformats.org/officeDocument/2006/relationships/slideLayout" Target="../slideLayouts/slideLayout20.xml"/><Relationship Id="rId6" Type="http://schemas.openxmlformats.org/officeDocument/2006/relationships/customXml" Target="../ink/ink7.xml"/><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410.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
          <p:cNvSpPr txBox="1">
            <a:spLocks noGrp="1"/>
          </p:cNvSpPr>
          <p:nvPr>
            <p:ph type="body" idx="1"/>
          </p:nvPr>
        </p:nvSpPr>
        <p:spPr>
          <a:xfrm>
            <a:off x="165101" y="4381377"/>
            <a:ext cx="6678581" cy="125616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2400"/>
              <a:buFont typeface="Arial"/>
              <a:buNone/>
            </a:pPr>
            <a:r>
              <a:rPr lang="en-US" sz="2400" dirty="0"/>
              <a:t>MIS 634</a:t>
            </a:r>
            <a:endParaRPr dirty="0"/>
          </a:p>
          <a:p>
            <a:pPr marL="0" marR="0" lvl="0" indent="0" algn="l" rtl="0">
              <a:lnSpc>
                <a:spcPct val="120000"/>
              </a:lnSpc>
              <a:spcBef>
                <a:spcPts val="0"/>
              </a:spcBef>
              <a:spcAft>
                <a:spcPts val="0"/>
              </a:spcAft>
              <a:buClr>
                <a:schemeClr val="dk1"/>
              </a:buClr>
              <a:buSzPts val="2400"/>
              <a:buFont typeface="Arial"/>
              <a:buNone/>
            </a:pPr>
            <a:r>
              <a:rPr lang="en-US" sz="2400" dirty="0"/>
              <a:t>Business Intelligence &amp; Data Integration - LAB</a:t>
            </a:r>
            <a:endParaRPr dirty="0"/>
          </a:p>
          <a:p>
            <a:pPr marL="0" marR="0" lvl="0" indent="0" algn="l" rtl="0">
              <a:lnSpc>
                <a:spcPct val="120000"/>
              </a:lnSpc>
              <a:spcBef>
                <a:spcPts val="0"/>
              </a:spcBef>
              <a:spcAft>
                <a:spcPts val="0"/>
              </a:spcAft>
              <a:buClr>
                <a:schemeClr val="dk1"/>
              </a:buClr>
              <a:buSzPts val="1400"/>
              <a:buFont typeface="Arial"/>
              <a:buNone/>
            </a:pPr>
            <a:endParaRPr dirty="0"/>
          </a:p>
        </p:txBody>
      </p:sp>
      <p:sp>
        <p:nvSpPr>
          <p:cNvPr id="331" name="Google Shape;331;p1"/>
          <p:cNvSpPr txBox="1">
            <a:spLocks noGrp="1"/>
          </p:cNvSpPr>
          <p:nvPr>
            <p:ph type="body" idx="3"/>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None/>
            </a:pPr>
            <a:r>
              <a:rPr lang="en-US" altLang="zh-CN" sz="4000" dirty="0"/>
              <a:t>ER Model Design in </a:t>
            </a:r>
            <a:r>
              <a:rPr lang="en-US" altLang="zh-CN" sz="4000" dirty="0" err="1"/>
              <a:t>ERwin</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7AA626-39E8-4338-BA00-345916680863}"/>
              </a:ext>
            </a:extLst>
          </p:cNvPr>
          <p:cNvSpPr>
            <a:spLocks noGrp="1"/>
          </p:cNvSpPr>
          <p:nvPr>
            <p:ph type="sldNum" sz="quarter" idx="13"/>
          </p:nvPr>
        </p:nvSpPr>
        <p:spPr/>
        <p:txBody>
          <a:bodyPr/>
          <a:lstStyle/>
          <a:p>
            <a:fld id="{12342C3A-DD85-7843-B416-BD52AB030D59}" type="slidenum">
              <a:rPr lang="en-US" smtClean="0"/>
              <a:pPr/>
              <a:t>10</a:t>
            </a:fld>
            <a:endParaRPr lang="en-US" dirty="0"/>
          </a:p>
        </p:txBody>
      </p:sp>
      <p:sp>
        <p:nvSpPr>
          <p:cNvPr id="3" name="Text Placeholder 2">
            <a:extLst>
              <a:ext uri="{FF2B5EF4-FFF2-40B4-BE49-F238E27FC236}">
                <a16:creationId xmlns:a16="http://schemas.microsoft.com/office/drawing/2014/main" id="{BA8907FE-F49F-473D-912F-29CDC7FD4718}"/>
              </a:ext>
            </a:extLst>
          </p:cNvPr>
          <p:cNvSpPr>
            <a:spLocks noGrp="1"/>
          </p:cNvSpPr>
          <p:nvPr>
            <p:ph type="body" sz="quarter" idx="12"/>
          </p:nvPr>
        </p:nvSpPr>
        <p:spPr/>
        <p:txBody>
          <a:bodyPr/>
          <a:lstStyle/>
          <a:p>
            <a:r>
              <a:rPr lang="en-US" sz="2000" dirty="0"/>
              <a:t>From logical model to physical model:</a:t>
            </a:r>
          </a:p>
          <a:p>
            <a:pPr marL="285750" indent="-285750">
              <a:buFont typeface="Arial" panose="020B0604020202020204" pitchFamily="34" charset="0"/>
              <a:buChar char="•"/>
            </a:pPr>
            <a:r>
              <a:rPr lang="en-US" sz="2000" dirty="0"/>
              <a:t>When you create a new model, choose the proper “type”</a:t>
            </a:r>
          </a:p>
          <a:p>
            <a:pPr marL="285750" indent="-285750">
              <a:buFont typeface="Arial" panose="020B0604020202020204" pitchFamily="34" charset="0"/>
              <a:buChar char="•"/>
            </a:pPr>
            <a:r>
              <a:rPr lang="en-US" altLang="zh-CN" sz="2000" dirty="0"/>
              <a:t>C</a:t>
            </a:r>
            <a:r>
              <a:rPr lang="en-US" sz="2000" dirty="0"/>
              <a:t>hoose the type as “Logical/Physical”</a:t>
            </a:r>
          </a:p>
          <a:p>
            <a:pPr marL="285750" indent="-285750">
              <a:buFont typeface="Arial" panose="020B0604020202020204" pitchFamily="34" charset="0"/>
              <a:buChar char="•"/>
            </a:pPr>
            <a:r>
              <a:rPr lang="en-US" sz="2000" dirty="0"/>
              <a:t>You can switch the type by  “Logical/Physical selector”</a:t>
            </a:r>
          </a:p>
          <a:p>
            <a:pPr marL="285750" indent="-28575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757611FE-3AF9-468C-B2DA-633CB5B187AB}"/>
              </a:ext>
            </a:extLst>
          </p:cNvPr>
          <p:cNvSpPr>
            <a:spLocks noGrp="1"/>
          </p:cNvSpPr>
          <p:nvPr>
            <p:ph type="title"/>
          </p:nvPr>
        </p:nvSpPr>
        <p:spPr/>
        <p:txBody>
          <a:bodyPr/>
          <a:lstStyle/>
          <a:p>
            <a:r>
              <a:rPr lang="en-US" dirty="0"/>
              <a:t>Operation Tips</a:t>
            </a:r>
          </a:p>
        </p:txBody>
      </p:sp>
      <p:pic>
        <p:nvPicPr>
          <p:cNvPr id="8" name="Picture 7">
            <a:extLst>
              <a:ext uri="{FF2B5EF4-FFF2-40B4-BE49-F238E27FC236}">
                <a16:creationId xmlns:a16="http://schemas.microsoft.com/office/drawing/2014/main" id="{BED20737-15A7-4E3F-9724-924FE2C7B246}"/>
              </a:ext>
            </a:extLst>
          </p:cNvPr>
          <p:cNvPicPr>
            <a:picLocks noChangeAspect="1"/>
          </p:cNvPicPr>
          <p:nvPr/>
        </p:nvPicPr>
        <p:blipFill>
          <a:blip r:embed="rId2"/>
          <a:stretch>
            <a:fillRect/>
          </a:stretch>
        </p:blipFill>
        <p:spPr>
          <a:xfrm>
            <a:off x="7515043" y="237641"/>
            <a:ext cx="4515590" cy="3476555"/>
          </a:xfrm>
          <a:prstGeom prst="rect">
            <a:avLst/>
          </a:prstGeom>
        </p:spPr>
      </p:pic>
      <p:pic>
        <p:nvPicPr>
          <p:cNvPr id="10" name="Picture 9">
            <a:extLst>
              <a:ext uri="{FF2B5EF4-FFF2-40B4-BE49-F238E27FC236}">
                <a16:creationId xmlns:a16="http://schemas.microsoft.com/office/drawing/2014/main" id="{A21ACC46-6F4E-4439-ABD4-91F670640E69}"/>
              </a:ext>
            </a:extLst>
          </p:cNvPr>
          <p:cNvPicPr>
            <a:picLocks noChangeAspect="1"/>
          </p:cNvPicPr>
          <p:nvPr/>
        </p:nvPicPr>
        <p:blipFill>
          <a:blip r:embed="rId3"/>
          <a:stretch>
            <a:fillRect/>
          </a:stretch>
        </p:blipFill>
        <p:spPr>
          <a:xfrm>
            <a:off x="7337010" y="4178553"/>
            <a:ext cx="3741985" cy="1616907"/>
          </a:xfrm>
          <a:prstGeom prst="rect">
            <a:avLst/>
          </a:prstGeom>
        </p:spPr>
      </p:pic>
      <p:pic>
        <p:nvPicPr>
          <p:cNvPr id="12" name="Picture 11">
            <a:extLst>
              <a:ext uri="{FF2B5EF4-FFF2-40B4-BE49-F238E27FC236}">
                <a16:creationId xmlns:a16="http://schemas.microsoft.com/office/drawing/2014/main" id="{2188067E-422E-4077-A7C8-22D8C63E0D02}"/>
              </a:ext>
            </a:extLst>
          </p:cNvPr>
          <p:cNvPicPr>
            <a:picLocks noChangeAspect="1"/>
          </p:cNvPicPr>
          <p:nvPr/>
        </p:nvPicPr>
        <p:blipFill>
          <a:blip r:embed="rId4"/>
          <a:stretch>
            <a:fillRect/>
          </a:stretch>
        </p:blipFill>
        <p:spPr>
          <a:xfrm>
            <a:off x="824761" y="4005899"/>
            <a:ext cx="5064349" cy="2087995"/>
          </a:xfrm>
          <a:prstGeom prst="rect">
            <a:avLst/>
          </a:prstGeom>
        </p:spPr>
      </p:pic>
      <p:cxnSp>
        <p:nvCxnSpPr>
          <p:cNvPr id="14" name="Straight Arrow Connector 13">
            <a:extLst>
              <a:ext uri="{FF2B5EF4-FFF2-40B4-BE49-F238E27FC236}">
                <a16:creationId xmlns:a16="http://schemas.microsoft.com/office/drawing/2014/main" id="{4A396724-C125-4C39-8EB5-F33012CD5238}"/>
              </a:ext>
            </a:extLst>
          </p:cNvPr>
          <p:cNvCxnSpPr>
            <a:cxnSpLocks/>
          </p:cNvCxnSpPr>
          <p:nvPr/>
        </p:nvCxnSpPr>
        <p:spPr>
          <a:xfrm flipV="1">
            <a:off x="3755761" y="4849216"/>
            <a:ext cx="4014570" cy="200680"/>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7604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7AA626-39E8-4338-BA00-345916680863}"/>
              </a:ext>
            </a:extLst>
          </p:cNvPr>
          <p:cNvSpPr>
            <a:spLocks noGrp="1"/>
          </p:cNvSpPr>
          <p:nvPr>
            <p:ph type="sldNum" sz="quarter" idx="13"/>
          </p:nvPr>
        </p:nvSpPr>
        <p:spPr/>
        <p:txBody>
          <a:bodyPr/>
          <a:lstStyle/>
          <a:p>
            <a:fld id="{12342C3A-DD85-7843-B416-BD52AB030D59}" type="slidenum">
              <a:rPr lang="en-US" smtClean="0"/>
              <a:pPr/>
              <a:t>11</a:t>
            </a:fld>
            <a:endParaRPr lang="en-US" dirty="0"/>
          </a:p>
        </p:txBody>
      </p:sp>
      <p:sp>
        <p:nvSpPr>
          <p:cNvPr id="3" name="Text Placeholder 2">
            <a:extLst>
              <a:ext uri="{FF2B5EF4-FFF2-40B4-BE49-F238E27FC236}">
                <a16:creationId xmlns:a16="http://schemas.microsoft.com/office/drawing/2014/main" id="{BA8907FE-F49F-473D-912F-29CDC7FD4718}"/>
              </a:ext>
            </a:extLst>
          </p:cNvPr>
          <p:cNvSpPr>
            <a:spLocks noGrp="1"/>
          </p:cNvSpPr>
          <p:nvPr>
            <p:ph type="body" sz="quarter" idx="12"/>
          </p:nvPr>
        </p:nvSpPr>
        <p:spPr>
          <a:xfrm>
            <a:off x="302684" y="1112109"/>
            <a:ext cx="11588749" cy="3352315"/>
          </a:xfrm>
        </p:spPr>
        <p:txBody>
          <a:bodyPr/>
          <a:lstStyle/>
          <a:p>
            <a:pPr marL="285750" indent="-285750">
              <a:lnSpc>
                <a:spcPct val="150000"/>
              </a:lnSpc>
              <a:buFont typeface="Arial" panose="020B0604020202020204" pitchFamily="34" charset="0"/>
              <a:buChar char="•"/>
            </a:pPr>
            <a:r>
              <a:rPr lang="en-US" sz="1800" dirty="0"/>
              <a:t>Define Data Types:</a:t>
            </a:r>
          </a:p>
          <a:p>
            <a:pPr marL="742950" lvl="1" indent="-285750">
              <a:lnSpc>
                <a:spcPct val="150000"/>
              </a:lnSpc>
              <a:buFont typeface="Arial" panose="020B0604020202020204" pitchFamily="34" charset="0"/>
              <a:buChar char="•"/>
            </a:pPr>
            <a:r>
              <a:rPr lang="en-US" sz="1800" dirty="0"/>
              <a:t>Two ways to define data type in the column property:</a:t>
            </a:r>
          </a:p>
          <a:p>
            <a:pPr marL="1200150" lvl="2" indent="-285750">
              <a:lnSpc>
                <a:spcPct val="150000"/>
              </a:lnSpc>
              <a:buFont typeface="Arial" panose="020B0604020202020204" pitchFamily="34" charset="0"/>
              <a:buChar char="•"/>
            </a:pPr>
            <a:r>
              <a:rPr lang="en-US" sz="1600" dirty="0"/>
              <a:t>Change type in “Physical Data Type”</a:t>
            </a:r>
          </a:p>
          <a:p>
            <a:pPr marL="1200150" lvl="2" indent="-285750">
              <a:lnSpc>
                <a:spcPct val="150000"/>
              </a:lnSpc>
              <a:buFont typeface="Arial" panose="020B0604020202020204" pitchFamily="34" charset="0"/>
              <a:buChar char="•"/>
            </a:pPr>
            <a:r>
              <a:rPr lang="en-US" sz="1600" dirty="0"/>
              <a:t>Change type in “Domain Parent”</a:t>
            </a:r>
            <a:br>
              <a:rPr lang="en-US" sz="1600" dirty="0"/>
            </a:br>
            <a:r>
              <a:rPr lang="en-US" sz="1600" dirty="0"/>
              <a:t>- 5 pre-defined domains: </a:t>
            </a:r>
            <a:br>
              <a:rPr lang="en-US" sz="1600" dirty="0"/>
            </a:br>
            <a:r>
              <a:rPr lang="en-US" sz="1600" dirty="0"/>
              <a:t>default (18 alpha and numeric characters) / string</a:t>
            </a:r>
            <a:br>
              <a:rPr lang="en-US" sz="1600" dirty="0"/>
            </a:br>
            <a:r>
              <a:rPr lang="en-US" sz="1600" dirty="0"/>
              <a:t>    / </a:t>
            </a:r>
            <a:r>
              <a:rPr lang="en-US" altLang="zh-CN" sz="1600" dirty="0"/>
              <a:t>blob / datetime / number </a:t>
            </a:r>
            <a:br>
              <a:rPr lang="en-US" altLang="zh-CN" dirty="0"/>
            </a:br>
            <a:endParaRPr lang="en-US" dirty="0"/>
          </a:p>
        </p:txBody>
      </p:sp>
      <p:sp>
        <p:nvSpPr>
          <p:cNvPr id="4" name="Title 3">
            <a:extLst>
              <a:ext uri="{FF2B5EF4-FFF2-40B4-BE49-F238E27FC236}">
                <a16:creationId xmlns:a16="http://schemas.microsoft.com/office/drawing/2014/main" id="{757611FE-3AF9-468C-B2DA-633CB5B187AB}"/>
              </a:ext>
            </a:extLst>
          </p:cNvPr>
          <p:cNvSpPr>
            <a:spLocks noGrp="1"/>
          </p:cNvSpPr>
          <p:nvPr>
            <p:ph type="title"/>
          </p:nvPr>
        </p:nvSpPr>
        <p:spPr/>
        <p:txBody>
          <a:bodyPr/>
          <a:lstStyle/>
          <a:p>
            <a:r>
              <a:rPr lang="en-US" dirty="0"/>
              <a:t>Operation Tips</a:t>
            </a:r>
          </a:p>
        </p:txBody>
      </p:sp>
      <p:pic>
        <p:nvPicPr>
          <p:cNvPr id="6" name="Picture 5">
            <a:extLst>
              <a:ext uri="{FF2B5EF4-FFF2-40B4-BE49-F238E27FC236}">
                <a16:creationId xmlns:a16="http://schemas.microsoft.com/office/drawing/2014/main" id="{C930A76D-4448-4E75-A1AD-7306FF21B004}"/>
              </a:ext>
            </a:extLst>
          </p:cNvPr>
          <p:cNvPicPr>
            <a:picLocks noChangeAspect="1"/>
          </p:cNvPicPr>
          <p:nvPr/>
        </p:nvPicPr>
        <p:blipFill>
          <a:blip r:embed="rId2"/>
          <a:stretch>
            <a:fillRect/>
          </a:stretch>
        </p:blipFill>
        <p:spPr>
          <a:xfrm>
            <a:off x="7161321" y="1112109"/>
            <a:ext cx="5974473" cy="6005430"/>
          </a:xfrm>
          <a:prstGeom prst="rect">
            <a:avLst/>
          </a:prstGeom>
        </p:spPr>
      </p:pic>
      <p:sp>
        <p:nvSpPr>
          <p:cNvPr id="8" name="TextBox 7">
            <a:extLst>
              <a:ext uri="{FF2B5EF4-FFF2-40B4-BE49-F238E27FC236}">
                <a16:creationId xmlns:a16="http://schemas.microsoft.com/office/drawing/2014/main" id="{6D82D59A-8490-40D7-AC59-45603E1BFEB1}"/>
              </a:ext>
            </a:extLst>
          </p:cNvPr>
          <p:cNvSpPr txBox="1"/>
          <p:nvPr/>
        </p:nvSpPr>
        <p:spPr>
          <a:xfrm>
            <a:off x="402630" y="4702197"/>
            <a:ext cx="630848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What is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 domain is a model object that use to assign properties quickly to an attribute or column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Speed up your model building</a:t>
            </a:r>
          </a:p>
        </p:txBody>
      </p:sp>
    </p:spTree>
    <p:extLst>
      <p:ext uri="{BB962C8B-B14F-4D97-AF65-F5344CB8AC3E}">
        <p14:creationId xmlns:p14="http://schemas.microsoft.com/office/powerpoint/2010/main" val="348831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7AA626-39E8-4338-BA00-345916680863}"/>
              </a:ext>
            </a:extLst>
          </p:cNvPr>
          <p:cNvSpPr>
            <a:spLocks noGrp="1"/>
          </p:cNvSpPr>
          <p:nvPr>
            <p:ph type="sldNum" sz="quarter" idx="13"/>
          </p:nvPr>
        </p:nvSpPr>
        <p:spPr/>
        <p:txBody>
          <a:bodyPr/>
          <a:lstStyle/>
          <a:p>
            <a:fld id="{12342C3A-DD85-7843-B416-BD52AB030D59}" type="slidenum">
              <a:rPr lang="en-US" smtClean="0"/>
              <a:pPr/>
              <a:t>12</a:t>
            </a:fld>
            <a:endParaRPr lang="en-US" dirty="0"/>
          </a:p>
        </p:txBody>
      </p:sp>
      <p:sp>
        <p:nvSpPr>
          <p:cNvPr id="3" name="Text Placeholder 2">
            <a:extLst>
              <a:ext uri="{FF2B5EF4-FFF2-40B4-BE49-F238E27FC236}">
                <a16:creationId xmlns:a16="http://schemas.microsoft.com/office/drawing/2014/main" id="{BA8907FE-F49F-473D-912F-29CDC7FD4718}"/>
              </a:ext>
            </a:extLst>
          </p:cNvPr>
          <p:cNvSpPr>
            <a:spLocks noGrp="1"/>
          </p:cNvSpPr>
          <p:nvPr>
            <p:ph type="body" sz="quarter" idx="12"/>
          </p:nvPr>
        </p:nvSpPr>
        <p:spPr/>
        <p:txBody>
          <a:bodyPr/>
          <a:lstStyle/>
          <a:p>
            <a:r>
              <a:rPr lang="en-US" sz="2000" dirty="0"/>
              <a:t>How to display data type?</a:t>
            </a:r>
          </a:p>
          <a:p>
            <a:r>
              <a:rPr lang="en-US" sz="2000" dirty="0"/>
              <a:t>   -&gt;  right click the diagram  </a:t>
            </a:r>
          </a:p>
          <a:p>
            <a:r>
              <a:rPr lang="en-US" sz="2000" dirty="0"/>
              <a:t>   -&gt;  diagram property </a:t>
            </a:r>
          </a:p>
          <a:p>
            <a:r>
              <a:rPr lang="en-US" sz="2000" dirty="0"/>
              <a:t>   -&gt; “Table” tab </a:t>
            </a:r>
          </a:p>
          <a:p>
            <a:r>
              <a:rPr lang="en-US" sz="2000" dirty="0"/>
              <a:t>   -&gt; check the box of </a:t>
            </a:r>
            <a:br>
              <a:rPr lang="en-US" sz="2000" dirty="0"/>
            </a:br>
            <a:r>
              <a:rPr lang="en-US" sz="2000" dirty="0"/>
              <a:t>       “Display Column Data Type”</a:t>
            </a:r>
          </a:p>
          <a:p>
            <a:pPr marL="342900" indent="-342900">
              <a:buFont typeface="Arial" panose="020B0604020202020204" pitchFamily="34" charset="0"/>
              <a:buChar char="•"/>
            </a:pPr>
            <a:endParaRPr lang="en-US" sz="2400" dirty="0"/>
          </a:p>
        </p:txBody>
      </p:sp>
      <p:sp>
        <p:nvSpPr>
          <p:cNvPr id="4" name="Title 3">
            <a:extLst>
              <a:ext uri="{FF2B5EF4-FFF2-40B4-BE49-F238E27FC236}">
                <a16:creationId xmlns:a16="http://schemas.microsoft.com/office/drawing/2014/main" id="{757611FE-3AF9-468C-B2DA-633CB5B187AB}"/>
              </a:ext>
            </a:extLst>
          </p:cNvPr>
          <p:cNvSpPr>
            <a:spLocks noGrp="1"/>
          </p:cNvSpPr>
          <p:nvPr>
            <p:ph type="title"/>
          </p:nvPr>
        </p:nvSpPr>
        <p:spPr/>
        <p:txBody>
          <a:bodyPr/>
          <a:lstStyle/>
          <a:p>
            <a:r>
              <a:rPr lang="en-US" dirty="0"/>
              <a:t>Operation Tips</a:t>
            </a:r>
          </a:p>
        </p:txBody>
      </p:sp>
      <p:pic>
        <p:nvPicPr>
          <p:cNvPr id="7" name="Picture 6">
            <a:extLst>
              <a:ext uri="{FF2B5EF4-FFF2-40B4-BE49-F238E27FC236}">
                <a16:creationId xmlns:a16="http://schemas.microsoft.com/office/drawing/2014/main" id="{FEE67102-CBC2-42F6-941F-B578E948C658}"/>
              </a:ext>
            </a:extLst>
          </p:cNvPr>
          <p:cNvPicPr>
            <a:picLocks noChangeAspect="1"/>
          </p:cNvPicPr>
          <p:nvPr/>
        </p:nvPicPr>
        <p:blipFill>
          <a:blip r:embed="rId2"/>
          <a:stretch>
            <a:fillRect/>
          </a:stretch>
        </p:blipFill>
        <p:spPr>
          <a:xfrm>
            <a:off x="5744180" y="606152"/>
            <a:ext cx="5552238" cy="5645696"/>
          </a:xfrm>
          <a:prstGeom prst="rect">
            <a:avLst/>
          </a:prstGeom>
        </p:spPr>
      </p:pic>
    </p:spTree>
    <p:extLst>
      <p:ext uri="{BB962C8B-B14F-4D97-AF65-F5344CB8AC3E}">
        <p14:creationId xmlns:p14="http://schemas.microsoft.com/office/powerpoint/2010/main" val="391606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5EA276-BE02-4FD1-8D2D-416CA5B7F1E6}"/>
              </a:ext>
            </a:extLst>
          </p:cNvPr>
          <p:cNvSpPr>
            <a:spLocks noGrp="1"/>
          </p:cNvSpPr>
          <p:nvPr>
            <p:ph type="sldNum" sz="quarter" idx="13"/>
          </p:nvPr>
        </p:nvSpPr>
        <p:spPr/>
        <p:txBody>
          <a:bodyPr/>
          <a:lstStyle/>
          <a:p>
            <a:fld id="{12342C3A-DD85-7843-B416-BD52AB030D59}" type="slidenum">
              <a:rPr lang="en-US" smtClean="0"/>
              <a:pPr/>
              <a:t>13</a:t>
            </a:fld>
            <a:endParaRPr lang="en-US" dirty="0"/>
          </a:p>
        </p:txBody>
      </p:sp>
      <p:sp>
        <p:nvSpPr>
          <p:cNvPr id="4" name="Title 3">
            <a:extLst>
              <a:ext uri="{FF2B5EF4-FFF2-40B4-BE49-F238E27FC236}">
                <a16:creationId xmlns:a16="http://schemas.microsoft.com/office/drawing/2014/main" id="{0FE349EE-9111-4A3C-BCA4-02462692C949}"/>
              </a:ext>
            </a:extLst>
          </p:cNvPr>
          <p:cNvSpPr>
            <a:spLocks noGrp="1"/>
          </p:cNvSpPr>
          <p:nvPr>
            <p:ph type="title"/>
          </p:nvPr>
        </p:nvSpPr>
        <p:spPr/>
        <p:txBody>
          <a:bodyPr/>
          <a:lstStyle/>
          <a:p>
            <a:r>
              <a:rPr lang="en-US" dirty="0"/>
              <a:t>Sample Data Model:</a:t>
            </a:r>
          </a:p>
        </p:txBody>
      </p:sp>
      <p:pic>
        <p:nvPicPr>
          <p:cNvPr id="6" name="Picture 5">
            <a:extLst>
              <a:ext uri="{FF2B5EF4-FFF2-40B4-BE49-F238E27FC236}">
                <a16:creationId xmlns:a16="http://schemas.microsoft.com/office/drawing/2014/main" id="{4FF9A93F-A78A-CBFA-D74D-06E48493135D}"/>
              </a:ext>
            </a:extLst>
          </p:cNvPr>
          <p:cNvPicPr>
            <a:picLocks noChangeAspect="1"/>
          </p:cNvPicPr>
          <p:nvPr/>
        </p:nvPicPr>
        <p:blipFill>
          <a:blip r:embed="rId2"/>
          <a:stretch>
            <a:fillRect/>
          </a:stretch>
        </p:blipFill>
        <p:spPr>
          <a:xfrm>
            <a:off x="5171577" y="854319"/>
            <a:ext cx="6330311" cy="5149362"/>
          </a:xfrm>
          <a:prstGeom prst="rect">
            <a:avLst/>
          </a:prstGeom>
        </p:spPr>
      </p:pic>
      <p:sp>
        <p:nvSpPr>
          <p:cNvPr id="8" name="TextBox 7">
            <a:extLst>
              <a:ext uri="{FF2B5EF4-FFF2-40B4-BE49-F238E27FC236}">
                <a16:creationId xmlns:a16="http://schemas.microsoft.com/office/drawing/2014/main" id="{E3DF4638-D6A5-438D-AEEA-F2A486BEDB55}"/>
              </a:ext>
            </a:extLst>
          </p:cNvPr>
          <p:cNvSpPr txBox="1"/>
          <p:nvPr/>
        </p:nvSpPr>
        <p:spPr>
          <a:xfrm>
            <a:off x="7820758" y="2181655"/>
            <a:ext cx="4110403" cy="1991379"/>
          </a:xfrm>
          <a:prstGeom prst="rect">
            <a:avLst/>
          </a:prstGeom>
          <a:noFill/>
        </p:spPr>
        <p:txBody>
          <a:bodyPr wrap="square" rtlCol="0">
            <a:spAutoFit/>
          </a:bodyPr>
          <a:lstStyle/>
          <a:p>
            <a:pPr>
              <a:lnSpc>
                <a:spcPct val="150000"/>
              </a:lnSpc>
            </a:pPr>
            <a:r>
              <a:rPr lang="en-US" b="1" dirty="0">
                <a:solidFill>
                  <a:srgbClr val="222222"/>
                </a:solidFill>
                <a:latin typeface="Arial" panose="020B0604020202020204" pitchFamily="34" charset="0"/>
              </a:rPr>
              <a:t>A</a:t>
            </a:r>
            <a:r>
              <a:rPr lang="en-US" b="1" i="0" dirty="0">
                <a:solidFill>
                  <a:srgbClr val="222222"/>
                </a:solidFill>
                <a:effectLst/>
                <a:latin typeface="Arial" panose="020B0604020202020204" pitchFamily="34" charset="0"/>
              </a:rPr>
              <a:t>ssociative (Join/ Bridge) Table:</a:t>
            </a:r>
            <a:br>
              <a:rPr lang="en-US" b="1" i="0" dirty="0">
                <a:solidFill>
                  <a:srgbClr val="222222"/>
                </a:solidFill>
                <a:effectLst/>
                <a:latin typeface="Arial" panose="020B0604020202020204" pitchFamily="34" charset="0"/>
              </a:rPr>
            </a:br>
            <a:r>
              <a:rPr lang="en-US" b="1" i="0" dirty="0">
                <a:solidFill>
                  <a:srgbClr val="222222"/>
                </a:solidFill>
                <a:effectLst/>
                <a:latin typeface="Arial" panose="020B0604020202020204" pitchFamily="34" charset="0"/>
              </a:rPr>
              <a:t>- </a:t>
            </a:r>
            <a:r>
              <a:rPr lang="en-US" altLang="zh-CN" b="1" i="0" dirty="0">
                <a:solidFill>
                  <a:srgbClr val="222222"/>
                </a:solidFill>
                <a:effectLst/>
                <a:latin typeface="Arial" panose="020B0604020202020204" pitchFamily="34" charset="0"/>
              </a:rPr>
              <a:t>B</a:t>
            </a:r>
            <a:r>
              <a:rPr lang="en-US" b="1" i="0" dirty="0">
                <a:solidFill>
                  <a:srgbClr val="222222"/>
                </a:solidFill>
                <a:effectLst/>
                <a:latin typeface="Arial" panose="020B0604020202020204" pitchFamily="34" charset="0"/>
              </a:rPr>
              <a:t>ridges the tables together by referencing </a:t>
            </a:r>
          </a:p>
          <a:p>
            <a:pPr>
              <a:lnSpc>
                <a:spcPct val="150000"/>
              </a:lnSpc>
            </a:pPr>
            <a:r>
              <a:rPr lang="en-US" b="1" i="0" dirty="0">
                <a:solidFill>
                  <a:srgbClr val="222222"/>
                </a:solidFill>
                <a:effectLst/>
                <a:latin typeface="Arial" panose="020B0604020202020204" pitchFamily="34" charset="0"/>
              </a:rPr>
              <a:t>the primary keys of each data table</a:t>
            </a:r>
          </a:p>
          <a:p>
            <a:pPr>
              <a:lnSpc>
                <a:spcPct val="150000"/>
              </a:lnSpc>
            </a:pPr>
            <a:r>
              <a:rPr lang="en-US" altLang="zh-CN" b="1" dirty="0">
                <a:solidFill>
                  <a:srgbClr val="222222"/>
                </a:solidFill>
                <a:latin typeface="Arial" panose="020B0604020202020204" pitchFamily="34" charset="0"/>
              </a:rPr>
              <a:t>- Generate automatically by Erwin in physical</a:t>
            </a:r>
          </a:p>
          <a:p>
            <a:pPr>
              <a:lnSpc>
                <a:spcPct val="150000"/>
              </a:lnSpc>
            </a:pPr>
            <a:r>
              <a:rPr lang="en-US" b="1" dirty="0">
                <a:solidFill>
                  <a:srgbClr val="222222"/>
                </a:solidFill>
                <a:latin typeface="Arial" panose="020B0604020202020204" pitchFamily="34" charset="0"/>
              </a:rPr>
              <a:t>   model</a:t>
            </a:r>
            <a:br>
              <a:rPr lang="en-US" b="0" i="0" dirty="0">
                <a:solidFill>
                  <a:srgbClr val="222222"/>
                </a:solidFill>
                <a:effectLst/>
                <a:latin typeface="Arial" panose="020B0604020202020204" pitchFamily="34" charset="0"/>
              </a:rPr>
            </a:br>
            <a:endParaRPr lang="en-US" dirty="0"/>
          </a:p>
        </p:txBody>
      </p:sp>
      <p:pic>
        <p:nvPicPr>
          <p:cNvPr id="10" name="Picture 9">
            <a:extLst>
              <a:ext uri="{FF2B5EF4-FFF2-40B4-BE49-F238E27FC236}">
                <a16:creationId xmlns:a16="http://schemas.microsoft.com/office/drawing/2014/main" id="{744D96D1-B88A-3A34-08D2-2CFC371BFE23}"/>
              </a:ext>
            </a:extLst>
          </p:cNvPr>
          <p:cNvPicPr>
            <a:picLocks noChangeAspect="1"/>
          </p:cNvPicPr>
          <p:nvPr/>
        </p:nvPicPr>
        <p:blipFill>
          <a:blip r:embed="rId3"/>
          <a:stretch>
            <a:fillRect/>
          </a:stretch>
        </p:blipFill>
        <p:spPr>
          <a:xfrm>
            <a:off x="657224" y="1257300"/>
            <a:ext cx="3736285" cy="3459773"/>
          </a:xfrm>
          <a:prstGeom prst="rect">
            <a:avLst/>
          </a:prstGeom>
        </p:spPr>
      </p:pic>
    </p:spTree>
    <p:extLst>
      <p:ext uri="{BB962C8B-B14F-4D97-AF65-F5344CB8AC3E}">
        <p14:creationId xmlns:p14="http://schemas.microsoft.com/office/powerpoint/2010/main" val="420540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FF9BDD-52CE-4226-9C58-0DBB1EAA19A7}"/>
              </a:ext>
            </a:extLst>
          </p:cNvPr>
          <p:cNvSpPr>
            <a:spLocks noGrp="1"/>
          </p:cNvSpPr>
          <p:nvPr>
            <p:ph type="sldNum" sz="quarter" idx="13"/>
          </p:nvPr>
        </p:nvSpPr>
        <p:spPr/>
        <p:txBody>
          <a:bodyPr/>
          <a:lstStyle/>
          <a:p>
            <a:fld id="{12342C3A-DD85-7843-B416-BD52AB030D59}" type="slidenum">
              <a:rPr lang="en-US" smtClean="0"/>
              <a:pPr/>
              <a:t>14</a:t>
            </a:fld>
            <a:endParaRPr lang="en-US" dirty="0"/>
          </a:p>
        </p:txBody>
      </p:sp>
      <p:sp>
        <p:nvSpPr>
          <p:cNvPr id="3" name="Text Placeholder 2">
            <a:extLst>
              <a:ext uri="{FF2B5EF4-FFF2-40B4-BE49-F238E27FC236}">
                <a16:creationId xmlns:a16="http://schemas.microsoft.com/office/drawing/2014/main" id="{962C84FE-BA32-4A8A-8D4F-3C01635B9153}"/>
              </a:ext>
            </a:extLst>
          </p:cNvPr>
          <p:cNvSpPr>
            <a:spLocks noGrp="1"/>
          </p:cNvSpPr>
          <p:nvPr>
            <p:ph type="body" sz="quarter" idx="12"/>
          </p:nvPr>
        </p:nvSpPr>
        <p:spPr/>
        <p:txBody>
          <a:bodyPr/>
          <a:lstStyle/>
          <a:p>
            <a:r>
              <a:rPr lang="en-US" sz="2000" dirty="0"/>
              <a:t>   -&gt; “ Forward Engineer”</a:t>
            </a:r>
          </a:p>
          <a:p>
            <a:r>
              <a:rPr lang="en-US" sz="2000" dirty="0"/>
              <a:t>   -&gt; Schema</a:t>
            </a:r>
          </a:p>
          <a:p>
            <a:r>
              <a:rPr lang="en-US" sz="2000" dirty="0"/>
              <a:t>   -&gt;  (1) Get the Data Definition Language (DDL) script</a:t>
            </a:r>
            <a:br>
              <a:rPr lang="en-US" sz="2000" dirty="0"/>
            </a:br>
            <a:r>
              <a:rPr lang="en-US" sz="2000" dirty="0"/>
              <a:t>        (2) Connect to server</a:t>
            </a:r>
            <a:br>
              <a:rPr lang="en-US" sz="2000" dirty="0"/>
            </a:br>
            <a:endParaRPr lang="en-US" sz="2000" dirty="0"/>
          </a:p>
          <a:p>
            <a:r>
              <a:rPr lang="en-US" dirty="0"/>
              <a:t>More Information about “Forward Engineer” </a:t>
            </a:r>
            <a:r>
              <a:rPr lang="en-US" sz="2000" dirty="0"/>
              <a:t>: </a:t>
            </a:r>
            <a:r>
              <a:rPr lang="en-US" sz="1050" dirty="0"/>
              <a:t>https://bookshelf.erwin.com/bookshelf/public_html/2020R2/Content/User%20Guides/erwin%20Help/foward_engineering_schema_generation.html</a:t>
            </a:r>
            <a:endParaRPr lang="en-US" sz="2000" dirty="0"/>
          </a:p>
        </p:txBody>
      </p:sp>
      <p:sp>
        <p:nvSpPr>
          <p:cNvPr id="4" name="Title 3">
            <a:extLst>
              <a:ext uri="{FF2B5EF4-FFF2-40B4-BE49-F238E27FC236}">
                <a16:creationId xmlns:a16="http://schemas.microsoft.com/office/drawing/2014/main" id="{21989C3B-B16A-4BE0-9E67-16FE1D000D30}"/>
              </a:ext>
            </a:extLst>
          </p:cNvPr>
          <p:cNvSpPr>
            <a:spLocks noGrp="1"/>
          </p:cNvSpPr>
          <p:nvPr>
            <p:ph type="title"/>
          </p:nvPr>
        </p:nvSpPr>
        <p:spPr/>
        <p:txBody>
          <a:bodyPr/>
          <a:lstStyle/>
          <a:p>
            <a:r>
              <a:rPr lang="en-US" dirty="0"/>
              <a:t>Operation Tips</a:t>
            </a:r>
          </a:p>
        </p:txBody>
      </p:sp>
      <p:pic>
        <p:nvPicPr>
          <p:cNvPr id="6" name="Picture 5">
            <a:extLst>
              <a:ext uri="{FF2B5EF4-FFF2-40B4-BE49-F238E27FC236}">
                <a16:creationId xmlns:a16="http://schemas.microsoft.com/office/drawing/2014/main" id="{4708458E-1136-499B-95D3-847E6C187263}"/>
              </a:ext>
            </a:extLst>
          </p:cNvPr>
          <p:cNvPicPr>
            <a:picLocks noChangeAspect="1"/>
          </p:cNvPicPr>
          <p:nvPr/>
        </p:nvPicPr>
        <p:blipFill>
          <a:blip r:embed="rId2"/>
          <a:stretch>
            <a:fillRect/>
          </a:stretch>
        </p:blipFill>
        <p:spPr>
          <a:xfrm>
            <a:off x="6998990" y="0"/>
            <a:ext cx="5598415" cy="3025193"/>
          </a:xfrm>
          <a:prstGeom prst="rect">
            <a:avLst/>
          </a:prstGeom>
        </p:spPr>
      </p:pic>
      <p:pic>
        <p:nvPicPr>
          <p:cNvPr id="8" name="Picture 7">
            <a:extLst>
              <a:ext uri="{FF2B5EF4-FFF2-40B4-BE49-F238E27FC236}">
                <a16:creationId xmlns:a16="http://schemas.microsoft.com/office/drawing/2014/main" id="{F035F903-8394-483D-ACE6-B090C31935A3}"/>
              </a:ext>
            </a:extLst>
          </p:cNvPr>
          <p:cNvPicPr>
            <a:picLocks noChangeAspect="1"/>
          </p:cNvPicPr>
          <p:nvPr/>
        </p:nvPicPr>
        <p:blipFill>
          <a:blip r:embed="rId3"/>
          <a:stretch>
            <a:fillRect/>
          </a:stretch>
        </p:blipFill>
        <p:spPr>
          <a:xfrm>
            <a:off x="300567" y="3678198"/>
            <a:ext cx="4890241" cy="3190264"/>
          </a:xfrm>
          <a:prstGeom prst="rect">
            <a:avLst/>
          </a:prstGeom>
        </p:spPr>
      </p:pic>
      <p:pic>
        <p:nvPicPr>
          <p:cNvPr id="10" name="Picture 9">
            <a:extLst>
              <a:ext uri="{FF2B5EF4-FFF2-40B4-BE49-F238E27FC236}">
                <a16:creationId xmlns:a16="http://schemas.microsoft.com/office/drawing/2014/main" id="{FDB9B8C9-C9F6-41B7-81EC-DD8EBC44E3C4}"/>
              </a:ext>
            </a:extLst>
          </p:cNvPr>
          <p:cNvPicPr>
            <a:picLocks noChangeAspect="1"/>
          </p:cNvPicPr>
          <p:nvPr/>
        </p:nvPicPr>
        <p:blipFill>
          <a:blip r:embed="rId4"/>
          <a:stretch>
            <a:fillRect/>
          </a:stretch>
        </p:blipFill>
        <p:spPr>
          <a:xfrm>
            <a:off x="6726172" y="3739018"/>
            <a:ext cx="4667905" cy="3276829"/>
          </a:xfrm>
          <a:prstGeom prst="rect">
            <a:avLst/>
          </a:prstGeom>
        </p:spPr>
      </p:pic>
      <p:sp>
        <p:nvSpPr>
          <p:cNvPr id="11" name="TextBox 10">
            <a:extLst>
              <a:ext uri="{FF2B5EF4-FFF2-40B4-BE49-F238E27FC236}">
                <a16:creationId xmlns:a16="http://schemas.microsoft.com/office/drawing/2014/main" id="{ABBDC9F7-165A-4EA3-AA33-3F86D9246E49}"/>
              </a:ext>
            </a:extLst>
          </p:cNvPr>
          <p:cNvSpPr txBox="1"/>
          <p:nvPr/>
        </p:nvSpPr>
        <p:spPr>
          <a:xfrm>
            <a:off x="3707250" y="3971133"/>
            <a:ext cx="474810" cy="400110"/>
          </a:xfrm>
          <a:prstGeom prst="rect">
            <a:avLst/>
          </a:prstGeom>
          <a:noFill/>
        </p:spPr>
        <p:txBody>
          <a:bodyPr wrap="none" rtlCol="0">
            <a:spAutoFit/>
          </a:bodyPr>
          <a:lstStyle/>
          <a:p>
            <a:r>
              <a:rPr lang="en-US" sz="2000" b="1" dirty="0"/>
              <a:t>(1)</a:t>
            </a:r>
          </a:p>
        </p:txBody>
      </p:sp>
      <p:sp>
        <p:nvSpPr>
          <p:cNvPr id="12" name="TextBox 11">
            <a:extLst>
              <a:ext uri="{FF2B5EF4-FFF2-40B4-BE49-F238E27FC236}">
                <a16:creationId xmlns:a16="http://schemas.microsoft.com/office/drawing/2014/main" id="{98DE949E-FF8B-4703-820A-DA499BEF013B}"/>
              </a:ext>
            </a:extLst>
          </p:cNvPr>
          <p:cNvSpPr txBox="1"/>
          <p:nvPr/>
        </p:nvSpPr>
        <p:spPr>
          <a:xfrm>
            <a:off x="10373062" y="4171188"/>
            <a:ext cx="474810" cy="400110"/>
          </a:xfrm>
          <a:prstGeom prst="rect">
            <a:avLst/>
          </a:prstGeom>
          <a:noFill/>
        </p:spPr>
        <p:txBody>
          <a:bodyPr wrap="none" rtlCol="0">
            <a:spAutoFit/>
          </a:bodyPr>
          <a:lstStyle/>
          <a:p>
            <a:r>
              <a:rPr lang="en-US" sz="2000" b="1" dirty="0"/>
              <a:t>(2)</a:t>
            </a:r>
          </a:p>
        </p:txBody>
      </p:sp>
    </p:spTree>
    <p:extLst>
      <p:ext uri="{BB962C8B-B14F-4D97-AF65-F5344CB8AC3E}">
        <p14:creationId xmlns:p14="http://schemas.microsoft.com/office/powerpoint/2010/main" val="375681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40AAB4-1D20-4BC9-A0E2-15E6FF9B1475}"/>
              </a:ext>
            </a:extLst>
          </p:cNvPr>
          <p:cNvSpPr>
            <a:spLocks noGrp="1"/>
          </p:cNvSpPr>
          <p:nvPr>
            <p:ph type="body" idx="1"/>
          </p:nvPr>
        </p:nvSpPr>
        <p:spPr>
          <a:xfrm>
            <a:off x="302684" y="447181"/>
            <a:ext cx="11308741" cy="5755792"/>
          </a:xfrm>
        </p:spPr>
        <p:txBody>
          <a:bodyPr/>
          <a:lstStyle/>
          <a:p>
            <a:pPr marL="457200" marR="0" lvl="1" indent="0" defTabSz="457200" rtl="0" eaLnBrk="1" fontAlgn="auto" latinLnBrk="0" hangingPunct="1">
              <a:lnSpc>
                <a:spcPct val="100000"/>
              </a:lnSpc>
              <a:spcBef>
                <a:spcPts val="0"/>
              </a:spcBef>
              <a:spcAft>
                <a:spcPts val="1200"/>
              </a:spcAft>
              <a:buClrTx/>
              <a:buSzTx/>
              <a:buFontTx/>
              <a:buNone/>
              <a:tabLst/>
              <a:defRPr/>
            </a:pPr>
            <a:r>
              <a:rPr lang="en-US" sz="2800" b="1" dirty="0">
                <a:latin typeface="+mj-lt"/>
              </a:rPr>
              <a:t>Homework 1</a:t>
            </a:r>
            <a:endParaRPr kumimoji="0" lang="en-US" sz="1600" b="1" i="0" u="none" strike="noStrike" kern="1200" cap="none" spc="0" normalizeH="0" baseline="0" noProof="0" dirty="0">
              <a:ln>
                <a:noFill/>
              </a:ln>
              <a:solidFill>
                <a:prstClr val="black"/>
              </a:solidFill>
              <a:effectLst/>
              <a:uLnTx/>
              <a:uFillTx/>
              <a:latin typeface="+mj-lt"/>
              <a:ea typeface="+mn-ea"/>
              <a:cs typeface="Arial"/>
            </a:endParaRPr>
          </a:p>
          <a:p>
            <a:pPr marL="457200" marR="0" lvl="1" indent="0" algn="l" defTabSz="4572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Arial"/>
              </a:rPr>
              <a:t>Create an ER Diagram for the movie rental stores. The data of this stores contains these information:</a:t>
            </a:r>
          </a:p>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employee number, supervisor, employee first name, employee address, employee phone, soc sec number, hire date, salary, movie number, movie title, movie director, description, rating, genre, rental rate, movie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url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store number, store manager, store address, store phone, store city, store state, store zip code, rental record date, movie copy number, rental date, due date, rental status, customer number, customer address, email, customer city, customer first name, customer last name, customer state, customer zip code, credit card, credit card exp, status code, store number, payment transaction number, payment type, payment amount, payment date, payment status, check bank number, check number, e-pay vendor number, e-pay account number, credit card number, credit card exp, credit card type</a:t>
            </a:r>
          </a:p>
          <a:p>
            <a:pPr marL="0" marR="0" lvl="0" indent="0" algn="l" defTabSz="457200" rtl="0" eaLnBrk="1" fontAlgn="auto" latinLnBrk="0" hangingPunct="1">
              <a:lnSpc>
                <a:spcPct val="100000"/>
              </a:lnSpc>
              <a:spcBef>
                <a:spcPts val="0"/>
              </a:spcBef>
              <a:spcAft>
                <a:spcPts val="1200"/>
              </a:spcAft>
              <a:buClrTx/>
              <a:buSzTx/>
              <a:buFontTx/>
              <a:buNone/>
              <a:tabLst/>
              <a:defRPr/>
            </a:pPr>
            <a:r>
              <a:rPr lang="en-US" sz="1600" kern="1200" dirty="0">
                <a:solidFill>
                  <a:srgbClr val="000000"/>
                </a:solidFill>
                <a:latin typeface="Times New Roman" panose="02020603050405020304" pitchFamily="18" charset="0"/>
                <a:ea typeface="+mn-ea"/>
                <a:cs typeface="Times New Roman" panose="02020603050405020304" pitchFamily="18" charset="0"/>
              </a:rPr>
              <a:t>you need to complete an ER Diagram in </a:t>
            </a:r>
            <a:r>
              <a:rPr lang="en-US" sz="1600" kern="1200" dirty="0" err="1">
                <a:solidFill>
                  <a:srgbClr val="000000"/>
                </a:solidFill>
                <a:latin typeface="Times New Roman" panose="02020603050405020304" pitchFamily="18" charset="0"/>
                <a:ea typeface="+mn-ea"/>
                <a:cs typeface="Times New Roman" panose="02020603050405020304" pitchFamily="18" charset="0"/>
              </a:rPr>
              <a:t>ERwin</a:t>
            </a:r>
            <a:r>
              <a:rPr lang="en-US" sz="1600" kern="1200" dirty="0">
                <a:solidFill>
                  <a:srgbClr val="000000"/>
                </a:solidFill>
                <a:latin typeface="Times New Roman" panose="02020603050405020304" pitchFamily="18" charset="0"/>
                <a:ea typeface="+mn-ea"/>
                <a:cs typeface="Times New Roman" panose="02020603050405020304" pitchFamily="18" charset="0"/>
              </a:rPr>
              <a:t>. The ER Diagram should have logical model and physical model, and the following objects: the entities, attributes, primary keys, foreign keys, relationships, data type, etc.</a:t>
            </a:r>
            <a:br>
              <a:rPr lang="en-US" sz="1600" kern="1200" dirty="0">
                <a:solidFill>
                  <a:srgbClr val="000000"/>
                </a:solidFill>
                <a:latin typeface="Times New Roman" panose="02020603050405020304" pitchFamily="18" charset="0"/>
                <a:ea typeface="+mn-ea"/>
                <a:cs typeface="Times New Roman" panose="02020603050405020304" pitchFamily="18" charset="0"/>
              </a:rPr>
            </a:br>
            <a:endParaRPr lang="en-US" sz="1600" kern="1200" dirty="0">
              <a:solidFill>
                <a:srgbClr val="000000"/>
              </a:solidFill>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1200"/>
              </a:spcAft>
              <a:buClrTx/>
              <a:buSzTx/>
              <a:buFontTx/>
              <a:buNone/>
              <a:tabLst/>
              <a:defRPr/>
            </a:pPr>
            <a:r>
              <a:rPr lang="en-US" kern="1200" dirty="0">
                <a:solidFill>
                  <a:srgbClr val="000000"/>
                </a:solidFill>
                <a:latin typeface="Times New Roman" panose="02020603050405020304" pitchFamily="18" charset="0"/>
                <a:ea typeface="+mn-ea"/>
                <a:cs typeface="Times New Roman" panose="02020603050405020304" pitchFamily="18" charset="0"/>
              </a:rPr>
              <a:t>Submission: Please submit a </a:t>
            </a:r>
            <a:r>
              <a:rPr lang="en-US" u="sng" kern="1200" dirty="0">
                <a:solidFill>
                  <a:srgbClr val="000000"/>
                </a:solidFill>
                <a:latin typeface="Times New Roman" panose="02020603050405020304" pitchFamily="18" charset="0"/>
                <a:ea typeface="+mn-ea"/>
                <a:cs typeface="Times New Roman" panose="02020603050405020304" pitchFamily="18" charset="0"/>
              </a:rPr>
              <a:t>screenshot</a:t>
            </a:r>
            <a:r>
              <a:rPr lang="en-US" kern="1200" dirty="0">
                <a:solidFill>
                  <a:srgbClr val="000000"/>
                </a:solidFill>
                <a:latin typeface="Times New Roman" panose="02020603050405020304" pitchFamily="18" charset="0"/>
                <a:ea typeface="+mn-ea"/>
                <a:cs typeface="Times New Roman" panose="02020603050405020304" pitchFamily="18" charset="0"/>
              </a:rPr>
              <a:t> of your ER diagram and the </a:t>
            </a:r>
            <a:r>
              <a:rPr lang="en-US" u="sng" kern="1200" dirty="0">
                <a:solidFill>
                  <a:srgbClr val="000000"/>
                </a:solidFill>
                <a:latin typeface="Times New Roman" panose="02020603050405020304" pitchFamily="18" charset="0"/>
                <a:ea typeface="+mn-ea"/>
                <a:cs typeface="Times New Roman" panose="02020603050405020304" pitchFamily="18" charset="0"/>
              </a:rPr>
              <a:t>.</a:t>
            </a:r>
            <a:r>
              <a:rPr lang="en-US" u="sng" kern="1200" dirty="0" err="1">
                <a:solidFill>
                  <a:srgbClr val="000000"/>
                </a:solidFill>
                <a:latin typeface="Times New Roman" panose="02020603050405020304" pitchFamily="18" charset="0"/>
                <a:ea typeface="+mn-ea"/>
                <a:cs typeface="Times New Roman" panose="02020603050405020304" pitchFamily="18" charset="0"/>
              </a:rPr>
              <a:t>erwin</a:t>
            </a:r>
            <a:r>
              <a:rPr lang="en-US" kern="1200" dirty="0">
                <a:solidFill>
                  <a:srgbClr val="000000"/>
                </a:solidFill>
                <a:latin typeface="Times New Roman" panose="02020603050405020304" pitchFamily="18" charset="0"/>
                <a:ea typeface="+mn-ea"/>
                <a:cs typeface="Times New Roman" panose="02020603050405020304" pitchFamily="18" charset="0"/>
              </a:rPr>
              <a:t> file.  </a:t>
            </a:r>
          </a:p>
          <a:p>
            <a:pPr marL="0" marR="0" lvl="0" indent="0" algn="l" defTabSz="457200" rtl="0" eaLnBrk="1" fontAlgn="auto" latinLnBrk="0" hangingPunct="1">
              <a:lnSpc>
                <a:spcPct val="100000"/>
              </a:lnSpc>
              <a:spcBef>
                <a:spcPts val="0"/>
              </a:spcBef>
              <a:spcAft>
                <a:spcPts val="1200"/>
              </a:spcAft>
              <a:buClrTx/>
              <a:buSzTx/>
              <a:buFontTx/>
              <a:buNone/>
              <a:tabLst/>
              <a:defRPr/>
            </a:pPr>
            <a:endParaRPr lang="en-US" sz="1600" kern="1200" dirty="0">
              <a:solidFill>
                <a:srgbClr val="000000"/>
              </a:solidFill>
              <a:latin typeface="Times New Roman" panose="02020603050405020304" pitchFamily="18" charset="0"/>
              <a:ea typeface="+mn-ea"/>
              <a:cs typeface="Times New Roman" panose="02020603050405020304" pitchFamily="18" charset="0"/>
            </a:endParaRPr>
          </a:p>
          <a:p>
            <a:pPr marL="457200" lvl="1" indent="0" defTabSz="457200">
              <a:spcBef>
                <a:spcPts val="0"/>
              </a:spcBef>
              <a:spcAft>
                <a:spcPts val="1200"/>
              </a:spcAft>
              <a:buClrTx/>
              <a:buSzTx/>
              <a:buNone/>
              <a:defRPr/>
            </a:pPr>
            <a:r>
              <a:rPr lang="en-US" sz="2800" b="1" dirty="0">
                <a:latin typeface="+mj-lt"/>
              </a:rPr>
              <a:t>Extra Reading</a:t>
            </a:r>
          </a:p>
          <a:p>
            <a:pPr marL="0" indent="0" algn="l" defTabSz="457200">
              <a:spcBef>
                <a:spcPts val="0"/>
              </a:spcBef>
              <a:spcAft>
                <a:spcPts val="1200"/>
              </a:spcAft>
              <a:buClrTx/>
              <a:buSzTx/>
              <a:defRPr/>
            </a:pPr>
            <a:r>
              <a:rPr lang="en-US" sz="1600" kern="1200" dirty="0">
                <a:solidFill>
                  <a:srgbClr val="000000"/>
                </a:solidFill>
                <a:latin typeface="Times New Roman" panose="02020603050405020304" pitchFamily="18" charset="0"/>
                <a:ea typeface="+mn-ea"/>
                <a:cs typeface="Times New Roman" panose="02020603050405020304" pitchFamily="18" charset="0"/>
              </a:rPr>
              <a:t>Erwin Data Modeler Navigator Edition User Guide</a:t>
            </a:r>
          </a:p>
          <a:p>
            <a:pPr marL="457200" lvl="1" indent="0" defTabSz="457200">
              <a:spcBef>
                <a:spcPts val="0"/>
              </a:spcBef>
              <a:spcAft>
                <a:spcPts val="1200"/>
              </a:spcAft>
              <a:buClrTx/>
              <a:buSzTx/>
              <a:buNone/>
              <a:defRPr/>
            </a:pPr>
            <a:endParaRPr lang="en-US" sz="2800" b="1" dirty="0">
              <a:latin typeface="+mj-lt"/>
            </a:endParaRPr>
          </a:p>
          <a:p>
            <a:pPr marL="342900" marR="0" lvl="0" indent="-342900" algn="l" defTabSz="457200" rtl="0" eaLnBrk="1" fontAlgn="auto" latinLnBrk="0" hangingPunct="1">
              <a:lnSpc>
                <a:spcPct val="100000"/>
              </a:lnSpc>
              <a:spcBef>
                <a:spcPts val="0"/>
              </a:spcBef>
              <a:spcAft>
                <a:spcPts val="1200"/>
              </a:spcAft>
              <a:buClrTx/>
              <a:buSzTx/>
              <a:buFontTx/>
              <a:buAutoNum type="arabicPeriod"/>
              <a:tabLst/>
              <a:defRPr/>
            </a:pPr>
            <a:endParaRPr lang="en-US" sz="1600" kern="1200" dirty="0">
              <a:solidFill>
                <a:srgbClr val="000000"/>
              </a:solidFill>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12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A048C1B-DD47-4C23-8A51-73B5FC8F66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18178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90C23-938D-4653-A339-F45E0A16C551}"/>
              </a:ext>
            </a:extLst>
          </p:cNvPr>
          <p:cNvSpPr>
            <a:spLocks noGrp="1"/>
          </p:cNvSpPr>
          <p:nvPr>
            <p:ph type="title"/>
          </p:nvPr>
        </p:nvSpPr>
        <p:spPr/>
        <p:txBody>
          <a:bodyPr/>
          <a:lstStyle/>
          <a:p>
            <a:r>
              <a:rPr lang="en-US" dirty="0"/>
              <a:t>Appendix 1: Question about Relationship Type 1</a:t>
            </a:r>
          </a:p>
        </p:txBody>
      </p:sp>
      <p:sp>
        <p:nvSpPr>
          <p:cNvPr id="4" name="Slide Number Placeholder 3">
            <a:extLst>
              <a:ext uri="{FF2B5EF4-FFF2-40B4-BE49-F238E27FC236}">
                <a16:creationId xmlns:a16="http://schemas.microsoft.com/office/drawing/2014/main" id="{B951486B-27C6-424D-A9D0-5B2A97681A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5" name="Text Placeholder 1">
            <a:extLst>
              <a:ext uri="{FF2B5EF4-FFF2-40B4-BE49-F238E27FC236}">
                <a16:creationId xmlns:a16="http://schemas.microsoft.com/office/drawing/2014/main" id="{F326AE92-2901-4511-BF2E-F7BF61099043}"/>
              </a:ext>
            </a:extLst>
          </p:cNvPr>
          <p:cNvSpPr>
            <a:spLocks noGrp="1"/>
          </p:cNvSpPr>
          <p:nvPr>
            <p:ph type="body" idx="1"/>
          </p:nvPr>
        </p:nvSpPr>
        <p:spPr>
          <a:xfrm>
            <a:off x="302684" y="1075765"/>
            <a:ext cx="11308741" cy="1139897"/>
          </a:xfrm>
        </p:spPr>
        <p:txBody>
          <a:bodyPr/>
          <a:lstStyle/>
          <a:p>
            <a:pPr algn="l"/>
            <a:r>
              <a:rPr lang="en-US" b="1" dirty="0"/>
              <a:t>Book Entity &amp; Author Entity</a:t>
            </a:r>
          </a:p>
        </p:txBody>
      </p:sp>
      <p:pic>
        <p:nvPicPr>
          <p:cNvPr id="8" name="Picture 7">
            <a:extLst>
              <a:ext uri="{FF2B5EF4-FFF2-40B4-BE49-F238E27FC236}">
                <a16:creationId xmlns:a16="http://schemas.microsoft.com/office/drawing/2014/main" id="{DE45CF22-BF9E-4E4A-9BBD-5C2069C1D45F}"/>
              </a:ext>
            </a:extLst>
          </p:cNvPr>
          <p:cNvPicPr>
            <a:picLocks noChangeAspect="1"/>
          </p:cNvPicPr>
          <p:nvPr/>
        </p:nvPicPr>
        <p:blipFill rotWithShape="1">
          <a:blip r:embed="rId2"/>
          <a:srcRect l="5946" t="6282" r="10095" b="12005"/>
          <a:stretch/>
        </p:blipFill>
        <p:spPr>
          <a:xfrm>
            <a:off x="164640" y="3428202"/>
            <a:ext cx="3740599" cy="1236206"/>
          </a:xfrm>
          <a:prstGeom prst="rect">
            <a:avLst/>
          </a:prstGeom>
        </p:spPr>
      </p:pic>
      <p:pic>
        <p:nvPicPr>
          <p:cNvPr id="10" name="Picture 9">
            <a:extLst>
              <a:ext uri="{FF2B5EF4-FFF2-40B4-BE49-F238E27FC236}">
                <a16:creationId xmlns:a16="http://schemas.microsoft.com/office/drawing/2014/main" id="{8EC9865C-517B-427F-9AE2-4359B847B4F6}"/>
              </a:ext>
            </a:extLst>
          </p:cNvPr>
          <p:cNvPicPr>
            <a:picLocks noChangeAspect="1"/>
          </p:cNvPicPr>
          <p:nvPr/>
        </p:nvPicPr>
        <p:blipFill>
          <a:blip r:embed="rId3"/>
          <a:stretch>
            <a:fillRect/>
          </a:stretch>
        </p:blipFill>
        <p:spPr>
          <a:xfrm>
            <a:off x="164640" y="1606148"/>
            <a:ext cx="3790220" cy="1385153"/>
          </a:xfrm>
          <a:prstGeom prst="rect">
            <a:avLst/>
          </a:prstGeom>
        </p:spPr>
      </p:pic>
      <p:pic>
        <p:nvPicPr>
          <p:cNvPr id="12" name="Picture 11">
            <a:extLst>
              <a:ext uri="{FF2B5EF4-FFF2-40B4-BE49-F238E27FC236}">
                <a16:creationId xmlns:a16="http://schemas.microsoft.com/office/drawing/2014/main" id="{92C8EC8E-272F-4BF8-A4A5-89C4F6158A5D}"/>
              </a:ext>
            </a:extLst>
          </p:cNvPr>
          <p:cNvPicPr>
            <a:picLocks noChangeAspect="1"/>
          </p:cNvPicPr>
          <p:nvPr/>
        </p:nvPicPr>
        <p:blipFill rotWithShape="1">
          <a:blip r:embed="rId4"/>
          <a:srcRect r="9872"/>
          <a:stretch/>
        </p:blipFill>
        <p:spPr>
          <a:xfrm>
            <a:off x="4086223" y="3417128"/>
            <a:ext cx="4109672" cy="1296110"/>
          </a:xfrm>
          <a:prstGeom prst="rect">
            <a:avLst/>
          </a:prstGeom>
        </p:spPr>
      </p:pic>
      <p:pic>
        <p:nvPicPr>
          <p:cNvPr id="14" name="Picture 13">
            <a:extLst>
              <a:ext uri="{FF2B5EF4-FFF2-40B4-BE49-F238E27FC236}">
                <a16:creationId xmlns:a16="http://schemas.microsoft.com/office/drawing/2014/main" id="{94356FE9-CC1B-4AF0-A734-38B5061B549B}"/>
              </a:ext>
            </a:extLst>
          </p:cNvPr>
          <p:cNvPicPr>
            <a:picLocks noChangeAspect="1"/>
          </p:cNvPicPr>
          <p:nvPr/>
        </p:nvPicPr>
        <p:blipFill rotWithShape="1">
          <a:blip r:embed="rId5"/>
          <a:srcRect r="10502"/>
          <a:stretch/>
        </p:blipFill>
        <p:spPr>
          <a:xfrm>
            <a:off x="4014522" y="1686492"/>
            <a:ext cx="3856871" cy="1236207"/>
          </a:xfrm>
          <a:prstGeom prst="rect">
            <a:avLst/>
          </a:prstGeom>
        </p:spPr>
      </p:pic>
      <p:sp>
        <p:nvSpPr>
          <p:cNvPr id="15" name="TextBox 14">
            <a:extLst>
              <a:ext uri="{FF2B5EF4-FFF2-40B4-BE49-F238E27FC236}">
                <a16:creationId xmlns:a16="http://schemas.microsoft.com/office/drawing/2014/main" id="{FDB2B87F-5611-4701-99C5-CD139F7A4E88}"/>
              </a:ext>
            </a:extLst>
          </p:cNvPr>
          <p:cNvSpPr txBox="1"/>
          <p:nvPr/>
        </p:nvSpPr>
        <p:spPr>
          <a:xfrm flipH="1">
            <a:off x="1927271" y="5488877"/>
            <a:ext cx="7810209" cy="646331"/>
          </a:xfrm>
          <a:prstGeom prst="rect">
            <a:avLst/>
          </a:prstGeom>
          <a:noFill/>
        </p:spPr>
        <p:txBody>
          <a:bodyPr wrap="square" rtlCol="0">
            <a:spAutoFit/>
          </a:bodyPr>
          <a:lstStyle/>
          <a:p>
            <a:r>
              <a:rPr lang="en-US" sz="1800" dirty="0"/>
              <a:t>Which one is the best relationship between these two entities?</a:t>
            </a:r>
          </a:p>
          <a:p>
            <a:r>
              <a:rPr lang="en-US" sz="1800" dirty="0"/>
              <a:t>	</a:t>
            </a:r>
            <a:r>
              <a:rPr lang="en-US" sz="1800" dirty="0">
                <a:sym typeface="Wingdings" panose="05000000000000000000" pitchFamily="2" charset="2"/>
              </a:rPr>
              <a:t>  Normal Forms in DBMS</a:t>
            </a:r>
            <a:endParaRPr lang="en-US" sz="1800" dirty="0"/>
          </a:p>
        </p:txBody>
      </p:sp>
      <p:pic>
        <p:nvPicPr>
          <p:cNvPr id="17" name="Picture 16">
            <a:extLst>
              <a:ext uri="{FF2B5EF4-FFF2-40B4-BE49-F238E27FC236}">
                <a16:creationId xmlns:a16="http://schemas.microsoft.com/office/drawing/2014/main" id="{A0F83B4D-4A10-4B44-958E-B16294AD6AEF}"/>
              </a:ext>
            </a:extLst>
          </p:cNvPr>
          <p:cNvPicPr>
            <a:picLocks noChangeAspect="1"/>
          </p:cNvPicPr>
          <p:nvPr/>
        </p:nvPicPr>
        <p:blipFill>
          <a:blip r:embed="rId6"/>
          <a:stretch>
            <a:fillRect/>
          </a:stretch>
        </p:blipFill>
        <p:spPr>
          <a:xfrm>
            <a:off x="8082328" y="1645713"/>
            <a:ext cx="4109672" cy="1463171"/>
          </a:xfrm>
          <a:prstGeom prst="rect">
            <a:avLst/>
          </a:prstGeom>
        </p:spPr>
      </p:pic>
    </p:spTree>
    <p:extLst>
      <p:ext uri="{BB962C8B-B14F-4D97-AF65-F5344CB8AC3E}">
        <p14:creationId xmlns:p14="http://schemas.microsoft.com/office/powerpoint/2010/main" val="404910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90C23-938D-4653-A339-F45E0A16C551}"/>
              </a:ext>
            </a:extLst>
          </p:cNvPr>
          <p:cNvSpPr>
            <a:spLocks noGrp="1"/>
          </p:cNvSpPr>
          <p:nvPr>
            <p:ph type="title"/>
          </p:nvPr>
        </p:nvSpPr>
        <p:spPr/>
        <p:txBody>
          <a:bodyPr/>
          <a:lstStyle/>
          <a:p>
            <a:r>
              <a:rPr lang="en-US" dirty="0"/>
              <a:t>Appendix 2: Question about Relationship Type 1</a:t>
            </a:r>
          </a:p>
        </p:txBody>
      </p:sp>
      <p:sp>
        <p:nvSpPr>
          <p:cNvPr id="4" name="Slide Number Placeholder 3">
            <a:extLst>
              <a:ext uri="{FF2B5EF4-FFF2-40B4-BE49-F238E27FC236}">
                <a16:creationId xmlns:a16="http://schemas.microsoft.com/office/drawing/2014/main" id="{B951486B-27C6-424D-A9D0-5B2A97681A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5" name="Text Placeholder 1">
            <a:extLst>
              <a:ext uri="{FF2B5EF4-FFF2-40B4-BE49-F238E27FC236}">
                <a16:creationId xmlns:a16="http://schemas.microsoft.com/office/drawing/2014/main" id="{F326AE92-2901-4511-BF2E-F7BF61099043}"/>
              </a:ext>
            </a:extLst>
          </p:cNvPr>
          <p:cNvSpPr>
            <a:spLocks noGrp="1"/>
          </p:cNvSpPr>
          <p:nvPr>
            <p:ph type="body" idx="1"/>
          </p:nvPr>
        </p:nvSpPr>
        <p:spPr>
          <a:xfrm>
            <a:off x="302684" y="1075765"/>
            <a:ext cx="11308741" cy="1139897"/>
          </a:xfrm>
        </p:spPr>
        <p:txBody>
          <a:bodyPr/>
          <a:lstStyle/>
          <a:p>
            <a:pPr algn="l"/>
            <a:r>
              <a:rPr lang="en-US" b="1" dirty="0"/>
              <a:t>Book Entity &amp; Author Entity</a:t>
            </a:r>
          </a:p>
        </p:txBody>
      </p:sp>
      <p:pic>
        <p:nvPicPr>
          <p:cNvPr id="8" name="Picture 7">
            <a:extLst>
              <a:ext uri="{FF2B5EF4-FFF2-40B4-BE49-F238E27FC236}">
                <a16:creationId xmlns:a16="http://schemas.microsoft.com/office/drawing/2014/main" id="{DE45CF22-BF9E-4E4A-9BBD-5C2069C1D45F}"/>
              </a:ext>
            </a:extLst>
          </p:cNvPr>
          <p:cNvPicPr>
            <a:picLocks noChangeAspect="1"/>
          </p:cNvPicPr>
          <p:nvPr/>
        </p:nvPicPr>
        <p:blipFill rotWithShape="1">
          <a:blip r:embed="rId2"/>
          <a:srcRect l="5946" t="6282" r="10095" b="12005"/>
          <a:stretch/>
        </p:blipFill>
        <p:spPr>
          <a:xfrm>
            <a:off x="164640" y="3428202"/>
            <a:ext cx="3740599" cy="1236206"/>
          </a:xfrm>
          <a:prstGeom prst="rect">
            <a:avLst/>
          </a:prstGeom>
        </p:spPr>
      </p:pic>
      <p:pic>
        <p:nvPicPr>
          <p:cNvPr id="10" name="Picture 9">
            <a:extLst>
              <a:ext uri="{FF2B5EF4-FFF2-40B4-BE49-F238E27FC236}">
                <a16:creationId xmlns:a16="http://schemas.microsoft.com/office/drawing/2014/main" id="{8EC9865C-517B-427F-9AE2-4359B847B4F6}"/>
              </a:ext>
            </a:extLst>
          </p:cNvPr>
          <p:cNvPicPr>
            <a:picLocks noChangeAspect="1"/>
          </p:cNvPicPr>
          <p:nvPr/>
        </p:nvPicPr>
        <p:blipFill>
          <a:blip r:embed="rId3"/>
          <a:stretch>
            <a:fillRect/>
          </a:stretch>
        </p:blipFill>
        <p:spPr>
          <a:xfrm>
            <a:off x="164640" y="1606148"/>
            <a:ext cx="3790220" cy="1385153"/>
          </a:xfrm>
          <a:prstGeom prst="rect">
            <a:avLst/>
          </a:prstGeom>
        </p:spPr>
      </p:pic>
      <p:pic>
        <p:nvPicPr>
          <p:cNvPr id="12" name="Picture 11">
            <a:extLst>
              <a:ext uri="{FF2B5EF4-FFF2-40B4-BE49-F238E27FC236}">
                <a16:creationId xmlns:a16="http://schemas.microsoft.com/office/drawing/2014/main" id="{92C8EC8E-272F-4BF8-A4A5-89C4F6158A5D}"/>
              </a:ext>
            </a:extLst>
          </p:cNvPr>
          <p:cNvPicPr>
            <a:picLocks noChangeAspect="1"/>
          </p:cNvPicPr>
          <p:nvPr/>
        </p:nvPicPr>
        <p:blipFill rotWithShape="1">
          <a:blip r:embed="rId4"/>
          <a:srcRect r="9872"/>
          <a:stretch/>
        </p:blipFill>
        <p:spPr>
          <a:xfrm>
            <a:off x="4086223" y="3417128"/>
            <a:ext cx="4109672" cy="1296110"/>
          </a:xfrm>
          <a:prstGeom prst="rect">
            <a:avLst/>
          </a:prstGeom>
        </p:spPr>
      </p:pic>
      <p:pic>
        <p:nvPicPr>
          <p:cNvPr id="14" name="Picture 13">
            <a:extLst>
              <a:ext uri="{FF2B5EF4-FFF2-40B4-BE49-F238E27FC236}">
                <a16:creationId xmlns:a16="http://schemas.microsoft.com/office/drawing/2014/main" id="{94356FE9-CC1B-4AF0-A734-38B5061B549B}"/>
              </a:ext>
            </a:extLst>
          </p:cNvPr>
          <p:cNvPicPr>
            <a:picLocks noChangeAspect="1"/>
          </p:cNvPicPr>
          <p:nvPr/>
        </p:nvPicPr>
        <p:blipFill rotWithShape="1">
          <a:blip r:embed="rId5"/>
          <a:srcRect r="10502"/>
          <a:stretch/>
        </p:blipFill>
        <p:spPr>
          <a:xfrm>
            <a:off x="4014522" y="1686492"/>
            <a:ext cx="3856871" cy="1236207"/>
          </a:xfrm>
          <a:prstGeom prst="rect">
            <a:avLst/>
          </a:prstGeom>
        </p:spPr>
      </p:pic>
      <p:sp>
        <p:nvSpPr>
          <p:cNvPr id="15" name="TextBox 14">
            <a:extLst>
              <a:ext uri="{FF2B5EF4-FFF2-40B4-BE49-F238E27FC236}">
                <a16:creationId xmlns:a16="http://schemas.microsoft.com/office/drawing/2014/main" id="{FDB2B87F-5611-4701-99C5-CD139F7A4E88}"/>
              </a:ext>
            </a:extLst>
          </p:cNvPr>
          <p:cNvSpPr txBox="1"/>
          <p:nvPr/>
        </p:nvSpPr>
        <p:spPr>
          <a:xfrm flipH="1">
            <a:off x="1927271" y="5488877"/>
            <a:ext cx="7810209" cy="646331"/>
          </a:xfrm>
          <a:prstGeom prst="rect">
            <a:avLst/>
          </a:prstGeom>
          <a:noFill/>
        </p:spPr>
        <p:txBody>
          <a:bodyPr wrap="square" rtlCol="0">
            <a:spAutoFit/>
          </a:bodyPr>
          <a:lstStyle/>
          <a:p>
            <a:r>
              <a:rPr lang="en-US" sz="1800" dirty="0"/>
              <a:t>Which one is the best relationship between these two entities?</a:t>
            </a:r>
          </a:p>
          <a:p>
            <a:r>
              <a:rPr lang="en-US" sz="1800" dirty="0"/>
              <a:t>	</a:t>
            </a:r>
            <a:r>
              <a:rPr lang="en-US" sz="1800" dirty="0">
                <a:sym typeface="Wingdings" panose="05000000000000000000" pitchFamily="2" charset="2"/>
              </a:rPr>
              <a:t>  Normal Forms in DBMS</a:t>
            </a:r>
            <a:endParaRPr lang="en-US" sz="1800" dirty="0"/>
          </a:p>
        </p:txBody>
      </p:sp>
      <p:pic>
        <p:nvPicPr>
          <p:cNvPr id="17" name="Picture 16">
            <a:extLst>
              <a:ext uri="{FF2B5EF4-FFF2-40B4-BE49-F238E27FC236}">
                <a16:creationId xmlns:a16="http://schemas.microsoft.com/office/drawing/2014/main" id="{A0F83B4D-4A10-4B44-958E-B16294AD6AEF}"/>
              </a:ext>
            </a:extLst>
          </p:cNvPr>
          <p:cNvPicPr>
            <a:picLocks noChangeAspect="1"/>
          </p:cNvPicPr>
          <p:nvPr/>
        </p:nvPicPr>
        <p:blipFill>
          <a:blip r:embed="rId6"/>
          <a:stretch>
            <a:fillRect/>
          </a:stretch>
        </p:blipFill>
        <p:spPr>
          <a:xfrm>
            <a:off x="8082328" y="1645713"/>
            <a:ext cx="4109672" cy="1463171"/>
          </a:xfrm>
          <a:prstGeom prst="rect">
            <a:avLst/>
          </a:prstGeom>
        </p:spPr>
      </p:pic>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1FB10788-1EE1-489B-B371-61C4C0AC011E}"/>
                  </a:ext>
                </a:extLst>
              </p14:cNvPr>
              <p14:cNvContentPartPr/>
              <p14:nvPr/>
            </p14:nvContentPartPr>
            <p14:xfrm>
              <a:off x="1384678" y="3371601"/>
              <a:ext cx="976320" cy="1876680"/>
            </p14:xfrm>
          </p:contentPart>
        </mc:Choice>
        <mc:Fallback xmlns="">
          <p:pic>
            <p:nvPicPr>
              <p:cNvPr id="6" name="Ink 5">
                <a:extLst>
                  <a:ext uri="{FF2B5EF4-FFF2-40B4-BE49-F238E27FC236}">
                    <a16:creationId xmlns:a16="http://schemas.microsoft.com/office/drawing/2014/main" id="{1FB10788-1EE1-489B-B371-61C4C0AC011E}"/>
                  </a:ext>
                </a:extLst>
              </p:cNvPr>
              <p:cNvPicPr/>
              <p:nvPr/>
            </p:nvPicPr>
            <p:blipFill>
              <a:blip r:embed="rId8"/>
              <a:stretch>
                <a:fillRect/>
              </a:stretch>
            </p:blipFill>
            <p:spPr>
              <a:xfrm>
                <a:off x="1375678" y="3362961"/>
                <a:ext cx="993960" cy="1894320"/>
              </a:xfrm>
              <a:prstGeom prst="rect">
                <a:avLst/>
              </a:prstGeom>
            </p:spPr>
          </p:pic>
        </mc:Fallback>
      </mc:AlternateContent>
      <p:sp>
        <p:nvSpPr>
          <p:cNvPr id="2" name="TextBox 1">
            <a:extLst>
              <a:ext uri="{FF2B5EF4-FFF2-40B4-BE49-F238E27FC236}">
                <a16:creationId xmlns:a16="http://schemas.microsoft.com/office/drawing/2014/main" id="{10F6D9F0-00D4-4A5B-A8BE-A3BF66AECA84}"/>
              </a:ext>
            </a:extLst>
          </p:cNvPr>
          <p:cNvSpPr txBox="1"/>
          <p:nvPr/>
        </p:nvSpPr>
        <p:spPr>
          <a:xfrm>
            <a:off x="672612" y="2787162"/>
            <a:ext cx="1527982" cy="307777"/>
          </a:xfrm>
          <a:prstGeom prst="rect">
            <a:avLst/>
          </a:prstGeom>
          <a:noFill/>
        </p:spPr>
        <p:txBody>
          <a:bodyPr wrap="none" rtlCol="0">
            <a:spAutoFit/>
          </a:bodyPr>
          <a:lstStyle/>
          <a:p>
            <a:r>
              <a:rPr lang="en-US" dirty="0"/>
              <a:t>May violate 2NF </a:t>
            </a:r>
          </a:p>
        </p:txBody>
      </p:sp>
      <p:grpSp>
        <p:nvGrpSpPr>
          <p:cNvPr id="21" name="Group 20">
            <a:extLst>
              <a:ext uri="{FF2B5EF4-FFF2-40B4-BE49-F238E27FC236}">
                <a16:creationId xmlns:a16="http://schemas.microsoft.com/office/drawing/2014/main" id="{9C4D31BC-3CF6-4BF9-9DE7-2912B317C10B}"/>
              </a:ext>
            </a:extLst>
          </p:cNvPr>
          <p:cNvGrpSpPr/>
          <p:nvPr/>
        </p:nvGrpSpPr>
        <p:grpSpPr>
          <a:xfrm>
            <a:off x="11615518" y="1973361"/>
            <a:ext cx="223560" cy="198360"/>
            <a:chOff x="11615518" y="1973361"/>
            <a:chExt cx="223560" cy="198360"/>
          </a:xfrm>
        </p:grpSpPr>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437C72EF-E82E-46A1-AD6B-AC4407BA78C9}"/>
                    </a:ext>
                  </a:extLst>
                </p14:cNvPr>
                <p14:cNvContentPartPr/>
                <p14:nvPr/>
              </p14:nvContentPartPr>
              <p14:xfrm>
                <a:off x="11702278" y="1973361"/>
                <a:ext cx="360" cy="198360"/>
              </p14:xfrm>
            </p:contentPart>
          </mc:Choice>
          <mc:Fallback xmlns="">
            <p:pic>
              <p:nvPicPr>
                <p:cNvPr id="19" name="Ink 18">
                  <a:extLst>
                    <a:ext uri="{FF2B5EF4-FFF2-40B4-BE49-F238E27FC236}">
                      <a16:creationId xmlns:a16="http://schemas.microsoft.com/office/drawing/2014/main" id="{437C72EF-E82E-46A1-AD6B-AC4407BA78C9}"/>
                    </a:ext>
                  </a:extLst>
                </p:cNvPr>
                <p:cNvPicPr/>
                <p:nvPr/>
              </p:nvPicPr>
              <p:blipFill>
                <a:blip r:embed="rId10"/>
                <a:stretch>
                  <a:fillRect/>
                </a:stretch>
              </p:blipFill>
              <p:spPr>
                <a:xfrm>
                  <a:off x="11693638" y="1964721"/>
                  <a:ext cx="1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658DB8BE-75FE-41A9-A7AC-5A2932857E2A}"/>
                    </a:ext>
                  </a:extLst>
                </p14:cNvPr>
                <p14:cNvContentPartPr/>
                <p14:nvPr/>
              </p14:nvContentPartPr>
              <p14:xfrm>
                <a:off x="11615518" y="2030961"/>
                <a:ext cx="223560" cy="79560"/>
              </p14:xfrm>
            </p:contentPart>
          </mc:Choice>
          <mc:Fallback xmlns="">
            <p:pic>
              <p:nvPicPr>
                <p:cNvPr id="20" name="Ink 19">
                  <a:extLst>
                    <a:ext uri="{FF2B5EF4-FFF2-40B4-BE49-F238E27FC236}">
                      <a16:creationId xmlns:a16="http://schemas.microsoft.com/office/drawing/2014/main" id="{658DB8BE-75FE-41A9-A7AC-5A2932857E2A}"/>
                    </a:ext>
                  </a:extLst>
                </p:cNvPr>
                <p:cNvPicPr/>
                <p:nvPr/>
              </p:nvPicPr>
              <p:blipFill>
                <a:blip r:embed="rId12"/>
                <a:stretch>
                  <a:fillRect/>
                </a:stretch>
              </p:blipFill>
              <p:spPr>
                <a:xfrm>
                  <a:off x="11606518" y="2021961"/>
                  <a:ext cx="241200" cy="97200"/>
                </a:xfrm>
                <a:prstGeom prst="rect">
                  <a:avLst/>
                </a:prstGeom>
              </p:spPr>
            </p:pic>
          </mc:Fallback>
        </mc:AlternateContent>
      </p:grpSp>
      <p:grpSp>
        <p:nvGrpSpPr>
          <p:cNvPr id="24" name="Group 23">
            <a:extLst>
              <a:ext uri="{FF2B5EF4-FFF2-40B4-BE49-F238E27FC236}">
                <a16:creationId xmlns:a16="http://schemas.microsoft.com/office/drawing/2014/main" id="{269DE760-5BED-4E36-B419-FFC9855435CF}"/>
              </a:ext>
            </a:extLst>
          </p:cNvPr>
          <p:cNvGrpSpPr/>
          <p:nvPr/>
        </p:nvGrpSpPr>
        <p:grpSpPr>
          <a:xfrm>
            <a:off x="5060278" y="2026281"/>
            <a:ext cx="198000" cy="165600"/>
            <a:chOff x="5060278" y="2026281"/>
            <a:chExt cx="198000" cy="165600"/>
          </a:xfrm>
        </p:grpSpPr>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10F69872-0343-46BC-AA35-3D52320DCD9C}"/>
                    </a:ext>
                  </a:extLst>
                </p14:cNvPr>
                <p14:cNvContentPartPr/>
                <p14:nvPr/>
              </p14:nvContentPartPr>
              <p14:xfrm>
                <a:off x="5094838" y="2035281"/>
                <a:ext cx="156240" cy="152280"/>
              </p14:xfrm>
            </p:contentPart>
          </mc:Choice>
          <mc:Fallback xmlns="">
            <p:pic>
              <p:nvPicPr>
                <p:cNvPr id="22" name="Ink 21">
                  <a:extLst>
                    <a:ext uri="{FF2B5EF4-FFF2-40B4-BE49-F238E27FC236}">
                      <a16:creationId xmlns:a16="http://schemas.microsoft.com/office/drawing/2014/main" id="{10F69872-0343-46BC-AA35-3D52320DCD9C}"/>
                    </a:ext>
                  </a:extLst>
                </p:cNvPr>
                <p:cNvPicPr/>
                <p:nvPr/>
              </p:nvPicPr>
              <p:blipFill>
                <a:blip r:embed="rId14"/>
                <a:stretch>
                  <a:fillRect/>
                </a:stretch>
              </p:blipFill>
              <p:spPr>
                <a:xfrm>
                  <a:off x="5086198" y="2026281"/>
                  <a:ext cx="1738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21D7773B-915B-47A7-820A-454281832EEF}"/>
                    </a:ext>
                  </a:extLst>
                </p14:cNvPr>
                <p14:cNvContentPartPr/>
                <p14:nvPr/>
              </p14:nvContentPartPr>
              <p14:xfrm>
                <a:off x="5060278" y="2026281"/>
                <a:ext cx="198000" cy="165600"/>
              </p14:xfrm>
            </p:contentPart>
          </mc:Choice>
          <mc:Fallback xmlns="">
            <p:pic>
              <p:nvPicPr>
                <p:cNvPr id="23" name="Ink 22">
                  <a:extLst>
                    <a:ext uri="{FF2B5EF4-FFF2-40B4-BE49-F238E27FC236}">
                      <a16:creationId xmlns:a16="http://schemas.microsoft.com/office/drawing/2014/main" id="{21D7773B-915B-47A7-820A-454281832EEF}"/>
                    </a:ext>
                  </a:extLst>
                </p:cNvPr>
                <p:cNvPicPr/>
                <p:nvPr/>
              </p:nvPicPr>
              <p:blipFill>
                <a:blip r:embed="rId16"/>
                <a:stretch>
                  <a:fillRect/>
                </a:stretch>
              </p:blipFill>
              <p:spPr>
                <a:xfrm>
                  <a:off x="5051278" y="2017641"/>
                  <a:ext cx="215640" cy="183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505BE73F-9C79-43DC-841E-8E2931386A1B}"/>
                  </a:ext>
                </a:extLst>
              </p14:cNvPr>
              <p14:cNvContentPartPr/>
              <p14:nvPr/>
            </p14:nvContentPartPr>
            <p14:xfrm>
              <a:off x="7101838" y="3850401"/>
              <a:ext cx="921240" cy="225360"/>
            </p14:xfrm>
          </p:contentPart>
        </mc:Choice>
        <mc:Fallback xmlns="">
          <p:pic>
            <p:nvPicPr>
              <p:cNvPr id="25" name="Ink 24">
                <a:extLst>
                  <a:ext uri="{FF2B5EF4-FFF2-40B4-BE49-F238E27FC236}">
                    <a16:creationId xmlns:a16="http://schemas.microsoft.com/office/drawing/2014/main" id="{505BE73F-9C79-43DC-841E-8E2931386A1B}"/>
                  </a:ext>
                </a:extLst>
              </p:cNvPr>
              <p:cNvPicPr/>
              <p:nvPr/>
            </p:nvPicPr>
            <p:blipFill>
              <a:blip r:embed="rId18"/>
              <a:stretch>
                <a:fillRect/>
              </a:stretch>
            </p:blipFill>
            <p:spPr>
              <a:xfrm>
                <a:off x="7093198" y="3841401"/>
                <a:ext cx="938880" cy="243000"/>
              </a:xfrm>
              <a:prstGeom prst="rect">
                <a:avLst/>
              </a:prstGeom>
            </p:spPr>
          </p:pic>
        </mc:Fallback>
      </mc:AlternateContent>
      <p:sp>
        <p:nvSpPr>
          <p:cNvPr id="26" name="TextBox 25">
            <a:extLst>
              <a:ext uri="{FF2B5EF4-FFF2-40B4-BE49-F238E27FC236}">
                <a16:creationId xmlns:a16="http://schemas.microsoft.com/office/drawing/2014/main" id="{865EECAB-10FD-4A3E-8930-FDA57E67675F}"/>
              </a:ext>
            </a:extLst>
          </p:cNvPr>
          <p:cNvSpPr txBox="1"/>
          <p:nvPr/>
        </p:nvSpPr>
        <p:spPr>
          <a:xfrm>
            <a:off x="7987812" y="3809192"/>
            <a:ext cx="652743" cy="307777"/>
          </a:xfrm>
          <a:prstGeom prst="rect">
            <a:avLst/>
          </a:prstGeom>
          <a:noFill/>
        </p:spPr>
        <p:txBody>
          <a:bodyPr wrap="none" rtlCol="0">
            <a:spAutoFit/>
          </a:bodyPr>
          <a:lstStyle/>
          <a:p>
            <a:r>
              <a:rPr lang="en-US" dirty="0"/>
              <a:t>String</a:t>
            </a:r>
          </a:p>
        </p:txBody>
      </p:sp>
    </p:spTree>
    <p:extLst>
      <p:ext uri="{BB962C8B-B14F-4D97-AF65-F5344CB8AC3E}">
        <p14:creationId xmlns:p14="http://schemas.microsoft.com/office/powerpoint/2010/main" val="334462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5195D8-DD0B-42C8-826F-2CDAD8267304}"/>
              </a:ext>
            </a:extLst>
          </p:cNvPr>
          <p:cNvSpPr>
            <a:spLocks noGrp="1"/>
          </p:cNvSpPr>
          <p:nvPr>
            <p:ph type="body" idx="1"/>
          </p:nvPr>
        </p:nvSpPr>
        <p:spPr>
          <a:xfrm>
            <a:off x="302684" y="901212"/>
            <a:ext cx="11308741" cy="4921371"/>
          </a:xfrm>
        </p:spPr>
        <p:txBody>
          <a:bodyPr/>
          <a:lstStyle/>
          <a:p>
            <a:pPr algn="l"/>
            <a:r>
              <a:rPr lang="en-US" dirty="0"/>
              <a:t>How to create one to one relationship?</a:t>
            </a:r>
          </a:p>
        </p:txBody>
      </p:sp>
      <p:sp>
        <p:nvSpPr>
          <p:cNvPr id="3" name="Title 2">
            <a:extLst>
              <a:ext uri="{FF2B5EF4-FFF2-40B4-BE49-F238E27FC236}">
                <a16:creationId xmlns:a16="http://schemas.microsoft.com/office/drawing/2014/main" id="{9D2A12D2-84A7-4064-AA2B-C48F1D55DF58}"/>
              </a:ext>
            </a:extLst>
          </p:cNvPr>
          <p:cNvSpPr>
            <a:spLocks noGrp="1"/>
          </p:cNvSpPr>
          <p:nvPr>
            <p:ph type="title"/>
          </p:nvPr>
        </p:nvSpPr>
        <p:spPr/>
        <p:txBody>
          <a:bodyPr/>
          <a:lstStyle/>
          <a:p>
            <a:r>
              <a:rPr lang="en-US" dirty="0"/>
              <a:t>Appendix 3: Question about Relationship Type 2</a:t>
            </a:r>
          </a:p>
        </p:txBody>
      </p:sp>
      <p:sp>
        <p:nvSpPr>
          <p:cNvPr id="4" name="Slide Number Placeholder 3">
            <a:extLst>
              <a:ext uri="{FF2B5EF4-FFF2-40B4-BE49-F238E27FC236}">
                <a16:creationId xmlns:a16="http://schemas.microsoft.com/office/drawing/2014/main" id="{44F02DF1-60D5-4944-B4AF-54DF1FB975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0A97E87F-8903-4C23-A75F-733C9872C27F}"/>
              </a:ext>
            </a:extLst>
          </p:cNvPr>
          <p:cNvPicPr>
            <a:picLocks noChangeAspect="1"/>
          </p:cNvPicPr>
          <p:nvPr/>
        </p:nvPicPr>
        <p:blipFill>
          <a:blip r:embed="rId2"/>
          <a:stretch>
            <a:fillRect/>
          </a:stretch>
        </p:blipFill>
        <p:spPr>
          <a:xfrm>
            <a:off x="651442" y="1375594"/>
            <a:ext cx="4362450" cy="1314450"/>
          </a:xfrm>
          <a:prstGeom prst="rect">
            <a:avLst/>
          </a:prstGeom>
        </p:spPr>
      </p:pic>
      <p:pic>
        <p:nvPicPr>
          <p:cNvPr id="12" name="Picture 11">
            <a:extLst>
              <a:ext uri="{FF2B5EF4-FFF2-40B4-BE49-F238E27FC236}">
                <a16:creationId xmlns:a16="http://schemas.microsoft.com/office/drawing/2014/main" id="{4F42424C-C6D8-4072-846A-A9CBA052198E}"/>
              </a:ext>
            </a:extLst>
          </p:cNvPr>
          <p:cNvPicPr>
            <a:picLocks noChangeAspect="1"/>
          </p:cNvPicPr>
          <p:nvPr/>
        </p:nvPicPr>
        <p:blipFill>
          <a:blip r:embed="rId3"/>
          <a:stretch>
            <a:fillRect/>
          </a:stretch>
        </p:blipFill>
        <p:spPr>
          <a:xfrm>
            <a:off x="852201" y="2690044"/>
            <a:ext cx="3960931" cy="3952302"/>
          </a:xfrm>
          <a:prstGeom prst="rect">
            <a:avLst/>
          </a:prstGeom>
        </p:spPr>
      </p:pic>
      <p:pic>
        <p:nvPicPr>
          <p:cNvPr id="14" name="Picture 13">
            <a:extLst>
              <a:ext uri="{FF2B5EF4-FFF2-40B4-BE49-F238E27FC236}">
                <a16:creationId xmlns:a16="http://schemas.microsoft.com/office/drawing/2014/main" id="{73FA03D2-56D0-4D5F-BE63-EC483C4DB3D0}"/>
              </a:ext>
            </a:extLst>
          </p:cNvPr>
          <p:cNvPicPr>
            <a:picLocks noChangeAspect="1"/>
          </p:cNvPicPr>
          <p:nvPr/>
        </p:nvPicPr>
        <p:blipFill>
          <a:blip r:embed="rId4"/>
          <a:stretch>
            <a:fillRect/>
          </a:stretch>
        </p:blipFill>
        <p:spPr>
          <a:xfrm>
            <a:off x="6555764" y="1326991"/>
            <a:ext cx="4276725" cy="1323975"/>
          </a:xfrm>
          <a:prstGeom prst="rect">
            <a:avLst/>
          </a:prstGeom>
        </p:spPr>
      </p:pic>
      <p:pic>
        <p:nvPicPr>
          <p:cNvPr id="16" name="Picture 15">
            <a:extLst>
              <a:ext uri="{FF2B5EF4-FFF2-40B4-BE49-F238E27FC236}">
                <a16:creationId xmlns:a16="http://schemas.microsoft.com/office/drawing/2014/main" id="{BDCE144F-B668-4FB3-B810-8FFB557566F9}"/>
              </a:ext>
            </a:extLst>
          </p:cNvPr>
          <p:cNvPicPr>
            <a:picLocks noChangeAspect="1"/>
          </p:cNvPicPr>
          <p:nvPr/>
        </p:nvPicPr>
        <p:blipFill>
          <a:blip r:embed="rId5"/>
          <a:stretch>
            <a:fillRect/>
          </a:stretch>
        </p:blipFill>
        <p:spPr>
          <a:xfrm>
            <a:off x="6819899" y="2739293"/>
            <a:ext cx="4260509" cy="3952302"/>
          </a:xfrm>
          <a:prstGeom prst="rect">
            <a:avLst/>
          </a:prstGeom>
        </p:spPr>
      </p:pic>
      <p:grpSp>
        <p:nvGrpSpPr>
          <p:cNvPr id="8" name="Group 7">
            <a:extLst>
              <a:ext uri="{FF2B5EF4-FFF2-40B4-BE49-F238E27FC236}">
                <a16:creationId xmlns:a16="http://schemas.microsoft.com/office/drawing/2014/main" id="{ECD6C94D-994A-4F7C-AB00-F80094014CCC}"/>
              </a:ext>
            </a:extLst>
          </p:cNvPr>
          <p:cNvGrpSpPr/>
          <p:nvPr/>
        </p:nvGrpSpPr>
        <p:grpSpPr>
          <a:xfrm>
            <a:off x="7798078" y="2385561"/>
            <a:ext cx="1162440" cy="2236680"/>
            <a:chOff x="7798078" y="2385561"/>
            <a:chExt cx="1162440" cy="223668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B0D7599-2B9B-4CE5-9211-446732422FDC}"/>
                    </a:ext>
                  </a:extLst>
                </p14:cNvPr>
                <p14:cNvContentPartPr/>
                <p14:nvPr/>
              </p14:nvContentPartPr>
              <p14:xfrm>
                <a:off x="7798078" y="2385561"/>
                <a:ext cx="1162440" cy="1793520"/>
              </p14:xfrm>
            </p:contentPart>
          </mc:Choice>
          <mc:Fallback xmlns="">
            <p:pic>
              <p:nvPicPr>
                <p:cNvPr id="5" name="Ink 4">
                  <a:extLst>
                    <a:ext uri="{FF2B5EF4-FFF2-40B4-BE49-F238E27FC236}">
                      <a16:creationId xmlns:a16="http://schemas.microsoft.com/office/drawing/2014/main" id="{AB0D7599-2B9B-4CE5-9211-446732422FDC}"/>
                    </a:ext>
                  </a:extLst>
                </p:cNvPr>
                <p:cNvPicPr/>
                <p:nvPr/>
              </p:nvPicPr>
              <p:blipFill>
                <a:blip r:embed="rId7"/>
                <a:stretch>
                  <a:fillRect/>
                </a:stretch>
              </p:blipFill>
              <p:spPr>
                <a:xfrm>
                  <a:off x="7789438" y="2376921"/>
                  <a:ext cx="1180080" cy="1811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4D4D34A-CD15-4B51-9041-BA966DF7B840}"/>
                    </a:ext>
                  </a:extLst>
                </p14:cNvPr>
                <p14:cNvContentPartPr/>
                <p14:nvPr/>
              </p14:nvContentPartPr>
              <p14:xfrm>
                <a:off x="8704198" y="4540881"/>
                <a:ext cx="66960" cy="81360"/>
              </p14:xfrm>
            </p:contentPart>
          </mc:Choice>
          <mc:Fallback xmlns="">
            <p:pic>
              <p:nvPicPr>
                <p:cNvPr id="7" name="Ink 6">
                  <a:extLst>
                    <a:ext uri="{FF2B5EF4-FFF2-40B4-BE49-F238E27FC236}">
                      <a16:creationId xmlns:a16="http://schemas.microsoft.com/office/drawing/2014/main" id="{44D4D34A-CD15-4B51-9041-BA966DF7B840}"/>
                    </a:ext>
                  </a:extLst>
                </p:cNvPr>
                <p:cNvPicPr/>
                <p:nvPr/>
              </p:nvPicPr>
              <p:blipFill>
                <a:blip r:embed="rId9"/>
                <a:stretch>
                  <a:fillRect/>
                </a:stretch>
              </p:blipFill>
              <p:spPr>
                <a:xfrm>
                  <a:off x="8695558" y="4532241"/>
                  <a:ext cx="84600" cy="99000"/>
                </a:xfrm>
                <a:prstGeom prst="rect">
                  <a:avLst/>
                </a:prstGeom>
              </p:spPr>
            </p:pic>
          </mc:Fallback>
        </mc:AlternateContent>
      </p:grpSp>
    </p:spTree>
    <p:extLst>
      <p:ext uri="{BB962C8B-B14F-4D97-AF65-F5344CB8AC3E}">
        <p14:creationId xmlns:p14="http://schemas.microsoft.com/office/powerpoint/2010/main" val="121137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E5DD2C-9EC0-B7CC-4538-084949B83B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6" name="Title 5">
            <a:extLst>
              <a:ext uri="{FF2B5EF4-FFF2-40B4-BE49-F238E27FC236}">
                <a16:creationId xmlns:a16="http://schemas.microsoft.com/office/drawing/2014/main" id="{A4D6BCB3-0410-6C20-30FD-E28A1C08E52C}"/>
              </a:ext>
            </a:extLst>
          </p:cNvPr>
          <p:cNvSpPr txBox="1">
            <a:spLocks/>
          </p:cNvSpPr>
          <p:nvPr/>
        </p:nvSpPr>
        <p:spPr>
          <a:xfrm>
            <a:off x="302684" y="418354"/>
            <a:ext cx="9737787" cy="5358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t>Verb Phrase for Relationship</a:t>
            </a:r>
          </a:p>
        </p:txBody>
      </p:sp>
      <p:pic>
        <p:nvPicPr>
          <p:cNvPr id="8" name="Picture 7">
            <a:extLst>
              <a:ext uri="{FF2B5EF4-FFF2-40B4-BE49-F238E27FC236}">
                <a16:creationId xmlns:a16="http://schemas.microsoft.com/office/drawing/2014/main" id="{BB92995A-AB2E-19A7-751C-A5531366B2BE}"/>
              </a:ext>
            </a:extLst>
          </p:cNvPr>
          <p:cNvPicPr>
            <a:picLocks noChangeAspect="1"/>
          </p:cNvPicPr>
          <p:nvPr/>
        </p:nvPicPr>
        <p:blipFill>
          <a:blip r:embed="rId2"/>
          <a:stretch>
            <a:fillRect/>
          </a:stretch>
        </p:blipFill>
        <p:spPr>
          <a:xfrm>
            <a:off x="3367087" y="1076325"/>
            <a:ext cx="5457825" cy="4933950"/>
          </a:xfrm>
          <a:prstGeom prst="rect">
            <a:avLst/>
          </a:prstGeom>
        </p:spPr>
      </p:pic>
    </p:spTree>
    <p:extLst>
      <p:ext uri="{BB962C8B-B14F-4D97-AF65-F5344CB8AC3E}">
        <p14:creationId xmlns:p14="http://schemas.microsoft.com/office/powerpoint/2010/main" val="354757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D00F20-6931-0727-54D4-ED86058FB4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6" name="Title 5">
            <a:extLst>
              <a:ext uri="{FF2B5EF4-FFF2-40B4-BE49-F238E27FC236}">
                <a16:creationId xmlns:a16="http://schemas.microsoft.com/office/drawing/2014/main" id="{2D5C48D5-C227-3720-8C35-9A205EA5A7F6}"/>
              </a:ext>
            </a:extLst>
          </p:cNvPr>
          <p:cNvSpPr>
            <a:spLocks noGrp="1"/>
          </p:cNvSpPr>
          <p:nvPr>
            <p:ph type="title"/>
          </p:nvPr>
        </p:nvSpPr>
        <p:spPr/>
        <p:txBody>
          <a:bodyPr/>
          <a:lstStyle/>
          <a:p>
            <a:r>
              <a:rPr lang="en-US" dirty="0"/>
              <a:t>Operation Tip</a:t>
            </a:r>
          </a:p>
        </p:txBody>
      </p:sp>
      <p:pic>
        <p:nvPicPr>
          <p:cNvPr id="9" name="Picture 8">
            <a:extLst>
              <a:ext uri="{FF2B5EF4-FFF2-40B4-BE49-F238E27FC236}">
                <a16:creationId xmlns:a16="http://schemas.microsoft.com/office/drawing/2014/main" id="{908C1E23-1149-E1B5-D9AF-7115FAEFB412}"/>
              </a:ext>
            </a:extLst>
          </p:cNvPr>
          <p:cNvPicPr>
            <a:picLocks noChangeAspect="1"/>
          </p:cNvPicPr>
          <p:nvPr/>
        </p:nvPicPr>
        <p:blipFill>
          <a:blip r:embed="rId2"/>
          <a:stretch>
            <a:fillRect/>
          </a:stretch>
        </p:blipFill>
        <p:spPr>
          <a:xfrm>
            <a:off x="728382" y="1788960"/>
            <a:ext cx="3930772" cy="4759710"/>
          </a:xfrm>
          <a:prstGeom prst="rect">
            <a:avLst/>
          </a:prstGeom>
        </p:spPr>
      </p:pic>
      <p:sp>
        <p:nvSpPr>
          <p:cNvPr id="10" name="Text Placeholder 1">
            <a:extLst>
              <a:ext uri="{FF2B5EF4-FFF2-40B4-BE49-F238E27FC236}">
                <a16:creationId xmlns:a16="http://schemas.microsoft.com/office/drawing/2014/main" id="{098323F3-94BA-49EF-93BD-5D3025C1B7B3}"/>
              </a:ext>
            </a:extLst>
          </p:cNvPr>
          <p:cNvSpPr txBox="1">
            <a:spLocks/>
          </p:cNvSpPr>
          <p:nvPr/>
        </p:nvSpPr>
        <p:spPr>
          <a:xfrm>
            <a:off x="5725390" y="1215754"/>
            <a:ext cx="5146478" cy="1096452"/>
          </a:xfrm>
          <a:prstGeom prst="rect">
            <a:avLst/>
          </a:prstGeom>
        </p:spPr>
        <p:txBody>
          <a:bodyPr vert="horz"/>
          <a:lstStyle>
            <a:lvl1pPr marL="285750" indent="-285750" algn="l" defTabSz="457200" rtl="0" eaLnBrk="1" latinLnBrk="0" hangingPunct="1">
              <a:spcBef>
                <a:spcPts val="0"/>
              </a:spcBef>
              <a:spcAft>
                <a:spcPts val="1200"/>
              </a:spcAft>
              <a:buFont typeface="Arial" panose="020B0604020202020204" pitchFamily="34" charset="0"/>
              <a:buChar char="•"/>
              <a:defRPr sz="1600" b="0" i="0" kern="1200">
                <a:solidFill>
                  <a:schemeClr val="tx1"/>
                </a:solidFill>
                <a:latin typeface="Arial"/>
                <a:ea typeface="+mn-ea"/>
                <a:cs typeface="Arial"/>
              </a:defRPr>
            </a:lvl1pPr>
            <a:lvl2pPr marL="742950" indent="-285750" algn="l" defTabSz="457200" rtl="0" eaLnBrk="1" latinLnBrk="0" hangingPunct="1">
              <a:spcBef>
                <a:spcPts val="0"/>
              </a:spcBef>
              <a:spcAft>
                <a:spcPts val="1200"/>
              </a:spcAft>
              <a:buFont typeface="Arial"/>
              <a:buChar char="•"/>
              <a:defRPr sz="1400" b="0" i="0" kern="1200">
                <a:solidFill>
                  <a:schemeClr val="tx1"/>
                </a:solidFill>
                <a:latin typeface="Arial"/>
                <a:ea typeface="+mn-ea"/>
                <a:cs typeface="Arial"/>
              </a:defRPr>
            </a:lvl2pPr>
            <a:lvl3pPr marL="1143000" indent="-228600" algn="l" defTabSz="457200" rtl="0" eaLnBrk="1" latinLnBrk="0" hangingPunct="1">
              <a:spcBef>
                <a:spcPts val="0"/>
              </a:spcBef>
              <a:spcAft>
                <a:spcPts val="1200"/>
              </a:spcAft>
              <a:buFont typeface="Arial"/>
              <a:buChar char="•"/>
              <a:defRPr sz="1200" b="0" i="0" kern="1200" baseline="0">
                <a:solidFill>
                  <a:schemeClr val="tx1"/>
                </a:solidFill>
                <a:latin typeface="Arial"/>
                <a:ea typeface="+mn-ea"/>
                <a:cs typeface="Arial"/>
              </a:defRPr>
            </a:lvl3pPr>
            <a:lvl4pPr marL="1657350" indent="-285750" algn="l" defTabSz="457200" rtl="0" eaLnBrk="1" latinLnBrk="0" hangingPunct="1">
              <a:spcBef>
                <a:spcPts val="0"/>
              </a:spcBef>
              <a:spcAft>
                <a:spcPts val="1200"/>
              </a:spcAft>
              <a:buFont typeface="Arial"/>
              <a:buChar char="•"/>
              <a:defRPr sz="1000" b="0" i="0" kern="1200" baseline="0">
                <a:solidFill>
                  <a:schemeClr val="tx1"/>
                </a:solidFill>
                <a:latin typeface="Arial"/>
                <a:ea typeface="+mn-ea"/>
                <a:cs typeface="Arial"/>
              </a:defRPr>
            </a:lvl4pPr>
            <a:lvl5pPr marL="2057400" indent="-228600" algn="l" defTabSz="457200" rtl="0" eaLnBrk="1" latinLnBrk="0" hangingPunct="1">
              <a:spcBef>
                <a:spcPts val="0"/>
              </a:spcBef>
              <a:spcAft>
                <a:spcPts val="1200"/>
              </a:spcAft>
              <a:buFont typeface="Arial"/>
              <a:buChar char="•"/>
              <a:defRPr sz="10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Display the relationship description </a:t>
            </a:r>
          </a:p>
        </p:txBody>
      </p:sp>
      <p:pic>
        <p:nvPicPr>
          <p:cNvPr id="11" name="Picture 10">
            <a:extLst>
              <a:ext uri="{FF2B5EF4-FFF2-40B4-BE49-F238E27FC236}">
                <a16:creationId xmlns:a16="http://schemas.microsoft.com/office/drawing/2014/main" id="{EF494340-6C3F-EE57-60D0-B1D5DA8EAA1C}"/>
              </a:ext>
            </a:extLst>
          </p:cNvPr>
          <p:cNvPicPr>
            <a:picLocks noChangeAspect="1"/>
          </p:cNvPicPr>
          <p:nvPr/>
        </p:nvPicPr>
        <p:blipFill>
          <a:blip r:embed="rId3"/>
          <a:stretch>
            <a:fillRect/>
          </a:stretch>
        </p:blipFill>
        <p:spPr>
          <a:xfrm>
            <a:off x="6694519" y="1721224"/>
            <a:ext cx="3569784" cy="4759711"/>
          </a:xfrm>
          <a:prstGeom prst="rect">
            <a:avLst/>
          </a:prstGeom>
        </p:spPr>
      </p:pic>
      <p:sp>
        <p:nvSpPr>
          <p:cNvPr id="12" name="Text Placeholder 1">
            <a:extLst>
              <a:ext uri="{FF2B5EF4-FFF2-40B4-BE49-F238E27FC236}">
                <a16:creationId xmlns:a16="http://schemas.microsoft.com/office/drawing/2014/main" id="{E54B2478-2364-7C29-3668-9BFE5F5399FF}"/>
              </a:ext>
            </a:extLst>
          </p:cNvPr>
          <p:cNvSpPr txBox="1">
            <a:spLocks/>
          </p:cNvSpPr>
          <p:nvPr/>
        </p:nvSpPr>
        <p:spPr>
          <a:xfrm>
            <a:off x="578912" y="890607"/>
            <a:ext cx="5146478" cy="109645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100">
                <a:solidFill>
                  <a:srgbClr val="888888"/>
                </a:solidFill>
              </a:defRPr>
            </a:lvl1pPr>
            <a:lvl2pPr marL="0" indent="0" algn="ctr">
              <a:buNone/>
              <a:defRPr sz="1100">
                <a:solidFill>
                  <a:srgbClr val="888888"/>
                </a:solidFill>
              </a:defRPr>
            </a:lvl2pPr>
            <a:lvl3pPr marL="0" indent="0" algn="ctr">
              <a:buNone/>
              <a:defRPr sz="1100">
                <a:solidFill>
                  <a:srgbClr val="888888"/>
                </a:solidFill>
              </a:defRPr>
            </a:lvl3pPr>
            <a:lvl4pPr marL="0" indent="0" algn="ctr">
              <a:buNone/>
              <a:defRPr sz="1100">
                <a:solidFill>
                  <a:srgbClr val="888888"/>
                </a:solidFill>
              </a:defRPr>
            </a:lvl4pPr>
            <a:lvl5pPr marL="0" indent="0" algn="ctr">
              <a:buNone/>
              <a:defRPr sz="1100">
                <a:solidFill>
                  <a:srgbClr val="888888"/>
                </a:solidFill>
              </a:defRPr>
            </a:lvl5pPr>
            <a:lvl6pPr marL="0" indent="0" algn="ctr">
              <a:buNone/>
              <a:defRPr sz="1100">
                <a:solidFill>
                  <a:srgbClr val="888888"/>
                </a:solidFill>
              </a:defRPr>
            </a:lvl6pPr>
            <a:lvl7pPr marL="0" indent="0" algn="ctr">
              <a:buNone/>
              <a:defRPr sz="1100">
                <a:solidFill>
                  <a:srgbClr val="888888"/>
                </a:solidFill>
              </a:defRPr>
            </a:lvl7pPr>
            <a:lvl8pPr marL="0" indent="0" algn="ctr">
              <a:buNone/>
              <a:defRPr sz="1100">
                <a:solidFill>
                  <a:srgbClr val="888888"/>
                </a:solidFill>
              </a:defRPr>
            </a:lvl8pPr>
            <a:lvl9pPr marL="0" indent="0" algn="ctr">
              <a:buNone/>
              <a:defRPr sz="1100">
                <a:solidFill>
                  <a:srgbClr val="888888"/>
                </a:solidFill>
              </a:defRPr>
            </a:lvl9pPr>
          </a:lstStyle>
          <a:p>
            <a:pPr marL="285750" indent="-285750" algn="l">
              <a:buFont typeface="Arial" panose="020B0604020202020204" pitchFamily="34" charset="0"/>
              <a:buChar char="•"/>
            </a:pPr>
            <a:r>
              <a:rPr lang="en-US" sz="2000" dirty="0">
                <a:solidFill>
                  <a:schemeClr val="tx1">
                    <a:lumMod val="95000"/>
                    <a:lumOff val="5000"/>
                  </a:schemeClr>
                </a:solidFill>
              </a:rPr>
              <a:t>Describe the relationship</a:t>
            </a:r>
          </a:p>
        </p:txBody>
      </p:sp>
    </p:spTree>
    <p:extLst>
      <p:ext uri="{BB962C8B-B14F-4D97-AF65-F5344CB8AC3E}">
        <p14:creationId xmlns:p14="http://schemas.microsoft.com/office/powerpoint/2010/main" val="205775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E801EA-BEF5-B2B4-62B4-58FD6B9ECA97}"/>
              </a:ext>
            </a:extLst>
          </p:cNvPr>
          <p:cNvSpPr>
            <a:spLocks noGrp="1"/>
          </p:cNvSpPr>
          <p:nvPr>
            <p:ph type="sldNum" sz="quarter" idx="13"/>
          </p:nvPr>
        </p:nvSpPr>
        <p:spPr/>
        <p:txBody>
          <a:bodyPr/>
          <a:lstStyle/>
          <a:p>
            <a:fld id="{12342C3A-DD85-7843-B416-BD52AB030D59}" type="slidenum">
              <a:rPr lang="en-US" smtClean="0"/>
              <a:pPr/>
              <a:t>4</a:t>
            </a:fld>
            <a:endParaRPr lang="en-US" dirty="0"/>
          </a:p>
        </p:txBody>
      </p:sp>
      <p:sp>
        <p:nvSpPr>
          <p:cNvPr id="3" name="Text Placeholder 2">
            <a:extLst>
              <a:ext uri="{FF2B5EF4-FFF2-40B4-BE49-F238E27FC236}">
                <a16:creationId xmlns:a16="http://schemas.microsoft.com/office/drawing/2014/main" id="{6499F84B-4AE5-1A80-FA44-AACF828DF7A5}"/>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b="1" dirty="0"/>
              <a:t>Supertype</a:t>
            </a:r>
            <a:r>
              <a:rPr lang="en-US" sz="2400" dirty="0"/>
              <a:t> is a master entity, </a:t>
            </a:r>
            <a:r>
              <a:rPr lang="en-US" sz="2400" b="1" dirty="0"/>
              <a:t>subtype</a:t>
            </a:r>
            <a:r>
              <a:rPr lang="en-US" sz="2400" dirty="0"/>
              <a:t> is a subset of the supertype</a:t>
            </a:r>
          </a:p>
          <a:p>
            <a:pPr marL="342900" indent="-342900">
              <a:buFont typeface="Arial" panose="020B0604020202020204" pitchFamily="34" charset="0"/>
              <a:buChar char="•"/>
            </a:pPr>
            <a:r>
              <a:rPr lang="en-US" sz="2400" dirty="0"/>
              <a:t>Example:</a:t>
            </a:r>
          </a:p>
          <a:p>
            <a:pPr marL="800100" lvl="1" indent="-342900">
              <a:buFont typeface="Arial" panose="020B0604020202020204" pitchFamily="34" charset="0"/>
              <a:buChar char="•"/>
            </a:pPr>
            <a:r>
              <a:rPr lang="en-US" sz="2400" dirty="0"/>
              <a:t>Supertype: Employee</a:t>
            </a:r>
          </a:p>
          <a:p>
            <a:pPr marL="1257300" lvl="2" indent="-342900">
              <a:buFont typeface="Arial" panose="020B0604020202020204" pitchFamily="34" charset="0"/>
              <a:buChar char="•"/>
            </a:pPr>
            <a:r>
              <a:rPr lang="en-US" sz="2200" dirty="0"/>
              <a:t>Subtype: Full-Time</a:t>
            </a:r>
          </a:p>
          <a:p>
            <a:pPr marL="1257300" lvl="2" indent="-342900">
              <a:buFont typeface="Arial" panose="020B0604020202020204" pitchFamily="34" charset="0"/>
              <a:buChar char="•"/>
            </a:pPr>
            <a:r>
              <a:rPr lang="en-US" sz="2200" dirty="0"/>
              <a:t>Subtype: Part-Time</a:t>
            </a:r>
          </a:p>
          <a:p>
            <a:pPr marL="400050" lvl="2" indent="-342900">
              <a:buFont typeface="Arial" panose="020B0604020202020204" pitchFamily="34" charset="0"/>
              <a:buChar char="•"/>
            </a:pPr>
            <a:r>
              <a:rPr lang="en-US" sz="2200" dirty="0"/>
              <a:t>Types of Supertype: </a:t>
            </a:r>
          </a:p>
          <a:p>
            <a:pPr marL="857250" lvl="3" indent="-342900">
              <a:buFont typeface="Arial" panose="020B0604020202020204" pitchFamily="34" charset="0"/>
              <a:buChar char="•"/>
            </a:pPr>
            <a:r>
              <a:rPr lang="en-US" sz="2000" dirty="0"/>
              <a:t>IE documents whether the relationship is </a:t>
            </a:r>
            <a:r>
              <a:rPr lang="en-US" sz="2000" b="1" dirty="0"/>
              <a:t>exclusive</a:t>
            </a:r>
            <a:r>
              <a:rPr lang="en-US" sz="2000" dirty="0"/>
              <a:t> or </a:t>
            </a:r>
            <a:r>
              <a:rPr lang="en-US" sz="2000" b="1" dirty="0"/>
              <a:t>inclusive </a:t>
            </a:r>
            <a:r>
              <a:rPr lang="en-US" sz="2000" dirty="0"/>
              <a:t>(IDEF1X is different)</a:t>
            </a:r>
            <a:r>
              <a:rPr lang="en-US" sz="2000" b="1" dirty="0"/>
              <a:t>  </a:t>
            </a:r>
            <a:r>
              <a:rPr lang="en-US" sz="2000" dirty="0"/>
              <a:t>  </a:t>
            </a:r>
          </a:p>
          <a:p>
            <a:pPr marL="857250" lvl="3" indent="-342900">
              <a:buFont typeface="Arial" panose="020B0604020202020204" pitchFamily="34" charset="0"/>
              <a:buChar char="•"/>
            </a:pPr>
            <a:r>
              <a:rPr lang="en-US" sz="1600" dirty="0"/>
              <a:t>If an employee can only be Part-time or Full-time, but not both </a:t>
            </a:r>
            <a:r>
              <a:rPr lang="en-US" sz="1600" dirty="0">
                <a:sym typeface="Wingdings" panose="05000000000000000000" pitchFamily="2" charset="2"/>
              </a:rPr>
              <a:t> </a:t>
            </a:r>
            <a:r>
              <a:rPr lang="en-US" sz="1600" b="1" dirty="0"/>
              <a:t>exclusive</a:t>
            </a:r>
          </a:p>
          <a:p>
            <a:pPr marL="857250" lvl="3" indent="-342900">
              <a:buFont typeface="Arial" panose="020B0604020202020204" pitchFamily="34" charset="0"/>
              <a:buChar char="•"/>
            </a:pPr>
            <a:r>
              <a:rPr lang="en-US" sz="1600" dirty="0"/>
              <a:t>If an employee can be Part-time or Full-time, or bot both </a:t>
            </a:r>
            <a:r>
              <a:rPr lang="en-US" sz="1600" dirty="0">
                <a:sym typeface="Wingdings" panose="05000000000000000000" pitchFamily="2" charset="2"/>
              </a:rPr>
              <a:t> </a:t>
            </a:r>
            <a:r>
              <a:rPr lang="en-US" sz="1600" b="1" dirty="0">
                <a:sym typeface="Wingdings" panose="05000000000000000000" pitchFamily="2" charset="2"/>
              </a:rPr>
              <a:t>in</a:t>
            </a:r>
            <a:r>
              <a:rPr lang="en-US" sz="1600" b="1" dirty="0"/>
              <a:t>clusive</a:t>
            </a:r>
          </a:p>
          <a:p>
            <a:pPr marL="342900" lvl="4" indent="-342900">
              <a:buFont typeface="Arial" panose="020B0604020202020204" pitchFamily="34" charset="0"/>
              <a:buChar char="•"/>
            </a:pPr>
            <a:r>
              <a:rPr lang="en-US" sz="2200" dirty="0"/>
              <a:t>Discriminator:  An attribute of the supertype whose values determine the target subtype</a:t>
            </a:r>
          </a:p>
          <a:p>
            <a:pPr marL="857250" lvl="3" indent="-342900">
              <a:buFont typeface="Arial" panose="020B0604020202020204" pitchFamily="34" charset="0"/>
              <a:buChar char="•"/>
            </a:pPr>
            <a:endParaRPr lang="en-US" sz="1800" dirty="0"/>
          </a:p>
          <a:p>
            <a:pPr lvl="2"/>
            <a:endParaRPr lang="en-US" dirty="0"/>
          </a:p>
        </p:txBody>
      </p:sp>
      <p:sp>
        <p:nvSpPr>
          <p:cNvPr id="4" name="Title 3">
            <a:extLst>
              <a:ext uri="{FF2B5EF4-FFF2-40B4-BE49-F238E27FC236}">
                <a16:creationId xmlns:a16="http://schemas.microsoft.com/office/drawing/2014/main" id="{86FF4E8C-85F7-91B2-4590-2DBFAED8B3C5}"/>
              </a:ext>
            </a:extLst>
          </p:cNvPr>
          <p:cNvSpPr>
            <a:spLocks noGrp="1"/>
          </p:cNvSpPr>
          <p:nvPr>
            <p:ph type="title"/>
          </p:nvPr>
        </p:nvSpPr>
        <p:spPr/>
        <p:txBody>
          <a:bodyPr/>
          <a:lstStyle/>
          <a:p>
            <a:r>
              <a:rPr lang="en-US" dirty="0"/>
              <a:t>Subtype-Supertype</a:t>
            </a:r>
          </a:p>
        </p:txBody>
      </p:sp>
      <p:sp>
        <p:nvSpPr>
          <p:cNvPr id="5" name="AutoShape 2" descr="Introduction to Sets">
            <a:extLst>
              <a:ext uri="{FF2B5EF4-FFF2-40B4-BE49-F238E27FC236}">
                <a16:creationId xmlns:a16="http://schemas.microsoft.com/office/drawing/2014/main" id="{61EC728B-CD80-2EF4-0775-A97CA5EB06E9}"/>
              </a:ext>
            </a:extLst>
          </p:cNvPr>
          <p:cNvSpPr>
            <a:spLocks noChangeAspect="1" noChangeArrowheads="1"/>
          </p:cNvSpPr>
          <p:nvPr/>
        </p:nvSpPr>
        <p:spPr bwMode="auto">
          <a:xfrm>
            <a:off x="5943599" y="3276599"/>
            <a:ext cx="1674935" cy="16749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subset">
            <a:extLst>
              <a:ext uri="{FF2B5EF4-FFF2-40B4-BE49-F238E27FC236}">
                <a16:creationId xmlns:a16="http://schemas.microsoft.com/office/drawing/2014/main" id="{F80C3563-A22C-3D08-54F5-9A31A0C8FF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05F73F2-4186-0E95-4AFC-511DB80F66DC}"/>
              </a:ext>
            </a:extLst>
          </p:cNvPr>
          <p:cNvPicPr>
            <a:picLocks noChangeAspect="1"/>
          </p:cNvPicPr>
          <p:nvPr/>
        </p:nvPicPr>
        <p:blipFill>
          <a:blip r:embed="rId2"/>
          <a:stretch>
            <a:fillRect/>
          </a:stretch>
        </p:blipFill>
        <p:spPr>
          <a:xfrm>
            <a:off x="10040471" y="1066799"/>
            <a:ext cx="2079726" cy="1734020"/>
          </a:xfrm>
          <a:prstGeom prst="rect">
            <a:avLst/>
          </a:prstGeom>
        </p:spPr>
      </p:pic>
    </p:spTree>
    <p:extLst>
      <p:ext uri="{BB962C8B-B14F-4D97-AF65-F5344CB8AC3E}">
        <p14:creationId xmlns:p14="http://schemas.microsoft.com/office/powerpoint/2010/main" val="248737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DB1255-FFD0-1146-F085-FBABD0939845}"/>
              </a:ext>
            </a:extLst>
          </p:cNvPr>
          <p:cNvSpPr>
            <a:spLocks noGrp="1"/>
          </p:cNvSpPr>
          <p:nvPr>
            <p:ph type="sldNum" sz="quarter" idx="13"/>
          </p:nvPr>
        </p:nvSpPr>
        <p:spPr/>
        <p:txBody>
          <a:bodyPr/>
          <a:lstStyle/>
          <a:p>
            <a:fld id="{12342C3A-DD85-7843-B416-BD52AB030D59}" type="slidenum">
              <a:rPr lang="en-US" smtClean="0"/>
              <a:pPr/>
              <a:t>5</a:t>
            </a:fld>
            <a:endParaRPr lang="en-US" dirty="0"/>
          </a:p>
        </p:txBody>
      </p:sp>
      <p:sp>
        <p:nvSpPr>
          <p:cNvPr id="3" name="Text Placeholder 2">
            <a:extLst>
              <a:ext uri="{FF2B5EF4-FFF2-40B4-BE49-F238E27FC236}">
                <a16:creationId xmlns:a16="http://schemas.microsoft.com/office/drawing/2014/main" id="{9B7EDAC8-B636-853C-24A0-017CA17ED83A}"/>
              </a:ext>
            </a:extLst>
          </p:cNvPr>
          <p:cNvSpPr>
            <a:spLocks noGrp="1"/>
          </p:cNvSpPr>
          <p:nvPr>
            <p:ph type="body" sz="quarter" idx="12"/>
          </p:nvPr>
        </p:nvSpPr>
        <p:spPr/>
        <p:txBody>
          <a:bodyPr/>
          <a:lstStyle/>
          <a:p>
            <a:pPr marL="285750" indent="-285750">
              <a:buFont typeface="Arial" panose="020B0604020202020204" pitchFamily="34" charset="0"/>
              <a:buChar char="•"/>
            </a:pPr>
            <a:r>
              <a:rPr lang="en-US" sz="2000" dirty="0"/>
              <a:t>Right click </a:t>
            </a:r>
            <a:r>
              <a:rPr lang="en-US" sz="2000" dirty="0">
                <a:sym typeface="Wingdings" panose="05000000000000000000" pitchFamily="2" charset="2"/>
              </a:rPr>
              <a:t> “property”  “subtype editor”</a:t>
            </a:r>
            <a:endParaRPr lang="en-US" sz="2000" dirty="0"/>
          </a:p>
        </p:txBody>
      </p:sp>
      <p:sp>
        <p:nvSpPr>
          <p:cNvPr id="4" name="Title 3">
            <a:extLst>
              <a:ext uri="{FF2B5EF4-FFF2-40B4-BE49-F238E27FC236}">
                <a16:creationId xmlns:a16="http://schemas.microsoft.com/office/drawing/2014/main" id="{0D7D4C41-1F8D-E9E3-C3F6-8627601AC372}"/>
              </a:ext>
            </a:extLst>
          </p:cNvPr>
          <p:cNvSpPr>
            <a:spLocks noGrp="1"/>
          </p:cNvSpPr>
          <p:nvPr>
            <p:ph type="title"/>
          </p:nvPr>
        </p:nvSpPr>
        <p:spPr/>
        <p:txBody>
          <a:bodyPr/>
          <a:lstStyle/>
          <a:p>
            <a:r>
              <a:rPr lang="en-US" dirty="0"/>
              <a:t>Operation Tip</a:t>
            </a:r>
          </a:p>
        </p:txBody>
      </p:sp>
      <p:pic>
        <p:nvPicPr>
          <p:cNvPr id="8" name="Picture 7">
            <a:extLst>
              <a:ext uri="{FF2B5EF4-FFF2-40B4-BE49-F238E27FC236}">
                <a16:creationId xmlns:a16="http://schemas.microsoft.com/office/drawing/2014/main" id="{F656788D-7AF2-CC29-AB57-E94F51ADE0B7}"/>
              </a:ext>
            </a:extLst>
          </p:cNvPr>
          <p:cNvPicPr>
            <a:picLocks noChangeAspect="1"/>
          </p:cNvPicPr>
          <p:nvPr/>
        </p:nvPicPr>
        <p:blipFill>
          <a:blip r:embed="rId2"/>
          <a:stretch>
            <a:fillRect/>
          </a:stretch>
        </p:blipFill>
        <p:spPr>
          <a:xfrm>
            <a:off x="3396936" y="1756357"/>
            <a:ext cx="4111728" cy="4981786"/>
          </a:xfrm>
          <a:prstGeom prst="rect">
            <a:avLst/>
          </a:prstGeom>
        </p:spPr>
      </p:pic>
    </p:spTree>
    <p:extLst>
      <p:ext uri="{BB962C8B-B14F-4D97-AF65-F5344CB8AC3E}">
        <p14:creationId xmlns:p14="http://schemas.microsoft.com/office/powerpoint/2010/main" val="73045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DB1255-FFD0-1146-F085-FBABD0939845}"/>
              </a:ext>
            </a:extLst>
          </p:cNvPr>
          <p:cNvSpPr>
            <a:spLocks noGrp="1"/>
          </p:cNvSpPr>
          <p:nvPr>
            <p:ph type="sldNum" sz="quarter" idx="13"/>
          </p:nvPr>
        </p:nvSpPr>
        <p:spPr/>
        <p:txBody>
          <a:bodyPr/>
          <a:lstStyle/>
          <a:p>
            <a:fld id="{12342C3A-DD85-7843-B416-BD52AB030D59}" type="slidenum">
              <a:rPr lang="en-US" smtClean="0"/>
              <a:pPr/>
              <a:t>6</a:t>
            </a:fld>
            <a:endParaRPr lang="en-US" dirty="0"/>
          </a:p>
        </p:txBody>
      </p:sp>
      <p:sp>
        <p:nvSpPr>
          <p:cNvPr id="4" name="Title 3">
            <a:extLst>
              <a:ext uri="{FF2B5EF4-FFF2-40B4-BE49-F238E27FC236}">
                <a16:creationId xmlns:a16="http://schemas.microsoft.com/office/drawing/2014/main" id="{0D7D4C41-1F8D-E9E3-C3F6-8627601AC372}"/>
              </a:ext>
            </a:extLst>
          </p:cNvPr>
          <p:cNvSpPr>
            <a:spLocks noGrp="1"/>
          </p:cNvSpPr>
          <p:nvPr>
            <p:ph type="title"/>
          </p:nvPr>
        </p:nvSpPr>
        <p:spPr/>
        <p:txBody>
          <a:bodyPr/>
          <a:lstStyle/>
          <a:p>
            <a:r>
              <a:rPr lang="en-US" dirty="0"/>
              <a:t>Operation Tip</a:t>
            </a:r>
          </a:p>
        </p:txBody>
      </p:sp>
      <p:pic>
        <p:nvPicPr>
          <p:cNvPr id="6" name="Picture 5">
            <a:extLst>
              <a:ext uri="{FF2B5EF4-FFF2-40B4-BE49-F238E27FC236}">
                <a16:creationId xmlns:a16="http://schemas.microsoft.com/office/drawing/2014/main" id="{D7848710-3F12-94C8-BC82-3734362C807F}"/>
              </a:ext>
            </a:extLst>
          </p:cNvPr>
          <p:cNvPicPr>
            <a:picLocks noChangeAspect="1"/>
          </p:cNvPicPr>
          <p:nvPr/>
        </p:nvPicPr>
        <p:blipFill>
          <a:blip r:embed="rId2"/>
          <a:stretch>
            <a:fillRect/>
          </a:stretch>
        </p:blipFill>
        <p:spPr>
          <a:xfrm>
            <a:off x="1867838" y="1165334"/>
            <a:ext cx="8172633" cy="5120446"/>
          </a:xfrm>
          <a:prstGeom prst="rect">
            <a:avLst/>
          </a:prstGeom>
        </p:spPr>
      </p:pic>
    </p:spTree>
    <p:extLst>
      <p:ext uri="{BB962C8B-B14F-4D97-AF65-F5344CB8AC3E}">
        <p14:creationId xmlns:p14="http://schemas.microsoft.com/office/powerpoint/2010/main" val="162068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BDC73-ABA3-48F3-B9BD-9A66781D1510}"/>
              </a:ext>
            </a:extLst>
          </p:cNvPr>
          <p:cNvSpPr>
            <a:spLocks noGrp="1"/>
          </p:cNvSpPr>
          <p:nvPr>
            <p:ph type="sldNum" sz="quarter" idx="13"/>
          </p:nvPr>
        </p:nvSpPr>
        <p:spPr/>
        <p:txBody>
          <a:bodyPr/>
          <a:lstStyle/>
          <a:p>
            <a:fld id="{12342C3A-DD85-7843-B416-BD52AB030D59}" type="slidenum">
              <a:rPr lang="en-US" smtClean="0"/>
              <a:pPr/>
              <a:t>7</a:t>
            </a:fld>
            <a:endParaRPr lang="en-US" dirty="0"/>
          </a:p>
        </p:txBody>
      </p:sp>
      <p:sp>
        <p:nvSpPr>
          <p:cNvPr id="4" name="Title 3">
            <a:extLst>
              <a:ext uri="{FF2B5EF4-FFF2-40B4-BE49-F238E27FC236}">
                <a16:creationId xmlns:a16="http://schemas.microsoft.com/office/drawing/2014/main" id="{C2FEA51F-8CE7-48F5-9AF2-63BA2F559C48}"/>
              </a:ext>
            </a:extLst>
          </p:cNvPr>
          <p:cNvSpPr>
            <a:spLocks noGrp="1"/>
          </p:cNvSpPr>
          <p:nvPr>
            <p:ph type="title"/>
          </p:nvPr>
        </p:nvSpPr>
        <p:spPr/>
        <p:txBody>
          <a:bodyPr/>
          <a:lstStyle/>
          <a:p>
            <a:r>
              <a:rPr lang="en-US" dirty="0">
                <a:cs typeface="Calibri Light"/>
              </a:rPr>
              <a:t>Types of Data Models - 1</a:t>
            </a:r>
            <a:br>
              <a:rPr lang="en-US" dirty="0">
                <a:solidFill>
                  <a:srgbClr val="C00000"/>
                </a:solidFill>
                <a:cs typeface="Calibri Light"/>
              </a:rPr>
            </a:br>
            <a:endParaRPr lang="en-US" dirty="0"/>
          </a:p>
        </p:txBody>
      </p:sp>
      <p:graphicFrame>
        <p:nvGraphicFramePr>
          <p:cNvPr id="7" name="Table 7">
            <a:extLst>
              <a:ext uri="{FF2B5EF4-FFF2-40B4-BE49-F238E27FC236}">
                <a16:creationId xmlns:a16="http://schemas.microsoft.com/office/drawing/2014/main" id="{BD94E00F-5EF6-4512-8E6B-00600286DF06}"/>
              </a:ext>
            </a:extLst>
          </p:cNvPr>
          <p:cNvGraphicFramePr>
            <a:graphicFrameLocks noGrp="1"/>
          </p:cNvGraphicFramePr>
          <p:nvPr>
            <p:extLst>
              <p:ext uri="{D42A27DB-BD31-4B8C-83A1-F6EECF244321}">
                <p14:modId xmlns:p14="http://schemas.microsoft.com/office/powerpoint/2010/main" val="1510279839"/>
              </p:ext>
            </p:extLst>
          </p:nvPr>
        </p:nvGraphicFramePr>
        <p:xfrm>
          <a:off x="1625112" y="1104944"/>
          <a:ext cx="8941776" cy="5228982"/>
        </p:xfrm>
        <a:graphic>
          <a:graphicData uri="http://schemas.openxmlformats.org/drawingml/2006/table">
            <a:tbl>
              <a:tblPr firstRow="1" bandRow="1">
                <a:tableStyleId>{073A0DAA-6AF3-43AB-8588-CEC1D06C72B9}</a:tableStyleId>
              </a:tblPr>
              <a:tblGrid>
                <a:gridCol w="3576711">
                  <a:extLst>
                    <a:ext uri="{9D8B030D-6E8A-4147-A177-3AD203B41FA5}">
                      <a16:colId xmlns:a16="http://schemas.microsoft.com/office/drawing/2014/main" val="3104553451"/>
                    </a:ext>
                  </a:extLst>
                </a:gridCol>
                <a:gridCol w="1962442">
                  <a:extLst>
                    <a:ext uri="{9D8B030D-6E8A-4147-A177-3AD203B41FA5}">
                      <a16:colId xmlns:a16="http://schemas.microsoft.com/office/drawing/2014/main" val="3800394587"/>
                    </a:ext>
                  </a:extLst>
                </a:gridCol>
                <a:gridCol w="1614268">
                  <a:extLst>
                    <a:ext uri="{9D8B030D-6E8A-4147-A177-3AD203B41FA5}">
                      <a16:colId xmlns:a16="http://schemas.microsoft.com/office/drawing/2014/main" val="688223144"/>
                    </a:ext>
                  </a:extLst>
                </a:gridCol>
                <a:gridCol w="1788355">
                  <a:extLst>
                    <a:ext uri="{9D8B030D-6E8A-4147-A177-3AD203B41FA5}">
                      <a16:colId xmlns:a16="http://schemas.microsoft.com/office/drawing/2014/main" val="1805650641"/>
                    </a:ext>
                  </a:extLst>
                </a:gridCol>
              </a:tblGrid>
              <a:tr h="475362">
                <a:tc>
                  <a:txBody>
                    <a:bodyPr/>
                    <a:lstStyle/>
                    <a:p>
                      <a:pPr algn="ctr"/>
                      <a:r>
                        <a:rPr lang="en-US" sz="2400" dirty="0"/>
                        <a:t>Feature</a:t>
                      </a:r>
                      <a:endParaRPr lang="en-US" sz="2400" dirty="0">
                        <a:latin typeface="+mn-lt"/>
                      </a:endParaRPr>
                    </a:p>
                  </a:txBody>
                  <a:tcPr/>
                </a:tc>
                <a:tc>
                  <a:txBody>
                    <a:bodyPr/>
                    <a:lstStyle/>
                    <a:p>
                      <a:pPr algn="ctr"/>
                      <a:r>
                        <a:rPr lang="en-US" sz="2400" dirty="0"/>
                        <a:t>Conceptual</a:t>
                      </a:r>
                      <a:endParaRPr lang="en-US" sz="2400" dirty="0">
                        <a:latin typeface="+mn-lt"/>
                      </a:endParaRPr>
                    </a:p>
                  </a:txBody>
                  <a:tcPr/>
                </a:tc>
                <a:tc>
                  <a:txBody>
                    <a:bodyPr/>
                    <a:lstStyle/>
                    <a:p>
                      <a:pPr algn="ctr"/>
                      <a:r>
                        <a:rPr lang="en-US" sz="2400" dirty="0"/>
                        <a:t>Logical</a:t>
                      </a:r>
                      <a:endParaRPr lang="en-US" sz="2400" dirty="0">
                        <a:latin typeface="+mn-lt"/>
                      </a:endParaRPr>
                    </a:p>
                  </a:txBody>
                  <a:tcPr/>
                </a:tc>
                <a:tc>
                  <a:txBody>
                    <a:bodyPr/>
                    <a:lstStyle/>
                    <a:p>
                      <a:pPr algn="ctr"/>
                      <a:r>
                        <a:rPr lang="en-US" sz="2400" dirty="0"/>
                        <a:t>Physical</a:t>
                      </a:r>
                      <a:endParaRPr lang="en-US" sz="2400" dirty="0">
                        <a:latin typeface="+mn-lt"/>
                      </a:endParaRPr>
                    </a:p>
                  </a:txBody>
                  <a:tcPr/>
                </a:tc>
                <a:extLst>
                  <a:ext uri="{0D108BD9-81ED-4DB2-BD59-A6C34878D82A}">
                    <a16:rowId xmlns:a16="http://schemas.microsoft.com/office/drawing/2014/main" val="3472235763"/>
                  </a:ext>
                </a:extLst>
              </a:tr>
              <a:tr h="475362">
                <a:tc>
                  <a:txBody>
                    <a:bodyPr/>
                    <a:lstStyle/>
                    <a:p>
                      <a:pPr algn="ctr"/>
                      <a:r>
                        <a:rPr lang="en-US" sz="2400" dirty="0"/>
                        <a:t>Entity</a:t>
                      </a:r>
                      <a:endParaRPr lang="en-US" sz="2400" dirty="0">
                        <a:latin typeface="+mn-lt"/>
                      </a:endParaRPr>
                    </a:p>
                  </a:txBody>
                  <a:tcPr/>
                </a:tc>
                <a:tc>
                  <a:txBody>
                    <a:bodyPr/>
                    <a:lstStyle/>
                    <a:p>
                      <a:pPr algn="ctr"/>
                      <a:r>
                        <a:rPr lang="en-US" sz="2400" dirty="0">
                          <a:latin typeface="+mn-lt"/>
                        </a:rPr>
                        <a:t>o</a:t>
                      </a:r>
                    </a:p>
                  </a:txBody>
                  <a:tcPr/>
                </a:tc>
                <a:tc>
                  <a:txBody>
                    <a:bodyPr/>
                    <a:lstStyle/>
                    <a:p>
                      <a:pPr algn="ctr"/>
                      <a:r>
                        <a:rPr lang="en-US" sz="2400" dirty="0">
                          <a:latin typeface="+mn-lt"/>
                        </a:rPr>
                        <a:t>o</a:t>
                      </a:r>
                    </a:p>
                  </a:txBody>
                  <a:tcPr/>
                </a:tc>
                <a:tc>
                  <a:txBody>
                    <a:bodyPr/>
                    <a:lstStyle/>
                    <a:p>
                      <a:pPr algn="ctr"/>
                      <a:endParaRPr lang="en-US" sz="2400" dirty="0">
                        <a:latin typeface="+mn-lt"/>
                      </a:endParaRPr>
                    </a:p>
                  </a:txBody>
                  <a:tcPr/>
                </a:tc>
                <a:extLst>
                  <a:ext uri="{0D108BD9-81ED-4DB2-BD59-A6C34878D82A}">
                    <a16:rowId xmlns:a16="http://schemas.microsoft.com/office/drawing/2014/main" val="3589629659"/>
                  </a:ext>
                </a:extLst>
              </a:tr>
              <a:tr h="475362">
                <a:tc>
                  <a:txBody>
                    <a:bodyPr/>
                    <a:lstStyle/>
                    <a:p>
                      <a:pPr algn="ctr"/>
                      <a:r>
                        <a:rPr lang="en-US" sz="2400" dirty="0"/>
                        <a:t>Relationship</a:t>
                      </a:r>
                      <a:endParaRPr lang="en-US" sz="2400" dirty="0">
                        <a:latin typeface="+mn-lt"/>
                      </a:endParaRPr>
                    </a:p>
                  </a:txBody>
                  <a:tcPr/>
                </a:tc>
                <a:tc>
                  <a:txBody>
                    <a:bodyPr/>
                    <a:lstStyle/>
                    <a:p>
                      <a:pPr algn="ctr"/>
                      <a:r>
                        <a:rPr lang="en-US" sz="2400" dirty="0">
                          <a:latin typeface="+mn-lt"/>
                        </a:rPr>
                        <a:t>o</a:t>
                      </a:r>
                    </a:p>
                  </a:txBody>
                  <a:tcPr/>
                </a:tc>
                <a:tc>
                  <a:txBody>
                    <a:bodyPr/>
                    <a:lstStyle/>
                    <a:p>
                      <a:pPr algn="ctr"/>
                      <a:r>
                        <a:rPr lang="en-US" sz="2400" dirty="0">
                          <a:latin typeface="+mn-lt"/>
                        </a:rPr>
                        <a:t>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mn-lt"/>
                        </a:rPr>
                        <a:t>o</a:t>
                      </a:r>
                    </a:p>
                  </a:txBody>
                  <a:tcPr/>
                </a:tc>
                <a:extLst>
                  <a:ext uri="{0D108BD9-81ED-4DB2-BD59-A6C34878D82A}">
                    <a16:rowId xmlns:a16="http://schemas.microsoft.com/office/drawing/2014/main" val="527259579"/>
                  </a:ext>
                </a:extLst>
              </a:tr>
              <a:tr h="475362">
                <a:tc>
                  <a:txBody>
                    <a:bodyPr/>
                    <a:lstStyle/>
                    <a:p>
                      <a:pPr algn="ctr"/>
                      <a:r>
                        <a:rPr lang="en-US" sz="2400" dirty="0"/>
                        <a:t>Attributes </a:t>
                      </a:r>
                      <a:endParaRPr lang="en-US" sz="2400" dirty="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tc>
                  <a:txBody>
                    <a:bodyPr/>
                    <a:lstStyle/>
                    <a:p>
                      <a:pPr algn="ctr"/>
                      <a:endParaRPr lang="en-US" sz="2400" dirty="0">
                        <a:latin typeface="+mn-lt"/>
                      </a:endParaRPr>
                    </a:p>
                  </a:txBody>
                  <a:tcPr/>
                </a:tc>
                <a:extLst>
                  <a:ext uri="{0D108BD9-81ED-4DB2-BD59-A6C34878D82A}">
                    <a16:rowId xmlns:a16="http://schemas.microsoft.com/office/drawing/2014/main" val="590265953"/>
                  </a:ext>
                </a:extLst>
              </a:tr>
              <a:tr h="475362">
                <a:tc>
                  <a:txBody>
                    <a:bodyPr/>
                    <a:lstStyle/>
                    <a:p>
                      <a:pPr algn="ctr"/>
                      <a:r>
                        <a:rPr lang="en-US" sz="2400"/>
                        <a:t>Primary Key</a:t>
                      </a:r>
                      <a:endParaRPr lang="en-US" sz="2400" dirty="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tc>
                  <a:txBody>
                    <a:bodyPr/>
                    <a:lstStyle/>
                    <a:p>
                      <a:pPr algn="ctr"/>
                      <a:r>
                        <a:rPr lang="en-US" sz="2400" dirty="0">
                          <a:latin typeface="+mn-lt"/>
                        </a:rPr>
                        <a:t>o</a:t>
                      </a:r>
                    </a:p>
                  </a:txBody>
                  <a:tcPr/>
                </a:tc>
                <a:extLst>
                  <a:ext uri="{0D108BD9-81ED-4DB2-BD59-A6C34878D82A}">
                    <a16:rowId xmlns:a16="http://schemas.microsoft.com/office/drawing/2014/main" val="141870348"/>
                  </a:ext>
                </a:extLst>
              </a:tr>
              <a:tr h="475362">
                <a:tc>
                  <a:txBody>
                    <a:bodyPr/>
                    <a:lstStyle/>
                    <a:p>
                      <a:pPr algn="ctr"/>
                      <a:r>
                        <a:rPr lang="en-US" sz="2400" dirty="0"/>
                        <a:t>Foreign Key</a:t>
                      </a:r>
                      <a:endParaRPr lang="en-US" sz="2400" dirty="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tc>
                  <a:txBody>
                    <a:bodyPr/>
                    <a:lstStyle/>
                    <a:p>
                      <a:pPr algn="ctr"/>
                      <a:r>
                        <a:rPr lang="en-US" sz="2400" dirty="0">
                          <a:latin typeface="+mn-lt"/>
                        </a:rPr>
                        <a:t>o</a:t>
                      </a:r>
                    </a:p>
                  </a:txBody>
                  <a:tcPr/>
                </a:tc>
                <a:extLst>
                  <a:ext uri="{0D108BD9-81ED-4DB2-BD59-A6C34878D82A}">
                    <a16:rowId xmlns:a16="http://schemas.microsoft.com/office/drawing/2014/main" val="692175919"/>
                  </a:ext>
                </a:extLst>
              </a:tr>
              <a:tr h="475362">
                <a:tc>
                  <a:txBody>
                    <a:bodyPr/>
                    <a:lstStyle/>
                    <a:p>
                      <a:pPr algn="ctr"/>
                      <a:r>
                        <a:rPr lang="en-US" sz="2400" dirty="0"/>
                        <a:t>Table </a:t>
                      </a:r>
                      <a:endParaRPr lang="en-US" sz="2400" dirty="0">
                        <a:latin typeface="+mn-lt"/>
                      </a:endParaRPr>
                    </a:p>
                  </a:txBody>
                  <a:tcPr/>
                </a:tc>
                <a:tc>
                  <a:txBody>
                    <a:bodyPr/>
                    <a:lstStyle/>
                    <a:p>
                      <a:pPr algn="ctr"/>
                      <a:endParaRPr lang="en-US" sz="240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extLst>
                  <a:ext uri="{0D108BD9-81ED-4DB2-BD59-A6C34878D82A}">
                    <a16:rowId xmlns:a16="http://schemas.microsoft.com/office/drawing/2014/main" val="642851051"/>
                  </a:ext>
                </a:extLst>
              </a:tr>
              <a:tr h="475362">
                <a:tc>
                  <a:txBody>
                    <a:bodyPr/>
                    <a:lstStyle/>
                    <a:p>
                      <a:pPr algn="ctr"/>
                      <a:r>
                        <a:rPr lang="en-US" sz="2400" dirty="0"/>
                        <a:t>Column </a:t>
                      </a:r>
                      <a:endParaRPr lang="en-US" sz="2400" dirty="0">
                        <a:latin typeface="+mn-lt"/>
                      </a:endParaRPr>
                    </a:p>
                  </a:txBody>
                  <a:tcPr/>
                </a:tc>
                <a:tc>
                  <a:txBody>
                    <a:bodyPr/>
                    <a:lstStyle/>
                    <a:p>
                      <a:pPr algn="ctr"/>
                      <a:endParaRPr lang="en-US" sz="240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extLst>
                  <a:ext uri="{0D108BD9-81ED-4DB2-BD59-A6C34878D82A}">
                    <a16:rowId xmlns:a16="http://schemas.microsoft.com/office/drawing/2014/main" val="3399113884"/>
                  </a:ext>
                </a:extLst>
              </a:tr>
              <a:tr h="475362">
                <a:tc>
                  <a:txBody>
                    <a:bodyPr/>
                    <a:lstStyle/>
                    <a:p>
                      <a:pPr algn="ctr"/>
                      <a:r>
                        <a:rPr lang="en-US" sz="2400" dirty="0"/>
                        <a:t>(Column)</a:t>
                      </a:r>
                      <a:r>
                        <a:rPr lang="zh-CN" altLang="en-US" sz="2400" dirty="0"/>
                        <a:t> </a:t>
                      </a:r>
                      <a:r>
                        <a:rPr lang="en-US" altLang="zh-CN" sz="2400" dirty="0"/>
                        <a:t>Data</a:t>
                      </a:r>
                      <a:r>
                        <a:rPr lang="zh-CN" altLang="en-US" sz="2400" dirty="0"/>
                        <a:t> </a:t>
                      </a:r>
                      <a:r>
                        <a:rPr lang="en-US" altLang="zh-CN" sz="2400" dirty="0"/>
                        <a:t>Type</a:t>
                      </a:r>
                      <a:endParaRPr lang="en-US" sz="2400" dirty="0">
                        <a:latin typeface="+mn-lt"/>
                      </a:endParaRPr>
                    </a:p>
                  </a:txBody>
                  <a:tcPr/>
                </a:tc>
                <a:tc>
                  <a:txBody>
                    <a:bodyPr/>
                    <a:lstStyle/>
                    <a:p>
                      <a:pPr algn="ctr"/>
                      <a:endParaRPr lang="en-US" sz="240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extLst>
                  <a:ext uri="{0D108BD9-81ED-4DB2-BD59-A6C34878D82A}">
                    <a16:rowId xmlns:a16="http://schemas.microsoft.com/office/drawing/2014/main" val="742813376"/>
                  </a:ext>
                </a:extLst>
              </a:tr>
              <a:tr h="475362">
                <a:tc>
                  <a:txBody>
                    <a:bodyPr/>
                    <a:lstStyle/>
                    <a:p>
                      <a:pPr algn="ctr"/>
                      <a:r>
                        <a:rPr lang="en-US" sz="2400" dirty="0">
                          <a:latin typeface="+mn-lt"/>
                        </a:rPr>
                        <a:t>ER Diagram</a:t>
                      </a:r>
                    </a:p>
                  </a:txBody>
                  <a:tcPr/>
                </a:tc>
                <a:tc>
                  <a:txBody>
                    <a:bodyPr/>
                    <a:lstStyle/>
                    <a:p>
                      <a:pPr algn="ctr"/>
                      <a:r>
                        <a:rPr lang="en-US" sz="2400" dirty="0">
                          <a:latin typeface="+mn-lt"/>
                        </a:rPr>
                        <a:t>o</a:t>
                      </a:r>
                    </a:p>
                  </a:txBody>
                  <a:tcPr/>
                </a:tc>
                <a:tc>
                  <a:txBody>
                    <a:bodyPr/>
                    <a:lstStyle/>
                    <a:p>
                      <a:pPr algn="ctr"/>
                      <a:r>
                        <a:rPr lang="en-US" sz="2400" dirty="0">
                          <a:latin typeface="+mn-lt"/>
                        </a:rPr>
                        <a:t>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dirty="0">
                        <a:latin typeface="+mn-lt"/>
                      </a:endParaRPr>
                    </a:p>
                  </a:txBody>
                  <a:tcPr/>
                </a:tc>
                <a:extLst>
                  <a:ext uri="{0D108BD9-81ED-4DB2-BD59-A6C34878D82A}">
                    <a16:rowId xmlns:a16="http://schemas.microsoft.com/office/drawing/2014/main" val="1071695396"/>
                  </a:ext>
                </a:extLst>
              </a:tr>
              <a:tr h="475362">
                <a:tc>
                  <a:txBody>
                    <a:bodyPr/>
                    <a:lstStyle/>
                    <a:p>
                      <a:pPr algn="ctr"/>
                      <a:r>
                        <a:rPr lang="en-US" sz="2400" dirty="0">
                          <a:latin typeface="+mn-lt"/>
                        </a:rPr>
                        <a:t>Data Structure Diagram</a:t>
                      </a:r>
                    </a:p>
                  </a:txBody>
                  <a:tcPr/>
                </a:tc>
                <a:tc>
                  <a:txBody>
                    <a:bodyPr/>
                    <a:lstStyle/>
                    <a:p>
                      <a:pPr algn="ctr"/>
                      <a:endParaRPr lang="en-US" sz="2400">
                        <a:latin typeface="+mn-lt"/>
                      </a:endParaRPr>
                    </a:p>
                  </a:txBody>
                  <a:tcPr/>
                </a:tc>
                <a:tc>
                  <a:txBody>
                    <a:bodyPr/>
                    <a:lstStyle/>
                    <a:p>
                      <a:pPr algn="ctr"/>
                      <a:endParaRPr lang="en-US" sz="2400" dirty="0">
                        <a:latin typeface="+mn-lt"/>
                      </a:endParaRPr>
                    </a:p>
                  </a:txBody>
                  <a:tcPr/>
                </a:tc>
                <a:tc>
                  <a:txBody>
                    <a:bodyPr/>
                    <a:lstStyle/>
                    <a:p>
                      <a:pPr algn="ctr"/>
                      <a:r>
                        <a:rPr lang="en-US" sz="2400" dirty="0">
                          <a:latin typeface="+mn-lt"/>
                        </a:rPr>
                        <a:t>o</a:t>
                      </a:r>
                    </a:p>
                  </a:txBody>
                  <a:tcPr/>
                </a:tc>
                <a:extLst>
                  <a:ext uri="{0D108BD9-81ED-4DB2-BD59-A6C34878D82A}">
                    <a16:rowId xmlns:a16="http://schemas.microsoft.com/office/drawing/2014/main" val="1082603739"/>
                  </a:ext>
                </a:extLst>
              </a:tr>
            </a:tbl>
          </a:graphicData>
        </a:graphic>
      </p:graphicFrame>
    </p:spTree>
    <p:extLst>
      <p:ext uri="{BB962C8B-B14F-4D97-AF65-F5344CB8AC3E}">
        <p14:creationId xmlns:p14="http://schemas.microsoft.com/office/powerpoint/2010/main" val="250043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BDC73-ABA3-48F3-B9BD-9A66781D1510}"/>
              </a:ext>
            </a:extLst>
          </p:cNvPr>
          <p:cNvSpPr>
            <a:spLocks noGrp="1"/>
          </p:cNvSpPr>
          <p:nvPr>
            <p:ph type="sldNum" sz="quarter" idx="13"/>
          </p:nvPr>
        </p:nvSpPr>
        <p:spPr/>
        <p:txBody>
          <a:bodyPr/>
          <a:lstStyle/>
          <a:p>
            <a:fld id="{12342C3A-DD85-7843-B416-BD52AB030D59}" type="slidenum">
              <a:rPr lang="en-US" smtClean="0"/>
              <a:pPr/>
              <a:t>8</a:t>
            </a:fld>
            <a:endParaRPr lang="en-US" dirty="0"/>
          </a:p>
        </p:txBody>
      </p:sp>
      <p:sp>
        <p:nvSpPr>
          <p:cNvPr id="4" name="Title 3">
            <a:extLst>
              <a:ext uri="{FF2B5EF4-FFF2-40B4-BE49-F238E27FC236}">
                <a16:creationId xmlns:a16="http://schemas.microsoft.com/office/drawing/2014/main" id="{C2FEA51F-8CE7-48F5-9AF2-63BA2F559C48}"/>
              </a:ext>
            </a:extLst>
          </p:cNvPr>
          <p:cNvSpPr>
            <a:spLocks noGrp="1"/>
          </p:cNvSpPr>
          <p:nvPr>
            <p:ph type="title"/>
          </p:nvPr>
        </p:nvSpPr>
        <p:spPr/>
        <p:txBody>
          <a:bodyPr/>
          <a:lstStyle/>
          <a:p>
            <a:r>
              <a:rPr lang="en-US" dirty="0">
                <a:cs typeface="Calibri Light"/>
              </a:rPr>
              <a:t>Types of Data Models - 2</a:t>
            </a:r>
            <a:br>
              <a:rPr lang="en-US" dirty="0">
                <a:solidFill>
                  <a:srgbClr val="C00000"/>
                </a:solidFill>
                <a:cs typeface="Calibri Light"/>
              </a:rPr>
            </a:br>
            <a:endParaRPr lang="en-US" dirty="0"/>
          </a:p>
        </p:txBody>
      </p:sp>
      <p:pic>
        <p:nvPicPr>
          <p:cNvPr id="5" name="Picture 4">
            <a:extLst>
              <a:ext uri="{FF2B5EF4-FFF2-40B4-BE49-F238E27FC236}">
                <a16:creationId xmlns:a16="http://schemas.microsoft.com/office/drawing/2014/main" id="{8E8A25D6-5A3D-410B-8EC7-003FC76EF1BE}"/>
              </a:ext>
            </a:extLst>
          </p:cNvPr>
          <p:cNvPicPr>
            <a:picLocks noChangeAspect="1"/>
          </p:cNvPicPr>
          <p:nvPr/>
        </p:nvPicPr>
        <p:blipFill>
          <a:blip r:embed="rId2"/>
          <a:stretch>
            <a:fillRect/>
          </a:stretch>
        </p:blipFill>
        <p:spPr>
          <a:xfrm>
            <a:off x="897390" y="1133433"/>
            <a:ext cx="10050007" cy="4870501"/>
          </a:xfrm>
          <a:prstGeom prst="rect">
            <a:avLst/>
          </a:prstGeom>
        </p:spPr>
      </p:pic>
    </p:spTree>
    <p:extLst>
      <p:ext uri="{BB962C8B-B14F-4D97-AF65-F5344CB8AC3E}">
        <p14:creationId xmlns:p14="http://schemas.microsoft.com/office/powerpoint/2010/main" val="6410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B9F2B-01CA-4E1F-A90C-E712E33E0F94}"/>
              </a:ext>
            </a:extLst>
          </p:cNvPr>
          <p:cNvSpPr>
            <a:spLocks noGrp="1"/>
          </p:cNvSpPr>
          <p:nvPr>
            <p:ph type="sldNum" sz="quarter" idx="13"/>
          </p:nvPr>
        </p:nvSpPr>
        <p:spPr/>
        <p:txBody>
          <a:bodyPr/>
          <a:lstStyle/>
          <a:p>
            <a:fld id="{12342C3A-DD85-7843-B416-BD52AB030D59}" type="slidenum">
              <a:rPr lang="en-US" smtClean="0"/>
              <a:pPr/>
              <a:t>9</a:t>
            </a:fld>
            <a:endParaRPr lang="en-US" dirty="0"/>
          </a:p>
        </p:txBody>
      </p:sp>
      <p:sp>
        <p:nvSpPr>
          <p:cNvPr id="4" name="Title 3">
            <a:extLst>
              <a:ext uri="{FF2B5EF4-FFF2-40B4-BE49-F238E27FC236}">
                <a16:creationId xmlns:a16="http://schemas.microsoft.com/office/drawing/2014/main" id="{76F4265F-1346-4A88-A3BE-E8FC7EB7A787}"/>
              </a:ext>
            </a:extLst>
          </p:cNvPr>
          <p:cNvSpPr>
            <a:spLocks noGrp="1"/>
          </p:cNvSpPr>
          <p:nvPr>
            <p:ph type="title"/>
          </p:nvPr>
        </p:nvSpPr>
        <p:spPr/>
        <p:txBody>
          <a:bodyPr/>
          <a:lstStyle/>
          <a:p>
            <a:r>
              <a:rPr lang="en-US" dirty="0"/>
              <a:t>Characteristics of Physical Model</a:t>
            </a:r>
          </a:p>
        </p:txBody>
      </p:sp>
      <p:pic>
        <p:nvPicPr>
          <p:cNvPr id="1028" name="Picture 4" descr="Physical Data Model">
            <a:extLst>
              <a:ext uri="{FF2B5EF4-FFF2-40B4-BE49-F238E27FC236}">
                <a16:creationId xmlns:a16="http://schemas.microsoft.com/office/drawing/2014/main" id="{35C56AF8-0EF2-4A28-B8AC-A1AAA7875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802" y="31934"/>
            <a:ext cx="4272082" cy="3592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ical Data Model">
            <a:extLst>
              <a:ext uri="{FF2B5EF4-FFF2-40B4-BE49-F238E27FC236}">
                <a16:creationId xmlns:a16="http://schemas.microsoft.com/office/drawing/2014/main" id="{BEBA8575-84D3-482B-9EAD-CA3D14B3E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043" y="3429000"/>
            <a:ext cx="3504855" cy="35048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8CC9FD-0EC2-4630-B343-9F5E53BCE321}"/>
              </a:ext>
            </a:extLst>
          </p:cNvPr>
          <p:cNvSpPr txBox="1"/>
          <p:nvPr/>
        </p:nvSpPr>
        <p:spPr>
          <a:xfrm>
            <a:off x="290519" y="1371924"/>
            <a:ext cx="6138219" cy="2523768"/>
          </a:xfrm>
          <a:prstGeom prst="rect">
            <a:avLst/>
          </a:prstGeom>
          <a:noFill/>
        </p:spPr>
        <p:txBody>
          <a:bodyPr wrap="none" rtlCol="0">
            <a:spAutoFit/>
          </a:bodyPr>
          <a:lstStyle/>
          <a:p>
            <a:pPr marL="742950" lvl="1" indent="-285750">
              <a:lnSpc>
                <a:spcPct val="150000"/>
              </a:lnSpc>
              <a:buFont typeface="Arial" panose="020B0604020202020204" pitchFamily="34" charset="0"/>
              <a:buChar char="•"/>
            </a:pPr>
            <a:r>
              <a:rPr lang="en-US" sz="2400" b="0" i="0" dirty="0">
                <a:solidFill>
                  <a:srgbClr val="000000"/>
                </a:solidFill>
                <a:effectLst/>
                <a:latin typeface="+mn-lt"/>
              </a:rPr>
              <a:t>Entity names </a:t>
            </a:r>
            <a:r>
              <a:rPr lang="en-US" sz="2400" dirty="0">
                <a:latin typeface="+mn-lt"/>
                <a:sym typeface="Wingdings" panose="05000000000000000000" pitchFamily="2" charset="2"/>
              </a:rPr>
              <a:t></a:t>
            </a:r>
            <a:r>
              <a:rPr lang="en-US" sz="2400" b="0" i="0" dirty="0">
                <a:solidFill>
                  <a:srgbClr val="000000"/>
                </a:solidFill>
                <a:effectLst/>
                <a:latin typeface="+mn-lt"/>
              </a:rPr>
              <a:t> table names</a:t>
            </a:r>
          </a:p>
          <a:p>
            <a:pPr marL="742950" lvl="1" indent="-285750">
              <a:lnSpc>
                <a:spcPct val="150000"/>
              </a:lnSpc>
              <a:buFont typeface="Arial" panose="020B0604020202020204" pitchFamily="34" charset="0"/>
              <a:buChar char="•"/>
            </a:pPr>
            <a:r>
              <a:rPr lang="en-US" sz="2400" b="0" i="0" dirty="0">
                <a:solidFill>
                  <a:srgbClr val="000000"/>
                </a:solidFill>
                <a:effectLst/>
                <a:latin typeface="+mn-lt"/>
              </a:rPr>
              <a:t>Attributes names </a:t>
            </a:r>
            <a:r>
              <a:rPr lang="en-US" sz="2400" b="0" i="0" dirty="0">
                <a:solidFill>
                  <a:srgbClr val="000000"/>
                </a:solidFill>
                <a:effectLst/>
                <a:latin typeface="+mn-lt"/>
                <a:sym typeface="Wingdings" panose="05000000000000000000" pitchFamily="2" charset="2"/>
              </a:rPr>
              <a:t></a:t>
            </a:r>
            <a:r>
              <a:rPr lang="en-US" sz="2400" b="0" i="0" dirty="0">
                <a:solidFill>
                  <a:srgbClr val="000000"/>
                </a:solidFill>
                <a:effectLst/>
                <a:latin typeface="+mn-lt"/>
              </a:rPr>
              <a:t>column names</a:t>
            </a:r>
          </a:p>
          <a:p>
            <a:pPr marL="742950" lvl="1" indent="-285750">
              <a:lnSpc>
                <a:spcPct val="150000"/>
              </a:lnSpc>
              <a:buFont typeface="Arial" panose="020B0604020202020204" pitchFamily="34" charset="0"/>
              <a:buChar char="•"/>
            </a:pPr>
            <a:r>
              <a:rPr lang="en-US" sz="2400" dirty="0">
                <a:latin typeface="+mn-lt"/>
              </a:rPr>
              <a:t>“  “(space) change to “_”</a:t>
            </a:r>
          </a:p>
          <a:p>
            <a:pPr marL="742950" lvl="1" indent="-285750">
              <a:lnSpc>
                <a:spcPct val="150000"/>
              </a:lnSpc>
              <a:buFont typeface="Arial" panose="020B0604020202020204" pitchFamily="34" charset="0"/>
              <a:buChar char="•"/>
            </a:pPr>
            <a:r>
              <a:rPr lang="en-US" sz="2400" dirty="0">
                <a:latin typeface="+mn-lt"/>
              </a:rPr>
              <a:t>Data type for each column is specified</a:t>
            </a:r>
          </a:p>
          <a:p>
            <a:pPr marL="742950"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5CC78701-3D98-4858-A116-901E2CDA12B9}"/>
              </a:ext>
            </a:extLst>
          </p:cNvPr>
          <p:cNvSpPr txBox="1"/>
          <p:nvPr/>
        </p:nvSpPr>
        <p:spPr>
          <a:xfrm>
            <a:off x="8026860" y="2664586"/>
            <a:ext cx="314510" cy="400110"/>
          </a:xfrm>
          <a:prstGeom prst="rect">
            <a:avLst/>
          </a:prstGeom>
          <a:noFill/>
        </p:spPr>
        <p:txBody>
          <a:bodyPr wrap="none" rtlCol="0">
            <a:spAutoFit/>
          </a:bodyPr>
          <a:lstStyle/>
          <a:p>
            <a:r>
              <a:rPr lang="en-US" sz="2000" b="1" dirty="0"/>
              <a:t>1</a:t>
            </a:r>
          </a:p>
        </p:txBody>
      </p:sp>
      <p:sp>
        <p:nvSpPr>
          <p:cNvPr id="10" name="TextBox 9">
            <a:extLst>
              <a:ext uri="{FF2B5EF4-FFF2-40B4-BE49-F238E27FC236}">
                <a16:creationId xmlns:a16="http://schemas.microsoft.com/office/drawing/2014/main" id="{32435BFF-FCF3-4798-B519-3330A1B8FACB}"/>
              </a:ext>
            </a:extLst>
          </p:cNvPr>
          <p:cNvSpPr txBox="1"/>
          <p:nvPr/>
        </p:nvSpPr>
        <p:spPr>
          <a:xfrm>
            <a:off x="8866094" y="6039536"/>
            <a:ext cx="314510" cy="400110"/>
          </a:xfrm>
          <a:prstGeom prst="rect">
            <a:avLst/>
          </a:prstGeom>
          <a:noFill/>
        </p:spPr>
        <p:txBody>
          <a:bodyPr wrap="none" rtlCol="0">
            <a:spAutoFit/>
          </a:bodyPr>
          <a:lstStyle/>
          <a:p>
            <a:r>
              <a:rPr lang="en-US" sz="2000" b="1" dirty="0"/>
              <a:t>2</a:t>
            </a:r>
          </a:p>
        </p:txBody>
      </p:sp>
    </p:spTree>
    <p:extLst>
      <p:ext uri="{BB962C8B-B14F-4D97-AF65-F5344CB8AC3E}">
        <p14:creationId xmlns:p14="http://schemas.microsoft.com/office/powerpoint/2010/main" val="2676956800"/>
      </p:ext>
    </p:extLst>
  </p:cSld>
  <p:clrMapOvr>
    <a:masterClrMapping/>
  </p:clrMapOvr>
</p:sld>
</file>

<file path=ppt/theme/theme1.xml><?xml version="1.0" encoding="utf-8"?>
<a:theme xmlns:a="http://schemas.openxmlformats.org/drawingml/2006/main" name="Cover Slides">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hoto Background">
  <a:themeElements>
    <a:clrScheme name="Custom 5">
      <a:dk1>
        <a:srgbClr val="000000"/>
      </a:dk1>
      <a:lt1>
        <a:srgbClr val="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ection Brea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Quotes or Statement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ontent with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harts, Data and Tabl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17913</TotalTime>
  <Words>853</Words>
  <Application>Microsoft Office PowerPoint</Application>
  <PresentationFormat>Widescreen</PresentationFormat>
  <Paragraphs>128</Paragraphs>
  <Slides>18</Slides>
  <Notes>1</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18</vt:i4>
      </vt:variant>
    </vt:vector>
  </HeadingPairs>
  <TitlesOfParts>
    <vt:vector size="30" baseType="lpstr">
      <vt:lpstr>Arial</vt:lpstr>
      <vt:lpstr>Calibri</vt:lpstr>
      <vt:lpstr>Times New Roman</vt:lpstr>
      <vt:lpstr>Century Gothic</vt:lpstr>
      <vt:lpstr>Cover Slides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Operation Tip</vt:lpstr>
      <vt:lpstr>Subtype-Supertype</vt:lpstr>
      <vt:lpstr>Operation Tip</vt:lpstr>
      <vt:lpstr>Operation Tip</vt:lpstr>
      <vt:lpstr>Types of Data Models - 1 </vt:lpstr>
      <vt:lpstr>Types of Data Models - 2 </vt:lpstr>
      <vt:lpstr>Characteristics of Physical Model</vt:lpstr>
      <vt:lpstr>Operation Tips</vt:lpstr>
      <vt:lpstr>Operation Tips</vt:lpstr>
      <vt:lpstr>Operation Tips</vt:lpstr>
      <vt:lpstr>Sample Data Model:</vt:lpstr>
      <vt:lpstr>Operation Tips</vt:lpstr>
      <vt:lpstr>PowerPoint Presentation</vt:lpstr>
      <vt:lpstr>Appendix 1: Question about Relationship Type 1</vt:lpstr>
      <vt:lpstr>Appendix 2: Question about Relationship Type 1</vt:lpstr>
      <vt:lpstr>Appendix 3: Question about Relationship Type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Jujun</dc:creator>
  <cp:lastModifiedBy>Jujun Huang</cp:lastModifiedBy>
  <cp:revision>26</cp:revision>
  <dcterms:created xsi:type="dcterms:W3CDTF">2021-02-10T01:49:36Z</dcterms:created>
  <dcterms:modified xsi:type="dcterms:W3CDTF">2022-09-16T14:10:32Z</dcterms:modified>
</cp:coreProperties>
</file>