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64" r:id="rId3"/>
    <p:sldMasterId id="2147483668" r:id="rId4"/>
    <p:sldMasterId id="2147483670" r:id="rId5"/>
    <p:sldMasterId id="2147483673" r:id="rId6"/>
    <p:sldMasterId id="2147483675" r:id="rId7"/>
    <p:sldMasterId id="2147483679" r:id="rId8"/>
    <p:sldMasterId id="2147483684" r:id="rId9"/>
  </p:sldMasterIdLst>
  <p:notesMasterIdLst>
    <p:notesMasterId r:id="rId26"/>
  </p:notesMasterIdLst>
  <p:sldIdLst>
    <p:sldId id="25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6" r:id="rId20"/>
    <p:sldId id="272" r:id="rId21"/>
    <p:sldId id="268" r:id="rId22"/>
    <p:sldId id="269" r:id="rId23"/>
    <p:sldId id="270" r:id="rId24"/>
    <p:sldId id="271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96MpzHDlj21FunG7GBpuouJ/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2.xml"/><Relationship Id="rId34" Type="http://schemas.openxmlformats.org/officeDocument/2006/relationships/font" Target="fonts/font8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0"/>
            <a:ext cx="71437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8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" name="Google Shape;11;p18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12" name="Google Shape;12;p1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4" name="Google Shape;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755" y="-14942"/>
            <a:ext cx="30988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8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16" name="Google Shape;16;p1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1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1158874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 2 col">
  <p:cSld name="Subhead w/ Bullets 2 co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3"/>
          </p:nvPr>
        </p:nvSpPr>
        <p:spPr>
          <a:xfrm>
            <a:off x="6169855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302684" y="1709352"/>
            <a:ext cx="11588749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302685" y="1709352"/>
            <a:ext cx="5619407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2"/>
          </p:nvPr>
        </p:nvSpPr>
        <p:spPr>
          <a:xfrm>
            <a:off x="302684" y="1006103"/>
            <a:ext cx="11588749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3"/>
          </p:nvPr>
        </p:nvSpPr>
        <p:spPr>
          <a:xfrm>
            <a:off x="6160702" y="1709352"/>
            <a:ext cx="5692631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1"/>
          </p:nvPr>
        </p:nvSpPr>
        <p:spPr>
          <a:xfrm>
            <a:off x="302685" y="1112109"/>
            <a:ext cx="566517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2"/>
          </p:nvPr>
        </p:nvSpPr>
        <p:spPr>
          <a:xfrm>
            <a:off x="6215621" y="1112109"/>
            <a:ext cx="566517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">
  <p:cSld name="EA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34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56" name="Google Shape;156;p34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34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3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4" name="Google Shape;164;p34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65" name="Google Shape;165;p34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34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7" name="Google Shape;167;p34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5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71" name="Google Shape;171;p35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35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35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4" name="Google Shape;1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79" name="Google Shape;179;p35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80" name="Google Shape;180;p35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5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82" name="Google Shape;182;p35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YC">
  <p:cSld name="NYC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36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86" name="Google Shape;186;p36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36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" name="Google Shape;188;p36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4" name="Google Shape;194;p36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95" name="Google Shape;195;p36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36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97" name="Google Shape;197;p36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40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14" name="Google Shape;214;p40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40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" name="Google Shape;216;p4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214837" y="2237110"/>
            <a:ext cx="11740211" cy="19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4943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40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20" name="Google Shape;220;p40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40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22" name="Google Shape;222;p40"/>
            <p:cNvPicPr preferRelativeResize="0"/>
            <p:nvPr/>
          </p:nvPicPr>
          <p:blipFill rotWithShape="1">
            <a:blip r:embed="rId3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versity Center Complex">
  <p:cSld name="University Center Comple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4" name="Google Shape;24;p21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5" name="Google Shape;25;p21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1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21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29" name="Google Shape;29;p21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1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1" name="Google Shape;31;p21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w/ Image">
  <p:cSld name="Section Break w/ Imag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/>
          <p:nvPr/>
        </p:nvSpPr>
        <p:spPr>
          <a:xfrm>
            <a:off x="0" y="5119113"/>
            <a:ext cx="12192000" cy="17388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06087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214837" y="5528235"/>
            <a:ext cx="10512928" cy="71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4943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41"/>
          <p:cNvGrpSpPr/>
          <p:nvPr/>
        </p:nvGrpSpPr>
        <p:grpSpPr>
          <a:xfrm>
            <a:off x="0" y="5067119"/>
            <a:ext cx="12192000" cy="928827"/>
            <a:chOff x="0" y="2593782"/>
            <a:chExt cx="9144000" cy="928827"/>
          </a:xfrm>
        </p:grpSpPr>
        <p:cxnSp>
          <p:nvCxnSpPr>
            <p:cNvPr id="229" name="Google Shape;229;p41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0" name="Google Shape;230;p41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31" name="Google Shape;231;p41"/>
            <p:cNvPicPr preferRelativeResize="0"/>
            <p:nvPr/>
          </p:nvPicPr>
          <p:blipFill rotWithShape="1">
            <a:blip r:embed="rId3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991811" y="1570618"/>
            <a:ext cx="10230264" cy="349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2"/>
          </p:nvPr>
        </p:nvSpPr>
        <p:spPr>
          <a:xfrm>
            <a:off x="4413251" y="5206138"/>
            <a:ext cx="7421033" cy="89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6" name="Google Shape;246;p43" descr="OpenQuo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1" y="1561545"/>
            <a:ext cx="743857" cy="3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 descr="OpenQuo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093754" y="4701328"/>
            <a:ext cx="743857" cy="3719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1 Photo w/ Caption">
  <p:cSld name="Bullets and 1 Photo w/ 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>
            <a:spLocks noGrp="1"/>
          </p:cNvSpPr>
          <p:nvPr>
            <p:ph type="pic" idx="2"/>
          </p:nvPr>
        </p:nvSpPr>
        <p:spPr>
          <a:xfrm>
            <a:off x="6883910" y="1578919"/>
            <a:ext cx="5007524" cy="4094769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5"/>
          <p:cNvSpPr txBox="1">
            <a:spLocks noGrp="1"/>
          </p:cNvSpPr>
          <p:nvPr>
            <p:ph type="body" idx="1"/>
          </p:nvPr>
        </p:nvSpPr>
        <p:spPr>
          <a:xfrm>
            <a:off x="6883911" y="5766677"/>
            <a:ext cx="5007523" cy="32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4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45"/>
          <p:cNvSpPr txBox="1">
            <a:spLocks noGrp="1"/>
          </p:cNvSpPr>
          <p:nvPr>
            <p:ph type="body" idx="3"/>
          </p:nvPr>
        </p:nvSpPr>
        <p:spPr>
          <a:xfrm>
            <a:off x="302684" y="1578920"/>
            <a:ext cx="5656019" cy="451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4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4 Photos">
  <p:cSld name="Bullets and 4 Photo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>
            <a:spLocks noGrp="1"/>
          </p:cNvSpPr>
          <p:nvPr>
            <p:ph type="pic" idx="2"/>
          </p:nvPr>
        </p:nvSpPr>
        <p:spPr>
          <a:xfrm>
            <a:off x="6756277" y="1573230"/>
            <a:ext cx="2469076" cy="2236639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46"/>
          <p:cNvSpPr>
            <a:spLocks noGrp="1"/>
          </p:cNvSpPr>
          <p:nvPr>
            <p:ph type="pic" idx="3"/>
          </p:nvPr>
        </p:nvSpPr>
        <p:spPr>
          <a:xfrm>
            <a:off x="9364366" y="1573230"/>
            <a:ext cx="2452657" cy="2236639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6"/>
          <p:cNvSpPr>
            <a:spLocks noGrp="1"/>
          </p:cNvSpPr>
          <p:nvPr>
            <p:ph type="pic" idx="4"/>
          </p:nvPr>
        </p:nvSpPr>
        <p:spPr>
          <a:xfrm>
            <a:off x="6756277" y="3914119"/>
            <a:ext cx="2469076" cy="2189253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46"/>
          <p:cNvSpPr>
            <a:spLocks noGrp="1"/>
          </p:cNvSpPr>
          <p:nvPr>
            <p:ph type="pic" idx="5"/>
          </p:nvPr>
        </p:nvSpPr>
        <p:spPr>
          <a:xfrm>
            <a:off x="9364366" y="3914119"/>
            <a:ext cx="2452657" cy="2189253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4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body" idx="1"/>
          </p:nvPr>
        </p:nvSpPr>
        <p:spPr>
          <a:xfrm>
            <a:off x="302684" y="1572055"/>
            <a:ext cx="5656019" cy="452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hoto Grid w/ Caption">
  <p:cSld name="3 Photo Grid w/ Ca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>
            <a:spLocks noGrp="1"/>
          </p:cNvSpPr>
          <p:nvPr>
            <p:ph type="pic" idx="2"/>
          </p:nvPr>
        </p:nvSpPr>
        <p:spPr>
          <a:xfrm>
            <a:off x="319315" y="1578919"/>
            <a:ext cx="6076647" cy="4382344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7"/>
          <p:cNvSpPr>
            <a:spLocks noGrp="1"/>
          </p:cNvSpPr>
          <p:nvPr>
            <p:ph type="pic" idx="3"/>
          </p:nvPr>
        </p:nvSpPr>
        <p:spPr>
          <a:xfrm>
            <a:off x="6512077" y="3690748"/>
            <a:ext cx="2960913" cy="2271611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47"/>
          <p:cNvSpPr>
            <a:spLocks noGrp="1"/>
          </p:cNvSpPr>
          <p:nvPr>
            <p:ph type="pic" idx="4"/>
          </p:nvPr>
        </p:nvSpPr>
        <p:spPr>
          <a:xfrm>
            <a:off x="6512077" y="1578920"/>
            <a:ext cx="2960913" cy="2271611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7"/>
          <p:cNvSpPr txBox="1">
            <a:spLocks noGrp="1"/>
          </p:cNvSpPr>
          <p:nvPr>
            <p:ph type="body" idx="1"/>
          </p:nvPr>
        </p:nvSpPr>
        <p:spPr>
          <a:xfrm>
            <a:off x="9608457" y="1572055"/>
            <a:ext cx="2293560" cy="356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and Chart w/ Caption Left">
  <p:cSld name="Subhead and Chart w/ Caption Lef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>
            <a:spLocks noGrp="1"/>
          </p:cNvSpPr>
          <p:nvPr>
            <p:ph type="body" idx="1"/>
          </p:nvPr>
        </p:nvSpPr>
        <p:spPr>
          <a:xfrm>
            <a:off x="319315" y="2004541"/>
            <a:ext cx="3028648" cy="363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49"/>
          <p:cNvSpPr txBox="1">
            <a:spLocks noGrp="1"/>
          </p:cNvSpPr>
          <p:nvPr>
            <p:ph type="body" idx="2"/>
          </p:nvPr>
        </p:nvSpPr>
        <p:spPr>
          <a:xfrm>
            <a:off x="319919" y="1586342"/>
            <a:ext cx="301836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3"/>
          </p:nvPr>
        </p:nvSpPr>
        <p:spPr>
          <a:xfrm>
            <a:off x="3536645" y="1585784"/>
            <a:ext cx="8321524" cy="45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and Chart w/ Caption Right">
  <p:cSld name="Subhead and Chart w/ Caption Righ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2" name="Google Shape;302;p50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1"/>
          </p:nvPr>
        </p:nvSpPr>
        <p:spPr>
          <a:xfrm>
            <a:off x="8831748" y="2004541"/>
            <a:ext cx="3028648" cy="363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0"/>
          <p:cNvSpPr txBox="1">
            <a:spLocks noGrp="1"/>
          </p:cNvSpPr>
          <p:nvPr>
            <p:ph type="body" idx="2"/>
          </p:nvPr>
        </p:nvSpPr>
        <p:spPr>
          <a:xfrm>
            <a:off x="8832353" y="1586342"/>
            <a:ext cx="301836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3"/>
          </p:nvPr>
        </p:nvSpPr>
        <p:spPr>
          <a:xfrm>
            <a:off x="305582" y="1585784"/>
            <a:ext cx="8321524" cy="45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Only">
  <p:cSld name="Figure Onl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body" idx="1"/>
          </p:nvPr>
        </p:nvSpPr>
        <p:spPr>
          <a:xfrm>
            <a:off x="302684" y="1585784"/>
            <a:ext cx="11308741" cy="449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and Data Comparison w/ Caption Bottom">
  <p:cSld name="Subhead and Data Comparison w/ Caption Bottom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body" idx="1"/>
          </p:nvPr>
        </p:nvSpPr>
        <p:spPr>
          <a:xfrm>
            <a:off x="328992" y="1578920"/>
            <a:ext cx="5623259" cy="324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2"/>
          </p:nvPr>
        </p:nvSpPr>
        <p:spPr>
          <a:xfrm>
            <a:off x="328990" y="5043715"/>
            <a:ext cx="5623260" cy="106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3"/>
          </p:nvPr>
        </p:nvSpPr>
        <p:spPr>
          <a:xfrm>
            <a:off x="6230273" y="1572054"/>
            <a:ext cx="5623675" cy="325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body" idx="4"/>
          </p:nvPr>
        </p:nvSpPr>
        <p:spPr>
          <a:xfrm>
            <a:off x="6230687" y="5043715"/>
            <a:ext cx="5623260" cy="106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4"/>
          <p:cNvGrpSpPr/>
          <p:nvPr/>
        </p:nvGrpSpPr>
        <p:grpSpPr>
          <a:xfrm>
            <a:off x="0" y="5245112"/>
            <a:ext cx="12192000" cy="1612889"/>
            <a:chOff x="-1276426" y="5245111"/>
            <a:chExt cx="9144000" cy="1612889"/>
          </a:xfrm>
        </p:grpSpPr>
        <p:cxnSp>
          <p:nvCxnSpPr>
            <p:cNvPr id="320" name="Google Shape;320;p54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54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2" name="Google Shape;322;p54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54"/>
          <p:cNvSpPr txBox="1">
            <a:spLocks noGrp="1"/>
          </p:cNvSpPr>
          <p:nvPr>
            <p:ph type="subTitle" idx="1"/>
          </p:nvPr>
        </p:nvSpPr>
        <p:spPr>
          <a:xfrm>
            <a:off x="1828800" y="5240939"/>
            <a:ext cx="85344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4" name="Google Shape;324;p54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0571" y="678405"/>
            <a:ext cx="4725731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0400" y="4263995"/>
            <a:ext cx="32512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tila">
  <p:cSld name="Attil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7" name="Google Shape;37;p22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38" name="Google Shape;38;p22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22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2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22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42" name="Google Shape;42;p22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22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4" name="Google Shape;44;p22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one view">
  <p:cSld name="drone view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0" name="Google Shape;50;p23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51" name="Google Shape;51;p23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23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" name="Google Shape;53;p2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23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55" name="Google Shape;55;p23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23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57" name="Google Shape;57;p23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eworks">
  <p:cSld name="Firework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3" name="Google Shape;63;p24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64" name="Google Shape;64;p2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2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" name="Google Shape;66;p2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4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68" name="Google Shape;68;p2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2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0" name="Google Shape;70;p24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vocation 2021">
  <p:cSld name="Convocation 202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6" name="Google Shape;76;p25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77" name="Google Shape;77;p2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2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" name="Google Shape;79;p2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25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81" name="Google Shape;81;p2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2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3" name="Google Shape;83;p25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0"/>
            <a:ext cx="71437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9" name="Google Shape;89;p26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90" name="Google Shape;90;p2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2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2" name="Google Shape;92;p2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26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94" name="Google Shape;94;p2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2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96" name="Google Shape;96;p2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7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36085" y="1170132"/>
            <a:ext cx="6955916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>
            <a:spLocks noGrp="1"/>
          </p:cNvSpPr>
          <p:nvPr>
            <p:ph type="body" idx="1"/>
          </p:nvPr>
        </p:nvSpPr>
        <p:spPr>
          <a:xfrm>
            <a:off x="165101" y="3534870"/>
            <a:ext cx="5104155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512685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2" name="Google Shape;102;p27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103" name="Google Shape;103;p2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2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2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7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107" name="Google Shape;107;p27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2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9" name="Google Shape;109;p27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">
  <p:cSld name="Title with no Subhead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02684" y="1112109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9"/>
          <p:cNvCxnSpPr/>
          <p:nvPr/>
        </p:nvCxnSpPr>
        <p:spPr>
          <a:xfrm>
            <a:off x="8132064" y="6419355"/>
            <a:ext cx="4059936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0" y="6419912"/>
            <a:ext cx="8132064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9"/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0" y="0"/>
            <a:ext cx="12192000" cy="928827"/>
            <a:chOff x="0" y="0"/>
            <a:chExt cx="9144000" cy="928827"/>
          </a:xfrm>
        </p:grpSpPr>
        <p:cxnSp>
          <p:nvCxnSpPr>
            <p:cNvPr id="117" name="Google Shape;117;p19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19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19"/>
            <p:cNvPicPr preferRelativeResize="0"/>
            <p:nvPr/>
          </p:nvPicPr>
          <p:blipFill rotWithShape="1">
            <a:blip r:embed="rId9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7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00" name="Google Shape;200;p3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3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2" name="Google Shape;202;p3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5" name="Google Shape;205;p37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06" name="Google Shape;206;p37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37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8" name="Google Shape;208;p37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2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34" name="Google Shape;234;p42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42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4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9" name="Google Shape;239;p42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40" name="Google Shape;240;p42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42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42" name="Google Shape;242;p42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44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52" name="Google Shape;252;p44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44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4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5" name="Google Shape;255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7" name="Google Shape;257;p44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58" name="Google Shape;258;p44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44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60" name="Google Shape;260;p44"/>
            <p:cNvPicPr preferRelativeResize="0"/>
            <p:nvPr/>
          </p:nvPicPr>
          <p:blipFill rotWithShape="1">
            <a:blip r:embed="rId6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48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85" name="Google Shape;285;p48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48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" name="Google Shape;287;p48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8" name="Google Shape;28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0" name="Google Shape;290;p48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91" name="Google Shape;291;p48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48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93" name="Google Shape;293;p48"/>
            <p:cNvPicPr preferRelativeResize="0"/>
            <p:nvPr/>
          </p:nvPicPr>
          <p:blipFill rotWithShape="1">
            <a:blip r:embed="rId7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ISWJ-G7Zt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elp.alteryx.com/20221/designer/get-starte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teryx.com/2018.4/Python.htm?TocPath=Tools%7CTool%20Categories%7CDeveloper%7C_____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>
            <a:spLocks noGrp="1"/>
          </p:cNvSpPr>
          <p:nvPr>
            <p:ph type="body" idx="1"/>
          </p:nvPr>
        </p:nvSpPr>
        <p:spPr>
          <a:xfrm>
            <a:off x="165101" y="4381377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MIS 634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Business Intelligence &amp; Data Integration - LAB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1" name="Google Shape;331;p1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A Tutorial of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Alteryx Designer 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23" name="Google Shape;423;p12"/>
          <p:cNvSpPr txBox="1">
            <a:spLocks noGrp="1"/>
          </p:cNvSpPr>
          <p:nvPr>
            <p:ph type="body" idx="1"/>
          </p:nvPr>
        </p:nvSpPr>
        <p:spPr>
          <a:xfrm>
            <a:off x="302684" y="1112109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Arrange Tool: Rearrange and break or combine selected fields in new fields.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Count Record Tool: Count rows of data passing through the tool. This is used to monitor the progress of pipelines.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/>
              <a:t>Summarize Tool</a:t>
            </a:r>
            <a:r>
              <a:rPr lang="en-US" sz="2400" dirty="0"/>
              <a:t>: Create summaries like sum, count, etc. for each field of the data.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Transpose Tool: Pivots the table on its axis, such that horizontal fields can be viewed vertically.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Weighted Average Tool: Calculates the weighted average of a given field.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424" name="Google Shape;424;p12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Transformation Tools</a:t>
            </a:r>
            <a:endParaRPr dirty="0"/>
          </a:p>
        </p:txBody>
      </p:sp>
      <p:pic>
        <p:nvPicPr>
          <p:cNvPr id="425" name="Google Shape;4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0725" y="158971"/>
            <a:ext cx="6667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2" descr="Graphical user interface, diagram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638" y="170494"/>
            <a:ext cx="6477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2" descr="A picture containing graphical user interfac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35972" y="151444"/>
            <a:ext cx="6572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2" descr="Graphical user interface, diagram, applicati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41283" y="143916"/>
            <a:ext cx="6477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2" descr="Graphical user interface, application, Excel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17251" y="173258"/>
            <a:ext cx="6477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10" name="Google Shape;410;p11"/>
          <p:cNvSpPr txBox="1">
            <a:spLocks noGrp="1"/>
          </p:cNvSpPr>
          <p:nvPr>
            <p:ph type="body" idx="1"/>
          </p:nvPr>
        </p:nvSpPr>
        <p:spPr>
          <a:xfrm>
            <a:off x="302684" y="1112109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Parse Datetime: String to date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/>
              <a:t>Parse using Regular Expressions</a:t>
            </a:r>
            <a:r>
              <a:rPr lang="en-US" sz="2400" dirty="0"/>
              <a:t>: For a column and a regular expression, use the regex to parse the column.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Text Parser: Breaks string to multiple parts into be placed in multiple columns. It can remove delimiters, quotes, parentheses and brackets.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411" name="Google Shape;411;p11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Parsing Tools</a:t>
            </a:r>
            <a:endParaRPr/>
          </a:p>
        </p:txBody>
      </p:sp>
      <p:pic>
        <p:nvPicPr>
          <p:cNvPr id="412" name="Google Shape;4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7629" y="259493"/>
            <a:ext cx="892842" cy="95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1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0471" y="272068"/>
            <a:ext cx="892842" cy="93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2512" y="289509"/>
            <a:ext cx="867692" cy="892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34392" y="270646"/>
            <a:ext cx="880267" cy="93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2512" y="290931"/>
            <a:ext cx="867692" cy="892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34392" y="272068"/>
            <a:ext cx="880267" cy="93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40342F-4BFA-777A-A4F8-EA33077C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14162"/>
            <a:ext cx="12192000" cy="54438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Step 1: Import “Sample_Historical-Posts-2021-12-31--2022-01-31.csv” (1) and “Sample_Posts_Summary_2021-12-31--2022-01-31.csv” (2)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2: Remove null row in column “Page Name” and “User Name” in data(1)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3: Change the data type in data(1)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4: Only keep rows which have the values equal to “Link” in column “Type” in data(1)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5: Join data (1) and data (2) based on “User Name” and  “Codename”, and use “joined” output for next step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6: Create a new column “</a:t>
            </a:r>
            <a:r>
              <a:rPr lang="en-US" sz="1800" dirty="0" err="1"/>
              <a:t>sum_of_like_comment</a:t>
            </a:r>
            <a:r>
              <a:rPr lang="en-US" sz="1800" dirty="0"/>
              <a:t>” and the value equal to sum of column “Like” and “Comments”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7: Sum “</a:t>
            </a:r>
            <a:r>
              <a:rPr lang="en-US" sz="1800" dirty="0" err="1"/>
              <a:t>sum_of_like_comment</a:t>
            </a:r>
            <a:r>
              <a:rPr lang="en-US" sz="1800" dirty="0"/>
              <a:t>”  after group by “User Name”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8: Sort the output from Step 7 by descending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Step 9: Save the output from Step 8 as a .csv file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0C0C9-5245-A2D5-C1CE-35D63BE776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842C8-479B-371F-61AB-E75B6162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11F94-9200-63D6-C23A-A987A59EB03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zh-CN" dirty="0"/>
              <a:t>Please complete the following tasks: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7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36134C-347A-E02C-E77A-F96760F6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8" y="744718"/>
            <a:ext cx="11354216" cy="4744497"/>
          </a:xfrm>
          <a:prstGeom prst="rect">
            <a:avLst/>
          </a:prstGeom>
        </p:spPr>
      </p:pic>
      <p:sp>
        <p:nvSpPr>
          <p:cNvPr id="434" name="Google Shape;434;p1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title"/>
          </p:nvPr>
        </p:nvSpPr>
        <p:spPr>
          <a:xfrm>
            <a:off x="205968" y="46217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zh-CN" dirty="0"/>
              <a:t>Demo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516D9-0E59-4BC4-A49E-85B5C0CD684A}"/>
              </a:ext>
            </a:extLst>
          </p:cNvPr>
          <p:cNvSpPr txBox="1"/>
          <p:nvPr/>
        </p:nvSpPr>
        <p:spPr>
          <a:xfrm>
            <a:off x="2522712" y="5380774"/>
            <a:ext cx="217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r>
              <a:rPr lang="zh-CN" altLang="en-US" dirty="0"/>
              <a:t>：</a:t>
            </a:r>
            <a:r>
              <a:rPr lang="en-US" altLang="zh-CN" dirty="0"/>
              <a:t>User Name</a:t>
            </a:r>
          </a:p>
          <a:p>
            <a:r>
              <a:rPr lang="en-US" altLang="zh-CN" dirty="0"/>
              <a:t>Right: Codename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5EC8A3-FD63-4900-9656-0D39D92BA819}"/>
              </a:ext>
            </a:extLst>
          </p:cNvPr>
          <p:cNvCxnSpPr>
            <a:cxnSpLocks/>
          </p:cNvCxnSpPr>
          <p:nvPr/>
        </p:nvCxnSpPr>
        <p:spPr>
          <a:xfrm flipV="1">
            <a:off x="3042138" y="3007151"/>
            <a:ext cx="1529862" cy="236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43" name="Google Shape;443;p14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Appendix 1:</a:t>
            </a:r>
            <a:endParaRPr/>
          </a:p>
        </p:txBody>
      </p:sp>
      <p:pic>
        <p:nvPicPr>
          <p:cNvPr id="444" name="Google Shape;444;p14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499" y="1216344"/>
            <a:ext cx="9545343" cy="4697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body" idx="1"/>
          </p:nvPr>
        </p:nvSpPr>
        <p:spPr>
          <a:xfrm>
            <a:off x="302684" y="1112109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/>
              <a:t>Two-hour Alteryx tutorial: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hlinkClick r:id="rId3"/>
              </a:rPr>
              <a:t>https://www.youtube.com/watch?v=YISWJ-G7Zt4</a:t>
            </a:r>
            <a:endParaRPr lang="en-US"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/>
              <a:t>Altreyx</a:t>
            </a:r>
            <a:r>
              <a:rPr lang="en-US" sz="2400" dirty="0"/>
              <a:t> Documentation: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hlinkClick r:id="rId4"/>
              </a:rPr>
              <a:t>https://help.alteryx.com/20221/designer/get-started</a:t>
            </a:r>
            <a:endParaRPr lang="en-US"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451" name="Google Shape;451;p1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Exercise 1：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body" idx="1"/>
          </p:nvPr>
        </p:nvSpPr>
        <p:spPr>
          <a:xfrm>
            <a:off x="302684" y="809843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Historical-Report-2020-01-01--2021-03-01 contains the Facebook posts of a lists of companies. All these posts are related to pandemics. Please use Alteryx to complete the following steps and answer some question:  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Clean data: remove the rows which has null value in  column “User Name”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Filter out the posts which are from “boston” ( If the “User Name” is “boston”, we should filter these posts out)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Use “Select” tool to change the datatype based on your needs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Group by “User Name” , count how many posts for each Facebook page and answer the question “which 3 Facebook page have the most posts?” 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Group by “User Name” , count how many likes for each Facebook page and answer the “which 3 Facebook page have the most likes?” 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Group by “User Name” , count how many comments for each Facebook page and answer the question “which 3 Facebook page have the most commented?” 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Bonus: </a:t>
            </a:r>
            <a:br>
              <a:rPr lang="en-US" sz="1800"/>
            </a:br>
            <a:r>
              <a:rPr lang="en-US" sz="1800"/>
              <a:t>Create a new columns, called “my_interaction”, and the value of it is the sum of “Likes”, “Comments” and “Shares”</a:t>
            </a:r>
            <a:br>
              <a:rPr lang="en-US" sz="1800"/>
            </a:br>
            <a:r>
              <a:rPr lang="en-US" sz="1800"/>
              <a:t>Group by year and month of “post_year” and answer the question “Which three months have the most interaction?”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342900" lvl="0" indent="-2413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342900" lvl="0" indent="-2413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458" name="Google Shape;458;p16"/>
          <p:cNvSpPr txBox="1">
            <a:spLocks noGrp="1"/>
          </p:cNvSpPr>
          <p:nvPr>
            <p:ph type="title"/>
          </p:nvPr>
        </p:nvSpPr>
        <p:spPr>
          <a:xfrm>
            <a:off x="302684" y="203201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Exercise 2：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3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Introduction for Alteryx Designer</a:t>
            </a:r>
            <a:br>
              <a:rPr lang="en-US">
                <a:solidFill>
                  <a:srgbClr val="C00000"/>
                </a:solidFill>
              </a:rPr>
            </a:br>
            <a:endParaRPr/>
          </a:p>
        </p:txBody>
      </p:sp>
      <p:sp>
        <p:nvSpPr>
          <p:cNvPr id="345" name="Google Shape;345;p3"/>
          <p:cNvSpPr txBox="1"/>
          <p:nvPr/>
        </p:nvSpPr>
        <p:spPr>
          <a:xfrm>
            <a:off x="598222" y="15980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prebuilt tools, create data pipelines.</a:t>
            </a:r>
            <a:endParaRPr dirty="0"/>
          </a:p>
          <a:p>
            <a:pPr marL="342900" marR="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preparation, data cleansing, ETL, data analysis</a:t>
            </a:r>
            <a:endParaRPr dirty="0"/>
          </a:p>
          <a:p>
            <a:pPr marL="342900" marR="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free </a:t>
            </a:r>
            <a:endParaRPr dirty="0"/>
          </a:p>
          <a:p>
            <a:pPr marL="342900" marR="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friendly: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008000"/>
                </a:highlight>
                <a:latin typeface="Arial"/>
                <a:ea typeface="Arial"/>
                <a:cs typeface="Arial"/>
                <a:sym typeface="Arial"/>
              </a:rPr>
              <a:t>Python: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https://help.alteryx.com/2018.4/Python.htm?TocPath=Tools%7CTool%20Categories%7CDeveloper%7C_____17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008000"/>
                </a:highlight>
                <a:latin typeface="Arial"/>
                <a:ea typeface="Arial"/>
                <a:cs typeface="Arial"/>
                <a:sym typeface="Arial"/>
              </a:rPr>
              <a:t>R: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https://help.alteryx.com/2018.4/R.htm?Highlight=R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51" name="Google Shape;3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6607" y="1321506"/>
            <a:ext cx="9503343" cy="47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"/>
          <p:cNvSpPr txBox="1"/>
          <p:nvPr/>
        </p:nvSpPr>
        <p:spPr>
          <a:xfrm>
            <a:off x="455084" y="5707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for Alteryx Designer</a:t>
            </a:r>
            <a:br>
              <a:rPr lang="en-US" sz="3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58" name="Google Shape;358;p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Introduction for Alteryx Designer</a:t>
            </a:r>
            <a:br>
              <a:rPr lang="en-US">
                <a:solidFill>
                  <a:srgbClr val="C00000"/>
                </a:solidFill>
              </a:rPr>
            </a:br>
            <a:endParaRPr/>
          </a:p>
        </p:txBody>
      </p:sp>
      <p:sp>
        <p:nvSpPr>
          <p:cNvPr id="359" name="Google Shape;359;p5"/>
          <p:cNvSpPr txBox="1"/>
          <p:nvPr/>
        </p:nvSpPr>
        <p:spPr>
          <a:xfrm>
            <a:off x="598222" y="15980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prebuilt tools from tool palette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workflow configuration window allows users to change properties of selected tools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 finishing the design, the user can run the workflow to get the results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 results, error messages, warnings and other messages are shown in the results window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65" name="Google Shape;365;p6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Introduction for Alteryx Designer</a:t>
            </a:r>
            <a:endParaRPr/>
          </a:p>
        </p:txBody>
      </p:sp>
      <p:pic>
        <p:nvPicPr>
          <p:cNvPr id="366" name="Google Shape;3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677" y="1514345"/>
            <a:ext cx="9737787" cy="442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body" idx="1"/>
          </p:nvPr>
        </p:nvSpPr>
        <p:spPr>
          <a:xfrm>
            <a:off x="302684" y="1112109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u="sng"/>
              <a:t>Create a new Workflow:</a:t>
            </a:r>
            <a:r>
              <a:rPr lang="en-US" sz="2400"/>
              <a:t> Use </a:t>
            </a:r>
            <a:r>
              <a:rPr lang="en-US" sz="2400" b="1"/>
              <a:t>File</a:t>
            </a:r>
            <a:r>
              <a:rPr lang="en-US" sz="2400"/>
              <a:t> &gt;</a:t>
            </a:r>
            <a:r>
              <a:rPr lang="en-US" sz="2400" b="1"/>
              <a:t> New Workflow </a:t>
            </a:r>
            <a:r>
              <a:rPr lang="en-US" sz="2400"/>
              <a:t>menu. The + sign on the workflow panel also creates a new workflow.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u="sng"/>
              <a:t>Add Tools:</a:t>
            </a:r>
            <a:r>
              <a:rPr lang="en-US" sz="2400"/>
              <a:t> Select any tool from Tool Palette and drag to the workflow canvas. 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u="sng"/>
              <a:t>Delete Tools:</a:t>
            </a:r>
            <a:r>
              <a:rPr lang="en-US" sz="2400"/>
              <a:t> Select the tool on canvas and press Delete key on the keyboard or right click and select Delete.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u="sng"/>
              <a:t>Connect Tools:</a:t>
            </a:r>
            <a:r>
              <a:rPr lang="en-US" sz="2400"/>
              <a:t> Drag the output anchor from one tool to the other tool. Connections symbolize the data pipeline in the workflow. 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u="sng"/>
              <a:t>Run.</a:t>
            </a:r>
            <a:endParaRPr sz="240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373" name="Google Shape;373;p7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Building Workflows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9" name="Google Shape;379;p8"/>
          <p:cNvSpPr txBox="1">
            <a:spLocks noGrp="1"/>
          </p:cNvSpPr>
          <p:nvPr>
            <p:ph type="body" idx="1"/>
          </p:nvPr>
        </p:nvSpPr>
        <p:spPr>
          <a:xfrm>
            <a:off x="302684" y="1112109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Use Input Data Tool for a file or database.</a:t>
            </a:r>
            <a:endParaRPr dirty="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Click on "Connect to File or Database" drop down in configuration panel to open data connection panel.</a:t>
            </a:r>
            <a:endParaRPr dirty="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A variety of file formats (like csv, txt and zip) are recognized in the Files tab.</a:t>
            </a:r>
            <a:endParaRPr dirty="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A variety of data warehousing tools are recognized in the Data Sources tab. 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Use Output Data Tool to write the results of the workflow to a file or database.</a:t>
            </a:r>
            <a:endParaRPr dirty="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Click on "Write to File or Database" drop down in configuration panel to open data connection panel.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Use Browse Tool to view data from a connected tool. </a:t>
            </a:r>
            <a:endParaRPr dirty="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Gives various statistics for all data columns. </a:t>
            </a:r>
            <a:endParaRPr dirty="0"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Choosing a data column, gives stats on missing data, the data format and counts of different values.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b="1" dirty="0"/>
          </a:p>
        </p:txBody>
      </p: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Input/Output Tools</a:t>
            </a:r>
            <a:endParaRPr/>
          </a:p>
        </p:txBody>
      </p:sp>
      <p:pic>
        <p:nvPicPr>
          <p:cNvPr id="381" name="Google Shape;381;p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3120" y="353662"/>
            <a:ext cx="9239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8" descr="A picture containing 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8857" y="344137"/>
            <a:ext cx="9334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8" descr="A picture containing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72838" y="329849"/>
            <a:ext cx="9906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body" idx="1"/>
          </p:nvPr>
        </p:nvSpPr>
        <p:spPr>
          <a:xfrm>
            <a:off x="302684" y="1112109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/>
              <a:t>Sampling</a:t>
            </a:r>
            <a:r>
              <a:rPr lang="en-US" sz="2400" dirty="0"/>
              <a:t>, </a:t>
            </a:r>
            <a:r>
              <a:rPr lang="en-US" sz="2400" b="1" dirty="0"/>
              <a:t>Sorting</a:t>
            </a:r>
            <a:r>
              <a:rPr lang="en-US" sz="2400" dirty="0"/>
              <a:t>, </a:t>
            </a:r>
            <a:r>
              <a:rPr lang="en-US" sz="2400" b="1" dirty="0"/>
              <a:t>Filtering</a:t>
            </a:r>
            <a:r>
              <a:rPr lang="en-US" sz="2400" dirty="0"/>
              <a:t>, </a:t>
            </a:r>
            <a:r>
              <a:rPr lang="en-US" sz="2400" b="1" dirty="0"/>
              <a:t>Selecting</a:t>
            </a:r>
            <a:r>
              <a:rPr lang="en-US" sz="2400" dirty="0"/>
              <a:t> and </a:t>
            </a:r>
            <a:r>
              <a:rPr lang="en-US" sz="2400" b="1" dirty="0"/>
              <a:t>Cleaning</a:t>
            </a:r>
            <a:r>
              <a:rPr lang="en-US" sz="2400" dirty="0"/>
              <a:t> tools.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Use Sampling tool set to prepare the data for analysis. 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Use Cleansing tool to remove null rows and columns.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Use Filter tool to select data using a condition.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Use Select tool to select needed columns or specific number of rows in given order, and modify the type and size of data, rename a column, or add a description.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Use Sort tool to sort the data based on values of one or multiple columns in Ascending or descending order.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Preparation Tools</a:t>
            </a:r>
            <a:endParaRPr/>
          </a:p>
        </p:txBody>
      </p:sp>
      <p:pic>
        <p:nvPicPr>
          <p:cNvPr id="391" name="Google Shape;391;p9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4925" y="172131"/>
            <a:ext cx="9429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0218" y="157843"/>
            <a:ext cx="8667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9" descr="Graphical user interface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6546" y="176893"/>
            <a:ext cx="9239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9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13739" y="162606"/>
            <a:ext cx="9239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00" name="Google Shape;400;p10"/>
          <p:cNvSpPr txBox="1">
            <a:spLocks noGrp="1"/>
          </p:cNvSpPr>
          <p:nvPr>
            <p:ph type="body" idx="1"/>
          </p:nvPr>
        </p:nvSpPr>
        <p:spPr>
          <a:xfrm>
            <a:off x="302684" y="1112109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Join toolset </a:t>
            </a:r>
            <a:r>
              <a:rPr lang="en-US" sz="2400" dirty="0"/>
              <a:t>to create one dataset from multiple sources with different fields.</a:t>
            </a:r>
            <a:endParaRPr dirty="0"/>
          </a:p>
          <a:p>
            <a:pPr marL="8001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Left, inner and right joins are possible. </a:t>
            </a:r>
            <a:endParaRPr dirty="0"/>
          </a:p>
          <a:p>
            <a:pPr marL="8001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The tool has three outputs for each possible join.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401" name="Google Shape;401;p10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Join Tools</a:t>
            </a:r>
            <a:endParaRPr/>
          </a:p>
        </p:txBody>
      </p:sp>
      <p:pic>
        <p:nvPicPr>
          <p:cNvPr id="403" name="Google Shape;403;p10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3746" y="64359"/>
            <a:ext cx="9334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1180</Words>
  <Application>Microsoft Office PowerPoint</Application>
  <PresentationFormat>Widescreen</PresentationFormat>
  <Paragraphs>109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Times New Roman</vt:lpstr>
      <vt:lpstr>Calibri</vt:lpstr>
      <vt:lpstr>Century Gothic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Introduction for Alteryx Designer </vt:lpstr>
      <vt:lpstr>PowerPoint Presentation</vt:lpstr>
      <vt:lpstr>Introduction for Alteryx Designer </vt:lpstr>
      <vt:lpstr>Introduction for Alteryx Designer</vt:lpstr>
      <vt:lpstr>Building Workflows</vt:lpstr>
      <vt:lpstr>Input/Output Tools</vt:lpstr>
      <vt:lpstr>Preparation Tools</vt:lpstr>
      <vt:lpstr>Join Tools</vt:lpstr>
      <vt:lpstr>Transformation Tools</vt:lpstr>
      <vt:lpstr>Parsing Tools</vt:lpstr>
      <vt:lpstr>Demo</vt:lpstr>
      <vt:lpstr>Demo</vt:lpstr>
      <vt:lpstr>Appendix 1:</vt:lpstr>
      <vt:lpstr>Exercise 1：</vt:lpstr>
      <vt:lpstr>Exercise 2：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Jujun</dc:creator>
  <cp:lastModifiedBy>Jujun Huang</cp:lastModifiedBy>
  <cp:revision>6</cp:revision>
  <dcterms:created xsi:type="dcterms:W3CDTF">2021-02-10T01:49:36Z</dcterms:created>
  <dcterms:modified xsi:type="dcterms:W3CDTF">2022-09-23T01:04:03Z</dcterms:modified>
</cp:coreProperties>
</file>