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2"/>
    <p:sldMasterId id="2147483670" r:id="rId3"/>
    <p:sldMasterId id="2147483673" r:id="rId4"/>
    <p:sldMasterId id="2147483675" r:id="rId5"/>
    <p:sldMasterId id="2147483684" r:id="rId6"/>
  </p:sldMasterIdLst>
  <p:notesMasterIdLst>
    <p:notesMasterId r:id="rId17"/>
  </p:notesMasterIdLst>
  <p:sldIdLst>
    <p:sldId id="256" r:id="rId7"/>
    <p:sldId id="281" r:id="rId8"/>
    <p:sldId id="288" r:id="rId9"/>
    <p:sldId id="289" r:id="rId10"/>
    <p:sldId id="295" r:id="rId11"/>
    <p:sldId id="291" r:id="rId12"/>
    <p:sldId id="294" r:id="rId13"/>
    <p:sldId id="287" r:id="rId14"/>
    <p:sldId id="296" r:id="rId15"/>
    <p:sldId id="29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96MpzHDlj21FunG7GBpuouJ/7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67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21:41:16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823 100 24575,'-2'1'0,"0"0"0,1-1 0,-1 1 0,1 0 0,-1 0 0,1 0 0,-1 1 0,1-1 0,-1 0 0,1 0 0,-2 3 0,-1 1 0,-28 20 0,0 0 0,-2-3 0,-66 35 0,50-30 0,-49 35 0,67-38 0,1 2 0,0 1 0,-33 40 0,45-45 0,1 2 0,1 0 0,1 1 0,1 1 0,-14 34 0,-9 38 0,3 2 0,5 2 0,5 0 0,-13 114 0,29-123 0,4 0 0,11 129 0,0-154 0,26 117 0,36 63 0,-10-81 0,91 182 0,-121-293 0,66 98 0,51 39 0,-106-142 0,2-2 0,1-2 0,3-2 0,2-2 0,93 68 0,-88-74 0,537 358 0,-542-368 0,198 109 0,-191-111 0,0-1 0,99 27 0,212 17 0,-114-26 0,326 45 0,-16 1 0,-491-77 0,1-3 0,0-3 0,1-2 0,-1-5 0,132-18 0,-163 14 0,-2 1 0,1-2 0,74-24 0,255-94 0,-253 88 0,217-102 0,88-99 0,-128 33 0,-272 188 0,-2-1 0,0 0 0,17-23 0,40-65 0,-18 23 0,-19 29 0,-2 0 0,-3-2 0,35-79 0,-51 94 0,1 2 0,3 0 0,1 1 0,1 1 0,53-61 0,-41 60 0,114-132 0,-112 124 0,56-92 0,-75 104 0,-1-1 0,-2 0 0,-1-1 0,-2-1 0,8-42 0,-11 30 0,-2-1 0,-3 1 0,-1-74 0,-6 98 0,0 0 0,-2 0 0,-15-48 0,13 52 0,1 0 0,1-1 0,0 0 0,2 1 0,-1-40 0,5 50 0,1-1 0,1 0 0,0 1 0,1 0 0,0-1 0,0 1 0,9-14 0,-6 11 0,0 1 0,-2-1 0,8-27 0,-10 23 0,0 0 0,-1-1 0,-1 0 0,-1-22 0,-1 32 0,0 0 0,0 0 0,-1 0 0,0 0 0,-1 1 0,0-1 0,0 1 0,-1-1 0,0 1 0,-9-13 0,-4-1 0,5 6 0,-15-25 0,24 35 0,-1-1 0,1 0 0,1 0 0,-1 0 0,1 0 0,1 0 0,-2-11 0,1-35 0,2 35 0,-1 0 0,-3-18 0,2 30 0,1-1 0,-1 1 0,0 0 0,0 0 0,-1 1 0,0-1 0,0 0 0,0 1 0,-7-9 0,-21-25 0,-45-51 0,61 74 0,-1 0 0,0 1 0,-22-15 0,20 20 0,1 0 0,-32-11 0,27 11 0,-21-11 0,4-5 0,-56-47 0,77 60 0,-1 1 0,-28-14 0,26 15 0,-6-2 0,-44-15 0,45 18 0,-50-24 0,27 5 0,19 11 0,0 1 0,-1 2 0,-60-22 0,-115-12 0,118 30 0,34 8 0,0 2 0,-88-4 0,7 14 0,-58-2 0,163-2 0,-54-13 0,0-1 0,1 9 0,-144 2 0,-84 26 0,-86 0 0,216-22 0,-264 4 0,171 21 0,138-9 0,-476 50 0,297-55 0,285-8 0,-1 1 0,-37 9 0,27-4 0,-15 3 0,22-3 0,0-2 0,-37 1 0,-200 8 0,67 5-1365,189-17-5461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9T21:41:25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1 24575,'-29'1'0,"0"1"0,0 2 0,1 1 0,-1 1 0,1 2 0,-53 21 0,30-5 0,1 1 0,-77 53 0,102-61 0,0 2 0,1 1 0,-32 34 0,43-39 0,0 1 0,2 0 0,0 1 0,1 0 0,0 0 0,-11 31 0,9-13 0,2 1 0,1 1 0,2 0 0,-4 67 0,11 154 0,3-140 0,-4 33 0,7 162 0,0-259 0,3 0 0,1-2 0,4 1 0,24 64 0,99 195 0,-109-251 0,66 127-299,200 299-1,-185-339 260,6-4 0,255 244 0,109 43 40,29-31 0,175 34 0,-508-342 0,3-7 0,205 65 0,17-27-20,-255-80-108,-15-8 116,2-6 0,262 22-1,270-37 21,-581-15 197,117-19 0,-156 13-114,-1-3 0,0-2 0,0-1 0,54-26 1,186-116-59,-17-22-38,-179 118 7,-55 38-2,531-368 0,-24-23 0,-376 263 0,-132 117 0,-2-2 0,47-72 0,-37 43 0,-3-3 0,-3-1 0,-2-1 0,-4-2 0,36-144 0,30-255 0,-78 354 0,2-127 0,-15-120 0,-2 350 0,24-371 0,-10 247 0,-4-142 0,-10 264 0,-1 0 0,0 0 0,-1 0 0,0 0 0,-1 1 0,-1-1 0,0 1 0,-1 0 0,0 0 0,-1 0 0,0 0 0,-12-15 0,-37-58 0,13 18 0,-52-53 0,76 99 0,-4-3 0,-2 0 0,-1 2 0,-47-35 0,-94-51 0,158 104 0,-28-17 0,-43-19 0,61 33 0,0 1 0,-1 1 0,1 0 0,-38-5 0,-381-28 0,419 38 0,-458-18 0,-2 21 0,174 0 0,-822-2 0,872-13 0,41 1 0,-52 10 0,-162-6 0,-628-8 0,749 17 0,77-16 0,125 5 0,63 4 0,1-1 0,-53-17 0,59 14 0,0 2 0,-1 0 0,-67-4 0,37 14 0,-34-2 0,88 0 0,1-2 0,-1 1 0,0-2 0,1 1 0,-1-2 0,-18-7 0,12 2 0,4 2 0,0 1 0,0 0 0,0 0 0,-1 2 0,0 0 0,-16-3 0,9 4 0,-16-1 0,1-1 0,-57-17 0,6-15 0,67 30-195,0 1 0,0 1 0,-1 1 0,0 1 0,1 1 0,-34 0 0,38 2-6631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8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" name="Google Shape;11;p18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12" name="Google Shape;12;p1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4" name="Google Shape;1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755" y="-14942"/>
            <a:ext cx="30988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8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16" name="Google Shape;16;p1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1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35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71" name="Google Shape;171;p35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35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35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80" name="Google Shape;180;p35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35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82" name="Google Shape;182;p35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YC">
  <p:cSld name="NYC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36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86" name="Google Shape;186;p36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36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8" name="Google Shape;188;p36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94" name="Google Shape;194;p36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95" name="Google Shape;195;p36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6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97" name="Google Shape;197;p36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40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14" name="Google Shape;214;p40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40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40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214837" y="2237110"/>
            <a:ext cx="11740211" cy="19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14943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0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20" name="Google Shape;220;p40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40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22" name="Google Shape;222;p40"/>
            <p:cNvPicPr preferRelativeResize="0"/>
            <p:nvPr/>
          </p:nvPicPr>
          <p:blipFill rotWithShape="1">
            <a:blip r:embed="rId3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991811" y="1570618"/>
            <a:ext cx="10230264" cy="349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2"/>
          </p:nvPr>
        </p:nvSpPr>
        <p:spPr>
          <a:xfrm>
            <a:off x="4413251" y="5206138"/>
            <a:ext cx="7421033" cy="897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6" name="Google Shape;246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1" y="1561545"/>
            <a:ext cx="743857" cy="37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3" descr="OpenQuo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093754" y="4701328"/>
            <a:ext cx="743857" cy="3719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1 Photo w/ Caption">
  <p:cSld name="Bullets and 1 Photo w/ Capti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>
            <a:spLocks noGrp="1"/>
          </p:cNvSpPr>
          <p:nvPr>
            <p:ph type="pic" idx="2"/>
          </p:nvPr>
        </p:nvSpPr>
        <p:spPr>
          <a:xfrm>
            <a:off x="6883910" y="1578919"/>
            <a:ext cx="5007524" cy="4094769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5"/>
          <p:cNvSpPr txBox="1">
            <a:spLocks noGrp="1"/>
          </p:cNvSpPr>
          <p:nvPr>
            <p:ph type="body" idx="1"/>
          </p:nvPr>
        </p:nvSpPr>
        <p:spPr>
          <a:xfrm>
            <a:off x="6883911" y="5766677"/>
            <a:ext cx="5007523" cy="32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5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5"/>
          <p:cNvSpPr txBox="1">
            <a:spLocks noGrp="1"/>
          </p:cNvSpPr>
          <p:nvPr>
            <p:ph type="body" idx="3"/>
          </p:nvPr>
        </p:nvSpPr>
        <p:spPr>
          <a:xfrm>
            <a:off x="302684" y="1578920"/>
            <a:ext cx="5656019" cy="45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4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hoto Grid w/ Caption">
  <p:cSld name="3 Photo Grid w/ Ca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>
            <a:spLocks noGrp="1"/>
          </p:cNvSpPr>
          <p:nvPr>
            <p:ph type="pic" idx="2"/>
          </p:nvPr>
        </p:nvSpPr>
        <p:spPr>
          <a:xfrm>
            <a:off x="319315" y="1578919"/>
            <a:ext cx="6076647" cy="438234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7"/>
          <p:cNvSpPr>
            <a:spLocks noGrp="1"/>
          </p:cNvSpPr>
          <p:nvPr>
            <p:ph type="pic" idx="3"/>
          </p:nvPr>
        </p:nvSpPr>
        <p:spPr>
          <a:xfrm>
            <a:off x="6512077" y="3690748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47"/>
          <p:cNvSpPr>
            <a:spLocks noGrp="1"/>
          </p:cNvSpPr>
          <p:nvPr>
            <p:ph type="pic" idx="4"/>
          </p:nvPr>
        </p:nvSpPr>
        <p:spPr>
          <a:xfrm>
            <a:off x="6512077" y="1578920"/>
            <a:ext cx="2960913" cy="2271611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9608457" y="1572055"/>
            <a:ext cx="2293560" cy="356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47"/>
          <p:cNvSpPr txBox="1">
            <a:spLocks noGrp="1"/>
          </p:cNvSpPr>
          <p:nvPr>
            <p:ph type="title"/>
          </p:nvPr>
        </p:nvSpPr>
        <p:spPr>
          <a:xfrm>
            <a:off x="302684" y="418353"/>
            <a:ext cx="9737787" cy="6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2" name="Google Shape;282;p47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4"/>
          <p:cNvGrpSpPr/>
          <p:nvPr/>
        </p:nvGrpSpPr>
        <p:grpSpPr>
          <a:xfrm>
            <a:off x="0" y="5245112"/>
            <a:ext cx="12192000" cy="1612889"/>
            <a:chOff x="-1276426" y="5245111"/>
            <a:chExt cx="9144000" cy="1612889"/>
          </a:xfrm>
        </p:grpSpPr>
        <p:cxnSp>
          <p:nvCxnSpPr>
            <p:cNvPr id="320" name="Google Shape;320;p54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54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54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54"/>
          <p:cNvSpPr txBox="1">
            <a:spLocks noGrp="1"/>
          </p:cNvSpPr>
          <p:nvPr>
            <p:ph type="subTitle" idx="1"/>
          </p:nvPr>
        </p:nvSpPr>
        <p:spPr>
          <a:xfrm>
            <a:off x="1828800" y="5240939"/>
            <a:ext cx="85344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4" name="Google Shape;324;p54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0571" y="678405"/>
            <a:ext cx="4725731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0400" y="4263995"/>
            <a:ext cx="32512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Center Complex">
  <p:cSld name="University Center Complex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" name="Google Shape;24;p21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25" name="Google Shape;25;p21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1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21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29" name="Google Shape;29;p21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1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21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ttila">
  <p:cSld name="Attil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7" name="Google Shape;37;p22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38" name="Google Shape;38;p2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2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" name="Google Shape;40;p2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22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42" name="Google Shape;42;p2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2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4" name="Google Shape;44;p22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one view">
  <p:cSld name="drone view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0" name="Google Shape;50;p23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51" name="Google Shape;51;p2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52;p2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" name="Google Shape;53;p2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23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55" name="Google Shape;55;p2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2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57" name="Google Shape;57;p23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eworks">
  <p:cSld name="Firework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" name="Google Shape;63;p24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64" name="Google Shape;64;p2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2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6" name="Google Shape;66;p2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4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68" name="Google Shape;68;p2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2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0" name="Google Shape;70;p2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cation 2021">
  <p:cSld name="Convocation 202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1"/>
            <a:ext cx="714374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6" name="Google Shape;76;p25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77" name="Google Shape;77;p2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2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" name="Google Shape;79;p2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25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81" name="Google Shape;81;p2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2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3" name="Google Shape;83;p2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8250" y="0"/>
            <a:ext cx="71437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6"/>
          <p:cNvSpPr txBox="1">
            <a:spLocks noGrp="1"/>
          </p:cNvSpPr>
          <p:nvPr>
            <p:ph type="body" idx="1"/>
          </p:nvPr>
        </p:nvSpPr>
        <p:spPr>
          <a:xfrm>
            <a:off x="165100" y="3534870"/>
            <a:ext cx="6658037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body" idx="2"/>
          </p:nvPr>
        </p:nvSpPr>
        <p:spPr>
          <a:xfrm>
            <a:off x="165101" y="1725706"/>
            <a:ext cx="6667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3"/>
          </p:nvPr>
        </p:nvSpPr>
        <p:spPr>
          <a:xfrm>
            <a:off x="154519" y="4898572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9" name="Google Shape;89;p26"/>
          <p:cNvGrpSpPr/>
          <p:nvPr/>
        </p:nvGrpSpPr>
        <p:grpSpPr>
          <a:xfrm>
            <a:off x="0" y="6419356"/>
            <a:ext cx="12192000" cy="438645"/>
            <a:chOff x="0" y="4172975"/>
            <a:chExt cx="9144000" cy="438645"/>
          </a:xfrm>
        </p:grpSpPr>
        <p:cxnSp>
          <p:nvCxnSpPr>
            <p:cNvPr id="90" name="Google Shape;90;p2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2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p2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26"/>
          <p:cNvGrpSpPr/>
          <p:nvPr/>
        </p:nvGrpSpPr>
        <p:grpSpPr>
          <a:xfrm>
            <a:off x="0" y="12208"/>
            <a:ext cx="12192000" cy="557"/>
            <a:chOff x="0" y="12207"/>
            <a:chExt cx="9144000" cy="557"/>
          </a:xfrm>
        </p:grpSpPr>
        <p:cxnSp>
          <p:nvCxnSpPr>
            <p:cNvPr id="94" name="Google Shape;94;p2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2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96" name="Google Shape;96;p2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67" y="-6350"/>
            <a:ext cx="3064933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2684" y="1112109"/>
            <a:ext cx="1158874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684" y="418354"/>
            <a:ext cx="9737787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261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">
  <p:cSld name="EA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3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156" name="Google Shape;156;p3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3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3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1"/>
          </p:nvPr>
        </p:nvSpPr>
        <p:spPr>
          <a:xfrm>
            <a:off x="302684" y="1709351"/>
            <a:ext cx="5656019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302684" y="418354"/>
            <a:ext cx="9737787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302685" y="1006103"/>
            <a:ext cx="9756631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64" name="Google Shape;164;p3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165" name="Google Shape;165;p3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3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7" name="Google Shape;167;p34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2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34" name="Google Shape;234;p42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42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4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2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9" name="Google Shape;239;p42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40" name="Google Shape;240;p42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42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42" name="Google Shape;242;p42"/>
            <p:cNvPicPr preferRelativeResize="0"/>
            <p:nvPr/>
          </p:nvPicPr>
          <p:blipFill rotWithShape="1">
            <a:blip r:embed="rId4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4"/>
          <p:cNvGrpSpPr/>
          <p:nvPr/>
        </p:nvGrpSpPr>
        <p:grpSpPr>
          <a:xfrm>
            <a:off x="0" y="6419356"/>
            <a:ext cx="12192000" cy="438645"/>
            <a:chOff x="0" y="3956541"/>
            <a:chExt cx="9144000" cy="438645"/>
          </a:xfrm>
        </p:grpSpPr>
        <p:cxnSp>
          <p:nvCxnSpPr>
            <p:cNvPr id="252" name="Google Shape;252;p44"/>
            <p:cNvCxnSpPr/>
            <p:nvPr/>
          </p:nvCxnSpPr>
          <p:spPr>
            <a:xfrm>
              <a:off x="6099048" y="395654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44"/>
            <p:cNvCxnSpPr/>
            <p:nvPr/>
          </p:nvCxnSpPr>
          <p:spPr>
            <a:xfrm>
              <a:off x="0" y="395709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4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5" name="Google Shape;255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8200" y="6584950"/>
            <a:ext cx="39116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11395136" y="6460941"/>
            <a:ext cx="635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7" name="Google Shape;257;p44"/>
          <p:cNvGrpSpPr/>
          <p:nvPr/>
        </p:nvGrpSpPr>
        <p:grpSpPr>
          <a:xfrm>
            <a:off x="0" y="0"/>
            <a:ext cx="12192000" cy="928827"/>
            <a:chOff x="0" y="2593782"/>
            <a:chExt cx="9144000" cy="928827"/>
          </a:xfrm>
        </p:grpSpPr>
        <p:cxnSp>
          <p:nvCxnSpPr>
            <p:cNvPr id="258" name="Google Shape;258;p44"/>
            <p:cNvCxnSpPr/>
            <p:nvPr/>
          </p:nvCxnSpPr>
          <p:spPr>
            <a:xfrm>
              <a:off x="6099048" y="2619904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9" name="Google Shape;259;p44"/>
            <p:cNvCxnSpPr/>
            <p:nvPr/>
          </p:nvCxnSpPr>
          <p:spPr>
            <a:xfrm>
              <a:off x="0" y="2620461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60" name="Google Shape;260;p44"/>
            <p:cNvPicPr preferRelativeResize="0"/>
            <p:nvPr/>
          </p:nvPicPr>
          <p:blipFill rotWithShape="1">
            <a:blip r:embed="rId5">
              <a:alphaModFix/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alteryx.com/t5/Public-Community-Gallery/Install-R-Packages/tac-p/908270#M348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customXml" Target="../ink/ink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"/>
          <p:cNvSpPr txBox="1">
            <a:spLocks noGrp="1"/>
          </p:cNvSpPr>
          <p:nvPr>
            <p:ph type="body" idx="1"/>
          </p:nvPr>
        </p:nvSpPr>
        <p:spPr>
          <a:xfrm>
            <a:off x="165101" y="4381377"/>
            <a:ext cx="6678581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MIS 634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/>
              <a:t>Business Intelligence &amp; Data Integration - LAB</a:t>
            </a:r>
            <a:endParaRPr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31" name="Google Shape;331;p1"/>
          <p:cNvSpPr txBox="1">
            <a:spLocks noGrp="1"/>
          </p:cNvSpPr>
          <p:nvPr>
            <p:ph type="body" idx="3"/>
          </p:nvPr>
        </p:nvSpPr>
        <p:spPr>
          <a:xfrm>
            <a:off x="165101" y="1725706"/>
            <a:ext cx="7414050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altLang="zh-CN" sz="4000" dirty="0"/>
              <a:t>Data Analysis Using Alteryx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3CC7-E65F-88ED-1896-5E538FD97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E875-6644-40DE-C706-CC3102704D3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02684" y="1173773"/>
            <a:ext cx="11443839" cy="4920121"/>
          </a:xfrm>
        </p:spPr>
        <p:txBody>
          <a:bodyPr/>
          <a:lstStyle/>
          <a:p>
            <a:r>
              <a:rPr lang="en-US" dirty="0"/>
              <a:t>Import the Install R Package app:</a:t>
            </a:r>
          </a:p>
          <a:p>
            <a:endParaRPr lang="en-US" dirty="0"/>
          </a:p>
          <a:p>
            <a:pPr marL="12700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https://community.alteryx.com/t5/Public-Community-Gallery/Install-R-Packages/tac-p/908270#M348</a:t>
            </a:r>
            <a:endParaRPr lang="en-US" dirty="0"/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Follow this tutorial to install R package:</a:t>
            </a:r>
          </a:p>
          <a:p>
            <a:endParaRPr lang="en-US" dirty="0"/>
          </a:p>
          <a:p>
            <a:pPr marL="127000" indent="0">
              <a:buNone/>
            </a:pPr>
            <a:r>
              <a:rPr lang="en-US" dirty="0"/>
              <a:t>https://www.youtube.com/watch?v=k4QEX2ONTWY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B3CC58-3C44-0D94-0C17-200C14DB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2: Install R Package</a:t>
            </a:r>
          </a:p>
        </p:txBody>
      </p:sp>
    </p:spTree>
    <p:extLst>
      <p:ext uri="{BB962C8B-B14F-4D97-AF65-F5344CB8AC3E}">
        <p14:creationId xmlns:p14="http://schemas.microsoft.com/office/powerpoint/2010/main" val="21605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BF16BFA2-6462-42A0-9A26-DA340954219F}"/>
              </a:ext>
            </a:extLst>
          </p:cNvPr>
          <p:cNvSpPr txBox="1">
            <a:spLocks/>
          </p:cNvSpPr>
          <p:nvPr/>
        </p:nvSpPr>
        <p:spPr>
          <a:xfrm>
            <a:off x="302684" y="418354"/>
            <a:ext cx="9737787" cy="53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cs typeface="Calibri Light"/>
              </a:rPr>
              <a:t>Review: </a:t>
            </a:r>
            <a:endParaRPr lang="en-US" sz="2800" b="1" dirty="0"/>
          </a:p>
        </p:txBody>
      </p:sp>
      <p:pic>
        <p:nvPicPr>
          <p:cNvPr id="4" name="Google Shape;351;p4">
            <a:extLst>
              <a:ext uri="{FF2B5EF4-FFF2-40B4-BE49-F238E27FC236}">
                <a16:creationId xmlns:a16="http://schemas.microsoft.com/office/drawing/2014/main" id="{2D08F1A6-173F-4244-824E-89CF84905A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816" y="1252285"/>
            <a:ext cx="4701134" cy="280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66;p6">
            <a:extLst>
              <a:ext uri="{FF2B5EF4-FFF2-40B4-BE49-F238E27FC236}">
                <a16:creationId xmlns:a16="http://schemas.microsoft.com/office/drawing/2014/main" id="{FAB3D74E-C283-4C2F-B375-AD336CEFEB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9008" y="2189284"/>
            <a:ext cx="6906358" cy="4088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5B8C81-A4CD-48B4-9B5C-6F107E708F5B}"/>
              </a:ext>
            </a:extLst>
          </p:cNvPr>
          <p:cNvCxnSpPr>
            <a:cxnSpLocks/>
          </p:cNvCxnSpPr>
          <p:nvPr/>
        </p:nvCxnSpPr>
        <p:spPr>
          <a:xfrm>
            <a:off x="4907807" y="3189023"/>
            <a:ext cx="1248077" cy="740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3E486DE-2DD8-4E64-B66D-4147BA6152E0}"/>
              </a:ext>
            </a:extLst>
          </p:cNvPr>
          <p:cNvSpPr txBox="1">
            <a:spLocks/>
          </p:cNvSpPr>
          <p:nvPr/>
        </p:nvSpPr>
        <p:spPr>
          <a:xfrm>
            <a:off x="302684" y="1112109"/>
            <a:ext cx="11588749" cy="498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sz="3200" dirty="0"/>
              <a:t>An interview question:</a:t>
            </a:r>
          </a:p>
          <a:p>
            <a:endParaRPr lang="en-US" sz="3200" dirty="0"/>
          </a:p>
          <a:p>
            <a:pPr algn="ctr"/>
            <a:r>
              <a:rPr lang="en-US" sz="3200" b="1" dirty="0"/>
              <a:t>What is the process of a data analysis project?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9FCBD71-5C0E-4619-85D2-8B8A399953A7}"/>
              </a:ext>
            </a:extLst>
          </p:cNvPr>
          <p:cNvSpPr txBox="1">
            <a:spLocks/>
          </p:cNvSpPr>
          <p:nvPr/>
        </p:nvSpPr>
        <p:spPr>
          <a:xfrm>
            <a:off x="302684" y="418354"/>
            <a:ext cx="9737787" cy="53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cs typeface="Calibri Light"/>
              </a:rPr>
              <a:t>Key Steps for a Data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9642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C7AB202-DB47-49CD-A4B6-C22844334ABB}"/>
              </a:ext>
            </a:extLst>
          </p:cNvPr>
          <p:cNvSpPr txBox="1">
            <a:spLocks/>
          </p:cNvSpPr>
          <p:nvPr/>
        </p:nvSpPr>
        <p:spPr>
          <a:xfrm>
            <a:off x="302684" y="1112109"/>
            <a:ext cx="11588749" cy="498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Problem Statement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Data Collection : </a:t>
            </a:r>
            <a:r>
              <a:rPr lang="en-US" sz="3200" b="1" dirty="0">
                <a:solidFill>
                  <a:srgbClr val="292929"/>
                </a:solidFill>
                <a:latin typeface="char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3200" b="1" dirty="0">
                <a:solidFill>
                  <a:srgbClr val="292929"/>
                </a:solidFill>
                <a:latin typeface="charter"/>
              </a:rPr>
              <a:t> / BIA660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Data Processing: including data clean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Exploratory Data Analysis (EDA)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Feature Engineering: including feature selection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Modelling: Tuning Model/ Model Comparison and Selection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3200" b="1" dirty="0">
                <a:solidFill>
                  <a:srgbClr val="292929"/>
                </a:solidFill>
                <a:latin typeface="charter"/>
              </a:rPr>
              <a:t> Communication: Report/ Presentation</a:t>
            </a: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49B5CA9-0CFE-493D-89A1-540271C0B272}"/>
              </a:ext>
            </a:extLst>
          </p:cNvPr>
          <p:cNvSpPr txBox="1">
            <a:spLocks/>
          </p:cNvSpPr>
          <p:nvPr/>
        </p:nvSpPr>
        <p:spPr>
          <a:xfrm>
            <a:off x="302684" y="390074"/>
            <a:ext cx="9737787" cy="53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/>
              <a:t>Key Steps for a Data Analytics Project</a:t>
            </a:r>
          </a:p>
        </p:txBody>
      </p:sp>
    </p:spTree>
    <p:extLst>
      <p:ext uri="{BB962C8B-B14F-4D97-AF65-F5344CB8AC3E}">
        <p14:creationId xmlns:p14="http://schemas.microsoft.com/office/powerpoint/2010/main" val="30318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99AFE-44C5-6D0C-9387-DE613F9B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5" y="734157"/>
            <a:ext cx="10348546" cy="51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5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D41837F-C1BB-43A6-A7FF-40A05033EA8F}"/>
              </a:ext>
            </a:extLst>
          </p:cNvPr>
          <p:cNvSpPr txBox="1">
            <a:spLocks/>
          </p:cNvSpPr>
          <p:nvPr/>
        </p:nvSpPr>
        <p:spPr>
          <a:xfrm>
            <a:off x="302684" y="1112109"/>
            <a:ext cx="11588749" cy="49817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Dataset: Facebook Posts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spcAft>
                <a:spcPts val="1200"/>
              </a:spcAft>
            </a:pPr>
            <a:r>
              <a:rPr lang="en-US" sz="2000" b="1" dirty="0"/>
              <a:t>Research Question:  1. What is the relationship between “Like” and “Comment</a:t>
            </a:r>
            <a:r>
              <a:rPr lang="zh-CN" altLang="en-US" sz="2000" b="1" dirty="0"/>
              <a:t>”</a:t>
            </a:r>
            <a:r>
              <a:rPr lang="en-US" sz="2000" b="1" dirty="0"/>
              <a:t>?</a:t>
            </a:r>
          </a:p>
          <a:p>
            <a:pPr>
              <a:spcAft>
                <a:spcPts val="1200"/>
              </a:spcAft>
            </a:pPr>
            <a:r>
              <a:rPr lang="en-US" sz="2000" b="1" dirty="0"/>
              <a:t>                                     2. What is the sentiment of the posts?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Numerical Features:</a:t>
            </a:r>
            <a:br>
              <a:rPr lang="en-US" sz="2000" dirty="0"/>
            </a:br>
            <a:r>
              <a:rPr lang="en-US" sz="2000" dirty="0"/>
              <a:t>Followers at Posting,</a:t>
            </a:r>
            <a:br>
              <a:rPr lang="en-US" sz="2000" dirty="0"/>
            </a:br>
            <a:r>
              <a:rPr lang="en-US" sz="2000" u="sng" dirty="0"/>
              <a:t>Likes, Comments, </a:t>
            </a:r>
            <a:r>
              <a:rPr lang="en-US" sz="2000" dirty="0"/>
              <a:t>Shares, Love, Wow, </a:t>
            </a:r>
            <a:br>
              <a:rPr lang="en-US" sz="2000" dirty="0"/>
            </a:br>
            <a:r>
              <a:rPr lang="en-US" sz="2000" dirty="0" err="1"/>
              <a:t>Haha</a:t>
            </a:r>
            <a:r>
              <a:rPr lang="en-US" sz="2000" dirty="0"/>
              <a:t>, Sad, Angry, Care;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Textual Features:</a:t>
            </a:r>
            <a:br>
              <a:rPr lang="en-US" sz="2000" dirty="0"/>
            </a:br>
            <a:r>
              <a:rPr lang="en-US" sz="2000" u="sng" dirty="0"/>
              <a:t>Message</a:t>
            </a:r>
            <a:r>
              <a:rPr lang="en-US" sz="2000" dirty="0"/>
              <a:t>, Page Name, Facebook ID, URL.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FB19F56-CF5C-4E24-B788-B6146F8EC1AE}"/>
              </a:ext>
            </a:extLst>
          </p:cNvPr>
          <p:cNvSpPr txBox="1">
            <a:spLocks/>
          </p:cNvSpPr>
          <p:nvPr/>
        </p:nvSpPr>
        <p:spPr>
          <a:xfrm>
            <a:off x="302684" y="418354"/>
            <a:ext cx="9737787" cy="53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/>
              <a:t>Demo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EB575-29D5-40D2-B96E-43E7EF77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152" b="19313"/>
          <a:stretch/>
        </p:blipFill>
        <p:spPr>
          <a:xfrm>
            <a:off x="7929411" y="2922067"/>
            <a:ext cx="4497654" cy="65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E03272-CF9B-7745-8123-7CE28DC0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828675"/>
            <a:ext cx="11544300" cy="520065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B19F56-CF5C-4E24-B788-B6146F8EC1AE}"/>
              </a:ext>
            </a:extLst>
          </p:cNvPr>
          <p:cNvSpPr txBox="1">
            <a:spLocks/>
          </p:cNvSpPr>
          <p:nvPr/>
        </p:nvSpPr>
        <p:spPr>
          <a:xfrm>
            <a:off x="302684" y="418354"/>
            <a:ext cx="9737787" cy="53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3000" b="1" dirty="0"/>
              <a:t>Demo</a:t>
            </a:r>
            <a:endParaRPr lang="en-US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AF980F-4ACA-4880-B958-BAD95356B616}"/>
              </a:ext>
            </a:extLst>
          </p:cNvPr>
          <p:cNvSpPr txBox="1"/>
          <p:nvPr/>
        </p:nvSpPr>
        <p:spPr>
          <a:xfrm>
            <a:off x="733746" y="2037720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 the total posts for each account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C7658-2BA5-478F-A78F-C704C6739DD2}"/>
              </a:ext>
            </a:extLst>
          </p:cNvPr>
          <p:cNvSpPr txBox="1"/>
          <p:nvPr/>
        </p:nvSpPr>
        <p:spPr>
          <a:xfrm>
            <a:off x="5171577" y="3038897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Remove the outliers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6B852-4FF9-47DB-A049-2F22D1C1A543}"/>
              </a:ext>
            </a:extLst>
          </p:cNvPr>
          <p:cNvSpPr txBox="1"/>
          <p:nvPr/>
        </p:nvSpPr>
        <p:spPr>
          <a:xfrm>
            <a:off x="7560875" y="172238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Label encoding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D39906-042A-45E1-5C0E-CC670C287DA0}"/>
                  </a:ext>
                </a:extLst>
              </p14:cNvPr>
              <p14:cNvContentPartPr/>
              <p14:nvPr/>
            </p14:nvContentPartPr>
            <p14:xfrm>
              <a:off x="1572238" y="2329041"/>
              <a:ext cx="2601360" cy="160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D39906-042A-45E1-5C0E-CC670C287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238" y="2320041"/>
                <a:ext cx="2619000" cy="16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85775A-2662-7FBA-359D-FA618C25A00A}"/>
                  </a:ext>
                </a:extLst>
              </p14:cNvPr>
              <p14:cNvContentPartPr/>
              <p14:nvPr/>
            </p14:nvContentPartPr>
            <p14:xfrm>
              <a:off x="4873798" y="2101161"/>
              <a:ext cx="3070800" cy="1970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85775A-2662-7FBA-359D-FA618C25A0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4798" y="2092521"/>
                <a:ext cx="3088440" cy="198828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24DF43-82EC-6AD3-840D-24673FBD8FF0}"/>
              </a:ext>
            </a:extLst>
          </p:cNvPr>
          <p:cNvCxnSpPr>
            <a:cxnSpLocks/>
          </p:cNvCxnSpPr>
          <p:nvPr/>
        </p:nvCxnSpPr>
        <p:spPr>
          <a:xfrm flipV="1">
            <a:off x="8176847" y="1995453"/>
            <a:ext cx="0" cy="242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BDAB72-6F88-A3DF-E527-B8B47DA65D4F}"/>
              </a:ext>
            </a:extLst>
          </p:cNvPr>
          <p:cNvSpPr/>
          <p:nvPr/>
        </p:nvSpPr>
        <p:spPr>
          <a:xfrm>
            <a:off x="9143999" y="3314699"/>
            <a:ext cx="2576147" cy="264208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EBCE9-461D-B122-4E43-A7CB1E5FFB27}"/>
              </a:ext>
            </a:extLst>
          </p:cNvPr>
          <p:cNvSpPr txBox="1"/>
          <p:nvPr/>
        </p:nvSpPr>
        <p:spPr>
          <a:xfrm>
            <a:off x="9721561" y="595678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</a:rPr>
              <a:t>Not Required </a:t>
            </a:r>
          </a:p>
        </p:txBody>
      </p:sp>
    </p:spTree>
    <p:extLst>
      <p:ext uri="{BB962C8B-B14F-4D97-AF65-F5344CB8AC3E}">
        <p14:creationId xmlns:p14="http://schemas.microsoft.com/office/powerpoint/2010/main" val="751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58014D-4E73-496E-B167-833AC5C7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67" y="171450"/>
            <a:ext cx="9737787" cy="535863"/>
          </a:xfrm>
        </p:spPr>
        <p:txBody>
          <a:bodyPr/>
          <a:lstStyle/>
          <a:p>
            <a:r>
              <a:rPr lang="en-US" dirty="0"/>
              <a:t>Homework:</a:t>
            </a:r>
          </a:p>
        </p:txBody>
      </p:sp>
      <p:sp>
        <p:nvSpPr>
          <p:cNvPr id="4" name="Google Shape;457;p16">
            <a:extLst>
              <a:ext uri="{FF2B5EF4-FFF2-40B4-BE49-F238E27FC236}">
                <a16:creationId xmlns:a16="http://schemas.microsoft.com/office/drawing/2014/main" id="{A74DDAFA-71CD-44DC-A42A-506DE4F83785}"/>
              </a:ext>
            </a:extLst>
          </p:cNvPr>
          <p:cNvSpPr txBox="1">
            <a:spLocks/>
          </p:cNvSpPr>
          <p:nvPr/>
        </p:nvSpPr>
        <p:spPr>
          <a:xfrm>
            <a:off x="300567" y="827187"/>
            <a:ext cx="1158874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800"/>
            </a:pPr>
            <a:r>
              <a:rPr lang="en-US" sz="1600" dirty="0"/>
              <a:t>Historical-Report-2020-01-01--2021-03-01 contains Facebook posts of some companies. Please use Alteryx to complete the following steps: 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Clean data: remove the rows which has null value in column “User Name”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Filter out the posts which are from the accounts whose name contain “</a:t>
            </a:r>
            <a:r>
              <a:rPr lang="en-US" sz="1600" dirty="0" err="1"/>
              <a:t>boston</a:t>
            </a:r>
            <a:r>
              <a:rPr lang="en-US" sz="1600" dirty="0"/>
              <a:t>” ( If the “User Name” contains “</a:t>
            </a:r>
            <a:r>
              <a:rPr lang="en-US" sz="1600" dirty="0" err="1"/>
              <a:t>boston</a:t>
            </a:r>
            <a:r>
              <a:rPr lang="en-US" sz="1600" dirty="0"/>
              <a:t>”, we should filter these posts out)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Use “Select” tool to change the datatype based on your needs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Remove the Facebook Pages which have less than 10 posts (&lt;10)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Group by “User Name” , count how many posts for each Facebook page and answer the question </a:t>
            </a:r>
            <a:br>
              <a:rPr lang="en-US" sz="1600" dirty="0"/>
            </a:br>
            <a:r>
              <a:rPr lang="en-US" sz="1600" dirty="0"/>
              <a:t>“which three Facebook pages have the most likes? ”  ( Answer the question with the “comment” tool) </a:t>
            </a:r>
            <a:br>
              <a:rPr lang="en-US" sz="1600" dirty="0"/>
            </a:br>
            <a:r>
              <a:rPr lang="en-US" sz="1600" dirty="0"/>
              <a:t>“which three Facebook pages have the most comments? ” ( Answer the question with the “comment” tool)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 Do label encoding on “Page Admin Top Country” (classify the country as “US”, “CA” “Others”), and visualize the counts of each category in a bar chart.</a:t>
            </a:r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Visualize the relationship between “Likes” and “Comments” with scatter plot.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600" dirty="0"/>
              <a:t>Bonus: </a:t>
            </a:r>
            <a:br>
              <a:rPr lang="en-US" sz="1600" dirty="0"/>
            </a:br>
            <a:r>
              <a:rPr lang="en-US" sz="1600" dirty="0"/>
              <a:t>Create a new column, called “</a:t>
            </a:r>
            <a:r>
              <a:rPr lang="en-US" sz="1600" dirty="0" err="1"/>
              <a:t>my_interaction</a:t>
            </a:r>
            <a:r>
              <a:rPr lang="en-US" sz="1600" dirty="0"/>
              <a:t>”, and the value of it is the sum of “Likes”, “Comments” and “Shares”</a:t>
            </a:r>
            <a:br>
              <a:rPr lang="en-US" sz="1600" dirty="0"/>
            </a:br>
            <a:r>
              <a:rPr lang="en-US" sz="1600" dirty="0"/>
              <a:t>Group by year and month of “</a:t>
            </a:r>
            <a:r>
              <a:rPr lang="en-US" sz="1600" dirty="0" err="1"/>
              <a:t>post_year</a:t>
            </a:r>
            <a:r>
              <a:rPr lang="en-US" sz="1600" dirty="0"/>
              <a:t>” and answer the question “Which three months have the most interaction?”</a:t>
            </a:r>
          </a:p>
          <a:p>
            <a:pPr algn="ctr">
              <a:spcBef>
                <a:spcPts val="1200"/>
              </a:spcBef>
              <a:buClr>
                <a:schemeClr val="dk1"/>
              </a:buClr>
              <a:buSzPts val="1800"/>
            </a:pPr>
            <a:r>
              <a:rPr lang="en-US" sz="1800" b="1" dirty="0"/>
              <a:t>Please submit the screenshot of the </a:t>
            </a:r>
            <a:r>
              <a:rPr lang="en-US" sz="1800" b="1" dirty="0">
                <a:highlight>
                  <a:srgbClr val="FFFF00"/>
                </a:highlight>
              </a:rPr>
              <a:t>whole pipelines </a:t>
            </a:r>
            <a:r>
              <a:rPr lang="en-US" sz="1800" b="1" dirty="0"/>
              <a:t>and </a:t>
            </a:r>
            <a:r>
              <a:rPr lang="en-US" sz="1800" b="1" dirty="0">
                <a:highlight>
                  <a:srgbClr val="FFFF00"/>
                </a:highlight>
              </a:rPr>
              <a:t>plots</a:t>
            </a:r>
            <a:r>
              <a:rPr lang="en-US" sz="1800" b="1" dirty="0"/>
              <a:t>, and the .</a:t>
            </a:r>
            <a:r>
              <a:rPr lang="en-US" sz="1800" b="1" dirty="0" err="1"/>
              <a:t>yxmd</a:t>
            </a:r>
            <a:r>
              <a:rPr lang="en-US" sz="1800" b="1" dirty="0"/>
              <a:t> file.</a:t>
            </a:r>
          </a:p>
          <a:p>
            <a:pPr marL="342900" indent="-241300">
              <a:spcBef>
                <a:spcPts val="1200"/>
              </a:spcBef>
              <a:buClr>
                <a:schemeClr val="dk1"/>
              </a:buClr>
              <a:buSzPts val="1600"/>
            </a:pPr>
            <a:endParaRPr lang="en-US" dirty="0"/>
          </a:p>
          <a:p>
            <a:pPr marL="342900" indent="-241300">
              <a:spcBef>
                <a:spcPts val="1200"/>
              </a:spcBef>
              <a:buClr>
                <a:schemeClr val="dk1"/>
              </a:buClr>
              <a:buSzPts val="1600"/>
            </a:pPr>
            <a:endParaRPr lang="en-US" dirty="0"/>
          </a:p>
          <a:p>
            <a:pPr marL="342900" indent="-241300">
              <a:spcBef>
                <a:spcPts val="1200"/>
              </a:spcBef>
              <a:buClr>
                <a:schemeClr val="dk1"/>
              </a:buClr>
              <a:buSzPts val="1600"/>
            </a:pPr>
            <a:endParaRPr lang="en-US" dirty="0"/>
          </a:p>
          <a:p>
            <a:pPr marL="342900" indent="-241300">
              <a:spcBef>
                <a:spcPts val="1200"/>
              </a:spcBef>
              <a:buClr>
                <a:schemeClr val="dk1"/>
              </a:buClr>
              <a:buSzPts val="16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3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03CC7-E65F-88ED-1896-5E538FD971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E875-6644-40DE-C706-CC3102704D3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02684" y="1173773"/>
            <a:ext cx="11443839" cy="4920121"/>
          </a:xfrm>
        </p:spPr>
        <p:txBody>
          <a:bodyPr/>
          <a:lstStyle/>
          <a:p>
            <a:r>
              <a:rPr lang="en-US" dirty="0"/>
              <a:t>To use the predictive tool and R tool, you need to install “Alteryx Designer Patch” and “Alteryx Predictive Tools”.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B3CC58-3C44-0D94-0C17-200C14DB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1: About Predictive Tool &amp; R Tool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48E28-3D2F-BB5A-2B4A-799D01C0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1780262"/>
            <a:ext cx="11052982" cy="26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343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oto Background">
  <a:themeElements>
    <a:clrScheme name="Custom 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Quotes or Statement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 with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16121</TotalTime>
  <Words>559</Words>
  <Application>Microsoft Office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charter</vt:lpstr>
      <vt:lpstr>Century Gothic</vt:lpstr>
      <vt:lpstr>Arial</vt:lpstr>
      <vt:lpstr>Times New Roman</vt:lpstr>
      <vt:lpstr>Calibri</vt:lpstr>
      <vt:lpstr>Cover Slides</vt:lpstr>
      <vt:lpstr>Photo Background</vt:lpstr>
      <vt:lpstr>Section Break</vt:lpstr>
      <vt:lpstr>Quotes or Statements</vt:lpstr>
      <vt:lpstr>Content with Photos</vt:lpstr>
      <vt:lpstr>Closing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Homework:</vt:lpstr>
      <vt:lpstr>Appendix 1: About Predictive Tool &amp; R Tool </vt:lpstr>
      <vt:lpstr>Appendix 2: Install R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Jujun</dc:creator>
  <cp:lastModifiedBy>Jujun Huang</cp:lastModifiedBy>
  <cp:revision>32</cp:revision>
  <dcterms:created xsi:type="dcterms:W3CDTF">2021-02-10T01:49:36Z</dcterms:created>
  <dcterms:modified xsi:type="dcterms:W3CDTF">2022-09-30T14:37:24Z</dcterms:modified>
</cp:coreProperties>
</file>