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778" r:id="rId2"/>
    <p:sldId id="779" r:id="rId3"/>
    <p:sldId id="782" r:id="rId4"/>
    <p:sldId id="780" r:id="rId5"/>
    <p:sldId id="450" r:id="rId6"/>
    <p:sldId id="708" r:id="rId7"/>
    <p:sldId id="709" r:id="rId8"/>
    <p:sldId id="826" r:id="rId9"/>
    <p:sldId id="865" r:id="rId10"/>
    <p:sldId id="781" r:id="rId11"/>
    <p:sldId id="784" r:id="rId12"/>
    <p:sldId id="530" r:id="rId13"/>
    <p:sldId id="863" r:id="rId14"/>
    <p:sldId id="625" r:id="rId15"/>
    <p:sldId id="533" r:id="rId16"/>
    <p:sldId id="659" r:id="rId17"/>
    <p:sldId id="534" r:id="rId18"/>
    <p:sldId id="535" r:id="rId19"/>
    <p:sldId id="571" r:id="rId20"/>
    <p:sldId id="787" r:id="rId21"/>
    <p:sldId id="788" r:id="rId22"/>
    <p:sldId id="792" r:id="rId23"/>
    <p:sldId id="667" r:id="rId24"/>
    <p:sldId id="668" r:id="rId25"/>
    <p:sldId id="669" r:id="rId26"/>
    <p:sldId id="670" r:id="rId27"/>
    <p:sldId id="711" r:id="rId28"/>
    <p:sldId id="672" r:id="rId29"/>
    <p:sldId id="671" r:id="rId30"/>
    <p:sldId id="673" r:id="rId31"/>
    <p:sldId id="790" r:id="rId32"/>
    <p:sldId id="791" r:id="rId33"/>
    <p:sldId id="793" r:id="rId34"/>
    <p:sldId id="827" r:id="rId35"/>
    <p:sldId id="544" r:id="rId36"/>
    <p:sldId id="674" r:id="rId37"/>
    <p:sldId id="597" r:id="rId38"/>
    <p:sldId id="753" r:id="rId39"/>
    <p:sldId id="754" r:id="rId40"/>
    <p:sldId id="755" r:id="rId41"/>
    <p:sldId id="756" r:id="rId42"/>
    <p:sldId id="757" r:id="rId43"/>
    <p:sldId id="758" r:id="rId44"/>
    <p:sldId id="759" r:id="rId45"/>
    <p:sldId id="760" r:id="rId46"/>
    <p:sldId id="762" r:id="rId47"/>
    <p:sldId id="764" r:id="rId48"/>
    <p:sldId id="765" r:id="rId49"/>
    <p:sldId id="766" r:id="rId50"/>
    <p:sldId id="767" r:id="rId51"/>
    <p:sldId id="768" r:id="rId52"/>
    <p:sldId id="769" r:id="rId53"/>
    <p:sldId id="794" r:id="rId54"/>
    <p:sldId id="796" r:id="rId55"/>
    <p:sldId id="797" r:id="rId56"/>
    <p:sldId id="798" r:id="rId57"/>
    <p:sldId id="800" r:id="rId58"/>
    <p:sldId id="558" r:id="rId59"/>
    <p:sldId id="801" r:id="rId60"/>
    <p:sldId id="802" r:id="rId61"/>
    <p:sldId id="645" r:id="rId62"/>
    <p:sldId id="719" r:id="rId63"/>
    <p:sldId id="646" r:id="rId64"/>
    <p:sldId id="799" r:id="rId65"/>
    <p:sldId id="573" r:id="rId66"/>
  </p:sldIdLst>
  <p:sldSz cx="9144000" cy="6858000" type="screen4x3"/>
  <p:notesSz cx="7004050" cy="92900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FF99"/>
    <a:srgbClr val="0000CC"/>
    <a:srgbClr val="A50021"/>
    <a:srgbClr val="800000"/>
    <a:srgbClr val="00589A"/>
    <a:srgbClr val="003E6C"/>
    <a:srgbClr val="000099"/>
    <a:srgbClr val="99CCFF"/>
    <a:srgbClr val="00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3" autoAdjust="0"/>
    <p:restoredTop sz="85515" autoAdjust="0"/>
  </p:normalViewPr>
  <p:slideViewPr>
    <p:cSldViewPr>
      <p:cViewPr varScale="1">
        <p:scale>
          <a:sx n="64" d="100"/>
          <a:sy n="64" d="100"/>
        </p:scale>
        <p:origin x="121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>
        <p:scale>
          <a:sx n="75" d="100"/>
          <a:sy n="75" d="100"/>
        </p:scale>
        <p:origin x="-2310" y="-72"/>
      </p:cViewPr>
      <p:guideLst>
        <p:guide orient="horz" pos="292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8" Type="http://schemas.openxmlformats.org/officeDocument/2006/relationships/slide" Target="slides/slide29.xml"/><Relationship Id="rId26" Type="http://schemas.openxmlformats.org/officeDocument/2006/relationships/slide" Target="slides/slide39.xml"/><Relationship Id="rId39" Type="http://schemas.openxmlformats.org/officeDocument/2006/relationships/slide" Target="slides/slide52.xml"/><Relationship Id="rId21" Type="http://schemas.openxmlformats.org/officeDocument/2006/relationships/slide" Target="slides/slide33.xml"/><Relationship Id="rId34" Type="http://schemas.openxmlformats.org/officeDocument/2006/relationships/slide" Target="slides/slide47.xml"/><Relationship Id="rId42" Type="http://schemas.openxmlformats.org/officeDocument/2006/relationships/slide" Target="slides/slide56.xml"/><Relationship Id="rId47" Type="http://schemas.openxmlformats.org/officeDocument/2006/relationships/slide" Target="slides/slide61.xml"/><Relationship Id="rId50" Type="http://schemas.openxmlformats.org/officeDocument/2006/relationships/slide" Target="slides/slide64.xml"/><Relationship Id="rId7" Type="http://schemas.openxmlformats.org/officeDocument/2006/relationships/slide" Target="slides/slide12.xml"/><Relationship Id="rId2" Type="http://schemas.openxmlformats.org/officeDocument/2006/relationships/slide" Target="slides/slide3.xml"/><Relationship Id="rId16" Type="http://schemas.openxmlformats.org/officeDocument/2006/relationships/slide" Target="slides/slide27.xml"/><Relationship Id="rId29" Type="http://schemas.openxmlformats.org/officeDocument/2006/relationships/slide" Target="slides/slide42.xml"/><Relationship Id="rId11" Type="http://schemas.openxmlformats.org/officeDocument/2006/relationships/slide" Target="slides/slide17.xml"/><Relationship Id="rId24" Type="http://schemas.openxmlformats.org/officeDocument/2006/relationships/slide" Target="slides/slide37.xml"/><Relationship Id="rId32" Type="http://schemas.openxmlformats.org/officeDocument/2006/relationships/slide" Target="slides/slide45.xml"/><Relationship Id="rId37" Type="http://schemas.openxmlformats.org/officeDocument/2006/relationships/slide" Target="slides/slide50.xml"/><Relationship Id="rId40" Type="http://schemas.openxmlformats.org/officeDocument/2006/relationships/slide" Target="slides/slide53.xml"/><Relationship Id="rId45" Type="http://schemas.openxmlformats.org/officeDocument/2006/relationships/slide" Target="slides/slide59.xml"/><Relationship Id="rId5" Type="http://schemas.openxmlformats.org/officeDocument/2006/relationships/slide" Target="slides/slide7.xml"/><Relationship Id="rId15" Type="http://schemas.openxmlformats.org/officeDocument/2006/relationships/slide" Target="slides/slide26.xml"/><Relationship Id="rId23" Type="http://schemas.openxmlformats.org/officeDocument/2006/relationships/slide" Target="slides/slide36.xml"/><Relationship Id="rId28" Type="http://schemas.openxmlformats.org/officeDocument/2006/relationships/slide" Target="slides/slide41.xml"/><Relationship Id="rId36" Type="http://schemas.openxmlformats.org/officeDocument/2006/relationships/slide" Target="slides/slide49.xml"/><Relationship Id="rId49" Type="http://schemas.openxmlformats.org/officeDocument/2006/relationships/slide" Target="slides/slide63.xml"/><Relationship Id="rId10" Type="http://schemas.openxmlformats.org/officeDocument/2006/relationships/slide" Target="slides/slide16.xml"/><Relationship Id="rId19" Type="http://schemas.openxmlformats.org/officeDocument/2006/relationships/slide" Target="slides/slide30.xml"/><Relationship Id="rId31" Type="http://schemas.openxmlformats.org/officeDocument/2006/relationships/slide" Target="slides/slide44.xml"/><Relationship Id="rId44" Type="http://schemas.openxmlformats.org/officeDocument/2006/relationships/slide" Target="slides/slide58.xml"/><Relationship Id="rId4" Type="http://schemas.openxmlformats.org/officeDocument/2006/relationships/slide" Target="slides/slide6.xml"/><Relationship Id="rId9" Type="http://schemas.openxmlformats.org/officeDocument/2006/relationships/slide" Target="slides/slide15.xml"/><Relationship Id="rId14" Type="http://schemas.openxmlformats.org/officeDocument/2006/relationships/slide" Target="slides/slide21.xml"/><Relationship Id="rId22" Type="http://schemas.openxmlformats.org/officeDocument/2006/relationships/slide" Target="slides/slide35.xml"/><Relationship Id="rId27" Type="http://schemas.openxmlformats.org/officeDocument/2006/relationships/slide" Target="slides/slide40.xml"/><Relationship Id="rId30" Type="http://schemas.openxmlformats.org/officeDocument/2006/relationships/slide" Target="slides/slide43.xml"/><Relationship Id="rId35" Type="http://schemas.openxmlformats.org/officeDocument/2006/relationships/slide" Target="slides/slide48.xml"/><Relationship Id="rId43" Type="http://schemas.openxmlformats.org/officeDocument/2006/relationships/slide" Target="slides/slide57.xml"/><Relationship Id="rId48" Type="http://schemas.openxmlformats.org/officeDocument/2006/relationships/slide" Target="slides/slide62.xml"/><Relationship Id="rId8" Type="http://schemas.openxmlformats.org/officeDocument/2006/relationships/slide" Target="slides/slide13.xml"/><Relationship Id="rId3" Type="http://schemas.openxmlformats.org/officeDocument/2006/relationships/slide" Target="slides/slide5.xml"/><Relationship Id="rId12" Type="http://schemas.openxmlformats.org/officeDocument/2006/relationships/slide" Target="slides/slide18.xml"/><Relationship Id="rId17" Type="http://schemas.openxmlformats.org/officeDocument/2006/relationships/slide" Target="slides/slide28.xml"/><Relationship Id="rId25" Type="http://schemas.openxmlformats.org/officeDocument/2006/relationships/slide" Target="slides/slide38.xml"/><Relationship Id="rId33" Type="http://schemas.openxmlformats.org/officeDocument/2006/relationships/slide" Target="slides/slide46.xml"/><Relationship Id="rId38" Type="http://schemas.openxmlformats.org/officeDocument/2006/relationships/slide" Target="slides/slide51.xml"/><Relationship Id="rId46" Type="http://schemas.openxmlformats.org/officeDocument/2006/relationships/slide" Target="slides/slide60.xml"/><Relationship Id="rId20" Type="http://schemas.openxmlformats.org/officeDocument/2006/relationships/slide" Target="slides/slide32.xml"/><Relationship Id="rId41" Type="http://schemas.openxmlformats.org/officeDocument/2006/relationships/slide" Target="slides/slide55.xml"/><Relationship Id="rId1" Type="http://schemas.openxmlformats.org/officeDocument/2006/relationships/slide" Target="slides/slide1.xml"/><Relationship Id="rId6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131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8938" y="4413250"/>
            <a:ext cx="6303962" cy="417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1" tIns="45130" rIns="91871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27562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9060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3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5975" cy="3470275"/>
          </a:xfrm>
          <a:ln/>
        </p:spPr>
      </p:sp>
      <p:sp>
        <p:nvSpPr>
          <p:cNvPr id="10035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0262" cy="3479800"/>
          </a:xfrm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51" tIns="46876" rIns="93751" bIns="46876"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0262" cy="3479800"/>
          </a:xfrm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51" tIns="46876" rIns="93751" bIns="46876"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0262" cy="3479800"/>
          </a:xfrm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51" tIns="46876" rIns="93751" bIns="46876"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0262" cy="3479800"/>
          </a:xfrm>
          <a:ln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51" tIns="46876" rIns="93751" bIns="46876"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5975" cy="3470275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5975" cy="3470275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7563" cy="3470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7563" cy="3470275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7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BC8C-73AA-4D1E-9597-CFA6A5592A09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7963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44F-B10B-4A4E-AF46-4D5EF3111BB2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291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9D6-5537-42DA-A487-68C8AC27DF9D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618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4AC7-1394-45B7-AC89-F94D970A433F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866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D18E-583B-4250-9A82-39026FC0CA33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779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D7A-6EB7-4B5A-84FB-87BCB75974E9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87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EF3E-B3AB-4AF2-85E4-F6106152E98C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9683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14-397E-41E1-93B7-E5157F4C1FE3}" type="datetime1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436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1DEA-B41A-45EE-AF14-8BD8DDF07F96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886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9C46-AB99-4CC3-9735-FFFB16B9C1BE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486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2D72-C403-4F4E-80AB-286DB8F52F35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8038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2BB2-7702-4838-8231-791FF5FBCBB9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2646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354013"/>
            <a:ext cx="7607300" cy="560387"/>
          </a:xfrm>
          <a:prstGeom prst="rect">
            <a:avLst/>
          </a:prstGeom>
          <a:solidFill>
            <a:srgbClr val="003399"/>
          </a:solidFill>
          <a:ln w="63500">
            <a:solidFill>
              <a:srgbClr val="54385C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33AA-1E75-49D5-B237-065667E08ED9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5847-D064-449A-9DD5-EB6DB8BB84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278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L.O. 1-1: </a:t>
            </a:r>
            <a:r>
              <a:rPr lang="en-US" altLang="en-US" sz="2200" b="0" dirty="0">
                <a:latin typeface="Liberation Sans" panose="020B0604020202020204" pitchFamily="34" charset="0"/>
              </a:rPr>
              <a:t>Accounting activities and users</a:t>
            </a:r>
            <a:endParaRPr lang="en-US" altLang="en-US" sz="2200" dirty="0">
              <a:latin typeface="Liberation Sans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L.O. 1-2: </a:t>
            </a:r>
            <a:r>
              <a:rPr lang="en-US" altLang="en-US" sz="2200" b="0" dirty="0">
                <a:latin typeface="Liberation Sans" panose="020B0604020202020204" pitchFamily="34" charset="0"/>
              </a:rPr>
              <a:t>The building blocks of accounting</a:t>
            </a:r>
            <a:endParaRPr lang="en-US" altLang="en-US" sz="2200" dirty="0">
              <a:latin typeface="Liberation Sans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L.O. 1-3: </a:t>
            </a:r>
            <a:r>
              <a:rPr lang="en-US" altLang="en-US" sz="2200" b="0" dirty="0">
                <a:latin typeface="Liberation Sans" panose="020B0604020202020204" pitchFamily="34" charset="0"/>
              </a:rPr>
              <a:t>The accounting equation</a:t>
            </a:r>
            <a:endParaRPr lang="en-US" altLang="en-US" sz="2200" dirty="0">
              <a:latin typeface="Liberation Sans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L.O. 1-4: </a:t>
            </a:r>
            <a:r>
              <a:rPr lang="en-US" altLang="en-US" sz="2200" b="0" dirty="0">
                <a:latin typeface="Liberation Sans" panose="020B0604020202020204" pitchFamily="34" charset="0"/>
              </a:rPr>
              <a:t>Analyzing business transactions</a:t>
            </a:r>
            <a:endParaRPr lang="en-US" altLang="en-US" sz="2200" dirty="0">
              <a:latin typeface="Liberation Sans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L.O. 1-5: </a:t>
            </a:r>
            <a:r>
              <a:rPr lang="en-US" altLang="en-US" sz="2200" b="0" dirty="0">
                <a:latin typeface="Liberation Sans" panose="020B0604020202020204" pitchFamily="34" charset="0"/>
              </a:rPr>
              <a:t>The financial statements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l"/>
            <a:r>
              <a:rPr lang="en-US" altLang="en-US" b="1" dirty="0">
                <a:latin typeface="Liberation Sans" panose="020B0604020202020204" pitchFamily="34" charset="0"/>
              </a:rPr>
              <a:t>Lecture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Basics of Accounting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A5002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8602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1-2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The Building Blocks of Accounting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36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220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Ethics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Generally Accepted Accounting Principles (GAAP)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Measurement principles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Assumptions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273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4572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Ethics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1B87A-BE0C-4D23-BE56-080812669C9C}"/>
              </a:ext>
            </a:extLst>
          </p:cNvPr>
          <p:cNvSpPr txBox="1"/>
          <p:nvPr/>
        </p:nvSpPr>
        <p:spPr>
          <a:xfrm>
            <a:off x="308882" y="1219200"/>
            <a:ext cx="8458200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1600" marR="0" lvl="2" indent="-291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Recent financial scandals include: 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Enron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, 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WorldCom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, 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HealthSouth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, 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AIG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,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 and other companies.</a:t>
            </a:r>
          </a:p>
          <a:p>
            <a:pPr marL="291600" marR="0" lvl="2" indent="-291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Regulators and lawmakers concerned that economy would suffer if investors lost confidence in corporate accounting. In response,</a:t>
            </a:r>
          </a:p>
          <a:p>
            <a:pPr marL="622800" marR="0" lvl="2" indent="-3204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Congress passed 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909B3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Sarbanes-Oxley Act (SOX)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.</a:t>
            </a:r>
          </a:p>
          <a:p>
            <a:pPr marL="291600" marR="0" lvl="3" indent="-291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Liberation Sans" panose="020B0604020202020204"/>
                <a:cs typeface="Times New Roman" panose="02020603050405020304" pitchFamily="18" charset="0"/>
              </a:rPr>
              <a:t>Effective financial reporting depends on sound ethical behavior.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2362200" cy="1125538"/>
          </a:xfrm>
          <a:prstGeom prst="rect">
            <a:avLst/>
          </a:prstGeom>
          <a:solidFill>
            <a:srgbClr val="FFFF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Various users need financial information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" y="3997607"/>
            <a:ext cx="36576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accounting profession has developed standards that are generally accepted and universally practiced.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733800" y="2209800"/>
            <a:ext cx="8382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953000" y="1524000"/>
            <a:ext cx="3505200" cy="1689100"/>
          </a:xfrm>
          <a:prstGeom prst="rect">
            <a:avLst/>
          </a:prstGeom>
          <a:solidFill>
            <a:srgbClr val="FFFF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57150" indent="-3175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5143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Financial Statements</a:t>
            </a:r>
          </a:p>
          <a:p>
            <a:pPr lvl="1">
              <a:lnSpc>
                <a:spcPct val="105000"/>
              </a:lnSpc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Income Statement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Statement of Stockholders’ Equity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Statement of Cash Flows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spcAft>
                <a:spcPct val="25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Note Disclosure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spcAft>
                <a:spcPct val="25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endParaRPr lang="en-US" altLang="en-US" sz="1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5105400" y="4114800"/>
            <a:ext cx="3200400" cy="1600200"/>
          </a:xfrm>
          <a:prstGeom prst="rect">
            <a:avLst/>
          </a:prstGeom>
          <a:solidFill>
            <a:srgbClr val="0000CC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iberation Sans" panose="020B0604020202020204" pitchFamily="34" charset="0"/>
              </a:rPr>
              <a:t>Generally Accepted Accounting Principles (GAAP)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4038600" y="4724400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 rot="-5400000">
            <a:off x="6400800" y="3505200"/>
            <a:ext cx="5334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7417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4572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Generally Accepted Accounting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202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457200" y="1295400"/>
            <a:ext cx="8077200" cy="126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Generally Accepted Accounting Principles (GAAP) </a:t>
            </a: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– 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Standards that are generally accepted and universally practiced. These standards indicate how to report economic events.</a:t>
            </a:r>
          </a:p>
        </p:txBody>
      </p:sp>
      <p:sp>
        <p:nvSpPr>
          <p:cNvPr id="18435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457200" y="2716537"/>
            <a:ext cx="4953000" cy="322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Standard-setting bodies:</a:t>
            </a:r>
            <a:endParaRPr lang="en-US" altLang="en-US" sz="21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Financial Accounting Standards Board </a:t>
            </a: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(FASB)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Securities and Exchange Commission </a:t>
            </a: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(SEC)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International Accounting Standards Board </a:t>
            </a: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(IASB)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572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Generally Accepted Accounting Principles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13" y="3421495"/>
            <a:ext cx="2996032" cy="248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88" y="3810000"/>
            <a:ext cx="2412112" cy="19812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19458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5334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Measurement Principles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001000" cy="240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5000"/>
              </a:lnSpc>
              <a:spcBef>
                <a:spcPts val="1200"/>
              </a:spcBef>
              <a:spcAft>
                <a:spcPct val="20000"/>
              </a:spcAft>
              <a:buSzPct val="80000"/>
              <a:defRPr/>
            </a:pPr>
            <a:r>
              <a:rPr lang="en-US" sz="2300" b="1" dirty="0">
                <a:latin typeface="Liberation Sans" panose="020B0604020202020204" pitchFamily="34" charset="0"/>
              </a:rPr>
              <a:t>HISTORICAL COST PRINCIPLE </a:t>
            </a:r>
            <a:r>
              <a:rPr lang="en-US" sz="2100" dirty="0">
                <a:latin typeface="Liberation Sans" panose="020B0604020202020204" pitchFamily="34" charset="0"/>
              </a:rPr>
              <a:t>(or cost principle) dictates that companies record assets at their cost.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300" b="1" dirty="0">
                <a:latin typeface="Liberation Sans" panose="020B0604020202020204" pitchFamily="34" charset="0"/>
              </a:rPr>
              <a:t>FAIR VALUE PRINCIPLE </a:t>
            </a:r>
            <a:r>
              <a:rPr lang="en-US" sz="2100" dirty="0">
                <a:latin typeface="Liberation Sans" panose="020B0604020202020204" pitchFamily="34" charset="0"/>
              </a:rPr>
              <a:t>states that assets and liabilities should be reported at fair value (the price received to sell an asset or settle a liability). 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3400" y="4080850"/>
            <a:ext cx="4495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100" dirty="0">
                <a:latin typeface="Liberation Sans" panose="020B0604020202020204" pitchFamily="34" charset="0"/>
              </a:rPr>
              <a:t>Selection of which principle to follow generally relates to trade-offs between </a:t>
            </a:r>
            <a:r>
              <a:rPr lang="en-US" sz="2100" b="1" dirty="0">
                <a:solidFill>
                  <a:srgbClr val="000099"/>
                </a:solidFill>
                <a:latin typeface="Liberation Sans" panose="020B0604020202020204" pitchFamily="34" charset="0"/>
              </a:rPr>
              <a:t>relevance</a:t>
            </a:r>
            <a:r>
              <a:rPr lang="en-US" sz="2100" dirty="0">
                <a:latin typeface="Liberation Sans" panose="020B0604020202020204" pitchFamily="34" charset="0"/>
              </a:rPr>
              <a:t> and </a:t>
            </a:r>
            <a:r>
              <a:rPr lang="en-US" sz="2100" b="1" dirty="0">
                <a:solidFill>
                  <a:srgbClr val="000099"/>
                </a:solidFill>
                <a:latin typeface="Liberation Sans" panose="020B0604020202020204" pitchFamily="34" charset="0"/>
              </a:rPr>
              <a:t>faithful</a:t>
            </a:r>
            <a:r>
              <a:rPr lang="en-US" sz="2100" dirty="0">
                <a:solidFill>
                  <a:srgbClr val="0000CC"/>
                </a:solidFill>
                <a:latin typeface="Liberation Sans" panose="020B0604020202020204" pitchFamily="34" charset="0"/>
              </a:rPr>
              <a:t> </a:t>
            </a:r>
            <a:r>
              <a:rPr lang="en-US" sz="2100" b="1" dirty="0">
                <a:solidFill>
                  <a:srgbClr val="000099"/>
                </a:solidFill>
                <a:latin typeface="Liberation Sans" panose="020B0604020202020204" pitchFamily="34" charset="0"/>
              </a:rPr>
              <a:t>representation</a:t>
            </a:r>
            <a:r>
              <a:rPr lang="en-US" sz="2100" dirty="0"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001000" cy="452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5000"/>
              </a:lnSpc>
              <a:spcBef>
                <a:spcPts val="1200"/>
              </a:spcBef>
              <a:spcAft>
                <a:spcPct val="20000"/>
              </a:spcAft>
              <a:buSzPct val="80000"/>
              <a:defRPr/>
            </a:pPr>
            <a:r>
              <a:rPr lang="en-US" sz="2300" b="1" dirty="0">
                <a:latin typeface="Liberation Sans" panose="020B0604020202020204" pitchFamily="34" charset="0"/>
              </a:rPr>
              <a:t>MONETARY UNIT ASSUMPTION </a:t>
            </a:r>
            <a:r>
              <a:rPr lang="en-US" sz="2100" dirty="0">
                <a:latin typeface="Liberation Sans" panose="020B0604020202020204" pitchFamily="34" charset="0"/>
              </a:rPr>
              <a:t>requires that companies include in the accounting records only transaction data that can be expressed in terms of money.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300" b="1" dirty="0">
                <a:latin typeface="Liberation Sans" panose="020B0604020202020204" pitchFamily="34" charset="0"/>
              </a:rPr>
              <a:t>ECONOMIC</a:t>
            </a:r>
            <a:r>
              <a:rPr lang="en-US" sz="2500" b="1" dirty="0">
                <a:solidFill>
                  <a:srgbClr val="000099"/>
                </a:solidFill>
                <a:latin typeface="Liberation Sans" panose="020B0604020202020204" pitchFamily="34" charset="0"/>
              </a:rPr>
              <a:t> </a:t>
            </a:r>
            <a:r>
              <a:rPr lang="en-US" sz="2300" b="1" dirty="0">
                <a:latin typeface="Liberation Sans" panose="020B0604020202020204" pitchFamily="34" charset="0"/>
              </a:rPr>
              <a:t>ENTITY</a:t>
            </a:r>
            <a:r>
              <a:rPr lang="en-US" sz="2500" b="1" dirty="0">
                <a:solidFill>
                  <a:srgbClr val="000099"/>
                </a:solidFill>
                <a:latin typeface="Liberation Sans" panose="020B0604020202020204" pitchFamily="34" charset="0"/>
              </a:rPr>
              <a:t> </a:t>
            </a:r>
            <a:r>
              <a:rPr lang="en-US" sz="2300" b="1" dirty="0">
                <a:latin typeface="Liberation Sans" panose="020B0604020202020204" pitchFamily="34" charset="0"/>
              </a:rPr>
              <a:t>ASSUMPTION</a:t>
            </a:r>
            <a:r>
              <a:rPr lang="en-US" sz="2500" b="1" dirty="0">
                <a:solidFill>
                  <a:srgbClr val="000099"/>
                </a:solidFill>
                <a:latin typeface="Liberation Sans" panose="020B0604020202020204" pitchFamily="34" charset="0"/>
              </a:rPr>
              <a:t> </a:t>
            </a:r>
            <a:r>
              <a:rPr lang="en-US" sz="2100" dirty="0">
                <a:latin typeface="Liberation Sans" panose="020B0604020202020204" pitchFamily="34" charset="0"/>
              </a:rPr>
              <a:t>requires that activities of the entity be kept separate and distinct from the activities of its owner and all other economic entities.</a:t>
            </a:r>
          </a:p>
          <a:p>
            <a:pPr lvl="1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/>
            </a:pPr>
            <a:r>
              <a:rPr lang="en-US" sz="2100" b="1" dirty="0">
                <a:latin typeface="Liberation Sans" panose="020B0604020202020204" pitchFamily="34" charset="0"/>
              </a:rPr>
              <a:t>Proprietorship</a:t>
            </a:r>
          </a:p>
          <a:p>
            <a:pPr lvl="1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/>
            </a:pPr>
            <a:r>
              <a:rPr lang="en-US" sz="2100" b="1" dirty="0">
                <a:latin typeface="Liberation Sans" panose="020B0604020202020204" pitchFamily="34" charset="0"/>
              </a:rPr>
              <a:t>Partnership</a:t>
            </a:r>
          </a:p>
          <a:p>
            <a:pPr lvl="1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/>
            </a:pPr>
            <a:r>
              <a:rPr lang="en-US" sz="2100" b="1" dirty="0">
                <a:latin typeface="Liberation Sans" panose="020B0604020202020204" pitchFamily="34" charset="0"/>
              </a:rPr>
              <a:t>Corporation</a:t>
            </a:r>
          </a:p>
        </p:txBody>
      </p:sp>
      <p:sp>
        <p:nvSpPr>
          <p:cNvPr id="22531" name="AutoShape 5"/>
          <p:cNvSpPr>
            <a:spLocks/>
          </p:cNvSpPr>
          <p:nvPr/>
        </p:nvSpPr>
        <p:spPr bwMode="auto">
          <a:xfrm>
            <a:off x="3581400" y="42672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419600" y="4572000"/>
            <a:ext cx="3276600" cy="830997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tIns="91440" bIns="9144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Forms of Business Ownership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5334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Assumptions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371600"/>
            <a:ext cx="2362200" cy="762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90488" tIns="0" rIns="90488" bIns="44450" anchor="ctr"/>
          <a:lstStyle/>
          <a:p>
            <a:pPr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b="1" dirty="0">
                <a:latin typeface="Liberation Sans" panose="020B0604020202020204" pitchFamily="34" charset="0"/>
              </a:rPr>
              <a:t>Proprietorship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29000" y="1371600"/>
            <a:ext cx="2362200" cy="762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90488" tIns="0" rIns="90488" bIns="44450" anchor="ctr"/>
          <a:lstStyle/>
          <a:p>
            <a:pPr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b="1" dirty="0">
                <a:latin typeface="Liberation Sans" panose="020B0604020202020204" pitchFamily="34" charset="0"/>
              </a:rPr>
              <a:t>Partnership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221413" y="1390650"/>
            <a:ext cx="2465387" cy="7429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90488" tIns="0" rIns="90488" bIns="44450" anchor="ctr"/>
          <a:lstStyle/>
          <a:p>
            <a:pPr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b="1" dirty="0">
                <a:latin typeface="Liberation Sans" panose="020B0604020202020204" pitchFamily="34" charset="0"/>
              </a:rPr>
              <a:t>Corporation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352800" y="2228850"/>
            <a:ext cx="2455863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109728" rIns="90488" bIns="44450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Owned by two or more persons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Often retail and service-type businesses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Generally unlimited personal liability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Partnership agreement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221413" y="2228850"/>
            <a:ext cx="2455862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109728" rIns="90488" bIns="44450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Ownership divided into shares of stock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Separate legal entity organized under state corporation law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Limited liability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endParaRPr lang="en-US" altLang="en-US" sz="19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533400" y="2209800"/>
            <a:ext cx="2590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109728" rIns="90488" bIns="44450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Owned by one person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Owner is often manager/operator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Owner receives any profits, suffers any losses, and is personally liable for all debts</a:t>
            </a:r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Forms of Business Ownership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533400" y="1295400"/>
            <a:ext cx="533400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33400" y="1905000"/>
            <a:ext cx="7696200" cy="3352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56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Combining the activities of Kellogg and General Mills would violate the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cost principle.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economic entity assumption.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monetary unit assumption.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ethics principle.</a:t>
            </a:r>
          </a:p>
        </p:txBody>
      </p:sp>
      <p:sp>
        <p:nvSpPr>
          <p:cNvPr id="26628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0" name="Notched Right Arrow 9"/>
          <p:cNvSpPr/>
          <p:nvPr/>
        </p:nvSpPr>
        <p:spPr bwMode="auto">
          <a:xfrm>
            <a:off x="152400" y="356616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34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Assumptions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33400" y="1905000"/>
            <a:ext cx="8153400" cy="3733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56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 business organized as a separate legal entity under state law having ownership divided into shares of stock is a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proprietorship.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partnership.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corporation.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sole proprietorship.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533400" y="1295400"/>
            <a:ext cx="533400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27652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0" name="Notched Right Arrow 9"/>
          <p:cNvSpPr/>
          <p:nvPr/>
        </p:nvSpPr>
        <p:spPr bwMode="auto">
          <a:xfrm>
            <a:off x="152400" y="4151376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34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Assumptions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1-1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Accounting Activities and 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708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1-3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The Accounting Equation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2027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105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Basic accounting equation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Stockholder’s equity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5470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Accounting Equation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22</a:t>
            </a:fld>
            <a:endParaRPr 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858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/>
          <a:p>
            <a: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4290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Liabilities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438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Stockholder’s Equity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95600" y="1831975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562600" y="1817688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+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09600" y="2895600"/>
            <a:ext cx="8001000" cy="336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5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Accounting Equation</a:t>
            </a:r>
          </a:p>
          <a:p>
            <a:pPr marL="682625" indent="-45085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0" dirty="0">
                <a:latin typeface="Liberation Sans" panose="020B0604020202020204" pitchFamily="34" charset="0"/>
              </a:rPr>
              <a:t>Provides the </a:t>
            </a:r>
            <a:r>
              <a:rPr lang="en-US" altLang="en-US" sz="2100" dirty="0">
                <a:latin typeface="Liberation Sans" panose="020B0604020202020204" pitchFamily="34" charset="0"/>
              </a:rPr>
              <a:t>underlying framework</a:t>
            </a:r>
            <a:r>
              <a:rPr lang="en-US" altLang="en-US" sz="2100" b="0" dirty="0">
                <a:latin typeface="Liberation Sans" panose="020B0604020202020204" pitchFamily="34" charset="0"/>
              </a:rPr>
              <a:t> for recording and summarizing economic events.</a:t>
            </a:r>
          </a:p>
          <a:p>
            <a:pPr marL="682625" indent="-45085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0" dirty="0">
                <a:latin typeface="Liberation Sans" panose="020B0604020202020204" pitchFamily="34" charset="0"/>
              </a:rPr>
              <a:t>Assets must equal the sum of liabilities and stockholders’ equity.</a:t>
            </a:r>
          </a:p>
          <a:p>
            <a:pPr marL="682625" indent="-45085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0" dirty="0">
                <a:latin typeface="Liberation Sans" panose="020B0604020202020204" pitchFamily="34" charset="0"/>
              </a:rPr>
              <a:t>If a business is liquidated, claims of creditors (liabilities) must be paid before ownership claims (stockholders’ equity).</a:t>
            </a:r>
          </a:p>
        </p:txBody>
      </p:sp>
    </p:spTree>
    <p:extLst>
      <p:ext uri="{BB962C8B-B14F-4D97-AF65-F5344CB8AC3E}">
        <p14:creationId xmlns:p14="http://schemas.microsoft.com/office/powerpoint/2010/main" val="3667988730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ChangeArrowheads="1"/>
          </p:cNvSpPr>
          <p:nvPr/>
        </p:nvSpPr>
        <p:spPr bwMode="auto">
          <a:xfrm>
            <a:off x="685800" y="1600200"/>
            <a:ext cx="2057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/>
          <a:p>
            <a: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4290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Liabilities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438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Stockholder’s Equity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2895600" y="1831975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5562600" y="1817688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+</a:t>
            </a:r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533400" y="3478213"/>
            <a:ext cx="8229600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Resources a business owns.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Provide future services or benefits.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Cash, Supplies, Equipment, etc.</a:t>
            </a:r>
          </a:p>
        </p:txBody>
      </p:sp>
      <p:sp>
        <p:nvSpPr>
          <p:cNvPr id="31755" name="Text Box 3"/>
          <p:cNvSpPr txBox="1">
            <a:spLocks noChangeArrowheads="1"/>
          </p:cNvSpPr>
          <p:nvPr/>
        </p:nvSpPr>
        <p:spPr bwMode="auto">
          <a:xfrm>
            <a:off x="533400" y="2895600"/>
            <a:ext cx="77724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Accounting Equation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6858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/>
          <a:p>
            <a: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429000" y="1600200"/>
            <a:ext cx="2057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Liabilities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438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Stockholder’s Equity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2895600" y="1831975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562600" y="1817688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+</a:t>
            </a:r>
          </a:p>
        </p:txBody>
      </p:sp>
      <p:sp>
        <p:nvSpPr>
          <p:cNvPr id="32776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Accounting Equation</a:t>
            </a:r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533400" y="3478213"/>
            <a:ext cx="8229600" cy="205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Claims against assets (debts and obligations).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Creditors (party to whom money is owed).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Accounts Payable, Notes Payable, Salaries and Wages Payable, etc.</a:t>
            </a:r>
          </a:p>
        </p:txBody>
      </p:sp>
      <p:sp>
        <p:nvSpPr>
          <p:cNvPr id="32779" name="Text Box 3"/>
          <p:cNvSpPr txBox="1">
            <a:spLocks noChangeArrowheads="1"/>
          </p:cNvSpPr>
          <p:nvPr/>
        </p:nvSpPr>
        <p:spPr bwMode="auto">
          <a:xfrm>
            <a:off x="533400" y="2895600"/>
            <a:ext cx="77724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defPPr>
              <a:defRPr lang="en-US"/>
            </a:defPPr>
            <a:lvl1pPr algn="l">
              <a:buClrTx/>
              <a:buSzTx/>
              <a:buFontTx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Liabilities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3796" name="Rectangle 12"/>
          <p:cNvSpPr>
            <a:spLocks noChangeArrowheads="1"/>
          </p:cNvSpPr>
          <p:nvPr/>
        </p:nvSpPr>
        <p:spPr bwMode="auto">
          <a:xfrm>
            <a:off x="533400" y="28956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Stockholders’ Equity</a:t>
            </a:r>
          </a:p>
        </p:txBody>
      </p:sp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6858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/>
          <a:p>
            <a: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4290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Liabilities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438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Stockholder’s Equity</a:t>
            </a:r>
          </a:p>
        </p:txBody>
      </p:sp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2895600" y="1831975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33801" name="Rectangle 6"/>
          <p:cNvSpPr>
            <a:spLocks noChangeArrowheads="1"/>
          </p:cNvSpPr>
          <p:nvPr/>
        </p:nvSpPr>
        <p:spPr bwMode="auto">
          <a:xfrm>
            <a:off x="5562600" y="1817688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+</a:t>
            </a:r>
          </a:p>
        </p:txBody>
      </p:sp>
      <p:sp>
        <p:nvSpPr>
          <p:cNvPr id="33802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3803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Accounting Equation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33400" y="3478213"/>
            <a:ext cx="8229600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Ownership claim on total assets.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Referred to as residual equity.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Common stock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retained earnings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457200" y="4310063"/>
            <a:ext cx="8610600" cy="835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45000"/>
              </a:spcBef>
              <a:buClrTx/>
              <a:buSzPct val="80000"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Investments by stockholders 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represent the total amount paid in by stockholders for the shares they purchase.</a:t>
            </a:r>
          </a:p>
        </p:txBody>
      </p:sp>
      <p:sp>
        <p:nvSpPr>
          <p:cNvPr id="34819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Stockholders’ Equity</a:t>
            </a:r>
          </a:p>
        </p:txBody>
      </p:sp>
      <p:pic>
        <p:nvPicPr>
          <p:cNvPr id="3482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4488"/>
            <a:ext cx="8229600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457200" y="4310063"/>
            <a:ext cx="8610600" cy="170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45000"/>
              </a:spcBef>
              <a:buClrTx/>
              <a:buSzPct val="80000"/>
              <a:buFontTx/>
              <a:buNone/>
            </a:pPr>
            <a:r>
              <a:rPr lang="en-US" altLang="en-US" sz="2100" dirty="0">
                <a:solidFill>
                  <a:schemeClr val="hlink"/>
                </a:solidFill>
                <a:latin typeface="Liberation Sans" panose="020B0604020202020204" pitchFamily="34" charset="0"/>
              </a:rPr>
              <a:t>Revenues</a:t>
            </a:r>
            <a:r>
              <a:rPr lang="en-US" altLang="en-US" sz="2100" dirty="0">
                <a:solidFill>
                  <a:srgbClr val="00FFFF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result from business activities entered into for the purpose of earning income.</a:t>
            </a:r>
          </a:p>
          <a:p>
            <a:pPr>
              <a:lnSpc>
                <a:spcPct val="115000"/>
              </a:lnSpc>
              <a:spcBef>
                <a:spcPct val="45000"/>
              </a:spcBef>
              <a:buClrTx/>
              <a:buSzPct val="80000"/>
              <a:buFontTx/>
              <a:buNone/>
            </a:pPr>
            <a:r>
              <a:rPr lang="en-US" altLang="en-US" sz="21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Common sources of revenue are: sales, fees, services, commissions, interest, dividends, royalties, and rent.</a:t>
            </a:r>
          </a:p>
        </p:txBody>
      </p:sp>
      <p:sp>
        <p:nvSpPr>
          <p:cNvPr id="35843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3584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4488"/>
            <a:ext cx="8229600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Stockholders’ Equity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4488"/>
            <a:ext cx="8229600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Stockholders’ Equity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4310063"/>
            <a:ext cx="8610600" cy="18381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45000"/>
              </a:spcBef>
              <a:buClrTx/>
              <a:buSzPct val="80000"/>
              <a:buFontTx/>
              <a:buNone/>
            </a:pPr>
            <a:r>
              <a:rPr lang="en-US" altLang="en-US" sz="2100" dirty="0">
                <a:solidFill>
                  <a:schemeClr val="hlink"/>
                </a:solidFill>
                <a:latin typeface="Liberation Sans" panose="020B0604020202020204" pitchFamily="34" charset="0"/>
              </a:rPr>
              <a:t>Dividends</a:t>
            </a:r>
            <a:r>
              <a:rPr lang="en-US" altLang="en-US" sz="21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 are the distribution of cash or other assets to stockholders.</a:t>
            </a:r>
          </a:p>
          <a:p>
            <a:pPr>
              <a:lnSpc>
                <a:spcPct val="115000"/>
              </a:lnSpc>
              <a:spcBef>
                <a:spcPct val="45000"/>
              </a:spcBef>
              <a:buClrTx/>
              <a:buSzPct val="80000"/>
              <a:buFontTx/>
              <a:buNone/>
            </a:pPr>
            <a:r>
              <a:rPr lang="en-US" altLang="en-US" sz="21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Dividends reduce retained earnings. However, dividends are 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not an expense</a:t>
            </a:r>
            <a:r>
              <a:rPr lang="en-US" altLang="en-US" sz="21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Bef>
                <a:spcPct val="45000"/>
              </a:spcBef>
              <a:buClrTx/>
              <a:buSzPct val="80000"/>
              <a:buFontTx/>
              <a:buNone/>
            </a:pPr>
            <a:endParaRPr lang="en-US" altLang="en-US" sz="2100" b="0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457200" y="4310063"/>
            <a:ext cx="8610600" cy="1709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45000"/>
              </a:spcBef>
              <a:buClrTx/>
              <a:buSzPct val="80000"/>
              <a:buFontTx/>
              <a:buNone/>
            </a:pPr>
            <a:r>
              <a:rPr lang="en-US" altLang="en-US" sz="2100" dirty="0">
                <a:solidFill>
                  <a:schemeClr val="hlink"/>
                </a:solidFill>
                <a:latin typeface="Liberation Sans" panose="020B0604020202020204" pitchFamily="34" charset="0"/>
              </a:rPr>
              <a:t>Expenses</a:t>
            </a:r>
            <a:r>
              <a:rPr lang="en-US" altLang="en-US" sz="21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 are the cost of assets consumed or services used in the process of earning revenue.</a:t>
            </a:r>
          </a:p>
          <a:p>
            <a:pPr>
              <a:lnSpc>
                <a:spcPct val="115000"/>
              </a:lnSpc>
              <a:spcBef>
                <a:spcPct val="45000"/>
              </a:spcBef>
              <a:buClrTx/>
              <a:buSzPct val="80000"/>
              <a:buFontTx/>
              <a:buNone/>
            </a:pPr>
            <a:r>
              <a:rPr lang="en-US" altLang="en-US" sz="21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Common expenses are: salaries expense, rent expense, utilities expense, tax expense, etc.</a:t>
            </a:r>
          </a:p>
        </p:txBody>
      </p:sp>
      <p:sp>
        <p:nvSpPr>
          <p:cNvPr id="37891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378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4488"/>
            <a:ext cx="8229600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Stockholders’ Equity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166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Three activities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Who uses accounting data?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Financial and managerial accounting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6626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9"/>
          <p:cNvSpPr txBox="1">
            <a:spLocks noChangeArrowheads="1"/>
          </p:cNvSpPr>
          <p:nvPr/>
        </p:nvSpPr>
        <p:spPr bwMode="auto">
          <a:xfrm>
            <a:off x="4267200" y="5508625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</a:t>
            </a:r>
          </a:p>
        </p:txBody>
      </p:sp>
      <p:sp>
        <p:nvSpPr>
          <p:cNvPr id="38915" name="Text Box 20"/>
          <p:cNvSpPr txBox="1">
            <a:spLocks noChangeArrowheads="1"/>
          </p:cNvSpPr>
          <p:nvPr/>
        </p:nvSpPr>
        <p:spPr bwMode="auto">
          <a:xfrm>
            <a:off x="6553200" y="5508625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Decrease</a:t>
            </a:r>
          </a:p>
        </p:txBody>
      </p:sp>
      <p:sp>
        <p:nvSpPr>
          <p:cNvPr id="299035" name="Rectangle 27"/>
          <p:cNvSpPr>
            <a:spLocks noChangeArrowheads="1"/>
          </p:cNvSpPr>
          <p:nvPr/>
        </p:nvSpPr>
        <p:spPr bwMode="auto">
          <a:xfrm>
            <a:off x="4267200" y="55626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6" name="Rectangle 28"/>
          <p:cNvSpPr>
            <a:spLocks noChangeArrowheads="1"/>
          </p:cNvSpPr>
          <p:nvPr/>
        </p:nvSpPr>
        <p:spPr bwMode="auto">
          <a:xfrm>
            <a:off x="6553200" y="55626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8918" name="Text Box 2"/>
          <p:cNvSpPr txBox="1">
            <a:spLocks noChangeArrowheads="1"/>
          </p:cNvSpPr>
          <p:nvPr/>
        </p:nvSpPr>
        <p:spPr bwMode="auto">
          <a:xfrm>
            <a:off x="4114800" y="2925763"/>
            <a:ext cx="2209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Classification</a:t>
            </a:r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609600" y="1393825"/>
            <a:ext cx="7924800" cy="1349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Classify the following items as issuance of stock, dividends, revenues, or expenses. Then indicate whether each item increases or decreases stockholders’ equity.</a:t>
            </a:r>
          </a:p>
        </p:txBody>
      </p:sp>
      <p:sp>
        <p:nvSpPr>
          <p:cNvPr id="38920" name="Rectangle 6"/>
          <p:cNvSpPr>
            <a:spLocks noChangeArrowheads="1"/>
          </p:cNvSpPr>
          <p:nvPr/>
        </p:nvSpPr>
        <p:spPr bwMode="auto">
          <a:xfrm>
            <a:off x="609600" y="3441700"/>
            <a:ext cx="3276600" cy="280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Rent Expense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Service Revenue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Dividends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Salaries and Wages Expense</a:t>
            </a: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4267200" y="3352800"/>
            <a:ext cx="190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6400800" y="2925763"/>
            <a:ext cx="2209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Effect on Equity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4267200" y="3429000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6553200" y="3429000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Decrease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4267200" y="4038600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6553200" y="4038600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Increase</a:t>
            </a:r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4267200" y="4648200"/>
            <a:ext cx="1828800" cy="47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Dividends</a:t>
            </a:r>
          </a:p>
        </p:txBody>
      </p:sp>
      <p:sp>
        <p:nvSpPr>
          <p:cNvPr id="38928" name="Text Box 18"/>
          <p:cNvSpPr txBox="1">
            <a:spLocks noChangeArrowheads="1"/>
          </p:cNvSpPr>
          <p:nvPr/>
        </p:nvSpPr>
        <p:spPr bwMode="auto">
          <a:xfrm>
            <a:off x="6553200" y="4670425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Decrease</a:t>
            </a:r>
          </a:p>
        </p:txBody>
      </p:sp>
      <p:sp>
        <p:nvSpPr>
          <p:cNvPr id="299029" name="Rectangle 21"/>
          <p:cNvSpPr>
            <a:spLocks noChangeArrowheads="1"/>
          </p:cNvSpPr>
          <p:nvPr/>
        </p:nvSpPr>
        <p:spPr bwMode="auto">
          <a:xfrm>
            <a:off x="4267200" y="35052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0" name="Rectangle 22"/>
          <p:cNvSpPr>
            <a:spLocks noChangeArrowheads="1"/>
          </p:cNvSpPr>
          <p:nvPr/>
        </p:nvSpPr>
        <p:spPr bwMode="auto">
          <a:xfrm>
            <a:off x="6553200" y="35052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1" name="Rectangle 23"/>
          <p:cNvSpPr>
            <a:spLocks noChangeArrowheads="1"/>
          </p:cNvSpPr>
          <p:nvPr/>
        </p:nvSpPr>
        <p:spPr bwMode="auto">
          <a:xfrm>
            <a:off x="4267200" y="41148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2" name="Rectangle 24"/>
          <p:cNvSpPr>
            <a:spLocks noChangeArrowheads="1"/>
          </p:cNvSpPr>
          <p:nvPr/>
        </p:nvSpPr>
        <p:spPr bwMode="auto">
          <a:xfrm>
            <a:off x="6553200" y="41148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4" name="Rectangle 26"/>
          <p:cNvSpPr>
            <a:spLocks noChangeArrowheads="1"/>
          </p:cNvSpPr>
          <p:nvPr/>
        </p:nvSpPr>
        <p:spPr bwMode="auto">
          <a:xfrm>
            <a:off x="6553200" y="47244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8935" name="Line 32"/>
          <p:cNvSpPr>
            <a:spLocks noChangeShapeType="1"/>
          </p:cNvSpPr>
          <p:nvPr/>
        </p:nvSpPr>
        <p:spPr bwMode="auto">
          <a:xfrm>
            <a:off x="6553200" y="3352800"/>
            <a:ext cx="190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28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Stockholders’ Equity Effects</a:t>
            </a:r>
          </a:p>
        </p:txBody>
      </p:sp>
      <p:sp>
        <p:nvSpPr>
          <p:cNvPr id="299033" name="Rectangle 25"/>
          <p:cNvSpPr>
            <a:spLocks noChangeArrowheads="1"/>
          </p:cNvSpPr>
          <p:nvPr/>
        </p:nvSpPr>
        <p:spPr bwMode="auto">
          <a:xfrm>
            <a:off x="4267200" y="47244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99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99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99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99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35" grpId="0" animBg="1"/>
      <p:bldP spid="299036" grpId="0" animBg="1"/>
      <p:bldP spid="299029" grpId="0" animBg="1"/>
      <p:bldP spid="299030" grpId="0" animBg="1"/>
      <p:bldP spid="299031" grpId="0" animBg="1"/>
      <p:bldP spid="299032" grpId="0" animBg="1"/>
      <p:bldP spid="299034" grpId="0" animBg="1"/>
      <p:bldP spid="2990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1-4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Analyzing Business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6188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166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Transaction analysis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Expanding the accounting equation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Summary of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701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6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6934200" y="1600200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Transaction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33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320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300" dirty="0">
                <a:solidFill>
                  <a:schemeClr val="hlink"/>
                </a:solidFill>
                <a:latin typeface="Liberation Sans" panose="020B0604020202020204" pitchFamily="34" charset="0"/>
              </a:rPr>
              <a:t>Transactions</a:t>
            </a:r>
            <a:r>
              <a:rPr lang="en-US" altLang="en-US" sz="2300" b="0" dirty="0">
                <a:latin typeface="Liberation Sans" panose="020B0604020202020204" pitchFamily="34" charset="0"/>
              </a:rPr>
              <a:t> are a business’s economic events recorded by accountants.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May be </a:t>
            </a:r>
            <a:r>
              <a:rPr lang="en-US" altLang="en-US" sz="2200" dirty="0">
                <a:latin typeface="Liberation Sans" panose="020B0604020202020204" pitchFamily="34" charset="0"/>
              </a:rPr>
              <a:t>external</a:t>
            </a:r>
            <a:r>
              <a:rPr lang="en-US" altLang="en-US" sz="2200" b="0" dirty="0">
                <a:latin typeface="Liberation Sans" panose="020B0604020202020204" pitchFamily="34" charset="0"/>
              </a:rPr>
              <a:t> or </a:t>
            </a:r>
            <a:r>
              <a:rPr lang="en-US" altLang="en-US" sz="2200" dirty="0">
                <a:latin typeface="Liberation Sans" panose="020B0604020202020204" pitchFamily="34" charset="0"/>
              </a:rPr>
              <a:t>internal</a:t>
            </a:r>
            <a:r>
              <a:rPr lang="en-US" altLang="en-US" sz="2200" b="0" dirty="0">
                <a:latin typeface="Liberation Sans" panose="020B0604020202020204" pitchFamily="34" charset="0"/>
              </a:rPr>
              <a:t>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Not all activities represent transactions.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Each transaction has a </a:t>
            </a:r>
            <a:r>
              <a:rPr lang="en-US" altLang="en-US" sz="2200" dirty="0">
                <a:latin typeface="Liberation Sans" panose="020B0604020202020204" pitchFamily="34" charset="0"/>
              </a:rPr>
              <a:t>dual effect</a:t>
            </a:r>
            <a:r>
              <a:rPr lang="en-US" altLang="en-US" sz="2200" b="0" dirty="0">
                <a:latin typeface="Liberation Sans" panose="020B0604020202020204" pitchFamily="34" charset="0"/>
              </a:rPr>
              <a:t> on the accounting equation.</a:t>
            </a:r>
          </a:p>
        </p:txBody>
      </p:sp>
    </p:spTree>
    <p:extLst>
      <p:ext uri="{BB962C8B-B14F-4D97-AF65-F5344CB8AC3E}">
        <p14:creationId xmlns:p14="http://schemas.microsoft.com/office/powerpoint/2010/main" val="1077620045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SzPct val="80000"/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Accounting Cycle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" y="1371600"/>
            <a:ext cx="8077200" cy="5029200"/>
            <a:chOff x="609600" y="1371600"/>
            <a:chExt cx="8077200" cy="50292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09600" y="1371600"/>
              <a:ext cx="8077200" cy="502920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dirty="0">
                <a:solidFill>
                  <a:schemeClr val="tx1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6781800" y="5334000"/>
              <a:ext cx="0" cy="5334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rot="5400000" flipV="1">
              <a:off x="2743200" y="1524000"/>
              <a:ext cx="0" cy="6096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172200" y="1828800"/>
              <a:ext cx="6096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19400" y="1600200"/>
              <a:ext cx="3552825" cy="457200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1. 	Analyze business transactions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781800" y="1828800"/>
              <a:ext cx="0" cy="5334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6781800" y="2819400"/>
              <a:ext cx="0" cy="3810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257800" y="2362200"/>
              <a:ext cx="31242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2. 	Journalize the transactions 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781800" y="3673475"/>
              <a:ext cx="6350" cy="344488"/>
            </a:xfrm>
            <a:custGeom>
              <a:avLst/>
              <a:gdLst>
                <a:gd name="T0" fmla="*/ 0 w 4"/>
                <a:gd name="T1" fmla="*/ 0 h 217"/>
                <a:gd name="T2" fmla="*/ 2147483647 w 4"/>
                <a:gd name="T3" fmla="*/ 2147483647 h 217"/>
                <a:gd name="T4" fmla="*/ 0 60000 65536"/>
                <a:gd name="T5" fmla="*/ 0 60000 65536"/>
                <a:gd name="T6" fmla="*/ 0 w 4"/>
                <a:gd name="T7" fmla="*/ 0 h 217"/>
                <a:gd name="T8" fmla="*/ 4 w 4"/>
                <a:gd name="T9" fmla="*/ 217 h 2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17">
                  <a:moveTo>
                    <a:pt x="0" y="0"/>
                  </a:moveTo>
                  <a:lnTo>
                    <a:pt x="4" y="217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6781800" y="4511675"/>
              <a:ext cx="1588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 rot="10800000">
              <a:off x="2436813" y="46640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 rot="10800000">
              <a:off x="2436813" y="38258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 rot="10800000">
              <a:off x="2436813" y="29876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rot="16200000">
              <a:off x="2171700" y="2095500"/>
              <a:ext cx="5334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47738" y="48768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6. 	Prepare an adjusted trial balance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47738" y="40386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7. 	Prepare financial statements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947738" y="32004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8. 	Journalize and post closing entries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947738" y="23622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9. 	Prepare a post-closing trial balance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257800" y="40386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4.  Prepare a trial balance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257800" y="32004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3.  Post to ledger accounts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438400" y="5867400"/>
              <a:ext cx="43434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57800" y="48768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5.  Journalize and post adjusting entries</a:t>
              </a: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 rot="10800000">
              <a:off x="2438400" y="5502275"/>
              <a:ext cx="1588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4450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990000"/>
                </a:solidFill>
                <a:latin typeface="Liberation Sans" panose="020B0604020202020204" pitchFamily="34" charset="0"/>
              </a:rPr>
              <a:t>Illustration: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  </a:t>
            </a:r>
            <a:r>
              <a:rPr lang="en-US" altLang="en-US" sz="2200" b="0" dirty="0">
                <a:latin typeface="Liberation Sans" panose="020B0604020202020204" pitchFamily="34" charset="0"/>
              </a:rPr>
              <a:t>Are the following events recorded in the accounting records?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1143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Event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514600" y="2270125"/>
            <a:ext cx="1828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Purchase computer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3400" y="3733800"/>
            <a:ext cx="1524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Criterion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438400" y="3657600"/>
            <a:ext cx="6324600" cy="762000"/>
          </a:xfrm>
          <a:prstGeom prst="rect">
            <a:avLst/>
          </a:prstGeom>
          <a:solidFill>
            <a:srgbClr val="C5C5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Is the financial position (assets, liabilities, or stockholder’s equity) of the company changed?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 flipV="1">
            <a:off x="3429000" y="33528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4419600" y="2108200"/>
            <a:ext cx="23622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Discuss product design with potential customer</a:t>
            </a:r>
          </a:p>
        </p:txBody>
      </p:sp>
      <p:sp>
        <p:nvSpPr>
          <p:cNvPr id="41993" name="Text Box 12"/>
          <p:cNvSpPr txBox="1">
            <a:spLocks noChangeArrowheads="1"/>
          </p:cNvSpPr>
          <p:nvPr/>
        </p:nvSpPr>
        <p:spPr bwMode="auto">
          <a:xfrm>
            <a:off x="6629400" y="2438400"/>
            <a:ext cx="2057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Pay rent</a:t>
            </a:r>
          </a:p>
        </p:txBody>
      </p:sp>
      <p:sp>
        <p:nvSpPr>
          <p:cNvPr id="41994" name="Line 13"/>
          <p:cNvSpPr>
            <a:spLocks noChangeShapeType="1"/>
          </p:cNvSpPr>
          <p:nvPr/>
        </p:nvSpPr>
        <p:spPr bwMode="auto">
          <a:xfrm flipV="1">
            <a:off x="7696200" y="33528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5" name="Text Box 16"/>
          <p:cNvSpPr txBox="1">
            <a:spLocks noChangeArrowheads="1"/>
          </p:cNvSpPr>
          <p:nvPr/>
        </p:nvSpPr>
        <p:spPr bwMode="auto">
          <a:xfrm>
            <a:off x="533400" y="4945063"/>
            <a:ext cx="213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Record/  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Don’t Record</a:t>
            </a:r>
          </a:p>
        </p:txBody>
      </p:sp>
      <p:sp>
        <p:nvSpPr>
          <p:cNvPr id="41996" name="Freeform 18"/>
          <p:cNvSpPr>
            <a:spLocks/>
          </p:cNvSpPr>
          <p:nvPr/>
        </p:nvSpPr>
        <p:spPr bwMode="auto">
          <a:xfrm>
            <a:off x="3429000" y="4419600"/>
            <a:ext cx="3175" cy="339725"/>
          </a:xfrm>
          <a:custGeom>
            <a:avLst/>
            <a:gdLst>
              <a:gd name="T0" fmla="*/ 2147483647 w 2"/>
              <a:gd name="T1" fmla="*/ 0 h 214"/>
              <a:gd name="T2" fmla="*/ 0 w 2"/>
              <a:gd name="T3" fmla="*/ 2147483647 h 214"/>
              <a:gd name="T4" fmla="*/ 0 60000 65536"/>
              <a:gd name="T5" fmla="*/ 0 60000 65536"/>
              <a:gd name="T6" fmla="*/ 0 w 2"/>
              <a:gd name="T7" fmla="*/ 0 h 214"/>
              <a:gd name="T8" fmla="*/ 2 w 2"/>
              <a:gd name="T9" fmla="*/ 214 h 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14">
                <a:moveTo>
                  <a:pt x="2" y="0"/>
                </a:moveTo>
                <a:lnTo>
                  <a:pt x="0" y="21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7" name="Freeform 19"/>
          <p:cNvSpPr>
            <a:spLocks/>
          </p:cNvSpPr>
          <p:nvPr/>
        </p:nvSpPr>
        <p:spPr bwMode="auto">
          <a:xfrm>
            <a:off x="5559425" y="4419600"/>
            <a:ext cx="3175" cy="339725"/>
          </a:xfrm>
          <a:custGeom>
            <a:avLst/>
            <a:gdLst>
              <a:gd name="T0" fmla="*/ 2147483647 w 2"/>
              <a:gd name="T1" fmla="*/ 0 h 214"/>
              <a:gd name="T2" fmla="*/ 0 w 2"/>
              <a:gd name="T3" fmla="*/ 2147483647 h 214"/>
              <a:gd name="T4" fmla="*/ 0 60000 65536"/>
              <a:gd name="T5" fmla="*/ 0 60000 65536"/>
              <a:gd name="T6" fmla="*/ 0 w 2"/>
              <a:gd name="T7" fmla="*/ 0 h 214"/>
              <a:gd name="T8" fmla="*/ 2 w 2"/>
              <a:gd name="T9" fmla="*/ 214 h 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14">
                <a:moveTo>
                  <a:pt x="2" y="0"/>
                </a:moveTo>
                <a:lnTo>
                  <a:pt x="0" y="21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8" name="Freeform 20"/>
          <p:cNvSpPr>
            <a:spLocks/>
          </p:cNvSpPr>
          <p:nvPr/>
        </p:nvSpPr>
        <p:spPr bwMode="auto">
          <a:xfrm>
            <a:off x="7696200" y="4419600"/>
            <a:ext cx="4763" cy="334963"/>
          </a:xfrm>
          <a:custGeom>
            <a:avLst/>
            <a:gdLst>
              <a:gd name="T0" fmla="*/ 0 w 3"/>
              <a:gd name="T1" fmla="*/ 0 h 211"/>
              <a:gd name="T2" fmla="*/ 2147483647 w 3"/>
              <a:gd name="T3" fmla="*/ 2147483647 h 211"/>
              <a:gd name="T4" fmla="*/ 0 60000 65536"/>
              <a:gd name="T5" fmla="*/ 0 60000 65536"/>
              <a:gd name="T6" fmla="*/ 0 w 3"/>
              <a:gd name="T7" fmla="*/ 0 h 211"/>
              <a:gd name="T8" fmla="*/ 3 w 3"/>
              <a:gd name="T9" fmla="*/ 211 h 2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11">
                <a:moveTo>
                  <a:pt x="0" y="0"/>
                </a:moveTo>
                <a:lnTo>
                  <a:pt x="3" y="211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9" name="Line 2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2000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Transaction Analysis</a:t>
            </a:r>
          </a:p>
        </p:txBody>
      </p:sp>
      <p:sp>
        <p:nvSpPr>
          <p:cNvPr id="42001" name="Line 9"/>
          <p:cNvSpPr>
            <a:spLocks noChangeShapeType="1"/>
          </p:cNvSpPr>
          <p:nvPr/>
        </p:nvSpPr>
        <p:spPr bwMode="auto">
          <a:xfrm flipV="1">
            <a:off x="5562600" y="33528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22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72038"/>
            <a:ext cx="9525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864100"/>
            <a:ext cx="75565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4876800"/>
            <a:ext cx="75565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6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6934200" y="1600200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Expanding the accounting equation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1542"/>
            <a:ext cx="8534400" cy="299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590800" y="2438400"/>
            <a:ext cx="6324600" cy="2209800"/>
          </a:xfrm>
          <a:prstGeom prst="rect">
            <a:avLst/>
          </a:prstGeom>
          <a:noFill/>
          <a:ln w="50800" cap="sq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04800" y="5029200"/>
            <a:ext cx="8305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latin typeface="Liberation Sans" panose="020B0604020202020204" pitchFamily="34" charset="0"/>
              </a:rPr>
              <a:t>How do business transactions affect the accounting equation?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Line 4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Transaction Analysis</a:t>
            </a:r>
          </a:p>
        </p:txBody>
      </p:sp>
      <p:sp>
        <p:nvSpPr>
          <p:cNvPr id="44051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229600" cy="247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TRANSACTION 1. INVESTMENT BY STOCKHOLDERS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 </a:t>
            </a: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Ray and Barbara Neal decide to start a smartphone app development company that they incorporate as Softbyte Inc. On September 1, 2017, they invest </a:t>
            </a:r>
            <a:r>
              <a:rPr 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$15,000 cash </a:t>
            </a: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 the business in exchange for </a:t>
            </a:r>
            <a:r>
              <a:rPr 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$15,000 of common stock</a:t>
            </a: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 The common stock indicates the ownership interest that the Neals have in Softbyte Inc. This transaction results in an equal increase in both assets and stockholders’ equity.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0386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386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40386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500" y="40386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40386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40386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0386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40386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81000" y="4572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59499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978408" y="4572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676400" y="4495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743200" y="4495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4495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48200" y="4495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638800" y="4495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53200" y="4495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15200" y="4495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77200" y="4495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399" y="37338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990600" y="4038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562600" y="4038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53200" y="4038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4038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7000" y="4038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4038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0" y="4038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990600" y="4876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Rectangle 84"/>
          <p:cNvSpPr>
            <a:spLocks noChangeArrowheads="1"/>
          </p:cNvSpPr>
          <p:nvPr/>
        </p:nvSpPr>
        <p:spPr bwMode="auto">
          <a:xfrm>
            <a:off x="7620000" y="3382962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</a:t>
            </a: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19050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76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2. PURCHASE OF EQUIPMENT FOR CASH  </a:t>
            </a:r>
            <a:r>
              <a:rPr lang="en-US" b="0" dirty="0"/>
              <a:t>Softbyte Inc. purchases computer equipment for </a:t>
            </a:r>
            <a:r>
              <a:rPr lang="en-US" dirty="0"/>
              <a:t>$7,000 cash</a:t>
            </a:r>
            <a:r>
              <a:rPr lang="en-US" b="0" dirty="0"/>
              <a:t>.</a:t>
            </a:r>
            <a:endParaRPr lang="en-US" altLang="en-US" b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81000" y="3087553"/>
            <a:ext cx="8610600" cy="3008447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98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</a:t>
            </a: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19050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3431977"/>
            <a:ext cx="8610600" cy="2740223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3. PURCHASE OF SUPPLIES ON CREDIT  </a:t>
            </a:r>
            <a:r>
              <a:rPr lang="en-US" b="0" dirty="0"/>
              <a:t>Softbyte Inc. </a:t>
            </a:r>
            <a:r>
              <a:rPr lang="en-US" dirty="0"/>
              <a:t>purchases</a:t>
            </a:r>
            <a:r>
              <a:rPr lang="en-US" b="0" dirty="0"/>
              <a:t> </a:t>
            </a:r>
            <a:r>
              <a:rPr lang="en-US" dirty="0"/>
              <a:t>for</a:t>
            </a:r>
            <a:r>
              <a:rPr lang="en-US" b="0" dirty="0"/>
              <a:t> </a:t>
            </a:r>
            <a:r>
              <a:rPr lang="en-US" dirty="0"/>
              <a:t>$1,600 </a:t>
            </a:r>
            <a:r>
              <a:rPr lang="en-US" b="0" dirty="0"/>
              <a:t>headsets and other accessories expected to last several months. The supplier allows Softbyte to pay this bill in October.</a:t>
            </a:r>
            <a:endParaRPr lang="en-US" altLang="en-US" b="0" dirty="0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304800" y="1554162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8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Three Activities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3400" y="1487487"/>
            <a:ext cx="8153400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70000"/>
              </a:spcBef>
              <a:buClrTx/>
              <a:buSzPct val="95000"/>
              <a:buFontTx/>
              <a:buNone/>
            </a:pPr>
            <a:r>
              <a:rPr lang="en-US" altLang="en-US" sz="2200" dirty="0">
                <a:solidFill>
                  <a:schemeClr val="hlink"/>
                </a:solidFill>
                <a:latin typeface="Liberation Sans" panose="020B0604020202020204" pitchFamily="34" charset="0"/>
              </a:rPr>
              <a:t>Accounting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consists of three basic activities – it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identifies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records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and 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communicates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economic events of an organization to interested users.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3357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19050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3733800"/>
            <a:ext cx="8610600" cy="2360712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4. SERVICES PERFORMED FOR CASH  </a:t>
            </a:r>
            <a:r>
              <a:rPr lang="en-US" b="0" dirty="0"/>
              <a:t>Softbyte Inc. receives </a:t>
            </a:r>
            <a:r>
              <a:rPr lang="en-US" dirty="0"/>
              <a:t>$1,200</a:t>
            </a:r>
            <a:r>
              <a:rPr lang="en-US" b="0" dirty="0"/>
              <a:t> </a:t>
            </a:r>
            <a:r>
              <a:rPr lang="en-US" dirty="0"/>
              <a:t>cash</a:t>
            </a:r>
            <a:r>
              <a:rPr lang="en-US" b="0" dirty="0"/>
              <a:t> from customers for app development services it has performed.</a:t>
            </a:r>
            <a:endParaRPr lang="en-US" altLang="en-US" b="0" dirty="0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05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19050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4038599"/>
            <a:ext cx="8610600" cy="2179767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5. PURCHASE OF ADVERTISING ON CREDIT  </a:t>
            </a:r>
            <a:r>
              <a:rPr lang="en-US" b="0" dirty="0"/>
              <a:t>Softbyte Inc. receives a </a:t>
            </a:r>
            <a:r>
              <a:rPr lang="en-US" dirty="0"/>
              <a:t>bill for $250 </a:t>
            </a:r>
            <a:r>
              <a:rPr lang="en-US" b="0" dirty="0"/>
              <a:t>from the </a:t>
            </a:r>
            <a:r>
              <a:rPr lang="en-US" b="0" i="1" dirty="0"/>
              <a:t>Daily News </a:t>
            </a:r>
            <a:r>
              <a:rPr lang="en-US" b="0" dirty="0"/>
              <a:t>for advertising on its online website but postpones payment until a later date.</a:t>
            </a:r>
            <a:endParaRPr lang="en-US" altLang="en-US" b="0" dirty="0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12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19050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4343400"/>
            <a:ext cx="8610600" cy="179876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TRANSACTION 6. SERVICES PROVIDED FOR CASH AND CREDIT.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Softbyte provides </a:t>
            </a: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$3,500 of services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 The company receives </a:t>
            </a: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cash of $1,500 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from customers, and it bills the balance of </a:t>
            </a: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$2,000 on account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304800" y="1554162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72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  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19050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5181600"/>
            <a:ext cx="8610600" cy="87990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7. PAYMENT OF EXPENSES  </a:t>
            </a:r>
            <a:r>
              <a:rPr lang="en-US" b="0" dirty="0"/>
              <a:t>Softbyte Inc. pays the following expenses in cash for September: office rent </a:t>
            </a:r>
            <a:r>
              <a:rPr lang="en-US" dirty="0"/>
              <a:t>$600</a:t>
            </a:r>
            <a:r>
              <a:rPr lang="en-US" b="0" dirty="0"/>
              <a:t>, salaries and wages of employees </a:t>
            </a:r>
            <a:r>
              <a:rPr lang="en-US" dirty="0"/>
              <a:t>$900</a:t>
            </a:r>
            <a:r>
              <a:rPr lang="en-US" b="0" dirty="0"/>
              <a:t>, and utilities </a:t>
            </a:r>
            <a:r>
              <a:rPr lang="en-US" dirty="0"/>
              <a:t>$200</a:t>
            </a:r>
            <a:r>
              <a:rPr lang="en-US" b="0" dirty="0"/>
              <a:t>.</a:t>
            </a:r>
            <a:endParaRPr lang="en-US" altLang="en-US" b="0" dirty="0"/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49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19050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5486399"/>
            <a:ext cx="8610600" cy="803077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8. PAYMENT OF ACCOUNTS PAYABLE  </a:t>
            </a:r>
            <a:r>
              <a:rPr lang="en-US" b="0" dirty="0"/>
              <a:t>Softbyte Inc. </a:t>
            </a:r>
            <a:r>
              <a:rPr lang="en-US" dirty="0"/>
              <a:t>pays its $250 </a:t>
            </a:r>
            <a:r>
              <a:rPr lang="en-US" b="0" i="1" dirty="0"/>
              <a:t>Daily News </a:t>
            </a:r>
            <a:r>
              <a:rPr lang="en-US" b="0" dirty="0"/>
              <a:t>bill in cash. The company previously (in Transaction 5) recorded the bill as an increase in Accounts Payable.</a:t>
            </a:r>
            <a:endParaRPr lang="en-US" altLang="en-US" b="0" dirty="0"/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228600" y="1554162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  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8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19050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5791200"/>
            <a:ext cx="8610600" cy="4176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0010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9. RECEIPT OF CASH ON ACCOUNT  </a:t>
            </a:r>
            <a:r>
              <a:rPr lang="en-US" b="0" dirty="0"/>
              <a:t>Softbyte Inc. </a:t>
            </a:r>
            <a:r>
              <a:rPr lang="en-US" dirty="0"/>
              <a:t>receives $600 in cash </a:t>
            </a:r>
            <a:r>
              <a:rPr lang="en-US" b="0" dirty="0"/>
              <a:t>from customers who had been billed for services (in Transaction 6).</a:t>
            </a:r>
            <a:endParaRPr lang="en-US" altLang="en-US" b="0" dirty="0"/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  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37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48035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6002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6002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6002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6002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6002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6002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16002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16002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300"/>
              </a:spcBef>
            </a:pPr>
            <a:r>
              <a:rPr lang="en-US" sz="1200" dirty="0"/>
              <a:t>Retained Earnings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133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2954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600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1797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4413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441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27432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48065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5717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098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175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57576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6417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6417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5794178"/>
            <a:ext cx="8229600" cy="454222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153400" cy="76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10. DIVIDENDS  </a:t>
            </a:r>
            <a:r>
              <a:rPr lang="en-US" b="0" dirty="0"/>
              <a:t>The corporation pays a dividend of </a:t>
            </a:r>
            <a:r>
              <a:rPr lang="en-US" dirty="0"/>
              <a:t>$1,300 in cash </a:t>
            </a:r>
            <a:r>
              <a:rPr lang="en-US" b="0" dirty="0"/>
              <a:t>to Ray and Barbara Neal, the stockholders of Softbyte Inc.</a:t>
            </a:r>
            <a:endParaRPr lang="en-US" altLang="en-US" b="0" dirty="0"/>
          </a:p>
        </p:txBody>
      </p:sp>
      <p:sp>
        <p:nvSpPr>
          <p:cNvPr id="84" name="Left Brace 83"/>
          <p:cNvSpPr/>
          <p:nvPr/>
        </p:nvSpPr>
        <p:spPr bwMode="auto">
          <a:xfrm rot="16200000">
            <a:off x="6697172" y="4199429"/>
            <a:ext cx="182974" cy="4128518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6" name="Left Brace 85"/>
          <p:cNvSpPr/>
          <p:nvPr/>
        </p:nvSpPr>
        <p:spPr bwMode="auto">
          <a:xfrm rot="16200000">
            <a:off x="2728675" y="4421932"/>
            <a:ext cx="182975" cy="3683510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2209800" y="6367046"/>
            <a:ext cx="12954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6096000" y="6367046"/>
            <a:ext cx="13716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90" name="Rectangle 84"/>
          <p:cNvSpPr>
            <a:spLocks noChangeArrowheads="1"/>
          </p:cNvSpPr>
          <p:nvPr/>
        </p:nvSpPr>
        <p:spPr bwMode="auto">
          <a:xfrm>
            <a:off x="2286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  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3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	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55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85" grpId="0" animBg="1"/>
      <p:bldP spid="84" grpId="0" animBg="1"/>
      <p:bldP spid="86" grpId="0" animBg="1"/>
      <p:bldP spid="88" grpId="0"/>
      <p:bldP spid="8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609600" y="1393825"/>
            <a:ext cx="7924800" cy="44788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Transactions made by Virmari &amp; Co., a public accounting firm, for the month of August are shown below. Prepare a tabular analysis which shows the effects of these transactions on the expanded accounting equation.</a:t>
            </a:r>
          </a:p>
          <a:p>
            <a:pPr marL="457200" indent="-457200">
              <a:lnSpc>
                <a:spcPct val="125000"/>
              </a:lnSpc>
              <a:spcBef>
                <a:spcPts val="900"/>
              </a:spcBef>
              <a:buClrTx/>
              <a:buSzTx/>
              <a:buFontTx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Stockholders purchased shares of stock for $25,000 cash.</a:t>
            </a:r>
          </a:p>
          <a:p>
            <a:pPr marL="457200" indent="-457200">
              <a:lnSpc>
                <a:spcPct val="125000"/>
              </a:lnSpc>
              <a:spcBef>
                <a:spcPts val="900"/>
              </a:spcBef>
              <a:buClrTx/>
              <a:buSzTx/>
              <a:buFontTx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company purchased $7,000 of office equipment on credit.</a:t>
            </a:r>
          </a:p>
          <a:p>
            <a:pPr marL="457200" indent="-457200">
              <a:lnSpc>
                <a:spcPct val="125000"/>
              </a:lnSpc>
              <a:spcBef>
                <a:spcPts val="900"/>
              </a:spcBef>
              <a:buClrTx/>
              <a:buSzTx/>
              <a:buFontTx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company received $8,000 cash in exchange for services performed.</a:t>
            </a:r>
          </a:p>
          <a:p>
            <a:pPr marL="457200" indent="-457200">
              <a:lnSpc>
                <a:spcPct val="125000"/>
              </a:lnSpc>
              <a:spcBef>
                <a:spcPts val="900"/>
              </a:spcBef>
              <a:buClrTx/>
              <a:buSzTx/>
              <a:buFontTx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company paid $850 for this month’s rent.</a:t>
            </a:r>
          </a:p>
          <a:p>
            <a:pPr marL="457200" indent="-457200">
              <a:lnSpc>
                <a:spcPct val="125000"/>
              </a:lnSpc>
              <a:spcBef>
                <a:spcPts val="900"/>
              </a:spcBef>
              <a:buClrTx/>
              <a:buSzTx/>
              <a:buFontTx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The company paid a dividend of $1,000 in cash to stockholders.</a:t>
            </a:r>
            <a:endParaRPr lang="en-US" altLang="en-US" sz="20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28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Tabular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9107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/>
          <p:cNvCxnSpPr/>
          <p:nvPr/>
        </p:nvCxnSpPr>
        <p:spPr bwMode="auto">
          <a:xfrm>
            <a:off x="990600" y="5410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04800" y="3212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432425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1.	+25,000			+25,000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Trans-</a:t>
            </a:r>
          </a:p>
          <a:p>
            <a:r>
              <a:rPr lang="en-US" sz="1600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Cash 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5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00600" y="2590800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9800" y="2590800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Retained Earnings</a:t>
            </a:r>
          </a:p>
          <a:p>
            <a:r>
              <a:rPr lang="en-US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3124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9050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352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00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943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342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924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22860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146175" algn="ctr"/>
                <a:tab pos="3084513" algn="ctr"/>
                <a:tab pos="5773738" algn="ctr"/>
              </a:tabLst>
            </a:pPr>
            <a:r>
              <a:rPr lang="en-US" sz="1600" dirty="0"/>
              <a:t>	Assets	=   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14400" y="2590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7244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36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28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2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3581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001000" cy="43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341313" indent="-341313">
              <a:lnSpc>
                <a:spcPct val="125000"/>
              </a:lnSpc>
              <a:spcBef>
                <a:spcPts val="900"/>
              </a:spcBef>
              <a:buFontTx/>
              <a:buAutoNum type="arabicPeriod"/>
            </a:pPr>
            <a:r>
              <a:rPr lang="en-US" sz="2000" dirty="0"/>
              <a:t>Stockholders purchased shares of stock for $25,000 cash.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304800" y="36700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2.		+7,000	+7,000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990600" y="4038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04800" y="41272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3.	+8,000				+8,000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90600" y="4495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304800" y="45844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4.	-850					-850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990600" y="4953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04800" y="50416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5.	-1,000						-1,000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19171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64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812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955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9463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936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990600" y="5867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19171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3364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12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5955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9463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7936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990600" y="5943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19171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364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812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5955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9463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7936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6" name="Text Box 10"/>
          <p:cNvSpPr txBox="1">
            <a:spLocks noChangeArrowheads="1"/>
          </p:cNvSpPr>
          <p:nvPr/>
        </p:nvSpPr>
        <p:spPr bwMode="auto">
          <a:xfrm>
            <a:off x="304800" y="5498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432425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	$31,150	$7,000	$7,000	$25,000	$8,000	$850	$1,000</a:t>
            </a:r>
          </a:p>
        </p:txBody>
      </p:sp>
      <p:sp>
        <p:nvSpPr>
          <p:cNvPr id="176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7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Tabular Analysis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7244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9436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9050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352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9342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924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90" name="Left Brace 189"/>
          <p:cNvSpPr/>
          <p:nvPr/>
        </p:nvSpPr>
        <p:spPr bwMode="auto">
          <a:xfrm rot="16200000">
            <a:off x="6036516" y="3412283"/>
            <a:ext cx="182975" cy="5398009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1" name="Left Brace 190"/>
          <p:cNvSpPr/>
          <p:nvPr/>
        </p:nvSpPr>
        <p:spPr bwMode="auto">
          <a:xfrm rot="16200000">
            <a:off x="2093168" y="4905042"/>
            <a:ext cx="182974" cy="2412494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2" name="Text Box 10"/>
          <p:cNvSpPr txBox="1">
            <a:spLocks noChangeArrowheads="1"/>
          </p:cNvSpPr>
          <p:nvPr/>
        </p:nvSpPr>
        <p:spPr bwMode="auto">
          <a:xfrm>
            <a:off x="1524000" y="6248400"/>
            <a:ext cx="12954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193" name="Text Box 10"/>
          <p:cNvSpPr txBox="1">
            <a:spLocks noChangeArrowheads="1"/>
          </p:cNvSpPr>
          <p:nvPr/>
        </p:nvSpPr>
        <p:spPr bwMode="auto">
          <a:xfrm>
            <a:off x="5486400" y="6248400"/>
            <a:ext cx="13716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183" name="Rectangle 182"/>
          <p:cNvSpPr/>
          <p:nvPr/>
        </p:nvSpPr>
        <p:spPr bwMode="auto">
          <a:xfrm>
            <a:off x="381000" y="3657600"/>
            <a:ext cx="8610600" cy="2760077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1371600" y="6111287"/>
            <a:ext cx="7455408" cy="45879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86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/>
          <p:cNvCxnSpPr/>
          <p:nvPr/>
        </p:nvCxnSpPr>
        <p:spPr bwMode="auto">
          <a:xfrm>
            <a:off x="990600" y="5410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04800" y="3212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432425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1.	+25,000			+25,000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Trans-</a:t>
            </a:r>
          </a:p>
          <a:p>
            <a:r>
              <a:rPr lang="en-US" sz="1600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Cash 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5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00600" y="2590800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9800" y="2590800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Retained Earnings</a:t>
            </a:r>
          </a:p>
          <a:p>
            <a:r>
              <a:rPr lang="en-US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3124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9050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352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00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943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342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924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22860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146175" algn="ctr"/>
                <a:tab pos="3084513" algn="ctr"/>
                <a:tab pos="5773738" algn="ctr"/>
              </a:tabLst>
            </a:pPr>
            <a:r>
              <a:rPr lang="en-US" sz="1600" dirty="0"/>
              <a:t>	Assets	=   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14400" y="2590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7244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36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28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2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3581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392886" cy="43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algn="l">
              <a:lnSpc>
                <a:spcPct val="125000"/>
              </a:lnSpc>
              <a:spcBef>
                <a:spcPts val="900"/>
              </a:spcBef>
              <a:buClrTx/>
              <a:buSzTx/>
              <a:buFontTx/>
              <a:buAutoNum type="arabicPeriod"/>
              <a:defRPr sz="20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341313" indent="-341313">
              <a:buFont typeface="+mj-lt"/>
              <a:buAutoNum type="arabicPeriod" startAt="2"/>
            </a:pPr>
            <a:r>
              <a:rPr lang="en-US" dirty="0"/>
              <a:t>The company purchased $7,000 of office equipment on credit.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304800" y="36700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2.		+7,000	+7,000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990600" y="4038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04800" y="41272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3.	+8,000				+8,000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90600" y="4495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304800" y="45844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4.	-850					-850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990600" y="4953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04800" y="50416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5.	-1,000						-1,000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19171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64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812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955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9463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936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990600" y="5867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19171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3364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12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5955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9463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7936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990600" y="5943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19171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364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812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5955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9463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7936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6" name="Text Box 10"/>
          <p:cNvSpPr txBox="1">
            <a:spLocks noChangeArrowheads="1"/>
          </p:cNvSpPr>
          <p:nvPr/>
        </p:nvSpPr>
        <p:spPr bwMode="auto">
          <a:xfrm>
            <a:off x="304800" y="5498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432425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	$31,150	$7,000	$7,000	$25,000	$8,000	$850	$1,000</a:t>
            </a:r>
          </a:p>
        </p:txBody>
      </p:sp>
      <p:sp>
        <p:nvSpPr>
          <p:cNvPr id="176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7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Tabular Analysis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7244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9436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9050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352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9342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924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90" name="Left Brace 189"/>
          <p:cNvSpPr/>
          <p:nvPr/>
        </p:nvSpPr>
        <p:spPr bwMode="auto">
          <a:xfrm rot="16200000">
            <a:off x="6036516" y="3412283"/>
            <a:ext cx="182975" cy="5398009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1" name="Left Brace 190"/>
          <p:cNvSpPr/>
          <p:nvPr/>
        </p:nvSpPr>
        <p:spPr bwMode="auto">
          <a:xfrm rot="16200000">
            <a:off x="2093168" y="4905042"/>
            <a:ext cx="182974" cy="2412494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2" name="Text Box 10"/>
          <p:cNvSpPr txBox="1">
            <a:spLocks noChangeArrowheads="1"/>
          </p:cNvSpPr>
          <p:nvPr/>
        </p:nvSpPr>
        <p:spPr bwMode="auto">
          <a:xfrm>
            <a:off x="1524000" y="6248400"/>
            <a:ext cx="12954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193" name="Text Box 10"/>
          <p:cNvSpPr txBox="1">
            <a:spLocks noChangeArrowheads="1"/>
          </p:cNvSpPr>
          <p:nvPr/>
        </p:nvSpPr>
        <p:spPr bwMode="auto">
          <a:xfrm>
            <a:off x="5486400" y="6248400"/>
            <a:ext cx="13716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183" name="Rectangle 182"/>
          <p:cNvSpPr/>
          <p:nvPr/>
        </p:nvSpPr>
        <p:spPr bwMode="auto">
          <a:xfrm>
            <a:off x="381000" y="4127212"/>
            <a:ext cx="8610600" cy="2290465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1371600" y="6111287"/>
            <a:ext cx="7455408" cy="45879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87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AutoShape 18"/>
          <p:cNvSpPr>
            <a:spLocks noChangeArrowheads="1"/>
          </p:cNvSpPr>
          <p:nvPr/>
        </p:nvSpPr>
        <p:spPr bwMode="auto">
          <a:xfrm>
            <a:off x="914400" y="4876800"/>
            <a:ext cx="4648200" cy="1219200"/>
          </a:xfrm>
          <a:prstGeom prst="bevel">
            <a:avLst>
              <a:gd name="adj" fmla="val 125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accounting process includes</a:t>
            </a: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</a:p>
          <a:p>
            <a:pPr algn="ctr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</a:t>
            </a:r>
            <a:r>
              <a:rPr lang="en-US" altLang="en-US" sz="2000" dirty="0">
                <a:solidFill>
                  <a:schemeClr val="hlink"/>
                </a:solidFill>
                <a:latin typeface="Liberation Sans" panose="020B0604020202020204" pitchFamily="34" charset="0"/>
              </a:rPr>
              <a:t>bookkeeping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function.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Three Activities</a:t>
            </a:r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3" y="2397125"/>
            <a:ext cx="3006037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24918"/>
            <a:ext cx="2790825" cy="216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2" y="1295400"/>
            <a:ext cx="3081338" cy="215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66960"/>
            <a:ext cx="2669967" cy="207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/>
          <p:cNvCxnSpPr/>
          <p:nvPr/>
        </p:nvCxnSpPr>
        <p:spPr bwMode="auto">
          <a:xfrm>
            <a:off x="990600" y="5410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04800" y="3212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432425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1.	+25,000			+25,000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Trans-</a:t>
            </a:r>
          </a:p>
          <a:p>
            <a:r>
              <a:rPr lang="en-US" sz="1600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Cash 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5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00600" y="2590800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9800" y="2590800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Retained Earnings</a:t>
            </a:r>
          </a:p>
          <a:p>
            <a:r>
              <a:rPr lang="en-US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3124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9050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352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00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943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342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924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22860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146175" algn="ctr"/>
                <a:tab pos="3084513" algn="ctr"/>
                <a:tab pos="5773738" algn="ctr"/>
              </a:tabLst>
            </a:pPr>
            <a:r>
              <a:rPr lang="en-US" sz="1600" dirty="0"/>
              <a:t>	Assets	=   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14400" y="2590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7244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36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28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2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3581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001000" cy="82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algn="l">
              <a:lnSpc>
                <a:spcPct val="125000"/>
              </a:lnSpc>
              <a:spcBef>
                <a:spcPts val="900"/>
              </a:spcBef>
              <a:buClrTx/>
              <a:buSzTx/>
              <a:buFont typeface="+mj-lt"/>
              <a:buAutoNum type="arabicPeriod" startAt="2"/>
              <a:defRPr sz="20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341313" indent="-341313">
              <a:buFont typeface="+mj-lt"/>
              <a:buAutoNum type="arabicPeriod" startAt="3"/>
            </a:pPr>
            <a:r>
              <a:rPr lang="en-US" dirty="0"/>
              <a:t>The company received $8,000 cash in exchange for services performed.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304800" y="36700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2.		+7,000	+7,000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990600" y="4038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04800" y="41272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3.	+8,000				+8,000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90600" y="4495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304800" y="45844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4.	-850					-850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990600" y="4953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04800" y="50416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5.	-1,000						-1,000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19171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64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812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955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9463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936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990600" y="5867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19171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3364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12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5955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9463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7936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990600" y="5943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19171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364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812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5955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9463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7936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6" name="Text Box 10"/>
          <p:cNvSpPr txBox="1">
            <a:spLocks noChangeArrowheads="1"/>
          </p:cNvSpPr>
          <p:nvPr/>
        </p:nvSpPr>
        <p:spPr bwMode="auto">
          <a:xfrm>
            <a:off x="304800" y="5498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432425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	$31,150	$7,000	$7,000	$25,000	$8,000	$850	$1,000</a:t>
            </a:r>
          </a:p>
        </p:txBody>
      </p:sp>
      <p:sp>
        <p:nvSpPr>
          <p:cNvPr id="176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7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Tabular Analysis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7244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9436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9050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352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9342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924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90" name="Left Brace 189"/>
          <p:cNvSpPr/>
          <p:nvPr/>
        </p:nvSpPr>
        <p:spPr bwMode="auto">
          <a:xfrm rot="16200000">
            <a:off x="6036516" y="3412283"/>
            <a:ext cx="182975" cy="5398009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1" name="Left Brace 190"/>
          <p:cNvSpPr/>
          <p:nvPr/>
        </p:nvSpPr>
        <p:spPr bwMode="auto">
          <a:xfrm rot="16200000">
            <a:off x="2093168" y="4905042"/>
            <a:ext cx="182974" cy="2412494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2" name="Text Box 10"/>
          <p:cNvSpPr txBox="1">
            <a:spLocks noChangeArrowheads="1"/>
          </p:cNvSpPr>
          <p:nvPr/>
        </p:nvSpPr>
        <p:spPr bwMode="auto">
          <a:xfrm>
            <a:off x="1524000" y="6248400"/>
            <a:ext cx="12954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193" name="Text Box 10"/>
          <p:cNvSpPr txBox="1">
            <a:spLocks noChangeArrowheads="1"/>
          </p:cNvSpPr>
          <p:nvPr/>
        </p:nvSpPr>
        <p:spPr bwMode="auto">
          <a:xfrm>
            <a:off x="5486400" y="6248400"/>
            <a:ext cx="13716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183" name="Rectangle 182"/>
          <p:cNvSpPr/>
          <p:nvPr/>
        </p:nvSpPr>
        <p:spPr bwMode="auto">
          <a:xfrm>
            <a:off x="381000" y="4584412"/>
            <a:ext cx="8610600" cy="1833265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1371600" y="6111287"/>
            <a:ext cx="7455408" cy="45879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289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/>
          <p:cNvCxnSpPr/>
          <p:nvPr/>
        </p:nvCxnSpPr>
        <p:spPr bwMode="auto">
          <a:xfrm>
            <a:off x="990600" y="5410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04800" y="3212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432425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1.	+25,000			+25,000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Trans-</a:t>
            </a:r>
          </a:p>
          <a:p>
            <a:r>
              <a:rPr lang="en-US" sz="1600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Cash 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5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00600" y="2590800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9800" y="2590800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Retained Earnings</a:t>
            </a:r>
          </a:p>
          <a:p>
            <a:r>
              <a:rPr lang="en-US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3124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9050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352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00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943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342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924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22860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146175" algn="ctr"/>
                <a:tab pos="3084513" algn="ctr"/>
                <a:tab pos="5773738" algn="ctr"/>
              </a:tabLst>
            </a:pPr>
            <a:r>
              <a:rPr lang="en-US" sz="1600" dirty="0"/>
              <a:t>	Assets	=   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14400" y="2590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7244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36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28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2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3581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001000" cy="43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algn="l">
              <a:lnSpc>
                <a:spcPct val="125000"/>
              </a:lnSpc>
              <a:spcBef>
                <a:spcPts val="900"/>
              </a:spcBef>
              <a:buClrTx/>
              <a:buSzTx/>
              <a:buFont typeface="+mj-lt"/>
              <a:buAutoNum type="arabicPeriod" startAt="2"/>
              <a:defRPr sz="20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341313" indent="-341313">
              <a:buFont typeface="+mj-lt"/>
              <a:buAutoNum type="arabicPeriod" startAt="4"/>
            </a:pPr>
            <a:r>
              <a:rPr lang="en-US" dirty="0"/>
              <a:t>The company paid $850 for this month’s rent.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304800" y="36700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2.		+7,000	+7,000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990600" y="4038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04800" y="41272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3.	+8,000				+8,000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90600" y="4495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304800" y="45844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4.	-850					-850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990600" y="4953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04800" y="50416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5.	-1,000						-1,000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19171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64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812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955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9463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936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990600" y="5867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19171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3364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12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5955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9463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7936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990600" y="5943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19171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364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812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5955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9463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7936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6" name="Text Box 10"/>
          <p:cNvSpPr txBox="1">
            <a:spLocks noChangeArrowheads="1"/>
          </p:cNvSpPr>
          <p:nvPr/>
        </p:nvSpPr>
        <p:spPr bwMode="auto">
          <a:xfrm>
            <a:off x="304800" y="5498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432425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	$31,150	$7,000	$7,000	$25,000	$8,000	$850	$1,000</a:t>
            </a:r>
          </a:p>
        </p:txBody>
      </p:sp>
      <p:sp>
        <p:nvSpPr>
          <p:cNvPr id="176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7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Tabular Analysis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7244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9436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9050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352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9342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924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90" name="Left Brace 189"/>
          <p:cNvSpPr/>
          <p:nvPr/>
        </p:nvSpPr>
        <p:spPr bwMode="auto">
          <a:xfrm rot="16200000">
            <a:off x="6036516" y="3412283"/>
            <a:ext cx="182975" cy="5398009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1" name="Left Brace 190"/>
          <p:cNvSpPr/>
          <p:nvPr/>
        </p:nvSpPr>
        <p:spPr bwMode="auto">
          <a:xfrm rot="16200000">
            <a:off x="2093168" y="4905042"/>
            <a:ext cx="182974" cy="2412494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2" name="Text Box 10"/>
          <p:cNvSpPr txBox="1">
            <a:spLocks noChangeArrowheads="1"/>
          </p:cNvSpPr>
          <p:nvPr/>
        </p:nvSpPr>
        <p:spPr bwMode="auto">
          <a:xfrm>
            <a:off x="1524000" y="6248400"/>
            <a:ext cx="12954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193" name="Text Box 10"/>
          <p:cNvSpPr txBox="1">
            <a:spLocks noChangeArrowheads="1"/>
          </p:cNvSpPr>
          <p:nvPr/>
        </p:nvSpPr>
        <p:spPr bwMode="auto">
          <a:xfrm>
            <a:off x="5486400" y="6248400"/>
            <a:ext cx="13716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183" name="Rectangle 182"/>
          <p:cNvSpPr/>
          <p:nvPr/>
        </p:nvSpPr>
        <p:spPr bwMode="auto">
          <a:xfrm>
            <a:off x="381000" y="5041612"/>
            <a:ext cx="8610600" cy="1376065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1371600" y="6111287"/>
            <a:ext cx="7455408" cy="45879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7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/>
          <p:cNvCxnSpPr/>
          <p:nvPr/>
        </p:nvCxnSpPr>
        <p:spPr bwMode="auto">
          <a:xfrm>
            <a:off x="990600" y="5410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04800" y="3212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432425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1.	+25,000			+25,000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Trans-</a:t>
            </a:r>
          </a:p>
          <a:p>
            <a:r>
              <a:rPr lang="en-US" sz="1600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2590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Cash 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5200" y="25908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Payable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00600" y="2590800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Common Stock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9800" y="2590800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Retained Earnings</a:t>
            </a:r>
          </a:p>
          <a:p>
            <a:r>
              <a:rPr lang="en-US" dirty="0"/>
              <a:t> Rev.    –     Exp.    –     Div.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3124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9050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352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00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9436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342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924800" y="3048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22860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146175" algn="ctr"/>
                <a:tab pos="3084513" algn="ctr"/>
                <a:tab pos="5773738" algn="ctr"/>
              </a:tabLst>
            </a:pPr>
            <a:r>
              <a:rPr lang="en-US" sz="1600" dirty="0"/>
              <a:t>	Assets	=    Liabilities +	Stockholders’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14400" y="2590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7244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36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28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2800" y="25908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3581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399" y="1371600"/>
            <a:ext cx="8392887" cy="43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algn="l">
              <a:lnSpc>
                <a:spcPct val="125000"/>
              </a:lnSpc>
              <a:spcBef>
                <a:spcPts val="900"/>
              </a:spcBef>
              <a:buClrTx/>
              <a:buSzTx/>
              <a:buFont typeface="+mj-lt"/>
              <a:buAutoNum type="arabicPeriod" startAt="2"/>
              <a:defRPr sz="20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341313" indent="-341313">
              <a:buFont typeface="+mj-lt"/>
              <a:buAutoNum type="arabicPeriod" startAt="5"/>
            </a:pPr>
            <a:r>
              <a:rPr lang="en-US" dirty="0"/>
              <a:t>The company paid a dividend of $1,000 in cash to stockholders.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304800" y="36700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2.		+7,000	+7,000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990600" y="4038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04800" y="41272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3.	+8,000				+8,000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90600" y="4495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304800" y="45844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4.	-850					-850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990600" y="4953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04800" y="50416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797175" algn="r"/>
                <a:tab pos="3998913" algn="r"/>
                <a:tab pos="5376863" algn="r"/>
                <a:tab pos="6454775" algn="r"/>
                <a:tab pos="7315200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5.	-1,000						-1,000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19171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64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812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9557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9463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936992" y="53340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990600" y="5867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19171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3364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12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59557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9463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7936992" y="5791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990600" y="5943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19171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364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812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59557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9463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7936992" y="586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6" name="Text Box 10"/>
          <p:cNvSpPr txBox="1">
            <a:spLocks noChangeArrowheads="1"/>
          </p:cNvSpPr>
          <p:nvPr/>
        </p:nvSpPr>
        <p:spPr bwMode="auto">
          <a:xfrm>
            <a:off x="304800" y="5498812"/>
            <a:ext cx="8686800" cy="292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433513" algn="r"/>
                <a:tab pos="2689225" algn="r"/>
                <a:tab pos="4121150" algn="r"/>
                <a:tab pos="5432425" algn="r"/>
                <a:tab pos="6454775" algn="r"/>
                <a:tab pos="7369175" algn="r"/>
                <a:tab pos="8339138" algn="r"/>
              </a:tabLst>
            </a:pPr>
            <a:r>
              <a:rPr lang="en-US" altLang="en-US" sz="1600" b="1" dirty="0">
                <a:latin typeface="Liberation Sans" panose="020B0604020202020204" pitchFamily="34" charset="0"/>
              </a:rPr>
              <a:t>		$31,150	$7,000	$7,000	$25,000	$8,000	$850	$1,000</a:t>
            </a:r>
          </a:p>
        </p:txBody>
      </p:sp>
      <p:sp>
        <p:nvSpPr>
          <p:cNvPr id="176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7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Tabular Analysis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7244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9436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9050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600" dirty="0"/>
              <a:t>+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352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9342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924800" y="5334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91440" rIns="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90" name="Left Brace 189"/>
          <p:cNvSpPr/>
          <p:nvPr/>
        </p:nvSpPr>
        <p:spPr bwMode="auto">
          <a:xfrm rot="16200000">
            <a:off x="6036516" y="3412283"/>
            <a:ext cx="182975" cy="5398009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1" name="Left Brace 190"/>
          <p:cNvSpPr/>
          <p:nvPr/>
        </p:nvSpPr>
        <p:spPr bwMode="auto">
          <a:xfrm rot="16200000">
            <a:off x="2093168" y="4905042"/>
            <a:ext cx="182974" cy="2412494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2" name="Text Box 10"/>
          <p:cNvSpPr txBox="1">
            <a:spLocks noChangeArrowheads="1"/>
          </p:cNvSpPr>
          <p:nvPr/>
        </p:nvSpPr>
        <p:spPr bwMode="auto">
          <a:xfrm>
            <a:off x="1524000" y="6248400"/>
            <a:ext cx="12954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$38,150</a:t>
            </a:r>
          </a:p>
        </p:txBody>
      </p:sp>
      <p:sp>
        <p:nvSpPr>
          <p:cNvPr id="193" name="Text Box 10"/>
          <p:cNvSpPr txBox="1">
            <a:spLocks noChangeArrowheads="1"/>
          </p:cNvSpPr>
          <p:nvPr/>
        </p:nvSpPr>
        <p:spPr bwMode="auto">
          <a:xfrm>
            <a:off x="5486400" y="6248400"/>
            <a:ext cx="13716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$38,150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06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36" grpId="0"/>
      <p:bldP spid="190" grpId="0" animBg="1"/>
      <p:bldP spid="191" grpId="0" animBg="1"/>
      <p:bldP spid="192" grpId="0"/>
      <p:bldP spid="19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7696200" cy="47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682625" indent="-463550">
              <a:lnSpc>
                <a:spcPct val="120000"/>
              </a:lnSpc>
              <a:spcBef>
                <a:spcPts val="1200"/>
              </a:spcBef>
              <a:buClrTx/>
              <a:buSzTx/>
              <a:buFont typeface="+mj-lt"/>
              <a:buAutoNum type="arabicPeriod"/>
            </a:pPr>
            <a:r>
              <a:rPr lang="en-US" sz="2300" b="0" dirty="0">
                <a:latin typeface="Liberation Sans" panose="020B0604020202020204" pitchFamily="34" charset="0"/>
              </a:rPr>
              <a:t>Each transaction must be analyzed in terms of its effect on:</a:t>
            </a:r>
          </a:p>
          <a:p>
            <a:pPr marL="1377950" lvl="1" indent="-463550">
              <a:lnSpc>
                <a:spcPct val="120000"/>
              </a:lnSpc>
              <a:spcBef>
                <a:spcPts val="1200"/>
              </a:spcBef>
              <a:buClrTx/>
              <a:buSzTx/>
              <a:buFont typeface="+mj-lt"/>
              <a:buAutoNum type="alphaLcPeriod"/>
            </a:pPr>
            <a:r>
              <a:rPr lang="en-US" sz="2200" b="0" dirty="0">
                <a:latin typeface="Liberation Sans" panose="020B0604020202020204" pitchFamily="34" charset="0"/>
              </a:rPr>
              <a:t>The three components of the basic accounting equation.</a:t>
            </a:r>
          </a:p>
          <a:p>
            <a:pPr marL="1377950" lvl="1" indent="-463550">
              <a:lnSpc>
                <a:spcPct val="120000"/>
              </a:lnSpc>
              <a:spcBef>
                <a:spcPts val="1200"/>
              </a:spcBef>
              <a:buClrTx/>
              <a:buSzTx/>
              <a:buFont typeface="+mj-lt"/>
              <a:buAutoNum type="alphaLcPeriod"/>
            </a:pPr>
            <a:r>
              <a:rPr lang="en-US" sz="2200" b="0" dirty="0">
                <a:latin typeface="Liberation Sans" panose="020B0604020202020204" pitchFamily="34" charset="0"/>
              </a:rPr>
              <a:t>Specific types (kinds) of items within each component.</a:t>
            </a:r>
          </a:p>
          <a:p>
            <a:pPr marL="682625" indent="-463550">
              <a:lnSpc>
                <a:spcPct val="120000"/>
              </a:lnSpc>
              <a:spcBef>
                <a:spcPts val="1200"/>
              </a:spcBef>
              <a:buClrTx/>
              <a:buSzTx/>
              <a:buFont typeface="+mj-lt"/>
              <a:buAutoNum type="arabicPeriod"/>
            </a:pPr>
            <a:r>
              <a:rPr lang="en-US" sz="2200" b="0" dirty="0">
                <a:latin typeface="Liberation Sans" panose="020B0604020202020204" pitchFamily="34" charset="0"/>
              </a:rPr>
              <a:t>The two sides of the equation must always be equal.</a:t>
            </a:r>
          </a:p>
          <a:p>
            <a:pPr marL="682625" indent="-463550">
              <a:lnSpc>
                <a:spcPct val="120000"/>
              </a:lnSpc>
              <a:spcBef>
                <a:spcPts val="1200"/>
              </a:spcBef>
              <a:buClrTx/>
              <a:buSzTx/>
              <a:buFont typeface="+mj-lt"/>
              <a:buAutoNum type="arabicPeriod"/>
            </a:pPr>
            <a:r>
              <a:rPr lang="en-US" sz="2200" b="0" dirty="0">
                <a:latin typeface="Liberation Sans" panose="020B0604020202020204" pitchFamily="34" charset="0"/>
              </a:rPr>
              <a:t>The Common Stock and Retained Earnings columns indicate the causes of each change in the stockholders’ claim on assets.</a:t>
            </a:r>
            <a:endParaRPr lang="en-US" altLang="en-US" sz="2200" b="0" dirty="0">
              <a:latin typeface="Liberation Sans" panose="020B0604020202020204" pitchFamily="34" charset="0"/>
            </a:endParaRPr>
          </a:p>
        </p:txBody>
      </p:sp>
      <p:sp>
        <p:nvSpPr>
          <p:cNvPr id="41999" name="Line 2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2000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Summary of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38953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1-5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The Financial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7302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Income statement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Statement of retained earnings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Balance sheet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Statement of cash flows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35212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56</a:t>
            </a:fld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5800" y="1568450"/>
            <a:ext cx="777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Companies prepare four financial statements :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724400" y="3200400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altLang="en-US" b="1" dirty="0">
                <a:latin typeface="Liberation Sans" panose="020B0604020202020204" pitchFamily="34" charset="0"/>
              </a:rPr>
              <a:t>Balance Sheet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762000" y="3200400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Income Statement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705600" y="3200400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altLang="en-US" b="1" dirty="0">
                <a:latin typeface="Liberation Sans" panose="020B0604020202020204" pitchFamily="34" charset="0"/>
              </a:rPr>
              <a:t>Statement of Cash Flows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743200" y="3200400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altLang="en-US" b="1" dirty="0">
                <a:latin typeface="Liberation Sans" panose="020B0604020202020204" pitchFamily="34" charset="0"/>
              </a:rPr>
              <a:t>Retained Earnings Statement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1371600" y="2209800"/>
            <a:ext cx="4572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6">
              <a:lumMod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2">
                  <a:lumMod val="75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352800" y="2209800"/>
            <a:ext cx="4572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6">
              <a:lumMod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2">
                  <a:lumMod val="75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334000" y="2209800"/>
            <a:ext cx="4572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6">
              <a:lumMod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2">
                  <a:lumMod val="75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315200" y="2209800"/>
            <a:ext cx="4572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6">
              <a:lumMod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2">
                  <a:lumMod val="75000"/>
                </a:schemeClr>
              </a:solidFill>
              <a:latin typeface="Liberation Sans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19200" y="5486400"/>
            <a:ext cx="6553200" cy="842665"/>
            <a:chOff x="1219200" y="5486400"/>
            <a:chExt cx="6553200" cy="842665"/>
          </a:xfrm>
        </p:grpSpPr>
        <p:sp>
          <p:nvSpPr>
            <p:cNvPr id="3" name="Right Arrow 2"/>
            <p:cNvSpPr/>
            <p:nvPr/>
          </p:nvSpPr>
          <p:spPr bwMode="auto">
            <a:xfrm>
              <a:off x="1219200" y="5486400"/>
              <a:ext cx="6553200" cy="457200"/>
            </a:xfrm>
            <a:prstGeom prst="rightArrow">
              <a:avLst/>
            </a:prstGeom>
            <a:solidFill>
              <a:srgbClr val="00660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28800" y="5867400"/>
              <a:ext cx="487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iberation Sans" panose="020B0604020202020204" pitchFamily="34" charset="0"/>
                </a:rPr>
                <a:t>Data Flow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73993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8486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6762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Reports the profitability of the company’s operations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over a specific period of time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 </a:t>
            </a:r>
          </a:p>
          <a:p>
            <a:pPr marL="6762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Lists revenues first, followed by expenses. </a:t>
            </a:r>
          </a:p>
          <a:p>
            <a:pPr marL="6762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Shows net income (or net loss). </a:t>
            </a:r>
          </a:p>
        </p:txBody>
      </p:sp>
      <p:sp>
        <p:nvSpPr>
          <p:cNvPr id="60419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0420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Income Statement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32" y="3657600"/>
            <a:ext cx="3053668" cy="18577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3400773"/>
            <a:ext cx="4038600" cy="220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6762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Does not include investment and dividend transactions between the stockholders and the business</a:t>
            </a:r>
            <a:endParaRPr lang="en-US" altLang="en-US" sz="2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83966"/>
      </p:ext>
    </p:extLst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4953000" y="209550"/>
            <a:ext cx="3962400" cy="677108"/>
          </a:xfrm>
          <a:prstGeom prst="rect">
            <a:avLst/>
          </a:prstGeom>
          <a:solidFill>
            <a:schemeClr val="bg1"/>
          </a:solidFill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wrap="square"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Liberation Sans" panose="020B0604020202020204" pitchFamily="34" charset="0"/>
              </a:rPr>
              <a:t>Net income is needed to determine the ending balance in retained earnings.</a:t>
            </a: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  <p:sp>
        <p:nvSpPr>
          <p:cNvPr id="57351" name="Rectangle 21"/>
          <p:cNvSpPr>
            <a:spLocks noChangeArrowheads="1"/>
          </p:cNvSpPr>
          <p:nvPr/>
        </p:nvSpPr>
        <p:spPr bwMode="auto">
          <a:xfrm>
            <a:off x="8077200" y="1143000"/>
            <a:ext cx="3810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7352" name="Rectangle 22"/>
          <p:cNvSpPr>
            <a:spLocks noChangeArrowheads="1"/>
          </p:cNvSpPr>
          <p:nvPr/>
        </p:nvSpPr>
        <p:spPr bwMode="auto">
          <a:xfrm>
            <a:off x="8229600" y="5105400"/>
            <a:ext cx="381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72922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848600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676275" indent="-457200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 sz="2200" b="0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Reports the changes in retained earnings </a:t>
            </a:r>
            <a:r>
              <a:rPr lang="en-US" altLang="en-US" b="1" dirty="0"/>
              <a:t>for a specific period of time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The time period is the same as that covered by the income statement.</a:t>
            </a:r>
          </a:p>
          <a:p>
            <a:r>
              <a:rPr lang="en-US" dirty="0"/>
              <a:t>Information provided indicates the reasons why retained earnings increased or decreased during the period.</a:t>
            </a:r>
            <a:endParaRPr lang="en-US" altLang="en-US" dirty="0"/>
          </a:p>
        </p:txBody>
      </p:sp>
      <p:sp>
        <p:nvSpPr>
          <p:cNvPr id="61443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1444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Retained Earnings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682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3848100"/>
            <a:ext cx="20034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52550"/>
            <a:ext cx="2709863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3890963"/>
            <a:ext cx="2576512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04925"/>
            <a:ext cx="26670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198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Liberation Sans" panose="020B0604020202020204" pitchFamily="34" charset="0"/>
              </a:rPr>
              <a:t>INTERNAL USERS</a:t>
            </a: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Who Uses Accounting Data?</a:t>
            </a:r>
          </a:p>
        </p:txBody>
      </p:sp>
      <p:sp>
        <p:nvSpPr>
          <p:cNvPr id="8202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848600" cy="436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676275" indent="-457200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 sz="2200" b="0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Reports the assets, liabilities, and stockholders’ equity </a:t>
            </a:r>
            <a:r>
              <a:rPr lang="en-US" altLang="en-US" b="1" dirty="0"/>
              <a:t>at a specific date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Lists assets at the top, followed by liabilities and stockholder’s equity. </a:t>
            </a:r>
          </a:p>
          <a:p>
            <a:r>
              <a:rPr lang="en-US" altLang="en-US" dirty="0"/>
              <a:t>Total assets must equal total liabilities and stockholder’s equity.</a:t>
            </a:r>
          </a:p>
          <a:p>
            <a:r>
              <a:rPr lang="en-US" altLang="en-US" dirty="0"/>
              <a:t>Is a snapshot of the company’s financial condition at a specific moment in time (usually the month-end or year-end).</a:t>
            </a:r>
          </a:p>
        </p:txBody>
      </p:sp>
      <p:sp>
        <p:nvSpPr>
          <p:cNvPr id="62467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2468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Balance Sheet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9415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16" y="1219199"/>
            <a:ext cx="6701984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9"/>
          <p:cNvSpPr>
            <a:spLocks noChangeArrowheads="1"/>
          </p:cNvSpPr>
          <p:nvPr/>
        </p:nvSpPr>
        <p:spPr bwMode="auto">
          <a:xfrm>
            <a:off x="4953000" y="209550"/>
            <a:ext cx="3962400" cy="677108"/>
          </a:xfrm>
          <a:prstGeom prst="rect">
            <a:avLst/>
          </a:prstGeom>
          <a:solidFill>
            <a:schemeClr val="bg1"/>
          </a:solidFill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wrap="square"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Liberation Sans" panose="020B0604020202020204" pitchFamily="34" charset="0"/>
              </a:rPr>
              <a:t>The ending balance in retained earnings is needed in preparing the balance sheet.</a:t>
            </a:r>
          </a:p>
        </p:txBody>
      </p:sp>
      <p:sp>
        <p:nvSpPr>
          <p:cNvPr id="58373" name="Line 6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  <p:sp>
        <p:nvSpPr>
          <p:cNvPr id="58378" name="Rectangle 12"/>
          <p:cNvSpPr>
            <a:spLocks noChangeArrowheads="1"/>
          </p:cNvSpPr>
          <p:nvPr/>
        </p:nvSpPr>
        <p:spPr bwMode="auto">
          <a:xfrm>
            <a:off x="1066800" y="1219200"/>
            <a:ext cx="228600" cy="2709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848600" cy="35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676275" indent="-457200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 sz="2200" b="0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Information on the cash receipts and payments for a specific period of time.</a:t>
            </a:r>
          </a:p>
          <a:p>
            <a:r>
              <a:rPr lang="en-US" altLang="en-US" dirty="0"/>
              <a:t>Answers the following:</a:t>
            </a:r>
          </a:p>
          <a:p>
            <a:pPr marL="1377950" lvl="1" indent="-457200">
              <a:lnSpc>
                <a:spcPct val="125000"/>
              </a:lnSpc>
              <a:spcBef>
                <a:spcPts val="1200"/>
              </a:spcBef>
              <a:buClr>
                <a:schemeClr val="accent6">
                  <a:lumMod val="50000"/>
                </a:schemeClr>
              </a:buClr>
              <a:buSzPct val="80000"/>
              <a:buFont typeface="Arial" panose="020B0604020202020204" pitchFamily="34" charset="0"/>
              <a:buChar char="►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Where did cash come from?</a:t>
            </a:r>
          </a:p>
          <a:p>
            <a:pPr marL="1377950" lvl="1" indent="-457200">
              <a:lnSpc>
                <a:spcPct val="125000"/>
              </a:lnSpc>
              <a:spcBef>
                <a:spcPts val="1200"/>
              </a:spcBef>
              <a:buClr>
                <a:schemeClr val="accent6">
                  <a:lumMod val="50000"/>
                </a:schemeClr>
              </a:buClr>
              <a:buSzPct val="80000"/>
              <a:buFont typeface="Arial" panose="020B0604020202020204" pitchFamily="34" charset="0"/>
              <a:buChar char="►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What was cash used for?</a:t>
            </a:r>
          </a:p>
          <a:p>
            <a:pPr marL="1377950" lvl="1" indent="-457200">
              <a:lnSpc>
                <a:spcPct val="125000"/>
              </a:lnSpc>
              <a:spcBef>
                <a:spcPts val="1200"/>
              </a:spcBef>
              <a:buClr>
                <a:schemeClr val="accent6">
                  <a:lumMod val="50000"/>
                </a:schemeClr>
              </a:buClr>
              <a:buSzPct val="80000"/>
              <a:buFont typeface="Arial" panose="020B0604020202020204" pitchFamily="34" charset="0"/>
              <a:buChar char="►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What was the change in the </a:t>
            </a:r>
          </a:p>
          <a:p>
            <a:pPr marL="1371600" lvl="1" indent="0">
              <a:lnSpc>
                <a:spcPct val="125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SzPct val="80000"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cash balance?</a:t>
            </a:r>
          </a:p>
        </p:txBody>
      </p:sp>
      <p:sp>
        <p:nvSpPr>
          <p:cNvPr id="63491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Statement of Cash Flows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09" y="2667000"/>
            <a:ext cx="2786391" cy="2286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342900" y="2071759"/>
            <a:ext cx="2095500" cy="1415772"/>
          </a:xfrm>
          <a:prstGeom prst="rect">
            <a:avLst/>
          </a:prstGeom>
          <a:solidFill>
            <a:schemeClr val="bg1"/>
          </a:solidFill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wrap="square" tIns="91440" bIns="9144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 and income statement are needed to prepare statement of cash flows.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7543800" y="63246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304800" y="14478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381000" y="304800"/>
            <a:ext cx="24384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7467600" y="2057400"/>
            <a:ext cx="12954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1-10</a:t>
            </a:r>
          </a:p>
        </p:txBody>
      </p:sp>
      <p:sp>
        <p:nvSpPr>
          <p:cNvPr id="59403" name="Rectangle 14"/>
          <p:cNvSpPr>
            <a:spLocks noChangeArrowheads="1"/>
          </p:cNvSpPr>
          <p:nvPr/>
        </p:nvSpPr>
        <p:spPr bwMode="auto">
          <a:xfrm>
            <a:off x="7162800" y="4038600"/>
            <a:ext cx="2286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405" name="Rectangle 12"/>
          <p:cNvSpPr>
            <a:spLocks noChangeArrowheads="1"/>
          </p:cNvSpPr>
          <p:nvPr/>
        </p:nvSpPr>
        <p:spPr bwMode="auto">
          <a:xfrm>
            <a:off x="7215188" y="1116013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29" y="381000"/>
            <a:ext cx="628627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590800" y="4724400"/>
            <a:ext cx="2286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457200" y="1981200"/>
            <a:ext cx="80010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56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Net income will result during a time period when: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assets exceed liabilities.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assets exceed revenues.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exceed revenues.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exceed expenses.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533400" y="1295400"/>
            <a:ext cx="533400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9" name="Notched Right Arrow 8"/>
          <p:cNvSpPr/>
          <p:nvPr/>
        </p:nvSpPr>
        <p:spPr bwMode="auto">
          <a:xfrm>
            <a:off x="152400" y="426720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79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01650" y="1905000"/>
            <a:ext cx="8001000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56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Which of the following financial statements is prepared as of a specific date?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Income statement.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Retained earnings statement.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Statement of cash flows.</a:t>
            </a:r>
          </a:p>
        </p:txBody>
      </p:sp>
      <p:sp>
        <p:nvSpPr>
          <p:cNvPr id="64515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533400" y="1295400"/>
            <a:ext cx="533400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9" name="Notched Right Arrow 8"/>
          <p:cNvSpPr/>
          <p:nvPr/>
        </p:nvSpPr>
        <p:spPr bwMode="auto">
          <a:xfrm>
            <a:off x="152400" y="297180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3188"/>
            <a:ext cx="4038600" cy="228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3956050"/>
            <a:ext cx="3630612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3124200"/>
            <a:ext cx="2551112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Who Uses Accounting Data?</a:t>
            </a:r>
          </a:p>
        </p:txBody>
      </p:sp>
      <p:sp>
        <p:nvSpPr>
          <p:cNvPr id="10249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198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Liberation Sans" panose="020B0604020202020204" pitchFamily="34" charset="0"/>
              </a:rPr>
              <a:t>EXTERNAL 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and Managerial Accounting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47800"/>
            <a:ext cx="8610600" cy="411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855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Do It 1: Basic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5847-D064-449A-9DD5-EB6DB8BB846B}" type="slidenum">
              <a:rPr lang="en-US" smtClean="0"/>
              <a:t>9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BE6B79-D676-42D9-9D75-8F2D2C0CFB6D}"/>
              </a:ext>
            </a:extLst>
          </p:cNvPr>
          <p:cNvSpPr txBox="1">
            <a:spLocks/>
          </p:cNvSpPr>
          <p:nvPr/>
        </p:nvSpPr>
        <p:spPr>
          <a:xfrm>
            <a:off x="304800" y="1360912"/>
            <a:ext cx="8534400" cy="2137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822960" indent="-29260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1580" indent="-25603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4510" indent="-20116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Indicate whether the following statements are </a:t>
            </a:r>
            <a:r>
              <a:rPr lang="en-US" altLang="en-US" sz="1600" b="1" dirty="0">
                <a:latin typeface="+mn-lt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+mn-lt"/>
                <a:cs typeface="Times New Roman" panose="02020603050405020304" pitchFamily="18" charset="0"/>
              </a:rPr>
              <a:t>or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+mn-lt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403200" indent="-403200" fontAlgn="auto">
              <a:spcAft>
                <a:spcPts val="0"/>
              </a:spcAft>
              <a:buClr>
                <a:srgbClr val="A50021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The three steps in the accounting process are identification, recording, and communication.</a:t>
            </a:r>
          </a:p>
          <a:p>
            <a:pPr marL="403200" indent="-403200" fontAlgn="auto">
              <a:spcAft>
                <a:spcPts val="0"/>
              </a:spcAft>
              <a:buClr>
                <a:srgbClr val="A50021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Bookkeeping encompasses all steps in the accounting process.</a:t>
            </a:r>
          </a:p>
          <a:p>
            <a:pPr marL="403200" indent="-403200" fontAlgn="auto">
              <a:spcAft>
                <a:spcPts val="0"/>
              </a:spcAft>
              <a:buClr>
                <a:srgbClr val="A50021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Accountants prepare, but do not interpret, financial reports.</a:t>
            </a:r>
          </a:p>
          <a:p>
            <a:pPr marL="403200" indent="-403200" fontAlgn="auto">
              <a:spcAft>
                <a:spcPts val="0"/>
              </a:spcAft>
              <a:buClr>
                <a:srgbClr val="A50021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The two most common types of external users are investors and company officers.</a:t>
            </a:r>
          </a:p>
          <a:p>
            <a:pPr marL="403200" indent="-403200" fontAlgn="auto">
              <a:spcAft>
                <a:spcPts val="0"/>
              </a:spcAft>
              <a:buClr>
                <a:srgbClr val="A50021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Managerial accounting activities focus on reports for internal users.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38CD609A-63FF-4DBA-BC73-87DD36D69AEF}"/>
              </a:ext>
            </a:extLst>
          </p:cNvPr>
          <p:cNvSpPr txBox="1">
            <a:spLocks/>
          </p:cNvSpPr>
          <p:nvPr/>
        </p:nvSpPr>
        <p:spPr>
          <a:xfrm>
            <a:off x="304800" y="3782100"/>
            <a:ext cx="1086679" cy="312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822960" indent="-29260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1580" indent="-25603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4510" indent="-20116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1D1DE825-B81D-4D42-A043-BF5AA97A113F}"/>
              </a:ext>
            </a:extLst>
          </p:cNvPr>
          <p:cNvSpPr txBox="1">
            <a:spLocks/>
          </p:cNvSpPr>
          <p:nvPr/>
        </p:nvSpPr>
        <p:spPr>
          <a:xfrm>
            <a:off x="304801" y="4198146"/>
            <a:ext cx="990599" cy="312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822960" indent="-29260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1580" indent="-25603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4510" indent="-20116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800" b="1">
                <a:latin typeface="+mn-lt"/>
                <a:cs typeface="Times New Roman" panose="02020603050405020304" pitchFamily="18" charset="0"/>
              </a:rPr>
              <a:t>1. True</a:t>
            </a:r>
            <a:endParaRPr lang="en-US" altLang="en-US" sz="1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E603DF9D-6915-43D7-B45A-15AAA58B215A}"/>
              </a:ext>
            </a:extLst>
          </p:cNvPr>
          <p:cNvSpPr txBox="1">
            <a:spLocks/>
          </p:cNvSpPr>
          <p:nvPr/>
        </p:nvSpPr>
        <p:spPr>
          <a:xfrm>
            <a:off x="309615" y="4628841"/>
            <a:ext cx="985785" cy="312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822960" indent="-29260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1580" indent="-25603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4510" indent="-20116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800" b="1">
                <a:latin typeface="+mn-lt"/>
                <a:cs typeface="Times New Roman" panose="02020603050405020304" pitchFamily="18" charset="0"/>
              </a:rPr>
              <a:t>2. False</a:t>
            </a:r>
            <a:endParaRPr lang="en-US" altLang="en-US" sz="1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22BAB706-9622-4691-A172-5108C177C3BA}"/>
              </a:ext>
            </a:extLst>
          </p:cNvPr>
          <p:cNvSpPr txBox="1">
            <a:spLocks/>
          </p:cNvSpPr>
          <p:nvPr/>
        </p:nvSpPr>
        <p:spPr>
          <a:xfrm>
            <a:off x="309615" y="5064784"/>
            <a:ext cx="985785" cy="284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822960" indent="-29260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1580" indent="-25603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4510" indent="-20116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800" b="1">
                <a:latin typeface="+mn-lt"/>
                <a:cs typeface="Times New Roman" panose="02020603050405020304" pitchFamily="18" charset="0"/>
              </a:rPr>
              <a:t>3. False</a:t>
            </a:r>
            <a:endParaRPr lang="en-US" altLang="en-US" sz="1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D086AA16-C15B-4ED2-A591-C04CBDCAF72F}"/>
              </a:ext>
            </a:extLst>
          </p:cNvPr>
          <p:cNvSpPr txBox="1">
            <a:spLocks/>
          </p:cNvSpPr>
          <p:nvPr/>
        </p:nvSpPr>
        <p:spPr>
          <a:xfrm>
            <a:off x="309615" y="5491629"/>
            <a:ext cx="985785" cy="314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822960" indent="-29260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1580" indent="-25603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4510" indent="-20116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800" b="1">
                <a:latin typeface="+mn-lt"/>
                <a:cs typeface="Times New Roman" panose="02020603050405020304" pitchFamily="18" charset="0"/>
              </a:rPr>
              <a:t>4. False</a:t>
            </a:r>
            <a:endParaRPr lang="en-US" altLang="en-US" sz="1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Content Placeholder 20">
            <a:extLst>
              <a:ext uri="{FF2B5EF4-FFF2-40B4-BE49-F238E27FC236}">
                <a16:creationId xmlns:a16="http://schemas.microsoft.com/office/drawing/2014/main" id="{349F94AF-3EDF-4BEE-A78C-EBEB4153B758}"/>
              </a:ext>
            </a:extLst>
          </p:cNvPr>
          <p:cNvSpPr txBox="1">
            <a:spLocks/>
          </p:cNvSpPr>
          <p:nvPr/>
        </p:nvSpPr>
        <p:spPr>
          <a:xfrm>
            <a:off x="304801" y="5895822"/>
            <a:ext cx="914400" cy="312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822960" indent="-29260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1580" indent="-25603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4510" indent="-20116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1800" b="1">
                <a:latin typeface="+mn-lt"/>
                <a:cs typeface="Times New Roman" panose="02020603050405020304" pitchFamily="18" charset="0"/>
              </a:rPr>
              <a:t>5. True</a:t>
            </a:r>
            <a:endParaRPr lang="en-US" sz="18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54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8" grpId="0" build="p"/>
      <p:bldP spid="19" grpId="0" build="p"/>
      <p:bldP spid="20" grpId="0" build="p"/>
    </p:bldLst>
  </p:timing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14273</TotalTime>
  <Pages>43</Pages>
  <Words>4826</Words>
  <Application>Microsoft Office PowerPoint</Application>
  <PresentationFormat>On-screen Show (4:3)</PresentationFormat>
  <Paragraphs>900</Paragraphs>
  <Slides>65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Liberation Sans</vt:lpstr>
      <vt:lpstr>Arial</vt:lpstr>
      <vt:lpstr>Comic Sans MS</vt:lpstr>
      <vt:lpstr>Courier New</vt:lpstr>
      <vt:lpstr>Times New Roman</vt:lpstr>
      <vt:lpstr>Wingdings</vt:lpstr>
      <vt:lpstr>movnglnc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Accounting and Accounting Standards</dc:title>
  <dc:creator>Coby Harmon</dc:creator>
  <cp:lastModifiedBy>Xi Jiang</cp:lastModifiedBy>
  <cp:revision>1691</cp:revision>
  <cp:lastPrinted>1999-09-16T17:08:20Z</cp:lastPrinted>
  <dcterms:created xsi:type="dcterms:W3CDTF">1997-03-28T18:03:02Z</dcterms:created>
  <dcterms:modified xsi:type="dcterms:W3CDTF">2022-01-19T02:45:57Z</dcterms:modified>
</cp:coreProperties>
</file>