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698" r:id="rId2"/>
    <p:sldId id="699" r:id="rId3"/>
    <p:sldId id="700" r:id="rId4"/>
    <p:sldId id="660" r:id="rId5"/>
    <p:sldId id="722" r:id="rId6"/>
    <p:sldId id="721" r:id="rId7"/>
    <p:sldId id="701" r:id="rId8"/>
    <p:sldId id="661" r:id="rId9"/>
    <p:sldId id="662" r:id="rId10"/>
    <p:sldId id="533" r:id="rId11"/>
    <p:sldId id="684" r:id="rId12"/>
    <p:sldId id="685" r:id="rId13"/>
    <p:sldId id="686" r:id="rId14"/>
    <p:sldId id="688" r:id="rId15"/>
    <p:sldId id="606" r:id="rId16"/>
    <p:sldId id="689" r:id="rId17"/>
    <p:sldId id="551" r:id="rId18"/>
    <p:sldId id="704" r:id="rId19"/>
    <p:sldId id="705" r:id="rId20"/>
    <p:sldId id="718" r:id="rId21"/>
    <p:sldId id="706" r:id="rId22"/>
    <p:sldId id="609" r:id="rId23"/>
    <p:sldId id="585" r:id="rId24"/>
    <p:sldId id="586" r:id="rId25"/>
    <p:sldId id="681" r:id="rId26"/>
    <p:sldId id="682" r:id="rId27"/>
    <p:sldId id="709" r:id="rId28"/>
    <p:sldId id="710" r:id="rId29"/>
    <p:sldId id="719" r:id="rId30"/>
    <p:sldId id="711" r:id="rId31"/>
    <p:sldId id="542" r:id="rId32"/>
    <p:sldId id="545" r:id="rId33"/>
    <p:sldId id="552" r:id="rId34"/>
    <p:sldId id="541" r:id="rId35"/>
    <p:sldId id="647" r:id="rId36"/>
    <p:sldId id="712" r:id="rId37"/>
    <p:sldId id="666" r:id="rId38"/>
    <p:sldId id="649" r:id="rId39"/>
    <p:sldId id="667" r:id="rId40"/>
    <p:sldId id="668" r:id="rId41"/>
    <p:sldId id="670" r:id="rId42"/>
    <p:sldId id="653" r:id="rId43"/>
    <p:sldId id="671" r:id="rId44"/>
    <p:sldId id="672" r:id="rId45"/>
    <p:sldId id="673" r:id="rId46"/>
    <p:sldId id="715" r:id="rId47"/>
    <p:sldId id="716" r:id="rId48"/>
    <p:sldId id="720" r:id="rId49"/>
    <p:sldId id="717" r:id="rId50"/>
    <p:sldId id="548" r:id="rId51"/>
    <p:sldId id="519" r:id="rId52"/>
    <p:sldId id="677" r:id="rId53"/>
    <p:sldId id="678" r:id="rId54"/>
  </p:sldIdLst>
  <p:sldSz cx="9144000" cy="6858000" type="screen4x3"/>
  <p:notesSz cx="7004050" cy="92900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A50021"/>
    <a:srgbClr val="045072"/>
    <a:srgbClr val="06638C"/>
    <a:srgbClr val="FF0000"/>
    <a:srgbClr val="5E5E5E"/>
    <a:srgbClr val="FF9900"/>
    <a:srgbClr val="0000D2"/>
    <a:srgbClr val="0000CC"/>
    <a:srgbClr val="002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2000" autoAdjust="0"/>
  </p:normalViewPr>
  <p:slideViewPr>
    <p:cSldViewPr>
      <p:cViewPr varScale="1">
        <p:scale>
          <a:sx n="56" d="100"/>
          <a:sy n="56" d="100"/>
        </p:scale>
        <p:origin x="157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>
        <p:scale>
          <a:sx n="75" d="100"/>
          <a:sy n="75" d="100"/>
        </p:scale>
        <p:origin x="-2406" y="-246"/>
      </p:cViewPr>
      <p:guideLst>
        <p:guide orient="horz" pos="292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2.xml"/><Relationship Id="rId26" Type="http://schemas.openxmlformats.org/officeDocument/2006/relationships/slide" Target="slides/slide32.xml"/><Relationship Id="rId39" Type="http://schemas.openxmlformats.org/officeDocument/2006/relationships/slide" Target="slides/slide45.xml"/><Relationship Id="rId21" Type="http://schemas.openxmlformats.org/officeDocument/2006/relationships/slide" Target="slides/slide25.xml"/><Relationship Id="rId34" Type="http://schemas.openxmlformats.org/officeDocument/2006/relationships/slide" Target="slides/slide40.xml"/><Relationship Id="rId42" Type="http://schemas.openxmlformats.org/officeDocument/2006/relationships/slide" Target="slides/slide50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29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37" Type="http://schemas.openxmlformats.org/officeDocument/2006/relationships/slide" Target="slides/slide43.xml"/><Relationship Id="rId40" Type="http://schemas.openxmlformats.org/officeDocument/2006/relationships/slide" Target="slides/slide47.xml"/><Relationship Id="rId45" Type="http://schemas.openxmlformats.org/officeDocument/2006/relationships/slide" Target="slides/slide53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8.xml"/><Relationship Id="rId28" Type="http://schemas.openxmlformats.org/officeDocument/2006/relationships/slide" Target="slides/slide34.xml"/><Relationship Id="rId36" Type="http://schemas.openxmlformats.org/officeDocument/2006/relationships/slide" Target="slides/slide42.xml"/><Relationship Id="rId10" Type="http://schemas.openxmlformats.org/officeDocument/2006/relationships/slide" Target="slides/slide11.xml"/><Relationship Id="rId19" Type="http://schemas.openxmlformats.org/officeDocument/2006/relationships/slide" Target="slides/slide23.xml"/><Relationship Id="rId31" Type="http://schemas.openxmlformats.org/officeDocument/2006/relationships/slide" Target="slides/slide37.xml"/><Relationship Id="rId44" Type="http://schemas.openxmlformats.org/officeDocument/2006/relationships/slide" Target="slides/slide5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6.xml"/><Relationship Id="rId22" Type="http://schemas.openxmlformats.org/officeDocument/2006/relationships/slide" Target="slides/slide26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1.xml"/><Relationship Id="rId43" Type="http://schemas.openxmlformats.org/officeDocument/2006/relationships/slide" Target="slides/slide51.xml"/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12" Type="http://schemas.openxmlformats.org/officeDocument/2006/relationships/slide" Target="slides/slide14.xml"/><Relationship Id="rId17" Type="http://schemas.openxmlformats.org/officeDocument/2006/relationships/slide" Target="slides/slide21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38" Type="http://schemas.openxmlformats.org/officeDocument/2006/relationships/slide" Target="slides/slide44.xml"/><Relationship Id="rId20" Type="http://schemas.openxmlformats.org/officeDocument/2006/relationships/slide" Target="slides/slide24.xml"/><Relationship Id="rId41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081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8938" y="4413250"/>
            <a:ext cx="6303962" cy="417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1" tIns="45130" rIns="91871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27562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74535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0" i="0" dirty="0">
              <a:solidFill>
                <a:srgbClr val="1A1A1A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349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0" i="0" dirty="0">
              <a:solidFill>
                <a:srgbClr val="1A1A1A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3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b="0" i="0" dirty="0">
              <a:solidFill>
                <a:srgbClr val="1A1A1A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25975" cy="347027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175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184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54013"/>
            <a:ext cx="2095500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54013"/>
            <a:ext cx="6134100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81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3969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49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618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636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036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639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448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486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020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1566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149350" y="354013"/>
            <a:ext cx="7607300" cy="560387"/>
          </a:xfrm>
          <a:prstGeom prst="rect">
            <a:avLst/>
          </a:prstGeom>
          <a:solidFill>
            <a:srgbClr val="003399"/>
          </a:solidFill>
          <a:ln w="63500">
            <a:solidFill>
              <a:srgbClr val="54385C"/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A3DA-E92B-44A3-9C66-CC3F714A2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em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1.jpeg"/><Relationship Id="rId12" Type="http://schemas.openxmlformats.org/officeDocument/2006/relationships/oleObject" Target="../embeddings/oleObject1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11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3.emf"/><Relationship Id="rId9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223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L.O. 2-1: </a:t>
            </a:r>
            <a:r>
              <a:rPr lang="en-US" altLang="en-US" sz="2200" b="0" dirty="0">
                <a:latin typeface="Liberation Sans" panose="020B0604020202020204" pitchFamily="34" charset="0"/>
              </a:rPr>
              <a:t>Accounts, debits, and credits</a:t>
            </a: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L.O. 2-2:</a:t>
            </a:r>
            <a:r>
              <a:rPr lang="en-US" altLang="en-US" sz="2200" b="0" dirty="0">
                <a:latin typeface="Liberation Sans" panose="020B0604020202020204" pitchFamily="34" charset="0"/>
              </a:rPr>
              <a:t> The journal</a:t>
            </a: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L.O. 2-3:</a:t>
            </a:r>
            <a:r>
              <a:rPr lang="en-US" altLang="en-US" sz="2200" b="0" dirty="0">
                <a:latin typeface="Liberation Sans" panose="020B0604020202020204" pitchFamily="34" charset="0"/>
              </a:rPr>
              <a:t> The ledger and posting</a:t>
            </a: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L.O. 2-4: </a:t>
            </a:r>
            <a:r>
              <a:rPr lang="en-US" altLang="en-US" sz="2200" b="0" dirty="0">
                <a:latin typeface="Liberation Sans" panose="020B0604020202020204" pitchFamily="34" charset="0"/>
              </a:rPr>
              <a:t>The trial balance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l"/>
            <a:r>
              <a:rPr lang="en-US" altLang="en-US" b="1" dirty="0">
                <a:latin typeface="Liberation Sans" panose="020B0604020202020204" pitchFamily="34" charset="0"/>
              </a:rPr>
              <a:t>Lecture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The Recording Process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A5002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0D5847-D064-449A-9DD5-EB6DB8BB84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0164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886200" y="1371600"/>
            <a:ext cx="45720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>
                <a:latin typeface="Liberation Sans" panose="020B0604020202020204" pitchFamily="34" charset="0"/>
              </a:rPr>
              <a:t>Assets</a:t>
            </a:r>
            <a:r>
              <a:rPr lang="en-US" altLang="en-US" sz="2100" dirty="0">
                <a:latin typeface="Liberation Sans" panose="020B0604020202020204" pitchFamily="34" charset="0"/>
              </a:rPr>
              <a:t> - Debits should exceed credits.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>
                <a:latin typeface="Liberation Sans" panose="020B0604020202020204" pitchFamily="34" charset="0"/>
              </a:rPr>
              <a:t>Liabilities</a:t>
            </a:r>
            <a:r>
              <a:rPr lang="en-US" altLang="en-US" sz="2100" dirty="0">
                <a:latin typeface="Liberation Sans" panose="020B0604020202020204" pitchFamily="34" charset="0"/>
              </a:rPr>
              <a:t> – Credits should exceed debits. 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charset="2"/>
              <a:buChar char="Ø"/>
            </a:pPr>
            <a:r>
              <a:rPr lang="en-US" altLang="en-US" sz="2100" b="1" dirty="0">
                <a:latin typeface="Liberation Sans" panose="020B0604020202020204" pitchFamily="34" charset="0"/>
              </a:rPr>
              <a:t>Normal balance</a:t>
            </a:r>
            <a:r>
              <a:rPr lang="en-US" altLang="en-US" sz="2100" dirty="0">
                <a:latin typeface="Liberation Sans" panose="020B0604020202020204" pitchFamily="34" charset="0"/>
              </a:rPr>
              <a:t> is on the increase side.</a:t>
            </a:r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97954"/>
              </p:ext>
            </p:extLst>
          </p:nvPr>
        </p:nvGraphicFramePr>
        <p:xfrm>
          <a:off x="762000" y="14478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3" imgW="4572064" imgH="3428891" progId="PowerPoint.Slide.8">
                  <p:embed/>
                </p:oleObj>
              </mc:Choice>
              <mc:Fallback>
                <p:oleObj name="Slide" r:id="rId3" imgW="4572064" imgH="3428891" progId="PowerPoint.Slid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43200" cy="2057400"/>
                      </a:xfrm>
                      <a:prstGeom prst="rect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983980"/>
              </p:ext>
            </p:extLst>
          </p:nvPr>
        </p:nvGraphicFramePr>
        <p:xfrm>
          <a:off x="762000" y="38862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5" imgW="4572064" imgH="3428891" progId="PowerPoint.Slide.8">
                  <p:embed/>
                </p:oleObj>
              </mc:Choice>
              <mc:Fallback>
                <p:oleObj name="Slide" r:id="rId5" imgW="4572064" imgH="3428891" progId="PowerPoint.Slid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2743200" cy="2057400"/>
                      </a:xfrm>
                      <a:prstGeom prst="rect">
                        <a:avLst/>
                      </a:prstGeom>
                      <a:noFill/>
                      <a:ln w="28575" cap="sq">
                        <a:solidFill>
                          <a:schemeClr val="bg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Debits and Credits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3886200" y="1371600"/>
            <a:ext cx="5029200" cy="21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>
                <a:latin typeface="Liberation Sans" panose="020B0604020202020204" pitchFamily="34" charset="0"/>
              </a:rPr>
              <a:t>Owner’s investments</a:t>
            </a: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 and </a:t>
            </a:r>
            <a:r>
              <a:rPr lang="en-US" altLang="en-US" sz="2100" b="1" dirty="0">
                <a:latin typeface="Liberation Sans" panose="020B0604020202020204" pitchFamily="34" charset="0"/>
              </a:rPr>
              <a:t>revenues</a:t>
            </a: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 increase stockholders’ equity (credit). 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>
                <a:latin typeface="Liberation Sans" panose="020B0604020202020204" pitchFamily="34" charset="0"/>
              </a:rPr>
              <a:t>Dividends</a:t>
            </a: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 and </a:t>
            </a:r>
            <a:r>
              <a:rPr lang="en-US" altLang="en-US" sz="2100" b="1" dirty="0">
                <a:latin typeface="Liberation Sans" panose="020B0604020202020204" pitchFamily="34" charset="0"/>
              </a:rPr>
              <a:t>expenses</a:t>
            </a: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 decrease stockholders’ equity (debit).</a:t>
            </a:r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14397"/>
              </p:ext>
            </p:extLst>
          </p:nvPr>
        </p:nvGraphicFramePr>
        <p:xfrm>
          <a:off x="228600" y="41148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3" imgW="4572180" imgH="3429001" progId="PowerPoint.Slide.8">
                  <p:embed/>
                </p:oleObj>
              </mc:Choice>
              <mc:Fallback>
                <p:oleObj name="Slide" r:id="rId3" imgW="4572180" imgH="3429001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2743200" cy="2057400"/>
                      </a:xfrm>
                      <a:prstGeom prst="rect">
                        <a:avLst/>
                      </a:prstGeom>
                      <a:noFill/>
                      <a:ln w="28575" cap="sq">
                        <a:solidFill>
                          <a:schemeClr val="bg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36636"/>
              </p:ext>
            </p:extLst>
          </p:nvPr>
        </p:nvGraphicFramePr>
        <p:xfrm>
          <a:off x="6172200" y="41148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5" imgW="4572180" imgH="3429001" progId="PowerPoint.Slide.8">
                  <p:embed/>
                </p:oleObj>
              </mc:Choice>
              <mc:Fallback>
                <p:oleObj name="Slide" r:id="rId5" imgW="4572180" imgH="3429001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2743200" cy="2057400"/>
                      </a:xfrm>
                      <a:prstGeom prst="rect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143392"/>
              </p:ext>
            </p:extLst>
          </p:nvPr>
        </p:nvGraphicFramePr>
        <p:xfrm>
          <a:off x="762000" y="14478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7" imgW="4572180" imgH="3429001" progId="PowerPoint.Slide.8">
                  <p:embed/>
                </p:oleObj>
              </mc:Choice>
              <mc:Fallback>
                <p:oleObj name="Slide" r:id="rId7" imgW="4572180" imgH="3429001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43200" cy="2057400"/>
                      </a:xfrm>
                      <a:prstGeom prst="rect">
                        <a:avLst/>
                      </a:prstGeom>
                      <a:noFill/>
                      <a:ln w="28575" cap="sq">
                        <a:solidFill>
                          <a:schemeClr val="bg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9" name="AutoShape 7"/>
          <p:cNvSpPr>
            <a:spLocks/>
          </p:cNvSpPr>
          <p:nvPr/>
        </p:nvSpPr>
        <p:spPr bwMode="auto">
          <a:xfrm rot="5400000" flipH="1" flipV="1">
            <a:off x="4381500" y="-495300"/>
            <a:ext cx="381000" cy="8686800"/>
          </a:xfrm>
          <a:prstGeom prst="rightBrace">
            <a:avLst>
              <a:gd name="adj1" fmla="val 190000"/>
              <a:gd name="adj2" fmla="val 21745"/>
            </a:avLst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graphicFrame>
        <p:nvGraphicFramePr>
          <p:cNvPr id="182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308553"/>
              </p:ext>
            </p:extLst>
          </p:nvPr>
        </p:nvGraphicFramePr>
        <p:xfrm>
          <a:off x="3200400" y="41148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9" imgW="4572180" imgH="3429001" progId="PowerPoint.Slide.8">
                  <p:embed/>
                </p:oleObj>
              </mc:Choice>
              <mc:Fallback>
                <p:oleObj name="Slide" r:id="rId9" imgW="4572180" imgH="3429001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14800"/>
                        <a:ext cx="2743200" cy="2057400"/>
                      </a:xfrm>
                      <a:prstGeom prst="rect">
                        <a:avLst/>
                      </a:prstGeom>
                      <a:noFill/>
                      <a:ln w="28575" cap="sq">
                        <a:solidFill>
                          <a:schemeClr val="bg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4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Debits and Credits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6368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9" descr="Recycled pap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602720"/>
              </p:ext>
            </p:extLst>
          </p:nvPr>
        </p:nvGraphicFramePr>
        <p:xfrm>
          <a:off x="762000" y="38862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3" imgW="4572064" imgH="3428891" progId="PowerPoint.Slide.8">
                  <p:embed/>
                </p:oleObj>
              </mc:Choice>
              <mc:Fallback>
                <p:oleObj name="Slide" r:id="rId3" imgW="4572064" imgH="3428891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2743200" cy="20574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28575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493475"/>
              </p:ext>
            </p:extLst>
          </p:nvPr>
        </p:nvGraphicFramePr>
        <p:xfrm>
          <a:off x="762000" y="14478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6" imgW="4572064" imgH="3428891" progId="PowerPoint.Slide.8">
                  <p:embed/>
                </p:oleObj>
              </mc:Choice>
              <mc:Fallback>
                <p:oleObj name="Slide" r:id="rId6" imgW="4572064" imgH="3428891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43200" cy="2057400"/>
                      </a:xfrm>
                      <a:prstGeom prst="rect">
                        <a:avLst/>
                      </a:prstGeom>
                      <a:noFill/>
                      <a:ln w="28575" cap="sq">
                        <a:solidFill>
                          <a:schemeClr val="bg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886200" y="1371600"/>
            <a:ext cx="48006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The purpose of earning </a:t>
            </a:r>
            <a:r>
              <a:rPr lang="en-US" altLang="en-US" sz="2100" b="1" dirty="0">
                <a:latin typeface="Liberation Sans" panose="020B0604020202020204" pitchFamily="34" charset="0"/>
              </a:rPr>
              <a:t>revenues</a:t>
            </a: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 is to benefit the stockholders.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The effect of debits and credits on revenue accounts is the </a:t>
            </a:r>
            <a:r>
              <a:rPr lang="en-US" altLang="en-US" sz="2100" b="1" dirty="0">
                <a:latin typeface="Liberation Sans" panose="020B0604020202020204" pitchFamily="34" charset="0"/>
              </a:rPr>
              <a:t>same as</a:t>
            </a: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 their effect on stockholders’ equity.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>
                <a:latin typeface="Liberation Sans" panose="020B0604020202020204" pitchFamily="34" charset="0"/>
              </a:rPr>
              <a:t>Expenses</a:t>
            </a:r>
            <a:r>
              <a:rPr lang="en-US" altLang="en-US" sz="2100" dirty="0">
                <a:solidFill>
                  <a:srgbClr val="000000"/>
                </a:solidFill>
                <a:latin typeface="Liberation Sans" panose="020B0604020202020204" pitchFamily="34" charset="0"/>
              </a:rPr>
              <a:t> have the opposite effect: expenses decrease stockholders’ equity.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Debits and Credits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7560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457200" y="23622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3" imgW="4572064" imgH="3428891" progId="PowerPoint.Slide.8">
                  <p:embed/>
                </p:oleObj>
              </mc:Choice>
              <mc:Fallback>
                <p:oleObj name="Slide" r:id="rId3" imgW="4572064" imgH="3428891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2743200" cy="2057400"/>
                      </a:xfrm>
                      <a:prstGeom prst="rect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 descr="Recycled paper"/>
          <p:cNvGraphicFramePr>
            <a:graphicFrameLocks noChangeAspect="1"/>
          </p:cNvGraphicFramePr>
          <p:nvPr/>
        </p:nvGraphicFramePr>
        <p:xfrm>
          <a:off x="1143000" y="41910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5" imgW="4572064" imgH="3428891" progId="PowerPoint.Slide.8">
                  <p:embed/>
                </p:oleObj>
              </mc:Choice>
              <mc:Fallback>
                <p:oleObj name="Slide" r:id="rId5" imgW="4572064" imgH="3428891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2743200" cy="2057400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 w="28575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4038600" y="1100138"/>
            <a:ext cx="1600200" cy="1109662"/>
          </a:xfrm>
          <a:prstGeom prst="rect">
            <a:avLst/>
          </a:prstGeom>
          <a:solidFill>
            <a:srgbClr val="F8EB8E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>
                <a:latin typeface="Arial" charset="0"/>
              </a:rPr>
              <a:t>Normal Balance </a:t>
            </a:r>
            <a:r>
              <a:rPr lang="en-US" altLang="en-US" sz="2200" b="1" dirty="0">
                <a:solidFill>
                  <a:srgbClr val="800000"/>
                </a:solidFill>
                <a:latin typeface="Arial" charset="0"/>
              </a:rPr>
              <a:t>Credit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1066800" y="1066800"/>
            <a:ext cx="1600200" cy="1109663"/>
          </a:xfrm>
          <a:prstGeom prst="rect">
            <a:avLst/>
          </a:prstGeom>
          <a:solidFill>
            <a:srgbClr val="F8EB8E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>
                <a:latin typeface="Arial" charset="0"/>
              </a:rPr>
              <a:t>Normal Balance </a:t>
            </a:r>
            <a:r>
              <a:rPr lang="en-US" altLang="en-US" sz="2200" b="1" dirty="0">
                <a:solidFill>
                  <a:srgbClr val="800000"/>
                </a:solidFill>
                <a:latin typeface="Arial" charset="0"/>
              </a:rPr>
              <a:t>Debit</a:t>
            </a:r>
          </a:p>
        </p:txBody>
      </p:sp>
      <p:sp>
        <p:nvSpPr>
          <p:cNvPr id="131082" name="Freeform 10"/>
          <p:cNvSpPr>
            <a:spLocks/>
          </p:cNvSpPr>
          <p:nvPr/>
        </p:nvSpPr>
        <p:spPr bwMode="auto">
          <a:xfrm>
            <a:off x="1806575" y="2751138"/>
            <a:ext cx="1588" cy="1189037"/>
          </a:xfrm>
          <a:custGeom>
            <a:avLst/>
            <a:gdLst>
              <a:gd name="T0" fmla="*/ 0 w 1"/>
              <a:gd name="T1" fmla="*/ 0 h 749"/>
              <a:gd name="T2" fmla="*/ 0 w 1"/>
              <a:gd name="T3" fmla="*/ 749 h 7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49">
                <a:moveTo>
                  <a:pt x="0" y="0"/>
                </a:moveTo>
                <a:lnTo>
                  <a:pt x="0" y="749"/>
                </a:lnTo>
              </a:path>
            </a:pathLst>
          </a:custGeom>
          <a:noFill/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3" name="Freeform 11"/>
          <p:cNvSpPr>
            <a:spLocks/>
          </p:cNvSpPr>
          <p:nvPr/>
        </p:nvSpPr>
        <p:spPr bwMode="auto">
          <a:xfrm>
            <a:off x="2487613" y="4575175"/>
            <a:ext cx="1587" cy="1181100"/>
          </a:xfrm>
          <a:custGeom>
            <a:avLst/>
            <a:gdLst>
              <a:gd name="T0" fmla="*/ 0 w 1"/>
              <a:gd name="T1" fmla="*/ 0 h 744"/>
              <a:gd name="T2" fmla="*/ 0 w 1"/>
              <a:gd name="T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44">
                <a:moveTo>
                  <a:pt x="0" y="0"/>
                </a:moveTo>
                <a:lnTo>
                  <a:pt x="0" y="744"/>
                </a:lnTo>
              </a:path>
            </a:pathLst>
          </a:custGeom>
          <a:noFill/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4" name="Freeform 12"/>
          <p:cNvSpPr>
            <a:spLocks/>
          </p:cNvSpPr>
          <p:nvPr/>
        </p:nvSpPr>
        <p:spPr bwMode="auto">
          <a:xfrm>
            <a:off x="5913438" y="2911475"/>
            <a:ext cx="1587" cy="1173163"/>
          </a:xfrm>
          <a:custGeom>
            <a:avLst/>
            <a:gdLst>
              <a:gd name="T0" fmla="*/ 0 w 1"/>
              <a:gd name="T1" fmla="*/ 0 h 739"/>
              <a:gd name="T2" fmla="*/ 0 w 1"/>
              <a:gd name="T3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39">
                <a:moveTo>
                  <a:pt x="0" y="0"/>
                </a:moveTo>
                <a:lnTo>
                  <a:pt x="0" y="739"/>
                </a:lnTo>
              </a:path>
            </a:pathLst>
          </a:custGeom>
          <a:noFill/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5" name="Freeform 13"/>
          <p:cNvSpPr>
            <a:spLocks/>
          </p:cNvSpPr>
          <p:nvPr/>
        </p:nvSpPr>
        <p:spPr bwMode="auto">
          <a:xfrm>
            <a:off x="7289800" y="1076325"/>
            <a:ext cx="1588" cy="1174750"/>
          </a:xfrm>
          <a:custGeom>
            <a:avLst/>
            <a:gdLst>
              <a:gd name="T0" fmla="*/ 0 w 1"/>
              <a:gd name="T1" fmla="*/ 0 h 740"/>
              <a:gd name="T2" fmla="*/ 0 w 1"/>
              <a:gd name="T3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40">
                <a:moveTo>
                  <a:pt x="0" y="0"/>
                </a:moveTo>
                <a:lnTo>
                  <a:pt x="0" y="740"/>
                </a:lnTo>
              </a:path>
            </a:pathLst>
          </a:custGeom>
          <a:noFill/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6" name="Freeform 14"/>
          <p:cNvSpPr>
            <a:spLocks/>
          </p:cNvSpPr>
          <p:nvPr/>
        </p:nvSpPr>
        <p:spPr bwMode="auto">
          <a:xfrm>
            <a:off x="7289800" y="4657725"/>
            <a:ext cx="1588" cy="1179513"/>
          </a:xfrm>
          <a:custGeom>
            <a:avLst/>
            <a:gdLst>
              <a:gd name="T0" fmla="*/ 0 w 1"/>
              <a:gd name="T1" fmla="*/ 0 h 743"/>
              <a:gd name="T2" fmla="*/ 0 w 1"/>
              <a:gd name="T3" fmla="*/ 743 h 7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43">
                <a:moveTo>
                  <a:pt x="0" y="0"/>
                </a:moveTo>
                <a:lnTo>
                  <a:pt x="0" y="743"/>
                </a:lnTo>
              </a:path>
            </a:pathLst>
          </a:custGeom>
          <a:noFill/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089" name="Line 17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5943600" y="6858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8" imgW="4572064" imgH="3428891" progId="PowerPoint.Slide.8">
                  <p:embed/>
                </p:oleObj>
              </mc:Choice>
              <mc:Fallback>
                <p:oleObj name="Slide" r:id="rId8" imgW="4572064" imgH="3428891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85800"/>
                        <a:ext cx="2743200" cy="2057400"/>
                      </a:xfrm>
                      <a:prstGeom prst="rect">
                        <a:avLst/>
                      </a:prstGeom>
                      <a:noFill/>
                      <a:ln w="28575" cap="sq">
                        <a:solidFill>
                          <a:schemeClr val="bg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4572000" y="25146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10" imgW="4526415" imgH="3394030" progId="PowerPoint.Slide.8">
                  <p:embed/>
                </p:oleObj>
              </mc:Choice>
              <mc:Fallback>
                <p:oleObj name="Slide" r:id="rId10" imgW="4526415" imgH="339403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14600"/>
                        <a:ext cx="2743200" cy="2057400"/>
                      </a:xfrm>
                      <a:prstGeom prst="rect">
                        <a:avLst/>
                      </a:prstGeom>
                      <a:noFill/>
                      <a:ln w="28575" cap="sq">
                        <a:solidFill>
                          <a:schemeClr val="bg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5943600" y="42672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12" imgW="4572064" imgH="3428891" progId="PowerPoint.Slide.8">
                  <p:embed/>
                </p:oleObj>
              </mc:Choice>
              <mc:Fallback>
                <p:oleObj name="Slide" r:id="rId12" imgW="4572064" imgH="3428891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267200"/>
                        <a:ext cx="2743200" cy="2057400"/>
                      </a:xfrm>
                      <a:prstGeom prst="rect">
                        <a:avLst/>
                      </a:prstGeom>
                      <a:noFill/>
                      <a:ln w="28575" cap="sq">
                        <a:solidFill>
                          <a:schemeClr val="bg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3400" y="1524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Debits and Credits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274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0434"/>
            <a:ext cx="7117356" cy="552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Stockholders’ Equity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14</a:t>
            </a:fld>
            <a:endParaRPr lang="en-US"/>
          </a:p>
        </p:txBody>
      </p:sp>
      <p:sp>
        <p:nvSpPr>
          <p:cNvPr id="3" name="Oval 2"/>
          <p:cNvSpPr/>
          <p:nvPr/>
        </p:nvSpPr>
        <p:spPr bwMode="auto">
          <a:xfrm>
            <a:off x="4572000" y="3962400"/>
            <a:ext cx="457200" cy="533400"/>
          </a:xfrm>
          <a:prstGeom prst="ellipse">
            <a:avLst/>
          </a:prstGeom>
          <a:noFill/>
          <a:ln w="38100" cap="sq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Liberation Sans" panose="020B0604020202020204" pitchFamily="34" charset="0"/>
              </a:rPr>
              <a:t>1</a:t>
            </a:r>
            <a:endParaRPr lang="en-US" sz="2200" b="1" dirty="0">
              <a:latin typeface="Liberation Sans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447800" y="5638800"/>
            <a:ext cx="457200" cy="533400"/>
          </a:xfrm>
          <a:prstGeom prst="ellipse">
            <a:avLst/>
          </a:prstGeom>
          <a:noFill/>
          <a:ln w="38100" cap="sq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181600" y="2057400"/>
            <a:ext cx="457200" cy="533400"/>
          </a:xfrm>
          <a:prstGeom prst="ellipse">
            <a:avLst/>
          </a:prstGeom>
          <a:noFill/>
          <a:ln w="38100" cap="sq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latin typeface="Liberation Sans" panose="020B0604020202020204" pitchFamily="34" charset="0"/>
              </a:rPr>
              <a:t>3</a:t>
            </a:r>
            <a:endParaRPr lang="en-US" sz="2000" b="1" dirty="0"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40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AutoShape 2"/>
          <p:cNvSpPr>
            <a:spLocks noChangeArrowheads="1"/>
          </p:cNvSpPr>
          <p:nvPr/>
        </p:nvSpPr>
        <p:spPr bwMode="auto">
          <a:xfrm rot="-5400000">
            <a:off x="1666875" y="2976563"/>
            <a:ext cx="771525" cy="600075"/>
          </a:xfrm>
          <a:prstGeom prst="rightArrow">
            <a:avLst>
              <a:gd name="adj1" fmla="val 50000"/>
              <a:gd name="adj2" fmla="val 64304"/>
            </a:avLst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 sz="900" dirty="0">
              <a:latin typeface="Liberation Sans" panose="020B0604020202020204" pitchFamily="34" charset="0"/>
            </a:endParaRPr>
          </a:p>
        </p:txBody>
      </p:sp>
      <p:sp>
        <p:nvSpPr>
          <p:cNvPr id="132099" name="AutoShape 3"/>
          <p:cNvSpPr>
            <a:spLocks noChangeArrowheads="1"/>
          </p:cNvSpPr>
          <p:nvPr/>
        </p:nvSpPr>
        <p:spPr bwMode="auto">
          <a:xfrm rot="-5400000">
            <a:off x="7740650" y="2984500"/>
            <a:ext cx="771525" cy="600075"/>
          </a:xfrm>
          <a:prstGeom prst="rightArrow">
            <a:avLst>
              <a:gd name="adj1" fmla="val 50000"/>
              <a:gd name="adj2" fmla="val 64304"/>
            </a:avLst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177925" y="1358900"/>
            <a:ext cx="80422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b="1" dirty="0">
                <a:solidFill>
                  <a:srgbClr val="800000"/>
                </a:solidFill>
                <a:latin typeface="Liberation Sans" panose="020B0604020202020204" pitchFamily="34" charset="0"/>
              </a:rPr>
              <a:t>      </a:t>
            </a:r>
            <a:r>
              <a:rPr lang="en-US" altLang="en-US" b="1" u="sng" dirty="0">
                <a:solidFill>
                  <a:srgbClr val="800000"/>
                </a:solidFill>
                <a:latin typeface="Liberation Sans" panose="020B0604020202020204" pitchFamily="34" charset="0"/>
              </a:rPr>
              <a:t>        Balance Sheet        </a:t>
            </a:r>
            <a:r>
              <a:rPr lang="en-US" altLang="en-US" b="1" dirty="0">
                <a:solidFill>
                  <a:srgbClr val="800000"/>
                </a:solidFill>
                <a:latin typeface="Liberation Sans" panose="020B0604020202020204" pitchFamily="34" charset="0"/>
              </a:rPr>
              <a:t>          </a:t>
            </a:r>
            <a:r>
              <a:rPr lang="en-US" altLang="en-US" b="1" u="sng" dirty="0">
                <a:solidFill>
                  <a:srgbClr val="800000"/>
                </a:solidFill>
                <a:latin typeface="Liberation Sans" panose="020B0604020202020204" pitchFamily="34" charset="0"/>
              </a:rPr>
              <a:t>Income Statement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620963" y="1984375"/>
            <a:ext cx="4413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rgbClr val="800000"/>
                </a:solidFill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283075" y="1970088"/>
            <a:ext cx="4413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rgbClr val="800000"/>
                </a:solidFill>
                <a:latin typeface="Liberation Sans" panose="020B0604020202020204" pitchFamily="34" charset="0"/>
              </a:rPr>
              <a:t>+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7227888" y="1968500"/>
            <a:ext cx="39211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rgbClr val="800000"/>
                </a:solidFill>
                <a:latin typeface="Liberation Sans" panose="020B0604020202020204" pitchFamily="34" charset="0"/>
              </a:rPr>
              <a:t>-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71600" y="1981200"/>
            <a:ext cx="1371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Asset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2971800" y="1981200"/>
            <a:ext cx="1371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Liability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4495800" y="1981200"/>
            <a:ext cx="1371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Equity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5943600" y="1981200"/>
            <a:ext cx="1371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Revenue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7391400" y="1981200"/>
            <a:ext cx="1371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Expense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152400" y="304323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Liberation Sans" panose="020B0604020202020204" pitchFamily="34" charset="0"/>
              </a:rPr>
              <a:t>Debit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152400" y="458628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Liberation Sans" panose="020B0604020202020204" pitchFamily="34" charset="0"/>
              </a:rPr>
              <a:t>Credit</a:t>
            </a: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1447800" y="24384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3048000" y="2438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4572000" y="24384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6019800" y="2438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7467600" y="24384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32118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65438"/>
            <a:ext cx="38100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119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19600"/>
            <a:ext cx="67818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34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Summary of Debit/Credit Rules</a:t>
            </a:r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nimBg="1" autoUpdateAnimBg="0"/>
      <p:bldP spid="1320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1600200" y="2667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Liberation Sans" panose="020B0604020202020204" pitchFamily="34" charset="0"/>
              </a:rPr>
              <a:t>Assets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2667000" y="26670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Liberation Sans" panose="020B0604020202020204" pitchFamily="34" charset="0"/>
              </a:rPr>
              <a:t>Liabilities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2438400" y="2667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 dirty="0"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5029200" y="2667000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Liberation Sans" panose="020B0604020202020204" pitchFamily="34" charset="0"/>
              </a:rPr>
              <a:t>Stockholders’ Equity</a:t>
            </a:r>
          </a:p>
        </p:txBody>
      </p:sp>
      <p:sp>
        <p:nvSpPr>
          <p:cNvPr id="184330" name="AutoShape 10"/>
          <p:cNvSpPr>
            <a:spLocks/>
          </p:cNvSpPr>
          <p:nvPr/>
        </p:nvSpPr>
        <p:spPr bwMode="auto">
          <a:xfrm rot="5400000">
            <a:off x="6210300" y="571500"/>
            <a:ext cx="304800" cy="5105400"/>
          </a:xfrm>
          <a:prstGeom prst="leftBrace">
            <a:avLst>
              <a:gd name="adj1" fmla="val 139583"/>
              <a:gd name="adj2" fmla="val 50000"/>
            </a:avLst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3733800" y="2667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 dirty="0">
                <a:latin typeface="Liberation Sans" panose="020B0604020202020204" pitchFamily="34" charset="0"/>
              </a:rPr>
              <a:t>+</a:t>
            </a:r>
          </a:p>
        </p:txBody>
      </p:sp>
      <p:pic>
        <p:nvPicPr>
          <p:cNvPr id="18433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3276600"/>
            <a:ext cx="401796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3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3262313"/>
            <a:ext cx="322897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533400" y="1295400"/>
            <a:ext cx="82296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10287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54305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211455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68605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31432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36004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40576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45148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25000"/>
              </a:spcBef>
              <a:spcAft>
                <a:spcPct val="50000"/>
              </a:spcAft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300" dirty="0">
                <a:solidFill>
                  <a:srgbClr val="000000"/>
                </a:solidFill>
                <a:latin typeface="Liberation Sans" panose="020B0604020202020204" pitchFamily="34" charset="0"/>
              </a:rPr>
              <a:t>Relationship among the assets, liabilities and stockholders’ equity of a business:  </a:t>
            </a:r>
          </a:p>
        </p:txBody>
      </p:sp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533400" y="4876800"/>
            <a:ext cx="79248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54305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211455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68605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314325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360045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405765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451485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15000"/>
              </a:lnSpc>
              <a:spcBef>
                <a:spcPct val="25000"/>
              </a:spcBef>
              <a:spcAft>
                <a:spcPct val="50000"/>
              </a:spcAft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300" dirty="0">
                <a:latin typeface="Liberation Sans" panose="020B0604020202020204" pitchFamily="34" charset="0"/>
              </a:rPr>
              <a:t>The equation must be in balance after every transaction.  Total </a:t>
            </a:r>
            <a:r>
              <a:rPr lang="en-US" altLang="en-US" sz="2300" b="1" dirty="0">
                <a:latin typeface="Liberation Sans" panose="020B0604020202020204" pitchFamily="34" charset="0"/>
              </a:rPr>
              <a:t>Debits</a:t>
            </a:r>
            <a:r>
              <a:rPr lang="en-US" altLang="en-US" sz="2300" dirty="0">
                <a:latin typeface="Liberation Sans" panose="020B0604020202020204" pitchFamily="34" charset="0"/>
              </a:rPr>
              <a:t> must equal total </a:t>
            </a:r>
            <a:r>
              <a:rPr lang="en-US" altLang="en-US" sz="2300" b="1" dirty="0">
                <a:latin typeface="Liberation Sans" panose="020B0604020202020204" pitchFamily="34" charset="0"/>
              </a:rPr>
              <a:t>Credits</a:t>
            </a:r>
            <a:r>
              <a:rPr lang="en-US" altLang="en-US" sz="2300" dirty="0"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Summary of Debit/Credit Rules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09562" y="2543175"/>
            <a:ext cx="121443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Basic Equation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04800" y="3218688"/>
            <a:ext cx="1295400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5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Expanded  Equation</a:t>
            </a:r>
          </a:p>
          <a:p>
            <a:pPr algn="l">
              <a:spcBef>
                <a:spcPct val="50000"/>
              </a:spcBef>
            </a:pPr>
            <a:r>
              <a:rPr lang="en-US" altLang="en-US" sz="15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Debit/Credit Effects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229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33400" y="1905000"/>
            <a:ext cx="8001000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6038" rIns="182562" bIns="46038"/>
          <a:lstStyle/>
          <a:p>
            <a:pPr algn="l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300" b="1" dirty="0">
                <a:latin typeface="Liberation Sans" panose="020B0604020202020204" pitchFamily="34" charset="0"/>
              </a:rPr>
              <a:t>Accounts that normally have debit balances are:</a:t>
            </a:r>
          </a:p>
          <a:p>
            <a:pPr marL="685800" lvl="1" indent="-455613" algn="l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1" dirty="0">
                <a:latin typeface="Liberation Sans" panose="020B0604020202020204" pitchFamily="34" charset="0"/>
              </a:rPr>
              <a:t>assets, expenses, and revenues.</a:t>
            </a:r>
          </a:p>
          <a:p>
            <a:pPr marL="685800" lvl="1" indent="-455613" algn="l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1" dirty="0">
                <a:latin typeface="Liberation Sans" panose="020B0604020202020204" pitchFamily="34" charset="0"/>
              </a:rPr>
              <a:t>assets, expenses, and equity.</a:t>
            </a:r>
          </a:p>
          <a:p>
            <a:pPr marL="685800" lvl="1" indent="-455613" algn="l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1" dirty="0">
                <a:latin typeface="Liberation Sans" panose="020B0604020202020204" pitchFamily="34" charset="0"/>
              </a:rPr>
              <a:t>assets, liabilities, and dividends.</a:t>
            </a:r>
          </a:p>
          <a:p>
            <a:pPr marL="685800" lvl="1" indent="-455613" algn="l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1" dirty="0">
                <a:latin typeface="Liberation Sans" panose="020B0604020202020204" pitchFamily="34" charset="0"/>
              </a:rPr>
              <a:t>assets, dividends, and expenses.</a:t>
            </a:r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33400" y="1295400"/>
            <a:ext cx="53340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8" name="Notched Right Arrow 7"/>
          <p:cNvSpPr/>
          <p:nvPr/>
        </p:nvSpPr>
        <p:spPr bwMode="auto">
          <a:xfrm>
            <a:off x="152400" y="4306824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Summary of Debit/Credit Rules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3886200"/>
            <a:ext cx="7732713" cy="520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Learning Objective 2-2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19600"/>
            <a:ext cx="7772400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The Journal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0D5847-D064-449A-9DD5-EB6DB8BB84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9761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274320"/>
            <a:ext cx="82477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Outline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165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The recording process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The journal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Journalizing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0D5847-D064-449A-9DD5-EB6DB8BB84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251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3886200"/>
            <a:ext cx="7732713" cy="520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Learning Objective 2-1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19600"/>
            <a:ext cx="7772400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Accounts, Debits, and Credits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0D5847-D064-449A-9DD5-EB6DB8BB84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0673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SzPct val="80000"/>
              <a:buNone/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The Accounting Cycle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9600" y="1371600"/>
            <a:ext cx="8077200" cy="5029200"/>
            <a:chOff x="609600" y="1371600"/>
            <a:chExt cx="8077200" cy="50292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09600" y="1371600"/>
              <a:ext cx="8077200" cy="502920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dirty="0">
                <a:solidFill>
                  <a:schemeClr val="tx1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6781800" y="5334000"/>
              <a:ext cx="0" cy="5334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rot="5400000" flipV="1">
              <a:off x="2743200" y="1524000"/>
              <a:ext cx="0" cy="6096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172200" y="1828800"/>
              <a:ext cx="6096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19400" y="1600200"/>
              <a:ext cx="3552825" cy="457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1. 	Analyze business transactions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6781800" y="1828800"/>
              <a:ext cx="0" cy="5334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6781800" y="2819400"/>
              <a:ext cx="0" cy="3810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257800" y="2362200"/>
              <a:ext cx="3124200" cy="609600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2. 	Journalize the transactions </a:t>
              </a: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781800" y="3673475"/>
              <a:ext cx="6350" cy="344488"/>
            </a:xfrm>
            <a:custGeom>
              <a:avLst/>
              <a:gdLst>
                <a:gd name="T0" fmla="*/ 0 w 4"/>
                <a:gd name="T1" fmla="*/ 0 h 217"/>
                <a:gd name="T2" fmla="*/ 2147483647 w 4"/>
                <a:gd name="T3" fmla="*/ 2147483647 h 217"/>
                <a:gd name="T4" fmla="*/ 0 60000 65536"/>
                <a:gd name="T5" fmla="*/ 0 60000 65536"/>
                <a:gd name="T6" fmla="*/ 0 w 4"/>
                <a:gd name="T7" fmla="*/ 0 h 217"/>
                <a:gd name="T8" fmla="*/ 4 w 4"/>
                <a:gd name="T9" fmla="*/ 217 h 2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17">
                  <a:moveTo>
                    <a:pt x="0" y="0"/>
                  </a:moveTo>
                  <a:lnTo>
                    <a:pt x="4" y="217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6781800" y="4511675"/>
              <a:ext cx="1588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 rot="10800000">
              <a:off x="2436813" y="46640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 rot="10800000">
              <a:off x="2436813" y="38258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 rot="10800000">
              <a:off x="2436813" y="29876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rot="16200000">
              <a:off x="2171700" y="2095500"/>
              <a:ext cx="5334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947738" y="48768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6. 	Prepare an adjusted trial balance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47738" y="40386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7. 	Prepare financial statements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947738" y="32004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8. 	Journalize and post closing entries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947738" y="23622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9. 	Prepare a post-closing trial balance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5257800" y="4038600"/>
              <a:ext cx="30861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4.  Prepare a trial balance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5257800" y="3200400"/>
              <a:ext cx="30861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3.  Post to ledger accounts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438400" y="5867400"/>
              <a:ext cx="43434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57800" y="4876800"/>
              <a:ext cx="30861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5.  Journalize and post adjusting entries</a:t>
              </a: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 rot="10800000">
              <a:off x="2438400" y="5502275"/>
              <a:ext cx="1588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877082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The Recording Process</a:t>
            </a: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21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33400" y="1600200"/>
            <a:ext cx="8153400" cy="3786175"/>
            <a:chOff x="533400" y="2471738"/>
            <a:chExt cx="8153400" cy="3786175"/>
          </a:xfrm>
        </p:grpSpPr>
        <p:pic>
          <p:nvPicPr>
            <p:cNvPr id="8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471738"/>
              <a:ext cx="8001000" cy="2687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85800" y="5353050"/>
              <a:ext cx="8001000" cy="904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>
                <a:lnSpc>
                  <a:spcPct val="120000"/>
                </a:lnSpc>
                <a:buSzPct val="80000"/>
              </a:pPr>
              <a:r>
                <a:rPr lang="en-US" altLang="en-US" sz="2200" b="1" dirty="0">
                  <a:latin typeface="Liberation Sans" panose="020B0604020202020204" pitchFamily="34" charset="0"/>
                </a:rPr>
                <a:t>Business documents</a:t>
              </a:r>
              <a:r>
                <a:rPr lang="en-US" altLang="en-US" sz="2200" dirty="0">
                  <a:latin typeface="Liberation Sans" panose="020B0604020202020204" pitchFamily="34" charset="0"/>
                </a:rPr>
                <a:t>, such as a sales receipt, a check, or a bill, provide evidence of the transaction.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09600" y="4794250"/>
              <a:ext cx="2133600" cy="2746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200" b="1" dirty="0">
                  <a:latin typeface="Liberation Sans" panose="020B0604020202020204" pitchFamily="34" charset="0"/>
                </a:rPr>
                <a:t>Analyze each transaction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124200" y="4794250"/>
              <a:ext cx="2438400" cy="2746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200" b="1" dirty="0">
                  <a:latin typeface="Liberation Sans" panose="020B0604020202020204" pitchFamily="34" charset="0"/>
                </a:rPr>
                <a:t>Enter transaction in a journal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867400" y="4759325"/>
              <a:ext cx="2438400" cy="4222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1200" b="1" dirty="0">
                  <a:latin typeface="Liberation Sans" panose="020B0604020202020204" pitchFamily="34" charset="0"/>
                </a:rPr>
                <a:t>Transfer journal information to ledger accounts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13400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153400" cy="388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973138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693738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dirty="0">
                <a:latin typeface="Liberation Sans" panose="020B0604020202020204" pitchFamily="34" charset="0"/>
              </a:rPr>
              <a:t>Book of original entry.</a:t>
            </a:r>
          </a:p>
          <a:p>
            <a:pPr marL="693738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dirty="0">
                <a:latin typeface="Liberation Sans" panose="020B0604020202020204" pitchFamily="34" charset="0"/>
              </a:rPr>
              <a:t>Transactions recorded in chronological order.</a:t>
            </a:r>
          </a:p>
          <a:p>
            <a:pPr marL="693738"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dirty="0">
                <a:latin typeface="Liberation Sans" panose="020B0604020202020204" pitchFamily="34" charset="0"/>
              </a:rPr>
              <a:t>Contributions to the recording process:</a:t>
            </a:r>
          </a:p>
          <a:p>
            <a:pPr marL="1371600" lvl="1" algn="l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Discloses the </a:t>
            </a:r>
            <a:r>
              <a:rPr lang="en-US" altLang="en-US" sz="2200" b="1" dirty="0">
                <a:latin typeface="Liberation Sans" panose="020B0604020202020204" pitchFamily="34" charset="0"/>
              </a:rPr>
              <a:t>complete effects of a transaction</a:t>
            </a:r>
            <a:r>
              <a:rPr lang="en-US" altLang="en-US" sz="2200" dirty="0">
                <a:latin typeface="Liberation Sans" panose="020B0604020202020204" pitchFamily="34" charset="0"/>
              </a:rPr>
              <a:t>.</a:t>
            </a:r>
          </a:p>
          <a:p>
            <a:pPr marL="1371600" lvl="1" algn="l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Provides a </a:t>
            </a:r>
            <a:r>
              <a:rPr lang="en-US" altLang="en-US" sz="2200" b="1" dirty="0">
                <a:latin typeface="Liberation Sans" panose="020B0604020202020204" pitchFamily="34" charset="0"/>
              </a:rPr>
              <a:t>chronological record</a:t>
            </a:r>
            <a:r>
              <a:rPr lang="en-US" altLang="en-US" sz="2200" dirty="0">
                <a:latin typeface="Liberation Sans" panose="020B0604020202020204" pitchFamily="34" charset="0"/>
              </a:rPr>
              <a:t> of transactions.</a:t>
            </a:r>
          </a:p>
          <a:p>
            <a:pPr marL="1371600" lvl="1" algn="l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Helps to</a:t>
            </a:r>
            <a:r>
              <a:rPr lang="en-US" altLang="en-US" sz="2200" b="1" dirty="0">
                <a:latin typeface="Liberation Sans" panose="020B0604020202020204" pitchFamily="34" charset="0"/>
              </a:rPr>
              <a:t> prevent or locate errors</a:t>
            </a:r>
            <a:r>
              <a:rPr lang="en-US" altLang="en-US" sz="2200" dirty="0">
                <a:latin typeface="Liberation Sans" panose="020B0604020202020204" pitchFamily="34" charset="0"/>
              </a:rPr>
              <a:t> because the debit and credit amounts can be easily compared.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The Journal</a:t>
            </a: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229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600" b="1" dirty="0">
                <a:latin typeface="Liberation Sans" panose="020B0604020202020204" pitchFamily="34" charset="0"/>
              </a:rPr>
              <a:t>JOURNALIZING</a:t>
            </a:r>
            <a:r>
              <a:rPr lang="en-US" altLang="en-US" dirty="0">
                <a:latin typeface="Liberation Sans" panose="020B0604020202020204" pitchFamily="34" charset="0"/>
                <a:cs typeface="Arial" charset="0"/>
              </a:rPr>
              <a:t> </a:t>
            </a:r>
            <a:r>
              <a:rPr lang="en-US" altLang="en-US" sz="2200" dirty="0">
                <a:latin typeface="Liberation Sans" panose="020B0604020202020204" pitchFamily="34" charset="0"/>
                <a:cs typeface="Arial" charset="0"/>
              </a:rPr>
              <a:t>– Entering transaction data in the journal.</a:t>
            </a: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533400" y="1905000"/>
            <a:ext cx="8229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en-US" sz="2100" b="1" dirty="0">
                <a:latin typeface="Liberation Sans" panose="020B0604020202020204" pitchFamily="34" charset="0"/>
              </a:rPr>
              <a:t>Illustration:</a:t>
            </a:r>
            <a:r>
              <a:rPr lang="en-US" altLang="en-US" sz="2100" dirty="0">
                <a:latin typeface="Liberation Sans" panose="020B0604020202020204" pitchFamily="34" charset="0"/>
              </a:rPr>
              <a:t>  On September 1, stockholders invested $15,000 cash in the corporation in exchange for shares of stock, and Softbyte purchased computer equipment for $7,000 cash.</a:t>
            </a:r>
            <a:endParaRPr lang="en-US" altLang="en-US" sz="2100" dirty="0">
              <a:latin typeface="Liberation Sans" panose="020B0604020202020204" pitchFamily="34" charset="0"/>
              <a:cs typeface="Arial" charset="0"/>
            </a:endParaRPr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070169"/>
              </p:ext>
            </p:extLst>
          </p:nvPr>
        </p:nvGraphicFramePr>
        <p:xfrm>
          <a:off x="609600" y="3286125"/>
          <a:ext cx="79629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981358" imgH="1485984" progId="Excel.Sheet.8">
                  <p:embed/>
                </p:oleObj>
              </mc:Choice>
              <mc:Fallback>
                <p:oleObj name="Worksheet" r:id="rId3" imgW="3981358" imgH="148598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86125"/>
                        <a:ext cx="7962900" cy="2971800"/>
                      </a:xfrm>
                      <a:prstGeom prst="rect">
                        <a:avLst/>
                      </a:prstGeom>
                      <a:solidFill>
                        <a:srgbClr val="F8EB8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1752600" y="43576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Liberation Sans" panose="020B0604020202020204" pitchFamily="34" charset="0"/>
              </a:rPr>
              <a:t>Cash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1752600" y="47386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l">
              <a:spcBef>
                <a:spcPct val="50000"/>
              </a:spcBef>
            </a:pPr>
            <a:r>
              <a:rPr lang="en-US" altLang="en-US" sz="1800" dirty="0">
                <a:latin typeface="Liberation Sans" panose="020B0604020202020204" pitchFamily="34" charset="0"/>
              </a:rPr>
              <a:t>Common Stock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609600" y="4343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Liberation Sans" panose="020B0604020202020204" pitchFamily="34" charset="0"/>
              </a:rPr>
              <a:t>Sept. 1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5943600" y="43576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800" dirty="0">
                <a:latin typeface="Liberation Sans" panose="020B0604020202020204" pitchFamily="34" charset="0"/>
              </a:rPr>
              <a:t>15,000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7239000" y="47386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800" dirty="0">
                <a:latin typeface="Liberation Sans" panose="020B0604020202020204" pitchFamily="34" charset="0"/>
              </a:rPr>
              <a:t>15,000</a:t>
            </a:r>
          </a:p>
        </p:txBody>
      </p:sp>
      <p:sp>
        <p:nvSpPr>
          <p:cNvPr id="21515" name="Text Box 4"/>
          <p:cNvSpPr txBox="1">
            <a:spLocks noChangeArrowheads="1"/>
          </p:cNvSpPr>
          <p:nvPr/>
        </p:nvSpPr>
        <p:spPr bwMode="auto">
          <a:xfrm>
            <a:off x="2819400" y="3379113"/>
            <a:ext cx="358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GENERAL JOURNAL</a:t>
            </a:r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1752600" y="54864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Liberation Sans" panose="020B0604020202020204" pitchFamily="34" charset="0"/>
              </a:rPr>
              <a:t>Equipment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1752600" y="58674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lvl="1" algn="l">
              <a:spcBef>
                <a:spcPct val="50000"/>
              </a:spcBef>
            </a:pPr>
            <a:r>
              <a:rPr lang="en-US" altLang="en-US" sz="1800" dirty="0">
                <a:latin typeface="Liberation Sans" panose="020B0604020202020204" pitchFamily="34" charset="0"/>
              </a:rPr>
              <a:t>Cash</a:t>
            </a: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5943600" y="55006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800" dirty="0">
                <a:latin typeface="Liberation Sans" panose="020B0604020202020204" pitchFamily="34" charset="0"/>
              </a:rPr>
              <a:t>7,000</a:t>
            </a:r>
          </a:p>
        </p:txBody>
      </p:sp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7239000" y="58816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800" dirty="0">
                <a:latin typeface="Liberation Sans" panose="020B0604020202020204" pitchFamily="34" charset="0"/>
              </a:rPr>
              <a:t>7,000</a:t>
            </a:r>
          </a:p>
        </p:txBody>
      </p:sp>
      <p:sp>
        <p:nvSpPr>
          <p:cNvPr id="21521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Journalizing – Simple Entry</a:t>
            </a:r>
          </a:p>
        </p:txBody>
      </p:sp>
      <p:sp>
        <p:nvSpPr>
          <p:cNvPr id="21522" name="Line 21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/>
      <p:bldP spid="99337" grpId="0"/>
      <p:bldP spid="99339" grpId="0"/>
      <p:bldP spid="99340" grpId="0"/>
      <p:bldP spid="99343" grpId="0"/>
      <p:bldP spid="99344" grpId="0"/>
      <p:bldP spid="99345" grpId="0"/>
      <p:bldP spid="993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2296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en-US" sz="2100" b="1" dirty="0">
                <a:latin typeface="Liberation Sans" panose="020B0604020202020204" pitchFamily="34" charset="0"/>
              </a:rPr>
              <a:t>Illustration:</a:t>
            </a:r>
            <a:r>
              <a:rPr lang="en-US" altLang="en-US" sz="2100" dirty="0">
                <a:latin typeface="Liberation Sans" panose="020B0604020202020204" pitchFamily="34" charset="0"/>
              </a:rPr>
              <a:t>  On July 1, Butler Company purchases a delivery truck costing $14,000.  It pays $8,000 cash now and agrees to pay the remaining $6,000 on account.</a:t>
            </a:r>
          </a:p>
        </p:txBody>
      </p:sp>
      <p:sp>
        <p:nvSpPr>
          <p:cNvPr id="22543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Journalizing – Compound Entry</a:t>
            </a:r>
          </a:p>
        </p:txBody>
      </p:sp>
      <p:sp>
        <p:nvSpPr>
          <p:cNvPr id="22544" name="Line 20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743200"/>
            <a:ext cx="8354014" cy="2590800"/>
            <a:chOff x="218486" y="3286125"/>
            <a:chExt cx="8354014" cy="2590800"/>
          </a:xfrm>
        </p:grpSpPr>
        <p:graphicFrame>
          <p:nvGraphicFramePr>
            <p:cNvPr id="1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7675081"/>
                </p:ext>
              </p:extLst>
            </p:nvPr>
          </p:nvGraphicFramePr>
          <p:xfrm>
            <a:off x="609600" y="3286125"/>
            <a:ext cx="7962900" cy="259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3981358" imgH="1295411" progId="Excel.Sheet.8">
                    <p:embed/>
                  </p:oleObj>
                </mc:Choice>
                <mc:Fallback>
                  <p:oleObj name="Worksheet" r:id="rId3" imgW="3981358" imgH="129541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3286125"/>
                          <a:ext cx="7962900" cy="2590800"/>
                        </a:xfrm>
                        <a:prstGeom prst="rect">
                          <a:avLst/>
                        </a:prstGeom>
                        <a:solidFill>
                          <a:srgbClr val="F8EB8E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59" name="Text Box 7"/>
            <p:cNvSpPr txBox="1">
              <a:spLocks noChangeArrowheads="1"/>
            </p:cNvSpPr>
            <p:nvPr/>
          </p:nvSpPr>
          <p:spPr bwMode="auto">
            <a:xfrm>
              <a:off x="1752600" y="4357688"/>
              <a:ext cx="2514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 dirty="0">
                  <a:latin typeface="Liberation Sans" panose="020B0604020202020204" pitchFamily="34" charset="0"/>
                </a:rPr>
                <a:t>Equipment</a:t>
              </a:r>
            </a:p>
          </p:txBody>
        </p:sp>
        <p:sp>
          <p:nvSpPr>
            <p:cNvPr id="100360" name="Text Box 8"/>
            <p:cNvSpPr txBox="1">
              <a:spLocks noChangeArrowheads="1"/>
            </p:cNvSpPr>
            <p:nvPr/>
          </p:nvSpPr>
          <p:spPr bwMode="auto">
            <a:xfrm>
              <a:off x="1752600" y="4738688"/>
              <a:ext cx="2514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lvl="1" algn="l">
                <a:spcBef>
                  <a:spcPct val="50000"/>
                </a:spcBef>
              </a:pPr>
              <a:r>
                <a:rPr lang="en-US" altLang="en-US" sz="1800" dirty="0">
                  <a:latin typeface="Liberation Sans" panose="020B0604020202020204" pitchFamily="34" charset="0"/>
                </a:rPr>
                <a:t>Cash</a:t>
              </a:r>
            </a:p>
          </p:txBody>
        </p:sp>
        <p:sp>
          <p:nvSpPr>
            <p:cNvPr id="22536" name="Text Box 9"/>
            <p:cNvSpPr txBox="1">
              <a:spLocks noChangeArrowheads="1"/>
            </p:cNvSpPr>
            <p:nvPr/>
          </p:nvSpPr>
          <p:spPr bwMode="auto">
            <a:xfrm>
              <a:off x="685800" y="4343400"/>
              <a:ext cx="990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800" dirty="0">
                  <a:latin typeface="Liberation Sans" panose="020B0604020202020204" pitchFamily="34" charset="0"/>
                </a:rPr>
                <a:t>July 1</a:t>
              </a:r>
            </a:p>
          </p:txBody>
        </p:sp>
        <p:sp>
          <p:nvSpPr>
            <p:cNvPr id="100362" name="Text Box 10"/>
            <p:cNvSpPr txBox="1">
              <a:spLocks noChangeArrowheads="1"/>
            </p:cNvSpPr>
            <p:nvPr/>
          </p:nvSpPr>
          <p:spPr bwMode="auto">
            <a:xfrm>
              <a:off x="5943600" y="4357688"/>
              <a:ext cx="1219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800" dirty="0">
                  <a:latin typeface="Liberation Sans" panose="020B0604020202020204" pitchFamily="34" charset="0"/>
                </a:rPr>
                <a:t>14,000</a:t>
              </a:r>
            </a:p>
          </p:txBody>
        </p:sp>
        <p:sp>
          <p:nvSpPr>
            <p:cNvPr id="100363" name="Text Box 11"/>
            <p:cNvSpPr txBox="1">
              <a:spLocks noChangeArrowheads="1"/>
            </p:cNvSpPr>
            <p:nvPr/>
          </p:nvSpPr>
          <p:spPr bwMode="auto">
            <a:xfrm>
              <a:off x="7239000" y="4738688"/>
              <a:ext cx="1219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800" dirty="0">
                  <a:latin typeface="Liberation Sans" panose="020B0604020202020204" pitchFamily="34" charset="0"/>
                </a:rPr>
                <a:t>8,000</a:t>
              </a:r>
            </a:p>
          </p:txBody>
        </p:sp>
        <p:sp>
          <p:nvSpPr>
            <p:cNvPr id="100368" name="Text Box 16"/>
            <p:cNvSpPr txBox="1">
              <a:spLocks noChangeArrowheads="1"/>
            </p:cNvSpPr>
            <p:nvPr/>
          </p:nvSpPr>
          <p:spPr bwMode="auto">
            <a:xfrm>
              <a:off x="7239000" y="5105400"/>
              <a:ext cx="1219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800" dirty="0">
                  <a:latin typeface="Liberation Sans" panose="020B0604020202020204" pitchFamily="34" charset="0"/>
                </a:rPr>
                <a:t>6,000</a:t>
              </a:r>
            </a:p>
          </p:txBody>
        </p:sp>
        <p:sp>
          <p:nvSpPr>
            <p:cNvPr id="100369" name="Text Box 17"/>
            <p:cNvSpPr txBox="1">
              <a:spLocks noChangeArrowheads="1"/>
            </p:cNvSpPr>
            <p:nvPr/>
          </p:nvSpPr>
          <p:spPr bwMode="auto">
            <a:xfrm>
              <a:off x="1752600" y="5119688"/>
              <a:ext cx="2514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lvl="1" algn="l">
                <a:spcBef>
                  <a:spcPct val="50000"/>
                </a:spcBef>
              </a:pPr>
              <a:r>
                <a:rPr lang="en-US" altLang="en-US" sz="1800" dirty="0">
                  <a:latin typeface="Liberation Sans" panose="020B0604020202020204" pitchFamily="34" charset="0"/>
                </a:rPr>
                <a:t>Accounts payable</a:t>
              </a:r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2819400" y="3379113"/>
              <a:ext cx="35814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200" b="1" dirty="0">
                  <a:solidFill>
                    <a:schemeClr val="bg1"/>
                  </a:solidFill>
                  <a:latin typeface="Liberation Sans" panose="020B0604020202020204" pitchFamily="34" charset="0"/>
                </a:rPr>
                <a:t>GENERAL JOURNAL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8486" y="3290748"/>
              <a:ext cx="18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24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200" b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DO IT!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28649" y="1371600"/>
            <a:ext cx="8058151" cy="45166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sz="2200" dirty="0">
                <a:latin typeface="Liberation Sans" panose="020B0604020202020204" pitchFamily="34" charset="0"/>
              </a:rPr>
              <a:t>As president and sole stockholder, Kate Browne engaged in the following activities in establishing her salon, Hair It Is, Inc.</a:t>
            </a:r>
          </a:p>
          <a:p>
            <a:pPr marL="457200" indent="-457200" algn="l">
              <a:lnSpc>
                <a:spcPct val="12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200" dirty="0">
                <a:latin typeface="Liberation Sans" panose="020B0604020202020204" pitchFamily="34" charset="0"/>
              </a:rPr>
              <a:t>Opened a bank account in the name of Hair It Is, Inc. and deposited $20,000 of her own money in this account in exchange for shares of common stock.</a:t>
            </a:r>
          </a:p>
          <a:p>
            <a:pPr marL="457200" indent="-457200" algn="l">
              <a:lnSpc>
                <a:spcPct val="12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200" dirty="0">
                <a:latin typeface="Liberation Sans" panose="020B0604020202020204" pitchFamily="34" charset="0"/>
              </a:rPr>
              <a:t>Purchased equipment on account (to be paid in 30 days) for a total cost of $4,800.</a:t>
            </a:r>
          </a:p>
          <a:p>
            <a:pPr marL="457200" indent="-457200" algn="l">
              <a:lnSpc>
                <a:spcPct val="12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200" dirty="0">
                <a:latin typeface="Liberation Sans" panose="020B0604020202020204" pitchFamily="34" charset="0"/>
              </a:rPr>
              <a:t> Interviewed three persons for the position of hair stylist.</a:t>
            </a:r>
          </a:p>
          <a:p>
            <a:pPr marL="342900" indent="-342900" algn="l">
              <a:lnSpc>
                <a:spcPct val="125000"/>
              </a:lnSpc>
              <a:spcBef>
                <a:spcPts val="1200"/>
              </a:spcBef>
              <a:buFont typeface="Wingdings" charset="2"/>
              <a:buChar char="Ø"/>
            </a:pPr>
            <a:r>
              <a:rPr lang="en-US" sz="2200" dirty="0">
                <a:latin typeface="Liberation Sans" panose="020B0604020202020204" pitchFamily="34" charset="0"/>
              </a:rPr>
              <a:t>Prepare the entries to record the transactions.</a:t>
            </a:r>
            <a:endParaRPr lang="en-US" altLang="en-US" sz="2200" dirty="0">
              <a:latin typeface="Liberation Sans" panose="020B0604020202020204" pitchFamily="34" charset="0"/>
            </a:endParaRPr>
          </a:p>
        </p:txBody>
      </p:sp>
      <p:pic>
        <p:nvPicPr>
          <p:cNvPr id="21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338286" y="508909"/>
            <a:ext cx="5515429" cy="51822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Recording Business Activities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9982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24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200" b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DO IT!</a:t>
            </a:r>
          </a:p>
        </p:txBody>
      </p:sp>
      <p:pic>
        <p:nvPicPr>
          <p:cNvPr id="21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338286" y="508909"/>
            <a:ext cx="5515429" cy="51822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Recording Business Activities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28649" y="1371600"/>
            <a:ext cx="8058151" cy="44396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sz="2200" b="1" dirty="0">
                <a:latin typeface="Liberation Sans" panose="020B0604020202020204" pitchFamily="34" charset="0"/>
              </a:rPr>
              <a:t>Prepare the entries to record the transactions.</a:t>
            </a:r>
            <a:endParaRPr lang="en-US" altLang="en-US" sz="2200" b="1" dirty="0">
              <a:latin typeface="Liberation Sans" panose="020B0604020202020204" pitchFamily="34" charset="0"/>
            </a:endParaRPr>
          </a:p>
          <a:p>
            <a:pPr marL="457200" indent="-457200" algn="l">
              <a:lnSpc>
                <a:spcPct val="12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200" dirty="0">
                <a:latin typeface="Liberation Sans" panose="020B0604020202020204" pitchFamily="34" charset="0"/>
              </a:rPr>
              <a:t>Opened a bank account and deposited $20,000.</a:t>
            </a:r>
          </a:p>
          <a:p>
            <a:pPr marL="457200" indent="-457200" algn="l">
              <a:lnSpc>
                <a:spcPct val="12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200" dirty="0">
              <a:latin typeface="Liberation Sans" panose="020B0604020202020204" pitchFamily="34" charset="0"/>
            </a:endParaRPr>
          </a:p>
          <a:p>
            <a:pPr marL="457200" indent="-457200" algn="l">
              <a:lnSpc>
                <a:spcPct val="125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sz="2200" dirty="0">
                <a:latin typeface="Liberation Sans" panose="020B0604020202020204" pitchFamily="34" charset="0"/>
              </a:rPr>
              <a:t>Purchased equipment on account (to be paid in 30 days) for a total cost of $4,800.</a:t>
            </a:r>
          </a:p>
          <a:p>
            <a:pPr marL="457200" indent="-457200" algn="l">
              <a:lnSpc>
                <a:spcPct val="12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200" dirty="0">
              <a:latin typeface="Liberation Sans" panose="020B0604020202020204" pitchFamily="34" charset="0"/>
            </a:endParaRPr>
          </a:p>
          <a:p>
            <a:pPr marL="457200" indent="-457200" algn="l">
              <a:lnSpc>
                <a:spcPct val="125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sz="2200" dirty="0">
                <a:latin typeface="Liberation Sans" panose="020B0604020202020204" pitchFamily="34" charset="0"/>
              </a:rPr>
              <a:t>Interviewed three persons for the position of hair stylist.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1524000" y="2438400"/>
            <a:ext cx="6324600" cy="8679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457200" indent="-457200" algn="l">
              <a:lnSpc>
                <a:spcPct val="120000"/>
              </a:lnSpc>
              <a:tabLst>
                <a:tab pos="4454525" algn="r"/>
                <a:tab pos="5943600" algn="r"/>
              </a:tabLst>
            </a:pPr>
            <a:r>
              <a:rPr lang="en-US" altLang="en-US" sz="2100" dirty="0">
                <a:latin typeface="Liberation Sans" panose="020B0604020202020204" pitchFamily="34" charset="0"/>
              </a:rPr>
              <a:t>Cash 	20,000</a:t>
            </a:r>
          </a:p>
          <a:p>
            <a:pPr marL="457200" indent="-457200" algn="l">
              <a:lnSpc>
                <a:spcPct val="120000"/>
              </a:lnSpc>
              <a:tabLst>
                <a:tab pos="4454525" algn="r"/>
                <a:tab pos="5943600" algn="r"/>
              </a:tabLst>
            </a:pPr>
            <a:r>
              <a:rPr lang="en-US" altLang="en-US" sz="2100" dirty="0">
                <a:latin typeface="Liberation Sans" panose="020B0604020202020204" pitchFamily="34" charset="0"/>
              </a:rPr>
              <a:t>	Common Stock		20,000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4000" y="4343400"/>
            <a:ext cx="6324600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457200" indent="-457200" algn="l">
              <a:lnSpc>
                <a:spcPct val="120000"/>
              </a:lnSpc>
              <a:tabLst>
                <a:tab pos="4454525" algn="r"/>
                <a:tab pos="5943600" algn="r"/>
              </a:tabLst>
            </a:pPr>
            <a:r>
              <a:rPr lang="en-US" altLang="en-US" sz="2100" dirty="0">
                <a:latin typeface="Liberation Sans" panose="020B0604020202020204" pitchFamily="34" charset="0"/>
              </a:rPr>
              <a:t>Equipment 	4,800</a:t>
            </a:r>
          </a:p>
          <a:p>
            <a:pPr marL="457200" indent="-457200" algn="l">
              <a:lnSpc>
                <a:spcPct val="120000"/>
              </a:lnSpc>
              <a:tabLst>
                <a:tab pos="4454525" algn="r"/>
                <a:tab pos="5943600" algn="r"/>
              </a:tabLst>
            </a:pPr>
            <a:r>
              <a:rPr lang="en-US" altLang="en-US" sz="2100" dirty="0">
                <a:latin typeface="Liberation Sans" panose="020B0604020202020204" pitchFamily="34" charset="0"/>
              </a:rPr>
              <a:t>	Accounts Payable 		4,800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524000" y="5791200"/>
            <a:ext cx="137885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2057400" algn="l"/>
                <a:tab pos="5715000" algn="r"/>
                <a:tab pos="6972300" algn="r"/>
              </a:tabLs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457200" indent="-457200" algn="l">
              <a:lnSpc>
                <a:spcPct val="120000"/>
              </a:lnSpc>
              <a:tabLst>
                <a:tab pos="4454525" algn="r"/>
                <a:tab pos="5943600" algn="r"/>
              </a:tabLst>
            </a:pPr>
            <a:r>
              <a:rPr lang="en-US" altLang="en-US" sz="2100" dirty="0">
                <a:latin typeface="Liberation Sans" panose="020B0604020202020204" pitchFamily="34" charset="0"/>
              </a:rPr>
              <a:t>No entry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211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2" autoUpdateAnimBg="0"/>
      <p:bldP spid="12" grpId="0" build="p" bldLvl="2" autoUpdateAnimBg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3886200"/>
            <a:ext cx="7732713" cy="520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Learning Objective 2-3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19600"/>
            <a:ext cx="7772400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Posting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0D5847-D064-449A-9DD5-EB6DB8BB84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5905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274320"/>
            <a:ext cx="82477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Outline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335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The ledger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Posting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Chart of accounts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The recording process illustrated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Summary illustration of journalizing and posting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endParaRPr lang="en-US" altLang="en-US" sz="2200" b="0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0D5847-D064-449A-9DD5-EB6DB8BB84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132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SzPct val="80000"/>
              <a:buNone/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The Accounting Cycle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9600" y="1371600"/>
            <a:ext cx="8077200" cy="5029200"/>
            <a:chOff x="609600" y="1371600"/>
            <a:chExt cx="8077200" cy="50292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09600" y="1371600"/>
              <a:ext cx="8077200" cy="502920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dirty="0">
                <a:solidFill>
                  <a:schemeClr val="tx1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6781800" y="5334000"/>
              <a:ext cx="0" cy="5334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rot="5400000" flipV="1">
              <a:off x="2743200" y="1524000"/>
              <a:ext cx="0" cy="6096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172200" y="1828800"/>
              <a:ext cx="6096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19400" y="1600200"/>
              <a:ext cx="3552825" cy="457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1. 	Analyze business transactions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6781800" y="1828800"/>
              <a:ext cx="0" cy="5334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6781800" y="2819400"/>
              <a:ext cx="0" cy="3810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257800" y="2362200"/>
              <a:ext cx="31242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2. 	Journalize the transactions </a:t>
              </a: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781800" y="3673475"/>
              <a:ext cx="6350" cy="344488"/>
            </a:xfrm>
            <a:custGeom>
              <a:avLst/>
              <a:gdLst>
                <a:gd name="T0" fmla="*/ 0 w 4"/>
                <a:gd name="T1" fmla="*/ 0 h 217"/>
                <a:gd name="T2" fmla="*/ 2147483647 w 4"/>
                <a:gd name="T3" fmla="*/ 2147483647 h 217"/>
                <a:gd name="T4" fmla="*/ 0 60000 65536"/>
                <a:gd name="T5" fmla="*/ 0 60000 65536"/>
                <a:gd name="T6" fmla="*/ 0 w 4"/>
                <a:gd name="T7" fmla="*/ 0 h 217"/>
                <a:gd name="T8" fmla="*/ 4 w 4"/>
                <a:gd name="T9" fmla="*/ 217 h 2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17">
                  <a:moveTo>
                    <a:pt x="0" y="0"/>
                  </a:moveTo>
                  <a:lnTo>
                    <a:pt x="4" y="217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6781800" y="4511675"/>
              <a:ext cx="1588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 rot="10800000">
              <a:off x="2436813" y="46640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 rot="10800000">
              <a:off x="2436813" y="38258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 rot="10800000">
              <a:off x="2436813" y="29876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rot="16200000">
              <a:off x="2171700" y="2095500"/>
              <a:ext cx="5334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947738" y="48768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6. 	Prepare an adjusted trial balance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47738" y="40386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7. 	Prepare financial statements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947738" y="32004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8. 	Journalize and post closing entries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947738" y="23622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9. 	Prepare a post-closing trial balance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5257800" y="4038600"/>
              <a:ext cx="30861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4.  Prepare a trial balance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5257800" y="3200400"/>
              <a:ext cx="3086100" cy="609600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3.  Post to ledger accounts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438400" y="5867400"/>
              <a:ext cx="43434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57800" y="4876800"/>
              <a:ext cx="30861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5.  Journalize and post adjusting entries</a:t>
              </a: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 rot="10800000">
              <a:off x="2438400" y="5502275"/>
              <a:ext cx="1588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05300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274320"/>
            <a:ext cx="82477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Outline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105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Debits and credits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Summary of debit/credit rules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0D5847-D064-449A-9DD5-EB6DB8BB84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6168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The Ledger</a:t>
            </a:r>
          </a:p>
        </p:txBody>
      </p:sp>
      <p:sp>
        <p:nvSpPr>
          <p:cNvPr id="26629" name="Line 9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30</a:t>
            </a:fld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1447800"/>
            <a:ext cx="8001000" cy="83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15000"/>
              </a:lnSpc>
              <a:spcAft>
                <a:spcPct val="5000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>
                <a:solidFill>
                  <a:schemeClr val="hlink"/>
                </a:solidFill>
                <a:latin typeface="Liberation Sans" panose="020B0604020202020204" pitchFamily="34" charset="0"/>
              </a:rPr>
              <a:t>General Ledger</a:t>
            </a:r>
            <a:r>
              <a:rPr lang="en-US" altLang="en-US" sz="2100" dirty="0">
                <a:latin typeface="Liberation Sans" panose="020B0604020202020204" pitchFamily="34" charset="0"/>
              </a:rPr>
              <a:t> contains </a:t>
            </a:r>
            <a:r>
              <a:rPr lang="en-US" sz="2100" dirty="0">
                <a:latin typeface="Liberation Sans" panose="020B0604020202020204" pitchFamily="34" charset="0"/>
              </a:rPr>
              <a:t>all the asset, liability, and stockholders’ equity accounts.</a:t>
            </a:r>
            <a:endParaRPr lang="en-US" altLang="en-US" sz="2100" dirty="0">
              <a:latin typeface="Liberation Sans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8103463" cy="300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611922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Standard Form of an Account</a:t>
            </a:r>
          </a:p>
        </p:txBody>
      </p:sp>
      <p:sp>
        <p:nvSpPr>
          <p:cNvPr id="26629" name="Line 9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6630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2296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2600" b="1" dirty="0">
                <a:latin typeface="Liberation Sans" panose="020B0604020202020204" pitchFamily="34" charset="0"/>
              </a:rPr>
              <a:t>Three-column form of an account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103437"/>
            <a:ext cx="8401050" cy="2908321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1905000" cy="1643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2100" dirty="0">
                <a:latin typeface="Liberation Sans" panose="020B0604020202020204" pitchFamily="34" charset="0"/>
                <a:cs typeface="Arial" charset="0"/>
              </a:rPr>
              <a:t>Transferring journal entries to the ledger accounts. </a:t>
            </a:r>
          </a:p>
        </p:txBody>
      </p:sp>
      <p:sp>
        <p:nvSpPr>
          <p:cNvPr id="27654" name="Line 24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Posting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08" y="533400"/>
            <a:ext cx="6760092" cy="570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32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33400" y="1981200"/>
            <a:ext cx="8001000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6038" rIns="182562" bIns="46038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685800" indent="-455613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300" b="1" dirty="0">
                <a:latin typeface="Liberation Sans" panose="020B0604020202020204" pitchFamily="34" charset="0"/>
              </a:rPr>
              <a:t>Posting: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1" dirty="0">
                <a:latin typeface="Liberation Sans" panose="020B0604020202020204" pitchFamily="34" charset="0"/>
              </a:rPr>
              <a:t>normally occurs before journalizing.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1" dirty="0">
                <a:latin typeface="Liberation Sans" panose="020B0604020202020204" pitchFamily="34" charset="0"/>
              </a:rPr>
              <a:t>transfers ledger transaction data to the journal.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1" dirty="0">
                <a:latin typeface="Liberation Sans" panose="020B0604020202020204" pitchFamily="34" charset="0"/>
              </a:rPr>
              <a:t>is an optional step in the recording process.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1" dirty="0">
                <a:latin typeface="Liberation Sans" panose="020B0604020202020204" pitchFamily="34" charset="0"/>
              </a:rPr>
              <a:t>transfers journal entries to ledger accounts.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Posting</a:t>
            </a:r>
          </a:p>
        </p:txBody>
      </p:sp>
      <p:sp>
        <p:nvSpPr>
          <p:cNvPr id="28677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533400" y="1295400"/>
            <a:ext cx="53340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0" name="Notched Right Arrow 9"/>
          <p:cNvSpPr/>
          <p:nvPr/>
        </p:nvSpPr>
        <p:spPr bwMode="auto">
          <a:xfrm>
            <a:off x="152400" y="4389120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Chart of Accounts</a:t>
            </a:r>
          </a:p>
        </p:txBody>
      </p:sp>
      <p:sp>
        <p:nvSpPr>
          <p:cNvPr id="29702" name="Line 10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6" y="1219200"/>
            <a:ext cx="7806184" cy="5057690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20"/>
          <p:cNvSpPr>
            <a:spLocks noChangeArrowheads="1"/>
          </p:cNvSpPr>
          <p:nvPr/>
        </p:nvSpPr>
        <p:spPr bwMode="auto">
          <a:xfrm>
            <a:off x="533400" y="1295400"/>
            <a:ext cx="8229600" cy="197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4488" indent="-34448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en-US" b="1" dirty="0">
                <a:latin typeface="Liberation Sans" panose="020B0604020202020204" pitchFamily="34" charset="0"/>
              </a:rPr>
              <a:t>Follow these steps: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dirty="0">
                <a:latin typeface="Liberation Sans" panose="020B0604020202020204" pitchFamily="34" charset="0"/>
              </a:rPr>
              <a:t>1. 	Determine what type of account is involved.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dirty="0">
                <a:latin typeface="Liberation Sans" panose="020B0604020202020204" pitchFamily="34" charset="0"/>
              </a:rPr>
              <a:t>2. 	Determine what items increased or decreased and by how much.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dirty="0">
                <a:latin typeface="Liberation Sans" panose="020B0604020202020204" pitchFamily="34" charset="0"/>
              </a:rPr>
              <a:t>3. 	Translate the increases and decreases into debits and credits.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The Recording Process Illustrated</a:t>
            </a:r>
          </a:p>
        </p:txBody>
      </p:sp>
      <p:sp>
        <p:nvSpPr>
          <p:cNvPr id="30729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549389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2895600" y="304800"/>
            <a:ext cx="4876800" cy="6858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799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0895"/>
            <a:ext cx="8321717" cy="612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37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895600" y="457200"/>
            <a:ext cx="5029200" cy="6858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482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6858000" cy="625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048000" y="457200"/>
            <a:ext cx="4572000" cy="6858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103241" cy="607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819400" y="457200"/>
            <a:ext cx="4724400" cy="609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374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7696200" cy="254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0563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SzPct val="80000"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Duality of Transactions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latin typeface="Liberation Sans" panose="020B0604020202020204" pitchFamily="34" charset="0"/>
              </a:rPr>
              <a:t>Duality or double-sides nature of all financial transactions.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latin typeface="Liberation Sans" panose="020B0604020202020204" pitchFamily="34" charset="0"/>
              </a:rPr>
              <a:t>Every transactions involve a flow of economic benefit from a source to a destination.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Debits and Credits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7185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710800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971800" y="381000"/>
            <a:ext cx="4495800" cy="5334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296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0896"/>
            <a:ext cx="7827963" cy="609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895600" y="457200"/>
            <a:ext cx="5029200" cy="6858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795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305800" cy="309720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42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590800" y="685800"/>
            <a:ext cx="5638800" cy="990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839457" cy="607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819400" y="457200"/>
            <a:ext cx="4800600" cy="6858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449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3" y="309260"/>
            <a:ext cx="7501887" cy="60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895600" y="457200"/>
            <a:ext cx="4724400" cy="609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323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283204" cy="608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895600" y="457200"/>
            <a:ext cx="4800600" cy="5334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895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3886200"/>
            <a:ext cx="7732713" cy="520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Learning Objective 2-4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4419600"/>
            <a:ext cx="7772400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The Trial Balance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0D5847-D064-449A-9DD5-EB6DB8BB84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43578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274320"/>
            <a:ext cx="8247743" cy="928688"/>
          </a:xfrm>
          <a:prstGeom prst="rect">
            <a:avLst/>
          </a:prstGeom>
          <a:solidFill>
            <a:srgbClr val="045072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 algn="l"/>
            <a:r>
              <a:rPr lang="en-US" sz="32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Outline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479550"/>
            <a:ext cx="7772400" cy="105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685800" indent="-4572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The trial balance</a:t>
            </a: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+mj-lt"/>
              <a:buAutoNum type="arabicPeriod"/>
            </a:pPr>
            <a:r>
              <a:rPr lang="en-US" altLang="en-US" sz="2200" b="0" dirty="0">
                <a:latin typeface="Liberation Sans" panose="020B0604020202020204" pitchFamily="34" charset="0"/>
              </a:rPr>
              <a:t>Limitations of a trial balance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0D5847-D064-449A-9DD5-EB6DB8BB84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99880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SzPct val="80000"/>
              <a:buNone/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The Accounting Cycle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9600" y="1371600"/>
            <a:ext cx="8077200" cy="5029200"/>
            <a:chOff x="609600" y="1371600"/>
            <a:chExt cx="8077200" cy="50292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09600" y="1371600"/>
              <a:ext cx="8077200" cy="502920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dirty="0">
                <a:solidFill>
                  <a:schemeClr val="tx1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6781800" y="5334000"/>
              <a:ext cx="0" cy="5334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rot="5400000" flipV="1">
              <a:off x="2743200" y="1524000"/>
              <a:ext cx="0" cy="6096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172200" y="1828800"/>
              <a:ext cx="6096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19400" y="1600200"/>
              <a:ext cx="3552825" cy="457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1. 	Analyze business transactions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6781800" y="1828800"/>
              <a:ext cx="0" cy="5334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6781800" y="2819400"/>
              <a:ext cx="0" cy="38100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257800" y="2362200"/>
              <a:ext cx="31242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2. 	Journalize the transactions </a:t>
              </a: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781800" y="3673475"/>
              <a:ext cx="6350" cy="344488"/>
            </a:xfrm>
            <a:custGeom>
              <a:avLst/>
              <a:gdLst>
                <a:gd name="T0" fmla="*/ 0 w 4"/>
                <a:gd name="T1" fmla="*/ 0 h 217"/>
                <a:gd name="T2" fmla="*/ 2147483647 w 4"/>
                <a:gd name="T3" fmla="*/ 2147483647 h 217"/>
                <a:gd name="T4" fmla="*/ 0 60000 65536"/>
                <a:gd name="T5" fmla="*/ 0 60000 65536"/>
                <a:gd name="T6" fmla="*/ 0 w 4"/>
                <a:gd name="T7" fmla="*/ 0 h 217"/>
                <a:gd name="T8" fmla="*/ 4 w 4"/>
                <a:gd name="T9" fmla="*/ 217 h 2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17">
                  <a:moveTo>
                    <a:pt x="0" y="0"/>
                  </a:moveTo>
                  <a:lnTo>
                    <a:pt x="4" y="217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6781800" y="4511675"/>
              <a:ext cx="1588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 rot="10800000">
              <a:off x="2436813" y="46640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 rot="10800000">
              <a:off x="2436813" y="38258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 rot="10800000">
              <a:off x="2436813" y="2987675"/>
              <a:ext cx="1587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rot="16200000">
              <a:off x="2171700" y="2095500"/>
              <a:ext cx="5334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947738" y="48768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6. 	Prepare an adjusted trial balance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47738" y="40386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7. 	Prepare financial statements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947738" y="32004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8. 	Journalize and post closing entries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947738" y="2362200"/>
              <a:ext cx="3128962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9. 	Prepare a post-closing trial balance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5257800" y="4038600"/>
              <a:ext cx="3086100" cy="609600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4.  Prepare a trial balance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5257800" y="3200400"/>
              <a:ext cx="30861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3.  Post to ledger accounts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438400" y="5867400"/>
              <a:ext cx="4343400" cy="0"/>
            </a:xfrm>
            <a:prstGeom prst="line">
              <a:avLst/>
            </a:pr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57800" y="4876800"/>
              <a:ext cx="3086100" cy="6096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marL="346075" indent="-290513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bg2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 b="1">
                  <a:solidFill>
                    <a:schemeClr val="bg2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0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1"/>
                  </a:solidFill>
                  <a:latin typeface="Liberation Sans" panose="020B0604020202020204" pitchFamily="34" charset="0"/>
                </a:rPr>
                <a:t>5.  Journalize and post adjusting entries</a:t>
              </a: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 rot="10800000">
              <a:off x="2438400" y="5502275"/>
              <a:ext cx="1588" cy="365125"/>
            </a:xfrm>
            <a:custGeom>
              <a:avLst/>
              <a:gdLst>
                <a:gd name="T0" fmla="*/ 0 w 1"/>
                <a:gd name="T1" fmla="*/ 0 h 230"/>
                <a:gd name="T2" fmla="*/ 2147483647 w 1"/>
                <a:gd name="T3" fmla="*/ 2147483647 h 230"/>
                <a:gd name="T4" fmla="*/ 0 60000 65536"/>
                <a:gd name="T5" fmla="*/ 0 60000 65536"/>
                <a:gd name="T6" fmla="*/ 0 w 1"/>
                <a:gd name="T7" fmla="*/ 0 h 230"/>
                <a:gd name="T8" fmla="*/ 1 w 1"/>
                <a:gd name="T9" fmla="*/ 230 h 2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0">
                  <a:moveTo>
                    <a:pt x="0" y="0"/>
                  </a:moveTo>
                  <a:lnTo>
                    <a:pt x="1" y="230"/>
                  </a:lnTo>
                </a:path>
              </a:pathLst>
            </a:custGeom>
            <a:noFill/>
            <a:ln w="38100" cap="sq">
              <a:solidFill>
                <a:srgbClr val="8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Liberation Sans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585475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The Trial Balance</a:t>
            </a:r>
          </a:p>
        </p:txBody>
      </p:sp>
      <p:sp>
        <p:nvSpPr>
          <p:cNvPr id="45061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500257" cy="429801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33400" y="1066800"/>
            <a:ext cx="8229600" cy="89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4488" indent="-34448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6350" indent="-6350" algn="l">
              <a:lnSpc>
                <a:spcPct val="110000"/>
              </a:lnSpc>
              <a:spcBef>
                <a:spcPct val="50000"/>
              </a:spcBef>
              <a:tabLst>
                <a:tab pos="0" algn="l"/>
              </a:tabLst>
            </a:pPr>
            <a:r>
              <a:rPr lang="en-US" altLang="en-US" dirty="0">
                <a:latin typeface="Liberation Sans" panose="020B0604020202020204" pitchFamily="34" charset="0"/>
              </a:rPr>
              <a:t>The</a:t>
            </a:r>
            <a:r>
              <a:rPr lang="en-US" altLang="en-US" b="1" dirty="0">
                <a:latin typeface="Liberation Sans" panose="020B0604020202020204" pitchFamily="34" charset="0"/>
              </a:rPr>
              <a:t> trial balance </a:t>
            </a:r>
            <a:r>
              <a:rPr lang="en-US" altLang="en-US" dirty="0">
                <a:latin typeface="Liberation Sans" panose="020B0604020202020204" pitchFamily="34" charset="0"/>
              </a:rPr>
              <a:t> is a list of accounts and their balances at any given time</a:t>
            </a:r>
            <a:endParaRPr lang="en-US" altLang="en-US" b="1" dirty="0">
              <a:latin typeface="Liberation Sans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86400" y="6019800"/>
            <a:ext cx="2362200" cy="3810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089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7696200" cy="254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0563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SzPct val="80000"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Double-entry system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latin typeface="Liberation Sans" panose="020B0604020202020204" pitchFamily="34" charset="0"/>
              </a:rPr>
              <a:t>Each transaction must affect two or more accounts to keep the basic accounting equation in balance.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latin typeface="Liberation Sans" panose="020B0604020202020204" pitchFamily="34" charset="0"/>
              </a:rPr>
              <a:t>Requires the destination economic benefits equal to the source economic benefits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Debits and Credits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465"/>
      </p:ext>
    </p:extLst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229600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687388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buSzPct val="80000"/>
            </a:pPr>
            <a:r>
              <a:rPr lang="en-US" altLang="en-US" sz="2300" b="1" dirty="0">
                <a:latin typeface="Liberation Sans" panose="020B0604020202020204" pitchFamily="34" charset="0"/>
              </a:rPr>
              <a:t>Trial balance may balance even when: 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A transaction is not journalized. 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A correct journal entry is not posted.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A journal entry is posted twice.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Incorrect accounts are used in journalizing or posting. 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2200" dirty="0">
                <a:latin typeface="Liberation Sans" panose="020B0604020202020204" pitchFamily="34" charset="0"/>
              </a:rPr>
              <a:t>Offsetting errors are made in recording the amount of a transaction.</a:t>
            </a:r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Limitations of a Trial Balance</a:t>
            </a:r>
          </a:p>
        </p:txBody>
      </p:sp>
      <p:sp>
        <p:nvSpPr>
          <p:cNvPr id="45061" name="Line 7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33400" y="1905000"/>
            <a:ext cx="8001000" cy="396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6038" rIns="182562" bIns="46038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685800" indent="-455613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100" b="1" dirty="0">
                <a:latin typeface="Liberation Sans" panose="020B0604020202020204" pitchFamily="34" charset="0"/>
              </a:rPr>
              <a:t>A trial balance will not balance if: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100" b="1" dirty="0">
                <a:latin typeface="Liberation Sans" panose="020B0604020202020204" pitchFamily="34" charset="0"/>
              </a:rPr>
              <a:t>a correct journal entry is posted twice.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100" b="1" dirty="0">
                <a:latin typeface="Liberation Sans" panose="020B0604020202020204" pitchFamily="34" charset="0"/>
              </a:rPr>
              <a:t>the purchase of supplies on account is debited to Supplies and credited to Cash.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100" b="1" dirty="0">
                <a:latin typeface="Liberation Sans" panose="020B0604020202020204" pitchFamily="34" charset="0"/>
              </a:rPr>
              <a:t>a $100 cash drawing by the owner is debited to Owner’s Drawing for $1,000 and credited to Cash for $100. 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100" b="1" dirty="0">
                <a:latin typeface="Liberation Sans" panose="020B0604020202020204" pitchFamily="34" charset="0"/>
              </a:rPr>
              <a:t>a $450 payment on account is debited to Accounts Payable for $45 and credited to Cash for $45.</a:t>
            </a: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Trial Balance</a:t>
            </a:r>
          </a:p>
        </p:txBody>
      </p:sp>
      <p:sp>
        <p:nvSpPr>
          <p:cNvPr id="46085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533400" y="1295400"/>
            <a:ext cx="533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30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0" name="Notched Right Arrow 9"/>
          <p:cNvSpPr/>
          <p:nvPr/>
        </p:nvSpPr>
        <p:spPr bwMode="auto">
          <a:xfrm>
            <a:off x="152400" y="3962400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548914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24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200" b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DO IT!</a:t>
            </a:r>
          </a:p>
        </p:txBody>
      </p:sp>
      <p:pic>
        <p:nvPicPr>
          <p:cNvPr id="21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338287" y="508909"/>
            <a:ext cx="5348514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Trial Balance</a:t>
            </a: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7" y="1412344"/>
            <a:ext cx="8548914" cy="2931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1872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8" y="1295400"/>
            <a:ext cx="8167912" cy="513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548914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24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200" b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defRPr>
            </a:lvl1pPr>
          </a:lstStyle>
          <a:p>
            <a:r>
              <a:rPr lang="en-US" dirty="0"/>
              <a:t>DO IT!</a:t>
            </a:r>
          </a:p>
        </p:txBody>
      </p:sp>
      <p:pic>
        <p:nvPicPr>
          <p:cNvPr id="21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338287" y="508909"/>
            <a:ext cx="5348514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Trial Balance</a:t>
            </a:r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9" y="2812256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0856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82696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20440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02856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1456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0056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88656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36592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22056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0656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79256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84056"/>
            <a:ext cx="7089776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8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Debits and Credits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696821"/>
              </p:ext>
            </p:extLst>
          </p:nvPr>
        </p:nvGraphicFramePr>
        <p:xfrm>
          <a:off x="4012525" y="1008476"/>
          <a:ext cx="45720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3" imgW="4321958" imgH="3240679" progId="PowerPoint.Slide.8">
                  <p:embed/>
                </p:oleObj>
              </mc:Choice>
              <mc:Fallback>
                <p:oleObj name="Slide" r:id="rId3" imgW="4321958" imgH="3240679" progId="PowerPoint.Slide.8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525" y="1008476"/>
                        <a:ext cx="45720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546253" y="4715215"/>
            <a:ext cx="5504543" cy="904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71500" indent="-449263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5000"/>
              </a:lnSpc>
              <a:spcAft>
                <a:spcPct val="5000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latin typeface="Liberation Sans" panose="020B0604020202020204" pitchFamily="34" charset="0"/>
              </a:rPr>
              <a:t>Debit = “Left”; Destination</a:t>
            </a:r>
          </a:p>
          <a:p>
            <a:pPr algn="l">
              <a:lnSpc>
                <a:spcPct val="95000"/>
              </a:lnSpc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latin typeface="Liberation Sans" panose="020B0604020202020204" pitchFamily="34" charset="0"/>
              </a:rPr>
              <a:t>Credit = “Right”; Source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8967" y="4572000"/>
            <a:ext cx="1828800" cy="138499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>
              <a:defRPr sz="2800" b="1">
                <a:solidFill>
                  <a:srgbClr val="000099"/>
                </a:solidFill>
                <a:latin typeface="Liberation Sans" panose="020B0604020202020204" pitchFamily="34" charset="0"/>
              </a:defRPr>
            </a:lvl1pPr>
            <a:lvl2pPr algn="l">
              <a:defRPr sz="2800" b="1">
                <a:latin typeface="Times New Roman" pitchFamily="18" charset="0"/>
              </a:defRPr>
            </a:lvl2pPr>
            <a:lvl3pPr algn="l">
              <a:defRPr sz="2800" b="1">
                <a:latin typeface="Times New Roman" pitchFamily="18" charset="0"/>
              </a:defRPr>
            </a:lvl3pPr>
            <a:lvl4pPr algn="l">
              <a:defRPr sz="2800" b="1">
                <a:latin typeface="Times New Roman" pitchFamily="18" charset="0"/>
              </a:defRPr>
            </a:lvl4pPr>
            <a:lvl5pPr algn="l">
              <a:defRPr sz="2800" b="1">
                <a:latin typeface="Times New Roman" pitchFamily="18" charset="0"/>
              </a:defRPr>
            </a:lvl5pPr>
            <a:lvl6pPr>
              <a:defRPr sz="2800" b="1">
                <a:latin typeface="Times New Roman" pitchFamily="18" charset="0"/>
              </a:defRPr>
            </a:lvl6pPr>
            <a:lvl7pPr>
              <a:defRPr sz="2800" b="1">
                <a:latin typeface="Times New Roman" pitchFamily="18" charset="0"/>
              </a:defRPr>
            </a:lvl7pPr>
            <a:lvl8pPr>
              <a:defRPr sz="2800" b="1">
                <a:latin typeface="Times New Roman" pitchFamily="18" charset="0"/>
              </a:defRPr>
            </a:lvl8pPr>
            <a:lvl9pPr>
              <a:defRPr sz="2800" b="1">
                <a:latin typeface="Times New Roman" pitchFamily="18" charset="0"/>
              </a:defRPr>
            </a:lvl9pPr>
          </a:lstStyle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Debits and Credits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650789" y="5053347"/>
            <a:ext cx="762000" cy="2286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12802394 h 21600"/>
              <a:gd name="T4" fmla="*/ 711244097 w 21600"/>
              <a:gd name="T5" fmla="*/ 25604788 h 21600"/>
              <a:gd name="T6" fmla="*/ 948325475 w 21600"/>
              <a:gd name="T7" fmla="*/ 128023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00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03795" y="1384141"/>
            <a:ext cx="2743200" cy="2590800"/>
          </a:xfrm>
          <a:prstGeom prst="rect">
            <a:avLst/>
          </a:prstGeom>
          <a:solidFill>
            <a:srgbClr val="F7F48B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wrap="square" tIns="9144" anchor="ctr" anchorCtr="0">
            <a:no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SzPct val="80000"/>
            </a:pPr>
            <a:r>
              <a:rPr lang="en-US" altLang="en-US" sz="2300" b="1" dirty="0">
                <a:latin typeface="Liberation Sans" panose="020B0604020202020204" pitchFamily="34" charset="0"/>
              </a:rPr>
              <a:t>An account is a place to record, sort and store all transactions that affect a related group of items.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631525" y="2572598"/>
            <a:ext cx="762000" cy="228600"/>
          </a:xfrm>
          <a:custGeom>
            <a:avLst/>
            <a:gdLst>
              <a:gd name="T0" fmla="*/ 711244097 w 21600"/>
              <a:gd name="T1" fmla="*/ 0 h 21600"/>
              <a:gd name="T2" fmla="*/ 0 w 21600"/>
              <a:gd name="T3" fmla="*/ 12802394 h 21600"/>
              <a:gd name="T4" fmla="*/ 711244097 w 21600"/>
              <a:gd name="T5" fmla="*/ 25604788 h 21600"/>
              <a:gd name="T6" fmla="*/ 948325475 w 21600"/>
              <a:gd name="T7" fmla="*/ 128023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00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003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Debits and Credits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3BAC2-1CAE-4579-BE49-CFB17722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7400"/>
            <a:ext cx="8305800" cy="3276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FBB8B-7815-40FB-B095-A468676376A2}"/>
              </a:ext>
            </a:extLst>
          </p:cNvPr>
          <p:cNvSpPr txBox="1"/>
          <p:nvPr/>
        </p:nvSpPr>
        <p:spPr>
          <a:xfrm>
            <a:off x="533400" y="1219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/>
              </a:rPr>
              <a:t>Tabular Analysis vs. T-account</a:t>
            </a:r>
          </a:p>
        </p:txBody>
      </p:sp>
    </p:spTree>
    <p:extLst>
      <p:ext uri="{BB962C8B-B14F-4D97-AF65-F5344CB8AC3E}">
        <p14:creationId xmlns:p14="http://schemas.microsoft.com/office/powerpoint/2010/main" val="182029315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57254"/>
              </p:ext>
            </p:extLst>
          </p:nvPr>
        </p:nvGraphicFramePr>
        <p:xfrm>
          <a:off x="1905000" y="2038350"/>
          <a:ext cx="53340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3" imgW="4494213" imgH="3370263" progId="PowerPoint.Slide.8">
                  <p:embed/>
                </p:oleObj>
              </mc:Choice>
              <mc:Fallback>
                <p:oleObj name="Slide" r:id="rId3" imgW="4494213" imgH="3370263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38350"/>
                        <a:ext cx="53340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819400" y="3429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$10,000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6781800" y="3429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Transaction #2</a:t>
            </a: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4953000" y="34290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$3,000</a:t>
            </a: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3048000" y="38703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8,000</a:t>
            </a:r>
          </a:p>
        </p:txBody>
      </p:sp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381000" y="4800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Balance</a:t>
            </a:r>
          </a:p>
        </p:txBody>
      </p:sp>
      <p:sp>
        <p:nvSpPr>
          <p:cNvPr id="11274" name="Text Box 13"/>
          <p:cNvSpPr txBox="1">
            <a:spLocks noChangeArrowheads="1"/>
          </p:cNvSpPr>
          <p:nvPr/>
        </p:nvSpPr>
        <p:spPr bwMode="auto">
          <a:xfrm>
            <a:off x="381000" y="3429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Transaction #1</a:t>
            </a:r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381000" y="38703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Transaction #3</a:t>
            </a:r>
          </a:p>
        </p:txBody>
      </p:sp>
      <p:sp>
        <p:nvSpPr>
          <p:cNvPr id="11276" name="Text Box 15"/>
          <p:cNvSpPr txBox="1">
            <a:spLocks noChangeArrowheads="1"/>
          </p:cNvSpPr>
          <p:nvPr/>
        </p:nvSpPr>
        <p:spPr bwMode="auto">
          <a:xfrm>
            <a:off x="533400" y="1295400"/>
            <a:ext cx="7772400" cy="90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588" indent="111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15000"/>
              </a:lnSpc>
              <a:spcBef>
                <a:spcPct val="10000"/>
              </a:spcBef>
              <a:buSzPct val="80000"/>
            </a:pPr>
            <a:r>
              <a:rPr lang="en-US" altLang="en-US" sz="2300" b="1" dirty="0">
                <a:latin typeface="Liberation Sans" panose="020B0604020202020204" pitchFamily="34" charset="0"/>
              </a:rPr>
              <a:t>If the sum of Debit entries are </a:t>
            </a:r>
            <a:r>
              <a:rPr lang="en-US" altLang="en-US" sz="2300" b="1" dirty="0">
                <a:solidFill>
                  <a:srgbClr val="990000"/>
                </a:solidFill>
                <a:latin typeface="Liberation Sans" panose="020B0604020202020204" pitchFamily="34" charset="0"/>
              </a:rPr>
              <a:t>greater than</a:t>
            </a:r>
            <a:r>
              <a:rPr lang="en-US" altLang="en-US" sz="2300" b="1" dirty="0">
                <a:latin typeface="Liberation Sans" panose="020B0604020202020204" pitchFamily="34" charset="0"/>
              </a:rPr>
              <a:t> the sum of Credit entries, the account will have a debit balance.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2715768" y="4800600"/>
            <a:ext cx="1792224" cy="400110"/>
          </a:xfrm>
          <a:prstGeom prst="rect">
            <a:avLst/>
          </a:prstGeom>
          <a:solidFill>
            <a:srgbClr val="F7F4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 dirty="0">
                <a:solidFill>
                  <a:srgbClr val="990000"/>
                </a:solidFill>
                <a:latin typeface="Liberation Sans" panose="020B0604020202020204" pitchFamily="34" charset="0"/>
              </a:rPr>
              <a:t>	$15,000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Debits and Credits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728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364277"/>
              </p:ext>
            </p:extLst>
          </p:nvPr>
        </p:nvGraphicFramePr>
        <p:xfrm>
          <a:off x="1905000" y="2038350"/>
          <a:ext cx="53340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3" imgW="4494213" imgH="3370263" progId="PowerPoint.Slide.8">
                  <p:embed/>
                </p:oleObj>
              </mc:Choice>
              <mc:Fallback>
                <p:oleObj name="Slide" r:id="rId3" imgW="4494213" imgH="3370263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38350"/>
                        <a:ext cx="53340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7772400" cy="90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33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588" indent="111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15000"/>
              </a:lnSpc>
              <a:spcBef>
                <a:spcPct val="10000"/>
              </a:spcBef>
              <a:buSzPct val="80000"/>
            </a:pPr>
            <a:r>
              <a:rPr lang="en-US" altLang="en-US" sz="2300" b="1" dirty="0">
                <a:latin typeface="Liberation Sans" panose="020B0604020202020204" pitchFamily="34" charset="0"/>
              </a:rPr>
              <a:t>If the sum of Credit entries are </a:t>
            </a:r>
            <a:r>
              <a:rPr lang="en-US" altLang="en-US" sz="23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greater than</a:t>
            </a:r>
            <a:r>
              <a:rPr lang="en-US" altLang="en-US" sz="2300" b="1" dirty="0">
                <a:latin typeface="Liberation Sans" panose="020B0604020202020204" pitchFamily="34" charset="0"/>
              </a:rPr>
              <a:t> the sum of Debit entries, the account will have a credit balance.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819400" y="3429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$10,000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6781800" y="3429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Transaction #2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4953000" y="34290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$3,000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4953000" y="38703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8,000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6781800" y="38703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Transaction #3</a:t>
            </a:r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381000" y="4800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Balance</a:t>
            </a:r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381000" y="3429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Transaction #1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544568" y="4800600"/>
            <a:ext cx="1828800" cy="400110"/>
          </a:xfrm>
          <a:prstGeom prst="rect">
            <a:avLst/>
          </a:prstGeom>
          <a:solidFill>
            <a:srgbClr val="F7F4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 dirty="0">
                <a:solidFill>
                  <a:srgbClr val="990000"/>
                </a:solidFill>
                <a:latin typeface="Liberation Sans" panose="020B0604020202020204" pitchFamily="34" charset="0"/>
              </a:rPr>
              <a:t>	$1,000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34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Debits and Credits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A3DA-E92B-44A3-9C66-CC3F714A2E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65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theme/theme1.xml><?xml version="1.0" encoding="utf-8"?>
<a:theme xmlns:a="http://schemas.openxmlformats.org/drawingml/2006/main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FF"/>
    </a:dk2>
    <a:lt2>
      <a:srgbClr val="000000"/>
    </a:lt2>
    <a:accent1>
      <a:srgbClr val="000000"/>
    </a:accent1>
    <a:accent2>
      <a:srgbClr val="FF0000"/>
    </a:accent2>
    <a:accent3>
      <a:srgbClr val="FFFFFF"/>
    </a:accent3>
    <a:accent4>
      <a:srgbClr val="000000"/>
    </a:accent4>
    <a:accent5>
      <a:srgbClr val="AAAAAA"/>
    </a:accent5>
    <a:accent6>
      <a:srgbClr val="E70000"/>
    </a:accent6>
    <a:hlink>
      <a:srgbClr val="00FF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Office\Templates\1033\Company Handbook.pot</Template>
  <TotalTime>15191</TotalTime>
  <Pages>43</Pages>
  <Words>1429</Words>
  <Application>Microsoft Office PowerPoint</Application>
  <PresentationFormat>On-screen Show (4:3)</PresentationFormat>
  <Paragraphs>288</Paragraphs>
  <Slides>53</Slides>
  <Notes>49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Liberation Sans</vt:lpstr>
      <vt:lpstr>Arial</vt:lpstr>
      <vt:lpstr>Comic Sans MS</vt:lpstr>
      <vt:lpstr>Helvetica</vt:lpstr>
      <vt:lpstr>Wingdings</vt:lpstr>
      <vt:lpstr>movnglnc</vt:lpstr>
      <vt:lpstr>Slide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Accounting and Accounting Standards</dc:title>
  <dc:creator>Coby Harmon</dc:creator>
  <cp:lastModifiedBy>Xi Jiang</cp:lastModifiedBy>
  <cp:revision>1669</cp:revision>
  <cp:lastPrinted>1999-09-16T17:08:20Z</cp:lastPrinted>
  <dcterms:created xsi:type="dcterms:W3CDTF">1997-03-28T18:03:02Z</dcterms:created>
  <dcterms:modified xsi:type="dcterms:W3CDTF">2021-09-07T23:13:50Z</dcterms:modified>
</cp:coreProperties>
</file>