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 id="2147483715" r:id="rId5"/>
  </p:sldMasterIdLst>
  <p:notesMasterIdLst>
    <p:notesMasterId r:id="rId81"/>
  </p:notesMasterIdLst>
  <p:handoutMasterIdLst>
    <p:handoutMasterId r:id="rId82"/>
  </p:handoutMasterIdLst>
  <p:sldIdLst>
    <p:sldId id="677" r:id="rId6"/>
    <p:sldId id="678" r:id="rId7"/>
    <p:sldId id="679" r:id="rId8"/>
    <p:sldId id="461" r:id="rId9"/>
    <p:sldId id="680" r:id="rId10"/>
    <p:sldId id="460" r:id="rId11"/>
    <p:sldId id="462" r:id="rId12"/>
    <p:sldId id="463" r:id="rId13"/>
    <p:sldId id="694" r:id="rId14"/>
    <p:sldId id="464" r:id="rId15"/>
    <p:sldId id="465" r:id="rId16"/>
    <p:sldId id="543" r:id="rId17"/>
    <p:sldId id="681" r:id="rId18"/>
    <p:sldId id="682" r:id="rId19"/>
    <p:sldId id="469" r:id="rId20"/>
    <p:sldId id="683" r:id="rId21"/>
    <p:sldId id="470" r:id="rId22"/>
    <p:sldId id="471" r:id="rId23"/>
    <p:sldId id="472" r:id="rId24"/>
    <p:sldId id="473" r:id="rId25"/>
    <p:sldId id="474" r:id="rId26"/>
    <p:sldId id="476" r:id="rId27"/>
    <p:sldId id="477" r:id="rId28"/>
    <p:sldId id="478" r:id="rId29"/>
    <p:sldId id="479" r:id="rId30"/>
    <p:sldId id="481" r:id="rId31"/>
    <p:sldId id="482" r:id="rId32"/>
    <p:sldId id="684" r:id="rId33"/>
    <p:sldId id="685" r:id="rId34"/>
    <p:sldId id="484" r:id="rId35"/>
    <p:sldId id="692" r:id="rId36"/>
    <p:sldId id="485" r:id="rId37"/>
    <p:sldId id="487" r:id="rId38"/>
    <p:sldId id="488" r:id="rId39"/>
    <p:sldId id="489" r:id="rId40"/>
    <p:sldId id="490" r:id="rId41"/>
    <p:sldId id="493" r:id="rId42"/>
    <p:sldId id="494" r:id="rId43"/>
    <p:sldId id="495" r:id="rId44"/>
    <p:sldId id="496" r:id="rId45"/>
    <p:sldId id="686" r:id="rId46"/>
    <p:sldId id="687" r:id="rId47"/>
    <p:sldId id="498" r:id="rId48"/>
    <p:sldId id="688" r:id="rId49"/>
    <p:sldId id="499" r:id="rId50"/>
    <p:sldId id="500" r:id="rId51"/>
    <p:sldId id="501" r:id="rId52"/>
    <p:sldId id="502" r:id="rId53"/>
    <p:sldId id="689" r:id="rId54"/>
    <p:sldId id="690" r:id="rId55"/>
    <p:sldId id="504" r:id="rId56"/>
    <p:sldId id="691" r:id="rId57"/>
    <p:sldId id="505" r:id="rId58"/>
    <p:sldId id="506" r:id="rId59"/>
    <p:sldId id="507" r:id="rId60"/>
    <p:sldId id="508" r:id="rId61"/>
    <p:sldId id="509" r:id="rId62"/>
    <p:sldId id="512" r:id="rId63"/>
    <p:sldId id="513" r:id="rId64"/>
    <p:sldId id="514" r:id="rId65"/>
    <p:sldId id="516" r:id="rId66"/>
    <p:sldId id="517" r:id="rId67"/>
    <p:sldId id="520" r:id="rId68"/>
    <p:sldId id="521" r:id="rId69"/>
    <p:sldId id="522" r:id="rId70"/>
    <p:sldId id="523" r:id="rId71"/>
    <p:sldId id="524" r:id="rId72"/>
    <p:sldId id="525" r:id="rId73"/>
    <p:sldId id="526" r:id="rId74"/>
    <p:sldId id="527" r:id="rId75"/>
    <p:sldId id="528" r:id="rId76"/>
    <p:sldId id="529" r:id="rId77"/>
    <p:sldId id="530" r:id="rId78"/>
    <p:sldId id="531" r:id="rId79"/>
    <p:sldId id="693"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Oline" initials="AO" lastIdx="2" clrIdx="0"/>
  <p:cmAuthor id="2" name="Microsoft Office User" initials="MOU" lastIdx="4"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621"/>
    <a:srgbClr val="800000"/>
    <a:srgbClr val="E2F3F8"/>
    <a:srgbClr val="B11116"/>
    <a:srgbClr val="911B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48" autoAdjust="0"/>
    <p:restoredTop sz="88970" autoAdjust="0"/>
  </p:normalViewPr>
  <p:slideViewPr>
    <p:cSldViewPr snapToGrid="0" snapToObjects="1">
      <p:cViewPr varScale="1">
        <p:scale>
          <a:sx n="67" d="100"/>
          <a:sy n="67" d="100"/>
        </p:scale>
        <p:origin x="1010" y="28"/>
      </p:cViewPr>
      <p:guideLst>
        <p:guide orient="horz" pos="2160"/>
        <p:guide pos="2880"/>
      </p:guideLst>
    </p:cSldViewPr>
  </p:slideViewPr>
  <p:outlineViewPr>
    <p:cViewPr>
      <p:scale>
        <a:sx n="33" d="100"/>
        <a:sy n="33" d="100"/>
      </p:scale>
      <p:origin x="0" y="63792"/>
    </p:cViewPr>
    <p:sldLst>
      <p:sld r:id="rId1" collapse="1"/>
      <p:sld r:id="rId2" collapse="1"/>
      <p:sld r:id="rId3" collapse="1"/>
      <p:sld r:id="rId4" collapse="1"/>
      <p:sld r:id="rId5" collapse="1"/>
      <p:sld r:id="rId6" collapse="1"/>
    </p:sldLst>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50.xml"/><Relationship Id="rId5" Type="http://schemas.openxmlformats.org/officeDocument/2006/relationships/slide" Target="slides/slide42.xml"/><Relationship Id="rId4"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A17FCC-CEB6-4EF7-B4A8-DD5416E4E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BC2B2E-9221-41C3-A590-BB7757213C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B35ED7-40D8-4C52-A9C3-291B29247923}" type="datetimeFigureOut">
              <a:rPr lang="en-US" smtClean="0"/>
              <a:t>2/8/2022</a:t>
            </a:fld>
            <a:endParaRPr lang="en-US"/>
          </a:p>
        </p:txBody>
      </p:sp>
      <p:sp>
        <p:nvSpPr>
          <p:cNvPr id="4" name="Footer Placeholder 3">
            <a:extLst>
              <a:ext uri="{FF2B5EF4-FFF2-40B4-BE49-F238E27FC236}">
                <a16:creationId xmlns:a16="http://schemas.microsoft.com/office/drawing/2014/main" id="{DC33C018-6210-42BF-A2A2-6E9175899F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1DC7B08-79DB-4BBB-90E1-646567723E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9D85F0-1B52-4231-8627-A38583B7AB31}" type="slidenum">
              <a:rPr lang="en-US" smtClean="0"/>
              <a:t>‹#›</a:t>
            </a:fld>
            <a:endParaRPr lang="en-US"/>
          </a:p>
        </p:txBody>
      </p:sp>
    </p:spTree>
    <p:extLst>
      <p:ext uri="{BB962C8B-B14F-4D97-AF65-F5344CB8AC3E}">
        <p14:creationId xmlns:p14="http://schemas.microsoft.com/office/powerpoint/2010/main" val="31110152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pPr/>
              <a:t>2/8/2022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pPr/>
              <a:t>‹#›</a:t>
            </a:fld>
            <a:endParaRPr lang="en-US" dirty="0"/>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Tree>
    <p:extLst>
      <p:ext uri="{BB962C8B-B14F-4D97-AF65-F5344CB8AC3E}">
        <p14:creationId xmlns:p14="http://schemas.microsoft.com/office/powerpoint/2010/main" val="398061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345371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2093558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2099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5895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8920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813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9651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5944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142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0306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3348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8938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894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5354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9967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1840305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0544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8679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5226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69443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5053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1373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8701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9129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22750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172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33726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3014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25785664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7985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73271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05891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9667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01896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59154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34640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charset="0"/>
            </a:endParaRPr>
          </a:p>
        </p:txBody>
      </p:sp>
    </p:spTree>
    <p:extLst>
      <p:ext uri="{BB962C8B-B14F-4D97-AF65-F5344CB8AC3E}">
        <p14:creationId xmlns:p14="http://schemas.microsoft.com/office/powerpoint/2010/main" val="39318935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03146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31967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35962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004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600" dirty="0"/>
          </a:p>
        </p:txBody>
      </p:sp>
    </p:spTree>
    <p:extLst>
      <p:ext uri="{BB962C8B-B14F-4D97-AF65-F5344CB8AC3E}">
        <p14:creationId xmlns:p14="http://schemas.microsoft.com/office/powerpoint/2010/main" val="14509001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4942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3895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34256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561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6110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76768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59438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04801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74651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562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4270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48893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71666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44754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42385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93133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83255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23432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51049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10884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1911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70703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97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443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0605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Tree>
    <p:extLst>
      <p:ext uri="{BB962C8B-B14F-4D97-AF65-F5344CB8AC3E}">
        <p14:creationId xmlns:p14="http://schemas.microsoft.com/office/powerpoint/2010/main" val="284273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9" name="TextBox 8"/>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itchFamily="34" charset="0"/>
                <a:ea typeface="Times New Roman" charset="0"/>
                <a:cs typeface="Times New Roman" panose="02020603050405020304" pitchFamily="18" charset="0"/>
              </a:rPr>
              <a:t>©2021 John Wiley &amp; Sons, Inc. All rights reserved.</a:t>
            </a:r>
          </a:p>
        </p:txBody>
      </p:sp>
    </p:spTree>
    <p:extLst>
      <p:ext uri="{BB962C8B-B14F-4D97-AF65-F5344CB8AC3E}">
        <p14:creationId xmlns:p14="http://schemas.microsoft.com/office/powerpoint/2010/main" val="208425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2983764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610884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1357452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307344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2676034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007787"/>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44958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p:cNvSpPr>
            <a:spLocks noGrp="1"/>
          </p:cNvSpPr>
          <p:nvPr>
            <p:ph sz="quarter" idx="11"/>
          </p:nvPr>
        </p:nvSpPr>
        <p:spPr>
          <a:xfrm>
            <a:off x="304800" y="4648200"/>
            <a:ext cx="8531225" cy="1371600"/>
          </a:xfrm>
          <a:prstGeom prst="rect">
            <a:avLst/>
          </a:prstGeom>
        </p:spPr>
        <p:txBody>
          <a:bodyPr/>
          <a:lstStyle>
            <a:lvl1pPr>
              <a:buClr>
                <a:srgbClr val="B11116"/>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2"/>
          </p:nvPr>
        </p:nvSpPr>
        <p:spPr>
          <a:xfrm>
            <a:off x="381000" y="6419850"/>
            <a:ext cx="560388" cy="276225"/>
          </a:xfrm>
          <a:prstGeom prst="rect">
            <a:avLst/>
          </a:prstGeom>
        </p:spPr>
        <p:txBody>
          <a:bodyPr/>
          <a:lstStyle>
            <a:lvl1pPr marL="0" indent="0">
              <a:buNone/>
              <a:defRPr/>
            </a:lvl1pPr>
          </a:lstStyle>
          <a:p>
            <a:pPr lvl="0"/>
            <a:endParaRPr lang="en-US" dirty="0"/>
          </a:p>
        </p:txBody>
      </p:sp>
      <p:sp>
        <p:nvSpPr>
          <p:cNvPr id="8" name="TextBox 7"/>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©2021 John Wiley &amp; Sons, Inc. All rights reserved.</a:t>
            </a:r>
          </a:p>
        </p:txBody>
      </p:sp>
    </p:spTree>
    <p:extLst>
      <p:ext uri="{BB962C8B-B14F-4D97-AF65-F5344CB8AC3E}">
        <p14:creationId xmlns:p14="http://schemas.microsoft.com/office/powerpoint/2010/main" val="2111495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13" name="Contents"/>
          <p:cNvSpPr>
            <a:spLocks noGrp="1"/>
          </p:cNvSpPr>
          <p:nvPr>
            <p:ph sz="quarter" idx="10" hasCustomPrompt="1"/>
          </p:nvPr>
        </p:nvSpPr>
        <p:spPr>
          <a:xfrm>
            <a:off x="304800" y="1752600"/>
            <a:ext cx="8534400" cy="44958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5" name="Content Placeholder 4"/>
          <p:cNvSpPr>
            <a:spLocks noGrp="1"/>
          </p:cNvSpPr>
          <p:nvPr>
            <p:ph sz="quarter" idx="12"/>
          </p:nvPr>
        </p:nvSpPr>
        <p:spPr>
          <a:xfrm>
            <a:off x="304800" y="4523815"/>
            <a:ext cx="8530637" cy="1527361"/>
          </a:xfrm>
          <a:prstGeom prst="rect">
            <a:avLst/>
          </a:prstGeom>
        </p:spPr>
        <p:txBody>
          <a:bodyPr/>
          <a:lstStyle>
            <a:lvl1pPr marL="0" indent="0">
              <a:buNone/>
              <a:defRPr/>
            </a:lvl1pPr>
          </a:lstStyle>
          <a:p>
            <a:pPr lvl="0"/>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6725"/>
            <a:ext cx="9144000" cy="1285875"/>
          </a:xfrm>
          <a:prstGeom prst="rect">
            <a:avLst/>
          </a:prstGeom>
        </p:spPr>
      </p:pic>
      <p:sp>
        <p:nvSpPr>
          <p:cNvPr id="2" name="Title 1"/>
          <p:cNvSpPr>
            <a:spLocks noGrp="1"/>
          </p:cNvSpPr>
          <p:nvPr>
            <p:ph type="title"/>
          </p:nvPr>
        </p:nvSpPr>
        <p:spPr>
          <a:xfrm>
            <a:off x="2683524" y="844408"/>
            <a:ext cx="3623459" cy="550566"/>
          </a:xfrm>
          <a:prstGeom prst="rect">
            <a:avLst/>
          </a:prstGeom>
        </p:spPr>
        <p:txBody>
          <a:bodyPr>
            <a:normAutofit/>
          </a:bodyPr>
          <a:lstStyle>
            <a:lvl1pPr>
              <a:defRPr sz="4000" b="0" i="0">
                <a:solidFill>
                  <a:srgbClr val="007787"/>
                </a:solidFill>
                <a:latin typeface="+mn-lt"/>
                <a:ea typeface="Calibri" charset="0"/>
                <a:cs typeface="Calibri" charset="0"/>
              </a:defRPr>
            </a:lvl1pPr>
          </a:lstStyle>
          <a:p>
            <a:endParaRPr lang="en-US" dirty="0"/>
          </a:p>
        </p:txBody>
      </p:sp>
      <p:sp>
        <p:nvSpPr>
          <p:cNvPr id="9" name="Content Placeholder 8"/>
          <p:cNvSpPr>
            <a:spLocks noGrp="1"/>
          </p:cNvSpPr>
          <p:nvPr>
            <p:ph sz="quarter" idx="13"/>
          </p:nvPr>
        </p:nvSpPr>
        <p:spPr>
          <a:xfrm>
            <a:off x="304800" y="6385488"/>
            <a:ext cx="787691" cy="364645"/>
          </a:xfrm>
          <a:prstGeom prst="rect">
            <a:avLst/>
          </a:prstGeom>
        </p:spPr>
        <p:txBody>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©2021 John Wiley &amp; Sons, Inc. All rights reserved.</a:t>
            </a:r>
          </a:p>
        </p:txBody>
      </p:sp>
      <p:sp>
        <p:nvSpPr>
          <p:cNvPr id="4" name="Picture Placeholder 3"/>
          <p:cNvSpPr>
            <a:spLocks noGrp="1"/>
          </p:cNvSpPr>
          <p:nvPr>
            <p:ph type="pic" sz="quarter" idx="14"/>
          </p:nvPr>
        </p:nvSpPr>
        <p:spPr>
          <a:xfrm>
            <a:off x="6965950" y="2730500"/>
            <a:ext cx="1693863" cy="981075"/>
          </a:xfrm>
          <a:prstGeom prst="rect">
            <a:avLst/>
          </a:prstGeom>
        </p:spPr>
        <p:txBody>
          <a:bodyPr/>
          <a:lstStyle/>
          <a:p>
            <a:endParaRPr lang="en-US" dirty="0"/>
          </a:p>
        </p:txBody>
      </p:sp>
    </p:spTree>
    <p:extLst>
      <p:ext uri="{BB962C8B-B14F-4D97-AF65-F5344CB8AC3E}">
        <p14:creationId xmlns:p14="http://schemas.microsoft.com/office/powerpoint/2010/main" val="2604955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Figur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007787"/>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14478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1" name="TextBox 10"/>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itchFamily="34" charset="0"/>
                <a:ea typeface="Times New Roman" charset="0"/>
                <a:cs typeface="Times New Roman" panose="02020603050405020304" pitchFamily="18" charset="0"/>
              </a:rPr>
              <a:t>©2021 John Wiley &amp; Sons, Inc. All rights reserved.</a:t>
            </a:r>
          </a:p>
        </p:txBody>
      </p:sp>
      <p:sp>
        <p:nvSpPr>
          <p:cNvPr id="6" name="Picture Placeholder 5"/>
          <p:cNvSpPr>
            <a:spLocks noGrp="1"/>
          </p:cNvSpPr>
          <p:nvPr>
            <p:ph type="pic" sz="quarter" idx="13"/>
          </p:nvPr>
        </p:nvSpPr>
        <p:spPr>
          <a:xfrm>
            <a:off x="381000" y="3276600"/>
            <a:ext cx="1752600" cy="838200"/>
          </a:xfrm>
          <a:prstGeom prst="rect">
            <a:avLst/>
          </a:prstGeom>
        </p:spPr>
        <p:txBody>
          <a:bodyPr/>
          <a:lstStyle/>
          <a:p>
            <a:endParaRPr lang="en-US" dirty="0"/>
          </a:p>
        </p:txBody>
      </p:sp>
      <p:sp>
        <p:nvSpPr>
          <p:cNvPr id="10" name="Picture Placeholder 9"/>
          <p:cNvSpPr>
            <a:spLocks noGrp="1"/>
          </p:cNvSpPr>
          <p:nvPr>
            <p:ph type="pic" sz="quarter" idx="14"/>
          </p:nvPr>
        </p:nvSpPr>
        <p:spPr>
          <a:xfrm>
            <a:off x="2438400" y="3276600"/>
            <a:ext cx="2141538" cy="838200"/>
          </a:xfrm>
          <a:prstGeom prst="rect">
            <a:avLst/>
          </a:prstGeom>
        </p:spPr>
        <p:txBody>
          <a:bodyPr/>
          <a:lstStyle/>
          <a:p>
            <a:endParaRPr lang="en-US" dirty="0"/>
          </a:p>
        </p:txBody>
      </p:sp>
      <p:sp>
        <p:nvSpPr>
          <p:cNvPr id="15" name="Table Placeholder 14"/>
          <p:cNvSpPr>
            <a:spLocks noGrp="1"/>
          </p:cNvSpPr>
          <p:nvPr>
            <p:ph type="tbl" sz="quarter" idx="15"/>
          </p:nvPr>
        </p:nvSpPr>
        <p:spPr>
          <a:xfrm>
            <a:off x="4953000" y="3352800"/>
            <a:ext cx="2209800" cy="838200"/>
          </a:xfrm>
          <a:prstGeom prst="rect">
            <a:avLst/>
          </a:prstGeom>
        </p:spPr>
        <p:txBody>
          <a:bodyPr/>
          <a:lstStyle/>
          <a:p>
            <a:endParaRPr lang="en-US" dirty="0"/>
          </a:p>
        </p:txBody>
      </p:sp>
      <p:sp>
        <p:nvSpPr>
          <p:cNvPr id="8" name="Contents"/>
          <p:cNvSpPr>
            <a:spLocks noGrp="1"/>
          </p:cNvSpPr>
          <p:nvPr>
            <p:ph sz="quarter" idx="11" hasCustomPrompt="1"/>
          </p:nvPr>
        </p:nvSpPr>
        <p:spPr>
          <a:xfrm>
            <a:off x="304800" y="4572000"/>
            <a:ext cx="8534400" cy="4572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9" name="Contents"/>
          <p:cNvSpPr>
            <a:spLocks noGrp="1"/>
          </p:cNvSpPr>
          <p:nvPr>
            <p:ph sz="quarter" idx="12" hasCustomPrompt="1"/>
          </p:nvPr>
        </p:nvSpPr>
        <p:spPr>
          <a:xfrm>
            <a:off x="304800" y="5181600"/>
            <a:ext cx="8534400" cy="9906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
        <p:nvSpPr>
          <p:cNvPr id="4" name="Picture Placeholder 3"/>
          <p:cNvSpPr>
            <a:spLocks noGrp="1"/>
          </p:cNvSpPr>
          <p:nvPr>
            <p:ph type="pic" sz="quarter" idx="16"/>
          </p:nvPr>
        </p:nvSpPr>
        <p:spPr>
          <a:xfrm>
            <a:off x="7391400" y="3429000"/>
            <a:ext cx="1524000" cy="838200"/>
          </a:xfrm>
          <a:prstGeom prst="rect">
            <a:avLst/>
          </a:prstGeom>
        </p:spPr>
        <p:txBody>
          <a:bodyPr/>
          <a:lstStyle/>
          <a:p>
            <a:endParaRPr lang="en-US" dirty="0"/>
          </a:p>
        </p:txBody>
      </p:sp>
      <p:sp>
        <p:nvSpPr>
          <p:cNvPr id="5" name="Content Placeholder 4"/>
          <p:cNvSpPr>
            <a:spLocks noGrp="1"/>
          </p:cNvSpPr>
          <p:nvPr>
            <p:ph sz="quarter" idx="17"/>
          </p:nvPr>
        </p:nvSpPr>
        <p:spPr>
          <a:xfrm>
            <a:off x="304800" y="5715000"/>
            <a:ext cx="8531225" cy="704850"/>
          </a:xfrm>
          <a:prstGeom prst="rect">
            <a:avLst/>
          </a:prstGeom>
        </p:spPr>
        <p:txBody>
          <a:bodyPr/>
          <a:lstStyle/>
          <a:p>
            <a:pPr lvl="0"/>
            <a:endParaRPr lang="en-US" dirty="0"/>
          </a:p>
        </p:txBody>
      </p:sp>
      <p:sp>
        <p:nvSpPr>
          <p:cNvPr id="14" name="Picture Placeholder 13"/>
          <p:cNvSpPr>
            <a:spLocks noGrp="1"/>
          </p:cNvSpPr>
          <p:nvPr>
            <p:ph type="pic" sz="quarter" idx="18"/>
          </p:nvPr>
        </p:nvSpPr>
        <p:spPr>
          <a:xfrm>
            <a:off x="6553199" y="3886200"/>
            <a:ext cx="1722457" cy="609600"/>
          </a:xfrm>
          <a:prstGeom prst="rect">
            <a:avLst/>
          </a:prstGeom>
        </p:spPr>
        <p:txBody>
          <a:bodyPr/>
          <a:lstStyle/>
          <a:p>
            <a:endParaRPr lang="en-US" dirty="0"/>
          </a:p>
        </p:txBody>
      </p:sp>
      <p:sp>
        <p:nvSpPr>
          <p:cNvPr id="16" name="Content Placeholder 4"/>
          <p:cNvSpPr>
            <a:spLocks noGrp="1"/>
          </p:cNvSpPr>
          <p:nvPr>
            <p:ph sz="quarter" idx="19"/>
          </p:nvPr>
        </p:nvSpPr>
        <p:spPr>
          <a:xfrm>
            <a:off x="381000" y="6419850"/>
            <a:ext cx="560388" cy="276225"/>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9649194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 Tab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007787"/>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14478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5" name="Table Placeholder 14"/>
          <p:cNvSpPr>
            <a:spLocks noGrp="1"/>
          </p:cNvSpPr>
          <p:nvPr>
            <p:ph type="tbl" sz="quarter" idx="15"/>
          </p:nvPr>
        </p:nvSpPr>
        <p:spPr>
          <a:xfrm>
            <a:off x="4953000" y="3352800"/>
            <a:ext cx="2209800" cy="838200"/>
          </a:xfrm>
          <a:prstGeom prst="rect">
            <a:avLst/>
          </a:prstGeom>
        </p:spPr>
        <p:txBody>
          <a:bodyPr/>
          <a:lstStyle/>
          <a:p>
            <a:endParaRPr lang="en-US" dirty="0"/>
          </a:p>
        </p:txBody>
      </p:sp>
      <p:sp>
        <p:nvSpPr>
          <p:cNvPr id="8" name="Contents"/>
          <p:cNvSpPr>
            <a:spLocks noGrp="1"/>
          </p:cNvSpPr>
          <p:nvPr>
            <p:ph sz="quarter" idx="11" hasCustomPrompt="1"/>
          </p:nvPr>
        </p:nvSpPr>
        <p:spPr>
          <a:xfrm>
            <a:off x="304800" y="4572000"/>
            <a:ext cx="8534400" cy="4572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9" name="Contents"/>
          <p:cNvSpPr>
            <a:spLocks noGrp="1"/>
          </p:cNvSpPr>
          <p:nvPr>
            <p:ph sz="quarter" idx="12" hasCustomPrompt="1"/>
          </p:nvPr>
        </p:nvSpPr>
        <p:spPr>
          <a:xfrm>
            <a:off x="304800" y="5181600"/>
            <a:ext cx="8534400" cy="990600"/>
          </a:xfrm>
          <a:prstGeom prst="rect">
            <a:avLst/>
          </a:prstGeom>
        </p:spPr>
        <p:txBody>
          <a:bodyPr/>
          <a:lstStyle>
            <a:lvl1pPr marL="406405" indent="-406405" algn="l">
              <a:lnSpc>
                <a:spcPct val="100000"/>
              </a:lnSpc>
              <a:spcBef>
                <a:spcPts val="555"/>
              </a:spcBef>
              <a:buClr>
                <a:srgbClr val="B11116"/>
              </a:buClr>
              <a:buFont typeface="Arial" panose="020B0604020202020204" pitchFamily="34" charset="0"/>
              <a:buChar char="•"/>
              <a:tabLst/>
              <a:defRPr sz="2489" b="0" i="0" baseline="0">
                <a:latin typeface="+mn-lt"/>
                <a:ea typeface="Calibri" charset="0"/>
                <a:cs typeface="Calibri" charset="0"/>
              </a:defRPr>
            </a:lvl1pPr>
            <a:lvl2pPr marL="812810" indent="-406405">
              <a:lnSpc>
                <a:spcPct val="100000"/>
              </a:lnSpc>
              <a:spcBef>
                <a:spcPts val="555"/>
              </a:spcBef>
              <a:buClr>
                <a:srgbClr val="C00000"/>
              </a:buClr>
              <a:buSzPct val="80000"/>
              <a:buFont typeface="Courier New" panose="02070309020205020404" pitchFamily="49" charset="0"/>
              <a:buChar char="o"/>
              <a:defRPr sz="2311"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
        <p:nvSpPr>
          <p:cNvPr id="5" name="Table Placeholder 4"/>
          <p:cNvSpPr>
            <a:spLocks noGrp="1"/>
          </p:cNvSpPr>
          <p:nvPr>
            <p:ph type="tbl" sz="quarter" idx="16"/>
          </p:nvPr>
        </p:nvSpPr>
        <p:spPr>
          <a:xfrm>
            <a:off x="381000" y="3429000"/>
            <a:ext cx="2057400" cy="838200"/>
          </a:xfrm>
          <a:prstGeom prst="rect">
            <a:avLst/>
          </a:prstGeom>
        </p:spPr>
        <p:txBody>
          <a:bodyPr/>
          <a:lstStyle/>
          <a:p>
            <a:endParaRPr lang="en-US" dirty="0"/>
          </a:p>
        </p:txBody>
      </p:sp>
      <p:sp>
        <p:nvSpPr>
          <p:cNvPr id="14" name="Table Placeholder 13"/>
          <p:cNvSpPr>
            <a:spLocks noGrp="1"/>
          </p:cNvSpPr>
          <p:nvPr>
            <p:ph type="tbl" sz="quarter" idx="17"/>
          </p:nvPr>
        </p:nvSpPr>
        <p:spPr>
          <a:xfrm>
            <a:off x="2667000" y="3505200"/>
            <a:ext cx="1912938" cy="838200"/>
          </a:xfrm>
          <a:prstGeom prst="rect">
            <a:avLst/>
          </a:prstGeom>
        </p:spPr>
        <p:txBody>
          <a:bodyPr/>
          <a:lstStyle/>
          <a:p>
            <a:endParaRPr lang="en-US" dirty="0"/>
          </a:p>
        </p:txBody>
      </p:sp>
      <p:sp>
        <p:nvSpPr>
          <p:cNvPr id="17" name="Table Placeholder 16"/>
          <p:cNvSpPr>
            <a:spLocks noGrp="1"/>
          </p:cNvSpPr>
          <p:nvPr>
            <p:ph type="tbl" sz="quarter" idx="18"/>
          </p:nvPr>
        </p:nvSpPr>
        <p:spPr>
          <a:xfrm>
            <a:off x="7315200" y="3429000"/>
            <a:ext cx="1520825" cy="838200"/>
          </a:xfrm>
          <a:prstGeom prst="rect">
            <a:avLst/>
          </a:prstGeom>
        </p:spPr>
        <p:txBody>
          <a:bodyPr/>
          <a:lstStyle/>
          <a:p>
            <a:endParaRPr lang="en-US" dirty="0"/>
          </a:p>
        </p:txBody>
      </p:sp>
      <p:sp>
        <p:nvSpPr>
          <p:cNvPr id="19" name="Content Placeholder 18"/>
          <p:cNvSpPr>
            <a:spLocks noGrp="1"/>
          </p:cNvSpPr>
          <p:nvPr>
            <p:ph sz="quarter" idx="19"/>
          </p:nvPr>
        </p:nvSpPr>
        <p:spPr>
          <a:xfrm>
            <a:off x="381000" y="5648648"/>
            <a:ext cx="8531225" cy="919163"/>
          </a:xfrm>
          <a:prstGeom prst="rect">
            <a:avLst/>
          </a:prstGeom>
        </p:spPr>
        <p:txBody>
          <a:bodyPr/>
          <a:lstStyle>
            <a:lvl1pPr marL="342900" indent="-342900">
              <a:buClr>
                <a:srgbClr val="B11116"/>
              </a:buClr>
              <a:buFont typeface="Arial" pitchFamily="34" charset="0"/>
              <a:buChar char="•"/>
              <a:defRPr lang="en-US" sz="2489" b="0" i="0" kern="1200" baseline="0" dirty="0" smtClean="0">
                <a:solidFill>
                  <a:schemeClr val="tx1"/>
                </a:solidFill>
                <a:latin typeface="+mn-lt"/>
                <a:ea typeface="Calibri" charset="0"/>
                <a:cs typeface="Calibri"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2777405" y="6419851"/>
            <a:ext cx="3606122" cy="276999"/>
          </a:xfrm>
          <a:prstGeom prst="rect">
            <a:avLst/>
          </a:prstGeom>
          <a:noFill/>
        </p:spPr>
        <p:txBody>
          <a:bodyPr wrap="square" rtlCol="0">
            <a:spAutoFit/>
          </a:bodyPr>
          <a:lstStyle/>
          <a:p>
            <a:pPr algn="ctr"/>
            <a:r>
              <a:rPr lang="en-US" sz="1200" dirty="0">
                <a:solidFill>
                  <a:schemeClr val="tx1">
                    <a:tint val="75000"/>
                  </a:schemeClr>
                </a:solidFill>
                <a:latin typeface="Calibri" pitchFamily="34" charset="0"/>
                <a:ea typeface="Times New Roman" charset="0"/>
                <a:cs typeface="Times New Roman" panose="02020603050405020304" pitchFamily="18" charset="0"/>
              </a:rPr>
              <a:t>©2021 John Wiley &amp; Sons, Inc. All rights reserved.</a:t>
            </a:r>
          </a:p>
        </p:txBody>
      </p:sp>
      <p:sp>
        <p:nvSpPr>
          <p:cNvPr id="18" name="Content Placeholder 4"/>
          <p:cNvSpPr>
            <a:spLocks noGrp="1"/>
          </p:cNvSpPr>
          <p:nvPr>
            <p:ph sz="quarter" idx="20"/>
          </p:nvPr>
        </p:nvSpPr>
        <p:spPr>
          <a:xfrm>
            <a:off x="381000" y="6419850"/>
            <a:ext cx="560388" cy="276225"/>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9470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873918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2388274" y="1767840"/>
            <a:ext cx="4384385" cy="975360"/>
          </a:xfrm>
          <a:prstGeom prst="rect">
            <a:avLst/>
          </a:prstGeom>
        </p:spPr>
        <p:txBody>
          <a:bodyPr>
            <a:normAutofit/>
          </a:bodyPr>
          <a:lstStyle>
            <a:lvl1pPr algn="ctr">
              <a:defRPr sz="4400" b="0" i="0">
                <a:solidFill>
                  <a:srgbClr val="196E78"/>
                </a:solidFill>
                <a:latin typeface="+mn-lt"/>
                <a:ea typeface="Calibri" charset="0"/>
                <a:cs typeface="Calibri" charset="0"/>
              </a:defRPr>
            </a:lvl1pPr>
          </a:lstStyle>
          <a:p>
            <a:endParaRPr lang="en-US" dirty="0"/>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
        <p:nvSpPr>
          <p:cNvPr id="14" name="Contents"/>
          <p:cNvSpPr>
            <a:spLocks noGrp="1"/>
          </p:cNvSpPr>
          <p:nvPr>
            <p:ph sz="quarter" idx="10" hasCustomPrompt="1"/>
          </p:nvPr>
        </p:nvSpPr>
        <p:spPr>
          <a:xfrm>
            <a:off x="313266" y="3581400"/>
            <a:ext cx="8534400" cy="1447800"/>
          </a:xfrm>
          <a:prstGeom prst="rect">
            <a:avLst/>
          </a:prstGeom>
        </p:spPr>
        <p:txBody>
          <a:bodyPr/>
          <a:lstStyle>
            <a:lvl1pPr marL="0" indent="0" algn="ctr">
              <a:lnSpc>
                <a:spcPct val="100000"/>
              </a:lnSpc>
              <a:spcBef>
                <a:spcPts val="555"/>
              </a:spcBef>
              <a:buClr>
                <a:srgbClr val="B11116"/>
              </a:buClr>
              <a:buFont typeface="Arial" panose="020B0604020202020204" pitchFamily="34" charset="0"/>
              <a:buNone/>
              <a:tabLst/>
              <a:defRPr sz="3600" b="0" i="0" baseline="0">
                <a:latin typeface="+mn-lt"/>
                <a:ea typeface="Calibri" charset="0"/>
                <a:cs typeface="Calibri" charset="0"/>
              </a:defRPr>
            </a:lvl1pPr>
            <a:lvl2pPr marL="406405" indent="0" algn="ctr">
              <a:lnSpc>
                <a:spcPct val="100000"/>
              </a:lnSpc>
              <a:spcBef>
                <a:spcPts val="555"/>
              </a:spcBef>
              <a:buClr>
                <a:srgbClr val="C00000"/>
              </a:buClr>
              <a:buSzPct val="80000"/>
              <a:buFont typeface="Courier New" panose="02070309020205020404" pitchFamily="49" charset="0"/>
              <a:buNone/>
              <a:defRPr sz="3600" b="0" i="0">
                <a:latin typeface="Calibri" panose="020F0502020204030204" pitchFamily="34" charset="0"/>
                <a:ea typeface="Calibri" panose="020F0502020204030204" pitchFamily="34" charset="0"/>
                <a:cs typeface="Calibri" panose="020F0502020204030204" pitchFamily="34" charset="0"/>
              </a:defRPr>
            </a:lvl2pPr>
            <a:lvl3pPr>
              <a:defRPr sz="2489" b="0" i="0">
                <a:latin typeface="Source Sans Pro" charset="0"/>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p:txBody>
      </p:sp>
      <p:sp>
        <p:nvSpPr>
          <p:cNvPr id="6" name="TextBox 5"/>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Calibri" pitchFamily="34" charset="0"/>
                <a:ea typeface="Times New Roman" charset="0"/>
                <a:cs typeface="Times New Roman" charset="0"/>
              </a:rPr>
              <a:t>Copyright ©2021 John Wiley &amp; Sons, Inc.</a:t>
            </a:r>
          </a:p>
        </p:txBody>
      </p:sp>
    </p:spTree>
    <p:extLst>
      <p:ext uri="{BB962C8B-B14F-4D97-AF65-F5344CB8AC3E}">
        <p14:creationId xmlns:p14="http://schemas.microsoft.com/office/powerpoint/2010/main" val="4107174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2133600"/>
            <a:ext cx="8534400" cy="381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9" name="Content Placeholder 10"/>
          <p:cNvSpPr>
            <a:spLocks noGrp="1"/>
          </p:cNvSpPr>
          <p:nvPr>
            <p:ph sz="quarter" idx="17"/>
          </p:nvPr>
        </p:nvSpPr>
        <p:spPr>
          <a:xfrm>
            <a:off x="304800" y="2590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10"/>
          <p:cNvSpPr>
            <a:spLocks noGrp="1"/>
          </p:cNvSpPr>
          <p:nvPr>
            <p:ph sz="quarter" idx="18"/>
          </p:nvPr>
        </p:nvSpPr>
        <p:spPr>
          <a:xfrm>
            <a:off x="304800" y="2989387"/>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10"/>
          <p:cNvSpPr>
            <a:spLocks noGrp="1"/>
          </p:cNvSpPr>
          <p:nvPr>
            <p:ph sz="quarter" idx="19"/>
          </p:nvPr>
        </p:nvSpPr>
        <p:spPr>
          <a:xfrm>
            <a:off x="304800" y="339676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10"/>
          <p:cNvSpPr>
            <a:spLocks noGrp="1"/>
          </p:cNvSpPr>
          <p:nvPr>
            <p:ph sz="quarter" idx="20"/>
          </p:nvPr>
        </p:nvSpPr>
        <p:spPr>
          <a:xfrm>
            <a:off x="304800" y="3795347"/>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10"/>
          <p:cNvSpPr>
            <a:spLocks noGrp="1"/>
          </p:cNvSpPr>
          <p:nvPr>
            <p:ph sz="quarter" idx="21"/>
          </p:nvPr>
        </p:nvSpPr>
        <p:spPr>
          <a:xfrm>
            <a:off x="304800" y="41910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10"/>
          <p:cNvSpPr>
            <a:spLocks noGrp="1"/>
          </p:cNvSpPr>
          <p:nvPr>
            <p:ph sz="quarter" idx="22"/>
          </p:nvPr>
        </p:nvSpPr>
        <p:spPr>
          <a:xfrm>
            <a:off x="304800" y="4589587"/>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10"/>
          <p:cNvSpPr>
            <a:spLocks noGrp="1"/>
          </p:cNvSpPr>
          <p:nvPr>
            <p:ph sz="quarter" idx="23"/>
          </p:nvPr>
        </p:nvSpPr>
        <p:spPr>
          <a:xfrm>
            <a:off x="304800" y="499696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10"/>
          <p:cNvSpPr>
            <a:spLocks noGrp="1"/>
          </p:cNvSpPr>
          <p:nvPr>
            <p:ph sz="quarter" idx="24"/>
          </p:nvPr>
        </p:nvSpPr>
        <p:spPr>
          <a:xfrm>
            <a:off x="304800" y="6383216"/>
            <a:ext cx="685800" cy="304800"/>
          </a:xfrm>
          <a:prstGeom prst="rect">
            <a:avLst/>
          </a:prstGeom>
        </p:spPr>
        <p:txBody>
          <a:bodyPr/>
          <a:lstStyle>
            <a:lvl1pPr marL="0" indent="0">
              <a:buNone/>
              <a:defRPr sz="1200" b="0" i="0">
                <a:latin typeface="Times New Roman" charset="0"/>
                <a:ea typeface="Times New Roman" charset="0"/>
                <a:cs typeface="Times New Roman" charset="0"/>
              </a:defRPr>
            </a:lvl1pPr>
          </a:lstStyle>
          <a:p>
            <a:pPr lvl="0"/>
            <a:endParaRPr lang="en-US" dirty="0"/>
          </a:p>
        </p:txBody>
      </p:sp>
      <p:sp>
        <p:nvSpPr>
          <p:cNvPr id="1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233021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572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268416"/>
            <a:ext cx="8534400" cy="4572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836984"/>
            <a:ext cx="8534400" cy="4572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3352800"/>
            <a:ext cx="8534400" cy="4572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751384"/>
            <a:ext cx="8534400" cy="4572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34108" y="6386146"/>
            <a:ext cx="838200" cy="457200"/>
          </a:xfrm>
          <a:prstGeom prst="rect">
            <a:avLst/>
          </a:prstGeom>
        </p:spPr>
        <p:txBody>
          <a:bodyPr/>
          <a:lstStyle>
            <a:lvl1pPr marL="0" indent="0">
              <a:buNone/>
              <a:defRPr sz="1200" b="0" i="0">
                <a:latin typeface="Times New Roman" charset="0"/>
                <a:ea typeface="Times New Roman" charset="0"/>
                <a:cs typeface="Times New Roman" charset="0"/>
              </a:defRPr>
            </a:lvl1pPr>
          </a:lstStyle>
          <a:p>
            <a:pPr lvl="0"/>
            <a:endParaRPr lang="en-US" dirty="0"/>
          </a:p>
        </p:txBody>
      </p:sp>
      <p:sp>
        <p:nvSpPr>
          <p:cNvPr id="13"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83824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60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438400"/>
            <a:ext cx="8534400" cy="60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3200400"/>
            <a:ext cx="8534400" cy="60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3886200"/>
            <a:ext cx="8534400" cy="60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4605865"/>
            <a:ext cx="8534400" cy="60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5334000"/>
            <a:ext cx="8534400" cy="60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5486400"/>
            <a:ext cx="8534400" cy="60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5638800"/>
            <a:ext cx="8534400" cy="60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931780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533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3580871"/>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9" name="Content"/>
          <p:cNvSpPr>
            <a:spLocks noGrp="1"/>
          </p:cNvSpPr>
          <p:nvPr>
            <p:ph sz="quarter" idx="17" hasCustomPrompt="1"/>
          </p:nvPr>
        </p:nvSpPr>
        <p:spPr>
          <a:xfrm>
            <a:off x="338667" y="5009092"/>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10" name="Content Placeholder 10"/>
          <p:cNvSpPr>
            <a:spLocks noGrp="1"/>
          </p:cNvSpPr>
          <p:nvPr>
            <p:ph sz="quarter" idx="18"/>
          </p:nvPr>
        </p:nvSpPr>
        <p:spPr>
          <a:xfrm>
            <a:off x="304800" y="2362200"/>
            <a:ext cx="8534400" cy="533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10"/>
          <p:cNvSpPr>
            <a:spLocks noGrp="1"/>
          </p:cNvSpPr>
          <p:nvPr>
            <p:ph sz="quarter" idx="19"/>
          </p:nvPr>
        </p:nvSpPr>
        <p:spPr>
          <a:xfrm>
            <a:off x="304800" y="2971800"/>
            <a:ext cx="8534400" cy="533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10"/>
          <p:cNvSpPr>
            <a:spLocks noGrp="1"/>
          </p:cNvSpPr>
          <p:nvPr>
            <p:ph sz="quarter" idx="20"/>
          </p:nvPr>
        </p:nvSpPr>
        <p:spPr>
          <a:xfrm>
            <a:off x="338667" y="6437314"/>
            <a:ext cx="838200" cy="324378"/>
          </a:xfrm>
          <a:prstGeom prst="rect">
            <a:avLst/>
          </a:prstGeom>
        </p:spPr>
        <p:txBody>
          <a:bodyPr/>
          <a:lstStyle>
            <a:lvl1pPr marL="0" indent="0">
              <a:buNone/>
              <a:defRPr sz="1200" b="0" i="0">
                <a:latin typeface="Times New Roman" charset="0"/>
                <a:ea typeface="Times New Roman" charset="0"/>
                <a:cs typeface="Times New Roman" charset="0"/>
              </a:defRPr>
            </a:lvl1pPr>
          </a:lstStyle>
          <a:p>
            <a:pPr lvl="0"/>
            <a:endParaRPr lang="en-US" dirty="0"/>
          </a:p>
        </p:txBody>
      </p:sp>
      <p:sp>
        <p:nvSpPr>
          <p:cNvPr id="15"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573675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1764698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1552324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6"/>
          <p:cNvSpPr>
            <a:spLocks noGrp="1"/>
          </p:cNvSpPr>
          <p:nvPr>
            <p:ph sz="quarter" idx="16"/>
          </p:nvPr>
        </p:nvSpPr>
        <p:spPr>
          <a:xfrm>
            <a:off x="304800" y="1752600"/>
            <a:ext cx="8534400" cy="236220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endParaRPr lang="en-US" dirty="0"/>
          </a:p>
        </p:txBody>
      </p:sp>
      <p:sp>
        <p:nvSpPr>
          <p:cNvPr id="6" name="Content Placeholder 6"/>
          <p:cNvSpPr>
            <a:spLocks noGrp="1"/>
          </p:cNvSpPr>
          <p:nvPr>
            <p:ph sz="quarter" idx="17"/>
          </p:nvPr>
        </p:nvSpPr>
        <p:spPr>
          <a:xfrm>
            <a:off x="304800" y="4267200"/>
            <a:ext cx="8534400" cy="236220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endParaRPr lang="en-US" dirty="0"/>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16859445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6776110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23461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60628-5F1D-44E4-9593-9C2BF515535C}" type="slidenum">
              <a:rPr lang="en-US" smtClean="0"/>
              <a:t>‹#›</a:t>
            </a:fld>
            <a:endParaRPr lang="en-US"/>
          </a:p>
        </p:txBody>
      </p:sp>
    </p:spTree>
    <p:extLst>
      <p:ext uri="{BB962C8B-B14F-4D97-AF65-F5344CB8AC3E}">
        <p14:creationId xmlns:p14="http://schemas.microsoft.com/office/powerpoint/2010/main" val="567036205"/>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1955863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0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1491240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936751"/>
            <a:ext cx="8534400" cy="9588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304800" y="3200398"/>
            <a:ext cx="8534400" cy="112818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p:txBody>
          <a:bodyPr/>
          <a:lstStyle/>
          <a:p>
            <a:fld id="{67B19427-F580-D146-B60E-4CADEE75497F}" type="slidenum">
              <a:rPr lang="en-US" smtClean="0"/>
              <a:pPr/>
              <a:t>‹#›</a:t>
            </a:fld>
            <a:endParaRPr lang="en-US" dirty="0"/>
          </a:p>
        </p:txBody>
      </p:sp>
      <p:sp>
        <p:nvSpPr>
          <p:cNvPr id="8" name="Content Placeholder 2"/>
          <p:cNvSpPr>
            <a:spLocks noGrp="1"/>
          </p:cNvSpPr>
          <p:nvPr>
            <p:ph sz="quarter" idx="18"/>
          </p:nvPr>
        </p:nvSpPr>
        <p:spPr>
          <a:xfrm>
            <a:off x="313267" y="5389034"/>
            <a:ext cx="8551333" cy="776817"/>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2"/>
          <p:cNvSpPr>
            <a:spLocks noGrp="1"/>
          </p:cNvSpPr>
          <p:nvPr>
            <p:ph sz="quarter" idx="19"/>
          </p:nvPr>
        </p:nvSpPr>
        <p:spPr>
          <a:xfrm>
            <a:off x="304800" y="4495800"/>
            <a:ext cx="8534400" cy="762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7763597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1080375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9770078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11188150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0289145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42819306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524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3581400"/>
            <a:ext cx="8534400" cy="1524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228600" y="6416675"/>
            <a:ext cx="990600" cy="304800"/>
          </a:xfrm>
          <a:prstGeom prst="rect">
            <a:avLst/>
          </a:prstGeom>
        </p:spPr>
        <p:txBody>
          <a:bodyPr/>
          <a:lstStyle>
            <a:lvl1pPr marL="0" indent="0">
              <a:buNone/>
              <a:defRPr sz="1200" b="0" i="0">
                <a:latin typeface="Times New Roman" charset="0"/>
                <a:ea typeface="Times New Roman" charset="0"/>
                <a:cs typeface="Times New Roman" charset="0"/>
              </a:defRPr>
            </a:lvl1pPr>
          </a:lstStyle>
          <a:p>
            <a:pPr lvl="0"/>
            <a:endParaRPr lang="en-US" dirty="0"/>
          </a:p>
        </p:txBody>
      </p:sp>
      <p:sp>
        <p:nvSpPr>
          <p:cNvPr id="10"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19230147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60930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5675563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7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16296927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8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9943882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9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42563698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0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8423107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8314257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761999"/>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676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20574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p:cNvSpPr>
            <a:spLocks noGrp="1"/>
          </p:cNvSpPr>
          <p:nvPr>
            <p:ph sz="quarter" idx="18"/>
          </p:nvPr>
        </p:nvSpPr>
        <p:spPr>
          <a:xfrm>
            <a:off x="304800" y="2438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9"/>
          </p:nvPr>
        </p:nvSpPr>
        <p:spPr>
          <a:xfrm>
            <a:off x="304800" y="2895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0" name="Content Placeholder"/>
          <p:cNvSpPr>
            <a:spLocks noGrp="1"/>
          </p:cNvSpPr>
          <p:nvPr>
            <p:ph sz="quarter" idx="20"/>
          </p:nvPr>
        </p:nvSpPr>
        <p:spPr>
          <a:xfrm>
            <a:off x="304800" y="3276600"/>
            <a:ext cx="8534400" cy="34713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1" name="Content Placeholder"/>
          <p:cNvSpPr>
            <a:spLocks noGrp="1"/>
          </p:cNvSpPr>
          <p:nvPr>
            <p:ph sz="quarter" idx="21"/>
          </p:nvPr>
        </p:nvSpPr>
        <p:spPr>
          <a:xfrm>
            <a:off x="304800" y="3657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p:cNvSpPr>
            <a:spLocks noGrp="1"/>
          </p:cNvSpPr>
          <p:nvPr>
            <p:ph sz="quarter" idx="22"/>
          </p:nvPr>
        </p:nvSpPr>
        <p:spPr>
          <a:xfrm>
            <a:off x="304800" y="4114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3" name="Content Placeholder"/>
          <p:cNvSpPr>
            <a:spLocks noGrp="1"/>
          </p:cNvSpPr>
          <p:nvPr>
            <p:ph sz="quarter" idx="23"/>
          </p:nvPr>
        </p:nvSpPr>
        <p:spPr>
          <a:xfrm>
            <a:off x="304800" y="4572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4" name="Content Placeholder"/>
          <p:cNvSpPr>
            <a:spLocks noGrp="1"/>
          </p:cNvSpPr>
          <p:nvPr>
            <p:ph sz="quarter" idx="24"/>
          </p:nvPr>
        </p:nvSpPr>
        <p:spPr>
          <a:xfrm>
            <a:off x="313509" y="5020491"/>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5" name="Content Placeholder"/>
          <p:cNvSpPr>
            <a:spLocks noGrp="1"/>
          </p:cNvSpPr>
          <p:nvPr>
            <p:ph sz="quarter" idx="25"/>
          </p:nvPr>
        </p:nvSpPr>
        <p:spPr>
          <a:xfrm>
            <a:off x="304800" y="5486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6" name="Content Placeholder"/>
          <p:cNvSpPr>
            <a:spLocks noGrp="1"/>
          </p:cNvSpPr>
          <p:nvPr>
            <p:ph sz="quarter" idx="26"/>
          </p:nvPr>
        </p:nvSpPr>
        <p:spPr>
          <a:xfrm>
            <a:off x="304800" y="58674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7" name="Content Placeholder"/>
          <p:cNvSpPr>
            <a:spLocks noGrp="1"/>
          </p:cNvSpPr>
          <p:nvPr>
            <p:ph sz="quarter" idx="27"/>
          </p:nvPr>
        </p:nvSpPr>
        <p:spPr>
          <a:xfrm>
            <a:off x="457200" y="60198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8" name="Content Placeholder"/>
          <p:cNvSpPr>
            <a:spLocks noGrp="1"/>
          </p:cNvSpPr>
          <p:nvPr>
            <p:ph sz="quarter" idx="28"/>
          </p:nvPr>
        </p:nvSpPr>
        <p:spPr>
          <a:xfrm>
            <a:off x="457200" y="18288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9" name="Content Placeholder"/>
          <p:cNvSpPr>
            <a:spLocks noGrp="1"/>
          </p:cNvSpPr>
          <p:nvPr>
            <p:ph sz="quarter" idx="29"/>
          </p:nvPr>
        </p:nvSpPr>
        <p:spPr>
          <a:xfrm>
            <a:off x="381000" y="19812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0" name="Content Placeholder"/>
          <p:cNvSpPr>
            <a:spLocks noGrp="1"/>
          </p:cNvSpPr>
          <p:nvPr>
            <p:ph sz="quarter" idx="30"/>
          </p:nvPr>
        </p:nvSpPr>
        <p:spPr>
          <a:xfrm>
            <a:off x="533400" y="2133600"/>
            <a:ext cx="8534400" cy="304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2" name="Content Placeholder"/>
          <p:cNvSpPr>
            <a:spLocks noGrp="1"/>
          </p:cNvSpPr>
          <p:nvPr>
            <p:ph sz="quarter" idx="31"/>
          </p:nvPr>
        </p:nvSpPr>
        <p:spPr>
          <a:xfrm>
            <a:off x="457200" y="38100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1" name="Content Placeholder"/>
          <p:cNvSpPr>
            <a:spLocks noGrp="1"/>
          </p:cNvSpPr>
          <p:nvPr>
            <p:ph sz="quarter" idx="32"/>
          </p:nvPr>
        </p:nvSpPr>
        <p:spPr>
          <a:xfrm>
            <a:off x="609600" y="6172200"/>
            <a:ext cx="6096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24"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7997421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7_Sectio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6725"/>
            <a:ext cx="9144000" cy="1285875"/>
          </a:xfrm>
          <a:prstGeom prst="rect">
            <a:avLst/>
          </a:prstGeom>
        </p:spPr>
      </p:pic>
      <p:sp>
        <p:nvSpPr>
          <p:cNvPr id="2" name="Title "/>
          <p:cNvSpPr>
            <a:spLocks noGrp="1"/>
          </p:cNvSpPr>
          <p:nvPr>
            <p:ph type="title" hasCustomPrompt="1"/>
          </p:nvPr>
        </p:nvSpPr>
        <p:spPr>
          <a:xfrm>
            <a:off x="2590800" y="838200"/>
            <a:ext cx="5410200" cy="609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524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7" name="Content Placeholder"/>
          <p:cNvSpPr>
            <a:spLocks noGrp="1"/>
          </p:cNvSpPr>
          <p:nvPr>
            <p:ph sz="quarter" idx="17"/>
          </p:nvPr>
        </p:nvSpPr>
        <p:spPr>
          <a:xfrm>
            <a:off x="304800" y="3581400"/>
            <a:ext cx="8534400" cy="1524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p:cNvSpPr>
            <a:spLocks noGrp="1"/>
          </p:cNvSpPr>
          <p:nvPr>
            <p:ph sz="quarter" idx="18"/>
          </p:nvPr>
        </p:nvSpPr>
        <p:spPr>
          <a:xfrm>
            <a:off x="304800" y="6416675"/>
            <a:ext cx="1143000" cy="304800"/>
          </a:xfrm>
          <a:prstGeom prst="rect">
            <a:avLst/>
          </a:prstGeom>
        </p:spPr>
        <p:txBody>
          <a:bodyPr/>
          <a:lstStyle>
            <a:lvl1pPr marL="0" indent="0">
              <a:buNone/>
              <a:defRPr sz="1200" b="0" i="0">
                <a:latin typeface="Times New Roman" charset="0"/>
                <a:ea typeface="Times New Roman" charset="0"/>
                <a:cs typeface="Times New Roman" charset="0"/>
              </a:defRPr>
            </a:lvl1pPr>
          </a:lstStyle>
          <a:p>
            <a:pPr lvl="0"/>
            <a:endParaRPr lang="en-US" dirty="0"/>
          </a:p>
        </p:txBody>
      </p:sp>
      <p:sp>
        <p:nvSpPr>
          <p:cNvPr id="11"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11108423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p>
            <a:fld id="{39F10D22-E803-42D9-B6F9-DEDE3E1A8751}"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60628-5F1D-44E4-9593-9C2BF515535C}" type="slidenum">
              <a:rPr lang="en-US" smtClean="0"/>
              <a:t>‹#›</a:t>
            </a:fld>
            <a:endParaRPr lang="en-US"/>
          </a:p>
        </p:txBody>
      </p:sp>
    </p:spTree>
    <p:extLst>
      <p:ext uri="{BB962C8B-B14F-4D97-AF65-F5344CB8AC3E}">
        <p14:creationId xmlns:p14="http://schemas.microsoft.com/office/powerpoint/2010/main" val="2850044324"/>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959E81-7110-475E-AA48-B1B1F1AC8A8A}" type="datetime1">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60628-5F1D-44E4-9593-9C2BF515535C}" type="slidenum">
              <a:rPr lang="en-US" smtClean="0"/>
              <a:t>‹#›</a:t>
            </a:fld>
            <a:endParaRPr lang="en-US"/>
          </a:p>
        </p:txBody>
      </p:sp>
    </p:spTree>
    <p:extLst>
      <p:ext uri="{BB962C8B-B14F-4D97-AF65-F5344CB8AC3E}">
        <p14:creationId xmlns:p14="http://schemas.microsoft.com/office/powerpoint/2010/main" val="3794143907"/>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9222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94826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160850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360293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22659883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9" Type="http://schemas.openxmlformats.org/officeDocument/2006/relationships/slideLayout" Target="../slideLayouts/slideLayout42.xml"/><Relationship Id="rId21" Type="http://schemas.openxmlformats.org/officeDocument/2006/relationships/slideLayout" Target="../slideLayouts/slideLayout24.xml"/><Relationship Id="rId34" Type="http://schemas.openxmlformats.org/officeDocument/2006/relationships/slideLayout" Target="../slideLayouts/slideLayout37.xml"/><Relationship Id="rId42" Type="http://schemas.openxmlformats.org/officeDocument/2006/relationships/slideLayout" Target="../slideLayouts/slideLayout45.xml"/><Relationship Id="rId7" Type="http://schemas.openxmlformats.org/officeDocument/2006/relationships/slideLayout" Target="../slideLayouts/slideLayout1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9" Type="http://schemas.openxmlformats.org/officeDocument/2006/relationships/slideLayout" Target="../slideLayouts/slideLayout3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32" Type="http://schemas.openxmlformats.org/officeDocument/2006/relationships/slideLayout" Target="../slideLayouts/slideLayout35.xml"/><Relationship Id="rId37" Type="http://schemas.openxmlformats.org/officeDocument/2006/relationships/slideLayout" Target="../slideLayouts/slideLayout40.xml"/><Relationship Id="rId40" Type="http://schemas.openxmlformats.org/officeDocument/2006/relationships/slideLayout" Target="../slideLayouts/slideLayout43.xml"/><Relationship Id="rId45" Type="http://schemas.openxmlformats.org/officeDocument/2006/relationships/slideLayout" Target="../slideLayouts/slideLayout48.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slideLayout" Target="../slideLayouts/slideLayout31.xml"/><Relationship Id="rId36" Type="http://schemas.openxmlformats.org/officeDocument/2006/relationships/slideLayout" Target="../slideLayouts/slideLayout39.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31" Type="http://schemas.openxmlformats.org/officeDocument/2006/relationships/slideLayout" Target="../slideLayouts/slideLayout34.xml"/><Relationship Id="rId44" Type="http://schemas.openxmlformats.org/officeDocument/2006/relationships/slideLayout" Target="../slideLayouts/slideLayout47.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slideLayout" Target="../slideLayouts/slideLayout30.xml"/><Relationship Id="rId30" Type="http://schemas.openxmlformats.org/officeDocument/2006/relationships/slideLayout" Target="../slideLayouts/slideLayout33.xml"/><Relationship Id="rId35" Type="http://schemas.openxmlformats.org/officeDocument/2006/relationships/slideLayout" Target="../slideLayouts/slideLayout38.xml"/><Relationship Id="rId43" Type="http://schemas.openxmlformats.org/officeDocument/2006/relationships/slideLayout" Target="../slideLayouts/slideLayout46.xml"/><Relationship Id="rId8" Type="http://schemas.openxmlformats.org/officeDocument/2006/relationships/slideLayout" Target="../slideLayouts/slideLayout11.xml"/><Relationship Id="rId3" Type="http://schemas.openxmlformats.org/officeDocument/2006/relationships/slideLayout" Target="../slideLayouts/slideLayout6.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33" Type="http://schemas.openxmlformats.org/officeDocument/2006/relationships/slideLayout" Target="../slideLayouts/slideLayout36.xml"/><Relationship Id="rId38" Type="http://schemas.openxmlformats.org/officeDocument/2006/relationships/slideLayout" Target="../slideLayouts/slideLayout41.xml"/><Relationship Id="rId46" Type="http://schemas.openxmlformats.org/officeDocument/2006/relationships/theme" Target="../theme/theme2.xml"/><Relationship Id="rId20" Type="http://schemas.openxmlformats.org/officeDocument/2006/relationships/slideLayout" Target="../slideLayouts/slideLayout23.xml"/><Relationship Id="rId41"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279366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75" r:id="rId3"/>
  </p:sldLayoutIdLst>
  <p:hf sldNum="0" hdr="0" ft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endParaRPr lang="en-US" dirty="0"/>
          </a:p>
        </p:txBody>
      </p:sp>
    </p:spTree>
    <p:extLst>
      <p:ext uri="{BB962C8B-B14F-4D97-AF65-F5344CB8AC3E}">
        <p14:creationId xmlns:p14="http://schemas.microsoft.com/office/powerpoint/2010/main" val="367077620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33" r:id="rId7"/>
    <p:sldLayoutId id="2147483722" r:id="rId8"/>
    <p:sldLayoutId id="2147483723" r:id="rId9"/>
    <p:sldLayoutId id="2147483724" r:id="rId10"/>
    <p:sldLayoutId id="2147483725" r:id="rId11"/>
    <p:sldLayoutId id="2147483726" r:id="rId12"/>
    <p:sldLayoutId id="2147483727" r:id="rId13"/>
    <p:sldLayoutId id="2147483734" r:id="rId14"/>
    <p:sldLayoutId id="2147483728" r:id="rId15"/>
    <p:sldLayoutId id="2147483729" r:id="rId16"/>
    <p:sldLayoutId id="2147483730" r:id="rId17"/>
    <p:sldLayoutId id="2147483737" r:id="rId18"/>
    <p:sldLayoutId id="2147483738" r:id="rId19"/>
    <p:sldLayoutId id="2147483739" r:id="rId20"/>
    <p:sldLayoutId id="2147483740" r:id="rId21"/>
    <p:sldLayoutId id="2147483741" r:id="rId22"/>
    <p:sldLayoutId id="2147483742" r:id="rId23"/>
    <p:sldLayoutId id="2147483743" r:id="rId24"/>
    <p:sldLayoutId id="2147483745" r:id="rId25"/>
    <p:sldLayoutId id="2147483746" r:id="rId26"/>
    <p:sldLayoutId id="2147483747" r:id="rId27"/>
    <p:sldLayoutId id="2147483748" r:id="rId28"/>
    <p:sldLayoutId id="2147483750" r:id="rId29"/>
    <p:sldLayoutId id="2147483751" r:id="rId30"/>
    <p:sldLayoutId id="2147483752" r:id="rId31"/>
    <p:sldLayoutId id="2147483753" r:id="rId32"/>
    <p:sldLayoutId id="2147483754" r:id="rId33"/>
    <p:sldLayoutId id="2147483755" r:id="rId34"/>
    <p:sldLayoutId id="2147483757" r:id="rId35"/>
    <p:sldLayoutId id="2147483758" r:id="rId36"/>
    <p:sldLayoutId id="2147483759" r:id="rId37"/>
    <p:sldLayoutId id="2147483760" r:id="rId38"/>
    <p:sldLayoutId id="2147483761" r:id="rId39"/>
    <p:sldLayoutId id="2147483762" r:id="rId40"/>
    <p:sldLayoutId id="2147483763" r:id="rId41"/>
    <p:sldLayoutId id="2147483764" r:id="rId42"/>
    <p:sldLayoutId id="2147483769" r:id="rId43"/>
    <p:sldLayoutId id="2147483776" r:id="rId44"/>
    <p:sldLayoutId id="2147483777" r:id="rId45"/>
  </p:sldLayoutIdLst>
  <p:hf sldNum="0" hdr="0" ftr="0" dt="0"/>
  <p:txStyles>
    <p:titleStyle>
      <a:lvl1pPr algn="l" defTabSz="914400" rtl="0" eaLnBrk="1" latinLnBrk="0" hangingPunct="1">
        <a:lnSpc>
          <a:spcPct val="90000"/>
        </a:lnSpc>
        <a:spcBef>
          <a:spcPct val="0"/>
        </a:spcBef>
        <a:buNone/>
        <a:defRPr sz="44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9.xml"/><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5.xml"/></Relationships>
</file>

<file path=ppt/slides/_rels/slide7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8.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0.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p:cNvSpPr txBox="1">
            <a:spLocks noChangeArrowheads="1"/>
          </p:cNvSpPr>
          <p:nvPr/>
        </p:nvSpPr>
        <p:spPr bwMode="auto">
          <a:xfrm>
            <a:off x="533399" y="1479550"/>
            <a:ext cx="7958797" cy="2782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lnSpc>
                <a:spcPct val="125000"/>
              </a:lnSpc>
              <a:spcBef>
                <a:spcPts val="1200"/>
              </a:spcBef>
              <a:buClr>
                <a:srgbClr val="800000"/>
              </a:buClr>
              <a:buSzPct val="80000"/>
              <a:buFont typeface="Wingdings" pitchFamily="2" charset="2"/>
              <a:buNone/>
            </a:pPr>
            <a:r>
              <a:rPr lang="en-US" altLang="en-US" sz="2200" i="0" dirty="0">
                <a:solidFill>
                  <a:srgbClr val="000000"/>
                </a:solidFill>
                <a:latin typeface="Liberation Sans" panose="020B0604020202020204" pitchFamily="34" charset="0"/>
              </a:rPr>
              <a:t>L.O. 5-1: </a:t>
            </a:r>
            <a:r>
              <a:rPr lang="en-US" altLang="en-US" sz="2200" b="0" i="0" dirty="0">
                <a:solidFill>
                  <a:srgbClr val="000000"/>
                </a:solidFill>
                <a:latin typeface="Liberation Sans" panose="020B0604020202020204" pitchFamily="34" charset="0"/>
              </a:rPr>
              <a:t>Merchandising operations and inventory systems</a:t>
            </a:r>
          </a:p>
          <a:p>
            <a:pPr>
              <a:lnSpc>
                <a:spcPct val="125000"/>
              </a:lnSpc>
              <a:spcBef>
                <a:spcPts val="1200"/>
              </a:spcBef>
              <a:buClr>
                <a:srgbClr val="800000"/>
              </a:buClr>
              <a:buSzPct val="80000"/>
              <a:buFont typeface="Wingdings" pitchFamily="2" charset="2"/>
              <a:buNone/>
            </a:pPr>
            <a:r>
              <a:rPr lang="en-US" altLang="en-US" sz="2200" i="0" dirty="0">
                <a:solidFill>
                  <a:srgbClr val="000000"/>
                </a:solidFill>
                <a:latin typeface="Liberation Sans" panose="020B0604020202020204" pitchFamily="34" charset="0"/>
              </a:rPr>
              <a:t>L.O. 5-2:</a:t>
            </a:r>
            <a:r>
              <a:rPr lang="en-US" altLang="en-US" sz="2200" b="0" i="0" dirty="0">
                <a:solidFill>
                  <a:srgbClr val="000000"/>
                </a:solidFill>
                <a:latin typeface="Liberation Sans" panose="020B0604020202020204" pitchFamily="34" charset="0"/>
              </a:rPr>
              <a:t> Recording purchases under a perpetual system</a:t>
            </a:r>
          </a:p>
          <a:p>
            <a:pPr>
              <a:lnSpc>
                <a:spcPct val="125000"/>
              </a:lnSpc>
              <a:spcBef>
                <a:spcPts val="1200"/>
              </a:spcBef>
              <a:buClr>
                <a:srgbClr val="800000"/>
              </a:buClr>
              <a:buSzPct val="80000"/>
              <a:buFont typeface="Wingdings" pitchFamily="2" charset="2"/>
              <a:buNone/>
            </a:pPr>
            <a:r>
              <a:rPr lang="en-US" altLang="en-US" sz="2200" i="0" dirty="0">
                <a:solidFill>
                  <a:srgbClr val="000000"/>
                </a:solidFill>
                <a:latin typeface="Liberation Sans" panose="020B0604020202020204" pitchFamily="34" charset="0"/>
              </a:rPr>
              <a:t>L.O. 5-3:</a:t>
            </a:r>
            <a:r>
              <a:rPr lang="en-US" altLang="en-US" sz="2200" b="0" i="0" dirty="0">
                <a:solidFill>
                  <a:srgbClr val="000000"/>
                </a:solidFill>
                <a:latin typeface="Liberation Sans" panose="020B0604020202020204" pitchFamily="34" charset="0"/>
              </a:rPr>
              <a:t> Recording sales under a perpetual system</a:t>
            </a:r>
          </a:p>
          <a:p>
            <a:pPr>
              <a:lnSpc>
                <a:spcPct val="125000"/>
              </a:lnSpc>
              <a:spcBef>
                <a:spcPts val="1200"/>
              </a:spcBef>
              <a:buClr>
                <a:srgbClr val="800000"/>
              </a:buClr>
              <a:buSzPct val="80000"/>
              <a:buFont typeface="Wingdings" pitchFamily="2" charset="2"/>
              <a:buNone/>
            </a:pPr>
            <a:r>
              <a:rPr lang="en-US" altLang="en-US" sz="2200" i="0" dirty="0">
                <a:solidFill>
                  <a:srgbClr val="000000"/>
                </a:solidFill>
                <a:latin typeface="Liberation Sans" panose="020B0604020202020204" pitchFamily="34" charset="0"/>
              </a:rPr>
              <a:t>L.O. </a:t>
            </a:r>
            <a:r>
              <a:rPr lang="en-US" altLang="en-US" sz="2200" dirty="0">
                <a:solidFill>
                  <a:srgbClr val="000000"/>
                </a:solidFill>
                <a:latin typeface="Liberation Sans" panose="020B0604020202020204" pitchFamily="34" charset="0"/>
              </a:rPr>
              <a:t>5-4</a:t>
            </a:r>
            <a:r>
              <a:rPr lang="en-US" altLang="en-US" sz="2200" i="0" dirty="0">
                <a:solidFill>
                  <a:srgbClr val="000000"/>
                </a:solidFill>
                <a:latin typeface="Liberation Sans" panose="020B0604020202020204" pitchFamily="34" charset="0"/>
              </a:rPr>
              <a:t>:</a:t>
            </a:r>
            <a:r>
              <a:rPr lang="en-US" altLang="en-US" sz="2200" b="0" i="0" dirty="0">
                <a:solidFill>
                  <a:srgbClr val="000000"/>
                </a:solidFill>
                <a:latin typeface="Liberation Sans" panose="020B0604020202020204" pitchFamily="34" charset="0"/>
              </a:rPr>
              <a:t> The Accounting Cycle for a Merchandising Company</a:t>
            </a:r>
          </a:p>
          <a:p>
            <a:pPr>
              <a:lnSpc>
                <a:spcPct val="125000"/>
              </a:lnSpc>
              <a:spcBef>
                <a:spcPts val="1200"/>
              </a:spcBef>
              <a:buClr>
                <a:srgbClr val="800000"/>
              </a:buClr>
              <a:buSzPct val="80000"/>
              <a:buFont typeface="Wingdings" pitchFamily="2" charset="2"/>
              <a:buNone/>
            </a:pPr>
            <a:r>
              <a:rPr lang="en-US" altLang="en-US" sz="2200" i="0" dirty="0">
                <a:solidFill>
                  <a:srgbClr val="000000"/>
                </a:solidFill>
                <a:latin typeface="Liberation Sans" panose="020B0604020202020204" pitchFamily="34" charset="0"/>
              </a:rPr>
              <a:t>L.O. </a:t>
            </a:r>
            <a:r>
              <a:rPr lang="en-US" altLang="en-US" sz="2200" dirty="0">
                <a:solidFill>
                  <a:srgbClr val="000000"/>
                </a:solidFill>
                <a:latin typeface="Liberation Sans" panose="020B0604020202020204" pitchFamily="34" charset="0"/>
              </a:rPr>
              <a:t>5-5</a:t>
            </a:r>
            <a:r>
              <a:rPr lang="en-US" altLang="en-US" sz="2200" i="0" dirty="0">
                <a:solidFill>
                  <a:srgbClr val="000000"/>
                </a:solidFill>
                <a:latin typeface="Liberation Sans" panose="020B0604020202020204" pitchFamily="34" charset="0"/>
              </a:rPr>
              <a:t>:</a:t>
            </a:r>
            <a:r>
              <a:rPr lang="en-US" altLang="en-US" sz="2200" b="0" i="0" dirty="0">
                <a:solidFill>
                  <a:srgbClr val="000000"/>
                </a:solidFill>
                <a:latin typeface="Liberation Sans" panose="020B0604020202020204" pitchFamily="34" charset="0"/>
              </a:rPr>
              <a:t> Multiple-Step Income Statement</a:t>
            </a:r>
          </a:p>
        </p:txBody>
      </p:sp>
      <p:sp>
        <p:nvSpPr>
          <p:cNvPr id="6" name="Rectangle 5"/>
          <p:cNvSpPr>
            <a:spLocks noChangeArrowheads="1"/>
          </p:cNvSpPr>
          <p:nvPr/>
        </p:nvSpPr>
        <p:spPr bwMode="auto">
          <a:xfrm>
            <a:off x="290286" y="405765"/>
            <a:ext cx="2249714" cy="677228"/>
          </a:xfrm>
          <a:prstGeom prst="rect">
            <a:avLst/>
          </a:prstGeom>
          <a:solidFill>
            <a:schemeClr val="bg1">
              <a:lumMod val="85000"/>
            </a:schemeClr>
          </a:solidFill>
          <a:ln>
            <a:noFill/>
          </a:ln>
          <a:effectLst/>
        </p:spPr>
        <p:txBody>
          <a:bodyPr wrap="none" lIns="86493" tIns="43247" rIns="86493" bIns="43247" anchor="ctr"/>
          <a:lstStyle/>
          <a:p>
            <a:pPr algn="l"/>
            <a:r>
              <a:rPr lang="en-US" altLang="en-US" sz="2400" b="1" i="0" dirty="0">
                <a:solidFill>
                  <a:schemeClr val="tx1"/>
                </a:solidFill>
                <a:latin typeface="Liberation Sans" panose="020B0604020202020204" pitchFamily="34" charset="0"/>
              </a:rPr>
              <a:t>Lecture</a:t>
            </a:r>
          </a:p>
        </p:txBody>
      </p:sp>
      <p:sp>
        <p:nvSpPr>
          <p:cNvPr id="7" name="Rectangle 5"/>
          <p:cNvSpPr>
            <a:spLocks noChangeArrowheads="1"/>
          </p:cNvSpPr>
          <p:nvPr/>
        </p:nvSpPr>
        <p:spPr bwMode="auto">
          <a:xfrm>
            <a:off x="2540000" y="274320"/>
            <a:ext cx="6241143" cy="928688"/>
          </a:xfrm>
          <a:prstGeom prst="rect">
            <a:avLst/>
          </a:prstGeom>
          <a:solidFill>
            <a:srgbClr val="045072"/>
          </a:solidFill>
          <a:ln>
            <a:noFill/>
          </a:ln>
          <a:effectLst/>
        </p:spPr>
        <p:txBody>
          <a:bodyPr wrap="square" lIns="86493" tIns="34597" rIns="86493" bIns="43247" anchor="ctr"/>
          <a:lstStyle/>
          <a:p>
            <a:pPr marL="111120"/>
            <a:r>
              <a:rPr lang="en-US" sz="3200" b="1" i="0" dirty="0">
                <a:solidFill>
                  <a:srgbClr val="FFFFFF"/>
                </a:solidFill>
                <a:latin typeface="Liberation Sans" panose="020B0604020202020204" pitchFamily="34" charset="0"/>
              </a:rPr>
              <a:t>Accounting for Merchandising Operations</a:t>
            </a:r>
          </a:p>
        </p:txBody>
      </p:sp>
      <p:sp>
        <p:nvSpPr>
          <p:cNvPr id="8" name="Oval 7"/>
          <p:cNvSpPr/>
          <p:nvPr/>
        </p:nvSpPr>
        <p:spPr bwMode="auto">
          <a:xfrm>
            <a:off x="1872343" y="485775"/>
            <a:ext cx="522514" cy="514350"/>
          </a:xfrm>
          <a:prstGeom prst="ellipse">
            <a:avLst/>
          </a:prstGeom>
          <a:solidFill>
            <a:srgbClr val="A50021"/>
          </a:solidFill>
          <a:ln w="12700" cap="flat" cmpd="sng" algn="ctr">
            <a:noFill/>
            <a:prstDash val="solid"/>
            <a:round/>
            <a:headEnd type="none" w="med" len="med"/>
            <a:tailEnd type="none" w="med" len="med"/>
          </a:ln>
          <a:effectLst/>
        </p:spPr>
        <p:txBody>
          <a:bodyPr rot="0" spcFirstLastPara="0" vertOverflow="overflow" horzOverflow="overflow" vert="horz" wrap="square" lIns="86493" tIns="0" rIns="86493" bIns="43247" numCol="1" spcCol="0" rtlCol="0" fromWordArt="0" anchor="ctr" anchorCtr="0" forceAA="0" compatLnSpc="1">
            <a:prstTxWarp prst="textNoShape">
              <a:avLst/>
            </a:prstTxWarp>
            <a:noAutofit/>
          </a:bodyPr>
          <a:lstStyle/>
          <a:p>
            <a:pPr algn="ctr"/>
            <a:r>
              <a:rPr lang="en-US" sz="2800" b="1" i="0" dirty="0">
                <a:solidFill>
                  <a:srgbClr val="FFFFFF"/>
                </a:solidFill>
                <a:latin typeface="Liberation Sans" panose="020B0604020202020204" pitchFamily="34" charset="0"/>
              </a:rPr>
              <a:t>4</a:t>
            </a:r>
          </a:p>
        </p:txBody>
      </p:sp>
    </p:spTree>
    <p:extLst>
      <p:ext uri="{BB962C8B-B14F-4D97-AF65-F5344CB8AC3E}">
        <p14:creationId xmlns:p14="http://schemas.microsoft.com/office/powerpoint/2010/main" val="113876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4946"/>
            <a:ext cx="8534400" cy="1066800"/>
          </a:xfrm>
        </p:spPr>
        <p:txBody>
          <a:bodyPr>
            <a:normAutofit/>
          </a:bodyPr>
          <a:lstStyle/>
          <a:p>
            <a:r>
              <a:rPr lang="en-US" altLang="en-US" b="1" dirty="0">
                <a:latin typeface="Calibri" pitchFamily="34" charset="0"/>
                <a:cs typeface="Times New Roman" panose="02020603050405020304" pitchFamily="18" charset="0"/>
              </a:rPr>
              <a:t>Flow of Costs</a:t>
            </a:r>
            <a:br>
              <a:rPr lang="en-US" altLang="en-US" b="1" dirty="0">
                <a:latin typeface="Calibri" pitchFamily="34" charset="0"/>
                <a:cs typeface="Times New Roman" panose="02020603050405020304" pitchFamily="18" charset="0"/>
              </a:rPr>
            </a:br>
            <a:r>
              <a:rPr lang="en-US" altLang="en-US" sz="3100" b="1" dirty="0">
                <a:latin typeface="Calibri" pitchFamily="34" charset="0"/>
                <a:cs typeface="Times New Roman" panose="02020603050405020304" pitchFamily="18" charset="0"/>
              </a:rPr>
              <a:t>Periodic System</a:t>
            </a:r>
            <a:endParaRPr lang="en-US" sz="3100" dirty="0">
              <a:latin typeface="Calibri" pitchFamily="34" charset="0"/>
            </a:endParaRPr>
          </a:p>
        </p:txBody>
      </p:sp>
      <p:sp>
        <p:nvSpPr>
          <p:cNvPr id="3" name="Content Placeholder 2"/>
          <p:cNvSpPr>
            <a:spLocks noGrp="1"/>
          </p:cNvSpPr>
          <p:nvPr>
            <p:ph sz="quarter" idx="16"/>
          </p:nvPr>
        </p:nvSpPr>
        <p:spPr>
          <a:xfrm>
            <a:off x="304800" y="1676400"/>
            <a:ext cx="8534400" cy="1953491"/>
          </a:xfrm>
        </p:spPr>
        <p:txBody>
          <a:bodyPr>
            <a:normAutofit/>
          </a:bodyPr>
          <a:lstStyle/>
          <a:p>
            <a:pPr marL="292608" lvl="2" indent="-291600">
              <a:lnSpc>
                <a:spcPct val="100000"/>
              </a:lnSpc>
              <a:spcBef>
                <a:spcPts val="1000"/>
              </a:spcBef>
              <a:buClr>
                <a:srgbClr val="800000"/>
              </a:buClr>
              <a:buSzPct val="100000"/>
              <a:buFont typeface="Arial" panose="020B0604020202020204" pitchFamily="34" charset="0"/>
              <a:buChar char="•"/>
            </a:pPr>
            <a:r>
              <a:rPr lang="en-US" altLang="en-US" sz="2400" dirty="0">
                <a:latin typeface="Calibri" pitchFamily="34" charset="0"/>
                <a:cs typeface="Times New Roman" panose="02020603050405020304" pitchFamily="18" charset="0"/>
              </a:rPr>
              <a:t>Do not keep detailed records of the goods on hand.</a:t>
            </a:r>
          </a:p>
          <a:p>
            <a:pPr marL="292608" lvl="2" indent="-291600">
              <a:lnSpc>
                <a:spcPct val="100000"/>
              </a:lnSpc>
              <a:spcBef>
                <a:spcPts val="1000"/>
              </a:spcBef>
              <a:buClr>
                <a:srgbClr val="800000"/>
              </a:buClr>
              <a:buSzPct val="100000"/>
              <a:buFont typeface="Arial" panose="020B0604020202020204" pitchFamily="34" charset="0"/>
              <a:buChar char="•"/>
            </a:pPr>
            <a:r>
              <a:rPr lang="en-US" altLang="en-US" sz="2400" dirty="0">
                <a:latin typeface="Calibri" pitchFamily="34" charset="0"/>
                <a:cs typeface="Times New Roman" panose="02020603050405020304" pitchFamily="18" charset="0"/>
              </a:rPr>
              <a:t>Cost of goods sold determined by count at the end of the accounting period.</a:t>
            </a:r>
          </a:p>
          <a:p>
            <a:pPr marL="292608" lvl="2" indent="-291600">
              <a:lnSpc>
                <a:spcPct val="100000"/>
              </a:lnSpc>
              <a:spcBef>
                <a:spcPts val="1000"/>
              </a:spcBef>
              <a:buClr>
                <a:srgbClr val="800000"/>
              </a:buClr>
              <a:buSzPct val="100000"/>
              <a:buFont typeface="Arial" panose="020B0604020202020204" pitchFamily="34" charset="0"/>
              <a:buChar char="•"/>
            </a:pPr>
            <a:r>
              <a:rPr lang="en-US" altLang="en-US" sz="2400" dirty="0">
                <a:latin typeface="Calibri" pitchFamily="34" charset="0"/>
                <a:cs typeface="Times New Roman" panose="02020603050405020304" pitchFamily="18" charset="0"/>
              </a:rPr>
              <a:t>Calculation of Cost of Goods Sold:</a:t>
            </a:r>
          </a:p>
        </p:txBody>
      </p:sp>
      <p:graphicFrame>
        <p:nvGraphicFramePr>
          <p:cNvPr id="7" name="Table Placeholder 6"/>
          <p:cNvGraphicFramePr>
            <a:graphicFrameLocks noGrp="1"/>
          </p:cNvGraphicFramePr>
          <p:nvPr>
            <p:ph sz="quarter" idx="19"/>
            <p:extLst>
              <p:ext uri="{D42A27DB-BD31-4B8C-83A1-F6EECF244321}">
                <p14:modId xmlns:p14="http://schemas.microsoft.com/office/powerpoint/2010/main" val="4242473978"/>
              </p:ext>
            </p:extLst>
          </p:nvPr>
        </p:nvGraphicFramePr>
        <p:xfrm>
          <a:off x="1480330" y="3736586"/>
          <a:ext cx="5193739" cy="2401090"/>
        </p:xfrm>
        <a:graphic>
          <a:graphicData uri="http://schemas.openxmlformats.org/drawingml/2006/table">
            <a:tbl>
              <a:tblPr firstRow="1" bandRow="1">
                <a:tableStyleId>{2D5ABB26-0587-4C30-8999-92F81FD0307C}</a:tableStyleId>
              </a:tblPr>
              <a:tblGrid>
                <a:gridCol w="3826965">
                  <a:extLst>
                    <a:ext uri="{9D8B030D-6E8A-4147-A177-3AD203B41FA5}">
                      <a16:colId xmlns:a16="http://schemas.microsoft.com/office/drawing/2014/main" val="4094184607"/>
                    </a:ext>
                  </a:extLst>
                </a:gridCol>
                <a:gridCol w="1366774">
                  <a:extLst>
                    <a:ext uri="{9D8B030D-6E8A-4147-A177-3AD203B41FA5}">
                      <a16:colId xmlns:a16="http://schemas.microsoft.com/office/drawing/2014/main" val="3198709690"/>
                    </a:ext>
                  </a:extLst>
                </a:gridCol>
              </a:tblGrid>
              <a:tr h="480218">
                <a:tc>
                  <a:txBody>
                    <a:bodyPr/>
                    <a:lstStyle/>
                    <a:p>
                      <a:r>
                        <a:rPr lang="en-US" altLang="en-US" sz="1800" dirty="0">
                          <a:latin typeface="Calibri" pitchFamily="34" charset="0"/>
                        </a:rPr>
                        <a:t>Beginning inventory</a:t>
                      </a:r>
                      <a:endParaRPr lang="en-IN" sz="1800" b="0" dirty="0">
                        <a:solidFill>
                          <a:schemeClr val="tx1"/>
                        </a:solidFill>
                        <a:latin typeface="Calibri" pitchFamily="34" charset="0"/>
                        <a:cs typeface="Times New Roman" panose="02020603050405020304" pitchFamily="18" charset="0"/>
                      </a:endParaRPr>
                    </a:p>
                  </a:txBody>
                  <a:tcPr/>
                </a:tc>
                <a:tc>
                  <a:txBody>
                    <a:bodyPr/>
                    <a:lstStyle/>
                    <a:p>
                      <a:pPr algn="r"/>
                      <a:r>
                        <a:rPr lang="en-US" altLang="en-US" sz="1800" dirty="0">
                          <a:latin typeface="Calibri" pitchFamily="34" charset="0"/>
                        </a:rPr>
                        <a:t>$ 100,000</a:t>
                      </a:r>
                      <a:endParaRPr lang="en-IN" sz="1800" b="0" dirty="0">
                        <a:solidFill>
                          <a:schemeClr val="tx1"/>
                        </a:solidFill>
                        <a:latin typeface="Calibri" pitchFamily="34" charset="0"/>
                        <a:cs typeface="Times New Roman" panose="02020603050405020304" pitchFamily="18" charset="0"/>
                      </a:endParaRPr>
                    </a:p>
                  </a:txBody>
                  <a:tcPr/>
                </a:tc>
                <a:extLst>
                  <a:ext uri="{0D108BD9-81ED-4DB2-BD59-A6C34878D82A}">
                    <a16:rowId xmlns:a16="http://schemas.microsoft.com/office/drawing/2014/main" val="3626700532"/>
                  </a:ext>
                </a:extLst>
              </a:tr>
              <a:tr h="480218">
                <a:tc>
                  <a:txBody>
                    <a:bodyPr/>
                    <a:lstStyle/>
                    <a:p>
                      <a:r>
                        <a:rPr lang="en-US" altLang="en-US" sz="1800" dirty="0">
                          <a:latin typeface="Calibri" pitchFamily="34" charset="0"/>
                        </a:rPr>
                        <a:t>Add: Purchases, net</a:t>
                      </a:r>
                      <a:endParaRPr lang="en-IN" sz="1800" b="0" dirty="0">
                        <a:solidFill>
                          <a:schemeClr val="tx1"/>
                        </a:solidFill>
                        <a:latin typeface="Calibri" pitchFamily="34" charset="0"/>
                        <a:cs typeface="Times New Roman" panose="02020603050405020304" pitchFamily="18" charset="0"/>
                      </a:endParaRPr>
                    </a:p>
                  </a:txBody>
                  <a:tcPr/>
                </a:tc>
                <a:tc>
                  <a:txBody>
                    <a:bodyPr/>
                    <a:lstStyle/>
                    <a:p>
                      <a:pPr algn="r"/>
                      <a:r>
                        <a:rPr lang="en-US" altLang="en-US" sz="1800" u="sng" dirty="0">
                          <a:latin typeface="Calibri" pitchFamily="34" charset="0"/>
                        </a:rPr>
                        <a:t>800,000</a:t>
                      </a:r>
                      <a:endParaRPr lang="en-IN" sz="1800" b="0" u="sng" dirty="0">
                        <a:solidFill>
                          <a:schemeClr val="tx1"/>
                        </a:solidFill>
                        <a:latin typeface="Calibri" pitchFamily="34" charset="0"/>
                        <a:cs typeface="Times New Roman" panose="02020603050405020304" pitchFamily="18" charset="0"/>
                      </a:endParaRPr>
                    </a:p>
                  </a:txBody>
                  <a:tcPr/>
                </a:tc>
                <a:extLst>
                  <a:ext uri="{0D108BD9-81ED-4DB2-BD59-A6C34878D82A}">
                    <a16:rowId xmlns:a16="http://schemas.microsoft.com/office/drawing/2014/main" val="1961352033"/>
                  </a:ext>
                </a:extLst>
              </a:tr>
              <a:tr h="480218">
                <a:tc>
                  <a:txBody>
                    <a:bodyPr/>
                    <a:lstStyle/>
                    <a:p>
                      <a:r>
                        <a:rPr lang="en-US" altLang="en-US" sz="1800" dirty="0">
                          <a:latin typeface="Calibri" pitchFamily="34" charset="0"/>
                        </a:rPr>
                        <a:t>Goods available for sale</a:t>
                      </a:r>
                      <a:endParaRPr lang="en-IN" sz="1800" b="0" dirty="0">
                        <a:solidFill>
                          <a:schemeClr val="tx1"/>
                        </a:solidFill>
                        <a:latin typeface="Calibri" pitchFamily="34" charset="0"/>
                        <a:cs typeface="Times New Roman" panose="02020603050405020304" pitchFamily="18" charset="0"/>
                      </a:endParaRPr>
                    </a:p>
                  </a:txBody>
                  <a:tcPr/>
                </a:tc>
                <a:tc>
                  <a:txBody>
                    <a:bodyPr/>
                    <a:lstStyle/>
                    <a:p>
                      <a:pPr algn="r"/>
                      <a:r>
                        <a:rPr lang="en-US" altLang="en-US" sz="1800" dirty="0">
                          <a:latin typeface="Calibri" pitchFamily="34" charset="0"/>
                        </a:rPr>
                        <a:t>900,000</a:t>
                      </a:r>
                      <a:endParaRPr lang="en-IN" sz="1800" b="0" dirty="0">
                        <a:solidFill>
                          <a:schemeClr val="tx1"/>
                        </a:solidFill>
                        <a:latin typeface="Calibri" pitchFamily="34" charset="0"/>
                        <a:cs typeface="Times New Roman" panose="02020603050405020304" pitchFamily="18" charset="0"/>
                      </a:endParaRPr>
                    </a:p>
                  </a:txBody>
                  <a:tcPr/>
                </a:tc>
                <a:extLst>
                  <a:ext uri="{0D108BD9-81ED-4DB2-BD59-A6C34878D82A}">
                    <a16:rowId xmlns:a16="http://schemas.microsoft.com/office/drawing/2014/main" val="3641075005"/>
                  </a:ext>
                </a:extLst>
              </a:tr>
              <a:tr h="480218">
                <a:tc>
                  <a:txBody>
                    <a:bodyPr/>
                    <a:lstStyle/>
                    <a:p>
                      <a:r>
                        <a:rPr lang="en-US" altLang="en-US" sz="1800" dirty="0">
                          <a:latin typeface="Calibri" pitchFamily="34" charset="0"/>
                        </a:rPr>
                        <a:t>Less: Ending inventory</a:t>
                      </a:r>
                      <a:endParaRPr lang="en-IN" sz="1800" b="0" dirty="0">
                        <a:solidFill>
                          <a:schemeClr val="tx1"/>
                        </a:solidFill>
                        <a:latin typeface="Calibri" pitchFamily="34" charset="0"/>
                        <a:cs typeface="Times New Roman" panose="02020603050405020304" pitchFamily="18" charset="0"/>
                      </a:endParaRPr>
                    </a:p>
                  </a:txBody>
                  <a:tcPr/>
                </a:tc>
                <a:tc>
                  <a:txBody>
                    <a:bodyPr/>
                    <a:lstStyle/>
                    <a:p>
                      <a:pPr algn="r"/>
                      <a:r>
                        <a:rPr lang="en-US" altLang="en-US" sz="1800" u="sng" dirty="0">
                          <a:latin typeface="Calibri" pitchFamily="34" charset="0"/>
                        </a:rPr>
                        <a:t>125,000</a:t>
                      </a:r>
                      <a:endParaRPr lang="en-IN" sz="1800" b="0" u="sng" dirty="0">
                        <a:solidFill>
                          <a:schemeClr val="tx1"/>
                        </a:solidFill>
                        <a:latin typeface="Calibri" pitchFamily="34" charset="0"/>
                        <a:cs typeface="Times New Roman" panose="02020603050405020304" pitchFamily="18" charset="0"/>
                      </a:endParaRPr>
                    </a:p>
                  </a:txBody>
                  <a:tcPr/>
                </a:tc>
                <a:extLst>
                  <a:ext uri="{0D108BD9-81ED-4DB2-BD59-A6C34878D82A}">
                    <a16:rowId xmlns:a16="http://schemas.microsoft.com/office/drawing/2014/main" val="1636267182"/>
                  </a:ext>
                </a:extLst>
              </a:tr>
              <a:tr h="480218">
                <a:tc>
                  <a:txBody>
                    <a:bodyPr/>
                    <a:lstStyle/>
                    <a:p>
                      <a:r>
                        <a:rPr lang="en-US" altLang="en-US" sz="1800" dirty="0">
                          <a:latin typeface="Calibri" pitchFamily="34" charset="0"/>
                        </a:rPr>
                        <a:t>Cost of goods sold</a:t>
                      </a:r>
                      <a:endParaRPr lang="en-IN" sz="1800" b="0" dirty="0">
                        <a:solidFill>
                          <a:schemeClr val="tx1"/>
                        </a:solidFill>
                        <a:latin typeface="Calibri" pitchFamily="34" charset="0"/>
                        <a:cs typeface="Times New Roman" panose="02020603050405020304" pitchFamily="18" charset="0"/>
                      </a:endParaRPr>
                    </a:p>
                  </a:txBody>
                  <a:tcPr/>
                </a:tc>
                <a:tc>
                  <a:txBody>
                    <a:bodyPr/>
                    <a:lstStyle/>
                    <a:p>
                      <a:pPr algn="r"/>
                      <a:r>
                        <a:rPr lang="en-IN" sz="1800" u="dbl" baseline="0" dirty="0">
                          <a:latin typeface="Calibri" pitchFamily="34" charset="0"/>
                        </a:rPr>
                        <a:t>$775,000</a:t>
                      </a:r>
                      <a:endParaRPr lang="en-IN" sz="1800" b="0" u="dbl" baseline="0" dirty="0">
                        <a:solidFill>
                          <a:schemeClr val="tx1"/>
                        </a:solidFill>
                        <a:latin typeface="Calibri" pitchFamily="34" charset="0"/>
                        <a:cs typeface="Times New Roman" panose="02020603050405020304" pitchFamily="18" charset="0"/>
                      </a:endParaRPr>
                    </a:p>
                  </a:txBody>
                  <a:tcPr/>
                </a:tc>
                <a:extLst>
                  <a:ext uri="{0D108BD9-81ED-4DB2-BD59-A6C34878D82A}">
                    <a16:rowId xmlns:a16="http://schemas.microsoft.com/office/drawing/2014/main" val="3831231556"/>
                  </a:ext>
                </a:extLst>
              </a:tr>
            </a:tbl>
          </a:graphicData>
        </a:graphic>
      </p:graphicFrame>
      <p:sp>
        <p:nvSpPr>
          <p:cNvPr id="8"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1</a:t>
            </a:r>
          </a:p>
        </p:txBody>
      </p:sp>
    </p:spTree>
    <p:extLst>
      <p:ext uri="{BB962C8B-B14F-4D97-AF65-F5344CB8AC3E}">
        <p14:creationId xmlns:p14="http://schemas.microsoft.com/office/powerpoint/2010/main" val="179982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0326"/>
            <a:ext cx="8610600" cy="1143000"/>
          </a:xfrm>
        </p:spPr>
        <p:txBody>
          <a:bodyPr>
            <a:normAutofit/>
          </a:bodyPr>
          <a:lstStyle/>
          <a:p>
            <a:r>
              <a:rPr lang="en-US" altLang="en-US" b="1" dirty="0">
                <a:latin typeface="Calibri" pitchFamily="34" charset="0"/>
                <a:cs typeface="Times New Roman" panose="02020603050405020304" pitchFamily="18" charset="0"/>
              </a:rPr>
              <a:t>Flow of Costs</a:t>
            </a:r>
            <a:br>
              <a:rPr lang="en-US" altLang="en-US" b="1" dirty="0">
                <a:latin typeface="Calibri" pitchFamily="34" charset="0"/>
                <a:cs typeface="Times New Roman" panose="02020603050405020304" pitchFamily="18" charset="0"/>
              </a:rPr>
            </a:br>
            <a:r>
              <a:rPr lang="en-US" altLang="en-US" sz="3100" b="1" dirty="0">
                <a:latin typeface="Calibri" pitchFamily="34" charset="0"/>
                <a:cs typeface="Times New Roman" panose="02020603050405020304" pitchFamily="18" charset="0"/>
              </a:rPr>
              <a:t>Advantages of the Perpetual System</a:t>
            </a:r>
            <a:endParaRPr lang="en-US" sz="3100" dirty="0">
              <a:latin typeface="Calibri" pitchFamily="34" charset="0"/>
            </a:endParaRPr>
          </a:p>
        </p:txBody>
      </p:sp>
      <p:sp>
        <p:nvSpPr>
          <p:cNvPr id="3" name="Content Placeholder 2"/>
          <p:cNvSpPr>
            <a:spLocks noGrp="1"/>
          </p:cNvSpPr>
          <p:nvPr>
            <p:ph sz="quarter" idx="16"/>
          </p:nvPr>
        </p:nvSpPr>
        <p:spPr>
          <a:xfrm>
            <a:off x="304800" y="1884218"/>
            <a:ext cx="8534400" cy="3678382"/>
          </a:xfrm>
        </p:spPr>
        <p:txBody>
          <a:bodyPr/>
          <a:lstStyle/>
          <a:p>
            <a:pPr marL="292608" lvl="1" indent="-292608">
              <a:lnSpc>
                <a:spcPct val="100000"/>
              </a:lnSpc>
              <a:spcBef>
                <a:spcPts val="1000"/>
              </a:spcBef>
              <a:buClr>
                <a:srgbClr val="800000"/>
              </a:buClr>
              <a:buSzPct val="100000"/>
              <a:buFont typeface="Arial" panose="020B0604020202020204" pitchFamily="34" charset="0"/>
              <a:buChar char="•"/>
            </a:pPr>
            <a:r>
              <a:rPr lang="en-US" altLang="en-US" sz="2800" dirty="0">
                <a:latin typeface="Calibri" pitchFamily="34" charset="0"/>
                <a:cs typeface="Times New Roman" panose="02020603050405020304" pitchFamily="18" charset="0"/>
              </a:rPr>
              <a:t>Traditionally used for merchandise with high unit values.</a:t>
            </a:r>
          </a:p>
          <a:p>
            <a:pPr marL="292608" lvl="1" indent="-292608">
              <a:lnSpc>
                <a:spcPct val="100000"/>
              </a:lnSpc>
              <a:spcBef>
                <a:spcPts val="1000"/>
              </a:spcBef>
              <a:buClr>
                <a:srgbClr val="800000"/>
              </a:buClr>
              <a:buSzPct val="100000"/>
              <a:buFont typeface="Arial" panose="020B0604020202020204" pitchFamily="34" charset="0"/>
              <a:buChar char="•"/>
            </a:pPr>
            <a:r>
              <a:rPr lang="en-US" altLang="en-US" sz="2800" dirty="0">
                <a:latin typeface="Calibri" pitchFamily="34" charset="0"/>
                <a:cs typeface="Times New Roman" panose="02020603050405020304" pitchFamily="18" charset="0"/>
              </a:rPr>
              <a:t>Shows the quantity and cost of the inventory that should be on hand at any time.</a:t>
            </a:r>
          </a:p>
          <a:p>
            <a:pPr marL="292608" lvl="1" indent="-292608">
              <a:lnSpc>
                <a:spcPct val="100000"/>
              </a:lnSpc>
              <a:spcBef>
                <a:spcPts val="1000"/>
              </a:spcBef>
              <a:buClr>
                <a:srgbClr val="800000"/>
              </a:buClr>
              <a:buSzPct val="100000"/>
              <a:buFont typeface="Arial" panose="020B0604020202020204" pitchFamily="34" charset="0"/>
              <a:buChar char="•"/>
            </a:pPr>
            <a:r>
              <a:rPr lang="en-US" altLang="en-US" sz="2800" dirty="0">
                <a:latin typeface="Calibri" pitchFamily="34" charset="0"/>
                <a:cs typeface="Times New Roman" panose="02020603050405020304" pitchFamily="18" charset="0"/>
              </a:rPr>
              <a:t>Provides better control over inventories than a periodic system.</a:t>
            </a:r>
          </a:p>
        </p:txBody>
      </p:sp>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1</a:t>
            </a:r>
          </a:p>
        </p:txBody>
      </p:sp>
    </p:spTree>
    <p:extLst>
      <p:ext uri="{BB962C8B-B14F-4D97-AF65-F5344CB8AC3E}">
        <p14:creationId xmlns:p14="http://schemas.microsoft.com/office/powerpoint/2010/main" val="371164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304800" y="669639"/>
            <a:ext cx="8534400" cy="896980"/>
          </a:xfrm>
        </p:spPr>
        <p:txBody>
          <a:bodyPr>
            <a:normAutofit fontScale="90000"/>
          </a:bodyPr>
          <a:lstStyle/>
          <a:p>
            <a:r>
              <a:rPr lang="en-US" sz="3600" b="1" dirty="0">
                <a:latin typeface="Calibri" pitchFamily="34" charset="0"/>
                <a:cs typeface="Times New Roman" panose="02020603050405020304" pitchFamily="18" charset="0"/>
              </a:rPr>
              <a:t>DO IT! 1: Merchandising Operations and Inventory Systems</a:t>
            </a:r>
            <a:endParaRPr lang="en-US" dirty="0">
              <a:latin typeface="Calibri" pitchFamily="34" charset="0"/>
            </a:endParaRPr>
          </a:p>
        </p:txBody>
      </p:sp>
      <p:sp>
        <p:nvSpPr>
          <p:cNvPr id="3" name="Content Placeholder 2"/>
          <p:cNvSpPr>
            <a:spLocks noGrp="1"/>
          </p:cNvSpPr>
          <p:nvPr>
            <p:ph sz="quarter" idx="16"/>
          </p:nvPr>
        </p:nvSpPr>
        <p:spPr>
          <a:xfrm>
            <a:off x="304800" y="1676399"/>
            <a:ext cx="6807200" cy="1362891"/>
          </a:xfrm>
        </p:spPr>
        <p:txBody>
          <a:bodyPr/>
          <a:lstStyle/>
          <a:p>
            <a:pPr>
              <a:lnSpc>
                <a:spcPct val="120000"/>
              </a:lnSpc>
              <a:spcBef>
                <a:spcPts val="1200"/>
              </a:spcBef>
              <a:buClrTx/>
              <a:buSzTx/>
            </a:pPr>
            <a:r>
              <a:rPr lang="en-US" sz="2000" dirty="0">
                <a:latin typeface="Calibri" pitchFamily="34" charset="0"/>
                <a:cs typeface="Times New Roman" panose="02020603050405020304" pitchFamily="18" charset="0"/>
              </a:rPr>
              <a:t>Indicate whether the following statements are true or false:</a:t>
            </a:r>
          </a:p>
          <a:p>
            <a:pPr marL="402336" indent="-402336">
              <a:lnSpc>
                <a:spcPct val="120000"/>
              </a:lnSpc>
              <a:spcBef>
                <a:spcPts val="1200"/>
              </a:spcBef>
              <a:buClr>
                <a:schemeClr val="accent2"/>
              </a:buClr>
              <a:buSzTx/>
              <a:buFont typeface="+mj-lt"/>
              <a:buAutoNum type="arabicPeriod"/>
            </a:pPr>
            <a:r>
              <a:rPr lang="en-US" sz="2000" dirty="0">
                <a:latin typeface="Calibri" pitchFamily="34" charset="0"/>
                <a:cs typeface="Times New Roman" panose="02020603050405020304" pitchFamily="18" charset="0"/>
              </a:rPr>
              <a:t>The primary source of revenue for a merchandising company results from performing services for customers.</a:t>
            </a:r>
          </a:p>
        </p:txBody>
      </p:sp>
      <p:sp>
        <p:nvSpPr>
          <p:cNvPr id="6" name="Content Placeholder 5"/>
          <p:cNvSpPr>
            <a:spLocks noGrp="1"/>
          </p:cNvSpPr>
          <p:nvPr>
            <p:ph sz="quarter" idx="21"/>
          </p:nvPr>
        </p:nvSpPr>
        <p:spPr>
          <a:xfrm>
            <a:off x="7214479" y="2578842"/>
            <a:ext cx="866775" cy="447675"/>
          </a:xfrm>
        </p:spPr>
        <p:txBody>
          <a:bodyPr>
            <a:normAutofit/>
          </a:bodyPr>
          <a:lstStyle/>
          <a:p>
            <a:pPr>
              <a:lnSpc>
                <a:spcPct val="120000"/>
              </a:lnSpc>
              <a:spcBef>
                <a:spcPts val="1200"/>
              </a:spcBef>
              <a:buClr>
                <a:schemeClr val="accent2"/>
              </a:buClr>
            </a:pPr>
            <a:r>
              <a:rPr lang="en-US" sz="2000" b="1" dirty="0">
                <a:latin typeface="Calibri" pitchFamily="34" charset="0"/>
              </a:rPr>
              <a:t>False</a:t>
            </a:r>
          </a:p>
        </p:txBody>
      </p:sp>
      <p:sp>
        <p:nvSpPr>
          <p:cNvPr id="7" name="Content Placeholder 6"/>
          <p:cNvSpPr>
            <a:spLocks noGrp="1"/>
          </p:cNvSpPr>
          <p:nvPr>
            <p:ph sz="quarter" idx="22"/>
          </p:nvPr>
        </p:nvSpPr>
        <p:spPr>
          <a:xfrm>
            <a:off x="304801" y="3171824"/>
            <a:ext cx="6807199" cy="790576"/>
          </a:xfrm>
        </p:spPr>
        <p:txBody>
          <a:bodyPr>
            <a:noAutofit/>
          </a:bodyPr>
          <a:lstStyle/>
          <a:p>
            <a:pPr marL="457200" indent="-457200">
              <a:lnSpc>
                <a:spcPct val="120000"/>
              </a:lnSpc>
              <a:spcBef>
                <a:spcPts val="1200"/>
              </a:spcBef>
              <a:buClr>
                <a:schemeClr val="accent2"/>
              </a:buClr>
              <a:buFont typeface="+mj-lt"/>
              <a:buAutoNum type="arabicPeriod" startAt="2"/>
            </a:pPr>
            <a:r>
              <a:rPr lang="en-US" sz="2000" dirty="0">
                <a:latin typeface="Calibri" pitchFamily="34" charset="0"/>
                <a:cs typeface="Times New Roman" panose="02020603050405020304" pitchFamily="18" charset="0"/>
              </a:rPr>
              <a:t>The operating cycle of a service company is usually shorter than that of a merchandising company.</a:t>
            </a:r>
          </a:p>
        </p:txBody>
      </p:sp>
      <p:sp>
        <p:nvSpPr>
          <p:cNvPr id="24" name="Content Placeholder 23"/>
          <p:cNvSpPr>
            <a:spLocks noGrp="1"/>
          </p:cNvSpPr>
          <p:nvPr>
            <p:ph sz="quarter" idx="23"/>
          </p:nvPr>
        </p:nvSpPr>
        <p:spPr>
          <a:xfrm>
            <a:off x="7204163" y="3499182"/>
            <a:ext cx="755713" cy="426742"/>
          </a:xfrm>
        </p:spPr>
        <p:txBody>
          <a:bodyPr>
            <a:noAutofit/>
          </a:bodyPr>
          <a:lstStyle/>
          <a:p>
            <a:pPr>
              <a:lnSpc>
                <a:spcPct val="120000"/>
              </a:lnSpc>
              <a:spcBef>
                <a:spcPts val="1200"/>
              </a:spcBef>
              <a:buClr>
                <a:schemeClr val="accent2"/>
              </a:buClr>
            </a:pPr>
            <a:r>
              <a:rPr lang="en-US" sz="2000" b="1" dirty="0">
                <a:latin typeface="Calibri" pitchFamily="34" charset="0"/>
              </a:rPr>
              <a:t>True</a:t>
            </a:r>
          </a:p>
        </p:txBody>
      </p:sp>
      <p:sp>
        <p:nvSpPr>
          <p:cNvPr id="2" name="Content Placeholder 1"/>
          <p:cNvSpPr>
            <a:spLocks noGrp="1"/>
          </p:cNvSpPr>
          <p:nvPr>
            <p:ph sz="quarter" idx="24"/>
          </p:nvPr>
        </p:nvSpPr>
        <p:spPr>
          <a:xfrm>
            <a:off x="346953" y="4211895"/>
            <a:ext cx="6653921" cy="542926"/>
          </a:xfrm>
        </p:spPr>
        <p:txBody>
          <a:bodyPr>
            <a:noAutofit/>
          </a:bodyPr>
          <a:lstStyle/>
          <a:p>
            <a:pPr marL="457200" indent="-457200">
              <a:lnSpc>
                <a:spcPct val="120000"/>
              </a:lnSpc>
              <a:spcBef>
                <a:spcPts val="1200"/>
              </a:spcBef>
              <a:buClr>
                <a:schemeClr val="accent2"/>
              </a:buClr>
              <a:buFont typeface="+mj-lt"/>
              <a:buAutoNum type="arabicPeriod" startAt="3"/>
            </a:pPr>
            <a:r>
              <a:rPr lang="en-US" sz="2000" dirty="0">
                <a:latin typeface="Calibri" pitchFamily="34" charset="0"/>
                <a:cs typeface="Times New Roman" panose="02020603050405020304" pitchFamily="18" charset="0"/>
              </a:rPr>
              <a:t>Sales revenue less cost of goods sold equals gross profit.</a:t>
            </a:r>
          </a:p>
        </p:txBody>
      </p:sp>
      <p:sp>
        <p:nvSpPr>
          <p:cNvPr id="8" name="Content Placeholder 7"/>
          <p:cNvSpPr>
            <a:spLocks noGrp="1"/>
          </p:cNvSpPr>
          <p:nvPr>
            <p:ph sz="quarter" idx="25"/>
          </p:nvPr>
        </p:nvSpPr>
        <p:spPr>
          <a:xfrm>
            <a:off x="7221581" y="4258704"/>
            <a:ext cx="753291" cy="381000"/>
          </a:xfrm>
        </p:spPr>
        <p:txBody>
          <a:bodyPr/>
          <a:lstStyle/>
          <a:p>
            <a:r>
              <a:rPr lang="en-US" sz="2000" b="1" dirty="0">
                <a:latin typeface="Calibri" pitchFamily="34" charset="0"/>
              </a:rPr>
              <a:t>True</a:t>
            </a:r>
          </a:p>
        </p:txBody>
      </p:sp>
      <p:sp>
        <p:nvSpPr>
          <p:cNvPr id="9" name="Content Placeholder 8"/>
          <p:cNvSpPr>
            <a:spLocks noGrp="1"/>
          </p:cNvSpPr>
          <p:nvPr>
            <p:ph sz="quarter" idx="26"/>
          </p:nvPr>
        </p:nvSpPr>
        <p:spPr>
          <a:xfrm>
            <a:off x="346952" y="4929846"/>
            <a:ext cx="6530097" cy="794679"/>
          </a:xfrm>
        </p:spPr>
        <p:txBody>
          <a:bodyPr>
            <a:noAutofit/>
          </a:bodyPr>
          <a:lstStyle/>
          <a:p>
            <a:pPr marL="457200" indent="-457200">
              <a:lnSpc>
                <a:spcPct val="120000"/>
              </a:lnSpc>
              <a:spcBef>
                <a:spcPts val="1200"/>
              </a:spcBef>
              <a:buClr>
                <a:schemeClr val="accent2"/>
              </a:buClr>
              <a:buFont typeface="+mj-lt"/>
              <a:buAutoNum type="arabicPeriod" startAt="4"/>
            </a:pPr>
            <a:r>
              <a:rPr lang="en-US" sz="2000" dirty="0">
                <a:latin typeface="Calibri" pitchFamily="34" charset="0"/>
                <a:cs typeface="Times New Roman" panose="02020603050405020304" pitchFamily="18" charset="0"/>
              </a:rPr>
              <a:t>Ending inventory plus the cost of goods purchased equals cost of goods available for sale.</a:t>
            </a:r>
            <a:endParaRPr lang="en-US" altLang="en-US" sz="2000" dirty="0">
              <a:latin typeface="Calibri" pitchFamily="34" charset="0"/>
              <a:cs typeface="Times New Roman" panose="02020603050405020304" pitchFamily="18" charset="0"/>
            </a:endParaRPr>
          </a:p>
        </p:txBody>
      </p:sp>
      <p:sp>
        <p:nvSpPr>
          <p:cNvPr id="10" name="Content Placeholder 9"/>
          <p:cNvSpPr>
            <a:spLocks noGrp="1"/>
          </p:cNvSpPr>
          <p:nvPr>
            <p:ph sz="quarter" idx="27"/>
          </p:nvPr>
        </p:nvSpPr>
        <p:spPr>
          <a:xfrm>
            <a:off x="7148453" y="5316299"/>
            <a:ext cx="801503" cy="381000"/>
          </a:xfrm>
        </p:spPr>
        <p:txBody>
          <a:bodyPr/>
          <a:lstStyle/>
          <a:p>
            <a:pPr algn="ctr"/>
            <a:r>
              <a:rPr lang="en-US" sz="2000" b="1" dirty="0">
                <a:latin typeface="Calibri" pitchFamily="34" charset="0"/>
              </a:rPr>
              <a:t>False</a:t>
            </a:r>
          </a:p>
        </p:txBody>
      </p:sp>
      <p:sp>
        <p:nvSpPr>
          <p:cNvPr id="13"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1</a:t>
            </a:r>
          </a:p>
        </p:txBody>
      </p:sp>
    </p:spTree>
    <p:extLst>
      <p:ext uri="{BB962C8B-B14F-4D97-AF65-F5344CB8AC3E}">
        <p14:creationId xmlns:p14="http://schemas.microsoft.com/office/powerpoint/2010/main" val="216897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4" grpId="0" build="p"/>
      <p:bldP spid="8" grpId="0" build="p"/>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999" y="3886200"/>
            <a:ext cx="7732713" cy="520700"/>
          </a:xfrm>
        </p:spPr>
        <p:txBody>
          <a:bodyPr/>
          <a:lstStyle/>
          <a:p>
            <a:pPr>
              <a:spcBef>
                <a:spcPct val="0"/>
              </a:spcBef>
            </a:pPr>
            <a:r>
              <a:rPr lang="en-US" sz="1800" b="1" kern="1200" dirty="0">
                <a:solidFill>
                  <a:schemeClr val="tx1"/>
                </a:solidFill>
                <a:effectLst/>
                <a:latin typeface="Liberation Sans" panose="020B0604020202020204" pitchFamily="34" charset="0"/>
              </a:rPr>
              <a:t>Learning Objective 5-2</a:t>
            </a:r>
          </a:p>
        </p:txBody>
      </p:sp>
      <p:sp>
        <p:nvSpPr>
          <p:cNvPr id="4" name="Rectangle 5"/>
          <p:cNvSpPr>
            <a:spLocks noChangeArrowheads="1"/>
          </p:cNvSpPr>
          <p:nvPr/>
        </p:nvSpPr>
        <p:spPr bwMode="auto">
          <a:xfrm>
            <a:off x="762000" y="4419600"/>
            <a:ext cx="7772400" cy="928688"/>
          </a:xfrm>
          <a:prstGeom prst="rect">
            <a:avLst/>
          </a:prstGeom>
          <a:solidFill>
            <a:srgbClr val="045072"/>
          </a:solidFill>
          <a:ln>
            <a:noFill/>
          </a:ln>
          <a:effectLst/>
        </p:spPr>
        <p:txBody>
          <a:bodyPr wrap="square" lIns="86493" tIns="34597" rIns="86493" bIns="43247" anchor="ctr"/>
          <a:lstStyle/>
          <a:p>
            <a:pPr marL="111120"/>
            <a:r>
              <a:rPr lang="en-US" sz="3200" b="1" i="0" dirty="0">
                <a:solidFill>
                  <a:srgbClr val="FFFFFF"/>
                </a:solidFill>
                <a:latin typeface="Liberation Sans" panose="020B0604020202020204" pitchFamily="34" charset="0"/>
              </a:rPr>
              <a:t>Recording Purchases Under a Perpetual System</a:t>
            </a:r>
          </a:p>
        </p:txBody>
      </p:sp>
      <p:sp>
        <p:nvSpPr>
          <p:cNvPr id="5" name="Slide Number Placeholder 4"/>
          <p:cNvSpPr>
            <a:spLocks noGrp="1"/>
          </p:cNvSpPr>
          <p:nvPr>
            <p:ph type="sldNum" sz="quarter" idx="12"/>
          </p:nvPr>
        </p:nvSpPr>
        <p:spPr/>
        <p:txBody>
          <a:bodyPr/>
          <a:lstStyle/>
          <a:p>
            <a:fld id="{06860628-5F1D-44E4-9593-9C2BF515535C}" type="slidenum">
              <a:rPr lang="en-US" smtClean="0"/>
              <a:t>13</a:t>
            </a:fld>
            <a:endParaRPr lang="en-US"/>
          </a:p>
        </p:txBody>
      </p:sp>
    </p:spTree>
    <p:extLst>
      <p:ext uri="{BB962C8B-B14F-4D97-AF65-F5344CB8AC3E}">
        <p14:creationId xmlns:p14="http://schemas.microsoft.com/office/powerpoint/2010/main" val="317209853"/>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533400" y="274320"/>
            <a:ext cx="8247743" cy="928688"/>
          </a:xfrm>
          <a:prstGeom prst="rect">
            <a:avLst/>
          </a:prstGeom>
          <a:solidFill>
            <a:srgbClr val="045072"/>
          </a:solidFill>
          <a:ln>
            <a:noFill/>
          </a:ln>
          <a:effectLst/>
        </p:spPr>
        <p:txBody>
          <a:bodyPr wrap="square" lIns="86493" tIns="34597" rIns="86493" bIns="43247" anchor="ctr"/>
          <a:lstStyle/>
          <a:p>
            <a:pPr marL="111120"/>
            <a:r>
              <a:rPr lang="en-US" sz="3200" i="0" dirty="0">
                <a:solidFill>
                  <a:srgbClr val="FFFFFF"/>
                </a:solidFill>
                <a:latin typeface="Liberation Sans" panose="020B0604020202020204" pitchFamily="34" charset="0"/>
              </a:rPr>
              <a:t>Outline</a:t>
            </a:r>
          </a:p>
        </p:txBody>
      </p:sp>
      <p:sp>
        <p:nvSpPr>
          <p:cNvPr id="8" name="Text Box 3"/>
          <p:cNvSpPr txBox="1">
            <a:spLocks noChangeArrowheads="1"/>
          </p:cNvSpPr>
          <p:nvPr/>
        </p:nvSpPr>
        <p:spPr bwMode="auto">
          <a:xfrm>
            <a:off x="533400" y="1479550"/>
            <a:ext cx="7772400" cy="2205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Recording purchases of merchandise</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Freight costs</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Purchase returns and allowances</a:t>
            </a:r>
          </a:p>
          <a:p>
            <a:pPr marL="457200" indent="-457200">
              <a:lnSpc>
                <a:spcPct val="125000"/>
              </a:lnSpc>
              <a:spcBef>
                <a:spcPts val="1200"/>
              </a:spcBef>
              <a:buClr>
                <a:srgbClr val="800000"/>
              </a:buClr>
              <a:buSzPct val="80000"/>
              <a:buFont typeface="+mj-lt"/>
              <a:buAutoNum type="arabicPeriod"/>
            </a:pPr>
            <a:r>
              <a:rPr lang="en-US" altLang="en-US" sz="2200" b="0" i="0" dirty="0">
                <a:solidFill>
                  <a:srgbClr val="000000"/>
                </a:solidFill>
                <a:latin typeface="Liberation Sans" panose="020B0604020202020204" pitchFamily="34" charset="0"/>
              </a:rPr>
              <a:t>Purchase discounts </a:t>
            </a:r>
          </a:p>
        </p:txBody>
      </p:sp>
      <p:sp>
        <p:nvSpPr>
          <p:cNvPr id="3" name="Slide Number Placeholder 2"/>
          <p:cNvSpPr>
            <a:spLocks noGrp="1"/>
          </p:cNvSpPr>
          <p:nvPr>
            <p:ph type="sldNum" sz="quarter" idx="12"/>
          </p:nvPr>
        </p:nvSpPr>
        <p:spPr/>
        <p:txBody>
          <a:bodyPr/>
          <a:lstStyle/>
          <a:p>
            <a:fld id="{06860628-5F1D-44E4-9593-9C2BF515535C}" type="slidenum">
              <a:rPr lang="en-US" smtClean="0"/>
              <a:t>14</a:t>
            </a:fld>
            <a:endParaRPr lang="en-US"/>
          </a:p>
        </p:txBody>
      </p:sp>
    </p:spTree>
    <p:extLst>
      <p:ext uri="{BB962C8B-B14F-4D97-AF65-F5344CB8AC3E}">
        <p14:creationId xmlns:p14="http://schemas.microsoft.com/office/powerpoint/2010/main" val="3168705167"/>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Calibri" pitchFamily="34" charset="0"/>
                <a:cs typeface="Times New Roman" panose="02020603050405020304" pitchFamily="18" charset="0"/>
              </a:rPr>
              <a:t>Recording Purchases of Merchandise</a:t>
            </a:r>
            <a:endParaRPr lang="en-US" dirty="0">
              <a:latin typeface="Calibri" pitchFamily="34" charset="0"/>
              <a:cs typeface="Times New Roman" panose="02020603050405020304" pitchFamily="18" charset="0"/>
            </a:endParaRPr>
          </a:p>
        </p:txBody>
      </p:sp>
      <p:pic>
        <p:nvPicPr>
          <p:cNvPr id="10" name="Content Placeholder 9" descr="A Sales invoice statement for P W Audio Supply. The invoice number at the top right is 731. A three-line heading of the invoice consists of the name of the company: PW Audio Supply, Incorporated; and the next two lines consist of the address: 27 Circle Drive; Harding, Michigan 48281. Below the heading, details about the Sold to person are displayed as follows: Firm Name: Sauk Stereo; Attention of James Hoover, Purchasing Agent; Address: 125 Main Street; City, Chelsea; State, Illinois; Zip, 60915. A table below displays the following details in the first row in four columns: Date, May 4, 2022; Salesperson, Malone; Terms 2 over 10, n over 30; F O B Shipping Point. The table has 2 rows and five columns. The column headers are as follows: &#10;Row 1: Catalog Number; Description; Quantity; Price; and Amount and the data are as follows: Catalog number, X 5 7 2 Y 9 8 2 0; Description, Printed Circuit Board-prototype; Quantity, 1; Price, 2,300; and Amount, $2,300. &#10;Row 2: Catalog number, A 2 5 4 7 Z 4 5; Description, Production Model Circuits; Quantity, 5; Price, 300; Amount, 1,500. &#10;The amount is totaled as $3,800. Text at the bottom says, IMPORTANT: ALL RETURNS MUST BE MADE WITHIN 10 DAYS.">
            <a:extLst>
              <a:ext uri="{FF2B5EF4-FFF2-40B4-BE49-F238E27FC236}">
                <a16:creationId xmlns:a16="http://schemas.microsoft.com/office/drawing/2014/main" id="{72C5B0FA-2880-45E8-B8EF-B25CFF38BD06}"/>
              </a:ext>
            </a:extLst>
          </p:cNvPr>
          <p:cNvPicPr>
            <a:picLocks noGrp="1" noChangeAspect="1"/>
          </p:cNvPicPr>
          <p:nvPr>
            <p:ph sz="quarter" idx="18"/>
          </p:nvPr>
        </p:nvPicPr>
        <p:blipFill>
          <a:blip r:embed="rId3"/>
          <a:stretch>
            <a:fillRect/>
          </a:stretch>
        </p:blipFill>
        <p:spPr>
          <a:xfrm>
            <a:off x="5173980" y="1626024"/>
            <a:ext cx="3665220" cy="3733800"/>
          </a:xfrm>
          <a:prstGeom prst="rect">
            <a:avLst/>
          </a:prstGeom>
        </p:spPr>
      </p:pic>
      <p:sp>
        <p:nvSpPr>
          <p:cNvPr id="12"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
        <p:nvSpPr>
          <p:cNvPr id="9" name="Content Placeholder 2">
            <a:extLst>
              <a:ext uri="{FF2B5EF4-FFF2-40B4-BE49-F238E27FC236}">
                <a16:creationId xmlns:a16="http://schemas.microsoft.com/office/drawing/2014/main" id="{0DF14EC1-5F61-4E15-A6BB-E8B3B1E42B74}"/>
              </a:ext>
            </a:extLst>
          </p:cNvPr>
          <p:cNvSpPr>
            <a:spLocks noGrp="1"/>
          </p:cNvSpPr>
          <p:nvPr>
            <p:ph sz="quarter" idx="16"/>
          </p:nvPr>
        </p:nvSpPr>
        <p:spPr>
          <a:xfrm>
            <a:off x="304800" y="1810577"/>
            <a:ext cx="3810000" cy="3505201"/>
          </a:xfrm>
        </p:spPr>
        <p:txBody>
          <a:bodyPr/>
          <a:lstStyle/>
          <a:p>
            <a:pPr marL="292608" indent="-292608">
              <a:lnSpc>
                <a:spcPct val="100000"/>
              </a:lnSpc>
              <a:buClr>
                <a:schemeClr val="accent2"/>
              </a:buClr>
              <a:buSzPct val="100000"/>
              <a:buFont typeface="Arial" panose="020B0604020202020204" pitchFamily="34" charset="0"/>
              <a:buChar char="•"/>
            </a:pPr>
            <a:r>
              <a:rPr lang="en-US" altLang="en-US" sz="2400" dirty="0">
                <a:latin typeface="Calibri" pitchFamily="34" charset="0"/>
                <a:cs typeface="Times New Roman" panose="02020603050405020304" pitchFamily="18" charset="0"/>
              </a:rPr>
              <a:t>Made using </a:t>
            </a:r>
            <a:r>
              <a:rPr lang="en-US" altLang="en-US" sz="2400" b="1" dirty="0">
                <a:latin typeface="Calibri" pitchFamily="34" charset="0"/>
                <a:cs typeface="Times New Roman" panose="02020603050405020304" pitchFamily="18" charset="0"/>
              </a:rPr>
              <a:t>cash or credit</a:t>
            </a:r>
            <a:r>
              <a:rPr lang="en-US" altLang="en-US" sz="2400" dirty="0">
                <a:latin typeface="Calibri" pitchFamily="34" charset="0"/>
                <a:cs typeface="Times New Roman" panose="02020603050405020304" pitchFamily="18" charset="0"/>
              </a:rPr>
              <a:t> (on account).</a:t>
            </a:r>
          </a:p>
          <a:p>
            <a:pPr marL="292608" indent="-292608">
              <a:lnSpc>
                <a:spcPct val="100000"/>
              </a:lnSpc>
              <a:buClr>
                <a:schemeClr val="accent2"/>
              </a:buClr>
              <a:buSzPct val="100000"/>
              <a:buFont typeface="Arial" panose="020B0604020202020204" pitchFamily="34" charset="0"/>
              <a:buChar char="•"/>
            </a:pPr>
            <a:r>
              <a:rPr lang="en-US" altLang="en-US" sz="2400" dirty="0">
                <a:latin typeface="Calibri" pitchFamily="34" charset="0"/>
                <a:cs typeface="Times New Roman" panose="02020603050405020304" pitchFamily="18" charset="0"/>
              </a:rPr>
              <a:t>Normally </a:t>
            </a:r>
            <a:r>
              <a:rPr lang="en-US" altLang="en-US" sz="2400" b="1" dirty="0">
                <a:latin typeface="Calibri" pitchFamily="34" charset="0"/>
                <a:cs typeface="Times New Roman" panose="02020603050405020304" pitchFamily="18" charset="0"/>
              </a:rPr>
              <a:t>record when </a:t>
            </a:r>
            <a:r>
              <a:rPr lang="en-US" altLang="en-US" sz="2400" dirty="0">
                <a:latin typeface="Calibri" pitchFamily="34" charset="0"/>
                <a:cs typeface="Times New Roman" panose="02020603050405020304" pitchFamily="18" charset="0"/>
              </a:rPr>
              <a:t>goods are received from the seller.</a:t>
            </a:r>
          </a:p>
          <a:p>
            <a:pPr marL="292608" indent="-292608">
              <a:lnSpc>
                <a:spcPct val="100000"/>
              </a:lnSpc>
              <a:buClr>
                <a:schemeClr val="accent2"/>
              </a:buClr>
              <a:buSzPct val="100000"/>
              <a:buFont typeface="Arial" panose="020B0604020202020204" pitchFamily="34" charset="0"/>
              <a:buChar char="•"/>
            </a:pPr>
            <a:r>
              <a:rPr lang="en-US" altLang="en-US" sz="2400" b="1" dirty="0">
                <a:latin typeface="Calibri" pitchFamily="34" charset="0"/>
                <a:cs typeface="Times New Roman" panose="02020603050405020304" pitchFamily="18" charset="0"/>
              </a:rPr>
              <a:t>Purchase invoice</a:t>
            </a:r>
            <a:r>
              <a:rPr lang="en-US" altLang="en-US" sz="2400" dirty="0">
                <a:latin typeface="Calibri" pitchFamily="34" charset="0"/>
                <a:cs typeface="Times New Roman" panose="02020603050405020304" pitchFamily="18" charset="0"/>
              </a:rPr>
              <a:t> should support each credit purchase.</a:t>
            </a:r>
          </a:p>
        </p:txBody>
      </p:sp>
    </p:spTree>
    <p:extLst>
      <p:ext uri="{BB962C8B-B14F-4D97-AF65-F5344CB8AC3E}">
        <p14:creationId xmlns:p14="http://schemas.microsoft.com/office/powerpoint/2010/main" val="238189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Calibri" pitchFamily="34" charset="0"/>
                <a:cs typeface="Times New Roman" panose="02020603050405020304" pitchFamily="18" charset="0"/>
              </a:rPr>
              <a:t>Recording Purchases of Merchandise</a:t>
            </a:r>
            <a:endParaRPr lang="en-US"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799" y="1600200"/>
            <a:ext cx="4320209" cy="3016250"/>
          </a:xfrm>
        </p:spPr>
        <p:txBody>
          <a:bodyPr>
            <a:normAutofit/>
          </a:bodyPr>
          <a:lstStyle/>
          <a:p>
            <a:pPr>
              <a:lnSpc>
                <a:spcPct val="100000"/>
              </a:lnSpc>
            </a:pPr>
            <a:r>
              <a:rPr lang="en-US" altLang="en-US" sz="2400" b="1" dirty="0">
                <a:latin typeface="Calibri" pitchFamily="34" charset="0"/>
                <a:cs typeface="Times New Roman" panose="02020603050405020304" pitchFamily="18" charset="0"/>
              </a:rPr>
              <a:t>Illustration: </a:t>
            </a:r>
            <a:r>
              <a:rPr lang="en-US" altLang="en-US" sz="2400" dirty="0">
                <a:latin typeface="Calibri" pitchFamily="34" charset="0"/>
                <a:cs typeface="Times New Roman" panose="02020603050405020304" pitchFamily="18" charset="0"/>
              </a:rPr>
              <a:t>Sauk Stereo (the buyer) uses as a purchase invoice the sales invoice prepared by PW Audio Supply, Inc. (the seller). </a:t>
            </a:r>
            <a:r>
              <a:rPr lang="en-US" altLang="en-US" sz="2400" b="1" dirty="0">
                <a:latin typeface="Calibri" pitchFamily="34" charset="0"/>
                <a:cs typeface="Times New Roman" panose="02020603050405020304" pitchFamily="18" charset="0"/>
              </a:rPr>
              <a:t>Prepare the journal entry</a:t>
            </a:r>
            <a:r>
              <a:rPr lang="en-US" altLang="en-US" sz="2400" dirty="0">
                <a:latin typeface="Calibri" pitchFamily="34" charset="0"/>
                <a:cs typeface="Times New Roman" panose="02020603050405020304" pitchFamily="18" charset="0"/>
              </a:rPr>
              <a:t> for Sauk Stereo for the invoice from PW Audio Supply.</a:t>
            </a:r>
            <a:endParaRPr lang="en-US" dirty="0">
              <a:latin typeface="Calibri" pitchFamily="34" charset="0"/>
              <a:cs typeface="Times New Roman" panose="02020603050405020304" pitchFamily="18" charset="0"/>
            </a:endParaRPr>
          </a:p>
        </p:txBody>
      </p:sp>
      <p:pic>
        <p:nvPicPr>
          <p:cNvPr id="10" name="Content Placeholder 9" descr="A Sales invoice statement for P W Audio Supply. The invoice number at the top right is 731. A three-line heading of the invoice consists of the name of the company: PW Audio Supply, Incorporated; and the next two lines consist of the address: 27 Circle Drive; Harding, Michigan 48281. Below the heading, details about the Sold to person are displayed as follows: Firm Name: Sauk Stereo; Attention of James Hoover, Purchasing Agent; Address: 125 Main Street; City, Chelsea; State, Illinois; Zip, 60915. A table below displays the following details in the first row in four columns: Date, May 4, 2022; Salesperson, Malone; Terms 2 over 10, n over 30; F O B Shipping Point. The table has 2 rows and five columns. The column headers are as follows: &#10;Row 1: Catalog Number; Description; Quantity; Price; and Amount and the data are as follows: Catalog number, X 5 7 2 Y 9 8 2 0; Description, Printed Circuit Board-prototype; Quantity, 1; Price, 2,300; and Amount, $2,300. &#10;Row 2: Catalog number, A 2 5 4 7 Z 4 5; Description, Production Model Circuits; Quantity, 5; Price, 300; Amount, 1,500. &#10;The amount is totaled as $3,800. Text at the bottom says, IMPORTANT: ALL RETURNS MUST BE MADE WITHIN 10 DAYS.">
            <a:extLst>
              <a:ext uri="{FF2B5EF4-FFF2-40B4-BE49-F238E27FC236}">
                <a16:creationId xmlns:a16="http://schemas.microsoft.com/office/drawing/2014/main" id="{72C5B0FA-2880-45E8-B8EF-B25CFF38BD06}"/>
              </a:ext>
            </a:extLst>
          </p:cNvPr>
          <p:cNvPicPr>
            <a:picLocks noGrp="1" noChangeAspect="1"/>
          </p:cNvPicPr>
          <p:nvPr>
            <p:ph sz="quarter" idx="18"/>
          </p:nvPr>
        </p:nvPicPr>
        <p:blipFill>
          <a:blip r:embed="rId3"/>
          <a:stretch>
            <a:fillRect/>
          </a:stretch>
        </p:blipFill>
        <p:spPr>
          <a:xfrm>
            <a:off x="5173980" y="1626024"/>
            <a:ext cx="3665220" cy="3733800"/>
          </a:xfrm>
          <a:prstGeom prst="rect">
            <a:avLst/>
          </a:prstGeom>
        </p:spPr>
      </p:pic>
      <p:graphicFrame>
        <p:nvGraphicFramePr>
          <p:cNvPr id="15" name="Table Placeholder 14"/>
          <p:cNvGraphicFramePr>
            <a:graphicFrameLocks noGrp="1"/>
          </p:cNvGraphicFramePr>
          <p:nvPr>
            <p:ph sz="quarter" idx="19"/>
          </p:nvPr>
        </p:nvGraphicFramePr>
        <p:xfrm>
          <a:off x="1403033" y="5461848"/>
          <a:ext cx="6337935" cy="7416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51769626"/>
                    </a:ext>
                  </a:extLst>
                </a:gridCol>
                <a:gridCol w="2535555">
                  <a:extLst>
                    <a:ext uri="{9D8B030D-6E8A-4147-A177-3AD203B41FA5}">
                      <a16:colId xmlns:a16="http://schemas.microsoft.com/office/drawing/2014/main" val="863048754"/>
                    </a:ext>
                  </a:extLst>
                </a:gridCol>
                <a:gridCol w="754380">
                  <a:extLst>
                    <a:ext uri="{9D8B030D-6E8A-4147-A177-3AD203B41FA5}">
                      <a16:colId xmlns:a16="http://schemas.microsoft.com/office/drawing/2014/main" val="3742446419"/>
                    </a:ext>
                  </a:extLst>
                </a:gridCol>
                <a:gridCol w="1524000">
                  <a:extLst>
                    <a:ext uri="{9D8B030D-6E8A-4147-A177-3AD203B41FA5}">
                      <a16:colId xmlns:a16="http://schemas.microsoft.com/office/drawing/2014/main" val="4240968895"/>
                    </a:ext>
                  </a:extLst>
                </a:gridCol>
              </a:tblGrid>
              <a:tr h="370840">
                <a:tc>
                  <a:txBody>
                    <a:bodyPr/>
                    <a:lstStyle/>
                    <a:p>
                      <a:pPr>
                        <a:spcBef>
                          <a:spcPct val="50000"/>
                        </a:spcBef>
                      </a:pPr>
                      <a:r>
                        <a:rPr lang="en-US" altLang="en-US" sz="1800" dirty="0">
                          <a:latin typeface="Calibri" pitchFamily="34" charset="0"/>
                        </a:rPr>
                        <a:t>May 4</a:t>
                      </a:r>
                      <a:endParaRPr lang="en-US" altLang="en-US" sz="1800" dirty="0">
                        <a:latin typeface="Calibri"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rPr>
                        <a:t>Inventory</a:t>
                      </a:r>
                      <a:endParaRPr lang="en-US" sz="1800" dirty="0">
                        <a:latin typeface="Calibri" pitchFamily="34" charset="0"/>
                        <a:cs typeface="Times New Roman" panose="02020603050405020304" pitchFamily="18"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rPr>
                        <a:t>3,800</a:t>
                      </a:r>
                      <a:endParaRPr lang="en-US" sz="1800" dirty="0">
                        <a:latin typeface="Calibri" pitchFamily="34" charset="0"/>
                        <a:cs typeface="Times New Roman" panose="02020603050405020304" pitchFamily="18" charset="0"/>
                      </a:endParaRPr>
                    </a:p>
                  </a:txBody>
                  <a:tcPr/>
                </a:tc>
                <a:tc>
                  <a:txBody>
                    <a:bodyPr/>
                    <a:lstStyle/>
                    <a:p>
                      <a:pPr algn="r"/>
                      <a:endParaRPr lang="en-US" sz="1800" dirty="0">
                        <a:latin typeface="Calibri" pitchFamily="34" charset="0"/>
                      </a:endParaRPr>
                    </a:p>
                  </a:txBody>
                  <a:tcPr/>
                </a:tc>
                <a:extLst>
                  <a:ext uri="{0D108BD9-81ED-4DB2-BD59-A6C34878D82A}">
                    <a16:rowId xmlns:a16="http://schemas.microsoft.com/office/drawing/2014/main" val="2925232288"/>
                  </a:ext>
                </a:extLst>
              </a:tr>
              <a:tr h="370840">
                <a:tc>
                  <a:txBody>
                    <a:bodyPr/>
                    <a:lstStyle/>
                    <a:p>
                      <a:endParaRPr lang="en-US" sz="1800" dirty="0">
                        <a:latin typeface="Calibri" pitchFamily="34" charset="0"/>
                      </a:endParaRPr>
                    </a:p>
                  </a:txBody>
                  <a:tcPr/>
                </a:tc>
                <a:tc>
                  <a:txBody>
                    <a:bodyPr/>
                    <a:lstStyle/>
                    <a:p>
                      <a:pPr marL="0" marR="0" indent="46355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rPr>
                        <a:t>Accounts Payable</a:t>
                      </a:r>
                      <a:endParaRPr lang="en-US" sz="1800" dirty="0">
                        <a:latin typeface="Calibri" pitchFamily="34" charset="0"/>
                        <a:cs typeface="Times New Roman" panose="02020603050405020304" pitchFamily="18" charset="0"/>
                      </a:endParaRPr>
                    </a:p>
                  </a:txBody>
                  <a:tcPr/>
                </a:tc>
                <a:tc>
                  <a:txBody>
                    <a:bodyPr/>
                    <a:lstStyle/>
                    <a:p>
                      <a:pPr algn="r"/>
                      <a:endParaRPr lang="en-US" sz="1800" dirty="0">
                        <a:latin typeface="Calibri"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rPr>
                        <a:t>3,800</a:t>
                      </a:r>
                      <a:endParaRPr lang="en-US" sz="1800" dirty="0">
                        <a:latin typeface="Calibri" pitchFamily="34" charset="0"/>
                        <a:cs typeface="Times New Roman" panose="02020603050405020304" pitchFamily="18" charset="0"/>
                      </a:endParaRPr>
                    </a:p>
                  </a:txBody>
                  <a:tcPr/>
                </a:tc>
                <a:extLst>
                  <a:ext uri="{0D108BD9-81ED-4DB2-BD59-A6C34878D82A}">
                    <a16:rowId xmlns:a16="http://schemas.microsoft.com/office/drawing/2014/main" val="595195245"/>
                  </a:ext>
                </a:extLst>
              </a:tr>
            </a:tbl>
          </a:graphicData>
        </a:graphic>
      </p:graphicFrame>
      <p:sp>
        <p:nvSpPr>
          <p:cNvPr id="12"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Tree>
    <p:extLst>
      <p:ext uri="{BB962C8B-B14F-4D97-AF65-F5344CB8AC3E}">
        <p14:creationId xmlns:p14="http://schemas.microsoft.com/office/powerpoint/2010/main" val="117173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altLang="en-US" b="1" dirty="0">
                <a:latin typeface="Calibri" pitchFamily="34" charset="0"/>
                <a:cs typeface="Times New Roman" panose="02020603050405020304" pitchFamily="18" charset="0"/>
              </a:rPr>
              <a:t>Freight Costs</a:t>
            </a:r>
            <a:endParaRPr lang="en-US" sz="2400" dirty="0">
              <a:latin typeface="Calibri" pitchFamily="34" charset="0"/>
            </a:endParaRPr>
          </a:p>
        </p:txBody>
      </p:sp>
      <p:pic>
        <p:nvPicPr>
          <p:cNvPr id="9" name="Content Placeholder 8" descr="An illustration compares the shipping terms F O B Shipping Point and F O B Destination. For F O B Shipping Point, the seller ships a package on a Public Carrier Company vehicle and the buyer pays freight costs. An arrow leads from the F O B Shipping Point to a text box on the right and the text reads, ownership of the goods passes to the buyer when the public carrier accepts the goods from the seller. For F O B Destination, the seller ships a package on a Public Carrier Company vehicle and the seller pays freight costs. An arrow leads from the F O B Destination to a textbox on the right and the text reads, ownership of the goods remains with the seller until the goods reach the buyer.">
            <a:extLst>
              <a:ext uri="{FF2B5EF4-FFF2-40B4-BE49-F238E27FC236}">
                <a16:creationId xmlns:a16="http://schemas.microsoft.com/office/drawing/2014/main" id="{A7C51539-D97D-4FCB-9FAD-71CC7FD67BFB}"/>
              </a:ext>
            </a:extLst>
          </p:cNvPr>
          <p:cNvPicPr>
            <a:picLocks noGrp="1" noChangeAspect="1"/>
          </p:cNvPicPr>
          <p:nvPr>
            <p:ph sz="quarter" idx="16"/>
          </p:nvPr>
        </p:nvPicPr>
        <p:blipFill>
          <a:blip r:embed="rId3"/>
          <a:stretch>
            <a:fillRect/>
          </a:stretch>
        </p:blipFill>
        <p:spPr>
          <a:xfrm>
            <a:off x="746760" y="1731374"/>
            <a:ext cx="7650480" cy="3604260"/>
          </a:xfrm>
          <a:prstGeom prst="rect">
            <a:avLst/>
          </a:prstGeom>
        </p:spPr>
      </p:pic>
      <p:sp>
        <p:nvSpPr>
          <p:cNvPr id="8"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Tree>
    <p:extLst>
      <p:ext uri="{BB962C8B-B14F-4D97-AF65-F5344CB8AC3E}">
        <p14:creationId xmlns:p14="http://schemas.microsoft.com/office/powerpoint/2010/main" val="1417646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10600" cy="1143000"/>
          </a:xfrm>
        </p:spPr>
        <p:txBody>
          <a:bodyPr>
            <a:noAutofit/>
          </a:bodyPr>
          <a:lstStyle/>
          <a:p>
            <a:r>
              <a:rPr lang="en-US" altLang="en-US" b="1" dirty="0">
                <a:latin typeface="Calibri" pitchFamily="34" charset="0"/>
                <a:cs typeface="Times New Roman" panose="02020603050405020304" pitchFamily="18" charset="0"/>
              </a:rPr>
              <a:t>Freight Costs</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Illustration</a:t>
            </a:r>
            <a:endParaRPr lang="en-US" sz="2800"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676400"/>
            <a:ext cx="8534400" cy="838200"/>
          </a:xfrm>
        </p:spPr>
        <p:txBody>
          <a:bodyPr/>
          <a:lstStyle/>
          <a:p>
            <a:r>
              <a:rPr lang="en-US" altLang="en-US" sz="2000" dirty="0">
                <a:latin typeface="Calibri" pitchFamily="34" charset="0"/>
                <a:cs typeface="Times New Roman" panose="02020603050405020304" pitchFamily="18" charset="0"/>
              </a:rPr>
              <a:t>Assume upon delivery of the goods on May 6, </a:t>
            </a:r>
            <a:r>
              <a:rPr lang="en-US" altLang="en-US" sz="2000" b="1" dirty="0">
                <a:latin typeface="Calibri" pitchFamily="34" charset="0"/>
                <a:cs typeface="Times New Roman" panose="02020603050405020304" pitchFamily="18" charset="0"/>
              </a:rPr>
              <a:t>Sauk Stereo pays</a:t>
            </a:r>
            <a:r>
              <a:rPr lang="en-US" altLang="en-US" sz="2000" dirty="0">
                <a:latin typeface="Calibri" pitchFamily="34" charset="0"/>
                <a:cs typeface="Times New Roman" panose="02020603050405020304" pitchFamily="18" charset="0"/>
              </a:rPr>
              <a:t> Public Carrier Company $150 for </a:t>
            </a:r>
            <a:r>
              <a:rPr lang="en-US" altLang="en-US" sz="2000" b="1" dirty="0">
                <a:latin typeface="Calibri" pitchFamily="34" charset="0"/>
                <a:cs typeface="Times New Roman" panose="02020603050405020304" pitchFamily="18" charset="0"/>
              </a:rPr>
              <a:t>freight charges</a:t>
            </a:r>
            <a:r>
              <a:rPr lang="en-US" altLang="en-US" sz="2000" dirty="0">
                <a:latin typeface="Calibri" pitchFamily="34" charset="0"/>
                <a:cs typeface="Times New Roman" panose="02020603050405020304" pitchFamily="18" charset="0"/>
              </a:rPr>
              <a:t>, the entry on Sauk Stereo’s books is:</a:t>
            </a:r>
          </a:p>
        </p:txBody>
      </p:sp>
      <p:graphicFrame>
        <p:nvGraphicFramePr>
          <p:cNvPr id="31" name="Table Placeholder 14"/>
          <p:cNvGraphicFramePr>
            <a:graphicFrameLocks noGrp="1"/>
          </p:cNvGraphicFramePr>
          <p:nvPr>
            <p:ph sz="quarter" idx="18"/>
            <p:extLst>
              <p:ext uri="{D42A27DB-BD31-4B8C-83A1-F6EECF244321}">
                <p14:modId xmlns:p14="http://schemas.microsoft.com/office/powerpoint/2010/main" val="2577840157"/>
              </p:ext>
            </p:extLst>
          </p:nvPr>
        </p:nvGraphicFramePr>
        <p:xfrm>
          <a:off x="1403033" y="2690188"/>
          <a:ext cx="6337935" cy="7924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51769626"/>
                    </a:ext>
                  </a:extLst>
                </a:gridCol>
                <a:gridCol w="2535555">
                  <a:extLst>
                    <a:ext uri="{9D8B030D-6E8A-4147-A177-3AD203B41FA5}">
                      <a16:colId xmlns:a16="http://schemas.microsoft.com/office/drawing/2014/main" val="863048754"/>
                    </a:ext>
                  </a:extLst>
                </a:gridCol>
                <a:gridCol w="754380">
                  <a:extLst>
                    <a:ext uri="{9D8B030D-6E8A-4147-A177-3AD203B41FA5}">
                      <a16:colId xmlns:a16="http://schemas.microsoft.com/office/drawing/2014/main" val="3742446419"/>
                    </a:ext>
                  </a:extLst>
                </a:gridCol>
                <a:gridCol w="1524000">
                  <a:extLst>
                    <a:ext uri="{9D8B030D-6E8A-4147-A177-3AD203B41FA5}">
                      <a16:colId xmlns:a16="http://schemas.microsoft.com/office/drawing/2014/main" val="4240968895"/>
                    </a:ext>
                  </a:extLst>
                </a:gridCol>
              </a:tblGrid>
              <a:tr h="370840">
                <a:tc>
                  <a:txBody>
                    <a:bodyPr/>
                    <a:lstStyle/>
                    <a:p>
                      <a:pPr>
                        <a:spcBef>
                          <a:spcPct val="50000"/>
                        </a:spcBef>
                      </a:pPr>
                      <a:r>
                        <a:rPr lang="en-US" altLang="en-US" sz="2000" dirty="0">
                          <a:latin typeface="Calibri" pitchFamily="34" charset="0"/>
                        </a:rPr>
                        <a:t>May 6</a:t>
                      </a:r>
                      <a:endParaRPr lang="en-US" altLang="en-US" sz="2000" dirty="0">
                        <a:latin typeface="Calibri"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a:latin typeface="Calibri" pitchFamily="34" charset="0"/>
                        </a:rPr>
                        <a:t>Inventory</a:t>
                      </a:r>
                      <a:endParaRPr lang="en-US" sz="2000" dirty="0">
                        <a:latin typeface="Calibri" pitchFamily="34" charset="0"/>
                        <a:cs typeface="Times New Roman" panose="02020603050405020304" pitchFamily="18"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2000" dirty="0">
                          <a:latin typeface="Calibri" pitchFamily="34" charset="0"/>
                        </a:rPr>
                        <a:t>150</a:t>
                      </a:r>
                      <a:endParaRPr lang="en-US" sz="2000" dirty="0">
                        <a:latin typeface="Calibri" pitchFamily="34" charset="0"/>
                        <a:cs typeface="Times New Roman" panose="02020603050405020304" pitchFamily="18" charset="0"/>
                      </a:endParaRPr>
                    </a:p>
                  </a:txBody>
                  <a:tcPr/>
                </a:tc>
                <a:tc>
                  <a:txBody>
                    <a:bodyPr/>
                    <a:lstStyle/>
                    <a:p>
                      <a:pPr algn="r"/>
                      <a:endParaRPr lang="en-US" sz="2000" dirty="0">
                        <a:latin typeface="Calibri" pitchFamily="34" charset="0"/>
                      </a:endParaRPr>
                    </a:p>
                  </a:txBody>
                  <a:tcPr/>
                </a:tc>
                <a:extLst>
                  <a:ext uri="{0D108BD9-81ED-4DB2-BD59-A6C34878D82A}">
                    <a16:rowId xmlns:a16="http://schemas.microsoft.com/office/drawing/2014/main" val="2925232288"/>
                  </a:ext>
                </a:extLst>
              </a:tr>
              <a:tr h="370840">
                <a:tc>
                  <a:txBody>
                    <a:bodyPr/>
                    <a:lstStyle/>
                    <a:p>
                      <a:endParaRPr lang="en-US" sz="2000" dirty="0">
                        <a:latin typeface="Calibri" pitchFamily="34" charset="0"/>
                      </a:endParaRPr>
                    </a:p>
                  </a:txBody>
                  <a:tcPr/>
                </a:tc>
                <a:tc>
                  <a:txBody>
                    <a:bodyPr/>
                    <a:lstStyle/>
                    <a:p>
                      <a:pPr marL="0" marR="0" indent="463550" algn="l" defTabSz="914400" rtl="0" eaLnBrk="1" fontAlgn="auto" latinLnBrk="0" hangingPunct="1">
                        <a:lnSpc>
                          <a:spcPct val="100000"/>
                        </a:lnSpc>
                        <a:spcBef>
                          <a:spcPts val="0"/>
                        </a:spcBef>
                        <a:spcAft>
                          <a:spcPts val="0"/>
                        </a:spcAft>
                        <a:buClrTx/>
                        <a:buSzTx/>
                        <a:buFontTx/>
                        <a:buNone/>
                        <a:tabLst/>
                        <a:defRPr/>
                      </a:pPr>
                      <a:r>
                        <a:rPr lang="en-US" sz="2000" dirty="0">
                          <a:latin typeface="Calibri" pitchFamily="34" charset="0"/>
                          <a:cs typeface="Times New Roman" panose="02020603050405020304" pitchFamily="18" charset="0"/>
                        </a:rPr>
                        <a:t>Cash</a:t>
                      </a:r>
                    </a:p>
                  </a:txBody>
                  <a:tcPr/>
                </a:tc>
                <a:tc>
                  <a:txBody>
                    <a:bodyPr/>
                    <a:lstStyle/>
                    <a:p>
                      <a:pPr algn="r"/>
                      <a:endParaRPr lang="en-US" sz="2000" dirty="0">
                        <a:latin typeface="Calibri"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a:latin typeface="Calibri" pitchFamily="34" charset="0"/>
                          <a:cs typeface="+mn-cs"/>
                        </a:rPr>
                        <a:t>150</a:t>
                      </a:r>
                      <a:endParaRPr lang="en-US" sz="2000" dirty="0">
                        <a:latin typeface="Calibri" pitchFamily="34" charset="0"/>
                        <a:cs typeface="Times New Roman" panose="02020603050405020304" pitchFamily="18" charset="0"/>
                      </a:endParaRPr>
                    </a:p>
                  </a:txBody>
                  <a:tcPr/>
                </a:tc>
                <a:extLst>
                  <a:ext uri="{0D108BD9-81ED-4DB2-BD59-A6C34878D82A}">
                    <a16:rowId xmlns:a16="http://schemas.microsoft.com/office/drawing/2014/main" val="595195245"/>
                  </a:ext>
                </a:extLst>
              </a:tr>
            </a:tbl>
          </a:graphicData>
        </a:graphic>
      </p:graphicFrame>
      <p:sp>
        <p:nvSpPr>
          <p:cNvPr id="8" name="Content Placeholder 7"/>
          <p:cNvSpPr>
            <a:spLocks noGrp="1"/>
          </p:cNvSpPr>
          <p:nvPr>
            <p:ph sz="quarter" idx="19"/>
          </p:nvPr>
        </p:nvSpPr>
        <p:spPr>
          <a:xfrm>
            <a:off x="304800" y="4114800"/>
            <a:ext cx="8534400" cy="838200"/>
          </a:xfrm>
        </p:spPr>
        <p:txBody>
          <a:bodyPr>
            <a:normAutofit/>
          </a:bodyPr>
          <a:lstStyle/>
          <a:p>
            <a:pPr>
              <a:lnSpc>
                <a:spcPct val="100000"/>
              </a:lnSpc>
            </a:pPr>
            <a:r>
              <a:rPr lang="en-US" altLang="en-US" sz="2000" dirty="0">
                <a:solidFill>
                  <a:srgbClr val="000000"/>
                </a:solidFill>
                <a:latin typeface="Calibri" pitchFamily="34" charset="0"/>
                <a:cs typeface="Times New Roman" panose="02020603050405020304" pitchFamily="18" charset="0"/>
              </a:rPr>
              <a:t>Assume the freight terms on the invoice had required </a:t>
            </a:r>
            <a:r>
              <a:rPr lang="en-US" altLang="en-US" sz="2000" b="1" dirty="0">
                <a:solidFill>
                  <a:srgbClr val="000000"/>
                </a:solidFill>
                <a:latin typeface="Calibri" pitchFamily="34" charset="0"/>
                <a:cs typeface="Times New Roman" panose="02020603050405020304" pitchFamily="18" charset="0"/>
              </a:rPr>
              <a:t>PW Audio Supply to pay the freight charges</a:t>
            </a:r>
            <a:r>
              <a:rPr lang="en-US" altLang="en-US" sz="2000" dirty="0">
                <a:solidFill>
                  <a:srgbClr val="000000"/>
                </a:solidFill>
                <a:latin typeface="Calibri" pitchFamily="34" charset="0"/>
                <a:cs typeface="Times New Roman" panose="02020603050405020304" pitchFamily="18" charset="0"/>
              </a:rPr>
              <a:t> of $150, the entry by PW Audio Supply would have been:</a:t>
            </a:r>
          </a:p>
        </p:txBody>
      </p:sp>
      <p:graphicFrame>
        <p:nvGraphicFramePr>
          <p:cNvPr id="33" name="Table Placeholder 14"/>
          <p:cNvGraphicFramePr>
            <a:graphicFrameLocks noGrp="1"/>
          </p:cNvGraphicFramePr>
          <p:nvPr>
            <p:ph sz="quarter" idx="24"/>
            <p:extLst>
              <p:ext uri="{D42A27DB-BD31-4B8C-83A1-F6EECF244321}">
                <p14:modId xmlns:p14="http://schemas.microsoft.com/office/powerpoint/2010/main" val="2095723377"/>
              </p:ext>
            </p:extLst>
          </p:nvPr>
        </p:nvGraphicFramePr>
        <p:xfrm>
          <a:off x="1403033" y="5098839"/>
          <a:ext cx="6337935" cy="10972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51769626"/>
                    </a:ext>
                  </a:extLst>
                </a:gridCol>
                <a:gridCol w="2535555">
                  <a:extLst>
                    <a:ext uri="{9D8B030D-6E8A-4147-A177-3AD203B41FA5}">
                      <a16:colId xmlns:a16="http://schemas.microsoft.com/office/drawing/2014/main" val="863048754"/>
                    </a:ext>
                  </a:extLst>
                </a:gridCol>
                <a:gridCol w="754380">
                  <a:extLst>
                    <a:ext uri="{9D8B030D-6E8A-4147-A177-3AD203B41FA5}">
                      <a16:colId xmlns:a16="http://schemas.microsoft.com/office/drawing/2014/main" val="3742446419"/>
                    </a:ext>
                  </a:extLst>
                </a:gridCol>
                <a:gridCol w="1524000">
                  <a:extLst>
                    <a:ext uri="{9D8B030D-6E8A-4147-A177-3AD203B41FA5}">
                      <a16:colId xmlns:a16="http://schemas.microsoft.com/office/drawing/2014/main" val="4240968895"/>
                    </a:ext>
                  </a:extLst>
                </a:gridCol>
              </a:tblGrid>
              <a:tr h="370840">
                <a:tc>
                  <a:txBody>
                    <a:bodyPr/>
                    <a:lstStyle/>
                    <a:p>
                      <a:pPr>
                        <a:spcBef>
                          <a:spcPct val="50000"/>
                        </a:spcBef>
                      </a:pPr>
                      <a:r>
                        <a:rPr lang="en-US" altLang="en-US" sz="2000" dirty="0">
                          <a:latin typeface="Calibri" pitchFamily="34" charset="0"/>
                        </a:rPr>
                        <a:t>May 4</a:t>
                      </a:r>
                      <a:endParaRPr lang="en-US" altLang="en-US" sz="2000" dirty="0">
                        <a:latin typeface="Calibri"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a:latin typeface="Calibri" pitchFamily="34" charset="0"/>
                        </a:rPr>
                        <a:t>Freight-Out (or Delivery Expense)</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2000" dirty="0">
                          <a:latin typeface="Calibri" pitchFamily="34" charset="0"/>
                        </a:rPr>
                        <a:t>150</a:t>
                      </a:r>
                      <a:endParaRPr lang="en-US" sz="2000" dirty="0">
                        <a:latin typeface="Calibri" pitchFamily="34" charset="0"/>
                        <a:cs typeface="Times New Roman" panose="02020603050405020304" pitchFamily="18" charset="0"/>
                      </a:endParaRPr>
                    </a:p>
                  </a:txBody>
                  <a:tcPr/>
                </a:tc>
                <a:tc>
                  <a:txBody>
                    <a:bodyPr/>
                    <a:lstStyle/>
                    <a:p>
                      <a:pPr algn="r"/>
                      <a:endParaRPr lang="en-US" sz="2000" dirty="0">
                        <a:latin typeface="Calibri" pitchFamily="34" charset="0"/>
                      </a:endParaRPr>
                    </a:p>
                  </a:txBody>
                  <a:tcPr/>
                </a:tc>
                <a:extLst>
                  <a:ext uri="{0D108BD9-81ED-4DB2-BD59-A6C34878D82A}">
                    <a16:rowId xmlns:a16="http://schemas.microsoft.com/office/drawing/2014/main" val="2925232288"/>
                  </a:ext>
                </a:extLst>
              </a:tr>
              <a:tr h="370840">
                <a:tc>
                  <a:txBody>
                    <a:bodyPr/>
                    <a:lstStyle/>
                    <a:p>
                      <a:endParaRPr lang="en-US" sz="2000" dirty="0">
                        <a:latin typeface="Calibri" pitchFamily="34" charset="0"/>
                      </a:endParaRPr>
                    </a:p>
                  </a:txBody>
                  <a:tcPr/>
                </a:tc>
                <a:tc>
                  <a:txBody>
                    <a:bodyPr/>
                    <a:lstStyle/>
                    <a:p>
                      <a:pPr marL="0" marR="0" indent="463550" algn="l" defTabSz="914400" rtl="0" eaLnBrk="1" fontAlgn="auto" latinLnBrk="0" hangingPunct="1">
                        <a:lnSpc>
                          <a:spcPct val="100000"/>
                        </a:lnSpc>
                        <a:spcBef>
                          <a:spcPts val="0"/>
                        </a:spcBef>
                        <a:spcAft>
                          <a:spcPts val="0"/>
                        </a:spcAft>
                        <a:buClrTx/>
                        <a:buSzTx/>
                        <a:buFontTx/>
                        <a:buNone/>
                        <a:tabLst/>
                        <a:defRPr/>
                      </a:pPr>
                      <a:r>
                        <a:rPr lang="en-US" sz="2000" dirty="0">
                          <a:latin typeface="Calibri" pitchFamily="34" charset="0"/>
                          <a:cs typeface="Times New Roman" panose="02020603050405020304" pitchFamily="18" charset="0"/>
                        </a:rPr>
                        <a:t>Cash</a:t>
                      </a:r>
                    </a:p>
                  </a:txBody>
                  <a:tcPr/>
                </a:tc>
                <a:tc>
                  <a:txBody>
                    <a:bodyPr/>
                    <a:lstStyle/>
                    <a:p>
                      <a:pPr algn="r"/>
                      <a:endParaRPr lang="en-US" sz="2000" dirty="0">
                        <a:latin typeface="Calibri"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a:latin typeface="Calibri" pitchFamily="34" charset="0"/>
                          <a:cs typeface="+mn-cs"/>
                        </a:rPr>
                        <a:t>150</a:t>
                      </a:r>
                      <a:endParaRPr lang="en-US" sz="2000" dirty="0">
                        <a:latin typeface="Calibri" pitchFamily="34" charset="0"/>
                        <a:cs typeface="Times New Roman" panose="02020603050405020304" pitchFamily="18" charset="0"/>
                      </a:endParaRPr>
                    </a:p>
                  </a:txBody>
                  <a:tcPr/>
                </a:tc>
                <a:extLst>
                  <a:ext uri="{0D108BD9-81ED-4DB2-BD59-A6C34878D82A}">
                    <a16:rowId xmlns:a16="http://schemas.microsoft.com/office/drawing/2014/main" val="595195245"/>
                  </a:ext>
                </a:extLst>
              </a:tr>
            </a:tbl>
          </a:graphicData>
        </a:graphic>
      </p:graphicFrame>
      <p:sp>
        <p:nvSpPr>
          <p:cNvPr id="1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Tree>
    <p:extLst>
      <p:ext uri="{BB962C8B-B14F-4D97-AF65-F5344CB8AC3E}">
        <p14:creationId xmlns:p14="http://schemas.microsoft.com/office/powerpoint/2010/main" val="277874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686800" cy="781049"/>
          </a:xfrm>
        </p:spPr>
        <p:txBody>
          <a:bodyPr>
            <a:noAutofit/>
          </a:bodyPr>
          <a:lstStyle/>
          <a:p>
            <a:r>
              <a:rPr lang="en-US" altLang="en-US" b="1" dirty="0">
                <a:latin typeface="Calibri" pitchFamily="34" charset="0"/>
                <a:cs typeface="Times New Roman" panose="02020603050405020304" pitchFamily="18" charset="0"/>
              </a:rPr>
              <a:t>Purchase Returns and Allowances </a:t>
            </a:r>
            <a:endParaRPr lang="en-US" sz="2400" dirty="0">
              <a:latin typeface="Calibri" pitchFamily="34" charset="0"/>
              <a:cs typeface="Times New Roman" panose="02020603050405020304" pitchFamily="18" charset="0"/>
            </a:endParaRPr>
          </a:p>
        </p:txBody>
      </p:sp>
      <p:sp>
        <p:nvSpPr>
          <p:cNvPr id="4" name="Content Placeholder 3"/>
          <p:cNvSpPr>
            <a:spLocks noGrp="1"/>
          </p:cNvSpPr>
          <p:nvPr>
            <p:ph sz="quarter" idx="15"/>
          </p:nvPr>
        </p:nvSpPr>
        <p:spPr>
          <a:xfrm>
            <a:off x="342900" y="1623838"/>
            <a:ext cx="7162800" cy="1265630"/>
          </a:xfrm>
        </p:spPr>
        <p:txBody>
          <a:bodyPr>
            <a:normAutofit fontScale="92500" lnSpcReduction="10000"/>
          </a:bodyPr>
          <a:lstStyle/>
          <a:p>
            <a:pPr>
              <a:lnSpc>
                <a:spcPct val="110000"/>
              </a:lnSpc>
            </a:pPr>
            <a:r>
              <a:rPr lang="en-US" altLang="en-US" sz="2600" b="1" dirty="0">
                <a:latin typeface="Calibri" pitchFamily="34" charset="0"/>
                <a:cs typeface="Times New Roman" panose="02020603050405020304" pitchFamily="18" charset="0"/>
              </a:rPr>
              <a:t>Purchaser may be dissatisfied </a:t>
            </a:r>
            <a:r>
              <a:rPr lang="en-US" altLang="en-US" sz="2600" dirty="0">
                <a:latin typeface="Calibri" pitchFamily="34" charset="0"/>
                <a:cs typeface="Times New Roman" panose="02020603050405020304" pitchFamily="18" charset="0"/>
              </a:rPr>
              <a:t>because goods are damaged or defective, of inferior quality, or do not meet purchaser’s specifications.</a:t>
            </a:r>
          </a:p>
        </p:txBody>
      </p:sp>
      <p:sp>
        <p:nvSpPr>
          <p:cNvPr id="3" name="Content Placeholder 2"/>
          <p:cNvSpPr>
            <a:spLocks noGrp="1"/>
          </p:cNvSpPr>
          <p:nvPr>
            <p:ph sz="quarter" idx="16"/>
          </p:nvPr>
        </p:nvSpPr>
        <p:spPr>
          <a:xfrm>
            <a:off x="400050" y="3073112"/>
            <a:ext cx="4110990" cy="1977861"/>
          </a:xfrm>
        </p:spPr>
        <p:txBody>
          <a:bodyPr>
            <a:normAutofit/>
          </a:bodyPr>
          <a:lstStyle/>
          <a:p>
            <a:pPr algn="ctr"/>
            <a:r>
              <a:rPr lang="en-IN" sz="2400" b="1" dirty="0">
                <a:latin typeface="Calibri" pitchFamily="34" charset="0"/>
              </a:rPr>
              <a:t>Purchase Return</a:t>
            </a:r>
          </a:p>
          <a:p>
            <a:r>
              <a:rPr lang="en-IN" sz="2400" dirty="0">
                <a:latin typeface="Calibri" pitchFamily="34" charset="0"/>
              </a:rPr>
              <a:t>Return goods for credit if the sale was made on credit, or for a cash refund if the purchase was for cash.</a:t>
            </a:r>
          </a:p>
        </p:txBody>
      </p:sp>
      <p:sp>
        <p:nvSpPr>
          <p:cNvPr id="7" name="Content Placeholder 6"/>
          <p:cNvSpPr>
            <a:spLocks noGrp="1"/>
          </p:cNvSpPr>
          <p:nvPr>
            <p:ph sz="quarter" idx="17"/>
          </p:nvPr>
        </p:nvSpPr>
        <p:spPr>
          <a:xfrm>
            <a:off x="4834467" y="3104092"/>
            <a:ext cx="3395133" cy="1848908"/>
          </a:xfrm>
        </p:spPr>
        <p:txBody>
          <a:bodyPr>
            <a:normAutofit lnSpcReduction="10000"/>
          </a:bodyPr>
          <a:lstStyle/>
          <a:p>
            <a:pPr algn="ctr"/>
            <a:r>
              <a:rPr lang="en-IN" sz="2400" b="1" dirty="0">
                <a:latin typeface="Calibri" pitchFamily="34" charset="0"/>
              </a:rPr>
              <a:t>Purchase Allowance</a:t>
            </a:r>
          </a:p>
          <a:p>
            <a:r>
              <a:rPr lang="en-IN" sz="2400" dirty="0">
                <a:latin typeface="Calibri" pitchFamily="34" charset="0"/>
              </a:rPr>
              <a:t>May choose to keep the merchandise if the seller will grant a reduction from the purchase price.</a:t>
            </a:r>
            <a:endParaRPr lang="en-US" sz="2400" dirty="0">
              <a:latin typeface="Calibri" pitchFamily="34" charset="0"/>
            </a:endParaRPr>
          </a:p>
        </p:txBody>
      </p:sp>
      <p:sp>
        <p:nvSpPr>
          <p:cNvPr id="9"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Tree>
    <p:extLst>
      <p:ext uri="{BB962C8B-B14F-4D97-AF65-F5344CB8AC3E}">
        <p14:creationId xmlns:p14="http://schemas.microsoft.com/office/powerpoint/2010/main" val="264661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999" y="3886200"/>
            <a:ext cx="7732713" cy="520700"/>
          </a:xfrm>
        </p:spPr>
        <p:txBody>
          <a:bodyPr/>
          <a:lstStyle/>
          <a:p>
            <a:pPr>
              <a:spcBef>
                <a:spcPct val="0"/>
              </a:spcBef>
            </a:pPr>
            <a:r>
              <a:rPr lang="en-US" sz="1800" b="1" kern="1200" dirty="0">
                <a:solidFill>
                  <a:schemeClr val="tx1"/>
                </a:solidFill>
                <a:effectLst/>
                <a:latin typeface="Liberation Sans" panose="020B0604020202020204" pitchFamily="34" charset="0"/>
              </a:rPr>
              <a:t>Learning Objective 5-1</a:t>
            </a:r>
          </a:p>
        </p:txBody>
      </p:sp>
      <p:sp>
        <p:nvSpPr>
          <p:cNvPr id="4" name="Rectangle 5"/>
          <p:cNvSpPr>
            <a:spLocks noChangeArrowheads="1"/>
          </p:cNvSpPr>
          <p:nvPr/>
        </p:nvSpPr>
        <p:spPr bwMode="auto">
          <a:xfrm>
            <a:off x="762000" y="4419600"/>
            <a:ext cx="7772400" cy="928688"/>
          </a:xfrm>
          <a:prstGeom prst="rect">
            <a:avLst/>
          </a:prstGeom>
          <a:solidFill>
            <a:srgbClr val="045072"/>
          </a:solidFill>
          <a:ln>
            <a:noFill/>
          </a:ln>
          <a:effectLst/>
        </p:spPr>
        <p:txBody>
          <a:bodyPr wrap="square" lIns="86493" tIns="34597" rIns="86493" bIns="43247" anchor="ctr"/>
          <a:lstStyle/>
          <a:p>
            <a:pPr marL="111120"/>
            <a:r>
              <a:rPr lang="en-US" sz="3200" b="1" i="0" dirty="0">
                <a:solidFill>
                  <a:srgbClr val="FFFFFF"/>
                </a:solidFill>
                <a:latin typeface="Liberation Sans" panose="020B0604020202020204" pitchFamily="34" charset="0"/>
              </a:rPr>
              <a:t>Merchandising Operations and Inventory Systems</a:t>
            </a:r>
          </a:p>
        </p:txBody>
      </p:sp>
      <p:sp>
        <p:nvSpPr>
          <p:cNvPr id="5" name="Slide Number Placeholder 4"/>
          <p:cNvSpPr>
            <a:spLocks noGrp="1"/>
          </p:cNvSpPr>
          <p:nvPr>
            <p:ph type="sldNum" sz="quarter" idx="12"/>
          </p:nvPr>
        </p:nvSpPr>
        <p:spPr/>
        <p:txBody>
          <a:bodyPr/>
          <a:lstStyle/>
          <a:p>
            <a:fld id="{06860628-5F1D-44E4-9593-9C2BF515535C}" type="slidenum">
              <a:rPr lang="en-US" smtClean="0"/>
              <a:t>2</a:t>
            </a:fld>
            <a:endParaRPr lang="en-US"/>
          </a:p>
        </p:txBody>
      </p:sp>
    </p:spTree>
    <p:extLst>
      <p:ext uri="{BB962C8B-B14F-4D97-AF65-F5344CB8AC3E}">
        <p14:creationId xmlns:p14="http://schemas.microsoft.com/office/powerpoint/2010/main" val="2184576945"/>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839200" cy="1219199"/>
          </a:xfrm>
        </p:spPr>
        <p:txBody>
          <a:bodyPr>
            <a:noAutofit/>
          </a:bodyPr>
          <a:lstStyle/>
          <a:p>
            <a:r>
              <a:rPr lang="en-US" altLang="en-US" b="1" dirty="0">
                <a:latin typeface="Calibri" pitchFamily="34" charset="0"/>
                <a:cs typeface="Times New Roman" panose="02020603050405020304" pitchFamily="18" charset="0"/>
              </a:rPr>
              <a:t>Purchase Returns and Allowances</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Illustration</a:t>
            </a:r>
            <a:endParaRPr lang="en-US" sz="2800" dirty="0">
              <a:latin typeface="Calibri" pitchFamily="34" charset="0"/>
              <a:cs typeface="Times New Roman" panose="02020603050405020304" pitchFamily="18" charset="0"/>
            </a:endParaRPr>
          </a:p>
        </p:txBody>
      </p:sp>
      <p:sp>
        <p:nvSpPr>
          <p:cNvPr id="3" name="Content Placeholder 2"/>
          <p:cNvSpPr>
            <a:spLocks noGrp="1"/>
          </p:cNvSpPr>
          <p:nvPr>
            <p:ph sz="quarter" idx="17"/>
          </p:nvPr>
        </p:nvSpPr>
        <p:spPr>
          <a:xfrm>
            <a:off x="304800" y="1905000"/>
            <a:ext cx="8458200" cy="685800"/>
          </a:xfrm>
        </p:spPr>
        <p:txBody>
          <a:bodyPr>
            <a:normAutofit lnSpcReduction="10000"/>
          </a:bodyPr>
          <a:lstStyle/>
          <a:p>
            <a:r>
              <a:rPr lang="en-US" altLang="en-US" sz="2400" dirty="0">
                <a:latin typeface="Calibri" pitchFamily="34" charset="0"/>
                <a:cs typeface="Times New Roman" panose="02020603050405020304" pitchFamily="18" charset="0"/>
              </a:rPr>
              <a:t>Assume Sauk Stereo returned goods costing $300 to P</a:t>
            </a:r>
            <a:r>
              <a:rPr lang="en-US" altLang="en-US" sz="100" dirty="0">
                <a:latin typeface="Calibri" pitchFamily="34" charset="0"/>
                <a:cs typeface="Times New Roman" panose="02020603050405020304" pitchFamily="18" charset="0"/>
              </a:rPr>
              <a:t> </a:t>
            </a:r>
            <a:r>
              <a:rPr lang="en-US" altLang="en-US" sz="2400" dirty="0">
                <a:latin typeface="Calibri" pitchFamily="34" charset="0"/>
                <a:cs typeface="Times New Roman" panose="02020603050405020304" pitchFamily="18" charset="0"/>
              </a:rPr>
              <a:t>W Audio Supply on May 8.</a:t>
            </a:r>
          </a:p>
        </p:txBody>
      </p:sp>
      <p:graphicFrame>
        <p:nvGraphicFramePr>
          <p:cNvPr id="18" name="Table Placeholder 14"/>
          <p:cNvGraphicFramePr>
            <a:graphicFrameLocks noGrp="1"/>
          </p:cNvGraphicFramePr>
          <p:nvPr>
            <p:ph sz="quarter" idx="20"/>
            <p:extLst>
              <p:ext uri="{D42A27DB-BD31-4B8C-83A1-F6EECF244321}">
                <p14:modId xmlns:p14="http://schemas.microsoft.com/office/powerpoint/2010/main" val="4221915671"/>
              </p:ext>
            </p:extLst>
          </p:nvPr>
        </p:nvGraphicFramePr>
        <p:xfrm>
          <a:off x="1403033" y="3381954"/>
          <a:ext cx="6337935" cy="7924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51769626"/>
                    </a:ext>
                  </a:extLst>
                </a:gridCol>
                <a:gridCol w="2535555">
                  <a:extLst>
                    <a:ext uri="{9D8B030D-6E8A-4147-A177-3AD203B41FA5}">
                      <a16:colId xmlns:a16="http://schemas.microsoft.com/office/drawing/2014/main" val="863048754"/>
                    </a:ext>
                  </a:extLst>
                </a:gridCol>
                <a:gridCol w="754380">
                  <a:extLst>
                    <a:ext uri="{9D8B030D-6E8A-4147-A177-3AD203B41FA5}">
                      <a16:colId xmlns:a16="http://schemas.microsoft.com/office/drawing/2014/main" val="3742446419"/>
                    </a:ext>
                  </a:extLst>
                </a:gridCol>
                <a:gridCol w="1524000">
                  <a:extLst>
                    <a:ext uri="{9D8B030D-6E8A-4147-A177-3AD203B41FA5}">
                      <a16:colId xmlns:a16="http://schemas.microsoft.com/office/drawing/2014/main" val="4240968895"/>
                    </a:ext>
                  </a:extLst>
                </a:gridCol>
              </a:tblGrid>
              <a:tr h="370840">
                <a:tc>
                  <a:txBody>
                    <a:bodyPr/>
                    <a:lstStyle/>
                    <a:p>
                      <a:pPr>
                        <a:spcBef>
                          <a:spcPct val="50000"/>
                        </a:spcBef>
                      </a:pPr>
                      <a:r>
                        <a:rPr lang="en-US" altLang="en-US" sz="2000" dirty="0">
                          <a:latin typeface="Calibri" pitchFamily="34" charset="0"/>
                        </a:rPr>
                        <a:t>May 8</a:t>
                      </a:r>
                      <a:endParaRPr lang="en-US" altLang="en-US" sz="2000" dirty="0">
                        <a:latin typeface="Calibri" pitchFamily="34" charset="0"/>
                        <a:cs typeface="Times New Roman" panose="02020603050405020304" pitchFamily="18" charset="0"/>
                      </a:endParaRPr>
                    </a:p>
                  </a:txBody>
                  <a:tcPr/>
                </a:tc>
                <a:tc>
                  <a:txBody>
                    <a:bodyPr/>
                    <a:lstStyle/>
                    <a:p>
                      <a:r>
                        <a:rPr lang="en-US" altLang="en-US" sz="2000" dirty="0">
                          <a:latin typeface="Calibri" pitchFamily="34" charset="0"/>
                          <a:cs typeface="Times New Roman" panose="02020603050405020304" pitchFamily="18" charset="0"/>
                        </a:rPr>
                        <a:t>Accounts Payable</a:t>
                      </a:r>
                      <a:endParaRPr lang="en-IN" sz="2000" dirty="0">
                        <a:latin typeface="Calibri" pitchFamily="34" charset="0"/>
                        <a:cs typeface="Times New Roman" panose="02020603050405020304" pitchFamily="18"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2000" dirty="0">
                          <a:latin typeface="Calibri" pitchFamily="34" charset="0"/>
                        </a:rPr>
                        <a:t>300</a:t>
                      </a:r>
                      <a:endParaRPr lang="en-US" sz="2000" dirty="0">
                        <a:latin typeface="Calibri" pitchFamily="34" charset="0"/>
                        <a:cs typeface="Times New Roman" panose="02020603050405020304" pitchFamily="18" charset="0"/>
                      </a:endParaRPr>
                    </a:p>
                  </a:txBody>
                  <a:tcPr/>
                </a:tc>
                <a:tc>
                  <a:txBody>
                    <a:bodyPr/>
                    <a:lstStyle/>
                    <a:p>
                      <a:pPr algn="r"/>
                      <a:endParaRPr lang="en-US" sz="2000" dirty="0">
                        <a:latin typeface="Calibri" pitchFamily="34" charset="0"/>
                      </a:endParaRPr>
                    </a:p>
                  </a:txBody>
                  <a:tcPr/>
                </a:tc>
                <a:extLst>
                  <a:ext uri="{0D108BD9-81ED-4DB2-BD59-A6C34878D82A}">
                    <a16:rowId xmlns:a16="http://schemas.microsoft.com/office/drawing/2014/main" val="2925232288"/>
                  </a:ext>
                </a:extLst>
              </a:tr>
              <a:tr h="370840">
                <a:tc>
                  <a:txBody>
                    <a:bodyPr/>
                    <a:lstStyle/>
                    <a:p>
                      <a:endParaRPr lang="en-US" sz="2000" dirty="0">
                        <a:latin typeface="Calibri" pitchFamily="34" charset="0"/>
                      </a:endParaRPr>
                    </a:p>
                  </a:txBody>
                  <a:tcPr/>
                </a:tc>
                <a:tc>
                  <a:txBody>
                    <a:bodyPr/>
                    <a:lstStyle/>
                    <a:p>
                      <a:pPr marL="0" marR="0" indent="463550" algn="l" defTabSz="914400" rtl="0" eaLnBrk="1" fontAlgn="auto" latinLnBrk="0" hangingPunct="1">
                        <a:lnSpc>
                          <a:spcPct val="100000"/>
                        </a:lnSpc>
                        <a:spcBef>
                          <a:spcPts val="0"/>
                        </a:spcBef>
                        <a:spcAft>
                          <a:spcPts val="0"/>
                        </a:spcAft>
                        <a:buClrTx/>
                        <a:buSzTx/>
                        <a:buFontTx/>
                        <a:buNone/>
                        <a:tabLst/>
                        <a:defRPr/>
                      </a:pPr>
                      <a:r>
                        <a:rPr lang="en-US" altLang="en-US" sz="2000" dirty="0">
                          <a:latin typeface="Calibri" pitchFamily="34" charset="0"/>
                          <a:cs typeface="Times New Roman" panose="02020603050405020304" pitchFamily="18" charset="0"/>
                        </a:rPr>
                        <a:t>Inventory</a:t>
                      </a:r>
                      <a:endParaRPr lang="en-IN" sz="2000" dirty="0">
                        <a:latin typeface="Calibri" pitchFamily="34" charset="0"/>
                        <a:cs typeface="Times New Roman" panose="02020603050405020304" pitchFamily="18" charset="0"/>
                      </a:endParaRPr>
                    </a:p>
                  </a:txBody>
                  <a:tcPr/>
                </a:tc>
                <a:tc>
                  <a:txBody>
                    <a:bodyPr/>
                    <a:lstStyle/>
                    <a:p>
                      <a:pPr algn="r"/>
                      <a:endParaRPr lang="en-US" sz="2000" dirty="0">
                        <a:latin typeface="Calibri"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dirty="0">
                          <a:latin typeface="Calibri" pitchFamily="34" charset="0"/>
                          <a:cs typeface="Times New Roman" panose="02020603050405020304" pitchFamily="18" charset="0"/>
                        </a:rPr>
                        <a:t>300</a:t>
                      </a:r>
                    </a:p>
                  </a:txBody>
                  <a:tcPr/>
                </a:tc>
                <a:extLst>
                  <a:ext uri="{0D108BD9-81ED-4DB2-BD59-A6C34878D82A}">
                    <a16:rowId xmlns:a16="http://schemas.microsoft.com/office/drawing/2014/main" val="595195245"/>
                  </a:ext>
                </a:extLst>
              </a:tr>
            </a:tbl>
          </a:graphicData>
        </a:graphic>
      </p:graphicFrame>
      <p:sp>
        <p:nvSpPr>
          <p:cNvPr id="11"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Tree>
    <p:extLst>
      <p:ext uri="{BB962C8B-B14F-4D97-AF65-F5344CB8AC3E}">
        <p14:creationId xmlns:p14="http://schemas.microsoft.com/office/powerpoint/2010/main" val="177966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533400"/>
            <a:ext cx="8610600" cy="1219201"/>
          </a:xfrm>
        </p:spPr>
        <p:txBody>
          <a:bodyPr>
            <a:normAutofit/>
          </a:bodyPr>
          <a:lstStyle/>
          <a:p>
            <a:r>
              <a:rPr lang="en-US" altLang="en-US" b="1" dirty="0">
                <a:latin typeface="Calibri" pitchFamily="34" charset="0"/>
                <a:cs typeface="Times New Roman" panose="02020603050405020304" pitchFamily="18" charset="0"/>
              </a:rPr>
              <a:t>Purchase Returns and Allowances</a:t>
            </a:r>
            <a:br>
              <a:rPr lang="en-US" altLang="en-US" sz="4400"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Review Question</a:t>
            </a:r>
            <a:endParaRPr lang="en-US" sz="2800" b="1"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893454"/>
            <a:ext cx="8534400" cy="4050145"/>
          </a:xfrm>
        </p:spPr>
        <p:txBody>
          <a:bodyPr/>
          <a:lstStyle/>
          <a:p>
            <a:pPr>
              <a:lnSpc>
                <a:spcPct val="100000"/>
              </a:lnSpc>
              <a:spcBef>
                <a:spcPct val="40000"/>
              </a:spcBef>
              <a:buClr>
                <a:schemeClr val="tx1"/>
              </a:buClr>
            </a:pPr>
            <a:r>
              <a:rPr lang="en-US" altLang="en-US" sz="2300" dirty="0">
                <a:latin typeface="Calibri" pitchFamily="34" charset="0"/>
                <a:cs typeface="Times New Roman" panose="02020603050405020304" pitchFamily="18" charset="0"/>
              </a:rPr>
              <a:t>In a perpetual inventory system, a return of defective merchandise by a purchaser is recorded by crediting:</a:t>
            </a:r>
          </a:p>
          <a:p>
            <a:pPr marL="341313" lvl="1" indent="0">
              <a:lnSpc>
                <a:spcPct val="120000"/>
              </a:lnSpc>
              <a:spcBef>
                <a:spcPct val="40000"/>
              </a:spcBef>
              <a:buClr>
                <a:schemeClr val="accent2"/>
              </a:buClr>
              <a:buNone/>
            </a:pPr>
            <a:r>
              <a:rPr lang="en-US" altLang="en-US" sz="2300" dirty="0">
                <a:solidFill>
                  <a:schemeClr val="accent2"/>
                </a:solidFill>
                <a:latin typeface="Calibri" pitchFamily="34" charset="0"/>
                <a:cs typeface="Times New Roman" panose="02020603050405020304" pitchFamily="18" charset="0"/>
              </a:rPr>
              <a:t>a.</a:t>
            </a:r>
            <a:r>
              <a:rPr lang="en-US" altLang="en-US" sz="2300" dirty="0">
                <a:latin typeface="Calibri" pitchFamily="34" charset="0"/>
                <a:cs typeface="Times New Roman" panose="02020603050405020304" pitchFamily="18" charset="0"/>
              </a:rPr>
              <a:t> Purchases</a:t>
            </a:r>
          </a:p>
          <a:p>
            <a:pPr marL="341313" lvl="1" indent="0">
              <a:lnSpc>
                <a:spcPct val="120000"/>
              </a:lnSpc>
              <a:spcBef>
                <a:spcPct val="40000"/>
              </a:spcBef>
              <a:buClr>
                <a:schemeClr val="accent2"/>
              </a:buClr>
              <a:buNone/>
            </a:pPr>
            <a:r>
              <a:rPr lang="en-US" altLang="en-US" sz="2300" dirty="0">
                <a:solidFill>
                  <a:schemeClr val="accent2"/>
                </a:solidFill>
                <a:latin typeface="Calibri" pitchFamily="34" charset="0"/>
                <a:cs typeface="Times New Roman" panose="02020603050405020304" pitchFamily="18" charset="0"/>
              </a:rPr>
              <a:t>b.</a:t>
            </a:r>
            <a:r>
              <a:rPr lang="en-US" altLang="en-US" sz="2300" dirty="0">
                <a:latin typeface="Calibri" pitchFamily="34" charset="0"/>
                <a:cs typeface="Times New Roman" panose="02020603050405020304" pitchFamily="18" charset="0"/>
              </a:rPr>
              <a:t> Purchase Returns</a:t>
            </a:r>
          </a:p>
          <a:p>
            <a:pPr marL="341313" lvl="1" indent="0">
              <a:lnSpc>
                <a:spcPct val="120000"/>
              </a:lnSpc>
              <a:spcBef>
                <a:spcPct val="40000"/>
              </a:spcBef>
              <a:buClr>
                <a:schemeClr val="accent2"/>
              </a:buClr>
              <a:buNone/>
            </a:pPr>
            <a:r>
              <a:rPr lang="en-US" altLang="en-US" sz="2300" dirty="0">
                <a:solidFill>
                  <a:schemeClr val="accent2"/>
                </a:solidFill>
                <a:latin typeface="Calibri" pitchFamily="34" charset="0"/>
                <a:cs typeface="Times New Roman" panose="02020603050405020304" pitchFamily="18" charset="0"/>
              </a:rPr>
              <a:t>c.</a:t>
            </a:r>
            <a:r>
              <a:rPr lang="en-US" altLang="en-US" sz="2300" dirty="0">
                <a:latin typeface="Calibri" pitchFamily="34" charset="0"/>
                <a:cs typeface="Times New Roman" panose="02020603050405020304" pitchFamily="18" charset="0"/>
              </a:rPr>
              <a:t> Purchase Allowance</a:t>
            </a:r>
          </a:p>
          <a:p>
            <a:pPr marL="341313" lvl="1" indent="0">
              <a:lnSpc>
                <a:spcPct val="120000"/>
              </a:lnSpc>
              <a:spcBef>
                <a:spcPct val="40000"/>
              </a:spcBef>
              <a:buClr>
                <a:schemeClr val="accent2"/>
              </a:buClr>
              <a:buNone/>
            </a:pPr>
            <a:r>
              <a:rPr lang="en-US" altLang="en-US" sz="2300" dirty="0">
                <a:solidFill>
                  <a:schemeClr val="accent2"/>
                </a:solidFill>
                <a:latin typeface="Calibri" pitchFamily="34" charset="0"/>
                <a:cs typeface="Times New Roman" panose="02020603050405020304" pitchFamily="18" charset="0"/>
              </a:rPr>
              <a:t>d.</a:t>
            </a:r>
            <a:r>
              <a:rPr lang="en-US" altLang="en-US" sz="2300" dirty="0">
                <a:latin typeface="Calibri" pitchFamily="34" charset="0"/>
                <a:cs typeface="Times New Roman" panose="02020603050405020304" pitchFamily="18" charset="0"/>
              </a:rPr>
              <a:t> Inventory</a:t>
            </a:r>
          </a:p>
        </p:txBody>
      </p:sp>
      <p:sp>
        <p:nvSpPr>
          <p:cNvPr id="6"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
        <p:nvSpPr>
          <p:cNvPr id="5" name="Notched Right Arrow 9">
            <a:extLst>
              <a:ext uri="{FF2B5EF4-FFF2-40B4-BE49-F238E27FC236}">
                <a16:creationId xmlns:a16="http://schemas.microsoft.com/office/drawing/2014/main" id="{70B11BA0-036C-499D-AF17-921F8F56EA7A}"/>
              </a:ext>
            </a:extLst>
          </p:cNvPr>
          <p:cNvSpPr/>
          <p:nvPr/>
        </p:nvSpPr>
        <p:spPr bwMode="auto">
          <a:xfrm>
            <a:off x="72887" y="4495800"/>
            <a:ext cx="568187" cy="457200"/>
          </a:xfrm>
          <a:prstGeom prst="notchedRightArrow">
            <a:avLst/>
          </a:prstGeom>
          <a:solidFill>
            <a:schemeClr val="tx2">
              <a:lumMod val="75000"/>
            </a:schemeClr>
          </a:solidFill>
          <a:ln w="12700" cap="sq" cmpd="sng" algn="ctr">
            <a:solidFill>
              <a:schemeClr val="tx1"/>
            </a:solidFill>
            <a:prstDash val="solid"/>
            <a:round/>
            <a:headEnd type="none" w="sm" len="sm"/>
            <a:tailEnd type="none" w="sm" len="sm"/>
          </a:ln>
          <a:effectLst/>
        </p:spPr>
        <p:txBody>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endParaRPr lang="en-US" altLang="en-US" dirty="0">
              <a:latin typeface="Liberation Sans" panose="020B0604020202020204" pitchFamily="34" charset="0"/>
            </a:endParaRPr>
          </a:p>
        </p:txBody>
      </p:sp>
    </p:spTree>
    <p:extLst>
      <p:ext uri="{BB962C8B-B14F-4D97-AF65-F5344CB8AC3E}">
        <p14:creationId xmlns:p14="http://schemas.microsoft.com/office/powerpoint/2010/main" val="222864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9570"/>
            <a:ext cx="8534400" cy="761999"/>
          </a:xfrm>
        </p:spPr>
        <p:txBody>
          <a:bodyPr>
            <a:normAutofit/>
          </a:bodyPr>
          <a:lstStyle/>
          <a:p>
            <a:r>
              <a:rPr lang="en-US" altLang="en-US" b="1" dirty="0">
                <a:latin typeface="Calibri" pitchFamily="34" charset="0"/>
                <a:cs typeface="Times New Roman" panose="02020603050405020304" pitchFamily="18" charset="0"/>
              </a:rPr>
              <a:t>Purchase Discounts </a:t>
            </a:r>
            <a:endParaRPr lang="en-US" dirty="0">
              <a:latin typeface="Calibri" pitchFamily="34" charset="0"/>
              <a:cs typeface="Times New Roman" panose="02020603050405020304" pitchFamily="18" charset="0"/>
            </a:endParaRPr>
          </a:p>
        </p:txBody>
      </p:sp>
      <p:sp>
        <p:nvSpPr>
          <p:cNvPr id="4" name="Content Placeholder 3"/>
          <p:cNvSpPr>
            <a:spLocks noGrp="1"/>
          </p:cNvSpPr>
          <p:nvPr>
            <p:ph sz="quarter" idx="15"/>
          </p:nvPr>
        </p:nvSpPr>
        <p:spPr>
          <a:xfrm>
            <a:off x="228600" y="1737850"/>
            <a:ext cx="6705600" cy="3824749"/>
          </a:xfrm>
        </p:spPr>
        <p:txBody>
          <a:bodyPr/>
          <a:lstStyle/>
          <a:p>
            <a:pPr>
              <a:lnSpc>
                <a:spcPct val="100000"/>
              </a:lnSpc>
              <a:spcBef>
                <a:spcPct val="50000"/>
              </a:spcBef>
              <a:spcAft>
                <a:spcPct val="20000"/>
              </a:spcAft>
              <a:buSzPct val="80000"/>
            </a:pPr>
            <a:r>
              <a:rPr lang="en-US" altLang="en-US" sz="2300" b="1" dirty="0">
                <a:latin typeface="Calibri" pitchFamily="34" charset="0"/>
                <a:cs typeface="Times New Roman" panose="02020603050405020304" pitchFamily="18" charset="0"/>
              </a:rPr>
              <a:t>Credit terms</a:t>
            </a:r>
            <a:r>
              <a:rPr lang="en-US" altLang="en-US" sz="2300" dirty="0">
                <a:latin typeface="Calibri" pitchFamily="34" charset="0"/>
                <a:cs typeface="Times New Roman" panose="02020603050405020304" pitchFamily="18" charset="0"/>
              </a:rPr>
              <a:t> may permit buyer to claim a cash discount for prompt payment.</a:t>
            </a:r>
          </a:p>
          <a:p>
            <a:pPr>
              <a:lnSpc>
                <a:spcPct val="125000"/>
              </a:lnSpc>
              <a:spcBef>
                <a:spcPct val="50000"/>
              </a:spcBef>
              <a:spcAft>
                <a:spcPct val="20000"/>
              </a:spcAft>
              <a:buSzPct val="80000"/>
            </a:pPr>
            <a:r>
              <a:rPr lang="en-US" altLang="en-US" sz="2300" b="1" dirty="0">
                <a:latin typeface="Calibri" pitchFamily="34" charset="0"/>
                <a:cs typeface="Times New Roman" panose="02020603050405020304" pitchFamily="18" charset="0"/>
              </a:rPr>
              <a:t>Advantages:</a:t>
            </a:r>
          </a:p>
          <a:p>
            <a:pPr marL="292608" lvl="1" indent="-292608">
              <a:lnSpc>
                <a:spcPct val="100000"/>
              </a:lnSpc>
              <a:spcBef>
                <a:spcPts val="1200"/>
              </a:spcBef>
              <a:buClr>
                <a:schemeClr val="accent2"/>
              </a:buClr>
              <a:buSzPct val="100000"/>
              <a:buFont typeface="Arial" panose="020B0604020202020204" pitchFamily="34" charset="0"/>
              <a:buChar char="•"/>
            </a:pPr>
            <a:r>
              <a:rPr lang="en-US" altLang="en-US" sz="2100" dirty="0">
                <a:latin typeface="Calibri" pitchFamily="34" charset="0"/>
                <a:cs typeface="Times New Roman" panose="02020603050405020304" pitchFamily="18" charset="0"/>
              </a:rPr>
              <a:t>Purchaser saves money.</a:t>
            </a:r>
          </a:p>
          <a:p>
            <a:pPr marL="292608" lvl="1" indent="-292608">
              <a:lnSpc>
                <a:spcPct val="100000"/>
              </a:lnSpc>
              <a:spcBef>
                <a:spcPts val="1200"/>
              </a:spcBef>
              <a:buClr>
                <a:schemeClr val="accent2"/>
              </a:buClr>
              <a:buSzPct val="100000"/>
              <a:buFont typeface="Arial" panose="020B0604020202020204" pitchFamily="34" charset="0"/>
              <a:buChar char="•"/>
            </a:pPr>
            <a:r>
              <a:rPr lang="en-US" altLang="en-US" sz="2100" dirty="0">
                <a:latin typeface="Calibri" pitchFamily="34" charset="0"/>
                <a:cs typeface="Times New Roman" panose="02020603050405020304" pitchFamily="18" charset="0"/>
              </a:rPr>
              <a:t>Seller shortens the operating cycle by converting its accounts receivable into cash more quickly.</a:t>
            </a:r>
          </a:p>
        </p:txBody>
      </p:sp>
      <p:sp>
        <p:nvSpPr>
          <p:cNvPr id="3" name="Content Placeholder 2"/>
          <p:cNvSpPr>
            <a:spLocks noGrp="1"/>
          </p:cNvSpPr>
          <p:nvPr>
            <p:ph sz="quarter" idx="16"/>
          </p:nvPr>
        </p:nvSpPr>
        <p:spPr>
          <a:xfrm>
            <a:off x="5638800" y="2449235"/>
            <a:ext cx="3057571" cy="827365"/>
          </a:xfrm>
        </p:spPr>
        <p:txBody>
          <a:bodyPr/>
          <a:lstStyle/>
          <a:p>
            <a:r>
              <a:rPr lang="en-US" altLang="en-US" sz="2400" b="1" dirty="0">
                <a:latin typeface="Calibri" pitchFamily="34" charset="0"/>
                <a:cs typeface="Times New Roman" panose="02020603050405020304" pitchFamily="18" charset="0"/>
              </a:rPr>
              <a:t>Example: </a:t>
            </a:r>
            <a:r>
              <a:rPr lang="en-US" altLang="en-US" sz="2400" dirty="0">
                <a:latin typeface="Calibri" pitchFamily="34" charset="0"/>
                <a:cs typeface="Times New Roman" panose="02020603050405020304" pitchFamily="18" charset="0"/>
              </a:rPr>
              <a:t>Credit terms may read </a:t>
            </a:r>
            <a:r>
              <a:rPr lang="en-US" altLang="en-US" sz="2400" b="1" dirty="0">
                <a:latin typeface="Calibri" pitchFamily="34" charset="0"/>
                <a:cs typeface="Times New Roman" panose="02020603050405020304" pitchFamily="18" charset="0"/>
              </a:rPr>
              <a:t>2/10, n/30</a:t>
            </a:r>
            <a:r>
              <a:rPr lang="en-US" altLang="en-US" sz="2400" dirty="0">
                <a:latin typeface="Calibri" pitchFamily="34" charset="0"/>
                <a:cs typeface="Times New Roman" panose="02020603050405020304" pitchFamily="18" charset="0"/>
              </a:rPr>
              <a:t>.</a:t>
            </a:r>
          </a:p>
        </p:txBody>
      </p:sp>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Tree>
    <p:extLst>
      <p:ext uri="{BB962C8B-B14F-4D97-AF65-F5344CB8AC3E}">
        <p14:creationId xmlns:p14="http://schemas.microsoft.com/office/powerpoint/2010/main" val="1104397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5712"/>
            <a:ext cx="8534400" cy="1143000"/>
          </a:xfrm>
        </p:spPr>
        <p:txBody>
          <a:bodyPr>
            <a:noAutofit/>
          </a:bodyPr>
          <a:lstStyle/>
          <a:p>
            <a:r>
              <a:rPr lang="en-US" altLang="en-US" b="1" dirty="0">
                <a:latin typeface="Calibri" pitchFamily="34" charset="0"/>
                <a:cs typeface="Times New Roman" panose="02020603050405020304" pitchFamily="18" charset="0"/>
              </a:rPr>
              <a:t>Purchase Discounts</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Credit Terms </a:t>
            </a:r>
            <a:endParaRPr lang="en-US" sz="2800" dirty="0">
              <a:latin typeface="Calibri" pitchFamily="34" charset="0"/>
              <a:cs typeface="Times New Roman" panose="02020603050405020304" pitchFamily="18" charset="0"/>
            </a:endParaRPr>
          </a:p>
        </p:txBody>
      </p:sp>
      <p:graphicFrame>
        <p:nvGraphicFramePr>
          <p:cNvPr id="7" name="Table Placeholder 6"/>
          <p:cNvGraphicFramePr>
            <a:graphicFrameLocks noGrp="1"/>
          </p:cNvGraphicFramePr>
          <p:nvPr>
            <p:ph sz="quarter" idx="17"/>
            <p:extLst>
              <p:ext uri="{D42A27DB-BD31-4B8C-83A1-F6EECF244321}">
                <p14:modId xmlns:p14="http://schemas.microsoft.com/office/powerpoint/2010/main" val="884216906"/>
              </p:ext>
            </p:extLst>
          </p:nvPr>
        </p:nvGraphicFramePr>
        <p:xfrm>
          <a:off x="870689" y="2512060"/>
          <a:ext cx="7402623" cy="18338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338623">
                  <a:extLst>
                    <a:ext uri="{9D8B030D-6E8A-4147-A177-3AD203B41FA5}">
                      <a16:colId xmlns:a16="http://schemas.microsoft.com/office/drawing/2014/main" val="20002"/>
                    </a:ext>
                  </a:extLst>
                </a:gridCol>
              </a:tblGrid>
              <a:tr h="370840">
                <a:tc>
                  <a:txBody>
                    <a:bodyPr/>
                    <a:lstStyle/>
                    <a:p>
                      <a:r>
                        <a:rPr lang="en-US" dirty="0"/>
                        <a:t>2/10, n/30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1/10</a:t>
                      </a:r>
                      <a:r>
                        <a:rPr lang="en-US" baseline="0" dirty="0"/>
                        <a:t> EOM</a:t>
                      </a:r>
                      <a:endParaRPr lang="en-US" dirty="0"/>
                    </a:p>
                  </a:txBody>
                  <a:tcPr/>
                </a:tc>
                <a:tc>
                  <a:txBody>
                    <a:bodyPr/>
                    <a:lstStyle/>
                    <a:p>
                      <a:r>
                        <a:rPr lang="en-US" dirty="0"/>
                        <a:t>n/10 EOM</a:t>
                      </a:r>
                    </a:p>
                  </a:txBody>
                  <a:tcPr/>
                </a:tc>
                <a:extLst>
                  <a:ext uri="{0D108BD9-81ED-4DB2-BD59-A6C34878D82A}">
                    <a16:rowId xmlns:a16="http://schemas.microsoft.com/office/drawing/2014/main" val="10000"/>
                  </a:ext>
                </a:extLst>
              </a:tr>
              <a:tr h="370840">
                <a:tc>
                  <a:txBody>
                    <a:bodyPr/>
                    <a:lstStyle/>
                    <a:p>
                      <a:r>
                        <a:rPr lang="en-US" dirty="0"/>
                        <a:t>2% discount if paid</a:t>
                      </a:r>
                      <a:r>
                        <a:rPr lang="en-US" baseline="0" dirty="0"/>
                        <a:t> within 10 days, otherwise net amount due within 30 days.</a:t>
                      </a:r>
                      <a:endParaRPr lang="en-US" dirty="0"/>
                    </a:p>
                  </a:txBody>
                  <a:tcPr/>
                </a:tc>
                <a:tc>
                  <a:txBody>
                    <a:bodyPr/>
                    <a:lstStyle/>
                    <a:p>
                      <a:r>
                        <a:rPr lang="en-US" dirty="0"/>
                        <a:t>1% discount if paid within first</a:t>
                      </a:r>
                      <a:r>
                        <a:rPr lang="en-US" baseline="0" dirty="0"/>
                        <a:t> 10 days of next month.</a:t>
                      </a:r>
                      <a:endParaRPr lang="en-US" dirty="0"/>
                    </a:p>
                  </a:txBody>
                  <a:tcPr/>
                </a:tc>
                <a:tc>
                  <a:txBody>
                    <a:bodyPr/>
                    <a:lstStyle/>
                    <a:p>
                      <a:r>
                        <a:rPr lang="en-US" dirty="0"/>
                        <a:t>Net amount due within the first 10 days of the next month.</a:t>
                      </a:r>
                    </a:p>
                  </a:txBody>
                  <a:tcPr/>
                </a:tc>
                <a:extLst>
                  <a:ext uri="{0D108BD9-81ED-4DB2-BD59-A6C34878D82A}">
                    <a16:rowId xmlns:a16="http://schemas.microsoft.com/office/drawing/2014/main" val="10001"/>
                  </a:ext>
                </a:extLst>
              </a:tr>
            </a:tbl>
          </a:graphicData>
        </a:graphic>
      </p:graphicFrame>
      <p:sp>
        <p:nvSpPr>
          <p:cNvPr id="11"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Tree>
    <p:extLst>
      <p:ext uri="{BB962C8B-B14F-4D97-AF65-F5344CB8AC3E}">
        <p14:creationId xmlns:p14="http://schemas.microsoft.com/office/powerpoint/2010/main" val="555693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1"/>
            <a:ext cx="8458200" cy="1143000"/>
          </a:xfrm>
        </p:spPr>
        <p:txBody>
          <a:bodyPr>
            <a:normAutofit/>
          </a:bodyPr>
          <a:lstStyle/>
          <a:p>
            <a:r>
              <a:rPr lang="en-US" altLang="en-US" b="1" dirty="0">
                <a:latin typeface="Calibri" pitchFamily="34" charset="0"/>
                <a:cs typeface="Times New Roman" panose="02020603050405020304" pitchFamily="18" charset="0"/>
              </a:rPr>
              <a:t>Purchase Discounts</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Illustration</a:t>
            </a:r>
            <a:endParaRPr lang="en-US" sz="2800"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828800"/>
            <a:ext cx="8534400" cy="1524000"/>
          </a:xfrm>
        </p:spPr>
        <p:txBody>
          <a:bodyPr/>
          <a:lstStyle/>
          <a:p>
            <a:pPr>
              <a:lnSpc>
                <a:spcPct val="100000"/>
              </a:lnSpc>
            </a:pPr>
            <a:r>
              <a:rPr lang="en-US" altLang="en-US" sz="2400" dirty="0">
                <a:latin typeface="Calibri" pitchFamily="34" charset="0"/>
                <a:cs typeface="Times New Roman" panose="02020603050405020304" pitchFamily="18" charset="0"/>
              </a:rPr>
              <a:t>Assume Sauk Stereo pays the balance due of $3,500 (gross invoice price of $3,800 less purchase returns and allowances of $300) on May 14, the last day of the discount period. Prepare the journal entry Sauk Stereo makes on May 14 to record the payment.</a:t>
            </a:r>
          </a:p>
        </p:txBody>
      </p:sp>
      <p:graphicFrame>
        <p:nvGraphicFramePr>
          <p:cNvPr id="23" name="Table Placeholder 22"/>
          <p:cNvGraphicFramePr>
            <a:graphicFrameLocks noGrp="1"/>
          </p:cNvGraphicFramePr>
          <p:nvPr>
            <p:ph sz="quarter" idx="16"/>
            <p:extLst>
              <p:ext uri="{D42A27DB-BD31-4B8C-83A1-F6EECF244321}">
                <p14:modId xmlns:p14="http://schemas.microsoft.com/office/powerpoint/2010/main" val="2373952390"/>
              </p:ext>
            </p:extLst>
          </p:nvPr>
        </p:nvGraphicFramePr>
        <p:xfrm>
          <a:off x="674529" y="3687418"/>
          <a:ext cx="7794943" cy="148336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222943">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rPr>
                        <a:t>May 14</a:t>
                      </a:r>
                      <a:endParaRPr lang="en-US" altLang="en-US" dirty="0">
                        <a:latin typeface="Calibri"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rPr>
                        <a:t>Accounts Payable</a:t>
                      </a:r>
                      <a:endParaRPr lang="en-US" altLang="en-US" dirty="0">
                        <a:latin typeface="Calibri" pitchFamily="34" charset="0"/>
                        <a:cs typeface="Times New Roman" panose="02020603050405020304" pitchFamily="18" charset="0"/>
                      </a:endParaRPr>
                    </a:p>
                  </a:txBody>
                  <a:tcPr/>
                </a:tc>
                <a:tc>
                  <a:txBody>
                    <a:bodyPr/>
                    <a:lstStyle/>
                    <a:p>
                      <a:pPr algn="r"/>
                      <a:r>
                        <a:rPr lang="en-US" altLang="en-US" dirty="0">
                          <a:latin typeface="Calibri" pitchFamily="34" charset="0"/>
                        </a:rPr>
                        <a:t>3,500</a:t>
                      </a:r>
                      <a:endParaRPr lang="en-US" dirty="0">
                        <a:latin typeface="Calibri" pitchFamily="34" charset="0"/>
                      </a:endParaRPr>
                    </a:p>
                  </a:txBody>
                  <a:tcPr/>
                </a:tc>
                <a:tc>
                  <a:txBody>
                    <a:bodyPr/>
                    <a:lstStyle/>
                    <a:p>
                      <a:pPr algn="r"/>
                      <a:endParaRPr lang="en-US">
                        <a:latin typeface="Calibri" pitchFamily="34" charset="0"/>
                      </a:endParaRPr>
                    </a:p>
                  </a:txBody>
                  <a:tcPr/>
                </a:tc>
                <a:extLst>
                  <a:ext uri="{0D108BD9-81ED-4DB2-BD59-A6C34878D82A}">
                    <a16:rowId xmlns:a16="http://schemas.microsoft.com/office/drawing/2014/main" val="16246533"/>
                  </a:ext>
                </a:extLst>
              </a:tr>
              <a:tr h="370840">
                <a:tc>
                  <a:txBody>
                    <a:bodyPr/>
                    <a:lstStyle/>
                    <a:p>
                      <a:endParaRPr lang="en-US">
                        <a:latin typeface="Calibri" pitchFamily="34" charset="0"/>
                      </a:endParaRPr>
                    </a:p>
                  </a:txBody>
                  <a:tcPr/>
                </a:tc>
                <a:tc>
                  <a:txBody>
                    <a:bodyPr/>
                    <a:lstStyle/>
                    <a:p>
                      <a:pPr marL="0" indent="569913"/>
                      <a:r>
                        <a:rPr lang="en-US" dirty="0">
                          <a:latin typeface="Calibri" pitchFamily="34" charset="0"/>
                        </a:rPr>
                        <a:t>Cash</a:t>
                      </a:r>
                    </a:p>
                  </a:txBody>
                  <a:tcPr/>
                </a:tc>
                <a:tc>
                  <a:txBody>
                    <a:bodyPr/>
                    <a:lstStyle/>
                    <a:p>
                      <a:pPr algn="r"/>
                      <a:endParaRPr lang="en-US" dirty="0">
                        <a:latin typeface="Calibri"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rPr>
                        <a:t>3,430</a:t>
                      </a:r>
                      <a:endParaRPr lang="en-US" altLang="en-US" dirty="0">
                        <a:latin typeface="Calibri" pitchFamily="34" charset="0"/>
                        <a:cs typeface="Times New Roman" panose="02020603050405020304" pitchFamily="18" charset="0"/>
                      </a:endParaRPr>
                    </a:p>
                  </a:txBody>
                  <a:tcPr/>
                </a:tc>
                <a:extLst>
                  <a:ext uri="{0D108BD9-81ED-4DB2-BD59-A6C34878D82A}">
                    <a16:rowId xmlns:a16="http://schemas.microsoft.com/office/drawing/2014/main" val="1713609699"/>
                  </a:ext>
                </a:extLst>
              </a:tr>
              <a:tr h="370840">
                <a:tc>
                  <a:txBody>
                    <a:bodyPr/>
                    <a:lstStyle/>
                    <a:p>
                      <a:endParaRPr lang="en-US">
                        <a:latin typeface="Calibri" pitchFamily="34" charset="0"/>
                      </a:endParaRPr>
                    </a:p>
                  </a:txBody>
                  <a:tcPr/>
                </a:tc>
                <a:tc>
                  <a:txBody>
                    <a:bodyPr/>
                    <a:lstStyle/>
                    <a:p>
                      <a:pPr marL="0" indent="569913"/>
                      <a:r>
                        <a:rPr lang="en-US" dirty="0">
                          <a:latin typeface="Calibri" pitchFamily="34" charset="0"/>
                        </a:rPr>
                        <a:t>Inventory</a:t>
                      </a:r>
                    </a:p>
                  </a:txBody>
                  <a:tcPr/>
                </a:tc>
                <a:tc>
                  <a:txBody>
                    <a:bodyPr/>
                    <a:lstStyle/>
                    <a:p>
                      <a:pPr algn="r"/>
                      <a:endParaRPr lang="en-US" dirty="0">
                        <a:latin typeface="Calibri" pitchFamily="34" charset="0"/>
                      </a:endParaRPr>
                    </a:p>
                  </a:txBody>
                  <a:tcPr/>
                </a:tc>
                <a:tc>
                  <a:txBody>
                    <a:bodyPr/>
                    <a:lstStyle/>
                    <a:p>
                      <a:pPr algn="r"/>
                      <a:r>
                        <a:rPr lang="en-US" dirty="0">
                          <a:latin typeface="Calibri" pitchFamily="34" charset="0"/>
                        </a:rPr>
                        <a:t>70</a:t>
                      </a:r>
                    </a:p>
                  </a:txBody>
                  <a:tcPr/>
                </a:tc>
                <a:extLst>
                  <a:ext uri="{0D108BD9-81ED-4DB2-BD59-A6C34878D82A}">
                    <a16:rowId xmlns:a16="http://schemas.microsoft.com/office/drawing/2014/main" val="3520947064"/>
                  </a:ext>
                </a:extLst>
              </a:tr>
              <a:tr h="370840">
                <a:tc>
                  <a:txBody>
                    <a:bodyPr/>
                    <a:lstStyle/>
                    <a:p>
                      <a:endParaRPr lang="en-US">
                        <a:latin typeface="Calibri" pitchFamily="34" charset="0"/>
                      </a:endParaRPr>
                    </a:p>
                  </a:txBody>
                  <a:tcPr/>
                </a:tc>
                <a:tc>
                  <a:txBody>
                    <a:bodyPr/>
                    <a:lstStyle/>
                    <a:p>
                      <a:r>
                        <a:rPr lang="en-US" dirty="0">
                          <a:latin typeface="Calibri" pitchFamily="34" charset="0"/>
                        </a:rPr>
                        <a:t>(Discount = $3,500 × 2% = $70)</a:t>
                      </a:r>
                    </a:p>
                  </a:txBody>
                  <a:tcPr/>
                </a:tc>
                <a:tc>
                  <a:txBody>
                    <a:bodyPr/>
                    <a:lstStyle/>
                    <a:p>
                      <a:pPr algn="r"/>
                      <a:endParaRPr lang="en-US" dirty="0">
                        <a:latin typeface="Calibri" pitchFamily="34" charset="0"/>
                      </a:endParaRPr>
                    </a:p>
                  </a:txBody>
                  <a:tcPr/>
                </a:tc>
                <a:tc>
                  <a:txBody>
                    <a:bodyPr/>
                    <a:lstStyle/>
                    <a:p>
                      <a:pPr algn="r"/>
                      <a:endParaRPr lang="en-US" dirty="0">
                        <a:latin typeface="Calibri" pitchFamily="34" charset="0"/>
                      </a:endParaRPr>
                    </a:p>
                  </a:txBody>
                  <a:tcPr/>
                </a:tc>
                <a:extLst>
                  <a:ext uri="{0D108BD9-81ED-4DB2-BD59-A6C34878D82A}">
                    <a16:rowId xmlns:a16="http://schemas.microsoft.com/office/drawing/2014/main" val="2853809113"/>
                  </a:ext>
                </a:extLst>
              </a:tr>
            </a:tbl>
          </a:graphicData>
        </a:graphic>
      </p:graphicFrame>
      <p:sp>
        <p:nvSpPr>
          <p:cNvPr id="16"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Tree>
    <p:extLst>
      <p:ext uri="{BB962C8B-B14F-4D97-AF65-F5344CB8AC3E}">
        <p14:creationId xmlns:p14="http://schemas.microsoft.com/office/powerpoint/2010/main" val="59416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1295399"/>
          </a:xfrm>
        </p:spPr>
        <p:txBody>
          <a:bodyPr>
            <a:normAutofit/>
          </a:bodyPr>
          <a:lstStyle/>
          <a:p>
            <a:r>
              <a:rPr lang="en-US" altLang="en-US" b="1" dirty="0">
                <a:latin typeface="Calibri" pitchFamily="34" charset="0"/>
                <a:cs typeface="Times New Roman" panose="02020603050405020304" pitchFamily="18" charset="0"/>
              </a:rPr>
              <a:t>Purchase Discounts</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Illustration (Continued) </a:t>
            </a:r>
            <a:endParaRPr lang="en-US" sz="2800"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828800"/>
            <a:ext cx="8534400" cy="1600200"/>
          </a:xfrm>
        </p:spPr>
        <p:txBody>
          <a:bodyPr>
            <a:normAutofit lnSpcReduction="10000"/>
          </a:bodyPr>
          <a:lstStyle/>
          <a:p>
            <a:pPr>
              <a:lnSpc>
                <a:spcPct val="125000"/>
              </a:lnSpc>
              <a:spcBef>
                <a:spcPct val="70000"/>
              </a:spcBef>
            </a:pPr>
            <a:r>
              <a:rPr lang="en-US" altLang="en-US" dirty="0">
                <a:latin typeface="Calibri" pitchFamily="34" charset="0"/>
                <a:cs typeface="Times New Roman" panose="02020603050405020304" pitchFamily="18" charset="0"/>
              </a:rPr>
              <a:t>If Sauk Stereo failed to take the discount, and instead made full payment of $3,500 on June 3, the journal entry would be:</a:t>
            </a:r>
          </a:p>
        </p:txBody>
      </p:sp>
      <p:graphicFrame>
        <p:nvGraphicFramePr>
          <p:cNvPr id="18" name="Table Placeholder 17"/>
          <p:cNvGraphicFramePr>
            <a:graphicFrameLocks noGrp="1"/>
          </p:cNvGraphicFramePr>
          <p:nvPr>
            <p:ph sz="quarter" idx="16"/>
            <p:extLst>
              <p:ext uri="{D42A27DB-BD31-4B8C-83A1-F6EECF244321}">
                <p14:modId xmlns:p14="http://schemas.microsoft.com/office/powerpoint/2010/main" val="80339598"/>
              </p:ext>
            </p:extLst>
          </p:nvPr>
        </p:nvGraphicFramePr>
        <p:xfrm>
          <a:off x="674529" y="3805238"/>
          <a:ext cx="7794943" cy="7924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222943">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a:latin typeface="Calibri" pitchFamily="34" charset="0"/>
                        </a:rPr>
                        <a:t>June 3</a:t>
                      </a:r>
                      <a:endParaRPr lang="en-US" altLang="en-US" sz="2000" dirty="0">
                        <a:latin typeface="Calibri"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a:latin typeface="Calibri" pitchFamily="34" charset="0"/>
                        </a:rPr>
                        <a:t>Accounts Payable</a:t>
                      </a:r>
                      <a:endParaRPr lang="en-US" altLang="en-US" sz="2000" dirty="0">
                        <a:latin typeface="Calibri" pitchFamily="34" charset="0"/>
                        <a:cs typeface="Times New Roman" panose="02020603050405020304" pitchFamily="18" charset="0"/>
                      </a:endParaRPr>
                    </a:p>
                  </a:txBody>
                  <a:tcPr/>
                </a:tc>
                <a:tc>
                  <a:txBody>
                    <a:bodyPr/>
                    <a:lstStyle/>
                    <a:p>
                      <a:pPr algn="r"/>
                      <a:r>
                        <a:rPr lang="en-US" altLang="en-US" sz="2000" dirty="0">
                          <a:latin typeface="Calibri" pitchFamily="34" charset="0"/>
                        </a:rPr>
                        <a:t>3,500</a:t>
                      </a:r>
                      <a:endParaRPr lang="en-US" sz="2000" dirty="0">
                        <a:latin typeface="Calibri" pitchFamily="34" charset="0"/>
                      </a:endParaRPr>
                    </a:p>
                  </a:txBody>
                  <a:tcPr/>
                </a:tc>
                <a:tc>
                  <a:txBody>
                    <a:bodyPr/>
                    <a:lstStyle/>
                    <a:p>
                      <a:pPr algn="r"/>
                      <a:endParaRPr lang="en-US" sz="2000">
                        <a:latin typeface="Calibri" pitchFamily="34" charset="0"/>
                      </a:endParaRPr>
                    </a:p>
                  </a:txBody>
                  <a:tcPr/>
                </a:tc>
                <a:extLst>
                  <a:ext uri="{0D108BD9-81ED-4DB2-BD59-A6C34878D82A}">
                    <a16:rowId xmlns:a16="http://schemas.microsoft.com/office/drawing/2014/main" val="16246533"/>
                  </a:ext>
                </a:extLst>
              </a:tr>
              <a:tr h="370840">
                <a:tc>
                  <a:txBody>
                    <a:bodyPr/>
                    <a:lstStyle/>
                    <a:p>
                      <a:endParaRPr lang="en-US" sz="2000">
                        <a:latin typeface="Calibri" pitchFamily="34" charset="0"/>
                      </a:endParaRPr>
                    </a:p>
                  </a:txBody>
                  <a:tcPr/>
                </a:tc>
                <a:tc>
                  <a:txBody>
                    <a:bodyPr/>
                    <a:lstStyle/>
                    <a:p>
                      <a:pPr marL="0" indent="569913"/>
                      <a:r>
                        <a:rPr lang="en-US" sz="2000" dirty="0">
                          <a:latin typeface="Calibri" pitchFamily="34" charset="0"/>
                        </a:rPr>
                        <a:t>Cash</a:t>
                      </a:r>
                    </a:p>
                  </a:txBody>
                  <a:tcPr/>
                </a:tc>
                <a:tc>
                  <a:txBody>
                    <a:bodyPr/>
                    <a:lstStyle/>
                    <a:p>
                      <a:pPr algn="r"/>
                      <a:endParaRPr lang="en-US" sz="2000" dirty="0">
                        <a:latin typeface="Calibri" pitchFamily="34" charset="0"/>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2000" dirty="0">
                          <a:latin typeface="Calibri" pitchFamily="34" charset="0"/>
                        </a:rPr>
                        <a:t>3,500</a:t>
                      </a:r>
                      <a:endParaRPr lang="en-US" altLang="en-US" sz="2000" dirty="0">
                        <a:latin typeface="Calibri" pitchFamily="34" charset="0"/>
                        <a:cs typeface="Times New Roman" panose="02020603050405020304" pitchFamily="18" charset="0"/>
                      </a:endParaRPr>
                    </a:p>
                  </a:txBody>
                  <a:tcPr/>
                </a:tc>
                <a:extLst>
                  <a:ext uri="{0D108BD9-81ED-4DB2-BD59-A6C34878D82A}">
                    <a16:rowId xmlns:a16="http://schemas.microsoft.com/office/drawing/2014/main" val="1713609699"/>
                  </a:ext>
                </a:extLst>
              </a:tr>
            </a:tbl>
          </a:graphicData>
        </a:graphic>
      </p:graphicFrame>
      <p:sp>
        <p:nvSpPr>
          <p:cNvPr id="13"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Tree>
    <p:extLst>
      <p:ext uri="{BB962C8B-B14F-4D97-AF65-F5344CB8AC3E}">
        <p14:creationId xmlns:p14="http://schemas.microsoft.com/office/powerpoint/2010/main" val="142652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Calibri" pitchFamily="34" charset="0"/>
                <a:cs typeface="Times New Roman" panose="02020603050405020304" pitchFamily="18" charset="0"/>
              </a:rPr>
              <a:t>Summary of Purchasing Transactions </a:t>
            </a:r>
            <a:endParaRPr lang="en-US" dirty="0">
              <a:latin typeface="Calibri" pitchFamily="34" charset="0"/>
              <a:cs typeface="Times New Roman" panose="02020603050405020304" pitchFamily="18" charset="0"/>
            </a:endParaRPr>
          </a:p>
        </p:txBody>
      </p:sp>
      <p:pic>
        <p:nvPicPr>
          <p:cNvPr id="8" name="Content Placeholder 7" descr="A table shows summary of Purchasing Transactions. The data presented are as follows:&#10;Purchase: May 4th, 3800; Freight-in: May 6th, 150; Purchase return: May 8th, 300; Purchase discount: May 14th, 70; Balance: 3,500.">
            <a:extLst>
              <a:ext uri="{FF2B5EF4-FFF2-40B4-BE49-F238E27FC236}">
                <a16:creationId xmlns:a16="http://schemas.microsoft.com/office/drawing/2014/main" id="{214FED8D-1BAC-4821-BE00-9F2EC859C2F9}"/>
              </a:ext>
            </a:extLst>
          </p:cNvPr>
          <p:cNvPicPr>
            <a:picLocks noGrp="1" noChangeAspect="1"/>
          </p:cNvPicPr>
          <p:nvPr>
            <p:ph sz="quarter" idx="15"/>
          </p:nvPr>
        </p:nvPicPr>
        <p:blipFill>
          <a:blip r:embed="rId3"/>
          <a:stretch>
            <a:fillRect/>
          </a:stretch>
        </p:blipFill>
        <p:spPr>
          <a:xfrm>
            <a:off x="800100" y="3280955"/>
            <a:ext cx="7543800" cy="1379220"/>
          </a:xfrm>
          <a:prstGeom prst="rect">
            <a:avLst/>
          </a:prstGeom>
        </p:spPr>
      </p:pic>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Tree>
    <p:extLst>
      <p:ext uri="{BB962C8B-B14F-4D97-AF65-F5344CB8AC3E}">
        <p14:creationId xmlns:p14="http://schemas.microsoft.com/office/powerpoint/2010/main" val="228263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b="1" dirty="0">
                <a:latin typeface="Calibri" pitchFamily="34" charset="0"/>
                <a:cs typeface="Times New Roman" panose="02020603050405020304" pitchFamily="18" charset="0"/>
              </a:rPr>
              <a:t>DO IT! 2: Purchase Transactions</a:t>
            </a:r>
            <a:endParaRPr lang="en-US" dirty="0">
              <a:solidFill>
                <a:schemeClr val="tx1"/>
              </a:solidFill>
              <a:latin typeface="Calibri" pitchFamily="34" charset="0"/>
              <a:cs typeface="Times New Roman" panose="02020603050405020304" pitchFamily="18" charset="0"/>
            </a:endParaRPr>
          </a:p>
        </p:txBody>
      </p:sp>
      <p:sp>
        <p:nvSpPr>
          <p:cNvPr id="4" name="Content Placeholder 3"/>
          <p:cNvSpPr>
            <a:spLocks noGrp="1"/>
          </p:cNvSpPr>
          <p:nvPr>
            <p:ph sz="quarter" idx="16"/>
          </p:nvPr>
        </p:nvSpPr>
        <p:spPr>
          <a:xfrm>
            <a:off x="304800" y="1676400"/>
            <a:ext cx="8630194" cy="2286000"/>
          </a:xfrm>
        </p:spPr>
        <p:txBody>
          <a:bodyPr/>
          <a:lstStyle/>
          <a:p>
            <a:pPr>
              <a:lnSpc>
                <a:spcPct val="100000"/>
              </a:lnSpc>
            </a:pPr>
            <a:r>
              <a:rPr lang="en-US" sz="2400" dirty="0">
                <a:latin typeface="Calibri" pitchFamily="34" charset="0"/>
                <a:cs typeface="Times New Roman" panose="02020603050405020304" pitchFamily="18" charset="0"/>
              </a:rPr>
              <a:t>On September 5, De La Hoya Company buys merchandise on account from </a:t>
            </a:r>
            <a:r>
              <a:rPr lang="en-US" sz="2400" dirty="0" err="1">
                <a:latin typeface="Calibri" pitchFamily="34" charset="0"/>
                <a:cs typeface="Times New Roman" panose="02020603050405020304" pitchFamily="18" charset="0"/>
              </a:rPr>
              <a:t>Junot</a:t>
            </a:r>
            <a:r>
              <a:rPr lang="en-US" sz="2400" dirty="0">
                <a:latin typeface="Calibri" pitchFamily="34" charset="0"/>
                <a:cs typeface="Times New Roman" panose="02020603050405020304" pitchFamily="18" charset="0"/>
              </a:rPr>
              <a:t> Diaz Company. The purchase price of the goods paid by De La Hoya is $1,500, and the cost to Diaz Company was $800. On September 8, De La Hoya returns defective goods with a selling price of $200. Record the transactions on the books of De La Hoya Company.</a:t>
            </a:r>
          </a:p>
        </p:txBody>
      </p:sp>
      <p:graphicFrame>
        <p:nvGraphicFramePr>
          <p:cNvPr id="23" name="Table Placeholder 22"/>
          <p:cNvGraphicFramePr>
            <a:graphicFrameLocks noGrp="1"/>
          </p:cNvGraphicFramePr>
          <p:nvPr>
            <p:ph sz="quarter" idx="23"/>
            <p:extLst>
              <p:ext uri="{D42A27DB-BD31-4B8C-83A1-F6EECF244321}">
                <p14:modId xmlns:p14="http://schemas.microsoft.com/office/powerpoint/2010/main" val="620353266"/>
              </p:ext>
            </p:extLst>
          </p:nvPr>
        </p:nvGraphicFramePr>
        <p:xfrm>
          <a:off x="674529" y="4270983"/>
          <a:ext cx="7794943" cy="148336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222943">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Sept.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Inventory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1,500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569913"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Accounts Payable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1,500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r h="370840">
                <a:tc>
                  <a:txBody>
                    <a:bodyPr/>
                    <a:lstStyle/>
                    <a:p>
                      <a:pPr marL="0" indent="514350"/>
                      <a:r>
                        <a:rPr lang="en-US" dirty="0">
                          <a:latin typeface="Calibri" pitchFamily="34"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Accounts Payable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libri" pitchFamily="34" charset="0"/>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en-US"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3220509"/>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569913"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Inventory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3112308"/>
                  </a:ext>
                </a:extLst>
              </a:tr>
            </a:tbl>
          </a:graphicData>
        </a:graphic>
      </p:graphicFrame>
      <p:sp>
        <p:nvSpPr>
          <p:cNvPr id="16"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2</a:t>
            </a:r>
          </a:p>
        </p:txBody>
      </p:sp>
    </p:spTree>
    <p:extLst>
      <p:ext uri="{BB962C8B-B14F-4D97-AF65-F5344CB8AC3E}">
        <p14:creationId xmlns:p14="http://schemas.microsoft.com/office/powerpoint/2010/main" val="345802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999" y="3886200"/>
            <a:ext cx="7732713" cy="520700"/>
          </a:xfrm>
        </p:spPr>
        <p:txBody>
          <a:bodyPr/>
          <a:lstStyle/>
          <a:p>
            <a:pPr>
              <a:spcBef>
                <a:spcPct val="0"/>
              </a:spcBef>
            </a:pPr>
            <a:r>
              <a:rPr lang="en-US" sz="1800" b="1" kern="1200" dirty="0">
                <a:solidFill>
                  <a:schemeClr val="tx1"/>
                </a:solidFill>
                <a:effectLst/>
                <a:latin typeface="Liberation Sans" panose="020B0604020202020204" pitchFamily="34" charset="0"/>
              </a:rPr>
              <a:t>Learning Objective 5-3</a:t>
            </a:r>
          </a:p>
        </p:txBody>
      </p:sp>
      <p:sp>
        <p:nvSpPr>
          <p:cNvPr id="4" name="Rectangle 5"/>
          <p:cNvSpPr>
            <a:spLocks noChangeArrowheads="1"/>
          </p:cNvSpPr>
          <p:nvPr/>
        </p:nvSpPr>
        <p:spPr bwMode="auto">
          <a:xfrm>
            <a:off x="762000" y="4419600"/>
            <a:ext cx="7772400" cy="928688"/>
          </a:xfrm>
          <a:prstGeom prst="rect">
            <a:avLst/>
          </a:prstGeom>
          <a:solidFill>
            <a:srgbClr val="045072"/>
          </a:solidFill>
          <a:ln>
            <a:noFill/>
          </a:ln>
          <a:effectLst/>
        </p:spPr>
        <p:txBody>
          <a:bodyPr wrap="square" lIns="86493" tIns="34597" rIns="86493" bIns="43247" anchor="ctr"/>
          <a:lstStyle/>
          <a:p>
            <a:pPr marL="111120"/>
            <a:r>
              <a:rPr lang="en-US" sz="3200" b="1" i="0" dirty="0">
                <a:solidFill>
                  <a:srgbClr val="FFFFFF"/>
                </a:solidFill>
                <a:latin typeface="Liberation Sans" panose="020B0604020202020204" pitchFamily="34" charset="0"/>
              </a:rPr>
              <a:t>Recording Sales Under a Perpetual System</a:t>
            </a:r>
          </a:p>
        </p:txBody>
      </p:sp>
      <p:sp>
        <p:nvSpPr>
          <p:cNvPr id="5" name="Slide Number Placeholder 4"/>
          <p:cNvSpPr>
            <a:spLocks noGrp="1"/>
          </p:cNvSpPr>
          <p:nvPr>
            <p:ph type="sldNum" sz="quarter" idx="12"/>
          </p:nvPr>
        </p:nvSpPr>
        <p:spPr/>
        <p:txBody>
          <a:bodyPr/>
          <a:lstStyle/>
          <a:p>
            <a:fld id="{06860628-5F1D-44E4-9593-9C2BF515535C}" type="slidenum">
              <a:rPr lang="en-US" smtClean="0"/>
              <a:t>28</a:t>
            </a:fld>
            <a:endParaRPr lang="en-US"/>
          </a:p>
        </p:txBody>
      </p:sp>
    </p:spTree>
    <p:extLst>
      <p:ext uri="{BB962C8B-B14F-4D97-AF65-F5344CB8AC3E}">
        <p14:creationId xmlns:p14="http://schemas.microsoft.com/office/powerpoint/2010/main" val="2774806873"/>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533400" y="274320"/>
            <a:ext cx="8247743" cy="928688"/>
          </a:xfrm>
          <a:prstGeom prst="rect">
            <a:avLst/>
          </a:prstGeom>
          <a:solidFill>
            <a:srgbClr val="045072"/>
          </a:solidFill>
          <a:ln>
            <a:noFill/>
          </a:ln>
          <a:effectLst/>
        </p:spPr>
        <p:txBody>
          <a:bodyPr wrap="square" lIns="86493" tIns="34597" rIns="86493" bIns="43247" anchor="ctr"/>
          <a:lstStyle/>
          <a:p>
            <a:pPr marL="111120"/>
            <a:r>
              <a:rPr lang="en-US" sz="3200" i="0" dirty="0">
                <a:solidFill>
                  <a:srgbClr val="FFFFFF"/>
                </a:solidFill>
                <a:latin typeface="Liberation Sans" panose="020B0604020202020204" pitchFamily="34" charset="0"/>
              </a:rPr>
              <a:t>Outline</a:t>
            </a:r>
          </a:p>
        </p:txBody>
      </p:sp>
      <p:sp>
        <p:nvSpPr>
          <p:cNvPr id="8" name="Text Box 3"/>
          <p:cNvSpPr txBox="1">
            <a:spLocks noChangeArrowheads="1"/>
          </p:cNvSpPr>
          <p:nvPr/>
        </p:nvSpPr>
        <p:spPr bwMode="auto">
          <a:xfrm>
            <a:off x="533400" y="1479550"/>
            <a:ext cx="7772400" cy="1628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Recording sales of merchandise</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Sales returns and allowances</a:t>
            </a:r>
          </a:p>
          <a:p>
            <a:pPr marL="457200" indent="-457200">
              <a:lnSpc>
                <a:spcPct val="125000"/>
              </a:lnSpc>
              <a:spcBef>
                <a:spcPts val="1200"/>
              </a:spcBef>
              <a:buClr>
                <a:srgbClr val="800000"/>
              </a:buClr>
              <a:buSzPct val="80000"/>
              <a:buFont typeface="+mj-lt"/>
              <a:buAutoNum type="arabicPeriod"/>
            </a:pPr>
            <a:r>
              <a:rPr lang="en-US" altLang="en-US" sz="2200" b="0" i="0" dirty="0">
                <a:solidFill>
                  <a:srgbClr val="000000"/>
                </a:solidFill>
                <a:latin typeface="Liberation Sans" panose="020B0604020202020204" pitchFamily="34" charset="0"/>
              </a:rPr>
              <a:t>Sales discounts </a:t>
            </a:r>
          </a:p>
        </p:txBody>
      </p:sp>
      <p:sp>
        <p:nvSpPr>
          <p:cNvPr id="3" name="Slide Number Placeholder 2"/>
          <p:cNvSpPr>
            <a:spLocks noGrp="1"/>
          </p:cNvSpPr>
          <p:nvPr>
            <p:ph type="sldNum" sz="quarter" idx="12"/>
          </p:nvPr>
        </p:nvSpPr>
        <p:spPr/>
        <p:txBody>
          <a:bodyPr/>
          <a:lstStyle/>
          <a:p>
            <a:fld id="{06860628-5F1D-44E4-9593-9C2BF515535C}" type="slidenum">
              <a:rPr lang="en-US" smtClean="0"/>
              <a:t>29</a:t>
            </a:fld>
            <a:endParaRPr lang="en-US"/>
          </a:p>
        </p:txBody>
      </p:sp>
    </p:spTree>
    <p:extLst>
      <p:ext uri="{BB962C8B-B14F-4D97-AF65-F5344CB8AC3E}">
        <p14:creationId xmlns:p14="http://schemas.microsoft.com/office/powerpoint/2010/main" val="3660356642"/>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533400" y="274320"/>
            <a:ext cx="8247743" cy="928688"/>
          </a:xfrm>
          <a:prstGeom prst="rect">
            <a:avLst/>
          </a:prstGeom>
          <a:solidFill>
            <a:srgbClr val="045072"/>
          </a:solidFill>
          <a:ln>
            <a:noFill/>
          </a:ln>
          <a:effectLst/>
        </p:spPr>
        <p:txBody>
          <a:bodyPr wrap="square" lIns="86493" tIns="34597" rIns="86493" bIns="43247" anchor="ctr"/>
          <a:lstStyle/>
          <a:p>
            <a:pPr marL="111120"/>
            <a:r>
              <a:rPr lang="en-US" sz="3200" i="0" dirty="0">
                <a:solidFill>
                  <a:srgbClr val="FFFFFF"/>
                </a:solidFill>
                <a:latin typeface="Liberation Sans" panose="020B0604020202020204" pitchFamily="34" charset="0"/>
              </a:rPr>
              <a:t>Outline</a:t>
            </a:r>
          </a:p>
        </p:txBody>
      </p:sp>
      <p:sp>
        <p:nvSpPr>
          <p:cNvPr id="8" name="Text Box 3"/>
          <p:cNvSpPr txBox="1">
            <a:spLocks noChangeArrowheads="1"/>
          </p:cNvSpPr>
          <p:nvPr/>
        </p:nvSpPr>
        <p:spPr bwMode="auto">
          <a:xfrm>
            <a:off x="533400" y="1479550"/>
            <a:ext cx="7772400" cy="1628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Merchandising operations</a:t>
            </a:r>
            <a:endParaRPr lang="en-US" altLang="en-US" sz="2200" b="0" i="0" dirty="0">
              <a:solidFill>
                <a:srgbClr val="000000"/>
              </a:solidFill>
              <a:latin typeface="Liberation Sans" panose="020B0604020202020204" pitchFamily="34" charset="0"/>
            </a:endParaRP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Operating cycles</a:t>
            </a:r>
            <a:endParaRPr lang="en-US" altLang="en-US" sz="2200" b="0" i="0" dirty="0">
              <a:solidFill>
                <a:srgbClr val="000000"/>
              </a:solidFill>
              <a:latin typeface="Liberation Sans" panose="020B0604020202020204" pitchFamily="34" charset="0"/>
            </a:endParaRP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Flow of costs</a:t>
            </a:r>
            <a:endParaRPr lang="en-US" altLang="en-US" sz="2200" b="0" i="0" dirty="0">
              <a:solidFill>
                <a:srgbClr val="000000"/>
              </a:solidFill>
              <a:latin typeface="Liberation Sans" panose="020B0604020202020204" pitchFamily="34" charset="0"/>
            </a:endParaRPr>
          </a:p>
        </p:txBody>
      </p:sp>
      <p:sp>
        <p:nvSpPr>
          <p:cNvPr id="3" name="Slide Number Placeholder 2"/>
          <p:cNvSpPr>
            <a:spLocks noGrp="1"/>
          </p:cNvSpPr>
          <p:nvPr>
            <p:ph type="sldNum" sz="quarter" idx="12"/>
          </p:nvPr>
        </p:nvSpPr>
        <p:spPr/>
        <p:txBody>
          <a:bodyPr/>
          <a:lstStyle/>
          <a:p>
            <a:fld id="{06860628-5F1D-44E4-9593-9C2BF515535C}" type="slidenum">
              <a:rPr lang="en-US" smtClean="0"/>
              <a:t>3</a:t>
            </a:fld>
            <a:endParaRPr lang="en-US"/>
          </a:p>
        </p:txBody>
      </p:sp>
    </p:spTree>
    <p:extLst>
      <p:ext uri="{BB962C8B-B14F-4D97-AF65-F5344CB8AC3E}">
        <p14:creationId xmlns:p14="http://schemas.microsoft.com/office/powerpoint/2010/main" val="2244472204"/>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0352"/>
            <a:ext cx="8610600" cy="642281"/>
          </a:xfrm>
        </p:spPr>
        <p:txBody>
          <a:bodyPr>
            <a:normAutofit/>
          </a:bodyPr>
          <a:lstStyle/>
          <a:p>
            <a:r>
              <a:rPr lang="en-US" altLang="en-US" b="1" dirty="0">
                <a:latin typeface="Calibri" pitchFamily="34" charset="0"/>
                <a:cs typeface="Times New Roman" panose="02020603050405020304" pitchFamily="18" charset="0"/>
              </a:rPr>
              <a:t>Recording Sales of Merchandise</a:t>
            </a:r>
            <a:endParaRPr lang="en-US" sz="2800" b="1" dirty="0">
              <a:latin typeface="Calibri" pitchFamily="34" charset="0"/>
              <a:cs typeface="Times New Roman" panose="02020603050405020304" pitchFamily="18" charset="0"/>
            </a:endParaRPr>
          </a:p>
        </p:txBody>
      </p:sp>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3</a:t>
            </a:r>
          </a:p>
        </p:txBody>
      </p:sp>
      <p:sp>
        <p:nvSpPr>
          <p:cNvPr id="9" name="Content Placeholder 2">
            <a:extLst>
              <a:ext uri="{FF2B5EF4-FFF2-40B4-BE49-F238E27FC236}">
                <a16:creationId xmlns:a16="http://schemas.microsoft.com/office/drawing/2014/main" id="{A3F226E8-ACC7-4172-B4DC-91B99BB1E38B}"/>
              </a:ext>
            </a:extLst>
          </p:cNvPr>
          <p:cNvSpPr>
            <a:spLocks noGrp="1"/>
          </p:cNvSpPr>
          <p:nvPr>
            <p:ph sz="quarter" idx="16"/>
          </p:nvPr>
        </p:nvSpPr>
        <p:spPr>
          <a:xfrm>
            <a:off x="304800" y="1693482"/>
            <a:ext cx="4591665" cy="3886200"/>
          </a:xfrm>
        </p:spPr>
        <p:txBody>
          <a:bodyPr/>
          <a:lstStyle/>
          <a:p>
            <a:pPr marL="292608" indent="-292608">
              <a:lnSpc>
                <a:spcPct val="100000"/>
              </a:lnSpc>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Made using </a:t>
            </a:r>
            <a:r>
              <a:rPr lang="en-US" altLang="en-US" sz="2200" b="1" dirty="0">
                <a:latin typeface="Calibri" pitchFamily="34" charset="0"/>
                <a:cs typeface="Times New Roman" panose="02020603050405020304" pitchFamily="18" charset="0"/>
              </a:rPr>
              <a:t>cash</a:t>
            </a:r>
            <a:r>
              <a:rPr lang="en-US" altLang="en-US" sz="2200" dirty="0">
                <a:latin typeface="Calibri" pitchFamily="34" charset="0"/>
                <a:cs typeface="Times New Roman" panose="02020603050405020304" pitchFamily="18" charset="0"/>
              </a:rPr>
              <a:t> or </a:t>
            </a:r>
            <a:r>
              <a:rPr lang="en-US" altLang="en-US" sz="2200" b="1" dirty="0">
                <a:latin typeface="Calibri" pitchFamily="34" charset="0"/>
                <a:cs typeface="Times New Roman" panose="02020603050405020304" pitchFamily="18" charset="0"/>
              </a:rPr>
              <a:t>credit</a:t>
            </a:r>
            <a:r>
              <a:rPr lang="en-US" altLang="en-US" sz="2200" dirty="0">
                <a:latin typeface="Calibri" pitchFamily="34" charset="0"/>
                <a:cs typeface="Times New Roman" panose="02020603050405020304" pitchFamily="18" charset="0"/>
              </a:rPr>
              <a:t> (on account).</a:t>
            </a:r>
          </a:p>
          <a:p>
            <a:pPr marL="292608" indent="-292608">
              <a:lnSpc>
                <a:spcPct val="100000"/>
              </a:lnSpc>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Sales revenue, like service revenue, is recorded when the performance obligation is satisfied.</a:t>
            </a:r>
          </a:p>
          <a:p>
            <a:pPr marL="292608" indent="-292608">
              <a:lnSpc>
                <a:spcPct val="100000"/>
              </a:lnSpc>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Performance obligation is satisfied when the goods are transferred from the seller to the buyer.</a:t>
            </a:r>
          </a:p>
          <a:p>
            <a:pPr marL="292608" indent="-292608">
              <a:lnSpc>
                <a:spcPct val="100000"/>
              </a:lnSpc>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Sales invoice should support each credit sale.</a:t>
            </a:r>
          </a:p>
        </p:txBody>
      </p:sp>
      <p:pic>
        <p:nvPicPr>
          <p:cNvPr id="10" name="Content Placeholder 12" descr="A Sales invoice statement for P W Audio Supply. The invoice number at the top right is 731. A three-line heading of the invoice consists of the name of the company: PW Audio Supply, Incorporated; and the next two lines consist of the address: 27 Circle Drive; Harding, Michigan 48281. Below the heading, details about the Sold to person are displayed as follows: Firm Name: Sauk Stereo; Attention of James Hoover, Purchasing Agent; Address: 125 Main Street; City, Chelsea; State, Illinois; Zip, 60915. A table below displays the following details in the first row in four columns: Date, May 4, 2022; Salesperson, Malone; Terms 2 over 10, n over 30; F O B Shipping Point. The table has 2 rows and five columns. The column headers are as follows: &#10;Row 1: Catalog Number; Description; Quantity; Price; and Amount and the data are as follows: Catalog number, X 5 7 2 Y 9 8 2 0; Description, Printed Circuit Board-prototype; Quantity, 1; Price, 2,300; and Amount, $2,300. &#10;Row 2: Catalog number, A 2 5 4 7 Z 4 5; Description, Production Model Circuits; Quantity, 5; Price, 300; Amount, 1,500. &#10;The amount is totaled as $3,800. Text at the bottom says, IMPORTANT: ALL RETURNS MUST BE MADE WITHIN 10 DAYS.">
            <a:extLst>
              <a:ext uri="{FF2B5EF4-FFF2-40B4-BE49-F238E27FC236}">
                <a16:creationId xmlns:a16="http://schemas.microsoft.com/office/drawing/2014/main" id="{2A68D1EA-E091-4754-8191-63630F38C89F}"/>
              </a:ext>
            </a:extLst>
          </p:cNvPr>
          <p:cNvPicPr>
            <a:picLocks noGrp="1" noChangeAspect="1"/>
          </p:cNvPicPr>
          <p:nvPr>
            <p:ph sz="quarter" idx="15"/>
          </p:nvPr>
        </p:nvPicPr>
        <p:blipFill>
          <a:blip r:embed="rId3"/>
          <a:stretch>
            <a:fillRect/>
          </a:stretch>
        </p:blipFill>
        <p:spPr>
          <a:xfrm>
            <a:off x="4998653" y="1693482"/>
            <a:ext cx="4015740" cy="4084320"/>
          </a:xfrm>
          <a:prstGeom prst="rect">
            <a:avLst/>
          </a:prstGeom>
        </p:spPr>
      </p:pic>
    </p:spTree>
    <p:extLst>
      <p:ext uri="{BB962C8B-B14F-4D97-AF65-F5344CB8AC3E}">
        <p14:creationId xmlns:p14="http://schemas.microsoft.com/office/powerpoint/2010/main" val="1552978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0352"/>
            <a:ext cx="8610600" cy="1447799"/>
          </a:xfrm>
        </p:spPr>
        <p:txBody>
          <a:bodyPr>
            <a:normAutofit/>
          </a:bodyPr>
          <a:lstStyle/>
          <a:p>
            <a:r>
              <a:rPr lang="en-US" altLang="en-US" b="1" dirty="0">
                <a:latin typeface="Calibri" pitchFamily="34" charset="0"/>
                <a:cs typeface="Times New Roman" panose="02020603050405020304" pitchFamily="18" charset="0"/>
              </a:rPr>
              <a:t>Recording Sales of Merchandise</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Journal Entries to Record a Sale</a:t>
            </a:r>
            <a:endParaRPr lang="en-US" sz="2800" b="1" dirty="0">
              <a:latin typeface="Calibri" pitchFamily="34" charset="0"/>
              <a:cs typeface="Times New Roman" panose="02020603050405020304" pitchFamily="18" charset="0"/>
            </a:endParaRPr>
          </a:p>
        </p:txBody>
      </p:sp>
      <p:pic>
        <p:nvPicPr>
          <p:cNvPr id="8" name="Content Placeholder 7" descr="Two journal entries are recorded. The debit part of the first transaction is recorded by displaying the account name, cash or accounts receivable and its amount in the debit column. The second part of the transaction is illustrated by displaying the credit account name, sales revenue, slightly indented on the next line with its amount in the credit column. These constitute the selling price. The debit part of the second transaction is recorded by displaying the account name, cost of goods sold and its amount in the debit column. The second part of the transaction is illustrated by displaying the credit account name, inventory, slightly indented on the next line with its amount in the credit column. These constitute the cost.">
            <a:extLst>
              <a:ext uri="{FF2B5EF4-FFF2-40B4-BE49-F238E27FC236}">
                <a16:creationId xmlns:a16="http://schemas.microsoft.com/office/drawing/2014/main" id="{0203228F-5756-4834-84C3-D86B98A713AA}"/>
              </a:ext>
            </a:extLst>
          </p:cNvPr>
          <p:cNvPicPr>
            <a:picLocks noGrp="1" noChangeAspect="1"/>
          </p:cNvPicPr>
          <p:nvPr>
            <p:ph sz="quarter" idx="15"/>
          </p:nvPr>
        </p:nvPicPr>
        <p:blipFill>
          <a:blip r:embed="rId3"/>
          <a:stretch>
            <a:fillRect/>
          </a:stretch>
        </p:blipFill>
        <p:spPr>
          <a:xfrm>
            <a:off x="1245870" y="2669177"/>
            <a:ext cx="6652260" cy="2438400"/>
          </a:xfrm>
          <a:prstGeom prst="rect">
            <a:avLst/>
          </a:prstGeom>
        </p:spPr>
      </p:pic>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3</a:t>
            </a:r>
          </a:p>
        </p:txBody>
      </p:sp>
    </p:spTree>
    <p:extLst>
      <p:ext uri="{BB962C8B-B14F-4D97-AF65-F5344CB8AC3E}">
        <p14:creationId xmlns:p14="http://schemas.microsoft.com/office/powerpoint/2010/main" val="1751788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1142999"/>
          </a:xfrm>
        </p:spPr>
        <p:txBody>
          <a:bodyPr>
            <a:normAutofit/>
          </a:bodyPr>
          <a:lstStyle/>
          <a:p>
            <a:r>
              <a:rPr lang="en-US" altLang="en-US" b="1" dirty="0">
                <a:latin typeface="Calibri" pitchFamily="34" charset="0"/>
                <a:cs typeface="Times New Roman" panose="02020603050405020304" pitchFamily="18" charset="0"/>
              </a:rPr>
              <a:t>Recording Sales of Merchandise</a:t>
            </a:r>
            <a:br>
              <a:rPr lang="en-US" altLang="en-US" sz="4400"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Illustration</a:t>
            </a:r>
            <a:endParaRPr lang="en-US" sz="2800" dirty="0">
              <a:latin typeface="Calibri" pitchFamily="34" charset="0"/>
            </a:endParaRPr>
          </a:p>
        </p:txBody>
      </p:sp>
      <p:sp>
        <p:nvSpPr>
          <p:cNvPr id="3" name="Content Placeholder 2"/>
          <p:cNvSpPr>
            <a:spLocks noGrp="1"/>
          </p:cNvSpPr>
          <p:nvPr>
            <p:ph sz="quarter" idx="17"/>
          </p:nvPr>
        </p:nvSpPr>
        <p:spPr>
          <a:xfrm>
            <a:off x="304800" y="1752600"/>
            <a:ext cx="7916091" cy="1511630"/>
          </a:xfrm>
        </p:spPr>
        <p:txBody>
          <a:bodyPr>
            <a:normAutofit/>
          </a:bodyPr>
          <a:lstStyle/>
          <a:p>
            <a:r>
              <a:rPr lang="en-US" altLang="en-US" sz="2400" dirty="0">
                <a:latin typeface="Calibri" pitchFamily="34" charset="0"/>
                <a:cs typeface="Times New Roman" panose="02020603050405020304" pitchFamily="18" charset="0"/>
              </a:rPr>
              <a:t>PW Audio Supply records the sale of $3,800 on May 4 to Sauk Stereo on account as follows (assume the merchandise cost PW Audio Supply $2,400).</a:t>
            </a:r>
          </a:p>
        </p:txBody>
      </p:sp>
      <p:graphicFrame>
        <p:nvGraphicFramePr>
          <p:cNvPr id="28" name="Table Placeholder 27"/>
          <p:cNvGraphicFramePr>
            <a:graphicFrameLocks noGrp="1"/>
          </p:cNvGraphicFramePr>
          <p:nvPr>
            <p:ph sz="quarter" idx="23"/>
            <p:extLst>
              <p:ext uri="{D42A27DB-BD31-4B8C-83A1-F6EECF244321}">
                <p14:modId xmlns:p14="http://schemas.microsoft.com/office/powerpoint/2010/main" val="3625900237"/>
              </p:ext>
            </p:extLst>
          </p:nvPr>
        </p:nvGraphicFramePr>
        <p:xfrm>
          <a:off x="425948" y="3405809"/>
          <a:ext cx="7794943" cy="148336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222943">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May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Accounts Receivable</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3,800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463550"/>
                      <a:r>
                        <a:rPr lang="en-US" altLang="en-US" sz="1800" dirty="0">
                          <a:latin typeface="Calibri" pitchFamily="34" charset="0"/>
                          <a:cs typeface="Times New Roman" panose="02020603050405020304" pitchFamily="18" charset="0"/>
                        </a:rPr>
                        <a:t>Sales Revenue</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3,800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r h="370840">
                <a:tc>
                  <a:txBody>
                    <a:bodyPr/>
                    <a:lstStyle/>
                    <a:p>
                      <a:pPr marL="0" indent="457200"/>
                      <a:r>
                        <a:rPr lang="en-US" dirty="0">
                          <a:latin typeface="Calibri" pitchFamily="34"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Cost of Goods Sold</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libri" pitchFamily="34" charset="0"/>
                        </a:rPr>
                        <a:t>2,400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en-US"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3220509"/>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569913"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Inventory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2,400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3112308"/>
                  </a:ext>
                </a:extLst>
              </a:tr>
            </a:tbl>
          </a:graphicData>
        </a:graphic>
      </p:graphicFrame>
      <p:sp>
        <p:nvSpPr>
          <p:cNvPr id="23"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3</a:t>
            </a:r>
          </a:p>
        </p:txBody>
      </p:sp>
    </p:spTree>
    <p:extLst>
      <p:ext uri="{BB962C8B-B14F-4D97-AF65-F5344CB8AC3E}">
        <p14:creationId xmlns:p14="http://schemas.microsoft.com/office/powerpoint/2010/main" val="251077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0352"/>
            <a:ext cx="8534400" cy="990600"/>
          </a:xfrm>
        </p:spPr>
        <p:txBody>
          <a:bodyPr>
            <a:noAutofit/>
          </a:bodyPr>
          <a:lstStyle/>
          <a:p>
            <a:r>
              <a:rPr lang="en-US" altLang="en-US" b="1" dirty="0">
                <a:latin typeface="Calibri" pitchFamily="34" charset="0"/>
                <a:cs typeface="Times New Roman" panose="02020603050405020304" pitchFamily="18" charset="0"/>
              </a:rPr>
              <a:t>Sales Returns and Allowances</a:t>
            </a:r>
            <a:endParaRPr lang="en-US" sz="2400"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752600"/>
            <a:ext cx="7696200" cy="4603750"/>
          </a:xfrm>
        </p:spPr>
        <p:txBody>
          <a:bodyPr/>
          <a:lstStyle/>
          <a:p>
            <a:pPr marL="292608" indent="-292608">
              <a:lnSpc>
                <a:spcPct val="100000"/>
              </a:lnSpc>
              <a:spcBef>
                <a:spcPts val="1200"/>
              </a:spcBef>
              <a:buClr>
                <a:srgbClr val="800000"/>
              </a:buClr>
              <a:buSzPct val="100000"/>
              <a:buFont typeface="Arial" panose="020B0604020202020204" pitchFamily="34" charset="0"/>
              <a:buChar char="•"/>
            </a:pPr>
            <a:r>
              <a:rPr lang="en-US" altLang="en-US" sz="2400" b="1" dirty="0">
                <a:latin typeface="Calibri" pitchFamily="34" charset="0"/>
                <a:cs typeface="Times New Roman" panose="02020603050405020304" pitchFamily="18" charset="0"/>
              </a:rPr>
              <a:t>“Flip side”</a:t>
            </a:r>
            <a:r>
              <a:rPr lang="en-US" altLang="en-US" sz="2400" dirty="0">
                <a:latin typeface="Calibri" pitchFamily="34" charset="0"/>
                <a:cs typeface="Times New Roman" panose="02020603050405020304" pitchFamily="18" charset="0"/>
              </a:rPr>
              <a:t> of purchase returns and allowances.</a:t>
            </a:r>
          </a:p>
          <a:p>
            <a:pPr marL="292608" indent="-292608">
              <a:lnSpc>
                <a:spcPct val="100000"/>
              </a:lnSpc>
              <a:spcBef>
                <a:spcPts val="1200"/>
              </a:spcBef>
              <a:buClr>
                <a:srgbClr val="800000"/>
              </a:buClr>
              <a:buSzPct val="100000"/>
              <a:buFont typeface="Arial" panose="020B0604020202020204" pitchFamily="34" charset="0"/>
              <a:buChar char="•"/>
            </a:pPr>
            <a:r>
              <a:rPr lang="en-US" altLang="en-US" sz="2400" b="1" dirty="0">
                <a:latin typeface="Calibri" pitchFamily="34" charset="0"/>
                <a:cs typeface="Times New Roman" panose="02020603050405020304" pitchFamily="18" charset="0"/>
              </a:rPr>
              <a:t>Contra-revenue account</a:t>
            </a:r>
            <a:r>
              <a:rPr lang="en-US" altLang="en-US" sz="2400" dirty="0">
                <a:latin typeface="Calibri" pitchFamily="34" charset="0"/>
                <a:cs typeface="Times New Roman" panose="02020603050405020304" pitchFamily="18" charset="0"/>
              </a:rPr>
              <a:t> to Sales Revenue (debit).</a:t>
            </a:r>
          </a:p>
          <a:p>
            <a:pPr marL="292608" indent="-292608">
              <a:lnSpc>
                <a:spcPct val="100000"/>
              </a:lnSpc>
              <a:spcBef>
                <a:spcPts val="1200"/>
              </a:spcBef>
              <a:buClr>
                <a:srgbClr val="800000"/>
              </a:buClr>
              <a:buSzPct val="100000"/>
              <a:buFont typeface="Arial" panose="020B0604020202020204" pitchFamily="34" charset="0"/>
              <a:buChar char="•"/>
            </a:pPr>
            <a:r>
              <a:rPr lang="en-US" altLang="en-US" sz="2400" b="1" dirty="0">
                <a:latin typeface="Calibri" pitchFamily="34" charset="0"/>
                <a:cs typeface="Times New Roman" panose="02020603050405020304" pitchFamily="18" charset="0"/>
              </a:rPr>
              <a:t>Sales not reduced</a:t>
            </a:r>
            <a:r>
              <a:rPr lang="en-US" altLang="en-US" sz="2400" dirty="0">
                <a:latin typeface="Calibri" pitchFamily="34" charset="0"/>
                <a:cs typeface="Times New Roman" panose="02020603050405020304" pitchFamily="18" charset="0"/>
              </a:rPr>
              <a:t> (debited) because:</a:t>
            </a:r>
          </a:p>
          <a:p>
            <a:pPr marL="621792" lvl="1" indent="-320040">
              <a:lnSpc>
                <a:spcPct val="100000"/>
              </a:lnSpc>
              <a:spcBef>
                <a:spcPts val="1000"/>
              </a:spcBef>
              <a:buClr>
                <a:schemeClr val="accent2"/>
              </a:buClr>
              <a:buSzPct val="80000"/>
              <a:buFont typeface="Courier New" panose="02070309020205020404" pitchFamily="49" charset="0"/>
              <a:buChar char="o"/>
            </a:pPr>
            <a:r>
              <a:rPr lang="en-US" altLang="en-US" dirty="0">
                <a:latin typeface="Calibri" pitchFamily="34" charset="0"/>
                <a:cs typeface="Times New Roman" panose="02020603050405020304" pitchFamily="18" charset="0"/>
              </a:rPr>
              <a:t>Would obscure the relative importance of sales returns and allowances as a percentage of sales. </a:t>
            </a:r>
          </a:p>
          <a:p>
            <a:pPr marL="621792" lvl="1" indent="-320040">
              <a:lnSpc>
                <a:spcPct val="100000"/>
              </a:lnSpc>
              <a:spcBef>
                <a:spcPts val="1000"/>
              </a:spcBef>
              <a:buClr>
                <a:schemeClr val="accent2"/>
              </a:buClr>
              <a:buSzPct val="80000"/>
              <a:buFont typeface="Courier New" panose="02070309020205020404" pitchFamily="49" charset="0"/>
              <a:buChar char="o"/>
            </a:pPr>
            <a:r>
              <a:rPr lang="en-US" altLang="en-US" dirty="0">
                <a:latin typeface="Calibri" pitchFamily="34" charset="0"/>
                <a:cs typeface="Times New Roman" panose="02020603050405020304" pitchFamily="18" charset="0"/>
              </a:rPr>
              <a:t>Could distort comparisons between total sales in different accounting periods.</a:t>
            </a:r>
          </a:p>
        </p:txBody>
      </p:sp>
      <p:sp>
        <p:nvSpPr>
          <p:cNvPr id="6"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3</a:t>
            </a:r>
          </a:p>
        </p:txBody>
      </p:sp>
    </p:spTree>
    <p:extLst>
      <p:ext uri="{BB962C8B-B14F-4D97-AF65-F5344CB8AC3E}">
        <p14:creationId xmlns:p14="http://schemas.microsoft.com/office/powerpoint/2010/main" val="848116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0325"/>
            <a:ext cx="8534400" cy="1066800"/>
          </a:xfrm>
        </p:spPr>
        <p:txBody>
          <a:bodyPr>
            <a:normAutofit/>
          </a:bodyPr>
          <a:lstStyle/>
          <a:p>
            <a:r>
              <a:rPr lang="en-US" altLang="en-US" b="1" dirty="0">
                <a:latin typeface="Calibri" pitchFamily="34" charset="0"/>
                <a:cs typeface="Times New Roman" panose="02020603050405020304" pitchFamily="18" charset="0"/>
              </a:rPr>
              <a:t>Sales Returns and Allowances</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Illustration</a:t>
            </a:r>
            <a:endParaRPr lang="en-US" sz="2800" dirty="0">
              <a:latin typeface="Calibri" pitchFamily="34" charset="0"/>
            </a:endParaRPr>
          </a:p>
        </p:txBody>
      </p:sp>
      <p:sp>
        <p:nvSpPr>
          <p:cNvPr id="3" name="Content Placeholder 2"/>
          <p:cNvSpPr>
            <a:spLocks noGrp="1"/>
          </p:cNvSpPr>
          <p:nvPr>
            <p:ph sz="quarter" idx="16"/>
          </p:nvPr>
        </p:nvSpPr>
        <p:spPr>
          <a:xfrm>
            <a:off x="304800" y="1676400"/>
            <a:ext cx="8164672" cy="1219200"/>
          </a:xfrm>
        </p:spPr>
        <p:txBody>
          <a:bodyPr>
            <a:normAutofit/>
          </a:bodyPr>
          <a:lstStyle/>
          <a:p>
            <a:pPr>
              <a:lnSpc>
                <a:spcPct val="125000"/>
              </a:lnSpc>
              <a:spcBef>
                <a:spcPct val="70000"/>
              </a:spcBef>
            </a:pPr>
            <a:r>
              <a:rPr lang="en-US" altLang="en-US" sz="2000" dirty="0">
                <a:latin typeface="Calibri" pitchFamily="34" charset="0"/>
                <a:cs typeface="Times New Roman" panose="02020603050405020304" pitchFamily="18" charset="0"/>
              </a:rPr>
              <a:t>Prepare the entry PW Audio Supply would make to record the credit for returned goods on May 8 that had a $300 selling price (assume a $140 cost). Assume the </a:t>
            </a:r>
            <a:r>
              <a:rPr lang="en-US" altLang="en-US" sz="2000" b="1" dirty="0">
                <a:latin typeface="Calibri" pitchFamily="34" charset="0"/>
                <a:cs typeface="Times New Roman" panose="02020603050405020304" pitchFamily="18" charset="0"/>
              </a:rPr>
              <a:t>goods were not defective</a:t>
            </a:r>
            <a:r>
              <a:rPr lang="en-US" altLang="en-US" sz="2000" dirty="0">
                <a:latin typeface="Calibri" pitchFamily="34" charset="0"/>
                <a:cs typeface="Times New Roman" panose="02020603050405020304" pitchFamily="18" charset="0"/>
              </a:rPr>
              <a:t>.</a:t>
            </a:r>
          </a:p>
        </p:txBody>
      </p:sp>
      <p:graphicFrame>
        <p:nvGraphicFramePr>
          <p:cNvPr id="28" name="Table Placeholder 9"/>
          <p:cNvGraphicFramePr>
            <a:graphicFrameLocks noGrp="1"/>
          </p:cNvGraphicFramePr>
          <p:nvPr>
            <p:ph sz="quarter" idx="24"/>
            <p:extLst>
              <p:ext uri="{D42A27DB-BD31-4B8C-83A1-F6EECF244321}">
                <p14:modId xmlns:p14="http://schemas.microsoft.com/office/powerpoint/2010/main" val="1452634262"/>
              </p:ext>
            </p:extLst>
          </p:nvPr>
        </p:nvGraphicFramePr>
        <p:xfrm>
          <a:off x="674529" y="3537903"/>
          <a:ext cx="7794943" cy="148336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222943">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May 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Sales Returns and Allowances</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396875"/>
                      <a:r>
                        <a:rPr lang="en-US" altLang="en-US" sz="1800" dirty="0">
                          <a:latin typeface="Calibri" pitchFamily="34" charset="0"/>
                          <a:cs typeface="Times New Roman" panose="02020603050405020304" pitchFamily="18" charset="0"/>
                        </a:rPr>
                        <a:t>Accounts Receivable</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r h="370840">
                <a:tc>
                  <a:txBody>
                    <a:bodyPr/>
                    <a:lstStyle/>
                    <a:p>
                      <a:pPr marL="0" indent="457200"/>
                      <a:r>
                        <a:rPr lang="en-US" dirty="0">
                          <a:latin typeface="Calibri" pitchFamily="34"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Inventory</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libri" pitchFamily="34" charset="0"/>
                        </a:rPr>
                        <a:t>140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en-US"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3220509"/>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396875"/>
                      <a:r>
                        <a:rPr lang="en-US" altLang="en-US" sz="1800" dirty="0">
                          <a:latin typeface="Calibri" pitchFamily="34" charset="0"/>
                          <a:cs typeface="Times New Roman" panose="02020603050405020304" pitchFamily="18" charset="0"/>
                        </a:rPr>
                        <a:t>Cost of Goods Sold</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140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3112308"/>
                  </a:ext>
                </a:extLst>
              </a:tr>
            </a:tbl>
          </a:graphicData>
        </a:graphic>
      </p:graphicFrame>
      <p:sp>
        <p:nvSpPr>
          <p:cNvPr id="19"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3</a:t>
            </a:r>
          </a:p>
        </p:txBody>
      </p:sp>
    </p:spTree>
    <p:extLst>
      <p:ext uri="{BB962C8B-B14F-4D97-AF65-F5344CB8AC3E}">
        <p14:creationId xmlns:p14="http://schemas.microsoft.com/office/powerpoint/2010/main" val="125968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1"/>
            <a:ext cx="8458200" cy="914400"/>
          </a:xfrm>
        </p:spPr>
        <p:txBody>
          <a:bodyPr>
            <a:normAutofit fontScale="90000"/>
          </a:bodyPr>
          <a:lstStyle/>
          <a:p>
            <a:r>
              <a:rPr lang="en-US" altLang="en-US" sz="4400" b="1" dirty="0">
                <a:latin typeface="Calibri" pitchFamily="34" charset="0"/>
                <a:cs typeface="Times New Roman" panose="02020603050405020304" pitchFamily="18" charset="0"/>
              </a:rPr>
              <a:t>Sales Returns and Allowances</a:t>
            </a:r>
            <a:br>
              <a:rPr lang="en-US" altLang="en-US" b="1" dirty="0">
                <a:latin typeface="Calibri" pitchFamily="34" charset="0"/>
                <a:cs typeface="Times New Roman" panose="02020603050405020304" pitchFamily="18" charset="0"/>
              </a:rPr>
            </a:br>
            <a:r>
              <a:rPr lang="en-US" altLang="en-US" sz="3100" b="1" dirty="0">
                <a:latin typeface="Calibri" pitchFamily="34" charset="0"/>
                <a:cs typeface="Times New Roman" panose="02020603050405020304" pitchFamily="18" charset="0"/>
              </a:rPr>
              <a:t>Another Illustration </a:t>
            </a:r>
            <a:endParaRPr lang="en-US" sz="3100" dirty="0">
              <a:latin typeface="Calibri" pitchFamily="34" charset="0"/>
            </a:endParaRPr>
          </a:p>
        </p:txBody>
      </p:sp>
      <p:sp>
        <p:nvSpPr>
          <p:cNvPr id="3" name="Content Placeholder 2"/>
          <p:cNvSpPr>
            <a:spLocks noGrp="1"/>
          </p:cNvSpPr>
          <p:nvPr>
            <p:ph sz="quarter" idx="16"/>
          </p:nvPr>
        </p:nvSpPr>
        <p:spPr>
          <a:xfrm>
            <a:off x="304800" y="1676400"/>
            <a:ext cx="8382000" cy="914400"/>
          </a:xfrm>
        </p:spPr>
        <p:txBody>
          <a:bodyPr>
            <a:normAutofit/>
          </a:bodyPr>
          <a:lstStyle/>
          <a:p>
            <a:pPr>
              <a:lnSpc>
                <a:spcPct val="125000"/>
              </a:lnSpc>
              <a:spcBef>
                <a:spcPct val="70000"/>
              </a:spcBef>
            </a:pPr>
            <a:r>
              <a:rPr lang="en-US" altLang="en-US" sz="2200" dirty="0">
                <a:latin typeface="Calibri" pitchFamily="34" charset="0"/>
                <a:cs typeface="Times New Roman"/>
              </a:rPr>
              <a:t>Assume the </a:t>
            </a:r>
            <a:r>
              <a:rPr lang="en-US" altLang="en-US" sz="2200" b="1" dirty="0">
                <a:latin typeface="Calibri" pitchFamily="34" charset="0"/>
                <a:cs typeface="Times New Roman"/>
              </a:rPr>
              <a:t>returned goods were defective </a:t>
            </a:r>
            <a:r>
              <a:rPr lang="en-US" altLang="en-US" sz="2200" dirty="0">
                <a:latin typeface="Calibri" pitchFamily="34" charset="0"/>
                <a:cs typeface="Times New Roman"/>
              </a:rPr>
              <a:t>and had a fair value of $50, PW Audio would make the following entries:</a:t>
            </a:r>
          </a:p>
        </p:txBody>
      </p:sp>
      <p:graphicFrame>
        <p:nvGraphicFramePr>
          <p:cNvPr id="29" name="Table Placeholder 9"/>
          <p:cNvGraphicFramePr>
            <a:graphicFrameLocks noGrp="1"/>
          </p:cNvGraphicFramePr>
          <p:nvPr>
            <p:ph sz="quarter" idx="24"/>
            <p:extLst>
              <p:ext uri="{D42A27DB-BD31-4B8C-83A1-F6EECF244321}">
                <p14:modId xmlns:p14="http://schemas.microsoft.com/office/powerpoint/2010/main" val="416122488"/>
              </p:ext>
            </p:extLst>
          </p:nvPr>
        </p:nvGraphicFramePr>
        <p:xfrm>
          <a:off x="674529" y="3298479"/>
          <a:ext cx="7794943" cy="148336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222943">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May 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Sales Returns and Allowances</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396875"/>
                      <a:r>
                        <a:rPr lang="en-US" altLang="en-US" sz="1800" dirty="0">
                          <a:latin typeface="Calibri" pitchFamily="34" charset="0"/>
                          <a:cs typeface="Times New Roman" panose="02020603050405020304" pitchFamily="18" charset="0"/>
                        </a:rPr>
                        <a:t>Accounts Receivable</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r h="370840">
                <a:tc>
                  <a:txBody>
                    <a:bodyPr/>
                    <a:lstStyle/>
                    <a:p>
                      <a:pPr marL="0" indent="457200"/>
                      <a:r>
                        <a:rPr lang="en-US" dirty="0">
                          <a:latin typeface="Calibri" pitchFamily="34"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Inventory</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libri" pitchFamily="34" charset="0"/>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en-US"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3220509"/>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396875"/>
                      <a:r>
                        <a:rPr lang="en-US" altLang="en-US" sz="1800" dirty="0">
                          <a:latin typeface="Calibri" pitchFamily="34" charset="0"/>
                          <a:cs typeface="Times New Roman" panose="02020603050405020304" pitchFamily="18" charset="0"/>
                        </a:rPr>
                        <a:t>Cost of Goods Sold</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3112308"/>
                  </a:ext>
                </a:extLst>
              </a:tr>
            </a:tbl>
          </a:graphicData>
        </a:graphic>
      </p:graphicFrame>
      <p:sp>
        <p:nvSpPr>
          <p:cNvPr id="19"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3</a:t>
            </a:r>
          </a:p>
        </p:txBody>
      </p:sp>
    </p:spTree>
    <p:extLst>
      <p:ext uri="{BB962C8B-B14F-4D97-AF65-F5344CB8AC3E}">
        <p14:creationId xmlns:p14="http://schemas.microsoft.com/office/powerpoint/2010/main" val="34291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10600" cy="1143000"/>
          </a:xfrm>
        </p:spPr>
        <p:txBody>
          <a:bodyPr>
            <a:normAutofit/>
          </a:bodyPr>
          <a:lstStyle/>
          <a:p>
            <a:r>
              <a:rPr lang="en-US" altLang="en-US" b="1" dirty="0">
                <a:latin typeface="Calibri" pitchFamily="34" charset="0"/>
                <a:cs typeface="Times New Roman" panose="02020603050405020304" pitchFamily="18" charset="0"/>
              </a:rPr>
              <a:t>Sales Returns and Allowances</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Review Question</a:t>
            </a:r>
            <a:endParaRPr lang="en-US" sz="2800" b="1"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789544"/>
            <a:ext cx="8534400" cy="3886200"/>
          </a:xfrm>
        </p:spPr>
        <p:txBody>
          <a:bodyPr/>
          <a:lstStyle/>
          <a:p>
            <a:r>
              <a:rPr lang="en-US" altLang="en-US" sz="2300" dirty="0">
                <a:latin typeface="Calibri" pitchFamily="34" charset="0"/>
                <a:cs typeface="Times New Roman" panose="02020603050405020304" pitchFamily="18" charset="0"/>
              </a:rPr>
              <a:t>The cost of goods sold is determined and recorded each time a sale occurs in:</a:t>
            </a:r>
          </a:p>
          <a:p>
            <a:pPr marL="621792" lvl="1" indent="-320040">
              <a:lnSpc>
                <a:spcPct val="120000"/>
              </a:lnSpc>
              <a:spcBef>
                <a:spcPct val="40000"/>
              </a:spcBef>
              <a:buClr>
                <a:schemeClr val="accent2"/>
              </a:buClr>
              <a:buFont typeface="+mj-lt"/>
              <a:buAutoNum type="alphaLcPeriod"/>
            </a:pPr>
            <a:r>
              <a:rPr lang="en-US" altLang="en-US" sz="2300" dirty="0">
                <a:latin typeface="Calibri" pitchFamily="34" charset="0"/>
                <a:cs typeface="Times New Roman" panose="02020603050405020304" pitchFamily="18" charset="0"/>
              </a:rPr>
              <a:t>periodic inventory system only.</a:t>
            </a:r>
          </a:p>
          <a:p>
            <a:pPr marL="621792" lvl="1" indent="-320040">
              <a:lnSpc>
                <a:spcPct val="120000"/>
              </a:lnSpc>
              <a:spcBef>
                <a:spcPct val="40000"/>
              </a:spcBef>
              <a:buClr>
                <a:schemeClr val="accent2"/>
              </a:buClr>
              <a:buFont typeface="+mj-lt"/>
              <a:buAutoNum type="alphaLcPeriod"/>
            </a:pPr>
            <a:r>
              <a:rPr lang="en-US" altLang="en-US" sz="2300" dirty="0">
                <a:latin typeface="Calibri" pitchFamily="34" charset="0"/>
                <a:cs typeface="Times New Roman" panose="02020603050405020304" pitchFamily="18" charset="0"/>
              </a:rPr>
              <a:t>a perpetual inventory system only.</a:t>
            </a:r>
          </a:p>
          <a:p>
            <a:pPr marL="621792" lvl="1" indent="-320040">
              <a:lnSpc>
                <a:spcPct val="120000"/>
              </a:lnSpc>
              <a:spcBef>
                <a:spcPct val="40000"/>
              </a:spcBef>
              <a:buClr>
                <a:schemeClr val="accent2"/>
              </a:buClr>
              <a:buFont typeface="+mj-lt"/>
              <a:buAutoNum type="alphaLcPeriod"/>
            </a:pPr>
            <a:r>
              <a:rPr lang="en-US" altLang="en-US" sz="2300" dirty="0">
                <a:latin typeface="Calibri" pitchFamily="34" charset="0"/>
                <a:cs typeface="Times New Roman" panose="02020603050405020304" pitchFamily="18" charset="0"/>
              </a:rPr>
              <a:t>both a periodic and perpetual inventory system.</a:t>
            </a:r>
          </a:p>
          <a:p>
            <a:pPr marL="621792" lvl="1" indent="-320040">
              <a:lnSpc>
                <a:spcPct val="120000"/>
              </a:lnSpc>
              <a:spcBef>
                <a:spcPct val="40000"/>
              </a:spcBef>
              <a:buClr>
                <a:schemeClr val="accent2"/>
              </a:buClr>
              <a:buFont typeface="+mj-lt"/>
              <a:buAutoNum type="alphaLcPeriod"/>
            </a:pPr>
            <a:r>
              <a:rPr lang="en-US" altLang="en-US" sz="2300" dirty="0">
                <a:latin typeface="Calibri" pitchFamily="34" charset="0"/>
                <a:cs typeface="Times New Roman" panose="02020603050405020304" pitchFamily="18" charset="0"/>
              </a:rPr>
              <a:t>neither a periodic nor perpetual inventory system.</a:t>
            </a:r>
          </a:p>
        </p:txBody>
      </p:sp>
      <p:sp>
        <p:nvSpPr>
          <p:cNvPr id="6"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3</a:t>
            </a:r>
          </a:p>
        </p:txBody>
      </p:sp>
      <p:sp>
        <p:nvSpPr>
          <p:cNvPr id="5" name="Notched Right Arrow 9">
            <a:extLst>
              <a:ext uri="{FF2B5EF4-FFF2-40B4-BE49-F238E27FC236}">
                <a16:creationId xmlns:a16="http://schemas.microsoft.com/office/drawing/2014/main" id="{80FD0F0C-5EF1-405E-8ABC-8051070FF755}"/>
              </a:ext>
            </a:extLst>
          </p:cNvPr>
          <p:cNvSpPr/>
          <p:nvPr/>
        </p:nvSpPr>
        <p:spPr bwMode="auto">
          <a:xfrm>
            <a:off x="72887" y="3200400"/>
            <a:ext cx="568187" cy="457200"/>
          </a:xfrm>
          <a:prstGeom prst="notchedRightArrow">
            <a:avLst/>
          </a:prstGeom>
          <a:solidFill>
            <a:schemeClr val="tx2">
              <a:lumMod val="75000"/>
            </a:schemeClr>
          </a:solidFill>
          <a:ln w="12700" cap="sq" cmpd="sng" algn="ctr">
            <a:solidFill>
              <a:schemeClr val="tx1"/>
            </a:solidFill>
            <a:prstDash val="solid"/>
            <a:round/>
            <a:headEnd type="none" w="sm" len="sm"/>
            <a:tailEnd type="none" w="sm" len="sm"/>
          </a:ln>
          <a:effectLst/>
        </p:spPr>
        <p:txBody>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endParaRPr lang="en-US" altLang="en-US" dirty="0">
              <a:latin typeface="Liberation Sans" panose="020B0604020202020204" pitchFamily="34" charset="0"/>
            </a:endParaRPr>
          </a:p>
        </p:txBody>
      </p:sp>
    </p:spTree>
    <p:extLst>
      <p:ext uri="{BB962C8B-B14F-4D97-AF65-F5344CB8AC3E}">
        <p14:creationId xmlns:p14="http://schemas.microsoft.com/office/powerpoint/2010/main" val="157024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normAutofit fontScale="90000"/>
          </a:bodyPr>
          <a:lstStyle/>
          <a:p>
            <a:r>
              <a:rPr lang="en-US" altLang="en-US" sz="4400" b="1" dirty="0">
                <a:latin typeface="Calibri" pitchFamily="34" charset="0"/>
                <a:cs typeface="Times New Roman" panose="02020603050405020304" pitchFamily="18" charset="0"/>
              </a:rPr>
              <a:t>Sales Discount</a:t>
            </a:r>
            <a:endParaRPr lang="en-US" sz="2700" dirty="0">
              <a:latin typeface="Calibri" pitchFamily="34" charset="0"/>
            </a:endParaRPr>
          </a:p>
        </p:txBody>
      </p:sp>
      <p:sp>
        <p:nvSpPr>
          <p:cNvPr id="3" name="Content Placeholder 2"/>
          <p:cNvSpPr>
            <a:spLocks noGrp="1"/>
          </p:cNvSpPr>
          <p:nvPr>
            <p:ph sz="quarter" idx="16"/>
          </p:nvPr>
        </p:nvSpPr>
        <p:spPr>
          <a:xfrm>
            <a:off x="304800" y="1752600"/>
            <a:ext cx="8534400" cy="1524000"/>
          </a:xfrm>
        </p:spPr>
        <p:txBody>
          <a:bodyPr/>
          <a:lstStyle/>
          <a:p>
            <a:pPr marL="292608" indent="-292608">
              <a:lnSpc>
                <a:spcPct val="100000"/>
              </a:lnSpc>
              <a:spcBef>
                <a:spcPts val="1200"/>
              </a:spcBef>
              <a:buClr>
                <a:srgbClr val="800000"/>
              </a:buClr>
              <a:buSzPct val="100000"/>
              <a:buFont typeface="Arial" panose="020B0604020202020204" pitchFamily="34" charset="0"/>
              <a:buChar char="•"/>
            </a:pPr>
            <a:r>
              <a:rPr lang="en-US" altLang="en-US" dirty="0">
                <a:latin typeface="Calibri" pitchFamily="34" charset="0"/>
                <a:cs typeface="Times New Roman" panose="02020603050405020304" pitchFamily="18" charset="0"/>
              </a:rPr>
              <a:t>Offered to customers to </a:t>
            </a:r>
            <a:r>
              <a:rPr lang="en-US" altLang="en-US" b="1" dirty="0">
                <a:latin typeface="Calibri" pitchFamily="34" charset="0"/>
                <a:cs typeface="Times New Roman" panose="02020603050405020304" pitchFamily="18" charset="0"/>
              </a:rPr>
              <a:t>promote prompt payment </a:t>
            </a:r>
            <a:r>
              <a:rPr lang="en-US" altLang="en-US" dirty="0">
                <a:latin typeface="Calibri" pitchFamily="34" charset="0"/>
                <a:cs typeface="Times New Roman" panose="02020603050405020304" pitchFamily="18" charset="0"/>
              </a:rPr>
              <a:t>of the balance due.</a:t>
            </a:r>
          </a:p>
          <a:p>
            <a:pPr marL="292608" indent="-292608">
              <a:lnSpc>
                <a:spcPct val="100000"/>
              </a:lnSpc>
              <a:spcBef>
                <a:spcPts val="1200"/>
              </a:spcBef>
              <a:buClr>
                <a:srgbClr val="800000"/>
              </a:buClr>
              <a:buSzPct val="100000"/>
              <a:buFont typeface="Arial" panose="020B0604020202020204" pitchFamily="34" charset="0"/>
              <a:buChar char="•"/>
            </a:pPr>
            <a:r>
              <a:rPr lang="en-US" altLang="en-US" b="1" dirty="0">
                <a:latin typeface="Calibri" pitchFamily="34" charset="0"/>
                <a:cs typeface="Times New Roman" panose="02020603050405020304" pitchFamily="18" charset="0"/>
              </a:rPr>
              <a:t>Contra-revenue account</a:t>
            </a:r>
            <a:r>
              <a:rPr lang="en-US" altLang="en-US" dirty="0">
                <a:latin typeface="Calibri" pitchFamily="34" charset="0"/>
                <a:cs typeface="Times New Roman" panose="02020603050405020304" pitchFamily="18" charset="0"/>
              </a:rPr>
              <a:t> (debit) to Sales Revenue.</a:t>
            </a:r>
          </a:p>
        </p:txBody>
      </p:sp>
      <p:pic>
        <p:nvPicPr>
          <p:cNvPr id="9" name="Content Placeholder 8" descr="Illustration of t-accounts used to calculate net sales. 3 T-accounts are displayed: sales revenue, credit, 3,800; sales returns and allowances, debit, 300; sales discounts, debit, 70. An arrow from each t-accounts points to a label, net sales, which equals $3,430.">
            <a:extLst>
              <a:ext uri="{FF2B5EF4-FFF2-40B4-BE49-F238E27FC236}">
                <a16:creationId xmlns:a16="http://schemas.microsoft.com/office/drawing/2014/main" id="{50627B8D-B4A2-4410-B4FB-AE334D9204BC}"/>
              </a:ext>
            </a:extLst>
          </p:cNvPr>
          <p:cNvPicPr>
            <a:picLocks noGrp="1" noChangeAspect="1"/>
          </p:cNvPicPr>
          <p:nvPr>
            <p:ph sz="quarter" idx="15"/>
          </p:nvPr>
        </p:nvPicPr>
        <p:blipFill>
          <a:blip r:embed="rId3"/>
          <a:stretch>
            <a:fillRect/>
          </a:stretch>
        </p:blipFill>
        <p:spPr>
          <a:xfrm>
            <a:off x="788670" y="4091940"/>
            <a:ext cx="7566660" cy="1569720"/>
          </a:xfrm>
          <a:prstGeom prst="rect">
            <a:avLst/>
          </a:prstGeom>
        </p:spPr>
      </p:pic>
      <p:sp>
        <p:nvSpPr>
          <p:cNvPr id="8"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3</a:t>
            </a:r>
          </a:p>
        </p:txBody>
      </p:sp>
    </p:spTree>
    <p:extLst>
      <p:ext uri="{BB962C8B-B14F-4D97-AF65-F5344CB8AC3E}">
        <p14:creationId xmlns:p14="http://schemas.microsoft.com/office/powerpoint/2010/main" val="41495431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1"/>
            <a:ext cx="8458200" cy="1066800"/>
          </a:xfrm>
        </p:spPr>
        <p:txBody>
          <a:bodyPr>
            <a:normAutofit/>
          </a:bodyPr>
          <a:lstStyle/>
          <a:p>
            <a:r>
              <a:rPr lang="en-US" altLang="en-US" b="1" dirty="0">
                <a:latin typeface="Calibri" pitchFamily="34" charset="0"/>
                <a:cs typeface="Times New Roman" panose="02020603050405020304" pitchFamily="18" charset="0"/>
              </a:rPr>
              <a:t>Sales Discount</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Illustration</a:t>
            </a:r>
            <a:r>
              <a:rPr lang="en-US" altLang="en-US" sz="2700" b="1" dirty="0">
                <a:latin typeface="Calibri" pitchFamily="34" charset="0"/>
                <a:cs typeface="Times New Roman" panose="02020603050405020304" pitchFamily="18" charset="0"/>
              </a:rPr>
              <a:t> </a:t>
            </a:r>
            <a:endParaRPr lang="en-US" sz="2700" dirty="0">
              <a:latin typeface="Calibri" pitchFamily="34" charset="0"/>
            </a:endParaRPr>
          </a:p>
        </p:txBody>
      </p:sp>
      <p:sp>
        <p:nvSpPr>
          <p:cNvPr id="3" name="Content Placeholder 2"/>
          <p:cNvSpPr>
            <a:spLocks noGrp="1"/>
          </p:cNvSpPr>
          <p:nvPr>
            <p:ph sz="quarter" idx="16"/>
          </p:nvPr>
        </p:nvSpPr>
        <p:spPr>
          <a:xfrm>
            <a:off x="304800" y="1676399"/>
            <a:ext cx="8001000" cy="1623391"/>
          </a:xfrm>
        </p:spPr>
        <p:txBody>
          <a:bodyPr>
            <a:normAutofit/>
          </a:bodyPr>
          <a:lstStyle/>
          <a:p>
            <a:pPr>
              <a:lnSpc>
                <a:spcPct val="100000"/>
              </a:lnSpc>
            </a:pPr>
            <a:r>
              <a:rPr lang="en-US" altLang="en-US" sz="2000" dirty="0">
                <a:latin typeface="Calibri" pitchFamily="34" charset="0"/>
                <a:cs typeface="Times New Roman" panose="02020603050405020304" pitchFamily="18" charset="0"/>
              </a:rPr>
              <a:t>Assume Sauk Stereo pays the balance due of $3,500 (gross invoice price of $3,800 less purchase returns and allowances of $300) on May 14, the last day of the discount period. Prepare the journal entry PW Audio Supply makes to record the receipt on May 14</a:t>
            </a:r>
            <a:r>
              <a:rPr lang="en-US" altLang="en-US" sz="2400" dirty="0">
                <a:latin typeface="Calibri" pitchFamily="34" charset="0"/>
                <a:cs typeface="Times New Roman" panose="02020603050405020304" pitchFamily="18" charset="0"/>
              </a:rPr>
              <a:t>.</a:t>
            </a:r>
          </a:p>
        </p:txBody>
      </p:sp>
      <p:graphicFrame>
        <p:nvGraphicFramePr>
          <p:cNvPr id="22" name="Table Placeholder 27"/>
          <p:cNvGraphicFramePr>
            <a:graphicFrameLocks noGrp="1"/>
          </p:cNvGraphicFramePr>
          <p:nvPr>
            <p:ph sz="quarter" idx="21"/>
            <p:extLst>
              <p:ext uri="{D42A27DB-BD31-4B8C-83A1-F6EECF244321}">
                <p14:modId xmlns:p14="http://schemas.microsoft.com/office/powerpoint/2010/main" val="3961946916"/>
              </p:ext>
            </p:extLst>
          </p:nvPr>
        </p:nvGraphicFramePr>
        <p:xfrm>
          <a:off x="674529" y="3657600"/>
          <a:ext cx="7794943" cy="111252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222943">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May 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Cash</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3,430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Sales Discounts</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libri" pitchFamily="34" charset="0"/>
                        </a:rPr>
                        <a:t>70*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396875"/>
                      <a:r>
                        <a:rPr lang="en-US" altLang="en-US" sz="1800" dirty="0">
                          <a:latin typeface="Calibri" pitchFamily="34" charset="0"/>
                          <a:cs typeface="Times New Roman" panose="02020603050405020304" pitchFamily="18" charset="0"/>
                        </a:rPr>
                        <a:t>Accounts Receivable</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3,500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3220509"/>
                  </a:ext>
                </a:extLst>
              </a:tr>
            </a:tbl>
          </a:graphicData>
        </a:graphic>
      </p:graphicFrame>
      <p:sp>
        <p:nvSpPr>
          <p:cNvPr id="9" name="Content Placeholder 8"/>
          <p:cNvSpPr>
            <a:spLocks noGrp="1"/>
          </p:cNvSpPr>
          <p:nvPr>
            <p:ph sz="quarter" idx="26"/>
          </p:nvPr>
        </p:nvSpPr>
        <p:spPr>
          <a:xfrm>
            <a:off x="381000" y="5867400"/>
            <a:ext cx="3352800" cy="381000"/>
          </a:xfrm>
        </p:spPr>
        <p:txBody>
          <a:bodyPr/>
          <a:lstStyle/>
          <a:p>
            <a:r>
              <a:rPr lang="en-US" altLang="en-US" sz="2000" dirty="0">
                <a:latin typeface="Calibri" pitchFamily="34" charset="0"/>
                <a:cs typeface="Times New Roman" panose="02020603050405020304" pitchFamily="18" charset="0"/>
              </a:rPr>
              <a:t>*[($3,800 − $300) × 2%]</a:t>
            </a:r>
          </a:p>
        </p:txBody>
      </p:sp>
      <p:sp>
        <p:nvSpPr>
          <p:cNvPr id="14"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3</a:t>
            </a:r>
          </a:p>
        </p:txBody>
      </p:sp>
    </p:spTree>
    <p:extLst>
      <p:ext uri="{BB962C8B-B14F-4D97-AF65-F5344CB8AC3E}">
        <p14:creationId xmlns:p14="http://schemas.microsoft.com/office/powerpoint/2010/main" val="42598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Times New Roman" panose="02020603050405020304" pitchFamily="18" charset="0"/>
              </a:rPr>
              <a:t>DO IT! 3: Sales Transactions</a:t>
            </a:r>
            <a:endParaRPr lang="en-US" sz="2700" dirty="0">
              <a:latin typeface="Calibri" pitchFamily="34" charset="0"/>
            </a:endParaRPr>
          </a:p>
        </p:txBody>
      </p:sp>
      <p:sp>
        <p:nvSpPr>
          <p:cNvPr id="3" name="Content Placeholder 2"/>
          <p:cNvSpPr>
            <a:spLocks noGrp="1"/>
          </p:cNvSpPr>
          <p:nvPr>
            <p:ph sz="quarter" idx="16"/>
          </p:nvPr>
        </p:nvSpPr>
        <p:spPr>
          <a:xfrm>
            <a:off x="304800" y="1676400"/>
            <a:ext cx="8610600" cy="1981200"/>
          </a:xfrm>
        </p:spPr>
        <p:txBody>
          <a:bodyPr/>
          <a:lstStyle/>
          <a:p>
            <a:pPr>
              <a:lnSpc>
                <a:spcPct val="120000"/>
              </a:lnSpc>
              <a:spcBef>
                <a:spcPts val="1200"/>
              </a:spcBef>
            </a:pPr>
            <a:r>
              <a:rPr lang="en-US" sz="2000" dirty="0">
                <a:latin typeface="Calibri" pitchFamily="34" charset="0"/>
                <a:cs typeface="Times New Roman" panose="02020603050405020304" pitchFamily="18" charset="0"/>
              </a:rPr>
              <a:t>On September 5, De La Hoya Company buys merchandise on account from Junot Diaz Company. The selling price of the goods is $1,500, and the cost to Diaz Company was $800. On September 8, De La Hoya returns defective goods with a selling price of $200 and a fair value of $30. Record the transactions on the books of Junot Diaz Company.</a:t>
            </a:r>
          </a:p>
        </p:txBody>
      </p:sp>
      <p:graphicFrame>
        <p:nvGraphicFramePr>
          <p:cNvPr id="26" name="Table Placeholder 27"/>
          <p:cNvGraphicFramePr>
            <a:graphicFrameLocks noGrp="1"/>
          </p:cNvGraphicFramePr>
          <p:nvPr>
            <p:ph sz="quarter" idx="26"/>
            <p:extLst>
              <p:ext uri="{D42A27DB-BD31-4B8C-83A1-F6EECF244321}">
                <p14:modId xmlns:p14="http://schemas.microsoft.com/office/powerpoint/2010/main" val="3642790692"/>
              </p:ext>
            </p:extLst>
          </p:nvPr>
        </p:nvGraphicFramePr>
        <p:xfrm>
          <a:off x="674529" y="4171122"/>
          <a:ext cx="7794943" cy="148336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222943">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a:lnSpc>
                          <a:spcPct val="100000"/>
                        </a:lnSpc>
                        <a:spcBef>
                          <a:spcPts val="0"/>
                        </a:spcBef>
                        <a:defRPr/>
                      </a:pPr>
                      <a:r>
                        <a:rPr lang="en-US" altLang="en-US" sz="1800" dirty="0">
                          <a:latin typeface="Calibri" pitchFamily="34" charset="0"/>
                          <a:cs typeface="Times New Roman" panose="02020603050405020304" pitchFamily="18" charset="0"/>
                        </a:rPr>
                        <a:t>Sept. 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Calibri" pitchFamily="34" charset="0"/>
                          <a:cs typeface="Times New Roman" panose="02020603050405020304" pitchFamily="18" charset="0"/>
                        </a:rPr>
                        <a:t>Accounts Receivable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1,500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346075"/>
                      <a:r>
                        <a:rPr lang="en-US" sz="1800" dirty="0">
                          <a:latin typeface="Calibri" pitchFamily="34" charset="0"/>
                          <a:cs typeface="Times New Roman" panose="02020603050405020304" pitchFamily="18" charset="0"/>
                        </a:rPr>
                        <a:t>Sales Revenue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1,500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r h="370840">
                <a:tc>
                  <a:txBody>
                    <a:bodyPr/>
                    <a:lstStyle/>
                    <a:p>
                      <a:pPr marL="0" indent="514350">
                        <a:lnSpc>
                          <a:spcPct val="100000"/>
                        </a:lnSpc>
                        <a:spcBef>
                          <a:spcPts val="0"/>
                        </a:spcBef>
                        <a:defRPr/>
                      </a:pPr>
                      <a:r>
                        <a:rPr lang="en-US" altLang="en-US" sz="1800" dirty="0">
                          <a:latin typeface="Calibri" pitchFamily="34" charset="0"/>
                          <a:cs typeface="Times New Roman" panose="02020603050405020304" pitchFamily="18"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Calibri" pitchFamily="34" charset="0"/>
                          <a:cs typeface="Times New Roman" panose="02020603050405020304" pitchFamily="18" charset="0"/>
                        </a:rPr>
                        <a:t>Cost of Goods Sold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libri" pitchFamily="34" charset="0"/>
                        </a:rPr>
                        <a:t>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en-US"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3220509"/>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396875"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Inventory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9120040"/>
                  </a:ext>
                </a:extLst>
              </a:tr>
            </a:tbl>
          </a:graphicData>
        </a:graphic>
      </p:graphicFrame>
      <p:sp>
        <p:nvSpPr>
          <p:cNvPr id="19"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3</a:t>
            </a:r>
          </a:p>
        </p:txBody>
      </p:sp>
    </p:spTree>
    <p:extLst>
      <p:ext uri="{BB962C8B-B14F-4D97-AF65-F5344CB8AC3E}">
        <p14:creationId xmlns:p14="http://schemas.microsoft.com/office/powerpoint/2010/main" val="167311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altLang="en-US" b="1" dirty="0">
                <a:latin typeface="Calibri" pitchFamily="34" charset="0"/>
                <a:cs typeface="Times New Roman" panose="02020603050405020304" pitchFamily="18" charset="0"/>
              </a:rPr>
              <a:t>Merchandising Operations</a:t>
            </a:r>
          </a:p>
        </p:txBody>
      </p:sp>
      <p:sp>
        <p:nvSpPr>
          <p:cNvPr id="8"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1</a:t>
            </a:r>
          </a:p>
        </p:txBody>
      </p:sp>
      <p:pic>
        <p:nvPicPr>
          <p:cNvPr id="11" name="Picture Placeholder 8" descr="Illustration depicts goods that are bought by a retailer from a wholesaler are sold to a consumer.">
            <a:extLst>
              <a:ext uri="{FF2B5EF4-FFF2-40B4-BE49-F238E27FC236}">
                <a16:creationId xmlns:a16="http://schemas.microsoft.com/office/drawing/2014/main" id="{8B0AC43E-845E-494E-BBF1-3C71A82B64E3}"/>
              </a:ext>
            </a:extLst>
          </p:cNvPr>
          <p:cNvPicPr>
            <a:picLocks noChangeAspect="1"/>
          </p:cNvPicPr>
          <p:nvPr/>
        </p:nvPicPr>
        <p:blipFill>
          <a:blip r:embed="rId3"/>
          <a:stretch>
            <a:fillRect/>
          </a:stretch>
        </p:blipFill>
        <p:spPr>
          <a:xfrm>
            <a:off x="1181100" y="1967125"/>
            <a:ext cx="6781800" cy="3261360"/>
          </a:xfrm>
          <a:prstGeom prst="rect">
            <a:avLst/>
          </a:prstGeom>
        </p:spPr>
      </p:pic>
      <p:sp>
        <p:nvSpPr>
          <p:cNvPr id="12" name="Content Placeholder 2">
            <a:extLst>
              <a:ext uri="{FF2B5EF4-FFF2-40B4-BE49-F238E27FC236}">
                <a16:creationId xmlns:a16="http://schemas.microsoft.com/office/drawing/2014/main" id="{3FAAAC1F-CE74-40AB-AA24-60DE9F715A46}"/>
              </a:ext>
            </a:extLst>
          </p:cNvPr>
          <p:cNvSpPr>
            <a:spLocks noGrp="1"/>
          </p:cNvSpPr>
          <p:nvPr>
            <p:ph sz="quarter" idx="16"/>
          </p:nvPr>
        </p:nvSpPr>
        <p:spPr>
          <a:xfrm>
            <a:off x="838200" y="5538261"/>
            <a:ext cx="8001000" cy="710139"/>
          </a:xfrm>
        </p:spPr>
        <p:txBody>
          <a:bodyPr>
            <a:normAutofit lnSpcReduction="10000"/>
          </a:bodyPr>
          <a:lstStyle/>
          <a:p>
            <a:r>
              <a:rPr lang="en-US" altLang="en-US" sz="2400" dirty="0">
                <a:latin typeface="Calibri" pitchFamily="34" charset="0"/>
                <a:cs typeface="Times New Roman" panose="02020603050405020304" pitchFamily="18" charset="0"/>
              </a:rPr>
              <a:t>The primary source of revenues is referred to as </a:t>
            </a:r>
            <a:r>
              <a:rPr lang="en-US" altLang="en-US" sz="2400" b="1" dirty="0">
                <a:latin typeface="Calibri" pitchFamily="34" charset="0"/>
                <a:cs typeface="Times New Roman" panose="02020603050405020304" pitchFamily="18" charset="0"/>
              </a:rPr>
              <a:t>sales</a:t>
            </a:r>
            <a:r>
              <a:rPr lang="en-US" altLang="en-US" sz="2400" b="1" baseline="0" dirty="0">
                <a:latin typeface="Calibri" pitchFamily="34" charset="0"/>
                <a:cs typeface="Times New Roman" panose="02020603050405020304" pitchFamily="18" charset="0"/>
              </a:rPr>
              <a:t> </a:t>
            </a:r>
            <a:r>
              <a:rPr lang="en-US" altLang="en-US" sz="2400" b="1" dirty="0">
                <a:latin typeface="Calibri" pitchFamily="34" charset="0"/>
                <a:cs typeface="Times New Roman" panose="02020603050405020304" pitchFamily="18" charset="0"/>
              </a:rPr>
              <a:t>revenue</a:t>
            </a:r>
            <a:r>
              <a:rPr lang="en-US" altLang="en-US" sz="2400" dirty="0">
                <a:latin typeface="Calibri" pitchFamily="34" charset="0"/>
                <a:cs typeface="Times New Roman" panose="02020603050405020304" pitchFamily="18" charset="0"/>
              </a:rPr>
              <a:t> or </a:t>
            </a:r>
            <a:r>
              <a:rPr lang="en-US" altLang="en-US" sz="2400" b="1" dirty="0">
                <a:latin typeface="Calibri" pitchFamily="34" charset="0"/>
                <a:cs typeface="Times New Roman" panose="02020603050405020304" pitchFamily="18" charset="0"/>
              </a:rPr>
              <a:t>sales</a:t>
            </a:r>
            <a:r>
              <a:rPr lang="en-US" altLang="en-US" sz="2400" dirty="0">
                <a:latin typeface="Calibri" pitchFamily="34" charset="0"/>
                <a:cs typeface="Times New Roman" panose="02020603050405020304" pitchFamily="18" charset="0"/>
              </a:rPr>
              <a:t>.</a:t>
            </a:r>
          </a:p>
        </p:txBody>
      </p:sp>
    </p:spTree>
    <p:extLst>
      <p:ext uri="{BB962C8B-B14F-4D97-AF65-F5344CB8AC3E}">
        <p14:creationId xmlns:p14="http://schemas.microsoft.com/office/powerpoint/2010/main" val="2817360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58952"/>
            <a:ext cx="8534400" cy="1066800"/>
          </a:xfrm>
        </p:spPr>
        <p:txBody>
          <a:bodyPr>
            <a:noAutofit/>
          </a:bodyPr>
          <a:lstStyle/>
          <a:p>
            <a:r>
              <a:rPr lang="en-US" b="1" dirty="0">
                <a:latin typeface="Calibri" pitchFamily="34" charset="0"/>
                <a:cs typeface="Times New Roman" panose="02020603050405020304" pitchFamily="18" charset="0"/>
              </a:rPr>
              <a:t>DO IT! 3: Sales Transactions (Continued)</a:t>
            </a:r>
            <a:endParaRPr lang="en-US" b="1" dirty="0">
              <a:latin typeface="Calibri" pitchFamily="34" charset="0"/>
            </a:endParaRPr>
          </a:p>
        </p:txBody>
      </p:sp>
      <p:sp>
        <p:nvSpPr>
          <p:cNvPr id="3" name="Content Placeholder 2"/>
          <p:cNvSpPr>
            <a:spLocks noGrp="1"/>
          </p:cNvSpPr>
          <p:nvPr>
            <p:ph sz="quarter" idx="16"/>
          </p:nvPr>
        </p:nvSpPr>
        <p:spPr>
          <a:xfrm>
            <a:off x="304800" y="2095500"/>
            <a:ext cx="8610600" cy="1981200"/>
          </a:xfrm>
        </p:spPr>
        <p:txBody>
          <a:bodyPr/>
          <a:lstStyle/>
          <a:p>
            <a:pPr>
              <a:lnSpc>
                <a:spcPct val="120000"/>
              </a:lnSpc>
              <a:spcBef>
                <a:spcPts val="1200"/>
              </a:spcBef>
            </a:pPr>
            <a:r>
              <a:rPr lang="en-US" sz="2000" dirty="0">
                <a:latin typeface="Calibri" pitchFamily="34" charset="0"/>
                <a:cs typeface="Times New Roman" panose="02020603050405020304" pitchFamily="18" charset="0"/>
              </a:rPr>
              <a:t>On September 5, De La Hoya Company buys merchandise on account from Junot Diaz Company. The selling price of the goods is $1,500, and the cost to Diaz Company was $800. On September 8, De La Hoya returns defective goods with a selling price of $200 and a fair value of $30. Record the transactions on the books of Junot Diaz Company.</a:t>
            </a:r>
          </a:p>
        </p:txBody>
      </p:sp>
      <p:graphicFrame>
        <p:nvGraphicFramePr>
          <p:cNvPr id="29" name="Table Placeholder 27"/>
          <p:cNvGraphicFramePr>
            <a:graphicFrameLocks noGrp="1"/>
          </p:cNvGraphicFramePr>
          <p:nvPr>
            <p:ph sz="quarter" idx="24"/>
            <p:extLst>
              <p:ext uri="{D42A27DB-BD31-4B8C-83A1-F6EECF244321}">
                <p14:modId xmlns:p14="http://schemas.microsoft.com/office/powerpoint/2010/main" val="902657281"/>
              </p:ext>
            </p:extLst>
          </p:nvPr>
        </p:nvGraphicFramePr>
        <p:xfrm>
          <a:off x="674529" y="4137660"/>
          <a:ext cx="7794943" cy="148336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222943">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a:lnSpc>
                          <a:spcPct val="100000"/>
                        </a:lnSpc>
                        <a:spcBef>
                          <a:spcPts val="0"/>
                        </a:spcBef>
                        <a:defRPr/>
                      </a:pPr>
                      <a:r>
                        <a:rPr lang="en-US" altLang="en-US" sz="1800" dirty="0">
                          <a:latin typeface="Calibri" pitchFamily="34" charset="0"/>
                          <a:cs typeface="Times New Roman" panose="02020603050405020304" pitchFamily="18" charset="0"/>
                        </a:rPr>
                        <a:t>Sept. 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Calibri" pitchFamily="34" charset="0"/>
                          <a:cs typeface="Times New Roman" panose="02020603050405020304" pitchFamily="18" charset="0"/>
                        </a:rPr>
                        <a:t> Sales Returns and Allowances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346075"/>
                      <a:r>
                        <a:rPr lang="en-US" sz="1800" dirty="0">
                          <a:latin typeface="Calibri" pitchFamily="34" charset="0"/>
                          <a:cs typeface="Times New Roman" panose="02020603050405020304" pitchFamily="18" charset="0"/>
                        </a:rPr>
                        <a:t> Accounts Receivable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r h="370840">
                <a:tc>
                  <a:txBody>
                    <a:bodyPr/>
                    <a:lstStyle/>
                    <a:p>
                      <a:pPr marL="0" indent="514350">
                        <a:lnSpc>
                          <a:spcPct val="100000"/>
                        </a:lnSpc>
                        <a:spcBef>
                          <a:spcPts val="0"/>
                        </a:spcBef>
                        <a:defRPr/>
                      </a:pPr>
                      <a:r>
                        <a:rPr lang="en-US" altLang="en-US" sz="1800" dirty="0">
                          <a:latin typeface="Calibri" pitchFamily="34" charset="0"/>
                          <a:cs typeface="Times New Roman" panose="0202060305040502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Calibri" pitchFamily="34" charset="0"/>
                          <a:cs typeface="Times New Roman" panose="02020603050405020304" pitchFamily="18" charset="0"/>
                        </a:rPr>
                        <a:t>Inventory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libri" pitchFamily="34" charset="0"/>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en-US"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3220509"/>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463550"/>
                      <a:r>
                        <a:rPr lang="en-US" altLang="en-US" sz="1800" dirty="0">
                          <a:latin typeface="Calibri" pitchFamily="34" charset="0"/>
                          <a:cs typeface="Times New Roman" panose="02020603050405020304" pitchFamily="18" charset="0"/>
                        </a:rPr>
                        <a:t>Cost of Goods Sold</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9120040"/>
                  </a:ext>
                </a:extLst>
              </a:tr>
            </a:tbl>
          </a:graphicData>
        </a:graphic>
      </p:graphicFrame>
      <p:sp>
        <p:nvSpPr>
          <p:cNvPr id="19"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3</a:t>
            </a:r>
          </a:p>
        </p:txBody>
      </p:sp>
    </p:spTree>
    <p:extLst>
      <p:ext uri="{BB962C8B-B14F-4D97-AF65-F5344CB8AC3E}">
        <p14:creationId xmlns:p14="http://schemas.microsoft.com/office/powerpoint/2010/main" val="235323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999" y="3886200"/>
            <a:ext cx="7732713" cy="520700"/>
          </a:xfrm>
        </p:spPr>
        <p:txBody>
          <a:bodyPr/>
          <a:lstStyle/>
          <a:p>
            <a:pPr>
              <a:spcBef>
                <a:spcPct val="0"/>
              </a:spcBef>
            </a:pPr>
            <a:r>
              <a:rPr lang="en-US" sz="1800" b="1" kern="1200" dirty="0">
                <a:solidFill>
                  <a:schemeClr val="tx1"/>
                </a:solidFill>
                <a:effectLst/>
                <a:latin typeface="Liberation Sans" panose="020B0604020202020204" pitchFamily="34" charset="0"/>
              </a:rPr>
              <a:t>Learning Objective 5-4</a:t>
            </a:r>
          </a:p>
        </p:txBody>
      </p:sp>
      <p:sp>
        <p:nvSpPr>
          <p:cNvPr id="4" name="Rectangle 5"/>
          <p:cNvSpPr>
            <a:spLocks noChangeArrowheads="1"/>
          </p:cNvSpPr>
          <p:nvPr/>
        </p:nvSpPr>
        <p:spPr bwMode="auto">
          <a:xfrm>
            <a:off x="762000" y="4419600"/>
            <a:ext cx="7772400" cy="928688"/>
          </a:xfrm>
          <a:prstGeom prst="rect">
            <a:avLst/>
          </a:prstGeom>
          <a:solidFill>
            <a:srgbClr val="045072"/>
          </a:solidFill>
          <a:ln>
            <a:noFill/>
          </a:ln>
          <a:effectLst/>
        </p:spPr>
        <p:txBody>
          <a:bodyPr wrap="square" lIns="86493" tIns="34597" rIns="86493" bIns="43247" anchor="ctr"/>
          <a:lstStyle/>
          <a:p>
            <a:pPr marL="111120"/>
            <a:r>
              <a:rPr lang="en-US" sz="3200" b="1" i="0" dirty="0">
                <a:solidFill>
                  <a:srgbClr val="FFFFFF"/>
                </a:solidFill>
                <a:latin typeface="Liberation Sans" panose="020B0604020202020204" pitchFamily="34" charset="0"/>
              </a:rPr>
              <a:t>The Accounting Cycle for a Merchandising Company</a:t>
            </a:r>
          </a:p>
        </p:txBody>
      </p:sp>
      <p:sp>
        <p:nvSpPr>
          <p:cNvPr id="5" name="Slide Number Placeholder 4"/>
          <p:cNvSpPr>
            <a:spLocks noGrp="1"/>
          </p:cNvSpPr>
          <p:nvPr>
            <p:ph type="sldNum" sz="quarter" idx="12"/>
          </p:nvPr>
        </p:nvSpPr>
        <p:spPr/>
        <p:txBody>
          <a:bodyPr/>
          <a:lstStyle/>
          <a:p>
            <a:fld id="{06860628-5F1D-44E4-9593-9C2BF515535C}" type="slidenum">
              <a:rPr lang="en-US" smtClean="0"/>
              <a:t>41</a:t>
            </a:fld>
            <a:endParaRPr lang="en-US"/>
          </a:p>
        </p:txBody>
      </p:sp>
    </p:spTree>
    <p:extLst>
      <p:ext uri="{BB962C8B-B14F-4D97-AF65-F5344CB8AC3E}">
        <p14:creationId xmlns:p14="http://schemas.microsoft.com/office/powerpoint/2010/main" val="4272108785"/>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533400" y="274320"/>
            <a:ext cx="8247743" cy="928688"/>
          </a:xfrm>
          <a:prstGeom prst="rect">
            <a:avLst/>
          </a:prstGeom>
          <a:solidFill>
            <a:srgbClr val="045072"/>
          </a:solidFill>
          <a:ln>
            <a:noFill/>
          </a:ln>
          <a:effectLst/>
        </p:spPr>
        <p:txBody>
          <a:bodyPr wrap="square" lIns="86493" tIns="34597" rIns="86493" bIns="43247" anchor="ctr"/>
          <a:lstStyle/>
          <a:p>
            <a:pPr marL="111120"/>
            <a:r>
              <a:rPr lang="en-US" sz="3200" i="0" dirty="0">
                <a:solidFill>
                  <a:srgbClr val="FFFFFF"/>
                </a:solidFill>
                <a:latin typeface="Liberation Sans" panose="020B0604020202020204" pitchFamily="34" charset="0"/>
              </a:rPr>
              <a:t>Outline</a:t>
            </a:r>
          </a:p>
        </p:txBody>
      </p:sp>
      <p:sp>
        <p:nvSpPr>
          <p:cNvPr id="8" name="Text Box 3"/>
          <p:cNvSpPr txBox="1">
            <a:spLocks noChangeArrowheads="1"/>
          </p:cNvSpPr>
          <p:nvPr/>
        </p:nvSpPr>
        <p:spPr bwMode="auto">
          <a:xfrm>
            <a:off x="533400" y="1479550"/>
            <a:ext cx="7772400" cy="10509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Adjusting entries</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Closing entries</a:t>
            </a:r>
            <a:endParaRPr lang="en-US" altLang="en-US" sz="2200" b="0" i="0" dirty="0">
              <a:solidFill>
                <a:srgbClr val="000000"/>
              </a:solidFill>
              <a:latin typeface="Liberation Sans" panose="020B0604020202020204" pitchFamily="34" charset="0"/>
            </a:endParaRPr>
          </a:p>
        </p:txBody>
      </p:sp>
      <p:sp>
        <p:nvSpPr>
          <p:cNvPr id="3" name="Slide Number Placeholder 2"/>
          <p:cNvSpPr>
            <a:spLocks noGrp="1"/>
          </p:cNvSpPr>
          <p:nvPr>
            <p:ph type="sldNum" sz="quarter" idx="12"/>
          </p:nvPr>
        </p:nvSpPr>
        <p:spPr/>
        <p:txBody>
          <a:bodyPr/>
          <a:lstStyle/>
          <a:p>
            <a:fld id="{06860628-5F1D-44E4-9593-9C2BF515535C}" type="slidenum">
              <a:rPr lang="en-US" smtClean="0"/>
              <a:t>42</a:t>
            </a:fld>
            <a:endParaRPr lang="en-US"/>
          </a:p>
        </p:txBody>
      </p:sp>
    </p:spTree>
    <p:extLst>
      <p:ext uri="{BB962C8B-B14F-4D97-AF65-F5344CB8AC3E}">
        <p14:creationId xmlns:p14="http://schemas.microsoft.com/office/powerpoint/2010/main" val="1176784885"/>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Calibri" pitchFamily="34" charset="0"/>
                <a:cs typeface="Times New Roman" panose="02020603050405020304" pitchFamily="18" charset="0"/>
              </a:rPr>
              <a:t>Adjusting Entries</a:t>
            </a:r>
            <a:endParaRPr lang="en-US" dirty="0">
              <a:latin typeface="Calibri" pitchFamily="34" charset="0"/>
            </a:endParaRPr>
          </a:p>
        </p:txBody>
      </p:sp>
      <p:sp>
        <p:nvSpPr>
          <p:cNvPr id="10"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4</a:t>
            </a:r>
          </a:p>
        </p:txBody>
      </p:sp>
      <p:sp>
        <p:nvSpPr>
          <p:cNvPr id="11" name="Content Placeholder 2">
            <a:extLst>
              <a:ext uri="{FF2B5EF4-FFF2-40B4-BE49-F238E27FC236}">
                <a16:creationId xmlns:a16="http://schemas.microsoft.com/office/drawing/2014/main" id="{25C22DB5-E6C0-42C8-A0B3-C136BEE0A126}"/>
              </a:ext>
            </a:extLst>
          </p:cNvPr>
          <p:cNvSpPr>
            <a:spLocks noGrp="1"/>
          </p:cNvSpPr>
          <p:nvPr>
            <p:ph sz="quarter" idx="16"/>
          </p:nvPr>
        </p:nvSpPr>
        <p:spPr>
          <a:xfrm>
            <a:off x="304800" y="1646583"/>
            <a:ext cx="8077200" cy="3886200"/>
          </a:xfrm>
        </p:spPr>
        <p:txBody>
          <a:bodyPr/>
          <a:lstStyle/>
          <a:p>
            <a:pPr marL="292608" indent="-292608">
              <a:lnSpc>
                <a:spcPct val="100000"/>
              </a:lnSpc>
              <a:spcBef>
                <a:spcPts val="1200"/>
              </a:spcBef>
              <a:buClr>
                <a:srgbClr val="800000"/>
              </a:buClr>
              <a:buSzPct val="100000"/>
              <a:buFont typeface="Arial" panose="020B0604020202020204" pitchFamily="34" charset="0"/>
              <a:buChar char="•"/>
            </a:pPr>
            <a:r>
              <a:rPr lang="en-US" altLang="en-US" sz="2600" dirty="0">
                <a:latin typeface="Calibri" pitchFamily="34" charset="0"/>
                <a:cs typeface="Times New Roman" panose="02020603050405020304" pitchFamily="18" charset="0"/>
              </a:rPr>
              <a:t>Generally the same as a service company. </a:t>
            </a:r>
          </a:p>
          <a:p>
            <a:pPr marL="292608" indent="-292608">
              <a:lnSpc>
                <a:spcPct val="100000"/>
              </a:lnSpc>
              <a:spcBef>
                <a:spcPts val="1200"/>
              </a:spcBef>
              <a:buClr>
                <a:srgbClr val="800000"/>
              </a:buClr>
              <a:buSzPct val="100000"/>
              <a:buFont typeface="Arial" panose="020B0604020202020204" pitchFamily="34" charset="0"/>
              <a:buChar char="•"/>
            </a:pPr>
            <a:r>
              <a:rPr lang="en-US" altLang="en-US" sz="2600" dirty="0">
                <a:latin typeface="Calibri" pitchFamily="34" charset="0"/>
                <a:cs typeface="Times New Roman" panose="02020603050405020304" pitchFamily="18" charset="0"/>
              </a:rPr>
              <a:t>One additional adjustment to make the records agree with the actual inventory on hand.</a:t>
            </a:r>
          </a:p>
          <a:p>
            <a:pPr marL="292608" indent="-292608">
              <a:lnSpc>
                <a:spcPct val="100000"/>
              </a:lnSpc>
              <a:spcBef>
                <a:spcPts val="1200"/>
              </a:spcBef>
              <a:buClr>
                <a:srgbClr val="800000"/>
              </a:buClr>
              <a:buSzPct val="100000"/>
              <a:buFont typeface="Arial" panose="020B0604020202020204" pitchFamily="34" charset="0"/>
              <a:buChar char="•"/>
            </a:pPr>
            <a:r>
              <a:rPr lang="en-US" altLang="en-US" sz="2600" dirty="0">
                <a:latin typeface="Calibri" pitchFamily="34" charset="0"/>
                <a:cs typeface="Times New Roman" panose="02020603050405020304" pitchFamily="18" charset="0"/>
              </a:rPr>
              <a:t>Involves adjusting Inventory and Cost of Goods Sold.</a:t>
            </a:r>
          </a:p>
        </p:txBody>
      </p:sp>
    </p:spTree>
    <p:extLst>
      <p:ext uri="{BB962C8B-B14F-4D97-AF65-F5344CB8AC3E}">
        <p14:creationId xmlns:p14="http://schemas.microsoft.com/office/powerpoint/2010/main" val="374909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Calibri" pitchFamily="34" charset="0"/>
                <a:cs typeface="Times New Roman" panose="02020603050405020304" pitchFamily="18" charset="0"/>
              </a:rPr>
              <a:t>Adjusting Entries</a:t>
            </a:r>
            <a:endParaRPr lang="en-US" dirty="0">
              <a:latin typeface="Calibri" pitchFamily="34" charset="0"/>
            </a:endParaRPr>
          </a:p>
        </p:txBody>
      </p:sp>
      <p:sp>
        <p:nvSpPr>
          <p:cNvPr id="3" name="Content Placeholder 2"/>
          <p:cNvSpPr>
            <a:spLocks noGrp="1"/>
          </p:cNvSpPr>
          <p:nvPr>
            <p:ph sz="quarter" idx="17"/>
          </p:nvPr>
        </p:nvSpPr>
        <p:spPr>
          <a:xfrm>
            <a:off x="304800" y="1752600"/>
            <a:ext cx="8534400" cy="2053046"/>
          </a:xfrm>
        </p:spPr>
        <p:txBody>
          <a:bodyPr>
            <a:normAutofit fontScale="85000" lnSpcReduction="20000"/>
          </a:bodyPr>
          <a:lstStyle/>
          <a:p>
            <a:pPr>
              <a:lnSpc>
                <a:spcPct val="120000"/>
              </a:lnSpc>
            </a:pPr>
            <a:r>
              <a:rPr lang="en-US" altLang="en-US" b="1" dirty="0">
                <a:latin typeface="Calibri" pitchFamily="34" charset="0"/>
                <a:cs typeface="Times New Roman" panose="02020603050405020304" pitchFamily="18" charset="0"/>
              </a:rPr>
              <a:t>Illustration:  </a:t>
            </a:r>
            <a:r>
              <a:rPr lang="en-US" altLang="en-US" dirty="0">
                <a:latin typeface="Calibri" pitchFamily="34" charset="0"/>
                <a:cs typeface="Times New Roman" panose="02020603050405020304" pitchFamily="18" charset="0"/>
              </a:rPr>
              <a:t>Suppose that PW Audio Supply has an unadjusted balance of $40,500 in Merchandise Inventory. Through a physical count, PW Audio determines that its actual merchandise inventory at year-end is $40,000. On December 31 the company would make an adjusting entry as follows.</a:t>
            </a:r>
          </a:p>
        </p:txBody>
      </p:sp>
      <p:graphicFrame>
        <p:nvGraphicFramePr>
          <p:cNvPr id="16" name="Table Placeholder 27"/>
          <p:cNvGraphicFramePr>
            <a:graphicFrameLocks noGrp="1"/>
          </p:cNvGraphicFramePr>
          <p:nvPr>
            <p:ph sz="quarter" idx="21"/>
          </p:nvPr>
        </p:nvGraphicFramePr>
        <p:xfrm>
          <a:off x="670137" y="4207565"/>
          <a:ext cx="5773896" cy="741680"/>
        </p:xfrm>
        <a:graphic>
          <a:graphicData uri="http://schemas.openxmlformats.org/drawingml/2006/table">
            <a:tbl>
              <a:tblPr firstRow="1" bandRow="1">
                <a:tableStyleId>{2D5ABB26-0587-4C30-8999-92F81FD0307C}</a:tableStyleId>
              </a:tblPr>
              <a:tblGrid>
                <a:gridCol w="1078071">
                  <a:extLst>
                    <a:ext uri="{9D8B030D-6E8A-4147-A177-3AD203B41FA5}">
                      <a16:colId xmlns:a16="http://schemas.microsoft.com/office/drawing/2014/main" val="20000"/>
                    </a:ext>
                  </a:extLst>
                </a:gridCol>
                <a:gridCol w="2133600">
                  <a:extLst>
                    <a:ext uri="{9D8B030D-6E8A-4147-A177-3AD203B41FA5}">
                      <a16:colId xmlns:a16="http://schemas.microsoft.com/office/drawing/2014/main" val="1186111877"/>
                    </a:ext>
                  </a:extLst>
                </a:gridCol>
                <a:gridCol w="1352550">
                  <a:extLst>
                    <a:ext uri="{9D8B030D-6E8A-4147-A177-3AD203B41FA5}">
                      <a16:colId xmlns:a16="http://schemas.microsoft.com/office/drawing/2014/main" val="3835006144"/>
                    </a:ext>
                  </a:extLst>
                </a:gridCol>
                <a:gridCol w="1209675">
                  <a:extLst>
                    <a:ext uri="{9D8B030D-6E8A-4147-A177-3AD203B41FA5}">
                      <a16:colId xmlns:a16="http://schemas.microsoft.com/office/drawing/2014/main" val="3716854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Calibri" pitchFamily="34" charset="0"/>
                          <a:cs typeface="Times New Roman" panose="02020603050405020304" pitchFamily="18" charset="0"/>
                        </a:rPr>
                        <a:t>Dec. 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cs typeface="Times New Roman" panose="02020603050405020304" pitchFamily="18" charset="0"/>
                        </a:rPr>
                        <a:t>Cost of Goods Sold</a:t>
                      </a:r>
                      <a:endParaRPr lang="en-IN"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500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pPr marL="0" marR="0" indent="346075" algn="l" defTabSz="914400" rtl="0" eaLnBrk="1" fontAlgn="auto" latinLnBrk="0" hangingPunct="1">
                        <a:lnSpc>
                          <a:spcPct val="100000"/>
                        </a:lnSpc>
                        <a:spcBef>
                          <a:spcPts val="0"/>
                        </a:spcBef>
                        <a:spcAft>
                          <a:spcPts val="0"/>
                        </a:spcAft>
                        <a:buClrTx/>
                        <a:buSzTx/>
                        <a:buFontTx/>
                        <a:buNone/>
                        <a:tabLst/>
                        <a:defRPr/>
                      </a:pPr>
                      <a:endParaRPr lang="en-IN"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346075" algn="l"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cs typeface="Times New Roman" panose="02020603050405020304" pitchFamily="18" charset="0"/>
                        </a:rPr>
                        <a:t>Inventory</a:t>
                      </a:r>
                      <a:endParaRPr lang="en-IN"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500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bl>
          </a:graphicData>
        </a:graphic>
      </p:graphicFrame>
      <p:sp>
        <p:nvSpPr>
          <p:cNvPr id="10"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4</a:t>
            </a:r>
          </a:p>
        </p:txBody>
      </p:sp>
    </p:spTree>
    <p:extLst>
      <p:ext uri="{BB962C8B-B14F-4D97-AF65-F5344CB8AC3E}">
        <p14:creationId xmlns:p14="http://schemas.microsoft.com/office/powerpoint/2010/main" val="299086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0325"/>
            <a:ext cx="8534400" cy="1143000"/>
          </a:xfrm>
        </p:spPr>
        <p:txBody>
          <a:bodyPr>
            <a:normAutofit/>
          </a:bodyPr>
          <a:lstStyle/>
          <a:p>
            <a:r>
              <a:rPr lang="en-US" altLang="en-US" b="1" dirty="0">
                <a:latin typeface="Calibri" pitchFamily="34" charset="0"/>
                <a:cs typeface="Times New Roman" panose="02020603050405020304" pitchFamily="18" charset="0"/>
              </a:rPr>
              <a:t>Closing Entries</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Close revenue and expense accounts</a:t>
            </a:r>
            <a:endParaRPr lang="en-US" sz="2800" dirty="0">
              <a:latin typeface="Calibri" pitchFamily="34" charset="0"/>
            </a:endParaRPr>
          </a:p>
        </p:txBody>
      </p:sp>
      <p:pic>
        <p:nvPicPr>
          <p:cNvPr id="8" name="Content Placeholder 7" descr="An illustration of the general journal format for closing entries. First transaction is dated December 31. The debit part of the transaction is recorded by displaying the account name, Sales Revenue, adjacent to the date in the next column and its amount of 480,000 in the debit column. The second part of the transaction is illustrated by displaying the credit account name, Income Summary, slightly indented on the next line with its amount 480,000 amount in the credit column. Just below slightly indented appears the description of the journal entry as, to close income statement accounts with credit balances. &#10;Second transaction is dated 31. The debit part of the transaction is recorded by displaying the account name, Income summary, adjacent to the date in the next column and its amount of 450,000 in the debit column. The second part of the transaction displayed below income statement, is illustrated by displaying the credit account names, slightly indented, with the respective amounts for each account listed in the credit column: Sales Returns and allowances, 12,000; Sales discounts, 8,000; Cost of Goods sold, 316,000; Salaries and Wages Expense, 64,000; Freight-out, 7,000; Advertising expense, 16,000; Utilities Expense, 17,000; Depreciation Expense, 8,000; and Insurance Expense, 2,000. Just below slightly indented appears the description of the journal entry as, to close income statement accounts with debit balances. &#10;Third transaction is dated December 31. The debit part of the transaction is recorded by displaying the account name, Income Summary, adjacent to the date in the next column and its amount of 30,000 in the debit column. The second part of the transaction is illustrated by displaying the credit account name, Retained Earnings, slightly indented on the next line with its amount 30,000 amount in the credit column. Just below slightly indented appears the description of the journal entry as, to close net income to retained earnings.&#10;Fourth transaction is dated December 31. The debit part of the transaction is recorded by displaying the account name, Retained Earnings, adjacent to the date in the next column and its amount of 15,000 in the debit column. The second part of the transaction is illustrated by displaying the credit account name, Dividends, slightly indented on the next line with its amount 15,000 amount in the credit column. Just below slightly indented appears the description of the journal entry as, to close dividends to retained earnings.">
            <a:extLst>
              <a:ext uri="{FF2B5EF4-FFF2-40B4-BE49-F238E27FC236}">
                <a16:creationId xmlns:a16="http://schemas.microsoft.com/office/drawing/2014/main" id="{E9F9CD72-B772-45A7-88B6-C8FA36A88B03}"/>
              </a:ext>
            </a:extLst>
          </p:cNvPr>
          <p:cNvPicPr>
            <a:picLocks noGrp="1" noChangeAspect="1"/>
          </p:cNvPicPr>
          <p:nvPr>
            <p:ph sz="quarter" idx="16"/>
          </p:nvPr>
        </p:nvPicPr>
        <p:blipFill>
          <a:blip r:embed="rId3"/>
          <a:stretch>
            <a:fillRect/>
          </a:stretch>
        </p:blipFill>
        <p:spPr>
          <a:xfrm>
            <a:off x="579120" y="2102772"/>
            <a:ext cx="7985760" cy="3954780"/>
          </a:xfrm>
          <a:prstGeom prst="rect">
            <a:avLst/>
          </a:prstGeom>
        </p:spPr>
      </p:pic>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4</a:t>
            </a:r>
          </a:p>
        </p:txBody>
      </p:sp>
    </p:spTree>
    <p:extLst>
      <p:ext uri="{BB962C8B-B14F-4D97-AF65-F5344CB8AC3E}">
        <p14:creationId xmlns:p14="http://schemas.microsoft.com/office/powerpoint/2010/main" val="443713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1219201"/>
          </a:xfrm>
        </p:spPr>
        <p:txBody>
          <a:bodyPr>
            <a:normAutofit/>
          </a:bodyPr>
          <a:lstStyle/>
          <a:p>
            <a:r>
              <a:rPr lang="en-US" altLang="en-US" b="1" dirty="0">
                <a:latin typeface="Calibri" pitchFamily="34" charset="0"/>
                <a:cs typeface="Times New Roman" panose="02020603050405020304" pitchFamily="18" charset="0"/>
              </a:rPr>
              <a:t>Closing Entries</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Close net income and dividends</a:t>
            </a:r>
            <a:endParaRPr lang="en-US" sz="2800" dirty="0">
              <a:latin typeface="Calibri" pitchFamily="34" charset="0"/>
            </a:endParaRPr>
          </a:p>
        </p:txBody>
      </p:sp>
      <p:pic>
        <p:nvPicPr>
          <p:cNvPr id="8" name="Content Placeholder 7" descr="Table displays closing entries. Table displays four columns: date, account title and explanation, debit, and credit. The first entry displays 3 lines. Line 1: date, December 31; account title, Income Summary; debit, 30,000. Line 2: Retained Earnings, slightly indented; credit, 480,000. Line 3: explanation, slightly indented, To close net income to retained earnings. The second entry displays 3 lines. Line 1: date, December 31; account title, Retained Earnings; debit, 15,000. Line 2: Dividents, slightly indented, credit, 15,000. Line 3: Explanation: To close dividends to retained earnings.">
            <a:extLst>
              <a:ext uri="{FF2B5EF4-FFF2-40B4-BE49-F238E27FC236}">
                <a16:creationId xmlns:a16="http://schemas.microsoft.com/office/drawing/2014/main" id="{0C1503FF-B0E8-4796-AAF5-A6495E6A83EE}"/>
              </a:ext>
            </a:extLst>
          </p:cNvPr>
          <p:cNvPicPr>
            <a:picLocks noGrp="1" noChangeAspect="1"/>
          </p:cNvPicPr>
          <p:nvPr>
            <p:ph sz="quarter" idx="15"/>
          </p:nvPr>
        </p:nvPicPr>
        <p:blipFill>
          <a:blip r:embed="rId3"/>
          <a:stretch>
            <a:fillRect/>
          </a:stretch>
        </p:blipFill>
        <p:spPr>
          <a:xfrm>
            <a:off x="902970" y="2917371"/>
            <a:ext cx="7338060" cy="1524000"/>
          </a:xfrm>
          <a:prstGeom prst="rect">
            <a:avLst/>
          </a:prstGeom>
        </p:spPr>
      </p:pic>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a:latin typeface="Calibri" pitchFamily="34" charset="0"/>
              </a:rPr>
              <a:t>L</a:t>
            </a:r>
            <a:r>
              <a:rPr lang="en-IN" sz="100">
                <a:latin typeface="Calibri" pitchFamily="34" charset="0"/>
              </a:rPr>
              <a:t> </a:t>
            </a:r>
            <a:r>
              <a:rPr lang="en-IN" sz="1200">
                <a:latin typeface="Calibri" pitchFamily="34" charset="0"/>
              </a:rPr>
              <a:t>O 4</a:t>
            </a:r>
            <a:endParaRPr lang="en-IN" sz="1200" dirty="0">
              <a:latin typeface="Calibri" pitchFamily="34" charset="0"/>
            </a:endParaRPr>
          </a:p>
        </p:txBody>
      </p:sp>
    </p:spTree>
    <p:extLst>
      <p:ext uri="{BB962C8B-B14F-4D97-AF65-F5344CB8AC3E}">
        <p14:creationId xmlns:p14="http://schemas.microsoft.com/office/powerpoint/2010/main" val="3448642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itchFamily="34" charset="0"/>
                <a:cs typeface="Times New Roman" panose="02020603050405020304" pitchFamily="18" charset="0"/>
              </a:rPr>
              <a:t>DO IT! 4: Closing Entries </a:t>
            </a:r>
            <a:endParaRPr lang="en-US" sz="4400"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676400"/>
            <a:ext cx="8610600" cy="1981200"/>
          </a:xfrm>
        </p:spPr>
        <p:txBody>
          <a:bodyPr/>
          <a:lstStyle/>
          <a:p>
            <a:pPr>
              <a:lnSpc>
                <a:spcPct val="120000"/>
              </a:lnSpc>
              <a:spcBef>
                <a:spcPts val="1200"/>
              </a:spcBef>
            </a:pPr>
            <a:r>
              <a:rPr lang="en-US" sz="2000" dirty="0">
                <a:latin typeface="Calibri" pitchFamily="34" charset="0"/>
                <a:cs typeface="Times New Roman" panose="02020603050405020304" pitchFamily="18" charset="0"/>
              </a:rPr>
              <a:t>The adjusted trial balance of Celine’s Sports Wear Shop at December 31 shows Inventory $25,000, Sales Revenue $162,400, Sales Returns and Allowances $4,800, Sales Discounts $3,600, Cost of Goods Sold $110,000, Rent Revenue $6,000, Freight-Out $1,800, Rent Expense $8,800, and Salaries and Wages Expense $22,000. Prepare the closing entries for the income statement accounts.</a:t>
            </a:r>
          </a:p>
        </p:txBody>
      </p:sp>
      <p:graphicFrame>
        <p:nvGraphicFramePr>
          <p:cNvPr id="22" name="Table Placeholder 27"/>
          <p:cNvGraphicFramePr>
            <a:graphicFrameLocks noGrp="1"/>
          </p:cNvGraphicFramePr>
          <p:nvPr>
            <p:ph sz="quarter" idx="24"/>
            <p:extLst>
              <p:ext uri="{D42A27DB-BD31-4B8C-83A1-F6EECF244321}">
                <p14:modId xmlns:p14="http://schemas.microsoft.com/office/powerpoint/2010/main" val="1760945227"/>
              </p:ext>
            </p:extLst>
          </p:nvPr>
        </p:nvGraphicFramePr>
        <p:xfrm>
          <a:off x="674529" y="4252636"/>
          <a:ext cx="7794943" cy="111252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222943">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cs typeface="Times New Roman" panose="02020603050405020304" pitchFamily="18" charset="0"/>
                        </a:rPr>
                        <a:t>Dec. 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Calibri" pitchFamily="34" charset="0"/>
                          <a:cs typeface="Times New Roman" panose="02020603050405020304" pitchFamily="18" charset="0"/>
                        </a:rPr>
                        <a:t>Sales Revenue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162,400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latin typeface="Calibri" pitchFamily="34" charset="0"/>
                          <a:cs typeface="Times New Roman" panose="02020603050405020304" pitchFamily="18" charset="0"/>
                        </a:rPr>
                        <a:t>Rent Revenue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latin typeface="Calibri" pitchFamily="34" charset="0"/>
                        </a:rPr>
                        <a:t>6,000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r h="370840">
                <a:tc>
                  <a:txBody>
                    <a:bodyPr/>
                    <a:lstStyle/>
                    <a:p>
                      <a:pPr>
                        <a:lnSpc>
                          <a:spcPct val="100000"/>
                        </a:lnSpc>
                        <a:spcBef>
                          <a:spcPts val="0"/>
                        </a:spcBef>
                        <a:defRPr/>
                      </a:pPr>
                      <a:endParaRPr lang="en-US" alt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6355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Income Summary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dirty="0">
                        <a:latin typeface="Calibri"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dirty="0">
                          <a:latin typeface="Calibri" pitchFamily="34" charset="0"/>
                          <a:cs typeface="Times New Roman" panose="02020603050405020304" pitchFamily="18" charset="0"/>
                        </a:rPr>
                        <a:t>168,400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3220509"/>
                  </a:ext>
                </a:extLst>
              </a:tr>
            </a:tbl>
          </a:graphicData>
        </a:graphic>
      </p:graphicFrame>
      <p:sp>
        <p:nvSpPr>
          <p:cNvPr id="14"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4</a:t>
            </a:r>
          </a:p>
        </p:txBody>
      </p:sp>
    </p:spTree>
    <p:extLst>
      <p:ext uri="{BB962C8B-B14F-4D97-AF65-F5344CB8AC3E}">
        <p14:creationId xmlns:p14="http://schemas.microsoft.com/office/powerpoint/2010/main" val="100079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58952"/>
            <a:ext cx="8458200" cy="742950"/>
          </a:xfrm>
        </p:spPr>
        <p:txBody>
          <a:bodyPr>
            <a:normAutofit/>
          </a:bodyPr>
          <a:lstStyle/>
          <a:p>
            <a:r>
              <a:rPr lang="en-US" b="1" dirty="0">
                <a:latin typeface="Calibri" pitchFamily="34" charset="0"/>
                <a:cs typeface="Times New Roman" panose="02020603050405020304" pitchFamily="18" charset="0"/>
              </a:rPr>
              <a:t>DO IT! 4: Closing Entries (Continued)</a:t>
            </a:r>
          </a:p>
        </p:txBody>
      </p:sp>
      <p:sp>
        <p:nvSpPr>
          <p:cNvPr id="3" name="Content Placeholder 2"/>
          <p:cNvSpPr>
            <a:spLocks noGrp="1"/>
          </p:cNvSpPr>
          <p:nvPr>
            <p:ph sz="quarter" idx="16"/>
          </p:nvPr>
        </p:nvSpPr>
        <p:spPr>
          <a:xfrm>
            <a:off x="304800" y="1676400"/>
            <a:ext cx="8534400" cy="1886712"/>
          </a:xfrm>
        </p:spPr>
        <p:txBody>
          <a:bodyPr>
            <a:normAutofit fontScale="92500"/>
          </a:bodyPr>
          <a:lstStyle/>
          <a:p>
            <a:pPr>
              <a:lnSpc>
                <a:spcPct val="120000"/>
              </a:lnSpc>
              <a:spcBef>
                <a:spcPts val="1200"/>
              </a:spcBef>
            </a:pPr>
            <a:r>
              <a:rPr lang="en-US" sz="2000" dirty="0">
                <a:latin typeface="Calibri" pitchFamily="34" charset="0"/>
                <a:cs typeface="Times New Roman" panose="02020603050405020304" pitchFamily="18" charset="0"/>
              </a:rPr>
              <a:t>The adjusted trial balance of Celine’s Sports Wear Shop at December 31 shows Inventory $25,000, Sales Revenue $162,400, Sales Returns and Allowances $4,800, Sales Discounts $3,600, Cost of Goods Sold $110,000, Rent Revenue $6,000, Freight-Out $1,800, Rent Expense $8,800, and Salaries and Wages Expense $22,000. Prepare the closing entries for the income statements accounts.</a:t>
            </a:r>
          </a:p>
        </p:txBody>
      </p:sp>
      <p:graphicFrame>
        <p:nvGraphicFramePr>
          <p:cNvPr id="38" name="Table Placeholder 27"/>
          <p:cNvGraphicFramePr>
            <a:graphicFrameLocks noGrp="1"/>
          </p:cNvGraphicFramePr>
          <p:nvPr>
            <p:ph sz="quarter" idx="22"/>
            <p:extLst>
              <p:ext uri="{D42A27DB-BD31-4B8C-83A1-F6EECF244321}">
                <p14:modId xmlns:p14="http://schemas.microsoft.com/office/powerpoint/2010/main" val="273865176"/>
              </p:ext>
            </p:extLst>
          </p:nvPr>
        </p:nvGraphicFramePr>
        <p:xfrm>
          <a:off x="629952" y="3558211"/>
          <a:ext cx="7884097" cy="25958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484848">
                  <a:extLst>
                    <a:ext uri="{9D8B030D-6E8A-4147-A177-3AD203B41FA5}">
                      <a16:colId xmlns:a16="http://schemas.microsoft.com/office/drawing/2014/main" val="1186111877"/>
                    </a:ext>
                  </a:extLst>
                </a:gridCol>
                <a:gridCol w="1351249">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cs typeface="Times New Roman" panose="02020603050405020304" pitchFamily="18" charset="0"/>
                        </a:rPr>
                        <a:t>Dec. 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800" b="0" i="0" u="none" strike="noStrike" kern="1200" cap="none" spc="0" normalizeH="0" baseline="0" noProof="0">
                          <a:ln>
                            <a:noFill/>
                          </a:ln>
                          <a:solidFill>
                            <a:srgbClr val="000000"/>
                          </a:solidFill>
                          <a:effectLst/>
                          <a:uLnTx/>
                          <a:uFillTx/>
                          <a:latin typeface="Calibri" pitchFamily="34" charset="0"/>
                          <a:cs typeface="Times New Roman" panose="02020603050405020304" pitchFamily="18" charset="0"/>
                        </a:rPr>
                        <a:t>Income Summary</a:t>
                      </a: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lang="en-US" sz="1800" dirty="0">
                          <a:latin typeface="Calibri" pitchFamily="34" charset="0"/>
                          <a:cs typeface="Times New Roman" panose="02020603050405020304" pitchFamily="18" charset="0"/>
                        </a:rPr>
                        <a:t>151,000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457200" algn="l"/>
                      <a:r>
                        <a:rPr lang="en-US" sz="1800" dirty="0">
                          <a:latin typeface="Calibri" pitchFamily="34" charset="0"/>
                          <a:cs typeface="Times New Roman" panose="02020603050405020304" pitchFamily="18" charset="0"/>
                        </a:rPr>
                        <a:t>Cost </a:t>
                      </a:r>
                      <a:r>
                        <a:rPr lang="en-US" sz="1800" kern="1200" dirty="0">
                          <a:solidFill>
                            <a:schemeClr val="tx1"/>
                          </a:solidFill>
                          <a:latin typeface="Calibri" pitchFamily="34" charset="0"/>
                          <a:ea typeface="+mn-ea"/>
                          <a:cs typeface="Times New Roman" panose="02020603050405020304" pitchFamily="18" charset="0"/>
                        </a:rPr>
                        <a:t>of</a:t>
                      </a:r>
                      <a:r>
                        <a:rPr lang="en-US" sz="1800" dirty="0">
                          <a:latin typeface="Calibri" pitchFamily="34" charset="0"/>
                          <a:cs typeface="Times New Roman" panose="02020603050405020304" pitchFamily="18" charset="0"/>
                        </a:rPr>
                        <a:t> Goods Sold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lang="en-US" sz="1800" dirty="0">
                          <a:latin typeface="Calibri" pitchFamily="34" charset="0"/>
                          <a:cs typeface="Times New Roman" panose="02020603050405020304" pitchFamily="18" charset="0"/>
                        </a:rPr>
                        <a:t> 110,000</a:t>
                      </a: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r h="370840">
                <a:tc>
                  <a:txBody>
                    <a:bodyPr/>
                    <a:lstStyle/>
                    <a:p>
                      <a:pPr>
                        <a:lnSpc>
                          <a:spcPct val="100000"/>
                        </a:lnSpc>
                        <a:spcBef>
                          <a:spcPts val="0"/>
                        </a:spcBef>
                        <a:defRPr/>
                      </a:pPr>
                      <a:endParaRPr lang="en-US" alt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457200" algn="l" defTabSz="914400" rtl="0" eaLnBrk="1" fontAlgn="auto" latinLnBrk="0" hangingPunct="1">
                        <a:lnSpc>
                          <a:spcPct val="90000"/>
                        </a:lnSpc>
                        <a:spcBef>
                          <a:spcPts val="1000"/>
                        </a:spcBef>
                        <a:spcAft>
                          <a:spcPts val="0"/>
                        </a:spcAft>
                        <a:buClrTx/>
                        <a:buSzTx/>
                        <a:buFont typeface="Arial"/>
                        <a:buNone/>
                        <a:tabLst/>
                        <a:defRPr/>
                      </a:pPr>
                      <a:r>
                        <a:rPr lang="en-US" sz="1800" dirty="0">
                          <a:latin typeface="Calibri" pitchFamily="34" charset="0"/>
                          <a:cs typeface="Times New Roman" panose="02020603050405020304" pitchFamily="18" charset="0"/>
                        </a:rPr>
                        <a:t>Sales Ret. and Allowances</a:t>
                      </a: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rPr>
                        <a:t>4,800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3220509"/>
                  </a:ext>
                </a:extLst>
              </a:tr>
              <a:tr h="370840">
                <a:tc>
                  <a:txBody>
                    <a:bodyPr/>
                    <a:lstStyle/>
                    <a:p>
                      <a:pPr>
                        <a:lnSpc>
                          <a:spcPct val="100000"/>
                        </a:lnSpc>
                        <a:spcBef>
                          <a:spcPts val="0"/>
                        </a:spcBef>
                        <a:defRPr/>
                      </a:pPr>
                      <a:endParaRPr lang="en-US" alt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6355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Sales Discounts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cs typeface="Times New Roman" panose="02020603050405020304" pitchFamily="18" charset="0"/>
                        </a:rPr>
                        <a:t>3,600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4478943"/>
                  </a:ext>
                </a:extLst>
              </a:tr>
              <a:tr h="370840">
                <a:tc>
                  <a:txBody>
                    <a:bodyPr/>
                    <a:lstStyle/>
                    <a:p>
                      <a:pPr>
                        <a:lnSpc>
                          <a:spcPct val="100000"/>
                        </a:lnSpc>
                        <a:spcBef>
                          <a:spcPts val="0"/>
                        </a:spcBef>
                        <a:defRPr/>
                      </a:pPr>
                      <a:endParaRPr lang="en-US" alt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6355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Freight-Out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cs typeface="Times New Roman" panose="02020603050405020304" pitchFamily="18" charset="0"/>
                        </a:rPr>
                        <a:t>1,800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6804089"/>
                  </a:ext>
                </a:extLst>
              </a:tr>
              <a:tr h="370840">
                <a:tc>
                  <a:txBody>
                    <a:bodyPr/>
                    <a:lstStyle/>
                    <a:p>
                      <a:pPr>
                        <a:lnSpc>
                          <a:spcPct val="100000"/>
                        </a:lnSpc>
                        <a:spcBef>
                          <a:spcPts val="0"/>
                        </a:spcBef>
                        <a:defRPr/>
                      </a:pPr>
                      <a:endParaRPr lang="en-US" alt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6355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Rent Expense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cs typeface="Times New Roman" panose="02020603050405020304" pitchFamily="18" charset="0"/>
                        </a:rPr>
                        <a:t>8,800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7822255"/>
                  </a:ext>
                </a:extLst>
              </a:tr>
              <a:tr h="370840">
                <a:tc>
                  <a:txBody>
                    <a:bodyPr/>
                    <a:lstStyle/>
                    <a:p>
                      <a:pPr>
                        <a:lnSpc>
                          <a:spcPct val="100000"/>
                        </a:lnSpc>
                        <a:spcBef>
                          <a:spcPts val="0"/>
                        </a:spcBef>
                        <a:defRPr/>
                      </a:pPr>
                      <a:endParaRPr lang="en-US" alt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6355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cs typeface="Times New Roman" panose="02020603050405020304" pitchFamily="18" charset="0"/>
                        </a:rPr>
                        <a:t>Salaries and Wages Expense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cs typeface="Times New Roman" panose="02020603050405020304" pitchFamily="18" charset="0"/>
                        </a:rPr>
                        <a:t>22,000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5157354"/>
                  </a:ext>
                </a:extLst>
              </a:tr>
            </a:tbl>
          </a:graphicData>
        </a:graphic>
      </p:graphicFrame>
      <p:sp>
        <p:nvSpPr>
          <p:cNvPr id="23"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4</a:t>
            </a:r>
          </a:p>
        </p:txBody>
      </p:sp>
    </p:spTree>
    <p:extLst>
      <p:ext uri="{BB962C8B-B14F-4D97-AF65-F5344CB8AC3E}">
        <p14:creationId xmlns:p14="http://schemas.microsoft.com/office/powerpoint/2010/main" val="398202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1999" y="3886200"/>
            <a:ext cx="7732713" cy="520700"/>
          </a:xfrm>
        </p:spPr>
        <p:txBody>
          <a:bodyPr/>
          <a:lstStyle/>
          <a:p>
            <a:pPr>
              <a:spcBef>
                <a:spcPct val="0"/>
              </a:spcBef>
            </a:pPr>
            <a:r>
              <a:rPr lang="en-US" sz="1800" b="1" kern="1200" dirty="0">
                <a:solidFill>
                  <a:schemeClr val="tx1"/>
                </a:solidFill>
                <a:effectLst/>
                <a:latin typeface="Liberation Sans" panose="020B0604020202020204" pitchFamily="34" charset="0"/>
              </a:rPr>
              <a:t>Learning Objective 5-5</a:t>
            </a:r>
          </a:p>
        </p:txBody>
      </p:sp>
      <p:sp>
        <p:nvSpPr>
          <p:cNvPr id="4" name="Rectangle 5"/>
          <p:cNvSpPr>
            <a:spLocks noChangeArrowheads="1"/>
          </p:cNvSpPr>
          <p:nvPr/>
        </p:nvSpPr>
        <p:spPr bwMode="auto">
          <a:xfrm>
            <a:off x="762000" y="4419600"/>
            <a:ext cx="7772400" cy="928688"/>
          </a:xfrm>
          <a:prstGeom prst="rect">
            <a:avLst/>
          </a:prstGeom>
          <a:solidFill>
            <a:srgbClr val="045072"/>
          </a:solidFill>
          <a:ln>
            <a:noFill/>
          </a:ln>
          <a:effectLst/>
        </p:spPr>
        <p:txBody>
          <a:bodyPr wrap="square" lIns="86493" tIns="34597" rIns="86493" bIns="43247" anchor="ctr"/>
          <a:lstStyle/>
          <a:p>
            <a:pPr marL="111120"/>
            <a:r>
              <a:rPr lang="en-US" sz="3200" b="1" i="0" dirty="0">
                <a:solidFill>
                  <a:srgbClr val="FFFFFF"/>
                </a:solidFill>
                <a:latin typeface="Liberation Sans" panose="020B0604020202020204" pitchFamily="34" charset="0"/>
              </a:rPr>
              <a:t>Multiple-Step Income Statement</a:t>
            </a:r>
          </a:p>
        </p:txBody>
      </p:sp>
      <p:sp>
        <p:nvSpPr>
          <p:cNvPr id="5" name="Slide Number Placeholder 4"/>
          <p:cNvSpPr>
            <a:spLocks noGrp="1"/>
          </p:cNvSpPr>
          <p:nvPr>
            <p:ph type="sldNum" sz="quarter" idx="12"/>
          </p:nvPr>
        </p:nvSpPr>
        <p:spPr/>
        <p:txBody>
          <a:bodyPr/>
          <a:lstStyle/>
          <a:p>
            <a:fld id="{06860628-5F1D-44E4-9593-9C2BF515535C}" type="slidenum">
              <a:rPr lang="en-US" smtClean="0"/>
              <a:t>49</a:t>
            </a:fld>
            <a:endParaRPr lang="en-US"/>
          </a:p>
        </p:txBody>
      </p:sp>
    </p:spTree>
    <p:extLst>
      <p:ext uri="{BB962C8B-B14F-4D97-AF65-F5344CB8AC3E}">
        <p14:creationId xmlns:p14="http://schemas.microsoft.com/office/powerpoint/2010/main" val="2585464302"/>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altLang="en-US" b="1" dirty="0">
                <a:latin typeface="Calibri" pitchFamily="34" charset="0"/>
                <a:cs typeface="Times New Roman" panose="02020603050405020304" pitchFamily="18" charset="0"/>
              </a:rPr>
              <a:t>Merchandising Operations</a:t>
            </a:r>
          </a:p>
        </p:txBody>
      </p:sp>
      <p:pic>
        <p:nvPicPr>
          <p:cNvPr id="10" name="Content Placeholder 9" descr="A flow diagram shows the following sequence: Sales Revenue less Cost of Goods Sold (blue box; unique to a merchandising company) equals Gross Profit (blue box) less Operating Expenses equals Net Income (Loss).">
            <a:extLst>
              <a:ext uri="{FF2B5EF4-FFF2-40B4-BE49-F238E27FC236}">
                <a16:creationId xmlns:a16="http://schemas.microsoft.com/office/drawing/2014/main" id="{4A8B9398-F923-4FFF-BED2-2DB51E110165}"/>
              </a:ext>
            </a:extLst>
          </p:cNvPr>
          <p:cNvPicPr>
            <a:picLocks noGrp="1" noChangeAspect="1"/>
          </p:cNvPicPr>
          <p:nvPr>
            <p:ph sz="quarter" idx="16"/>
          </p:nvPr>
        </p:nvPicPr>
        <p:blipFill>
          <a:blip r:embed="rId3"/>
          <a:stretch>
            <a:fillRect/>
          </a:stretch>
        </p:blipFill>
        <p:spPr>
          <a:xfrm>
            <a:off x="1226820" y="1782077"/>
            <a:ext cx="6690360" cy="3002280"/>
          </a:xfrm>
          <a:prstGeom prst="rect">
            <a:avLst/>
          </a:prstGeom>
        </p:spPr>
      </p:pic>
      <p:sp>
        <p:nvSpPr>
          <p:cNvPr id="4" name="Content Placeholder 3"/>
          <p:cNvSpPr>
            <a:spLocks noGrp="1"/>
          </p:cNvSpPr>
          <p:nvPr>
            <p:ph sz="quarter" idx="15"/>
          </p:nvPr>
        </p:nvSpPr>
        <p:spPr>
          <a:xfrm>
            <a:off x="698055" y="5075923"/>
            <a:ext cx="7331390" cy="842277"/>
          </a:xfrm>
        </p:spPr>
        <p:txBody>
          <a:bodyPr/>
          <a:lstStyle/>
          <a:p>
            <a:pPr>
              <a:lnSpc>
                <a:spcPct val="100000"/>
              </a:lnSpc>
            </a:pPr>
            <a:r>
              <a:rPr lang="en-US" altLang="en-US" sz="2400" b="1" dirty="0">
                <a:latin typeface="Calibri" pitchFamily="34" charset="0"/>
                <a:cs typeface="Times New Roman" panose="02020603050405020304" pitchFamily="18" charset="0"/>
              </a:rPr>
              <a:t>Cost of goods</a:t>
            </a:r>
            <a:r>
              <a:rPr lang="en-US" altLang="en-US" sz="2400" dirty="0">
                <a:latin typeface="Calibri" pitchFamily="34" charset="0"/>
                <a:cs typeface="Times New Roman" panose="02020603050405020304" pitchFamily="18" charset="0"/>
              </a:rPr>
              <a:t> sold is the total cost of merchandise sold during the period.</a:t>
            </a:r>
          </a:p>
        </p:txBody>
      </p:sp>
      <p:sp>
        <p:nvSpPr>
          <p:cNvPr id="8"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1</a:t>
            </a:r>
          </a:p>
        </p:txBody>
      </p:sp>
    </p:spTree>
    <p:extLst>
      <p:ext uri="{BB962C8B-B14F-4D97-AF65-F5344CB8AC3E}">
        <p14:creationId xmlns:p14="http://schemas.microsoft.com/office/powerpoint/2010/main" val="42345634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533400" y="274320"/>
            <a:ext cx="8247743" cy="928688"/>
          </a:xfrm>
          <a:prstGeom prst="rect">
            <a:avLst/>
          </a:prstGeom>
          <a:solidFill>
            <a:srgbClr val="045072"/>
          </a:solidFill>
          <a:ln>
            <a:noFill/>
          </a:ln>
          <a:effectLst/>
        </p:spPr>
        <p:txBody>
          <a:bodyPr wrap="square" lIns="86493" tIns="34597" rIns="86493" bIns="43247" anchor="ctr"/>
          <a:lstStyle/>
          <a:p>
            <a:pPr marL="111120"/>
            <a:r>
              <a:rPr lang="en-US" sz="3200" i="0" dirty="0">
                <a:solidFill>
                  <a:srgbClr val="FFFFFF"/>
                </a:solidFill>
                <a:latin typeface="Liberation Sans" panose="020B0604020202020204" pitchFamily="34" charset="0"/>
              </a:rPr>
              <a:t>Outline</a:t>
            </a:r>
          </a:p>
        </p:txBody>
      </p:sp>
      <p:sp>
        <p:nvSpPr>
          <p:cNvPr id="8" name="Text Box 3"/>
          <p:cNvSpPr txBox="1">
            <a:spLocks noChangeArrowheads="1"/>
          </p:cNvSpPr>
          <p:nvPr/>
        </p:nvSpPr>
        <p:spPr bwMode="auto">
          <a:xfrm>
            <a:off x="533400" y="1479550"/>
            <a:ext cx="7772400" cy="1628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685800" indent="-45720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Multiple-step</a:t>
            </a:r>
          </a:p>
          <a:p>
            <a:pPr marL="457200" indent="-457200">
              <a:lnSpc>
                <a:spcPct val="125000"/>
              </a:lnSpc>
              <a:spcBef>
                <a:spcPts val="1200"/>
              </a:spcBef>
              <a:buClr>
                <a:srgbClr val="800000"/>
              </a:buClr>
              <a:buSzPct val="80000"/>
              <a:buFont typeface="+mj-lt"/>
              <a:buAutoNum type="arabicPeriod"/>
            </a:pPr>
            <a:r>
              <a:rPr lang="en-US" altLang="en-US" sz="2200" b="0" i="0" dirty="0">
                <a:solidFill>
                  <a:srgbClr val="000000"/>
                </a:solidFill>
                <a:latin typeface="Liberation Sans" panose="020B0604020202020204" pitchFamily="34" charset="0"/>
              </a:rPr>
              <a:t>Single-step</a:t>
            </a:r>
          </a:p>
          <a:p>
            <a:pPr marL="457200" indent="-457200">
              <a:lnSpc>
                <a:spcPct val="125000"/>
              </a:lnSpc>
              <a:spcBef>
                <a:spcPts val="1200"/>
              </a:spcBef>
              <a:buClr>
                <a:srgbClr val="800000"/>
              </a:buClr>
              <a:buSzPct val="80000"/>
              <a:buFont typeface="+mj-lt"/>
              <a:buAutoNum type="arabicPeriod"/>
            </a:pPr>
            <a:r>
              <a:rPr lang="en-US" altLang="en-US" sz="2200" b="0" dirty="0">
                <a:solidFill>
                  <a:srgbClr val="000000"/>
                </a:solidFill>
                <a:latin typeface="Liberation Sans" panose="020B0604020202020204" pitchFamily="34" charset="0"/>
              </a:rPr>
              <a:t>Classified balance sheet</a:t>
            </a:r>
            <a:endParaRPr lang="en-US" altLang="en-US" sz="2200" b="0" i="0" dirty="0">
              <a:solidFill>
                <a:srgbClr val="000000"/>
              </a:solidFill>
              <a:latin typeface="Liberation Sans" panose="020B0604020202020204" pitchFamily="34" charset="0"/>
            </a:endParaRPr>
          </a:p>
        </p:txBody>
      </p:sp>
      <p:sp>
        <p:nvSpPr>
          <p:cNvPr id="3" name="Slide Number Placeholder 2"/>
          <p:cNvSpPr>
            <a:spLocks noGrp="1"/>
          </p:cNvSpPr>
          <p:nvPr>
            <p:ph type="sldNum" sz="quarter" idx="12"/>
          </p:nvPr>
        </p:nvSpPr>
        <p:spPr/>
        <p:txBody>
          <a:bodyPr/>
          <a:lstStyle/>
          <a:p>
            <a:fld id="{06860628-5F1D-44E4-9593-9C2BF515535C}" type="slidenum">
              <a:rPr lang="en-US" smtClean="0"/>
              <a:t>50</a:t>
            </a:fld>
            <a:endParaRPr lang="en-US"/>
          </a:p>
        </p:txBody>
      </p:sp>
    </p:spTree>
    <p:extLst>
      <p:ext uri="{BB962C8B-B14F-4D97-AF65-F5344CB8AC3E}">
        <p14:creationId xmlns:p14="http://schemas.microsoft.com/office/powerpoint/2010/main" val="162818377"/>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0352"/>
            <a:ext cx="8839200" cy="622587"/>
          </a:xfrm>
        </p:spPr>
        <p:txBody>
          <a:bodyPr>
            <a:normAutofit fontScale="90000"/>
          </a:bodyPr>
          <a:lstStyle/>
          <a:p>
            <a:r>
              <a:rPr lang="en-US" sz="4400" b="1" dirty="0">
                <a:latin typeface="Calibri" pitchFamily="34" charset="0"/>
                <a:cs typeface="Times New Roman" panose="02020603050405020304" pitchFamily="18" charset="0"/>
              </a:rPr>
              <a:t>Multiple-Step</a:t>
            </a:r>
            <a:endParaRPr lang="en-US" sz="3100" dirty="0">
              <a:latin typeface="Calibri" pitchFamily="34" charset="0"/>
              <a:cs typeface="Times New Roman" panose="02020603050405020304" pitchFamily="18" charset="0"/>
            </a:endParaRPr>
          </a:p>
        </p:txBody>
      </p:sp>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
        <p:nvSpPr>
          <p:cNvPr id="10" name="Content Placeholder 2">
            <a:extLst>
              <a:ext uri="{FF2B5EF4-FFF2-40B4-BE49-F238E27FC236}">
                <a16:creationId xmlns:a16="http://schemas.microsoft.com/office/drawing/2014/main" id="{A5EE2A7D-21B1-449E-8CDA-22320788B767}"/>
              </a:ext>
            </a:extLst>
          </p:cNvPr>
          <p:cNvSpPr>
            <a:spLocks noGrp="1"/>
          </p:cNvSpPr>
          <p:nvPr>
            <p:ph sz="quarter" idx="16"/>
          </p:nvPr>
        </p:nvSpPr>
        <p:spPr>
          <a:xfrm>
            <a:off x="304800" y="1591918"/>
            <a:ext cx="8534400" cy="2971800"/>
          </a:xfrm>
        </p:spPr>
        <p:txBody>
          <a:bodyPr/>
          <a:lstStyle/>
          <a:p>
            <a:pPr>
              <a:spcBef>
                <a:spcPts val="1200"/>
              </a:spcBef>
              <a:buClr>
                <a:srgbClr val="800000"/>
              </a:buClr>
              <a:buSzPct val="80000"/>
            </a:pPr>
            <a:r>
              <a:rPr lang="en-US" altLang="en-US" b="1" dirty="0">
                <a:latin typeface="Calibri" pitchFamily="34" charset="0"/>
                <a:cs typeface="Times New Roman" panose="02020603050405020304" pitchFamily="18" charset="0"/>
              </a:rPr>
              <a:t>Multiple-Step Income Statement</a:t>
            </a:r>
            <a:endParaRPr lang="en-US" altLang="en-US" dirty="0">
              <a:latin typeface="Calibri" pitchFamily="34" charset="0"/>
            </a:endParaRPr>
          </a:p>
          <a:p>
            <a:pPr marL="292608" indent="-292608">
              <a:lnSpc>
                <a:spcPct val="100000"/>
              </a:lnSpc>
              <a:spcBef>
                <a:spcPts val="1200"/>
              </a:spcBef>
              <a:buClr>
                <a:srgbClr val="800000"/>
              </a:buClr>
              <a:buSzPct val="100000"/>
              <a:buFont typeface="Arial" panose="020B0604020202020204" pitchFamily="34" charset="0"/>
              <a:buChar char="•"/>
            </a:pPr>
            <a:r>
              <a:rPr lang="en-US" altLang="en-US" dirty="0">
                <a:latin typeface="Calibri" pitchFamily="34" charset="0"/>
                <a:cs typeface="Times New Roman" panose="02020603050405020304" pitchFamily="18" charset="0"/>
              </a:rPr>
              <a:t>Shows several steps in determining net income.</a:t>
            </a:r>
          </a:p>
          <a:p>
            <a:pPr marL="292608" indent="-292608">
              <a:lnSpc>
                <a:spcPct val="100000"/>
              </a:lnSpc>
              <a:spcBef>
                <a:spcPts val="1200"/>
              </a:spcBef>
              <a:buClr>
                <a:srgbClr val="800000"/>
              </a:buClr>
              <a:buSzPct val="100000"/>
              <a:buFont typeface="Arial" panose="020B0604020202020204" pitchFamily="34" charset="0"/>
              <a:buChar char="•"/>
            </a:pPr>
            <a:r>
              <a:rPr lang="en-US" altLang="en-US" dirty="0">
                <a:latin typeface="Calibri" pitchFamily="34" charset="0"/>
                <a:cs typeface="Times New Roman" panose="02020603050405020304" pitchFamily="18" charset="0"/>
              </a:rPr>
              <a:t>Two steps relate to principal operating activities.</a:t>
            </a:r>
          </a:p>
          <a:p>
            <a:pPr marL="292608" indent="-292608">
              <a:lnSpc>
                <a:spcPct val="100000"/>
              </a:lnSpc>
              <a:spcBef>
                <a:spcPts val="1200"/>
              </a:spcBef>
              <a:buClr>
                <a:srgbClr val="800000"/>
              </a:buClr>
              <a:buSzPct val="100000"/>
              <a:buFont typeface="Arial" panose="020B0604020202020204" pitchFamily="34" charset="0"/>
              <a:buChar char="•"/>
            </a:pPr>
            <a:r>
              <a:rPr lang="en-US" altLang="en-US" dirty="0">
                <a:latin typeface="Calibri" pitchFamily="34" charset="0"/>
                <a:cs typeface="Times New Roman" panose="02020603050405020304" pitchFamily="18" charset="0"/>
              </a:rPr>
              <a:t>Distinguishes between </a:t>
            </a:r>
            <a:r>
              <a:rPr lang="en-US" altLang="en-US" b="1" dirty="0">
                <a:latin typeface="Calibri" pitchFamily="34" charset="0"/>
                <a:cs typeface="Times New Roman" panose="02020603050405020304" pitchFamily="18" charset="0"/>
              </a:rPr>
              <a:t>operating</a:t>
            </a:r>
            <a:r>
              <a:rPr lang="en-US" altLang="en-US" dirty="0">
                <a:latin typeface="Calibri" pitchFamily="34" charset="0"/>
                <a:cs typeface="Times New Roman" panose="02020603050405020304" pitchFamily="18" charset="0"/>
              </a:rPr>
              <a:t> and </a:t>
            </a:r>
            <a:r>
              <a:rPr lang="en-US" altLang="en-US" b="1" dirty="0">
                <a:latin typeface="Calibri" pitchFamily="34" charset="0"/>
                <a:cs typeface="Times New Roman" panose="02020603050405020304" pitchFamily="18" charset="0"/>
              </a:rPr>
              <a:t>non-operating</a:t>
            </a:r>
            <a:r>
              <a:rPr lang="en-US" altLang="en-US" dirty="0">
                <a:latin typeface="Calibri" pitchFamily="34" charset="0"/>
                <a:cs typeface="Times New Roman" panose="02020603050405020304" pitchFamily="18" charset="0"/>
              </a:rPr>
              <a:t> activities.</a:t>
            </a:r>
          </a:p>
        </p:txBody>
      </p:sp>
    </p:spTree>
    <p:extLst>
      <p:ext uri="{BB962C8B-B14F-4D97-AF65-F5344CB8AC3E}">
        <p14:creationId xmlns:p14="http://schemas.microsoft.com/office/powerpoint/2010/main" val="1895820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0352"/>
            <a:ext cx="8839200" cy="1066800"/>
          </a:xfrm>
        </p:spPr>
        <p:txBody>
          <a:bodyPr>
            <a:normAutofit fontScale="90000"/>
          </a:bodyPr>
          <a:lstStyle/>
          <a:p>
            <a:r>
              <a:rPr lang="en-US" sz="4400" b="1" dirty="0">
                <a:latin typeface="Calibri" pitchFamily="34" charset="0"/>
                <a:cs typeface="Times New Roman" panose="02020603050405020304" pitchFamily="18" charset="0"/>
              </a:rPr>
              <a:t>Multiple-Step</a:t>
            </a:r>
            <a:br>
              <a:rPr lang="en-US" sz="4400" b="1" dirty="0">
                <a:latin typeface="Calibri" pitchFamily="34" charset="0"/>
                <a:cs typeface="Times New Roman" panose="02020603050405020304" pitchFamily="18" charset="0"/>
              </a:rPr>
            </a:br>
            <a:r>
              <a:rPr lang="en-US" sz="3100" b="1" dirty="0">
                <a:latin typeface="Calibri" pitchFamily="34" charset="0"/>
                <a:cs typeface="Times New Roman" panose="02020603050405020304" pitchFamily="18" charset="0"/>
              </a:rPr>
              <a:t>Net sales</a:t>
            </a:r>
            <a:endParaRPr lang="en-US" sz="3100" dirty="0">
              <a:latin typeface="Calibri" pitchFamily="34" charset="0"/>
              <a:cs typeface="Times New Roman" panose="02020603050405020304" pitchFamily="18" charset="0"/>
            </a:endParaRPr>
          </a:p>
        </p:txBody>
      </p:sp>
      <p:sp>
        <p:nvSpPr>
          <p:cNvPr id="4" name="Content Placeholder 3"/>
          <p:cNvSpPr>
            <a:spLocks noGrp="1"/>
          </p:cNvSpPr>
          <p:nvPr>
            <p:ph sz="quarter" idx="15"/>
          </p:nvPr>
        </p:nvSpPr>
        <p:spPr>
          <a:xfrm>
            <a:off x="381000" y="2057400"/>
            <a:ext cx="1905000" cy="1143000"/>
          </a:xfrm>
        </p:spPr>
        <p:txBody>
          <a:bodyPr/>
          <a:lstStyle/>
          <a:p>
            <a:pPr>
              <a:lnSpc>
                <a:spcPct val="120000"/>
              </a:lnSpc>
              <a:spcBef>
                <a:spcPct val="50000"/>
              </a:spcBef>
              <a:buSzPct val="80000"/>
            </a:pPr>
            <a:r>
              <a:rPr lang="en-US" altLang="en-US" sz="2400" b="1" dirty="0">
                <a:latin typeface="Calibri" pitchFamily="34" charset="0"/>
                <a:cs typeface="Times New Roman" panose="02020603050405020304" pitchFamily="18" charset="0"/>
              </a:rPr>
              <a:t>Key Items:</a:t>
            </a:r>
          </a:p>
          <a:p>
            <a:pPr marL="292608" indent="-292608">
              <a:lnSpc>
                <a:spcPct val="120000"/>
              </a:lnSpc>
              <a:spcBef>
                <a:spcPts val="1200"/>
              </a:spcBef>
              <a:buClr>
                <a:srgbClr val="800000"/>
              </a:buClr>
              <a:buSzPct val="100000"/>
              <a:buFont typeface="Arial" panose="020B0604020202020204" pitchFamily="34" charset="0"/>
              <a:buChar char="•"/>
            </a:pPr>
            <a:r>
              <a:rPr lang="en-US" altLang="en-US" sz="2400" b="1" dirty="0">
                <a:latin typeface="Calibri" pitchFamily="34" charset="0"/>
                <a:cs typeface="Times New Roman" panose="02020603050405020304" pitchFamily="18" charset="0"/>
              </a:rPr>
              <a:t>Net sales</a:t>
            </a:r>
          </a:p>
        </p:txBody>
      </p:sp>
      <p:pic>
        <p:nvPicPr>
          <p:cNvPr id="9" name="Content Placeholder 8" descr="A statement displays a three-line heading consisting of the name of the company, P W Audio Supply, Incorporated; the type of statement, Income statement; and the date at which the statement is prepared, for the year ended December 31, 2022. &#10;&#10;There are four sections on the income statement. There are 3 columns; the first column displays the account names, and the other two columns display the respective amounts and totals.&#10;&#10;The first section is labeled, Sales in the first column. Immediately below with a slight indention appears a list of three accounts with their respective amounts: Sales revenue, listed in the second numeric column as $480,000; Less: Sales returns and allowances, listed as $12,000 in the first of the two numeric columns; and Sales discounts, listed as 8,000 in the first of the two numeric columns. The sales discounts amount is added to the less: sales returns and allowances amount of $12,000, and the total is displayed in the second numeric column as 20,000. The cost of sales revenue of $480,000 is added to the net sales discount amount of 20,000, and the total is displayed as $460,000 in the second numeric column, and the label appears in the first column as: Net sales. The next line displays: cost of goods sold, in the first column with the amount of 316,000 in the second of two numeric columns. The total is labeled as: Gross profit with the amount of 144,000 in the second numeric column resulting from subtracting the 316,000 cost of goods sold from the 460,000 subtotal. &#10;&#10;The second section labeled operating expenses is displayed in the first column. The following account names are listed immediately below the operating expenses section label,  slightly indented, with respective amounts for each accounts listed in the first numeric column: Salaries and wages expense, 64,000; Utilities expense, 17,000; Advertising expense, 16,000; Depreciation expense, 8,000; Freight-out, 7,000; Insurance expense, 2,000. Next, total operating expenses are displayed, with its amount of 114,000 in the second numeric column. The difference between the gross profit and total operating expenses is totaled as 30,000 in the second numeric column, and the label appears in the first column as: Income from operations.&#10;The third subsection labeled, other revenue and gains is displayed in the first column. The following account names are listed immediately below the other revenues and gains section label, slightly indented, with respective amounts for each account listed in the first numeric columns: interest revenue, 3,000; gain on disposal of plant assets, 600. The amounts are totaled as 3,600 which appear in the second numeric column adjacent to the 600 amount.&#10;The fourth subsection labeled, other expenses and losses is displayed in the first column. The following account names are listed immediately below the other expenses and losses section label, slightly indented, with respective amounts for each account listed in the first numeric columns:  Interest expense, 1,800; Casualty loss from vandalism, 200. The amounts are totaled as 2,000, which appears in the second numeric column adjacent to the 200 amount. The amounts are totaled as $31,600 which appears in the second numeric column adjacent to the 200 amount. Finally, the total of all four sections is displayed in the second numeric column as $31,600 with the label, Net income, listed in the first column.">
            <a:extLst>
              <a:ext uri="{FF2B5EF4-FFF2-40B4-BE49-F238E27FC236}">
                <a16:creationId xmlns:a16="http://schemas.microsoft.com/office/drawing/2014/main" id="{FD9A1BCA-E188-4515-A3C9-A626C31F81A0}"/>
              </a:ext>
            </a:extLst>
          </p:cNvPr>
          <p:cNvPicPr>
            <a:picLocks noGrp="1" noChangeAspect="1"/>
          </p:cNvPicPr>
          <p:nvPr>
            <p:ph sz="quarter" idx="16"/>
          </p:nvPr>
        </p:nvPicPr>
        <p:blipFill>
          <a:blip r:embed="rId3"/>
          <a:stretch>
            <a:fillRect/>
          </a:stretch>
        </p:blipFill>
        <p:spPr>
          <a:xfrm>
            <a:off x="4448628" y="1346200"/>
            <a:ext cx="4404360" cy="4831080"/>
          </a:xfrm>
          <a:prstGeom prst="rect">
            <a:avLst/>
          </a:prstGeom>
        </p:spPr>
      </p:pic>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
        <p:nvSpPr>
          <p:cNvPr id="5" name="Rectangle: Rounded Corners 4">
            <a:extLst>
              <a:ext uri="{FF2B5EF4-FFF2-40B4-BE49-F238E27FC236}">
                <a16:creationId xmlns:a16="http://schemas.microsoft.com/office/drawing/2014/main" id="{6F1ABE1D-ACEA-4FA0-B297-D6B6622231F3}"/>
              </a:ext>
            </a:extLst>
          </p:cNvPr>
          <p:cNvSpPr/>
          <p:nvPr/>
        </p:nvSpPr>
        <p:spPr>
          <a:xfrm>
            <a:off x="4572000" y="2713384"/>
            <a:ext cx="4129709" cy="155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915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0352"/>
            <a:ext cx="8476593" cy="1066799"/>
          </a:xfrm>
        </p:spPr>
        <p:txBody>
          <a:bodyPr>
            <a:normAutofit fontScale="90000"/>
          </a:bodyPr>
          <a:lstStyle/>
          <a:p>
            <a:r>
              <a:rPr lang="en-US" sz="4400" b="1" dirty="0">
                <a:latin typeface="Calibri" pitchFamily="34" charset="0"/>
                <a:cs typeface="Times New Roman" panose="02020603050405020304" pitchFamily="18" charset="0"/>
              </a:rPr>
              <a:t>Multiple-Step</a:t>
            </a:r>
            <a:br>
              <a:rPr lang="en-US" sz="4400" dirty="0">
                <a:latin typeface="Calibri" pitchFamily="34" charset="0"/>
                <a:cs typeface="Times New Roman" panose="02020603050405020304" pitchFamily="18" charset="0"/>
              </a:rPr>
            </a:br>
            <a:r>
              <a:rPr lang="en-US" sz="3100" b="1" dirty="0">
                <a:latin typeface="Calibri" pitchFamily="34" charset="0"/>
                <a:cs typeface="Times New Roman" panose="02020603050405020304" pitchFamily="18" charset="0"/>
              </a:rPr>
              <a:t>Gross profit</a:t>
            </a:r>
          </a:p>
        </p:txBody>
      </p:sp>
      <p:sp>
        <p:nvSpPr>
          <p:cNvPr id="4" name="Content Placeholder 3"/>
          <p:cNvSpPr>
            <a:spLocks noGrp="1"/>
          </p:cNvSpPr>
          <p:nvPr>
            <p:ph sz="quarter" idx="15"/>
          </p:nvPr>
        </p:nvSpPr>
        <p:spPr>
          <a:xfrm>
            <a:off x="381000" y="1981200"/>
            <a:ext cx="2419350" cy="2133600"/>
          </a:xfrm>
        </p:spPr>
        <p:txBody>
          <a:bodyPr/>
          <a:lstStyle/>
          <a:p>
            <a:pPr>
              <a:lnSpc>
                <a:spcPct val="120000"/>
              </a:lnSpc>
              <a:spcBef>
                <a:spcPct val="50000"/>
              </a:spcBef>
              <a:buClr>
                <a:schemeClr val="accent2"/>
              </a:buClr>
              <a:buSzPct val="100000"/>
            </a:pPr>
            <a:r>
              <a:rPr lang="en-US" altLang="en-US" sz="2400" b="1" dirty="0">
                <a:latin typeface="Calibri" pitchFamily="34" charset="0"/>
                <a:cs typeface="Times New Roman" panose="02020603050405020304" pitchFamily="18" charset="0"/>
              </a:rPr>
              <a:t>Key Items:</a:t>
            </a:r>
          </a:p>
          <a:p>
            <a:pPr marL="292608" indent="-292608">
              <a:lnSpc>
                <a:spcPct val="120000"/>
              </a:lnSpc>
              <a:spcBef>
                <a:spcPts val="1200"/>
              </a:spcBef>
              <a:buClr>
                <a:schemeClr val="accent2"/>
              </a:buClr>
              <a:buSzPct val="100000"/>
              <a:buFont typeface="Arial" panose="020B0604020202020204" pitchFamily="34" charset="0"/>
              <a:buChar char="•"/>
            </a:pPr>
            <a:r>
              <a:rPr lang="en-US" altLang="en-US" sz="2400" dirty="0">
                <a:latin typeface="Calibri" pitchFamily="34" charset="0"/>
                <a:cs typeface="Times New Roman" panose="02020603050405020304" pitchFamily="18" charset="0"/>
              </a:rPr>
              <a:t>Net sales</a:t>
            </a:r>
          </a:p>
          <a:p>
            <a:pPr marL="292608" indent="-292608">
              <a:lnSpc>
                <a:spcPct val="120000"/>
              </a:lnSpc>
              <a:spcBef>
                <a:spcPts val="1200"/>
              </a:spcBef>
              <a:buClr>
                <a:schemeClr val="accent2"/>
              </a:buClr>
              <a:buSzPct val="100000"/>
              <a:buFont typeface="Arial" panose="020B0604020202020204" pitchFamily="34" charset="0"/>
              <a:buChar char="•"/>
            </a:pPr>
            <a:r>
              <a:rPr lang="en-US" altLang="en-US" sz="2400" b="1" dirty="0">
                <a:latin typeface="Calibri" pitchFamily="34" charset="0"/>
                <a:cs typeface="Times New Roman" panose="02020603050405020304" pitchFamily="18" charset="0"/>
              </a:rPr>
              <a:t>Gross profit</a:t>
            </a:r>
          </a:p>
        </p:txBody>
      </p:sp>
      <p:pic>
        <p:nvPicPr>
          <p:cNvPr id="9" name="Content Placeholder 8" descr="A statement displays a three-line heading consisting of the name of the company, P W Audio Supply, Incorporated; the type of statement, Income statement; and the date at which the statement is prepared, for the year ended December 31, 2022. &#10;&#10;There are four sections on the income statement. There are 3 columns; the first column displays the account names, and the other two columns display the respective amounts and totals.&#10;&#10;The first section is labeled, Sales in the first column. Immediately below with a slight indention appears a list of three accounts with their respective amounts: Sales revenue, listed in the second numeric column as $480,000; Less: Sales returns and allowances, listed as $12,000 in the first of the two numeric columns; and Sales discounts, listed as 8,000 in the first of the two numeric columns. The sales discounts amount is added to the less: sales returns and allowances amount of $12,000, and the total is displayed in the second numeric column as 20,000. The cost of sales revenue of $480,000 is added to the net sales discount amount of 20,000, and the total is displayed as $460,000 in the second numeric column, and the label appears in the first column as: Net sales. The next line displays: cost of goods sold, in the first column with the amount of 316,000 in the second of two numeric columns. The total is labeled as: Gross profit with the amount of 144,000 in the second numeric column resulting from subtracting the 316,000 cost of goods sold from the 460,000 subtotal. &#10;&#10;The second section labeled operating expenses is displayed in the first column. The following account names are listed immediately below the operating expenses section label,  slightly indented, with respective amounts for each accounts listed in the first numeric column: Salaries and wages expense, 64,000; Utilities expense, 17,000; Advertising expense, 16,000; Depreciation expense, 8,000; Freight-out, 7,000; Insurance expense, 2,000. Next, total operating expenses are displayed, with its amount of 114,000 in the second numeric column. The difference between the gross profit and total operating expenses is totaled as 30,000 in the second numeric column, and the label appears in the first column as: Income from operations.&#10;The third subsection labeled, other revenue and gains is displayed in the first column. The following account names are listed immediately below the other revenues and gains section label, slightly indented, with respective amounts for each account listed in the first numeric columns: interest revenue, 3,000; gain on disposal of plant assets, 600. The amounts are totaled as 3,600 which appear in the second numeric column adjacent to the 600 amount.&#10;The fourth subsection labeled, other expenses and losses is displayed in the first column. The following account names are listed immediately below the other expenses and losses section label, slightly indented, with respective amounts for each account listed in the first numeric columns:  Interest expense, 1,800; Casualty loss from vandalism, 200. The amounts are totaled as 2,000, which appears in the second numeric column adjacent to the 200 amount. The amounts are totaled as $31,600 which appears in the second numeric column adjacent to the 200 amount. Finally, the total of all four sections is displayed in the second numeric column as $31,600 with the label, Net income, listed in the first column.">
            <a:extLst>
              <a:ext uri="{FF2B5EF4-FFF2-40B4-BE49-F238E27FC236}">
                <a16:creationId xmlns:a16="http://schemas.microsoft.com/office/drawing/2014/main" id="{652F506A-7BF0-4574-B281-DF39D1A59AA8}"/>
              </a:ext>
            </a:extLst>
          </p:cNvPr>
          <p:cNvPicPr>
            <a:picLocks noGrp="1" noChangeAspect="1"/>
          </p:cNvPicPr>
          <p:nvPr>
            <p:ph sz="quarter" idx="16"/>
          </p:nvPr>
        </p:nvPicPr>
        <p:blipFill>
          <a:blip r:embed="rId3"/>
          <a:stretch>
            <a:fillRect/>
          </a:stretch>
        </p:blipFill>
        <p:spPr>
          <a:xfrm>
            <a:off x="4572000" y="1346200"/>
            <a:ext cx="4404360" cy="4831080"/>
          </a:xfrm>
          <a:prstGeom prst="rect">
            <a:avLst/>
          </a:prstGeom>
        </p:spPr>
      </p:pic>
      <p:sp>
        <p:nvSpPr>
          <p:cNvPr id="7" name="Content Placeholder 9"/>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
        <p:nvSpPr>
          <p:cNvPr id="6" name="Rectangle: Rounded Corners 5">
            <a:extLst>
              <a:ext uri="{FF2B5EF4-FFF2-40B4-BE49-F238E27FC236}">
                <a16:creationId xmlns:a16="http://schemas.microsoft.com/office/drawing/2014/main" id="{D464DDA5-51E3-4233-9CF0-4B481F2B85D0}"/>
              </a:ext>
            </a:extLst>
          </p:cNvPr>
          <p:cNvSpPr/>
          <p:nvPr/>
        </p:nvSpPr>
        <p:spPr>
          <a:xfrm>
            <a:off x="4709325" y="3067490"/>
            <a:ext cx="4129709" cy="155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975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0352"/>
            <a:ext cx="8552794" cy="1124526"/>
          </a:xfrm>
        </p:spPr>
        <p:txBody>
          <a:bodyPr>
            <a:normAutofit/>
          </a:bodyPr>
          <a:lstStyle/>
          <a:p>
            <a:r>
              <a:rPr lang="en-US" b="1" dirty="0">
                <a:latin typeface="Calibri" pitchFamily="34" charset="0"/>
                <a:cs typeface="Times New Roman" panose="02020603050405020304" pitchFamily="18" charset="0"/>
              </a:rPr>
              <a:t>Multiple-Step</a:t>
            </a:r>
            <a:br>
              <a:rPr lang="en-US" sz="4400" b="1" dirty="0">
                <a:latin typeface="Calibri" pitchFamily="34" charset="0"/>
                <a:cs typeface="Times New Roman" panose="02020603050405020304" pitchFamily="18" charset="0"/>
              </a:rPr>
            </a:br>
            <a:r>
              <a:rPr lang="en-US" sz="2800" b="1" dirty="0">
                <a:latin typeface="Calibri" pitchFamily="34" charset="0"/>
                <a:cs typeface="Times New Roman" panose="02020603050405020304" pitchFamily="18" charset="0"/>
              </a:rPr>
              <a:t>Operating expenses</a:t>
            </a:r>
          </a:p>
        </p:txBody>
      </p:sp>
      <p:sp>
        <p:nvSpPr>
          <p:cNvPr id="4" name="Content Placeholder 3"/>
          <p:cNvSpPr>
            <a:spLocks noGrp="1"/>
          </p:cNvSpPr>
          <p:nvPr>
            <p:ph sz="quarter" idx="15"/>
          </p:nvPr>
        </p:nvSpPr>
        <p:spPr>
          <a:xfrm>
            <a:off x="457200" y="1981200"/>
            <a:ext cx="3276600" cy="3733800"/>
          </a:xfrm>
        </p:spPr>
        <p:txBody>
          <a:bodyPr/>
          <a:lstStyle/>
          <a:p>
            <a:pPr>
              <a:lnSpc>
                <a:spcPct val="120000"/>
              </a:lnSpc>
              <a:spcBef>
                <a:spcPct val="50000"/>
              </a:spcBef>
              <a:buClr>
                <a:schemeClr val="accent2"/>
              </a:buClr>
              <a:buSzPct val="100000"/>
            </a:pPr>
            <a:r>
              <a:rPr lang="en-US" altLang="en-US" sz="2400" b="1" dirty="0">
                <a:latin typeface="Calibri" pitchFamily="34" charset="0"/>
                <a:cs typeface="Times New Roman" panose="02020603050405020304" pitchFamily="18" charset="0"/>
              </a:rPr>
              <a:t>Key Items:</a:t>
            </a:r>
          </a:p>
          <a:p>
            <a:pPr marL="292608" indent="-292608">
              <a:lnSpc>
                <a:spcPct val="120000"/>
              </a:lnSpc>
              <a:spcBef>
                <a:spcPts val="1200"/>
              </a:spcBef>
              <a:buClr>
                <a:srgbClr val="800000"/>
              </a:buClr>
              <a:buSzPct val="80000"/>
              <a:buFont typeface="Arial" panose="020B0604020202020204" pitchFamily="34" charset="0"/>
              <a:buChar char="•"/>
            </a:pPr>
            <a:r>
              <a:rPr lang="en-US" altLang="en-US" sz="2400" dirty="0">
                <a:latin typeface="Calibri" pitchFamily="34" charset="0"/>
                <a:cs typeface="Times New Roman" panose="02020603050405020304" pitchFamily="18" charset="0"/>
              </a:rPr>
              <a:t>Net sales</a:t>
            </a:r>
          </a:p>
          <a:p>
            <a:pPr marL="292608" indent="-292608">
              <a:lnSpc>
                <a:spcPct val="120000"/>
              </a:lnSpc>
              <a:spcBef>
                <a:spcPts val="1200"/>
              </a:spcBef>
              <a:buClr>
                <a:srgbClr val="800000"/>
              </a:buClr>
              <a:buSzPct val="80000"/>
              <a:buFont typeface="Arial" panose="020B0604020202020204" pitchFamily="34" charset="0"/>
              <a:buChar char="•"/>
            </a:pPr>
            <a:r>
              <a:rPr lang="en-US" altLang="en-US" sz="2400" dirty="0">
                <a:latin typeface="Calibri" pitchFamily="34" charset="0"/>
                <a:cs typeface="Times New Roman" panose="02020603050405020304" pitchFamily="18" charset="0"/>
              </a:rPr>
              <a:t>Gross profit</a:t>
            </a:r>
          </a:p>
          <a:p>
            <a:pPr marL="292608" indent="-292608">
              <a:lnSpc>
                <a:spcPct val="120000"/>
              </a:lnSpc>
              <a:spcBef>
                <a:spcPts val="1200"/>
              </a:spcBef>
              <a:buClr>
                <a:srgbClr val="800000"/>
              </a:buClr>
              <a:buSzPct val="80000"/>
              <a:buFont typeface="Arial" panose="020B0604020202020204" pitchFamily="34" charset="0"/>
              <a:buChar char="•"/>
            </a:pPr>
            <a:r>
              <a:rPr lang="en-US" altLang="en-US" sz="2400" b="1" dirty="0">
                <a:latin typeface="Calibri" pitchFamily="34" charset="0"/>
                <a:cs typeface="Times New Roman" panose="02020603050405020304" pitchFamily="18" charset="0"/>
              </a:rPr>
              <a:t>Operating expenses</a:t>
            </a:r>
          </a:p>
        </p:txBody>
      </p:sp>
      <p:pic>
        <p:nvPicPr>
          <p:cNvPr id="9" name="Content Placeholder 8" descr="A statement displays a three-line heading consisting of the name of the company, P W Audio Supply, Incorporated; the type of statement, Income statement; and the date at which the statement is prepared, for the year ended December 31, 2022. &#10;&#10;There are four sections on the income statement. There are 3 columns; the first column displays the account names, and the other two columns display the respective amounts and totals.&#10;&#10;The first section is labeled, Sales in the first column. Immediately below with a slight indention appears a list of three accounts with their respective amounts: Sales revenue, listed in the second numeric column as $480,000; Less: Sales returns and allowances, listed as $12,000 in the first of the two numeric columns; and Sales discounts, listed as 8,000 in the first of the two numeric columns. The sales discounts amount is added to the less: sales returns and allowances amount of $12,000, and the total is displayed in the second numeric column as 20,000. The cost of sales revenue of $480,000 is added to the net sales discount amount of 20,000, and the total is displayed as $460,000 in the second numeric column, and the label appears in the first column as: Net sales. The next line displays: cost of goods sold, in the first column with the amount of 316,000 in the second of two numeric columns. The total is labeled as: Gross profit with the amount of 144,000 in the second numeric column resulting from subtracting the 316,000 cost of goods sold from the 460,000 subtotal. &#10;&#10;The second section labeled operating expenses is displayed in the first column. The following account names are listed immediately below the operating expenses section label,  slightly indented, with respective amounts for each accounts listed in the first numeric column: Salaries and wages expense, 64,000; Utilities expense, 17,000; Advertising expense, 16,000; Depreciation expense, 8,000; Freight-out, 7,000; Insurance expense, 2,000. Next, total operating expenses are displayed, with its amount of 114,000 in the second numeric column. The difference between the gross profit and total operating expenses is totaled as 30,000 in the second numeric column, and the label appears in the first column as: Income from operations.&#10;The third subsection labeled, other revenue and gains is displayed in the first column. The following account names are listed immediately below the other revenues and gains section label, slightly indented, with respective amounts for each account listed in the first numeric columns: interest revenue, 3,000; gain on disposal of plant assets, 600. The amounts are totaled as 3,600 which appear in the second numeric column adjacent to the 600 amount.&#10;The fourth subsection labeled, other expenses and losses is displayed in the first column. The following account names are listed immediately below the other expenses and losses section label, slightly indented, with respective amounts for each account listed in the first numeric columns:  Interest expense, 1,800; Casualty loss from vandalism, 200. The amounts are totaled as 2,000, which appears in the second numeric column adjacent to the 200 amount. The amounts are totaled as $31,600 which appears in the second numeric column adjacent to the 200 amount. Finally, the total of all four sections is displayed in the second numeric column as $31,600 with the label, Net income, listed in the first column.">
            <a:extLst>
              <a:ext uri="{FF2B5EF4-FFF2-40B4-BE49-F238E27FC236}">
                <a16:creationId xmlns:a16="http://schemas.microsoft.com/office/drawing/2014/main" id="{B8572882-EE9A-41B0-90E7-51BCAC117B89}"/>
              </a:ext>
            </a:extLst>
          </p:cNvPr>
          <p:cNvPicPr>
            <a:picLocks noGrp="1" noChangeAspect="1"/>
          </p:cNvPicPr>
          <p:nvPr>
            <p:ph sz="quarter" idx="16"/>
          </p:nvPr>
        </p:nvPicPr>
        <p:blipFill>
          <a:blip r:embed="rId3"/>
          <a:stretch>
            <a:fillRect/>
          </a:stretch>
        </p:blipFill>
        <p:spPr>
          <a:xfrm>
            <a:off x="4572000" y="1344168"/>
            <a:ext cx="4404360" cy="4831080"/>
          </a:xfrm>
          <a:prstGeom prst="rect">
            <a:avLst/>
          </a:prstGeom>
        </p:spPr>
      </p:pic>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
        <p:nvSpPr>
          <p:cNvPr id="6" name="Rectangle: Rounded Corners 5">
            <a:extLst>
              <a:ext uri="{FF2B5EF4-FFF2-40B4-BE49-F238E27FC236}">
                <a16:creationId xmlns:a16="http://schemas.microsoft.com/office/drawing/2014/main" id="{1ED64E48-BC12-44BE-AA25-88A8DE2F8844}"/>
              </a:ext>
            </a:extLst>
          </p:cNvPr>
          <p:cNvSpPr/>
          <p:nvPr/>
        </p:nvSpPr>
        <p:spPr>
          <a:xfrm>
            <a:off x="4709325" y="3224372"/>
            <a:ext cx="4129709" cy="155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359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0352"/>
            <a:ext cx="8552793" cy="1066800"/>
          </a:xfrm>
        </p:spPr>
        <p:txBody>
          <a:bodyPr>
            <a:normAutofit fontScale="90000"/>
          </a:bodyPr>
          <a:lstStyle/>
          <a:p>
            <a:r>
              <a:rPr lang="en-US" sz="4400" b="1" dirty="0">
                <a:latin typeface="Calibri" pitchFamily="34" charset="0"/>
                <a:cs typeface="Times New Roman" panose="02020603050405020304" pitchFamily="18" charset="0"/>
              </a:rPr>
              <a:t>Multiple-Step</a:t>
            </a:r>
            <a:br>
              <a:rPr lang="en-US" sz="4400" b="1" dirty="0">
                <a:latin typeface="Calibri" pitchFamily="34" charset="0"/>
                <a:cs typeface="Times New Roman" panose="02020603050405020304" pitchFamily="18" charset="0"/>
              </a:rPr>
            </a:br>
            <a:r>
              <a:rPr lang="en-US" sz="3100" b="1" dirty="0">
                <a:latin typeface="Calibri" pitchFamily="34" charset="0"/>
                <a:cs typeface="Times New Roman" panose="02020603050405020304" pitchFamily="18" charset="0"/>
              </a:rPr>
              <a:t>Nonoperating activities</a:t>
            </a:r>
          </a:p>
        </p:txBody>
      </p:sp>
      <p:sp>
        <p:nvSpPr>
          <p:cNvPr id="4" name="Content Placeholder 3"/>
          <p:cNvSpPr>
            <a:spLocks noGrp="1"/>
          </p:cNvSpPr>
          <p:nvPr>
            <p:ph sz="quarter" idx="15"/>
          </p:nvPr>
        </p:nvSpPr>
        <p:spPr>
          <a:xfrm>
            <a:off x="457200" y="2133599"/>
            <a:ext cx="3048000" cy="3810001"/>
          </a:xfrm>
        </p:spPr>
        <p:txBody>
          <a:bodyPr/>
          <a:lstStyle/>
          <a:p>
            <a:pPr>
              <a:lnSpc>
                <a:spcPct val="120000"/>
              </a:lnSpc>
              <a:spcBef>
                <a:spcPct val="50000"/>
              </a:spcBef>
              <a:buClr>
                <a:schemeClr val="accent2"/>
              </a:buClr>
              <a:buSzPct val="100000"/>
            </a:pPr>
            <a:r>
              <a:rPr lang="en-US" altLang="en-US" sz="2400" b="1" dirty="0">
                <a:latin typeface="Calibri" pitchFamily="34" charset="0"/>
                <a:cs typeface="Times New Roman" panose="02020603050405020304" pitchFamily="18" charset="0"/>
              </a:rPr>
              <a:t>Key Items:</a:t>
            </a:r>
          </a:p>
          <a:p>
            <a:pPr marL="292608" indent="-292608">
              <a:lnSpc>
                <a:spcPct val="100000"/>
              </a:lnSpc>
              <a:spcBef>
                <a:spcPts val="1200"/>
              </a:spcBef>
              <a:buClr>
                <a:srgbClr val="800000"/>
              </a:buClr>
              <a:buSzPct val="100000"/>
              <a:buFont typeface="Arial" panose="020B0604020202020204" pitchFamily="34" charset="0"/>
              <a:buChar char="•"/>
            </a:pPr>
            <a:r>
              <a:rPr lang="en-US" altLang="en-US" sz="2400" dirty="0">
                <a:latin typeface="Calibri" pitchFamily="34" charset="0"/>
                <a:cs typeface="Times New Roman" panose="02020603050405020304" pitchFamily="18" charset="0"/>
              </a:rPr>
              <a:t>Net sales</a:t>
            </a:r>
          </a:p>
          <a:p>
            <a:pPr marL="292608" indent="-292608">
              <a:lnSpc>
                <a:spcPct val="100000"/>
              </a:lnSpc>
              <a:spcBef>
                <a:spcPts val="1200"/>
              </a:spcBef>
              <a:buClr>
                <a:srgbClr val="800000"/>
              </a:buClr>
              <a:buSzPct val="100000"/>
              <a:buFont typeface="Arial" panose="020B0604020202020204" pitchFamily="34" charset="0"/>
              <a:buChar char="•"/>
            </a:pPr>
            <a:r>
              <a:rPr lang="en-US" altLang="en-US" sz="2400" dirty="0">
                <a:latin typeface="Calibri" pitchFamily="34" charset="0"/>
                <a:cs typeface="Times New Roman" panose="02020603050405020304" pitchFamily="18" charset="0"/>
              </a:rPr>
              <a:t>Gross profit</a:t>
            </a:r>
          </a:p>
          <a:p>
            <a:pPr marL="292608" indent="-292608">
              <a:lnSpc>
                <a:spcPct val="100000"/>
              </a:lnSpc>
              <a:spcBef>
                <a:spcPts val="1200"/>
              </a:spcBef>
              <a:buClr>
                <a:srgbClr val="800000"/>
              </a:buClr>
              <a:buSzPct val="100000"/>
              <a:buFont typeface="Arial" panose="020B0604020202020204" pitchFamily="34" charset="0"/>
              <a:buChar char="•"/>
            </a:pPr>
            <a:r>
              <a:rPr lang="en-US" altLang="en-US" sz="2400" dirty="0">
                <a:latin typeface="Calibri" pitchFamily="34" charset="0"/>
                <a:cs typeface="Times New Roman" panose="02020603050405020304" pitchFamily="18" charset="0"/>
              </a:rPr>
              <a:t>Operating expenses</a:t>
            </a:r>
          </a:p>
          <a:p>
            <a:pPr marL="292608" indent="-292608">
              <a:lnSpc>
                <a:spcPct val="100000"/>
              </a:lnSpc>
              <a:spcBef>
                <a:spcPts val="1200"/>
              </a:spcBef>
              <a:buClr>
                <a:srgbClr val="800000"/>
              </a:buClr>
              <a:buSzPct val="100000"/>
              <a:buFont typeface="Arial" panose="020B0604020202020204" pitchFamily="34" charset="0"/>
              <a:buChar char="•"/>
            </a:pPr>
            <a:r>
              <a:rPr lang="en-US" altLang="en-US" sz="2400" b="1" dirty="0">
                <a:latin typeface="Calibri" pitchFamily="34" charset="0"/>
                <a:cs typeface="Times New Roman" panose="02020603050405020304" pitchFamily="18" charset="0"/>
              </a:rPr>
              <a:t>Nonoperating activities</a:t>
            </a:r>
          </a:p>
        </p:txBody>
      </p:sp>
      <p:pic>
        <p:nvPicPr>
          <p:cNvPr id="10" name="Content Placeholder 9" descr="A statement displays a three-line heading consisting of the name of the company, P W Audio Supply, Incorporated; the type of statement, Income statement; and the date at which the statement is prepared, for the year ended December 31, 2022. &#10;&#10;There are four sections on the income statement. There are 3 columns; the first column displays the account names, and the other two columns display the respective amounts and totals.&#10;&#10;The first section is labeled, Sales in the first column. Immediately below with a slight indention appears a list of three accounts with their respective amounts: Sales revenue, listed in the second numeric column as $480,000; Less: Sales returns and allowances, listed as $12,000 in the first of the two numeric columns; and Sales discounts, listed as 8,000 in the first of the two numeric columns. The sales discounts amount is added to the less: sales returns and allowances amount of $12,000, and the total is displayed in the second numeric column as 20,000. The cost of sales revenue of $480,000 is added to the net sales discount amount of 20,000, and the total is displayed as $460,000 in the second numeric column, and the label appears in the first column as: Net sales. The next line displays: cost of goods sold, in the first column with the amount of 316,000 in the second of two numeric columns. The total is labeled as: Gross profit with the amount of 144,000 in the second numeric column resulting from subtracting the 316,000 cost of goods sold from the 460,000 subtotal. &#10;&#10;The second section labeled operating expenses is displayed in the first column. The following account names are listed immediately below the operating expenses section label,  slightly indented, with respective amounts for each accounts listed in the first numeric column: Salaries and wages expense, 64,000; Utilities expense, 17,000; Advertising expense, 16,000; Depreciation expense, 8,000; Freight-out, 7,000; Insurance expense, 2,000. Next, total operating expenses are displayed, with its amount of 114,000 in the second numeric column. The difference between the gross profit and total operating expenses is totaled as 30,000 in the second numeric column, and the label appears in the first column as: Income from operations.&#10;The third subsection labeled, other revenue and gains is displayed in the first column. The following account names are listed immediately below the other revenues and gains section label, slightly indented, with respective amounts for each account listed in the first numeric columns: interest revenue, 3,000; gain on disposal of plant assets, 600. The amounts are totaled as 3,600 which appear in the second numeric column adjacent to the 600 amount.&#10;The fourth subsection labeled, other expenses and losses is displayed in the first column. The following account names are listed immediately below the other expenses and losses section label, slightly indented, with respective amounts for each account listed in the first numeric columns:  Interest expense, 1,800; Casualty loss from vandalism, 200. The amounts are totaled as 2,000, which appears in the second numeric column adjacent to the 200 amount. The amounts are totaled as $31,600 which appears in the second numeric column adjacent to the 200 amount. Finally, the total of all four sections is displayed in the second numeric column as $31,600 with the label, Net income, listed in the first column.">
            <a:extLst>
              <a:ext uri="{FF2B5EF4-FFF2-40B4-BE49-F238E27FC236}">
                <a16:creationId xmlns:a16="http://schemas.microsoft.com/office/drawing/2014/main" id="{64719901-170A-4273-95C5-3B4AC1AD4F13}"/>
              </a:ext>
            </a:extLst>
          </p:cNvPr>
          <p:cNvPicPr>
            <a:picLocks noGrp="1" noChangeAspect="1"/>
          </p:cNvPicPr>
          <p:nvPr>
            <p:ph sz="quarter" idx="16"/>
          </p:nvPr>
        </p:nvPicPr>
        <p:blipFill>
          <a:blip r:embed="rId3"/>
          <a:stretch>
            <a:fillRect/>
          </a:stretch>
        </p:blipFill>
        <p:spPr>
          <a:xfrm>
            <a:off x="4572000" y="1344168"/>
            <a:ext cx="4404360" cy="4831080"/>
          </a:xfrm>
          <a:prstGeom prst="rect">
            <a:avLst/>
          </a:prstGeom>
        </p:spPr>
      </p:pic>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
        <p:nvSpPr>
          <p:cNvPr id="6" name="Rectangle: Rounded Corners 5">
            <a:extLst>
              <a:ext uri="{FF2B5EF4-FFF2-40B4-BE49-F238E27FC236}">
                <a16:creationId xmlns:a16="http://schemas.microsoft.com/office/drawing/2014/main" id="{4A7F4402-751D-46F5-B2CF-03E52D914C56}"/>
              </a:ext>
            </a:extLst>
          </p:cNvPr>
          <p:cNvSpPr/>
          <p:nvPr/>
        </p:nvSpPr>
        <p:spPr>
          <a:xfrm>
            <a:off x="4709325" y="4752855"/>
            <a:ext cx="4129709" cy="155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2AC4BBF-ADDD-43D6-A6D3-0746932DC7BB}"/>
              </a:ext>
            </a:extLst>
          </p:cNvPr>
          <p:cNvSpPr/>
          <p:nvPr/>
        </p:nvSpPr>
        <p:spPr>
          <a:xfrm>
            <a:off x="4709324" y="5386390"/>
            <a:ext cx="4129709" cy="155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3925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0352"/>
            <a:ext cx="8552794" cy="914399"/>
          </a:xfrm>
        </p:spPr>
        <p:txBody>
          <a:bodyPr>
            <a:normAutofit fontScale="90000"/>
          </a:bodyPr>
          <a:lstStyle/>
          <a:p>
            <a:r>
              <a:rPr lang="en-US" sz="4400" b="1" dirty="0">
                <a:latin typeface="Calibri" pitchFamily="34" charset="0"/>
                <a:cs typeface="Times New Roman" panose="02020603050405020304" pitchFamily="18" charset="0"/>
              </a:rPr>
              <a:t>Multiple-Step</a:t>
            </a:r>
            <a:br>
              <a:rPr lang="en-US" sz="4400" b="1" dirty="0">
                <a:latin typeface="Calibri" pitchFamily="34" charset="0"/>
                <a:cs typeface="Times New Roman" panose="02020603050405020304" pitchFamily="18" charset="0"/>
              </a:rPr>
            </a:br>
            <a:r>
              <a:rPr lang="en-US" sz="3100" b="1" dirty="0">
                <a:latin typeface="Calibri" pitchFamily="34" charset="0"/>
                <a:cs typeface="Times New Roman" panose="02020603050405020304" pitchFamily="18" charset="0"/>
              </a:rPr>
              <a:t>Net income</a:t>
            </a:r>
          </a:p>
        </p:txBody>
      </p:sp>
      <p:sp>
        <p:nvSpPr>
          <p:cNvPr id="4" name="Content Placeholder 3"/>
          <p:cNvSpPr>
            <a:spLocks noGrp="1"/>
          </p:cNvSpPr>
          <p:nvPr>
            <p:ph sz="quarter" idx="15"/>
          </p:nvPr>
        </p:nvSpPr>
        <p:spPr>
          <a:xfrm>
            <a:off x="462455" y="2054071"/>
            <a:ext cx="3138128" cy="4038600"/>
          </a:xfrm>
        </p:spPr>
        <p:txBody>
          <a:bodyPr/>
          <a:lstStyle/>
          <a:p>
            <a:pPr>
              <a:lnSpc>
                <a:spcPct val="120000"/>
              </a:lnSpc>
              <a:spcBef>
                <a:spcPct val="50000"/>
              </a:spcBef>
              <a:buClr>
                <a:schemeClr val="accent2"/>
              </a:buClr>
              <a:buSzPct val="100000"/>
            </a:pPr>
            <a:r>
              <a:rPr lang="en-US" altLang="en-US" sz="2200" b="1" dirty="0">
                <a:latin typeface="Calibri" pitchFamily="34" charset="0"/>
                <a:cs typeface="Times New Roman" panose="02020603050405020304" pitchFamily="18" charset="0"/>
              </a:rPr>
              <a:t>Key Items:</a:t>
            </a:r>
          </a:p>
          <a:p>
            <a:pPr marL="292608" indent="-292608">
              <a:lnSpc>
                <a:spcPct val="100000"/>
              </a:lnSpc>
              <a:spcBef>
                <a:spcPts val="1200"/>
              </a:spcBef>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Net sales</a:t>
            </a:r>
          </a:p>
          <a:p>
            <a:pPr marL="292608" indent="-292608">
              <a:lnSpc>
                <a:spcPct val="100000"/>
              </a:lnSpc>
              <a:spcBef>
                <a:spcPts val="1200"/>
              </a:spcBef>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Gross profit</a:t>
            </a:r>
          </a:p>
          <a:p>
            <a:pPr marL="292608" indent="-292608">
              <a:lnSpc>
                <a:spcPct val="100000"/>
              </a:lnSpc>
              <a:spcBef>
                <a:spcPts val="1200"/>
              </a:spcBef>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Operating expenses</a:t>
            </a:r>
          </a:p>
          <a:p>
            <a:pPr marL="292608" indent="-292608">
              <a:lnSpc>
                <a:spcPct val="100000"/>
              </a:lnSpc>
              <a:spcBef>
                <a:spcPts val="1200"/>
              </a:spcBef>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Nonoperating activities</a:t>
            </a:r>
          </a:p>
          <a:p>
            <a:pPr marL="292608" indent="-292608">
              <a:lnSpc>
                <a:spcPct val="100000"/>
              </a:lnSpc>
              <a:spcBef>
                <a:spcPts val="1200"/>
              </a:spcBef>
              <a:buClr>
                <a:schemeClr val="accent2"/>
              </a:buClr>
              <a:buSzPct val="100000"/>
              <a:buFont typeface="Arial" panose="020B0604020202020204" pitchFamily="34" charset="0"/>
              <a:buChar char="•"/>
            </a:pPr>
            <a:r>
              <a:rPr lang="en-US" altLang="en-US" sz="2200" b="1" dirty="0">
                <a:latin typeface="Calibri" pitchFamily="34" charset="0"/>
                <a:cs typeface="Times New Roman" panose="02020603050405020304" pitchFamily="18" charset="0"/>
              </a:rPr>
              <a:t>Net income</a:t>
            </a:r>
          </a:p>
        </p:txBody>
      </p:sp>
      <p:pic>
        <p:nvPicPr>
          <p:cNvPr id="9" name="Content Placeholder 8" descr="A statement displays a three-line heading consisting of the name of the company, P W Audio Supply, Incorporated; the type of statement, Income statement; and the date at which the statement is prepared, for the year ended December 31, 2022. &#10;&#10;There are four sections on the income statement. There are 3 columns; the first column displays the account names, and the other two columns display the respective amounts and totals.&#10;&#10;The first section is labeled, Sales in the first column. Immediately below with a slight indention appears a list of three accounts with their respective amounts: Sales revenue, listed in the second numeric column as $480,000; Less: Sales returns and allowances, listed as $12,000 in the first of the two numeric columns; and Sales discounts, listed as 8,000 in the first of the two numeric columns. The sales discounts amount is added to the less: sales returns and allowances amount of $12,000, and the total is displayed in the second numeric column as 20,000. The cost of sales revenue of $480,000 is added to the net sales discount amount of 20,000, and the total is displayed as $460,000 in the second numeric column, and the label appears in the first column as: Net sales. The next line displays: cost of goods sold, in the first column with the amount of 316,000 in the second of two numeric columns. The total is labeled as: Gross profit with the amount of 144,000 in the second numeric column resulting from subtracting the 316,000 cost of goods sold from the 460,000 subtotal. &#10;&#10;The second section labeled operating expenses is displayed in the first column. The following account names are listed immediately below the operating expenses section label,  slightly indented, with respective amounts for each accounts listed in the first numeric column: Salaries and wages expense, 64,000; Utilities expense, 17,000; Advertising expense, 16,000; Depreciation expense, 8,000; Freight-out, 7,000; Insurance expense, 2,000. Next, total operating expenses are displayed, with its amount of 114,000 in the second numeric column. The difference between the gross profit and total operating expenses is totaled as 30,000 in the second numeric column, and the label appears in the first column as: Income from operations.&#10;The third subsection labeled, other revenue and gains is displayed in the first column. The following account names are listed immediately below the other revenues and gains section label, slightly indented, with respective amounts for each account listed in the first numeric columns: interest revenue, 3,000; gain on disposal of plant assets, 600. The amounts are totaled as 3,600 which appear in the second numeric column adjacent to the 600 amount.&#10;The fourth subsection labeled, other expenses and losses is displayed in the first column. The following account names are listed immediately below the other expenses and losses section label, slightly indented, with respective amounts for each account listed in the first numeric columns:  Interest expense, 1,800; Casualty loss from vandalism, 200. The amounts are totaled as 2,000, which appears in the second numeric column adjacent to the 200 amount. The amounts are totaled as $31,600 which appears in the second numeric column adjacent to the 200 amount. Finally, the total of all four sections is displayed in the second numeric column as $31,600 with the label, Net income, listed in the first column.">
            <a:extLst>
              <a:ext uri="{FF2B5EF4-FFF2-40B4-BE49-F238E27FC236}">
                <a16:creationId xmlns:a16="http://schemas.microsoft.com/office/drawing/2014/main" id="{2D438E58-FBD7-4A45-88D7-C24D13B8BDBD}"/>
              </a:ext>
            </a:extLst>
          </p:cNvPr>
          <p:cNvPicPr>
            <a:picLocks noGrp="1" noChangeAspect="1"/>
          </p:cNvPicPr>
          <p:nvPr>
            <p:ph sz="quarter" idx="16"/>
          </p:nvPr>
        </p:nvPicPr>
        <p:blipFill>
          <a:blip r:embed="rId3"/>
          <a:stretch>
            <a:fillRect/>
          </a:stretch>
        </p:blipFill>
        <p:spPr>
          <a:xfrm>
            <a:off x="4572000" y="1344168"/>
            <a:ext cx="4404360" cy="4831080"/>
          </a:xfrm>
          <a:prstGeom prst="rect">
            <a:avLst/>
          </a:prstGeom>
        </p:spPr>
      </p:pic>
      <p:sp>
        <p:nvSpPr>
          <p:cNvPr id="8"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
        <p:nvSpPr>
          <p:cNvPr id="6" name="Rectangle: Rounded Corners 5">
            <a:extLst>
              <a:ext uri="{FF2B5EF4-FFF2-40B4-BE49-F238E27FC236}">
                <a16:creationId xmlns:a16="http://schemas.microsoft.com/office/drawing/2014/main" id="{2B1D7E41-2254-4B66-B82B-C0016A09804B}"/>
              </a:ext>
            </a:extLst>
          </p:cNvPr>
          <p:cNvSpPr/>
          <p:nvPr/>
        </p:nvSpPr>
        <p:spPr>
          <a:xfrm>
            <a:off x="4709325" y="5937349"/>
            <a:ext cx="4129709" cy="1553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239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0352"/>
            <a:ext cx="8534400" cy="1064491"/>
          </a:xfrm>
        </p:spPr>
        <p:txBody>
          <a:bodyPr>
            <a:noAutofit/>
          </a:bodyPr>
          <a:lstStyle/>
          <a:p>
            <a:r>
              <a:rPr lang="en-US" altLang="en-US" b="1" dirty="0">
                <a:latin typeface="Calibri" pitchFamily="34" charset="0"/>
                <a:cs typeface="Times New Roman" panose="02020603050405020304" pitchFamily="18" charset="0"/>
              </a:rPr>
              <a:t>Multiple-Step Income Statement</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Review Question</a:t>
            </a:r>
            <a:endParaRPr lang="en-US" sz="2800"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828800"/>
            <a:ext cx="8534400" cy="3962400"/>
          </a:xfrm>
        </p:spPr>
        <p:txBody>
          <a:bodyPr/>
          <a:lstStyle/>
          <a:p>
            <a:pPr>
              <a:lnSpc>
                <a:spcPct val="125000"/>
              </a:lnSpc>
              <a:spcBef>
                <a:spcPct val="40000"/>
              </a:spcBef>
              <a:buClr>
                <a:schemeClr val="tx1"/>
              </a:buClr>
            </a:pPr>
            <a:r>
              <a:rPr lang="en-US" altLang="en-US" sz="2400" dirty="0">
                <a:latin typeface="Calibri" pitchFamily="34" charset="0"/>
                <a:cs typeface="Times New Roman" panose="02020603050405020304" pitchFamily="18" charset="0"/>
              </a:rPr>
              <a:t>The multiple-step income statement for a merchandiser shows each of the following features except:</a:t>
            </a:r>
          </a:p>
          <a:p>
            <a:pPr marL="353632" lvl="1" indent="0">
              <a:lnSpc>
                <a:spcPct val="125000"/>
              </a:lnSpc>
              <a:spcBef>
                <a:spcPct val="40000"/>
              </a:spcBef>
              <a:buClr>
                <a:schemeClr val="accent2"/>
              </a:buClr>
              <a:buNone/>
            </a:pPr>
            <a:r>
              <a:rPr lang="en-US" altLang="en-US" sz="2400" dirty="0">
                <a:solidFill>
                  <a:schemeClr val="accent2"/>
                </a:solidFill>
                <a:latin typeface="Calibri" pitchFamily="34" charset="0"/>
                <a:cs typeface="Times New Roman" panose="02020603050405020304" pitchFamily="18" charset="0"/>
              </a:rPr>
              <a:t>a.</a:t>
            </a:r>
            <a:r>
              <a:rPr lang="en-US" altLang="en-US" sz="2400" dirty="0">
                <a:latin typeface="Calibri" pitchFamily="34" charset="0"/>
                <a:cs typeface="Times New Roman" panose="02020603050405020304" pitchFamily="18" charset="0"/>
              </a:rPr>
              <a:t> gross profit.</a:t>
            </a:r>
          </a:p>
          <a:p>
            <a:pPr marL="353632" lvl="1" indent="0">
              <a:lnSpc>
                <a:spcPct val="125000"/>
              </a:lnSpc>
              <a:spcBef>
                <a:spcPct val="40000"/>
              </a:spcBef>
              <a:buClr>
                <a:schemeClr val="accent2"/>
              </a:buClr>
              <a:buNone/>
            </a:pPr>
            <a:r>
              <a:rPr lang="en-US" altLang="en-US" sz="2400" dirty="0">
                <a:solidFill>
                  <a:schemeClr val="accent2"/>
                </a:solidFill>
                <a:latin typeface="Calibri" pitchFamily="34" charset="0"/>
                <a:cs typeface="Times New Roman" panose="02020603050405020304" pitchFamily="18" charset="0"/>
              </a:rPr>
              <a:t>b.</a:t>
            </a:r>
            <a:r>
              <a:rPr lang="en-US" altLang="en-US" sz="2400" dirty="0">
                <a:latin typeface="Calibri" pitchFamily="34" charset="0"/>
                <a:cs typeface="Times New Roman" panose="02020603050405020304" pitchFamily="18" charset="0"/>
              </a:rPr>
              <a:t> cost of goods sold.</a:t>
            </a:r>
          </a:p>
          <a:p>
            <a:pPr marL="353632" lvl="1" indent="0">
              <a:lnSpc>
                <a:spcPct val="125000"/>
              </a:lnSpc>
              <a:spcBef>
                <a:spcPct val="40000"/>
              </a:spcBef>
              <a:buClr>
                <a:schemeClr val="accent2"/>
              </a:buClr>
              <a:buNone/>
            </a:pPr>
            <a:r>
              <a:rPr lang="en-US" altLang="en-US" sz="2400" dirty="0">
                <a:solidFill>
                  <a:schemeClr val="accent2"/>
                </a:solidFill>
                <a:latin typeface="Calibri" pitchFamily="34" charset="0"/>
                <a:cs typeface="Times New Roman" panose="02020603050405020304" pitchFamily="18" charset="0"/>
              </a:rPr>
              <a:t>c.</a:t>
            </a:r>
            <a:r>
              <a:rPr lang="en-US" altLang="en-US" sz="2400" dirty="0">
                <a:latin typeface="Calibri" pitchFamily="34" charset="0"/>
                <a:cs typeface="Times New Roman" panose="02020603050405020304" pitchFamily="18" charset="0"/>
              </a:rPr>
              <a:t> a sales revenue section.</a:t>
            </a:r>
          </a:p>
          <a:p>
            <a:pPr marL="353632" lvl="1" indent="0">
              <a:lnSpc>
                <a:spcPct val="125000"/>
              </a:lnSpc>
              <a:spcBef>
                <a:spcPct val="40000"/>
              </a:spcBef>
              <a:buClr>
                <a:schemeClr val="accent2"/>
              </a:buClr>
              <a:buNone/>
            </a:pPr>
            <a:r>
              <a:rPr lang="en-US" altLang="en-US" sz="2400" dirty="0">
                <a:solidFill>
                  <a:schemeClr val="accent2"/>
                </a:solidFill>
                <a:latin typeface="Calibri" pitchFamily="34" charset="0"/>
                <a:cs typeface="Times New Roman" panose="02020603050405020304" pitchFamily="18" charset="0"/>
              </a:rPr>
              <a:t>d.</a:t>
            </a:r>
            <a:r>
              <a:rPr lang="en-US" altLang="en-US" sz="2400" dirty="0">
                <a:latin typeface="Calibri" pitchFamily="34" charset="0"/>
                <a:cs typeface="Times New Roman" panose="02020603050405020304" pitchFamily="18" charset="0"/>
              </a:rPr>
              <a:t> investing activities section.</a:t>
            </a:r>
          </a:p>
        </p:txBody>
      </p:sp>
      <p:sp>
        <p:nvSpPr>
          <p:cNvPr id="6"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
        <p:nvSpPr>
          <p:cNvPr id="5" name="Notched Right Arrow 9">
            <a:extLst>
              <a:ext uri="{FF2B5EF4-FFF2-40B4-BE49-F238E27FC236}">
                <a16:creationId xmlns:a16="http://schemas.microsoft.com/office/drawing/2014/main" id="{C25DE9F0-BD3B-498B-8EBA-D029AAEA98AA}"/>
              </a:ext>
            </a:extLst>
          </p:cNvPr>
          <p:cNvSpPr/>
          <p:nvPr/>
        </p:nvSpPr>
        <p:spPr bwMode="auto">
          <a:xfrm>
            <a:off x="152400" y="4825253"/>
            <a:ext cx="555812" cy="407894"/>
          </a:xfrm>
          <a:prstGeom prst="notchedRightArrow">
            <a:avLst/>
          </a:prstGeom>
          <a:solidFill>
            <a:schemeClr val="tx2">
              <a:lumMod val="75000"/>
            </a:schemeClr>
          </a:solidFill>
          <a:ln w="12700" cap="sq" cmpd="sng" algn="ctr">
            <a:solidFill>
              <a:schemeClr val="tx1"/>
            </a:solidFill>
            <a:prstDash val="solid"/>
            <a:round/>
            <a:headEnd type="none" w="sm" len="sm"/>
            <a:tailEnd type="none" w="sm" len="sm"/>
          </a:ln>
          <a:effectLst/>
        </p:spPr>
        <p:txBody>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endParaRPr lang="en-US" altLang="en-US" dirty="0">
              <a:latin typeface="Liberation Sans" panose="020B0604020202020204" pitchFamily="34" charset="0"/>
            </a:endParaRPr>
          </a:p>
        </p:txBody>
      </p:sp>
    </p:spTree>
    <p:extLst>
      <p:ext uri="{BB962C8B-B14F-4D97-AF65-F5344CB8AC3E}">
        <p14:creationId xmlns:p14="http://schemas.microsoft.com/office/powerpoint/2010/main" val="21068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Calibri" pitchFamily="34" charset="0"/>
                <a:cs typeface="Times New Roman" panose="02020603050405020304" pitchFamily="18" charset="0"/>
              </a:rPr>
              <a:t>Single-Step Income Statement</a:t>
            </a:r>
            <a:endParaRPr lang="en-US" sz="2400"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752600"/>
            <a:ext cx="8534400" cy="2819400"/>
          </a:xfrm>
        </p:spPr>
        <p:txBody>
          <a:bodyPr/>
          <a:lstStyle/>
          <a:p>
            <a:pPr marL="292608" indent="-292608">
              <a:lnSpc>
                <a:spcPct val="100000"/>
              </a:lnSpc>
              <a:spcBef>
                <a:spcPts val="1200"/>
              </a:spcBef>
              <a:buClr>
                <a:srgbClr val="800000"/>
              </a:buClr>
              <a:buSzPct val="100000"/>
              <a:buFont typeface="Arial" panose="020B0604020202020204" pitchFamily="34" charset="0"/>
              <a:buChar char="•"/>
            </a:pPr>
            <a:r>
              <a:rPr lang="en-US" altLang="en-US" sz="2400" dirty="0">
                <a:solidFill>
                  <a:srgbClr val="000000"/>
                </a:solidFill>
                <a:latin typeface="Calibri" pitchFamily="34" charset="0"/>
                <a:cs typeface="Times New Roman" panose="02020603050405020304" pitchFamily="18" charset="0"/>
              </a:rPr>
              <a:t>Subtract total expenses from total revenues</a:t>
            </a:r>
          </a:p>
          <a:p>
            <a:pPr marL="292608" indent="-292608">
              <a:lnSpc>
                <a:spcPct val="100000"/>
              </a:lnSpc>
              <a:spcBef>
                <a:spcPts val="1200"/>
              </a:spcBef>
              <a:buClr>
                <a:srgbClr val="800000"/>
              </a:buClr>
              <a:buSzPct val="100000"/>
              <a:buFont typeface="Arial" panose="020B0604020202020204" pitchFamily="34" charset="0"/>
              <a:buChar char="•"/>
            </a:pPr>
            <a:r>
              <a:rPr lang="en-US" altLang="en-US" sz="2400" dirty="0">
                <a:solidFill>
                  <a:srgbClr val="000000"/>
                </a:solidFill>
                <a:latin typeface="Calibri" pitchFamily="34" charset="0"/>
                <a:cs typeface="Times New Roman" panose="02020603050405020304" pitchFamily="18" charset="0"/>
              </a:rPr>
              <a:t>Two reasons for using the single-step format: </a:t>
            </a:r>
          </a:p>
          <a:p>
            <a:pPr marL="859536" lvl="2" indent="-402336">
              <a:lnSpc>
                <a:spcPct val="100000"/>
              </a:lnSpc>
              <a:spcBef>
                <a:spcPts val="1200"/>
              </a:spcBef>
              <a:buClr>
                <a:srgbClr val="800000"/>
              </a:buClr>
              <a:buFont typeface="Wingdings" pitchFamily="2" charset="2"/>
              <a:buAutoNum type="arabicPeriod"/>
            </a:pPr>
            <a:r>
              <a:rPr lang="en-US" altLang="en-US" sz="2400" dirty="0">
                <a:solidFill>
                  <a:srgbClr val="000000"/>
                </a:solidFill>
                <a:latin typeface="Calibri" pitchFamily="34" charset="0"/>
                <a:cs typeface="Times New Roman" panose="02020603050405020304" pitchFamily="18" charset="0"/>
              </a:rPr>
              <a:t>Company does not realize any profit until total revenues exceed total expenses.</a:t>
            </a:r>
          </a:p>
          <a:p>
            <a:pPr marL="859536" lvl="2" indent="-402336">
              <a:lnSpc>
                <a:spcPct val="100000"/>
              </a:lnSpc>
              <a:spcBef>
                <a:spcPts val="1200"/>
              </a:spcBef>
              <a:buClr>
                <a:srgbClr val="800000"/>
              </a:buClr>
              <a:buFont typeface="Wingdings" pitchFamily="2" charset="2"/>
              <a:buAutoNum type="arabicPeriod"/>
            </a:pPr>
            <a:r>
              <a:rPr lang="en-US" altLang="en-US" sz="2400" dirty="0">
                <a:solidFill>
                  <a:srgbClr val="000000"/>
                </a:solidFill>
                <a:latin typeface="Calibri" pitchFamily="34" charset="0"/>
                <a:cs typeface="Times New Roman" panose="02020603050405020304" pitchFamily="18" charset="0"/>
              </a:rPr>
              <a:t>Format is simpler and easier to read.</a:t>
            </a:r>
          </a:p>
        </p:txBody>
      </p:sp>
      <p:sp>
        <p:nvSpPr>
          <p:cNvPr id="6"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Tree>
    <p:extLst>
      <p:ext uri="{BB962C8B-B14F-4D97-AF65-F5344CB8AC3E}">
        <p14:creationId xmlns:p14="http://schemas.microsoft.com/office/powerpoint/2010/main" val="3586871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1066800"/>
          </a:xfrm>
        </p:spPr>
        <p:txBody>
          <a:bodyPr>
            <a:normAutofit/>
          </a:bodyPr>
          <a:lstStyle/>
          <a:p>
            <a:r>
              <a:rPr lang="en-US" altLang="en-US" b="1" dirty="0">
                <a:latin typeface="Calibri" pitchFamily="34" charset="0"/>
                <a:cs typeface="Times New Roman" panose="02020603050405020304" pitchFamily="18" charset="0"/>
              </a:rPr>
              <a:t>Single-Step Income Statement</a:t>
            </a:r>
            <a:br>
              <a:rPr lang="en-US" altLang="en-US" b="1" dirty="0">
                <a:latin typeface="Calibri" pitchFamily="34" charset="0"/>
                <a:cs typeface="Times New Roman" panose="02020603050405020304" pitchFamily="18" charset="0"/>
              </a:rPr>
            </a:br>
            <a:r>
              <a:rPr lang="en-US" altLang="en-US" sz="3100" b="1" dirty="0">
                <a:latin typeface="Calibri" pitchFamily="34" charset="0"/>
                <a:cs typeface="Times New Roman" panose="02020603050405020304" pitchFamily="18" charset="0"/>
              </a:rPr>
              <a:t>Example</a:t>
            </a:r>
            <a:endParaRPr lang="en-US" sz="3100" b="1" dirty="0">
              <a:latin typeface="Calibri" pitchFamily="34" charset="0"/>
              <a:cs typeface="Times New Roman" panose="02020603050405020304" pitchFamily="18" charset="0"/>
            </a:endParaRPr>
          </a:p>
        </p:txBody>
      </p:sp>
      <p:pic>
        <p:nvPicPr>
          <p:cNvPr id="9" name="Content Placeholder 8" descr="A statement displays a three-line heading consisting of the name of the company PW Audio Supply, Incorporated; the type of the statement: Income Statement; and the time period the statement covers: For the Year Ended December 31, 2022. &#10;There are two sections on the statement. There are 3 columns, the first column displaying the account names and the other two displaying the respective amounts and totals.&#10;The first section, Revenues, is displayed in the first Column. Immediately below Revenues, the following account names for each account listed in the second numeric columns: Net sales, $460,000; Interest revenue, 3,000; Gain on disposal of plant assets, 600. The amounts are totaled as 463,600, shown in the second numeric column, and the label appears in the first column as: Total revenues.&#10;The second section, Expenses, is displayed in the first Column. Immediately below Expenses, the following account names for each account listed in the first numeric columns:  Cost of goods sold, $316,000; Operating expenses, 114,000; Interest expense, 1,800; Casualty loss from vandalism, 200. The amounts are totaled as 432,000, shown in the second numeric column, and the label appears in the first column as: Total expenses.&#10;Finally, the total of all two sections is displayed in the second numeric column as $31,600, with the label, Net income listed in the first column.">
            <a:extLst>
              <a:ext uri="{FF2B5EF4-FFF2-40B4-BE49-F238E27FC236}">
                <a16:creationId xmlns:a16="http://schemas.microsoft.com/office/drawing/2014/main" id="{9E0D9D0B-4675-441B-ACC9-F1CAF600E298}"/>
              </a:ext>
            </a:extLst>
          </p:cNvPr>
          <p:cNvPicPr>
            <a:picLocks noGrp="1" noChangeAspect="1"/>
          </p:cNvPicPr>
          <p:nvPr>
            <p:ph sz="quarter" idx="16"/>
          </p:nvPr>
        </p:nvPicPr>
        <p:blipFill>
          <a:blip r:embed="rId3"/>
          <a:stretch>
            <a:fillRect/>
          </a:stretch>
        </p:blipFill>
        <p:spPr>
          <a:xfrm>
            <a:off x="853440" y="1969770"/>
            <a:ext cx="7437120" cy="4137660"/>
          </a:xfrm>
          <a:prstGeom prst="rect">
            <a:avLst/>
          </a:prstGeom>
        </p:spPr>
      </p:pic>
      <p:sp>
        <p:nvSpPr>
          <p:cNvPr id="8"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Tree>
    <p:extLst>
      <p:ext uri="{BB962C8B-B14F-4D97-AF65-F5344CB8AC3E}">
        <p14:creationId xmlns:p14="http://schemas.microsoft.com/office/powerpoint/2010/main" val="81227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2"/>
            <a:ext cx="8534400" cy="549940"/>
          </a:xfrm>
        </p:spPr>
        <p:txBody>
          <a:bodyPr>
            <a:normAutofit fontScale="90000"/>
          </a:bodyPr>
          <a:lstStyle/>
          <a:p>
            <a:r>
              <a:rPr lang="en-US" altLang="en-US" b="1" dirty="0">
                <a:latin typeface="Calibri" pitchFamily="34" charset="0"/>
                <a:cs typeface="Times New Roman" panose="02020603050405020304" pitchFamily="18" charset="0"/>
              </a:rPr>
              <a:t>Operating Cycles</a:t>
            </a:r>
            <a:endParaRPr lang="en-US" dirty="0">
              <a:latin typeface="Calibri" pitchFamily="34" charset="0"/>
            </a:endParaRPr>
          </a:p>
        </p:txBody>
      </p:sp>
      <p:sp>
        <p:nvSpPr>
          <p:cNvPr id="4" name="Content Placeholder 3"/>
          <p:cNvSpPr>
            <a:spLocks noGrp="1"/>
          </p:cNvSpPr>
          <p:nvPr>
            <p:ph sz="quarter" idx="15"/>
          </p:nvPr>
        </p:nvSpPr>
        <p:spPr>
          <a:xfrm>
            <a:off x="457200" y="1893883"/>
            <a:ext cx="2192594" cy="2830517"/>
          </a:xfrm>
        </p:spPr>
        <p:txBody>
          <a:bodyPr/>
          <a:lstStyle/>
          <a:p>
            <a:r>
              <a:rPr lang="en-US" altLang="en-US" sz="2400" dirty="0">
                <a:latin typeface="Calibri" pitchFamily="34" charset="0"/>
                <a:cs typeface="Times New Roman" panose="02020603050405020304" pitchFamily="18" charset="0"/>
              </a:rPr>
              <a:t>The operating cycle of a </a:t>
            </a:r>
            <a:r>
              <a:rPr lang="en-US" altLang="en-US" sz="2400" b="1" dirty="0">
                <a:latin typeface="Calibri" pitchFamily="34" charset="0"/>
                <a:cs typeface="Times New Roman" panose="02020603050405020304" pitchFamily="18" charset="0"/>
              </a:rPr>
              <a:t>merchandising company</a:t>
            </a:r>
            <a:r>
              <a:rPr lang="en-US" altLang="en-US" sz="2400" dirty="0">
                <a:latin typeface="Calibri" pitchFamily="34" charset="0"/>
                <a:cs typeface="Times New Roman" panose="02020603050405020304" pitchFamily="18" charset="0"/>
              </a:rPr>
              <a:t> ordinarily is longer than that of a </a:t>
            </a:r>
            <a:r>
              <a:rPr lang="en-US" altLang="en-US" sz="2400" b="1" dirty="0">
                <a:latin typeface="Calibri" pitchFamily="34" charset="0"/>
                <a:cs typeface="Times New Roman" panose="02020603050405020304" pitchFamily="18" charset="0"/>
              </a:rPr>
              <a:t>service company</a:t>
            </a:r>
            <a:r>
              <a:rPr lang="en-US" altLang="en-US" sz="2400" dirty="0">
                <a:latin typeface="Calibri" pitchFamily="34" charset="0"/>
                <a:cs typeface="Times New Roman" panose="02020603050405020304" pitchFamily="18" charset="0"/>
              </a:rPr>
              <a:t>.</a:t>
            </a:r>
          </a:p>
        </p:txBody>
      </p:sp>
      <p:pic>
        <p:nvPicPr>
          <p:cNvPr id="10" name="Content Placeholder 9" descr="A flow diagram shows the following sequence for a Service Company: Start with Cash; Perform Services (for example, work on a car); flow to Accounts Receivable; flow to cash in mail; receive cash; Cash restarts cycle. ">
            <a:extLst>
              <a:ext uri="{FF2B5EF4-FFF2-40B4-BE49-F238E27FC236}">
                <a16:creationId xmlns:a16="http://schemas.microsoft.com/office/drawing/2014/main" id="{DF498193-2A0D-4B96-A5D1-0BC50CA5F2D9}"/>
              </a:ext>
            </a:extLst>
          </p:cNvPr>
          <p:cNvPicPr>
            <a:picLocks noGrp="1" noChangeAspect="1"/>
          </p:cNvPicPr>
          <p:nvPr>
            <p:ph sz="quarter" idx="16"/>
          </p:nvPr>
        </p:nvPicPr>
        <p:blipFill>
          <a:blip r:embed="rId3"/>
          <a:stretch>
            <a:fillRect/>
          </a:stretch>
        </p:blipFill>
        <p:spPr>
          <a:xfrm>
            <a:off x="3552009" y="1752600"/>
            <a:ext cx="5326380" cy="2057400"/>
          </a:xfrm>
          <a:prstGeom prst="rect">
            <a:avLst/>
          </a:prstGeom>
        </p:spPr>
      </p:pic>
      <p:pic>
        <p:nvPicPr>
          <p:cNvPr id="14" name="Content Placeholder 13" descr="A flow diagram shows the following sequence for a Merchandising Company: Start with Cash; Buy Inventory (for example, televisions); flow to Inventory; flow to Sell Inventory; flow to Accounts Receivable; flow to cash in mail; receive cash; Cash restarts cycle. ">
            <a:extLst>
              <a:ext uri="{FF2B5EF4-FFF2-40B4-BE49-F238E27FC236}">
                <a16:creationId xmlns:a16="http://schemas.microsoft.com/office/drawing/2014/main" id="{20834485-3ECB-438E-9CCC-1CAB862E1AD6}"/>
              </a:ext>
            </a:extLst>
          </p:cNvPr>
          <p:cNvPicPr>
            <a:picLocks noGrp="1" noChangeAspect="1"/>
          </p:cNvPicPr>
          <p:nvPr>
            <p:ph sz="quarter" idx="18"/>
          </p:nvPr>
        </p:nvPicPr>
        <p:blipFill>
          <a:blip r:embed="rId4"/>
          <a:stretch>
            <a:fillRect/>
          </a:stretch>
        </p:blipFill>
        <p:spPr>
          <a:xfrm>
            <a:off x="3538946" y="3995103"/>
            <a:ext cx="5326380" cy="2255520"/>
          </a:xfrm>
          <a:prstGeom prst="rect">
            <a:avLst/>
          </a:prstGeom>
        </p:spPr>
      </p:pic>
      <p:sp>
        <p:nvSpPr>
          <p:cNvPr id="8"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1</a:t>
            </a:r>
          </a:p>
        </p:txBody>
      </p:sp>
    </p:spTree>
    <p:extLst>
      <p:ext uri="{BB962C8B-B14F-4D97-AF65-F5344CB8AC3E}">
        <p14:creationId xmlns:p14="http://schemas.microsoft.com/office/powerpoint/2010/main" val="26329955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838199"/>
          </a:xfrm>
        </p:spPr>
        <p:txBody>
          <a:bodyPr>
            <a:normAutofit/>
          </a:bodyPr>
          <a:lstStyle/>
          <a:p>
            <a:r>
              <a:rPr lang="en-US" altLang="en-US" b="1" dirty="0">
                <a:latin typeface="Calibri" pitchFamily="34" charset="0"/>
                <a:cs typeface="Times New Roman" panose="02020603050405020304" pitchFamily="18" charset="0"/>
              </a:rPr>
              <a:t>Classified Balance Sheet</a:t>
            </a:r>
            <a:endParaRPr lang="en-US" dirty="0">
              <a:latin typeface="Calibri" pitchFamily="34" charset="0"/>
              <a:cs typeface="Times New Roman" panose="02020603050405020304" pitchFamily="18" charset="0"/>
            </a:endParaRPr>
          </a:p>
        </p:txBody>
      </p:sp>
      <p:pic>
        <p:nvPicPr>
          <p:cNvPr id="9" name="Content Placeholder 8" descr="A statement displays a three-line heading consisting of the name of the company PW Audio Supply, Incorporated; the type of the statement: Balance Sheet (Partial); and the time period the statement covers: For the Year Ended December 31, 2022. &#10;This illustration displays the Assets section of the balance sheet, with the label, Assets, centered and shown in bold type, with 2 subsections listed below. There are 3 columns displayed, the first column displaying account names and the other two displaying the respective amounts and totals.&#10;The first subsection, Current assets, is displayed in the first column. The following account names are listed in this section slightly indented with the respective amounts listed in the second numeric columns: Cash, $9,500; Accounts receivable, 16,100; Inventory (emphasized), 40,000; Prepaid insurance, 1,800. The amounts are totaled as 67,400, in the second numeric column, and the label appears in the first column as: Total current assets.&#10;The second subsection, Property, plant, and equipment, is displayed in the first column. The following account names are listed in this section slightly indented with the respective amounts listed in the first numeric columns: Equipment, $80,000; Less: Accumulated depreciation—equipment, 24,000. The accumulated depreciation amount is subtracted from the $80,000 of the equipment cost, and the difference displayed as 56,000 in the second numeric column adjacent to the 24,000 amount. Finally the total of two subsections is displayed in the last numeric column as $123,400 with the label, Total assets, listed in the first column.">
            <a:extLst>
              <a:ext uri="{FF2B5EF4-FFF2-40B4-BE49-F238E27FC236}">
                <a16:creationId xmlns:a16="http://schemas.microsoft.com/office/drawing/2014/main" id="{6F93EBDB-9379-4CD3-AA78-F6F91685A738}"/>
              </a:ext>
            </a:extLst>
          </p:cNvPr>
          <p:cNvPicPr>
            <a:picLocks noGrp="1" noChangeAspect="1"/>
          </p:cNvPicPr>
          <p:nvPr>
            <p:ph sz="quarter" idx="16"/>
          </p:nvPr>
        </p:nvPicPr>
        <p:blipFill>
          <a:blip r:embed="rId3"/>
          <a:stretch>
            <a:fillRect/>
          </a:stretch>
        </p:blipFill>
        <p:spPr>
          <a:xfrm>
            <a:off x="560070" y="2042160"/>
            <a:ext cx="8023860" cy="3992880"/>
          </a:xfrm>
          <a:prstGeom prst="rect">
            <a:avLst/>
          </a:prstGeom>
        </p:spPr>
      </p:pic>
      <p:sp>
        <p:nvSpPr>
          <p:cNvPr id="8"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Tree>
    <p:extLst>
      <p:ext uri="{BB962C8B-B14F-4D97-AF65-F5344CB8AC3E}">
        <p14:creationId xmlns:p14="http://schemas.microsoft.com/office/powerpoint/2010/main" val="24727030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32690"/>
            <a:ext cx="8534400" cy="990600"/>
          </a:xfrm>
        </p:spPr>
        <p:txBody>
          <a:bodyPr>
            <a:normAutofit/>
          </a:bodyPr>
          <a:lstStyle/>
          <a:p>
            <a:r>
              <a:rPr lang="en-US" sz="3600" b="1" dirty="0">
                <a:latin typeface="Calibri" pitchFamily="34" charset="0"/>
                <a:cs typeface="Times New Roman" panose="02020603050405020304" pitchFamily="18" charset="0"/>
              </a:rPr>
              <a:t>DO IT! 5: Multiple-Step Income Statement </a:t>
            </a:r>
            <a:br>
              <a:rPr lang="en-US" sz="2700" dirty="0">
                <a:latin typeface="Calibri" pitchFamily="34" charset="0"/>
                <a:cs typeface="Times New Roman" panose="02020603050405020304" pitchFamily="18" charset="0"/>
              </a:rPr>
            </a:br>
            <a:r>
              <a:rPr lang="en-US" sz="2800" b="1" dirty="0">
                <a:latin typeface="Calibri" pitchFamily="34" charset="0"/>
                <a:cs typeface="Times New Roman" panose="02020603050405020304" pitchFamily="18" charset="0"/>
              </a:rPr>
              <a:t>Information</a:t>
            </a:r>
          </a:p>
        </p:txBody>
      </p:sp>
      <p:sp>
        <p:nvSpPr>
          <p:cNvPr id="4" name="Content Placeholder 3"/>
          <p:cNvSpPr>
            <a:spLocks noGrp="1"/>
          </p:cNvSpPr>
          <p:nvPr>
            <p:ph sz="quarter" idx="15"/>
          </p:nvPr>
        </p:nvSpPr>
        <p:spPr>
          <a:xfrm>
            <a:off x="304800" y="1724779"/>
            <a:ext cx="8534400" cy="688911"/>
          </a:xfrm>
        </p:spPr>
        <p:txBody>
          <a:bodyPr/>
          <a:lstStyle/>
          <a:p>
            <a:pPr>
              <a:lnSpc>
                <a:spcPct val="100000"/>
              </a:lnSpc>
            </a:pPr>
            <a:r>
              <a:rPr lang="en-US" dirty="0">
                <a:latin typeface="Calibri" pitchFamily="34" charset="0"/>
                <a:cs typeface="Times New Roman" panose="02020603050405020304" pitchFamily="18" charset="0"/>
              </a:rPr>
              <a:t>The following information is available for Art Center Corp. for the year ended December 31, 2022.</a:t>
            </a:r>
          </a:p>
        </p:txBody>
      </p:sp>
      <p:graphicFrame>
        <p:nvGraphicFramePr>
          <p:cNvPr id="9" name="Table Placeholder 8"/>
          <p:cNvGraphicFramePr>
            <a:graphicFrameLocks noGrp="1" noChangeAspect="1"/>
          </p:cNvGraphicFramePr>
          <p:nvPr>
            <p:ph sz="quarter" idx="17"/>
            <p:extLst>
              <p:ext uri="{D42A27DB-BD31-4B8C-83A1-F6EECF244321}">
                <p14:modId xmlns:p14="http://schemas.microsoft.com/office/powerpoint/2010/main" val="2158501063"/>
              </p:ext>
            </p:extLst>
          </p:nvPr>
        </p:nvGraphicFramePr>
        <p:xfrm>
          <a:off x="1295400" y="2680389"/>
          <a:ext cx="6324600" cy="2445791"/>
        </p:xfrm>
        <a:graphic>
          <a:graphicData uri="http://schemas.openxmlformats.org/drawingml/2006/table">
            <a:tbl>
              <a:tblPr firstRow="1" bandRow="1">
                <a:tableStyleId>{5C22544A-7EE6-4342-B048-85BDC9FD1C3A}</a:tableStyleId>
              </a:tblPr>
              <a:tblGrid>
                <a:gridCol w="4291886">
                  <a:extLst>
                    <a:ext uri="{9D8B030D-6E8A-4147-A177-3AD203B41FA5}">
                      <a16:colId xmlns:a16="http://schemas.microsoft.com/office/drawing/2014/main" val="1907850860"/>
                    </a:ext>
                  </a:extLst>
                </a:gridCol>
                <a:gridCol w="2032714">
                  <a:extLst>
                    <a:ext uri="{9D8B030D-6E8A-4147-A177-3AD203B41FA5}">
                      <a16:colId xmlns:a16="http://schemas.microsoft.com/office/drawing/2014/main" val="3290824867"/>
                    </a:ext>
                  </a:extLst>
                </a:gridCol>
              </a:tblGrid>
              <a:tr h="245354">
                <a:tc>
                  <a:txBody>
                    <a:bodyPr/>
                    <a:lstStyle/>
                    <a:p>
                      <a:r>
                        <a:rPr lang="en-US" sz="2000" b="0" dirty="0">
                          <a:solidFill>
                            <a:schemeClr val="tx1"/>
                          </a:solidFill>
                          <a:latin typeface="Calibri" pitchFamily="34" charset="0"/>
                          <a:cs typeface="Times New Roman" panose="02020603050405020304" pitchFamily="18" charset="0"/>
                        </a:rPr>
                        <a:t>Other revenues and gains </a:t>
                      </a:r>
                      <a:endParaRPr lang="en-US" sz="2000" dirty="0">
                        <a:solidFill>
                          <a:schemeClr val="tx1"/>
                        </a:solidFill>
                        <a:latin typeface="Calibri" pitchFamily="34"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latin typeface="Calibri" pitchFamily="34" charset="0"/>
                          <a:cs typeface="Times New Roman" panose="02020603050405020304" pitchFamily="18" charset="0"/>
                        </a:rPr>
                        <a:t>$</a:t>
                      </a:r>
                      <a:r>
                        <a:rPr lang="en-US" sz="2000" b="0" baseline="0" dirty="0">
                          <a:solidFill>
                            <a:schemeClr val="tx1"/>
                          </a:solidFill>
                          <a:latin typeface="Calibri" pitchFamily="34" charset="0"/>
                          <a:cs typeface="Times New Roman" panose="02020603050405020304" pitchFamily="18" charset="0"/>
                        </a:rPr>
                        <a:t> </a:t>
                      </a:r>
                      <a:r>
                        <a:rPr lang="en-US" sz="2000" b="0" dirty="0">
                          <a:solidFill>
                            <a:schemeClr val="tx1"/>
                          </a:solidFill>
                          <a:latin typeface="Calibri" pitchFamily="34" charset="0"/>
                          <a:cs typeface="Times New Roman" panose="02020603050405020304" pitchFamily="18" charset="0"/>
                        </a:rPr>
                        <a:t>8,000 </a:t>
                      </a:r>
                      <a:endParaRPr lang="en-US" sz="2000" dirty="0">
                        <a:solidFill>
                          <a:schemeClr val="tx1"/>
                        </a:solidFill>
                        <a:latin typeface="Calibri" pitchFamily="34"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35318405"/>
                  </a:ext>
                </a:extLst>
              </a:tr>
              <a:tr h="245354">
                <a:tc>
                  <a:txBody>
                    <a:bodyPr/>
                    <a:lstStyle/>
                    <a:p>
                      <a:r>
                        <a:rPr lang="en-US" sz="2000" b="0" dirty="0">
                          <a:solidFill>
                            <a:schemeClr val="tx1"/>
                          </a:solidFill>
                          <a:latin typeface="Calibri" pitchFamily="34" charset="0"/>
                          <a:cs typeface="Times New Roman" panose="02020603050405020304" pitchFamily="18" charset="0"/>
                        </a:rPr>
                        <a:t>Sales revenue </a:t>
                      </a:r>
                      <a:endParaRPr lang="en-US" sz="2000" dirty="0">
                        <a:solidFill>
                          <a:schemeClr val="tx1"/>
                        </a:solidFill>
                        <a:latin typeface="Calibri"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itchFamily="34" charset="0"/>
                          <a:cs typeface="Times New Roman" panose="02020603050405020304" pitchFamily="18" charset="0"/>
                        </a:rPr>
                        <a:t>462,000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5955781"/>
                  </a:ext>
                </a:extLst>
              </a:tr>
              <a:tr h="245354">
                <a:tc>
                  <a:txBody>
                    <a:bodyPr/>
                    <a:lstStyle/>
                    <a:p>
                      <a:r>
                        <a:rPr lang="en-US" sz="2000" b="0" dirty="0">
                          <a:solidFill>
                            <a:schemeClr val="tx1"/>
                          </a:solidFill>
                          <a:latin typeface="Calibri" pitchFamily="34" charset="0"/>
                          <a:cs typeface="Times New Roman" panose="02020603050405020304" pitchFamily="18" charset="0"/>
                        </a:rPr>
                        <a:t>Other expenses and losses </a:t>
                      </a:r>
                      <a:endParaRPr lang="en-US" sz="2000" dirty="0">
                        <a:solidFill>
                          <a:schemeClr val="tx1"/>
                        </a:solidFill>
                        <a:latin typeface="Calibri" pitchFamily="34"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2000" b="0" dirty="0">
                          <a:solidFill>
                            <a:schemeClr val="tx1"/>
                          </a:solidFill>
                          <a:latin typeface="Calibri" pitchFamily="34" charset="0"/>
                          <a:cs typeface="Times New Roman" panose="02020603050405020304" pitchFamily="18" charset="0"/>
                        </a:rPr>
                        <a:t>3,000 </a:t>
                      </a:r>
                      <a:endParaRPr lang="en-US" sz="2000" dirty="0">
                        <a:solidFill>
                          <a:schemeClr val="tx1"/>
                        </a:solidFill>
                        <a:latin typeface="Calibri" pitchFamily="34"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1394605"/>
                  </a:ext>
                </a:extLst>
              </a:tr>
              <a:tr h="245354">
                <a:tc>
                  <a:txBody>
                    <a:bodyPr/>
                    <a:lstStyle/>
                    <a:p>
                      <a:r>
                        <a:rPr lang="en-US" sz="2000" b="0" dirty="0">
                          <a:solidFill>
                            <a:schemeClr val="tx1"/>
                          </a:solidFill>
                          <a:latin typeface="Calibri" pitchFamily="34" charset="0"/>
                          <a:cs typeface="Times New Roman" panose="02020603050405020304" pitchFamily="18" charset="0"/>
                        </a:rPr>
                        <a:t>Operating expenses </a:t>
                      </a:r>
                      <a:endParaRPr lang="en-US" sz="2000" dirty="0">
                        <a:solidFill>
                          <a:schemeClr val="tx1"/>
                        </a:solidFill>
                        <a:latin typeface="Calibri" pitchFamily="34"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itchFamily="34" charset="0"/>
                          <a:cs typeface="Times New Roman" panose="02020603050405020304" pitchFamily="18" charset="0"/>
                        </a:rPr>
                        <a:t>187,000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7929871"/>
                  </a:ext>
                </a:extLst>
              </a:tr>
              <a:tr h="245354">
                <a:tc>
                  <a:txBody>
                    <a:bodyPr/>
                    <a:lstStyle/>
                    <a:p>
                      <a:r>
                        <a:rPr lang="en-US" sz="2000" b="0" dirty="0">
                          <a:solidFill>
                            <a:schemeClr val="tx1"/>
                          </a:solidFill>
                          <a:latin typeface="Calibri" pitchFamily="34" charset="0"/>
                          <a:cs typeface="Times New Roman" panose="02020603050405020304" pitchFamily="18" charset="0"/>
                        </a:rPr>
                        <a:t>Cost of goods sold </a:t>
                      </a:r>
                      <a:endParaRPr lang="en-US" sz="2000" dirty="0">
                        <a:solidFill>
                          <a:schemeClr val="tx1"/>
                        </a:solidFill>
                        <a:latin typeface="Calibri" pitchFamily="34"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itchFamily="34" charset="0"/>
                          <a:cs typeface="Times New Roman" panose="02020603050405020304" pitchFamily="18" charset="0"/>
                        </a:rPr>
                        <a:t>147,000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3881090"/>
                  </a:ext>
                </a:extLst>
              </a:tr>
              <a:tr h="464591">
                <a:tc>
                  <a:txBody>
                    <a:bodyPr/>
                    <a:lstStyle/>
                    <a:p>
                      <a:r>
                        <a:rPr lang="en-US" sz="2000" b="0" dirty="0">
                          <a:solidFill>
                            <a:schemeClr val="tx1"/>
                          </a:solidFill>
                          <a:latin typeface="Calibri" pitchFamily="34" charset="0"/>
                          <a:cs typeface="Times New Roman" panose="02020603050405020304" pitchFamily="18" charset="0"/>
                        </a:rPr>
                        <a:t>Sales discounts</a:t>
                      </a:r>
                      <a:endParaRPr lang="en-US" sz="2000" dirty="0">
                        <a:solidFill>
                          <a:schemeClr val="tx1"/>
                        </a:solidFill>
                        <a:latin typeface="Calibri" pitchFamily="34"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itchFamily="34" charset="0"/>
                          <a:cs typeface="Times New Roman" panose="02020603050405020304" pitchFamily="18" charset="0"/>
                        </a:rPr>
                        <a:t>20,000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2134484"/>
                  </a:ext>
                </a:extLst>
              </a:tr>
            </a:tbl>
          </a:graphicData>
        </a:graphic>
      </p:graphicFrame>
      <p:sp>
        <p:nvSpPr>
          <p:cNvPr id="3" name="Content Placeholder 2"/>
          <p:cNvSpPr>
            <a:spLocks noGrp="1"/>
          </p:cNvSpPr>
          <p:nvPr>
            <p:ph sz="quarter" idx="16"/>
          </p:nvPr>
        </p:nvSpPr>
        <p:spPr>
          <a:xfrm>
            <a:off x="381000" y="5295608"/>
            <a:ext cx="8458200" cy="822854"/>
          </a:xfrm>
        </p:spPr>
        <p:txBody>
          <a:bodyPr>
            <a:normAutofit/>
          </a:bodyPr>
          <a:lstStyle/>
          <a:p>
            <a:pPr>
              <a:lnSpc>
                <a:spcPct val="100000"/>
              </a:lnSpc>
            </a:pPr>
            <a:r>
              <a:rPr lang="en-US" sz="2000" dirty="0">
                <a:latin typeface="Calibri" pitchFamily="34" charset="0"/>
                <a:cs typeface="Times New Roman" panose="02020603050405020304" pitchFamily="18" charset="0"/>
              </a:rPr>
              <a:t>Prepare a multiple-step income statement for Art Center Corp. </a:t>
            </a:r>
          </a:p>
        </p:txBody>
      </p:sp>
      <p:sp>
        <p:nvSpPr>
          <p:cNvPr id="8"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Tree>
    <p:extLst>
      <p:ext uri="{BB962C8B-B14F-4D97-AF65-F5344CB8AC3E}">
        <p14:creationId xmlns:p14="http://schemas.microsoft.com/office/powerpoint/2010/main" val="3955864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8073"/>
            <a:ext cx="8686800" cy="962891"/>
          </a:xfrm>
        </p:spPr>
        <p:txBody>
          <a:bodyPr>
            <a:normAutofit fontScale="90000"/>
          </a:bodyPr>
          <a:lstStyle/>
          <a:p>
            <a:r>
              <a:rPr lang="en-US" b="1" dirty="0">
                <a:latin typeface="Calibri" pitchFamily="34" charset="0"/>
                <a:cs typeface="Times New Roman" panose="02020603050405020304" pitchFamily="18" charset="0"/>
              </a:rPr>
              <a:t>DO IT! 5: Multiple-Step Income Statement</a:t>
            </a:r>
            <a:br>
              <a:rPr lang="en-US" sz="3600" b="1" dirty="0">
                <a:latin typeface="Calibri" pitchFamily="34" charset="0"/>
                <a:cs typeface="Times New Roman" panose="02020603050405020304" pitchFamily="18" charset="0"/>
              </a:rPr>
            </a:br>
            <a:r>
              <a:rPr lang="en-US" sz="3100" b="1" dirty="0">
                <a:latin typeface="Calibri" pitchFamily="34" charset="0"/>
                <a:cs typeface="Times New Roman" panose="02020603050405020304" pitchFamily="18" charset="0"/>
              </a:rPr>
              <a:t>Solution</a:t>
            </a:r>
            <a:endParaRPr lang="en-IN" sz="3100" dirty="0">
              <a:latin typeface="Calibri" pitchFamily="34" charset="0"/>
            </a:endParaRPr>
          </a:p>
        </p:txBody>
      </p:sp>
      <p:pic>
        <p:nvPicPr>
          <p:cNvPr id="9" name="Content Placeholder 8" descr="An income statement and a Comprehensive income statement for  Art Center Corporation are displayed. The statement displays a three-line heading consisting of the name of the company, Art Center Corporation; the type of the statement: Income Statement; and the time period the statement covers: For the Year Ended December 31, 2022. There are 3 columns, the first column displaying the account names, and other two displaying the respective amounts and totals. The section labeled Sales is displayed in the first column. The following account labels are listed immediately below the sales section label, slightly indented, with the respective amounts for each account listed in the second numeric column: Sales revenue, $462,000; Sales discounts, 20,000. The amounts are totaled as 442,000, in the second numeric column, and the label appears in the first column as: Net sales. The next line shows Cost of goods sold with the 147,000 amount appearing in the second numeric column. The amount of cost of goods sold is subtracted from the 442,000 net sales, and the difference is displayed as, 295,000 in the second numeric column, and the label appears in the first column as: Gross profit. The next line shows operating expenses with its amount 187,000 appearing in the second numeric column. The cost of operating expenses of 187,000 is subtracted from the gross profit amount of 295,000, and the difference is displayed in the second numeric column as 108,000.&#10;The following two account names are listed with the respective amounts listed in the first of the numeric columns: Other revenues and gains, $8,000; other expenses and losses, 3,000. The difference amount of the other revenues and gains and other expenses and losses is totaled as 5,000 which appear in the last numeric column adjacent to the 3,000 amount. The last line of the income statement displays, Net income, in the first column with the respective amount of $113,000 in the second numeric column.">
            <a:extLst>
              <a:ext uri="{FF2B5EF4-FFF2-40B4-BE49-F238E27FC236}">
                <a16:creationId xmlns:a16="http://schemas.microsoft.com/office/drawing/2014/main" id="{6841287D-760D-4491-93CA-D780DB1B868F}"/>
              </a:ext>
            </a:extLst>
          </p:cNvPr>
          <p:cNvPicPr>
            <a:picLocks noGrp="1" noChangeAspect="1"/>
          </p:cNvPicPr>
          <p:nvPr>
            <p:ph sz="quarter" idx="15"/>
          </p:nvPr>
        </p:nvPicPr>
        <p:blipFill>
          <a:blip r:embed="rId3"/>
          <a:stretch>
            <a:fillRect/>
          </a:stretch>
        </p:blipFill>
        <p:spPr>
          <a:xfrm>
            <a:off x="803910" y="1872341"/>
            <a:ext cx="7536180" cy="4130040"/>
          </a:xfrm>
          <a:prstGeom prst="rect">
            <a:avLst/>
          </a:prstGeom>
        </p:spPr>
      </p:pic>
      <p:sp>
        <p:nvSpPr>
          <p:cNvPr id="8"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5</a:t>
            </a:r>
          </a:p>
        </p:txBody>
      </p:sp>
    </p:spTree>
    <p:extLst>
      <p:ext uri="{BB962C8B-B14F-4D97-AF65-F5344CB8AC3E}">
        <p14:creationId xmlns:p14="http://schemas.microsoft.com/office/powerpoint/2010/main" val="539722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6725"/>
            <a:ext cx="9144000" cy="1000125"/>
          </a:xfrm>
          <a:solidFill>
            <a:srgbClr val="E2F3F8"/>
          </a:solidFill>
        </p:spPr>
        <p:txBody>
          <a:bodyPr vert="horz" lIns="91440" tIns="45720" rIns="91440" bIns="45720" rtlCol="0" anchor="t">
            <a:noAutofit/>
          </a:bodyPr>
          <a:lstStyle/>
          <a:p>
            <a:pPr>
              <a:lnSpc>
                <a:spcPct val="100000"/>
              </a:lnSpc>
              <a:spcBef>
                <a:spcPts val="1000"/>
              </a:spcBef>
            </a:pPr>
            <a:r>
              <a:rPr lang="en-US" sz="2800" b="1" dirty="0">
                <a:solidFill>
                  <a:schemeClr val="tx1"/>
                </a:solidFill>
                <a:latin typeface="Calibri" pitchFamily="34" charset="0"/>
                <a:cs typeface="Times New Roman" panose="02020603050405020304" pitchFamily="18" charset="0"/>
              </a:rPr>
              <a:t>Appendix 5b: Record Purchases and Sales Under a Periodic Inventory System</a:t>
            </a:r>
          </a:p>
        </p:txBody>
      </p:sp>
      <p:sp>
        <p:nvSpPr>
          <p:cNvPr id="3" name="Content Placeholder 2"/>
          <p:cNvSpPr>
            <a:spLocks noGrp="1"/>
          </p:cNvSpPr>
          <p:nvPr>
            <p:ph sz="quarter" idx="16"/>
          </p:nvPr>
        </p:nvSpPr>
        <p:spPr>
          <a:xfrm>
            <a:off x="304800" y="2066925"/>
            <a:ext cx="8534400" cy="3810000"/>
          </a:xfrm>
        </p:spPr>
        <p:txBody>
          <a:bodyPr/>
          <a:lstStyle/>
          <a:p>
            <a:pPr>
              <a:buSzPct val="80000"/>
              <a:defRPr/>
            </a:pPr>
            <a:r>
              <a:rPr lang="en-US" b="1" dirty="0">
                <a:latin typeface="Calibri" pitchFamily="34" charset="0"/>
                <a:cs typeface="Times New Roman" panose="02020603050405020304" pitchFamily="18" charset="0"/>
              </a:rPr>
              <a:t>Determining Cost of Goods Sold Under a Periodic System</a:t>
            </a:r>
          </a:p>
          <a:p>
            <a:pPr marL="457200" indent="-457200">
              <a:buClr>
                <a:srgbClr val="911621"/>
              </a:buClr>
              <a:buSzPct val="80000"/>
              <a:buFont typeface="Arial" pitchFamily="34" charset="0"/>
              <a:buChar char="•"/>
              <a:defRPr/>
            </a:pPr>
            <a:r>
              <a:rPr lang="en-US" dirty="0">
                <a:latin typeface="Calibri" pitchFamily="34" charset="0"/>
                <a:cs typeface="Times New Roman" panose="02020603050405020304" pitchFamily="18" charset="0"/>
              </a:rPr>
              <a:t>No running account of changes in inventory.</a:t>
            </a:r>
          </a:p>
          <a:p>
            <a:pPr marL="457200" indent="-457200">
              <a:buClr>
                <a:srgbClr val="911621"/>
              </a:buClr>
              <a:buSzPct val="80000"/>
              <a:buFont typeface="Arial" pitchFamily="34" charset="0"/>
              <a:buChar char="•"/>
              <a:defRPr/>
            </a:pPr>
            <a:r>
              <a:rPr lang="en-US" dirty="0">
                <a:latin typeface="Calibri" pitchFamily="34" charset="0"/>
                <a:cs typeface="Times New Roman" panose="02020603050405020304" pitchFamily="18" charset="0"/>
              </a:rPr>
              <a:t>Ending inventory determined by physical count.</a:t>
            </a:r>
          </a:p>
          <a:p>
            <a:pPr marL="457200" indent="-457200">
              <a:buClr>
                <a:srgbClr val="911621"/>
              </a:buClr>
              <a:buSzPct val="80000"/>
              <a:buFont typeface="Arial" pitchFamily="34" charset="0"/>
              <a:buChar char="•"/>
              <a:defRPr/>
            </a:pPr>
            <a:r>
              <a:rPr lang="en-US" dirty="0">
                <a:latin typeface="Calibri" pitchFamily="34" charset="0"/>
                <a:cs typeface="Times New Roman" panose="02020603050405020304" pitchFamily="18" charset="0"/>
              </a:rPr>
              <a:t>Cost of goods sold not recorded with each sale.</a:t>
            </a:r>
          </a:p>
        </p:txBody>
      </p:sp>
    </p:spTree>
    <p:extLst>
      <p:ext uri="{BB962C8B-B14F-4D97-AF65-F5344CB8AC3E}">
        <p14:creationId xmlns:p14="http://schemas.microsoft.com/office/powerpoint/2010/main" val="1453260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1"/>
            <a:ext cx="8534400" cy="1066800"/>
          </a:xfrm>
        </p:spPr>
        <p:txBody>
          <a:bodyPr>
            <a:normAutofit fontScale="90000"/>
          </a:bodyPr>
          <a:lstStyle/>
          <a:p>
            <a:r>
              <a:rPr lang="en-US" b="1" dirty="0">
                <a:latin typeface="Calibri" pitchFamily="34" charset="0"/>
                <a:cs typeface="Times New Roman" panose="02020603050405020304" pitchFamily="18" charset="0"/>
              </a:rPr>
              <a:t>Determining Cost of Goods Sold Under a Periodic System</a:t>
            </a:r>
            <a:endParaRPr lang="en-US" dirty="0">
              <a:latin typeface="Calibri" pitchFamily="34" charset="0"/>
            </a:endParaRPr>
          </a:p>
        </p:txBody>
      </p:sp>
      <p:pic>
        <p:nvPicPr>
          <p:cNvPr id="9" name="Content Placeholder 8" descr="A statement displays a three-line heading consisting of the name of the company, PW Audio Supply, Incorporated; the type of the statement: Cost of Goods Sold; and the time period the statement covers: For the Year Ended December 31, 2022. There are 4 columns, the first column displaying the account names, and other three displaying the respective amounts and totals. This illustration displays the section, Cost of goods sold, is displayed in the first column. The following account names and the respective amounts are listed as follows: Inventory, January 1, listed in the last column as $36,000; Purchases, listed in the second numeric column as $325,000; Less: Purchase returns and allowances, listed in the first numeric column as $10,400; Purchase discounts, listed in the first numeric column as 6,800. The amounts are totaled as 17,200 which appear in the second numeric column adjacent to the 6,800 amount.&#10;The amount of Purchase discount is subtracted from and Purchase amount of 325,000 and the difference is displayed as 307,800 in the second numeric column, and the label appears in the first column as: Net purchases. The next line shows: Add: Freight-in, with the 12,200 income amount appearing in the second numeric column. The amounts are totaled as 320,000 shown in the last numeric column, and the label appears in the first column as: Cost of goods purchased. The total amount of inventory, January 1 is added to the net cost of goods purchased amount of 320,000, and the total is displayed as 356,000 in the last numeric column, and the label appears in the first column as: cost of goods available for sale. The next line shows: Less: Inventory, December 31, with the 40,000 amount appearing in the last numeric column. The amounts are totaled as $316,000, shown in the last numeric column, and the label appears in the first column as: Cost of goods sold.">
            <a:extLst>
              <a:ext uri="{FF2B5EF4-FFF2-40B4-BE49-F238E27FC236}">
                <a16:creationId xmlns:a16="http://schemas.microsoft.com/office/drawing/2014/main" id="{A4276E7A-1031-4902-BA8B-9AC2B9291B06}"/>
              </a:ext>
            </a:extLst>
          </p:cNvPr>
          <p:cNvPicPr>
            <a:picLocks noGrp="1" noChangeAspect="1"/>
          </p:cNvPicPr>
          <p:nvPr>
            <p:ph sz="quarter" idx="16"/>
          </p:nvPr>
        </p:nvPicPr>
        <p:blipFill>
          <a:blip r:embed="rId3"/>
          <a:stretch>
            <a:fillRect/>
          </a:stretch>
        </p:blipFill>
        <p:spPr>
          <a:xfrm>
            <a:off x="735330" y="2015127"/>
            <a:ext cx="7673340" cy="3985260"/>
          </a:xfrm>
          <a:prstGeom prst="rect">
            <a:avLst/>
          </a:prstGeom>
        </p:spPr>
      </p:pic>
    </p:spTree>
    <p:extLst>
      <p:ext uri="{BB962C8B-B14F-4D97-AF65-F5344CB8AC3E}">
        <p14:creationId xmlns:p14="http://schemas.microsoft.com/office/powerpoint/2010/main" val="21555680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Calibri" pitchFamily="34" charset="0"/>
                <a:cs typeface="Times New Roman" panose="02020603050405020304" pitchFamily="18" charset="0"/>
              </a:rPr>
              <a:t>Recording Merchandise Transactions	</a:t>
            </a:r>
            <a:endParaRPr lang="en-US"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752599"/>
            <a:ext cx="8534400" cy="4124325"/>
          </a:xfrm>
        </p:spPr>
        <p:txBody>
          <a:bodyPr/>
          <a:lstStyle/>
          <a:p>
            <a:pPr marL="292608" indent="-292608">
              <a:lnSpc>
                <a:spcPct val="100000"/>
              </a:lnSpc>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Record revenues when sales are made.</a:t>
            </a:r>
          </a:p>
          <a:p>
            <a:pPr marL="292608" indent="-292608">
              <a:lnSpc>
                <a:spcPct val="100000"/>
              </a:lnSpc>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Do not record cost of merchandise sold on the date of sale.</a:t>
            </a:r>
          </a:p>
          <a:p>
            <a:pPr marL="292608" indent="-292608">
              <a:lnSpc>
                <a:spcPct val="100000"/>
              </a:lnSpc>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Physical inventory count determines:</a:t>
            </a:r>
          </a:p>
          <a:p>
            <a:pPr marL="621792" lvl="1" indent="-320040">
              <a:lnSpc>
                <a:spcPct val="100000"/>
              </a:lnSpc>
              <a:spcBef>
                <a:spcPts val="1200"/>
              </a:spcBef>
              <a:buClr>
                <a:schemeClr val="accent2"/>
              </a:buClr>
              <a:buSzPct val="80000"/>
              <a:buFont typeface="Courier New" panose="02070309020205020404" pitchFamily="49" charset="0"/>
              <a:buChar char="o"/>
            </a:pPr>
            <a:r>
              <a:rPr lang="en-US" altLang="en-US" sz="2200" dirty="0">
                <a:latin typeface="Calibri" pitchFamily="34" charset="0"/>
                <a:cs typeface="Times New Roman" panose="02020603050405020304" pitchFamily="18" charset="0"/>
              </a:rPr>
              <a:t>Cost of merchandise </a:t>
            </a:r>
            <a:r>
              <a:rPr lang="en-US" altLang="en-US" sz="2200" b="1" dirty="0">
                <a:latin typeface="Calibri" pitchFamily="34" charset="0"/>
                <a:cs typeface="Times New Roman" panose="02020603050405020304" pitchFamily="18" charset="0"/>
              </a:rPr>
              <a:t>on hand</a:t>
            </a:r>
            <a:r>
              <a:rPr lang="en-US" altLang="en-US" sz="2200" dirty="0">
                <a:latin typeface="Calibri" pitchFamily="34" charset="0"/>
                <a:cs typeface="Times New Roman" panose="02020603050405020304" pitchFamily="18" charset="0"/>
              </a:rPr>
              <a:t> and</a:t>
            </a:r>
          </a:p>
          <a:p>
            <a:pPr marL="621792" lvl="1" indent="-320040">
              <a:lnSpc>
                <a:spcPct val="100000"/>
              </a:lnSpc>
              <a:spcBef>
                <a:spcPts val="1200"/>
              </a:spcBef>
              <a:buClr>
                <a:schemeClr val="accent2"/>
              </a:buClr>
              <a:buSzPct val="80000"/>
              <a:buFont typeface="Courier New" panose="02070309020205020404" pitchFamily="49" charset="0"/>
              <a:buChar char="o"/>
            </a:pPr>
            <a:r>
              <a:rPr lang="en-US" altLang="en-US" sz="2200" dirty="0">
                <a:latin typeface="Calibri" pitchFamily="34" charset="0"/>
                <a:cs typeface="Times New Roman" panose="02020603050405020304" pitchFamily="18" charset="0"/>
              </a:rPr>
              <a:t>Cost of merchandise </a:t>
            </a:r>
            <a:r>
              <a:rPr lang="en-US" altLang="en-US" sz="2200" b="1" dirty="0">
                <a:latin typeface="Calibri" pitchFamily="34" charset="0"/>
                <a:cs typeface="Times New Roman" panose="02020603050405020304" pitchFamily="18" charset="0"/>
              </a:rPr>
              <a:t>sold</a:t>
            </a:r>
            <a:r>
              <a:rPr lang="en-US" altLang="en-US" sz="2200" dirty="0">
                <a:latin typeface="Calibri" pitchFamily="34" charset="0"/>
                <a:cs typeface="Times New Roman" panose="02020603050405020304" pitchFamily="18" charset="0"/>
              </a:rPr>
              <a:t> during the period.</a:t>
            </a:r>
          </a:p>
          <a:p>
            <a:pPr marL="292608" indent="-292608">
              <a:lnSpc>
                <a:spcPct val="100000"/>
              </a:lnSpc>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Record purchases in Purchases account.</a:t>
            </a:r>
          </a:p>
          <a:p>
            <a:pPr marL="292608" indent="-292608">
              <a:lnSpc>
                <a:spcPct val="100000"/>
              </a:lnSpc>
              <a:buClr>
                <a:schemeClr val="accent2"/>
              </a:buClr>
              <a:buSzPct val="100000"/>
              <a:buFont typeface="Arial" panose="020B0604020202020204" pitchFamily="34" charset="0"/>
              <a:buChar char="•"/>
            </a:pPr>
            <a:r>
              <a:rPr lang="en-US" altLang="en-US" sz="2200" dirty="0">
                <a:latin typeface="Calibri" pitchFamily="34" charset="0"/>
                <a:cs typeface="Times New Roman" panose="02020603050405020304" pitchFamily="18" charset="0"/>
              </a:rPr>
              <a:t>Purchase returns and allowances, Purchase discounts, and Freight costs are recorded in separate accounts.</a:t>
            </a:r>
            <a:endParaRPr lang="en-US" sz="2200" dirty="0">
              <a:latin typeface="Calibri" pitchFamily="34" charset="0"/>
            </a:endParaRPr>
          </a:p>
        </p:txBody>
      </p:sp>
    </p:spTree>
    <p:extLst>
      <p:ext uri="{BB962C8B-B14F-4D97-AF65-F5344CB8AC3E}">
        <p14:creationId xmlns:p14="http://schemas.microsoft.com/office/powerpoint/2010/main" val="37346782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Calibri" pitchFamily="34" charset="0"/>
                <a:cs typeface="Times New Roman" panose="02020603050405020304" pitchFamily="18" charset="0"/>
              </a:rPr>
              <a:t>Recording Purchases of Merchandise </a:t>
            </a:r>
            <a:endParaRPr lang="en-US" sz="4400"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676399"/>
            <a:ext cx="8610600" cy="1285875"/>
          </a:xfrm>
        </p:spPr>
        <p:txBody>
          <a:bodyPr>
            <a:noAutofit/>
          </a:bodyPr>
          <a:lstStyle/>
          <a:p>
            <a:pPr>
              <a:lnSpc>
                <a:spcPct val="110000"/>
              </a:lnSpc>
            </a:pPr>
            <a:r>
              <a:rPr lang="en-US" altLang="en-US" sz="2400" b="1" dirty="0">
                <a:latin typeface="Calibri" pitchFamily="34" charset="0"/>
                <a:cs typeface="Times New Roman" panose="02020603050405020304" pitchFamily="18" charset="0"/>
              </a:rPr>
              <a:t>Illustration: </a:t>
            </a:r>
            <a:r>
              <a:rPr lang="en-US" altLang="en-US" sz="2400" dirty="0">
                <a:latin typeface="Calibri" pitchFamily="34" charset="0"/>
                <a:cs typeface="Times New Roman" panose="02020603050405020304" pitchFamily="18" charset="0"/>
              </a:rPr>
              <a:t>On the basis of the sales invoice and receipt of the merchandise ordered from PW Audio Supply, Sauk Stereo records the $3,800 purchase as follows.</a:t>
            </a:r>
          </a:p>
        </p:txBody>
      </p:sp>
      <p:graphicFrame>
        <p:nvGraphicFramePr>
          <p:cNvPr id="19" name="Table Placeholder 27"/>
          <p:cNvGraphicFramePr>
            <a:graphicFrameLocks noGrp="1"/>
          </p:cNvGraphicFramePr>
          <p:nvPr>
            <p:ph sz="quarter" idx="23"/>
            <p:extLst>
              <p:ext uri="{D42A27DB-BD31-4B8C-83A1-F6EECF244321}">
                <p14:modId xmlns:p14="http://schemas.microsoft.com/office/powerpoint/2010/main" val="50751160"/>
              </p:ext>
            </p:extLst>
          </p:nvPr>
        </p:nvGraphicFramePr>
        <p:xfrm>
          <a:off x="629952" y="3711633"/>
          <a:ext cx="7884097" cy="7924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312097">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a:lnSpc>
                          <a:spcPct val="100000"/>
                        </a:lnSpc>
                        <a:spcBef>
                          <a:spcPts val="0"/>
                        </a:spcBef>
                        <a:defRPr/>
                      </a:pPr>
                      <a:r>
                        <a:rPr lang="en-US" altLang="en-US" sz="2000" dirty="0">
                          <a:latin typeface="Calibri" pitchFamily="34" charset="0"/>
                          <a:cs typeface="Times New Roman" panose="02020603050405020304" pitchFamily="18" charset="0"/>
                        </a:rPr>
                        <a:t>May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2000" dirty="0">
                          <a:latin typeface="Calibri" pitchFamily="34" charset="0"/>
                          <a:cs typeface="Times New Roman" panose="02020603050405020304" pitchFamily="18" charset="0"/>
                        </a:rPr>
                        <a:t>Purchases</a:t>
                      </a:r>
                      <a:endParaRPr lang="en-US" sz="20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lang="en-US" sz="2000" dirty="0">
                          <a:latin typeface="Calibri" pitchFamily="34" charset="0"/>
                          <a:cs typeface="Times New Roman" panose="02020603050405020304" pitchFamily="18" charset="0"/>
                        </a:rPr>
                        <a:t>3,800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sz="20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463550"/>
                      <a:r>
                        <a:rPr lang="en-US" altLang="en-US" sz="2000" dirty="0">
                          <a:latin typeface="Calibri" pitchFamily="34" charset="0"/>
                          <a:cs typeface="Times New Roman" panose="02020603050405020304" pitchFamily="18" charset="0"/>
                        </a:rPr>
                        <a:t>Accounts Payable </a:t>
                      </a:r>
                      <a:endParaRPr lang="en-US" sz="20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kumimoji="0" lang="en-US" sz="20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rPr>
                        <a:t>3,800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bl>
          </a:graphicData>
        </a:graphic>
      </p:graphicFrame>
    </p:spTree>
    <p:extLst>
      <p:ext uri="{BB962C8B-B14F-4D97-AF65-F5344CB8AC3E}">
        <p14:creationId xmlns:p14="http://schemas.microsoft.com/office/powerpoint/2010/main" val="14780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1064491"/>
          </a:xfrm>
        </p:spPr>
        <p:txBody>
          <a:bodyPr>
            <a:normAutofit/>
          </a:bodyPr>
          <a:lstStyle/>
          <a:p>
            <a:r>
              <a:rPr lang="en-US" altLang="en-US" b="1" dirty="0">
                <a:latin typeface="Calibri" pitchFamily="34" charset="0"/>
                <a:cs typeface="Times New Roman" panose="02020603050405020304" pitchFamily="18" charset="0"/>
              </a:rPr>
              <a:t>Recording Purchases of Merchandise </a:t>
            </a:r>
            <a:br>
              <a:rPr lang="en-US" altLang="en-US" sz="2700"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Freight Costs</a:t>
            </a:r>
            <a:endParaRPr lang="en-US" sz="2800" b="1"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713344"/>
            <a:ext cx="8610600" cy="1263649"/>
          </a:xfrm>
        </p:spPr>
        <p:txBody>
          <a:bodyPr>
            <a:normAutofit/>
          </a:bodyPr>
          <a:lstStyle/>
          <a:p>
            <a:pPr>
              <a:lnSpc>
                <a:spcPct val="100000"/>
              </a:lnSpc>
            </a:pPr>
            <a:r>
              <a:rPr lang="en-US" altLang="en-US" sz="2400" b="1" dirty="0">
                <a:latin typeface="Calibri" pitchFamily="34" charset="0"/>
                <a:cs typeface="Times New Roman" panose="02020603050405020304" pitchFamily="18" charset="0"/>
              </a:rPr>
              <a:t>Illustration: </a:t>
            </a:r>
            <a:r>
              <a:rPr lang="en-US" altLang="en-US" sz="2400" dirty="0">
                <a:latin typeface="Calibri" pitchFamily="34" charset="0"/>
                <a:cs typeface="Times New Roman" panose="02020603050405020304" pitchFamily="18" charset="0"/>
              </a:rPr>
              <a:t>If Sauk pays Public Carrier Company $150 for freight charges on its purchase from PW Audio Supply on May 6, the entry on Sauk’s books is:</a:t>
            </a:r>
          </a:p>
        </p:txBody>
      </p:sp>
      <p:graphicFrame>
        <p:nvGraphicFramePr>
          <p:cNvPr id="19" name="Table Placeholder 27"/>
          <p:cNvGraphicFramePr>
            <a:graphicFrameLocks noGrp="1"/>
          </p:cNvGraphicFramePr>
          <p:nvPr>
            <p:ph sz="quarter" idx="23"/>
            <p:extLst>
              <p:ext uri="{D42A27DB-BD31-4B8C-83A1-F6EECF244321}">
                <p14:modId xmlns:p14="http://schemas.microsoft.com/office/powerpoint/2010/main" val="486556209"/>
              </p:ext>
            </p:extLst>
          </p:nvPr>
        </p:nvGraphicFramePr>
        <p:xfrm>
          <a:off x="629952" y="3756716"/>
          <a:ext cx="7884097" cy="7924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312097">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a:lnSpc>
                          <a:spcPct val="100000"/>
                        </a:lnSpc>
                        <a:spcBef>
                          <a:spcPts val="0"/>
                        </a:spcBef>
                        <a:defRPr/>
                      </a:pPr>
                      <a:r>
                        <a:rPr lang="en-US" altLang="en-US" sz="2000" dirty="0">
                          <a:latin typeface="Calibri" pitchFamily="34" charset="0"/>
                          <a:cs typeface="Times New Roman" panose="02020603050405020304" pitchFamily="18" charset="0"/>
                        </a:rPr>
                        <a:t>May 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2000" dirty="0">
                          <a:latin typeface="Calibri" pitchFamily="34" charset="0"/>
                          <a:cs typeface="Times New Roman" panose="02020603050405020304" pitchFamily="18" charset="0"/>
                        </a:rPr>
                        <a:t>Freight-In (Transportation-In)</a:t>
                      </a:r>
                      <a:endParaRPr lang="en-US" sz="20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lang="en-US" sz="2000" dirty="0">
                          <a:latin typeface="Calibri" pitchFamily="34" charset="0"/>
                          <a:cs typeface="Times New Roman" panose="02020603050405020304" pitchFamily="18" charset="0"/>
                        </a:rPr>
                        <a:t>150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sz="20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463550"/>
                      <a:r>
                        <a:rPr lang="en-US" altLang="en-US" sz="2000" dirty="0">
                          <a:latin typeface="Calibri" pitchFamily="34" charset="0"/>
                          <a:cs typeface="Times New Roman" panose="02020603050405020304" pitchFamily="18" charset="0"/>
                        </a:rPr>
                        <a:t>Cash</a:t>
                      </a:r>
                      <a:endParaRPr lang="en-US" sz="20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kumimoji="0" lang="en-US" sz="20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rPr>
                        <a:t>150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bl>
          </a:graphicData>
        </a:graphic>
      </p:graphicFrame>
    </p:spTree>
    <p:extLst>
      <p:ext uri="{BB962C8B-B14F-4D97-AF65-F5344CB8AC3E}">
        <p14:creationId xmlns:p14="http://schemas.microsoft.com/office/powerpoint/2010/main" val="325855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1"/>
            <a:ext cx="8458200" cy="1143000"/>
          </a:xfrm>
        </p:spPr>
        <p:txBody>
          <a:bodyPr>
            <a:normAutofit/>
          </a:bodyPr>
          <a:lstStyle/>
          <a:p>
            <a:r>
              <a:rPr lang="en-US" altLang="en-US" b="1" dirty="0">
                <a:latin typeface="Calibri" pitchFamily="34" charset="0"/>
                <a:cs typeface="Times New Roman" panose="02020603050405020304" pitchFamily="18" charset="0"/>
              </a:rPr>
              <a:t>Recording Purchases of Merchandise </a:t>
            </a:r>
            <a:r>
              <a:rPr lang="en-US" altLang="en-US" sz="2800" b="1" dirty="0">
                <a:latin typeface="Calibri" pitchFamily="34" charset="0"/>
                <a:cs typeface="Times New Roman" panose="02020603050405020304" pitchFamily="18" charset="0"/>
              </a:rPr>
              <a:t>Purchase Returns and Allowances</a:t>
            </a:r>
            <a:endParaRPr lang="en-US" sz="2800" b="1" dirty="0">
              <a:latin typeface="Calibri" pitchFamily="34" charset="0"/>
              <a:cs typeface="Times New Roman" panose="02020603050405020304" pitchFamily="18" charset="0"/>
            </a:endParaRPr>
          </a:p>
        </p:txBody>
      </p:sp>
      <p:sp>
        <p:nvSpPr>
          <p:cNvPr id="3" name="Content Placeholder 2"/>
          <p:cNvSpPr>
            <a:spLocks noGrp="1"/>
          </p:cNvSpPr>
          <p:nvPr>
            <p:ph sz="quarter" idx="16"/>
          </p:nvPr>
        </p:nvSpPr>
        <p:spPr>
          <a:xfrm>
            <a:off x="304800" y="1895475"/>
            <a:ext cx="8610600" cy="923925"/>
          </a:xfrm>
        </p:spPr>
        <p:txBody>
          <a:bodyPr>
            <a:normAutofit fontScale="92500"/>
          </a:bodyPr>
          <a:lstStyle/>
          <a:p>
            <a:pPr>
              <a:lnSpc>
                <a:spcPct val="100000"/>
              </a:lnSpc>
            </a:pPr>
            <a:r>
              <a:rPr lang="en-US" altLang="en-US" sz="2400" b="1" dirty="0">
                <a:latin typeface="Calibri" pitchFamily="34" charset="0"/>
                <a:cs typeface="Times New Roman" panose="02020603050405020304" pitchFamily="18" charset="0"/>
              </a:rPr>
              <a:t>Illustration: </a:t>
            </a:r>
            <a:r>
              <a:rPr lang="en-US" altLang="en-US" sz="2400" dirty="0">
                <a:latin typeface="Calibri" pitchFamily="34" charset="0"/>
                <a:cs typeface="Times New Roman" panose="02020603050405020304" pitchFamily="18" charset="0"/>
              </a:rPr>
              <a:t>On May 8, Sauk Stereo returns $300 of goods to PW Audio Supply and prepares the following entry to recognize the return.</a:t>
            </a:r>
          </a:p>
        </p:txBody>
      </p:sp>
      <p:graphicFrame>
        <p:nvGraphicFramePr>
          <p:cNvPr id="19" name="Table Placeholder 27"/>
          <p:cNvGraphicFramePr>
            <a:graphicFrameLocks noGrp="1"/>
          </p:cNvGraphicFramePr>
          <p:nvPr>
            <p:ph sz="quarter" idx="23"/>
            <p:extLst>
              <p:ext uri="{D42A27DB-BD31-4B8C-83A1-F6EECF244321}">
                <p14:modId xmlns:p14="http://schemas.microsoft.com/office/powerpoint/2010/main" val="1691372120"/>
              </p:ext>
            </p:extLst>
          </p:nvPr>
        </p:nvGraphicFramePr>
        <p:xfrm>
          <a:off x="381603" y="3609159"/>
          <a:ext cx="8380794" cy="7924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4228497">
                  <a:extLst>
                    <a:ext uri="{9D8B030D-6E8A-4147-A177-3AD203B41FA5}">
                      <a16:colId xmlns:a16="http://schemas.microsoft.com/office/drawing/2014/main" val="1186111877"/>
                    </a:ext>
                  </a:extLst>
                </a:gridCol>
                <a:gridCol w="1104297">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a:lnSpc>
                          <a:spcPct val="100000"/>
                        </a:lnSpc>
                        <a:spcBef>
                          <a:spcPts val="0"/>
                        </a:spcBef>
                        <a:defRPr/>
                      </a:pPr>
                      <a:r>
                        <a:rPr lang="en-US" altLang="en-US" sz="2000" dirty="0">
                          <a:latin typeface="Calibri" pitchFamily="34" charset="0"/>
                          <a:cs typeface="Times New Roman" panose="02020603050405020304" pitchFamily="18" charset="0"/>
                        </a:rPr>
                        <a:t>May 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2000" dirty="0">
                          <a:latin typeface="Calibri" pitchFamily="34" charset="0"/>
                          <a:cs typeface="Times New Roman" panose="02020603050405020304" pitchFamily="18" charset="0"/>
                        </a:rPr>
                        <a:t>Accounts Payable</a:t>
                      </a:r>
                      <a:endParaRPr lang="en-US" sz="24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lang="en-US" sz="2000" dirty="0">
                          <a:latin typeface="Calibri" pitchFamily="34" charset="0"/>
                          <a:cs typeface="Times New Roman" panose="02020603050405020304" pitchFamily="18" charset="0"/>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sz="20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463550"/>
                      <a:r>
                        <a:rPr lang="en-US" altLang="en-US" sz="2000" dirty="0">
                          <a:latin typeface="Calibri" pitchFamily="34" charset="0"/>
                          <a:cs typeface="Times New Roman" panose="02020603050405020304" pitchFamily="18" charset="0"/>
                        </a:rPr>
                        <a:t>Purchase Returns and Allowances</a:t>
                      </a:r>
                      <a:endParaRPr lang="en-US" sz="24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20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kumimoji="0" lang="en-US" sz="20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bl>
          </a:graphicData>
        </a:graphic>
      </p:graphicFrame>
    </p:spTree>
    <p:extLst>
      <p:ext uri="{BB962C8B-B14F-4D97-AF65-F5344CB8AC3E}">
        <p14:creationId xmlns:p14="http://schemas.microsoft.com/office/powerpoint/2010/main" val="84839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1"/>
            <a:ext cx="8534400" cy="990600"/>
          </a:xfrm>
        </p:spPr>
        <p:txBody>
          <a:bodyPr>
            <a:normAutofit fontScale="90000"/>
          </a:bodyPr>
          <a:lstStyle/>
          <a:p>
            <a:r>
              <a:rPr lang="en-US" altLang="en-US" sz="4400" b="1" dirty="0">
                <a:latin typeface="Calibri" pitchFamily="34" charset="0"/>
                <a:cs typeface="Times New Roman" panose="02020603050405020304" pitchFamily="18" charset="0"/>
              </a:rPr>
              <a:t>Recording Purchases of Merchandise</a:t>
            </a:r>
            <a:br>
              <a:rPr lang="en-US" altLang="en-US" b="1" dirty="0">
                <a:latin typeface="Calibri" pitchFamily="34" charset="0"/>
                <a:cs typeface="Times New Roman" panose="02020603050405020304" pitchFamily="18" charset="0"/>
              </a:rPr>
            </a:br>
            <a:r>
              <a:rPr lang="en-US" altLang="en-US" sz="3100" b="1" dirty="0">
                <a:latin typeface="Calibri" pitchFamily="34" charset="0"/>
                <a:cs typeface="Times New Roman" panose="02020603050405020304" pitchFamily="18" charset="0"/>
              </a:rPr>
              <a:t>Purchase Discounts</a:t>
            </a:r>
            <a:endParaRPr lang="en-US" sz="3100" dirty="0">
              <a:latin typeface="Calibri" pitchFamily="34" charset="0"/>
            </a:endParaRPr>
          </a:p>
        </p:txBody>
      </p:sp>
      <p:sp>
        <p:nvSpPr>
          <p:cNvPr id="3" name="Content Placeholder 2"/>
          <p:cNvSpPr>
            <a:spLocks noGrp="1"/>
          </p:cNvSpPr>
          <p:nvPr>
            <p:ph sz="quarter" idx="16"/>
          </p:nvPr>
        </p:nvSpPr>
        <p:spPr>
          <a:xfrm>
            <a:off x="304800" y="1676400"/>
            <a:ext cx="8305800" cy="1390650"/>
          </a:xfrm>
        </p:spPr>
        <p:txBody>
          <a:bodyPr>
            <a:noAutofit/>
          </a:bodyPr>
          <a:lstStyle/>
          <a:p>
            <a:pPr>
              <a:lnSpc>
                <a:spcPct val="100000"/>
              </a:lnSpc>
            </a:pPr>
            <a:r>
              <a:rPr lang="en-US" altLang="en-US" sz="2200" b="1" dirty="0">
                <a:latin typeface="Calibri" pitchFamily="34" charset="0"/>
                <a:cs typeface="Times New Roman" panose="02020603050405020304" pitchFamily="18" charset="0"/>
              </a:rPr>
              <a:t>Illustration:</a:t>
            </a:r>
            <a:r>
              <a:rPr lang="en-US" altLang="en-US" sz="2200" dirty="0">
                <a:latin typeface="Calibri" pitchFamily="34" charset="0"/>
                <a:cs typeface="Times New Roman" panose="02020603050405020304" pitchFamily="18" charset="0"/>
              </a:rPr>
              <a:t> On May 14 Sauk Stereo pays the balance due on account to PW Audio Supply, taking the 2% cash discount allowed by PW Audio for payment within 10 days. Sauk Stereo records the payment and discount as follows.</a:t>
            </a:r>
          </a:p>
        </p:txBody>
      </p:sp>
      <p:graphicFrame>
        <p:nvGraphicFramePr>
          <p:cNvPr id="22" name="Table Placeholder 27"/>
          <p:cNvGraphicFramePr>
            <a:graphicFrameLocks noGrp="1"/>
          </p:cNvGraphicFramePr>
          <p:nvPr>
            <p:ph sz="quarter" idx="24"/>
            <p:extLst>
              <p:ext uri="{D42A27DB-BD31-4B8C-83A1-F6EECF244321}">
                <p14:modId xmlns:p14="http://schemas.microsoft.com/office/powerpoint/2010/main" val="1887392347"/>
              </p:ext>
            </p:extLst>
          </p:nvPr>
        </p:nvGraphicFramePr>
        <p:xfrm>
          <a:off x="1035685" y="3573380"/>
          <a:ext cx="7072630" cy="111252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2500630">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a:lnSpc>
                          <a:spcPct val="100000"/>
                        </a:lnSpc>
                        <a:spcBef>
                          <a:spcPts val="0"/>
                        </a:spcBef>
                        <a:defRPr/>
                      </a:pPr>
                      <a:r>
                        <a:rPr lang="en-US" altLang="en-US" sz="1800" dirty="0">
                          <a:latin typeface="Calibri" pitchFamily="34" charset="0"/>
                          <a:cs typeface="Times New Roman" panose="02020603050405020304" pitchFamily="18" charset="0"/>
                        </a:rPr>
                        <a:t>May 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Accounts Payable</a:t>
                      </a:r>
                      <a:endParaRPr lang="en-US" sz="20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lang="en-US" sz="1800" dirty="0">
                          <a:latin typeface="Calibri" pitchFamily="34" charset="0"/>
                          <a:cs typeface="Times New Roman" panose="02020603050405020304" pitchFamily="18" charset="0"/>
                        </a:rPr>
                        <a:t>3,500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463550"/>
                      <a:r>
                        <a:rPr lang="en-US" altLang="en-US" sz="1800" dirty="0">
                          <a:latin typeface="Calibri" pitchFamily="34" charset="0"/>
                          <a:cs typeface="Times New Roman" panose="02020603050405020304" pitchFamily="18" charset="0"/>
                        </a:rPr>
                        <a:t>Purchase Discounts</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rPr>
                        <a:t>70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r h="370840">
                <a:tc>
                  <a:txBody>
                    <a:bodyPr/>
                    <a:lstStyle/>
                    <a:p>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463550"/>
                      <a:r>
                        <a:rPr lang="en-US" altLang="en-US" sz="1800" dirty="0">
                          <a:latin typeface="Calibri" pitchFamily="34" charset="0"/>
                          <a:cs typeface="Times New Roman" panose="02020603050405020304" pitchFamily="18" charset="0"/>
                        </a:rPr>
                        <a:t>Cash</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rPr>
                        <a:t>3,430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7371891"/>
                  </a:ext>
                </a:extLst>
              </a:tr>
            </a:tbl>
          </a:graphicData>
        </a:graphic>
      </p:graphicFrame>
    </p:spTree>
    <p:extLst>
      <p:ext uri="{BB962C8B-B14F-4D97-AF65-F5344CB8AC3E}">
        <p14:creationId xmlns:p14="http://schemas.microsoft.com/office/powerpoint/2010/main" val="96884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40328"/>
            <a:ext cx="8534400" cy="965200"/>
          </a:xfrm>
        </p:spPr>
        <p:txBody>
          <a:bodyPr>
            <a:noAutofit/>
          </a:bodyPr>
          <a:lstStyle/>
          <a:p>
            <a:r>
              <a:rPr lang="en-US" altLang="en-US" b="1" dirty="0">
                <a:latin typeface="Calibri" pitchFamily="34" charset="0"/>
                <a:cs typeface="Times New Roman" panose="02020603050405020304" pitchFamily="18" charset="0"/>
              </a:rPr>
              <a:t>Flow of Costs</a:t>
            </a:r>
            <a:br>
              <a:rPr lang="en-US" altLang="en-US" b="1" dirty="0">
                <a:latin typeface="Calibri" pitchFamily="34" charset="0"/>
                <a:cs typeface="Times New Roman" panose="02020603050405020304" pitchFamily="18" charset="0"/>
              </a:rPr>
            </a:br>
            <a:r>
              <a:rPr lang="en-US" altLang="en-US" sz="2400" b="1" dirty="0">
                <a:latin typeface="Calibri" pitchFamily="34" charset="0"/>
                <a:cs typeface="Times New Roman" panose="02020603050405020304" pitchFamily="18" charset="0"/>
              </a:rPr>
              <a:t>Perpetual System or Periodic System for Costing Inventory</a:t>
            </a:r>
            <a:endParaRPr lang="en-US" sz="2400" dirty="0">
              <a:latin typeface="Calibri" pitchFamily="34" charset="0"/>
            </a:endParaRPr>
          </a:p>
        </p:txBody>
      </p:sp>
      <p:pic>
        <p:nvPicPr>
          <p:cNvPr id="10" name="Content Placeholder 9" descr="A flow chart displays the flow of costs for a merchandising company. The flow chart begins with beginning inventory plus the cost of goods purchased. These amounts are shown with red arrows flowing into the total of the cost of goods available for sale. All amounts included in cost of goods available for sale are either sold becoming part of cost of goods sold, or remaining in the ending inventory. The flowchart shows two red arrows flowing out of cost of goods available for sale pointing to cost of goods sold and ending inventory. ">
            <a:extLst>
              <a:ext uri="{FF2B5EF4-FFF2-40B4-BE49-F238E27FC236}">
                <a16:creationId xmlns:a16="http://schemas.microsoft.com/office/drawing/2014/main" id="{8DC5BC3A-A136-413A-9AFA-4C7C74EFAD9E}"/>
              </a:ext>
            </a:extLst>
          </p:cNvPr>
          <p:cNvPicPr>
            <a:picLocks noGrp="1" noChangeAspect="1"/>
          </p:cNvPicPr>
          <p:nvPr>
            <p:ph sz="quarter" idx="16"/>
          </p:nvPr>
        </p:nvPicPr>
        <p:blipFill>
          <a:blip r:embed="rId3"/>
          <a:stretch>
            <a:fillRect/>
          </a:stretch>
        </p:blipFill>
        <p:spPr>
          <a:xfrm>
            <a:off x="1706880" y="1779270"/>
            <a:ext cx="5730240" cy="3299460"/>
          </a:xfrm>
          <a:prstGeom prst="rect">
            <a:avLst/>
          </a:prstGeom>
        </p:spPr>
      </p:pic>
      <p:sp>
        <p:nvSpPr>
          <p:cNvPr id="4" name="Content Placeholder 3"/>
          <p:cNvSpPr>
            <a:spLocks noGrp="1"/>
          </p:cNvSpPr>
          <p:nvPr>
            <p:ph sz="quarter" idx="15"/>
          </p:nvPr>
        </p:nvSpPr>
        <p:spPr>
          <a:xfrm>
            <a:off x="304800" y="5334000"/>
            <a:ext cx="8534400" cy="685800"/>
          </a:xfrm>
        </p:spPr>
        <p:txBody>
          <a:bodyPr/>
          <a:lstStyle/>
          <a:p>
            <a:r>
              <a:rPr lang="en-US" altLang="en-US" dirty="0">
                <a:latin typeface="Calibri" pitchFamily="34" charset="0"/>
                <a:cs typeface="Times New Roman" panose="02020603050405020304" pitchFamily="18" charset="0"/>
              </a:rPr>
              <a:t>Companies use either a </a:t>
            </a:r>
            <a:r>
              <a:rPr lang="en-US" altLang="en-US" b="1" dirty="0">
                <a:latin typeface="Calibri" pitchFamily="34" charset="0"/>
                <a:cs typeface="Times New Roman" panose="02020603050405020304" pitchFamily="18" charset="0"/>
              </a:rPr>
              <a:t>perpetual inventory system </a:t>
            </a:r>
            <a:r>
              <a:rPr lang="en-US" altLang="en-US" dirty="0">
                <a:latin typeface="Calibri" pitchFamily="34" charset="0"/>
                <a:cs typeface="Times New Roman" panose="02020603050405020304" pitchFamily="18" charset="0"/>
              </a:rPr>
              <a:t>or a </a:t>
            </a:r>
            <a:r>
              <a:rPr lang="en-US" altLang="en-US" b="1" dirty="0">
                <a:latin typeface="Calibri" pitchFamily="34" charset="0"/>
                <a:cs typeface="Times New Roman" panose="02020603050405020304" pitchFamily="18" charset="0"/>
              </a:rPr>
              <a:t>periodic inventory system</a:t>
            </a:r>
            <a:r>
              <a:rPr lang="en-US" altLang="en-US" dirty="0">
                <a:latin typeface="Calibri" pitchFamily="34" charset="0"/>
                <a:cs typeface="Times New Roman" panose="02020603050405020304" pitchFamily="18" charset="0"/>
              </a:rPr>
              <a:t> to account for inventory.</a:t>
            </a:r>
          </a:p>
        </p:txBody>
      </p:sp>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a:latin typeface="Calibri" pitchFamily="34" charset="0"/>
              </a:rPr>
              <a:t>L</a:t>
            </a:r>
            <a:r>
              <a:rPr lang="en-IN" sz="100">
                <a:latin typeface="Calibri" pitchFamily="34" charset="0"/>
              </a:rPr>
              <a:t> </a:t>
            </a:r>
            <a:r>
              <a:rPr lang="en-IN" sz="1200">
                <a:latin typeface="Calibri" pitchFamily="34" charset="0"/>
              </a:rPr>
              <a:t>O 1</a:t>
            </a:r>
            <a:endParaRPr lang="en-IN" sz="1200" dirty="0">
              <a:latin typeface="Calibri" pitchFamily="34" charset="0"/>
            </a:endParaRPr>
          </a:p>
        </p:txBody>
      </p:sp>
    </p:spTree>
    <p:extLst>
      <p:ext uri="{BB962C8B-B14F-4D97-AF65-F5344CB8AC3E}">
        <p14:creationId xmlns:p14="http://schemas.microsoft.com/office/powerpoint/2010/main" val="2312915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latin typeface="Calibri" pitchFamily="34" charset="0"/>
                <a:cs typeface="Times New Roman" panose="02020603050405020304" pitchFamily="18" charset="0"/>
              </a:rPr>
              <a:t>Recording Sales of Merchandise</a:t>
            </a:r>
            <a:endParaRPr lang="en-US" sz="2700" dirty="0">
              <a:latin typeface="Calibri" pitchFamily="34" charset="0"/>
            </a:endParaRPr>
          </a:p>
        </p:txBody>
      </p:sp>
      <p:sp>
        <p:nvSpPr>
          <p:cNvPr id="3" name="Content Placeholder 2"/>
          <p:cNvSpPr>
            <a:spLocks noGrp="1"/>
          </p:cNvSpPr>
          <p:nvPr>
            <p:ph sz="quarter" idx="16"/>
          </p:nvPr>
        </p:nvSpPr>
        <p:spPr>
          <a:xfrm>
            <a:off x="304800" y="1676400"/>
            <a:ext cx="8305800" cy="1054100"/>
          </a:xfrm>
        </p:spPr>
        <p:txBody>
          <a:bodyPr/>
          <a:lstStyle/>
          <a:p>
            <a:pPr>
              <a:lnSpc>
                <a:spcPct val="100000"/>
              </a:lnSpc>
            </a:pPr>
            <a:r>
              <a:rPr lang="en-US" altLang="en-US" sz="2400" b="1" dirty="0">
                <a:latin typeface="Calibri" pitchFamily="34" charset="0"/>
                <a:cs typeface="Times New Roman" panose="02020603050405020304" pitchFamily="18" charset="0"/>
              </a:rPr>
              <a:t>Illustration:</a:t>
            </a:r>
            <a:r>
              <a:rPr lang="en-US" altLang="en-US" sz="2400" dirty="0">
                <a:latin typeface="Calibri" pitchFamily="34" charset="0"/>
                <a:cs typeface="Times New Roman" panose="02020603050405020304" pitchFamily="18" charset="0"/>
              </a:rPr>
              <a:t> PW Audio Supply, records the sale of $3,800 of merchandise to Sauk Stereo on May 4 as follows.</a:t>
            </a:r>
          </a:p>
        </p:txBody>
      </p:sp>
      <p:graphicFrame>
        <p:nvGraphicFramePr>
          <p:cNvPr id="19" name="Table Placeholder 27"/>
          <p:cNvGraphicFramePr>
            <a:graphicFrameLocks noGrp="1"/>
          </p:cNvGraphicFramePr>
          <p:nvPr>
            <p:ph sz="quarter" idx="18"/>
            <p:extLst>
              <p:ext uri="{D42A27DB-BD31-4B8C-83A1-F6EECF244321}">
                <p14:modId xmlns:p14="http://schemas.microsoft.com/office/powerpoint/2010/main" val="1220618901"/>
              </p:ext>
            </p:extLst>
          </p:nvPr>
        </p:nvGraphicFramePr>
        <p:xfrm>
          <a:off x="766413" y="3048001"/>
          <a:ext cx="7611174" cy="7416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808794">
                  <a:extLst>
                    <a:ext uri="{9D8B030D-6E8A-4147-A177-3AD203B41FA5}">
                      <a16:colId xmlns:a16="http://schemas.microsoft.com/office/drawing/2014/main" val="1186111877"/>
                    </a:ext>
                  </a:extLst>
                </a:gridCol>
                <a:gridCol w="75438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a:lnSpc>
                          <a:spcPct val="100000"/>
                        </a:lnSpc>
                        <a:spcBef>
                          <a:spcPts val="0"/>
                        </a:spcBef>
                        <a:defRPr/>
                      </a:pPr>
                      <a:r>
                        <a:rPr lang="en-US" altLang="en-US" sz="1800" dirty="0">
                          <a:latin typeface="Calibri" pitchFamily="34" charset="0"/>
                          <a:cs typeface="Times New Roman" panose="02020603050405020304" pitchFamily="18" charset="0"/>
                        </a:rPr>
                        <a:t>May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Accounts Receivable</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lang="en-US" sz="1800" dirty="0">
                          <a:latin typeface="Calibri" pitchFamily="34" charset="0"/>
                          <a:cs typeface="Times New Roman" panose="02020603050405020304" pitchFamily="18" charset="0"/>
                        </a:rPr>
                        <a:t>3,800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463550"/>
                      <a:r>
                        <a:rPr lang="en-US" altLang="en-US" sz="1800" dirty="0">
                          <a:latin typeface="Calibri" pitchFamily="34" charset="0"/>
                          <a:cs typeface="Times New Roman" panose="02020603050405020304" pitchFamily="18" charset="0"/>
                        </a:rPr>
                        <a:t>Sales Revenue</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rPr>
                        <a:t>3,800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bl>
          </a:graphicData>
        </a:graphic>
      </p:graphicFrame>
      <p:sp>
        <p:nvSpPr>
          <p:cNvPr id="13" name="Content Placeholder 12"/>
          <p:cNvSpPr>
            <a:spLocks noGrp="1"/>
          </p:cNvSpPr>
          <p:nvPr>
            <p:ph sz="quarter" idx="19"/>
          </p:nvPr>
        </p:nvSpPr>
        <p:spPr>
          <a:xfrm>
            <a:off x="838200" y="4334905"/>
            <a:ext cx="7467600" cy="682752"/>
          </a:xfrm>
        </p:spPr>
        <p:txBody>
          <a:bodyPr/>
          <a:lstStyle/>
          <a:p>
            <a:pPr algn="ctr">
              <a:spcBef>
                <a:spcPct val="50000"/>
              </a:spcBef>
            </a:pPr>
            <a:r>
              <a:rPr lang="en-US" altLang="en-US" sz="2000" b="1" dirty="0">
                <a:latin typeface="Calibri" pitchFamily="34" charset="0"/>
                <a:cs typeface="Times New Roman" panose="02020603050405020304" pitchFamily="18" charset="0"/>
              </a:rPr>
              <a:t>No entry is recorded for cost of goods sold at the time of the sale under a periodic system.</a:t>
            </a:r>
          </a:p>
        </p:txBody>
      </p:sp>
    </p:spTree>
    <p:extLst>
      <p:ext uri="{BB962C8B-B14F-4D97-AF65-F5344CB8AC3E}">
        <p14:creationId xmlns:p14="http://schemas.microsoft.com/office/powerpoint/2010/main" val="255662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1"/>
            <a:ext cx="8382000" cy="990600"/>
          </a:xfrm>
        </p:spPr>
        <p:txBody>
          <a:bodyPr>
            <a:normAutofit fontScale="90000"/>
          </a:bodyPr>
          <a:lstStyle/>
          <a:p>
            <a:r>
              <a:rPr lang="en-US" altLang="en-US" sz="4400" b="1" dirty="0">
                <a:latin typeface="Calibri" pitchFamily="34" charset="0"/>
                <a:cs typeface="Times New Roman" panose="02020603050405020304" pitchFamily="18" charset="0"/>
              </a:rPr>
              <a:t>Recording Sales of Merchandise</a:t>
            </a:r>
            <a:br>
              <a:rPr lang="en-US" altLang="en-US" b="1" dirty="0">
                <a:latin typeface="Calibri" pitchFamily="34" charset="0"/>
                <a:cs typeface="Times New Roman" panose="02020603050405020304" pitchFamily="18" charset="0"/>
              </a:rPr>
            </a:br>
            <a:r>
              <a:rPr lang="en-US" altLang="en-US" sz="3100" b="1" dirty="0">
                <a:latin typeface="Calibri" pitchFamily="34" charset="0"/>
                <a:cs typeface="Times New Roman" panose="02020603050405020304" pitchFamily="18" charset="0"/>
              </a:rPr>
              <a:t>Sales Returns and Allowances</a:t>
            </a:r>
            <a:endParaRPr lang="en-US" sz="3100" dirty="0">
              <a:latin typeface="Calibri" pitchFamily="34" charset="0"/>
            </a:endParaRPr>
          </a:p>
        </p:txBody>
      </p:sp>
      <p:sp>
        <p:nvSpPr>
          <p:cNvPr id="3" name="Content Placeholder 2"/>
          <p:cNvSpPr>
            <a:spLocks noGrp="1"/>
          </p:cNvSpPr>
          <p:nvPr>
            <p:ph sz="quarter" idx="16"/>
          </p:nvPr>
        </p:nvSpPr>
        <p:spPr>
          <a:xfrm>
            <a:off x="304800" y="1676400"/>
            <a:ext cx="8305800" cy="1103745"/>
          </a:xfrm>
        </p:spPr>
        <p:txBody>
          <a:bodyPr>
            <a:normAutofit/>
          </a:bodyPr>
          <a:lstStyle/>
          <a:p>
            <a:pPr>
              <a:spcBef>
                <a:spcPct val="30000"/>
              </a:spcBef>
              <a:buSzPct val="80000"/>
            </a:pPr>
            <a:r>
              <a:rPr lang="en-US" altLang="en-US" sz="2400" b="1" dirty="0">
                <a:latin typeface="Calibri" pitchFamily="34" charset="0"/>
                <a:cs typeface="Times New Roman" panose="02020603050405020304" pitchFamily="18" charset="0"/>
              </a:rPr>
              <a:t>Illustration:</a:t>
            </a:r>
            <a:r>
              <a:rPr lang="en-US" altLang="en-US" sz="2400" dirty="0">
                <a:latin typeface="Calibri" pitchFamily="34" charset="0"/>
                <a:cs typeface="Times New Roman" panose="02020603050405020304" pitchFamily="18" charset="0"/>
              </a:rPr>
              <a:t> To record the returned goods received from Sauk Stereo on May 8, PW Audio Supply records the $300 sales return as follows.</a:t>
            </a:r>
            <a:endParaRPr lang="en-US" altLang="en-US" sz="2400" b="1" dirty="0">
              <a:solidFill>
                <a:srgbClr val="006600"/>
              </a:solidFill>
              <a:latin typeface="Calibri" pitchFamily="34" charset="0"/>
              <a:cs typeface="Times New Roman" panose="02020603050405020304" pitchFamily="18" charset="0"/>
            </a:endParaRPr>
          </a:p>
        </p:txBody>
      </p:sp>
      <p:graphicFrame>
        <p:nvGraphicFramePr>
          <p:cNvPr id="19" name="Table Placeholder 27"/>
          <p:cNvGraphicFramePr>
            <a:graphicFrameLocks noGrp="1"/>
          </p:cNvGraphicFramePr>
          <p:nvPr>
            <p:ph sz="quarter" idx="23"/>
            <p:extLst>
              <p:ext uri="{D42A27DB-BD31-4B8C-83A1-F6EECF244321}">
                <p14:modId xmlns:p14="http://schemas.microsoft.com/office/powerpoint/2010/main" val="2249353598"/>
              </p:ext>
            </p:extLst>
          </p:nvPr>
        </p:nvGraphicFramePr>
        <p:xfrm>
          <a:off x="784828" y="3607493"/>
          <a:ext cx="7574344" cy="74168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3002344">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a:lnSpc>
                          <a:spcPct val="100000"/>
                        </a:lnSpc>
                        <a:spcBef>
                          <a:spcPts val="0"/>
                        </a:spcBef>
                        <a:defRPr/>
                      </a:pPr>
                      <a:r>
                        <a:rPr lang="en-US" altLang="en-US" sz="1800" dirty="0">
                          <a:latin typeface="Calibri" pitchFamily="34" charset="0"/>
                          <a:cs typeface="Times New Roman" panose="02020603050405020304" pitchFamily="18" charset="0"/>
                        </a:rPr>
                        <a:t>May 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Sales Returns and Allowances</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lang="en-US" sz="1800" dirty="0">
                          <a:latin typeface="Calibri" pitchFamily="34" charset="0"/>
                          <a:cs typeface="Times New Roman" panose="02020603050405020304" pitchFamily="18" charset="0"/>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463550"/>
                      <a:r>
                        <a:rPr lang="en-US" altLang="en-US" sz="1800" dirty="0">
                          <a:latin typeface="Calibri" pitchFamily="34" charset="0"/>
                          <a:cs typeface="Times New Roman" panose="02020603050405020304" pitchFamily="18" charset="0"/>
                        </a:rPr>
                        <a:t>Accounts Receivable</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bl>
          </a:graphicData>
        </a:graphic>
      </p:graphicFrame>
    </p:spTree>
    <p:extLst>
      <p:ext uri="{BB962C8B-B14F-4D97-AF65-F5344CB8AC3E}">
        <p14:creationId xmlns:p14="http://schemas.microsoft.com/office/powerpoint/2010/main" val="72466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1"/>
            <a:ext cx="8534400" cy="1143000"/>
          </a:xfrm>
        </p:spPr>
        <p:txBody>
          <a:bodyPr>
            <a:normAutofit/>
          </a:bodyPr>
          <a:lstStyle/>
          <a:p>
            <a:r>
              <a:rPr lang="en-US" altLang="en-US" b="1" dirty="0">
                <a:latin typeface="Calibri" pitchFamily="34" charset="0"/>
                <a:cs typeface="Times New Roman" panose="02020603050405020304" pitchFamily="18" charset="0"/>
              </a:rPr>
              <a:t>Recording Sales of Merchandise</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Sales Discounts</a:t>
            </a:r>
            <a:endParaRPr lang="en-US" sz="2800" dirty="0">
              <a:latin typeface="Calibri" pitchFamily="34" charset="0"/>
            </a:endParaRPr>
          </a:p>
        </p:txBody>
      </p:sp>
      <p:sp>
        <p:nvSpPr>
          <p:cNvPr id="3" name="Content Placeholder 2"/>
          <p:cNvSpPr>
            <a:spLocks noGrp="1"/>
          </p:cNvSpPr>
          <p:nvPr>
            <p:ph sz="quarter" idx="16"/>
          </p:nvPr>
        </p:nvSpPr>
        <p:spPr>
          <a:xfrm>
            <a:off x="304800" y="1676400"/>
            <a:ext cx="8534400" cy="1209675"/>
          </a:xfrm>
        </p:spPr>
        <p:txBody>
          <a:bodyPr>
            <a:normAutofit/>
          </a:bodyPr>
          <a:lstStyle/>
          <a:p>
            <a:pPr>
              <a:lnSpc>
                <a:spcPct val="110000"/>
              </a:lnSpc>
              <a:buSzPct val="80000"/>
            </a:pPr>
            <a:r>
              <a:rPr lang="en-US" altLang="en-US" sz="2200" b="1" dirty="0">
                <a:latin typeface="Calibri" pitchFamily="34" charset="0"/>
                <a:cs typeface="Times New Roman" panose="02020603050405020304" pitchFamily="18" charset="0"/>
              </a:rPr>
              <a:t>Illustration: </a:t>
            </a:r>
            <a:r>
              <a:rPr lang="en-US" altLang="en-US" sz="2200" dirty="0">
                <a:latin typeface="Calibri" pitchFamily="34" charset="0"/>
                <a:cs typeface="Times New Roman" panose="02020603050405020304" pitchFamily="18" charset="0"/>
              </a:rPr>
              <a:t>On May 14, PW Audio Supply receives payment of $3,430 on account from Sauk Stereo. PW Audio honors the 2% cash discount and records the payment of Sauk’s account receivable in full as follows.</a:t>
            </a:r>
            <a:r>
              <a:rPr lang="en-US" sz="2200" dirty="0">
                <a:latin typeface="Calibri" pitchFamily="34" charset="0"/>
                <a:cs typeface="Times New Roman" panose="02020603050405020304" pitchFamily="18" charset="0"/>
              </a:rPr>
              <a:t>	</a:t>
            </a:r>
            <a:endParaRPr lang="en-US" altLang="en-US" sz="2200" dirty="0">
              <a:latin typeface="Calibri" pitchFamily="34" charset="0"/>
              <a:cs typeface="Times New Roman" panose="02020603050405020304" pitchFamily="18" charset="0"/>
            </a:endParaRPr>
          </a:p>
        </p:txBody>
      </p:sp>
      <p:graphicFrame>
        <p:nvGraphicFramePr>
          <p:cNvPr id="22" name="Table Placeholder 27"/>
          <p:cNvGraphicFramePr>
            <a:graphicFrameLocks noGrp="1"/>
          </p:cNvGraphicFramePr>
          <p:nvPr>
            <p:ph sz="quarter" idx="24"/>
            <p:extLst>
              <p:ext uri="{D42A27DB-BD31-4B8C-83A1-F6EECF244321}">
                <p14:modId xmlns:p14="http://schemas.microsoft.com/office/powerpoint/2010/main" val="98929951"/>
              </p:ext>
            </p:extLst>
          </p:nvPr>
        </p:nvGraphicFramePr>
        <p:xfrm>
          <a:off x="965835" y="3484009"/>
          <a:ext cx="7212330" cy="111252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1026791105"/>
                    </a:ext>
                  </a:extLst>
                </a:gridCol>
                <a:gridCol w="2640330">
                  <a:extLst>
                    <a:ext uri="{9D8B030D-6E8A-4147-A177-3AD203B41FA5}">
                      <a16:colId xmlns:a16="http://schemas.microsoft.com/office/drawing/2014/main" val="1186111877"/>
                    </a:ext>
                  </a:extLst>
                </a:gridCol>
                <a:gridCol w="1524000">
                  <a:extLst>
                    <a:ext uri="{9D8B030D-6E8A-4147-A177-3AD203B41FA5}">
                      <a16:colId xmlns:a16="http://schemas.microsoft.com/office/drawing/2014/main" val="3835006144"/>
                    </a:ext>
                  </a:extLst>
                </a:gridCol>
                <a:gridCol w="1524000">
                  <a:extLst>
                    <a:ext uri="{9D8B030D-6E8A-4147-A177-3AD203B41FA5}">
                      <a16:colId xmlns:a16="http://schemas.microsoft.com/office/drawing/2014/main" val="3716854833"/>
                    </a:ext>
                  </a:extLst>
                </a:gridCol>
              </a:tblGrid>
              <a:tr h="370840">
                <a:tc>
                  <a:txBody>
                    <a:bodyPr/>
                    <a:lstStyle/>
                    <a:p>
                      <a:pPr>
                        <a:lnSpc>
                          <a:spcPct val="100000"/>
                        </a:lnSpc>
                        <a:spcBef>
                          <a:spcPts val="0"/>
                        </a:spcBef>
                        <a:defRPr/>
                      </a:pPr>
                      <a:r>
                        <a:rPr lang="en-US" altLang="en-US" sz="1800" dirty="0">
                          <a:latin typeface="Calibri" pitchFamily="34" charset="0"/>
                          <a:cs typeface="Times New Roman" panose="02020603050405020304" pitchFamily="18" charset="0"/>
                        </a:rPr>
                        <a:t>May 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Cash</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lang="en-US" sz="1800" dirty="0">
                          <a:latin typeface="Calibri" pitchFamily="34" charset="0"/>
                          <a:cs typeface="Times New Roman" panose="02020603050405020304" pitchFamily="18" charset="0"/>
                        </a:rPr>
                        <a:t>3,430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6533"/>
                  </a:ext>
                </a:extLst>
              </a:tr>
              <a:tr h="370840">
                <a:tc>
                  <a:txBody>
                    <a:bodyPr/>
                    <a:lstStyle/>
                    <a:p>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en-US" sz="1800" dirty="0">
                          <a:latin typeface="Calibri" pitchFamily="34" charset="0"/>
                          <a:cs typeface="Times New Roman" panose="02020603050405020304" pitchFamily="18" charset="0"/>
                        </a:rPr>
                        <a:t>Sales Discounts</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rPr>
                        <a:t>70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3609699"/>
                  </a:ext>
                </a:extLst>
              </a:tr>
              <a:tr h="370840">
                <a:tc>
                  <a:txBody>
                    <a:bodyPr/>
                    <a:lstStyle/>
                    <a:p>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463550" algn="l" defTabSz="914400" rtl="0" eaLnBrk="1" fontAlgn="auto" latinLnBrk="0" hangingPunct="1">
                        <a:lnSpc>
                          <a:spcPct val="100000"/>
                        </a:lnSpc>
                        <a:spcBef>
                          <a:spcPts val="0"/>
                        </a:spcBef>
                        <a:spcAft>
                          <a:spcPts val="0"/>
                        </a:spcAft>
                        <a:buClrTx/>
                        <a:buSzTx/>
                        <a:buFontTx/>
                        <a:buNone/>
                        <a:tabLst/>
                        <a:defRPr/>
                      </a:pPr>
                      <a:r>
                        <a:rPr lang="en-US" altLang="en-US" sz="1800" dirty="0">
                          <a:latin typeface="Calibri" pitchFamily="34" charset="0"/>
                          <a:cs typeface="Times New Roman" panose="02020603050405020304" pitchFamily="18" charset="0"/>
                        </a:rPr>
                        <a:t>Accounts Receivable</a:t>
                      </a:r>
                      <a:endParaRPr lang="en-US" sz="1800" dirty="0">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endPar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90000"/>
                        </a:lnSpc>
                        <a:spcBef>
                          <a:spcPts val="1000"/>
                        </a:spcBef>
                        <a:spcAft>
                          <a:spcPts val="0"/>
                        </a:spcAft>
                        <a:buClrTx/>
                        <a:buSzTx/>
                        <a:buFont typeface="Arial"/>
                        <a:buNone/>
                        <a:tabLst/>
                        <a:defRPr/>
                      </a:pPr>
                      <a:r>
                        <a:rPr kumimoji="0" lang="en-US" sz="1800" b="0" i="0" u="none" strike="noStrike" kern="1200" cap="none" spc="0" normalizeH="0" baseline="0" noProof="0" dirty="0">
                          <a:ln>
                            <a:noFill/>
                          </a:ln>
                          <a:solidFill>
                            <a:srgbClr val="000000"/>
                          </a:solidFill>
                          <a:effectLst/>
                          <a:uLnTx/>
                          <a:uFillTx/>
                          <a:latin typeface="Calibri" pitchFamily="34" charset="0"/>
                          <a:cs typeface="Times New Roman" panose="02020603050405020304" pitchFamily="18" charset="0"/>
                        </a:rPr>
                        <a:t>3,500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0457824"/>
                  </a:ext>
                </a:extLst>
              </a:tr>
            </a:tbl>
          </a:graphicData>
        </a:graphic>
      </p:graphicFrame>
    </p:spTree>
    <p:extLst>
      <p:ext uri="{BB962C8B-B14F-4D97-AF65-F5344CB8AC3E}">
        <p14:creationId xmlns:p14="http://schemas.microsoft.com/office/powerpoint/2010/main" val="51947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5709"/>
            <a:ext cx="8382000" cy="1295399"/>
          </a:xfrm>
        </p:spPr>
        <p:txBody>
          <a:bodyPr>
            <a:normAutofit/>
          </a:bodyPr>
          <a:lstStyle/>
          <a:p>
            <a:r>
              <a:rPr lang="en-US" altLang="en-US" b="1" dirty="0">
                <a:latin typeface="Calibri" pitchFamily="34" charset="0"/>
                <a:cs typeface="Times New Roman" panose="02020603050405020304" pitchFamily="18" charset="0"/>
              </a:rPr>
              <a:t>Recording Sales of Merchandise</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Comparison of Entries</a:t>
            </a:r>
            <a:endParaRPr lang="en-US" sz="2800" dirty="0">
              <a:latin typeface="Calibri" pitchFamily="34" charset="0"/>
            </a:endParaRPr>
          </a:p>
        </p:txBody>
      </p:sp>
      <p:pic>
        <p:nvPicPr>
          <p:cNvPr id="8" name="Content Placeholder 7" descr="A general journal format depicts the entries for perpetual and periodic inventory systems. Entries on Sauk Stereo’s Books are listed in the first table, and the entries on PW Audio Supply’s Books are listed in the second table. There are three columns, the first column displaying the Transactions, and the other columns display Perpetual Inventory System, and Periodic Inventory System. Perpetual Inventory System and Periodic Inventory System list the account names, debit, and credit balances. &#10;The transactions, Perpetual Inventory System with debit and credit balances, and Periodic Inventory System with debit and credit balances for Sauk Stereo’s Books are as follows:&#10;The first transaction dated on May 4, Purchase of merchandise on credit; Perpetual Inventory System: Inventory, with the amount 3800 (blue), listed in the first numeric column, Accounts Payable below the inventory is slightly indented and listed in the second numeric column as 3,800; Periodic Inventory System: Purchases with the amount 3,800 (red), listed in the first numeric column, Accounts Payable below the inventory is slightly indented and listed in the second numeric column as 3,800.&#10;The second transaction dated on May 6, Freight costs on purchases; Perpetual Inventory System: Inventory with the amount 150 (blue) is listed in the first numeric column, Cash below the inventory is slightly indented and listed in the second numeric column as 150; Periodic Inventory System: Freight-In with the amount 150 (red) is listed in the first numeric column, Cash is slightly indented and listed in the second numeric column as 150.&#10;The third transaction dated on May 8, Purchase returns and allowances; Perpetual Inventory System: Accounts Payable, listed in the first numeric column as 300, Inventory below accounts payable is slightly indented and listed in the second numeric column as 300 (blue); Periodic Inventory System: Accounts Payable with is amount 300 is listed in the first numeric column as 300, Purchase Returns and Allowances with is amount 300 (red) is slightly indented and listed in the second numeric column.&#10;The fourth transaction dated on May 14, Payment on account with a discount; Perpetual Inventory System: Accounts Payable, listed in the first numeric column as 3,500, Cash is slightly indented and listed in the second numeric column as 3,430, and Inventory with its amount 70 (blue) is slightly indented and listed in the second numeric column ; Periodic Inventory System: Accounts Payable, listed in the first numeric column as 3,500, Cash, listed in the second numeric column as 3,430, and Purchase Discounts with its amount 70 (red) is slightly indented and listed in the second numeric column.">
            <a:extLst>
              <a:ext uri="{FF2B5EF4-FFF2-40B4-BE49-F238E27FC236}">
                <a16:creationId xmlns:a16="http://schemas.microsoft.com/office/drawing/2014/main" id="{368335DF-DC19-4451-AA95-F7BC5C789013}"/>
              </a:ext>
            </a:extLst>
          </p:cNvPr>
          <p:cNvPicPr>
            <a:picLocks noGrp="1" noChangeAspect="1"/>
          </p:cNvPicPr>
          <p:nvPr>
            <p:ph sz="quarter" idx="15"/>
          </p:nvPr>
        </p:nvPicPr>
        <p:blipFill>
          <a:blip r:embed="rId3"/>
          <a:stretch>
            <a:fillRect/>
          </a:stretch>
        </p:blipFill>
        <p:spPr>
          <a:xfrm>
            <a:off x="422910" y="2133600"/>
            <a:ext cx="8298180" cy="2484120"/>
          </a:xfrm>
          <a:prstGeom prst="rect">
            <a:avLst/>
          </a:prstGeom>
        </p:spPr>
      </p:pic>
    </p:spTree>
    <p:extLst>
      <p:ext uri="{BB962C8B-B14F-4D97-AF65-F5344CB8AC3E}">
        <p14:creationId xmlns:p14="http://schemas.microsoft.com/office/powerpoint/2010/main" val="11391166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0352"/>
            <a:ext cx="8534400" cy="1117599"/>
          </a:xfrm>
        </p:spPr>
        <p:txBody>
          <a:bodyPr>
            <a:normAutofit/>
          </a:bodyPr>
          <a:lstStyle/>
          <a:p>
            <a:r>
              <a:rPr lang="en-US" altLang="en-US" b="1" dirty="0">
                <a:latin typeface="Calibri" pitchFamily="34" charset="0"/>
                <a:cs typeface="Times New Roman" panose="02020603050405020304" pitchFamily="18" charset="0"/>
              </a:rPr>
              <a:t>Recording Sales of Merchandise</a:t>
            </a:r>
            <a:br>
              <a:rPr lang="en-US" altLang="en-US" b="1" dirty="0">
                <a:latin typeface="Calibri" pitchFamily="34" charset="0"/>
                <a:cs typeface="Times New Roman" panose="02020603050405020304" pitchFamily="18" charset="0"/>
              </a:rPr>
            </a:br>
            <a:r>
              <a:rPr lang="en-US" altLang="en-US" sz="2800" b="1" dirty="0">
                <a:latin typeface="Calibri" pitchFamily="34" charset="0"/>
                <a:cs typeface="Times New Roman" panose="02020603050405020304" pitchFamily="18" charset="0"/>
              </a:rPr>
              <a:t>Comparison of Entries (Continued)</a:t>
            </a:r>
            <a:endParaRPr lang="en-US" sz="2800" dirty="0">
              <a:latin typeface="Calibri" pitchFamily="34" charset="0"/>
              <a:cs typeface="Times New Roman" panose="02020603050405020304" pitchFamily="18" charset="0"/>
            </a:endParaRPr>
          </a:p>
        </p:txBody>
      </p:sp>
      <p:pic>
        <p:nvPicPr>
          <p:cNvPr id="8" name="Content Placeholder 7" descr="The transactions, account names, Perpetual Inventory System with debit and credit balances, and account names, Periodic Inventory System with debit and credit balances for PW Audio Supply’s Books are as follows:&#10;The first transaction dated on May 4, Sale of merchandise on credit; Perpetual Inventory System: Accounts Receivable, listed in the first numeric column as 3,800, Sales Revenue is slightly indented and listed in the second numeric column as 3,800; Cost of Goods Sold with its amount 2,400 (blue) is listed in the first numeric column, Inventory is slightly indented with its amount 2, 400 (blue) listed in the second numeric column; Periodic Inventory System: Accounts Receivable, listed in the first numeric column as 3,800, Sales Revenue is slightly indented and listed in the second numeric column as 3,800. No entry for cost of goods sold (red).&#10;The second transaction dated on May 8, Return of merchandise sold; Perpetual Inventory System: Sales Returns and Allowances, listed in the first numeric column as 300; Accounts Receivable is slightly indented and listed in the second numeric column as 300; Inventory with its amount 140 is listed in the first numeric column, and Cost of Goods Sold is slightly indented and listed in the second numeric column as 140 (blue); Periodic Inventory System: Sales returns and allowances with its amount 300 is listed in the first numeric column, Accounts receivable with its amount 300 is listed in the second numeric column, No entry.&#10;The third transaction dated on May 14, Cash received on account with a discount; Perpetual Inventory System: Cash, listed in the first numeric column as 3,430; Sales Discounts, listed in the first numeric column as 70; and Accounts Receivable is slightly indented and listed in the second numeric column as 3,500; Periodic Inventory System: Cash, listed in the first numeric column as 3,430; Sales Discounts, listed in the first numeric column as 70; and Accounts Receivable is slightly indented and listed in the second numeric column as 3,500.">
            <a:extLst>
              <a:ext uri="{FF2B5EF4-FFF2-40B4-BE49-F238E27FC236}">
                <a16:creationId xmlns:a16="http://schemas.microsoft.com/office/drawing/2014/main" id="{739040C6-0A16-4465-BC94-290326A02306}"/>
              </a:ext>
            </a:extLst>
          </p:cNvPr>
          <p:cNvPicPr>
            <a:picLocks noGrp="1" noChangeAspect="1"/>
          </p:cNvPicPr>
          <p:nvPr>
            <p:ph sz="quarter" idx="16"/>
          </p:nvPr>
        </p:nvPicPr>
        <p:blipFill>
          <a:blip r:embed="rId3"/>
          <a:stretch>
            <a:fillRect/>
          </a:stretch>
        </p:blipFill>
        <p:spPr>
          <a:xfrm>
            <a:off x="403860" y="2245132"/>
            <a:ext cx="8336280" cy="2887980"/>
          </a:xfrm>
          <a:prstGeom prst="rect">
            <a:avLst/>
          </a:prstGeom>
        </p:spPr>
      </p:pic>
    </p:spTree>
    <p:extLst>
      <p:ext uri="{BB962C8B-B14F-4D97-AF65-F5344CB8AC3E}">
        <p14:creationId xmlns:p14="http://schemas.microsoft.com/office/powerpoint/2010/main" val="25538569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9584"/>
            <a:ext cx="8534400" cy="632526"/>
          </a:xfrm>
        </p:spPr>
        <p:txBody>
          <a:bodyPr>
            <a:normAutofit fontScale="90000"/>
          </a:bodyPr>
          <a:lstStyle/>
          <a:p>
            <a:r>
              <a:rPr lang="en-US" altLang="en-US" b="1" dirty="0">
                <a:latin typeface="Calibri" pitchFamily="34" charset="0"/>
                <a:cs typeface="Times New Roman" panose="02020603050405020304" pitchFamily="18" charset="0"/>
              </a:rPr>
              <a:t>Closing Entries for Periodic System</a:t>
            </a:r>
            <a:endParaRPr lang="en-US" sz="2800" dirty="0">
              <a:latin typeface="Calibri"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818664D-D1CB-4F3D-B219-25DE2A1AA991}"/>
              </a:ext>
            </a:extLst>
          </p:cNvPr>
          <p:cNvPicPr>
            <a:picLocks noChangeAspect="1"/>
          </p:cNvPicPr>
          <p:nvPr/>
        </p:nvPicPr>
        <p:blipFill>
          <a:blip r:embed="rId3"/>
          <a:stretch>
            <a:fillRect/>
          </a:stretch>
        </p:blipFill>
        <p:spPr>
          <a:xfrm>
            <a:off x="1119010" y="980794"/>
            <a:ext cx="6757751" cy="5346854"/>
          </a:xfrm>
          <a:prstGeom prst="rect">
            <a:avLst/>
          </a:prstGeom>
        </p:spPr>
      </p:pic>
    </p:spTree>
    <p:extLst>
      <p:ext uri="{BB962C8B-B14F-4D97-AF65-F5344CB8AC3E}">
        <p14:creationId xmlns:p14="http://schemas.microsoft.com/office/powerpoint/2010/main" val="6843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1</a:t>
            </a:r>
          </a:p>
        </p:txBody>
      </p:sp>
      <p:pic>
        <p:nvPicPr>
          <p:cNvPr id="6" name="Picture 5">
            <a:extLst>
              <a:ext uri="{FF2B5EF4-FFF2-40B4-BE49-F238E27FC236}">
                <a16:creationId xmlns:a16="http://schemas.microsoft.com/office/drawing/2014/main" id="{2893D8E3-EBB3-4205-90F4-46EAA4A0C4FB}"/>
              </a:ext>
            </a:extLst>
          </p:cNvPr>
          <p:cNvPicPr>
            <a:picLocks noChangeAspect="1"/>
          </p:cNvPicPr>
          <p:nvPr/>
        </p:nvPicPr>
        <p:blipFill>
          <a:blip r:embed="rId3"/>
          <a:stretch>
            <a:fillRect/>
          </a:stretch>
        </p:blipFill>
        <p:spPr>
          <a:xfrm>
            <a:off x="1185513" y="1676399"/>
            <a:ext cx="6772974" cy="4367213"/>
          </a:xfrm>
          <a:prstGeom prst="rect">
            <a:avLst/>
          </a:prstGeom>
        </p:spPr>
      </p:pic>
      <p:sp>
        <p:nvSpPr>
          <p:cNvPr id="10" name="Title 1">
            <a:extLst>
              <a:ext uri="{FF2B5EF4-FFF2-40B4-BE49-F238E27FC236}">
                <a16:creationId xmlns:a16="http://schemas.microsoft.com/office/drawing/2014/main" id="{6F7285D9-3E28-42F5-8756-4B2139BB85D1}"/>
              </a:ext>
            </a:extLst>
          </p:cNvPr>
          <p:cNvSpPr>
            <a:spLocks noGrp="1"/>
          </p:cNvSpPr>
          <p:nvPr>
            <p:ph type="title"/>
          </p:nvPr>
        </p:nvSpPr>
        <p:spPr>
          <a:xfrm>
            <a:off x="304800" y="540328"/>
            <a:ext cx="8534400" cy="965200"/>
          </a:xfrm>
        </p:spPr>
        <p:txBody>
          <a:bodyPr>
            <a:noAutofit/>
          </a:bodyPr>
          <a:lstStyle/>
          <a:p>
            <a:r>
              <a:rPr lang="en-US" altLang="en-US" b="1" dirty="0">
                <a:latin typeface="Calibri" pitchFamily="34" charset="0"/>
                <a:cs typeface="Times New Roman" panose="02020603050405020304" pitchFamily="18" charset="0"/>
              </a:rPr>
              <a:t>Flow of Costs</a:t>
            </a:r>
            <a:br>
              <a:rPr lang="en-US" altLang="en-US" b="1" dirty="0">
                <a:latin typeface="Calibri" pitchFamily="34" charset="0"/>
                <a:cs typeface="Times New Roman" panose="02020603050405020304" pitchFamily="18" charset="0"/>
              </a:rPr>
            </a:br>
            <a:r>
              <a:rPr lang="en-US" altLang="en-US" sz="2400" b="1" dirty="0">
                <a:latin typeface="Calibri" pitchFamily="34" charset="0"/>
                <a:cs typeface="Times New Roman" panose="02020603050405020304" pitchFamily="18" charset="0"/>
              </a:rPr>
              <a:t>Perpetual System or Periodic System for Costing Inventory</a:t>
            </a:r>
            <a:endParaRPr lang="en-US" sz="2400" dirty="0">
              <a:latin typeface="Calibri" pitchFamily="34" charset="0"/>
            </a:endParaRPr>
          </a:p>
        </p:txBody>
      </p:sp>
    </p:spTree>
    <p:extLst>
      <p:ext uri="{BB962C8B-B14F-4D97-AF65-F5344CB8AC3E}">
        <p14:creationId xmlns:p14="http://schemas.microsoft.com/office/powerpoint/2010/main" val="36675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534400" cy="1143000"/>
          </a:xfrm>
        </p:spPr>
        <p:txBody>
          <a:bodyPr>
            <a:normAutofit/>
          </a:bodyPr>
          <a:lstStyle/>
          <a:p>
            <a:r>
              <a:rPr lang="en-US" altLang="en-US" b="1" dirty="0">
                <a:latin typeface="Calibri" pitchFamily="34" charset="0"/>
                <a:cs typeface="Times New Roman" panose="02020603050405020304" pitchFamily="18" charset="0"/>
              </a:rPr>
              <a:t>Flow of Costs</a:t>
            </a:r>
            <a:br>
              <a:rPr lang="en-US" altLang="en-US" b="1" dirty="0">
                <a:latin typeface="Calibri" pitchFamily="34" charset="0"/>
                <a:cs typeface="Times New Roman" panose="02020603050405020304" pitchFamily="18" charset="0"/>
              </a:rPr>
            </a:br>
            <a:r>
              <a:rPr lang="en-US" altLang="en-US" sz="3100" b="1" dirty="0">
                <a:latin typeface="Calibri" pitchFamily="34" charset="0"/>
                <a:cs typeface="Times New Roman" panose="02020603050405020304" pitchFamily="18" charset="0"/>
              </a:rPr>
              <a:t>Perpetual System</a:t>
            </a:r>
            <a:r>
              <a:rPr lang="en-US" altLang="en-US" sz="2400" b="1" dirty="0">
                <a:latin typeface="Calibri" pitchFamily="34" charset="0"/>
                <a:cs typeface="Times New Roman" panose="02020603050405020304" pitchFamily="18" charset="0"/>
              </a:rPr>
              <a:t> </a:t>
            </a:r>
            <a:endParaRPr lang="en-US" sz="2400" dirty="0">
              <a:latin typeface="Calibri" pitchFamily="34" charset="0"/>
            </a:endParaRPr>
          </a:p>
        </p:txBody>
      </p:sp>
      <p:sp>
        <p:nvSpPr>
          <p:cNvPr id="3" name="Content Placeholder 2"/>
          <p:cNvSpPr>
            <a:spLocks noGrp="1"/>
          </p:cNvSpPr>
          <p:nvPr>
            <p:ph sz="quarter" idx="16"/>
          </p:nvPr>
        </p:nvSpPr>
        <p:spPr>
          <a:xfrm>
            <a:off x="304800" y="1638299"/>
            <a:ext cx="8534400" cy="4603750"/>
          </a:xfrm>
        </p:spPr>
        <p:txBody>
          <a:bodyPr/>
          <a:lstStyle/>
          <a:p>
            <a:pPr marL="292608" lvl="1" indent="-292608">
              <a:lnSpc>
                <a:spcPct val="100000"/>
              </a:lnSpc>
              <a:spcBef>
                <a:spcPts val="1200"/>
              </a:spcBef>
              <a:buClr>
                <a:srgbClr val="800000"/>
              </a:buClr>
              <a:buSzPct val="100000"/>
              <a:buFont typeface="Arial" panose="020B0604020202020204" pitchFamily="34" charset="0"/>
              <a:buChar char="•"/>
            </a:pPr>
            <a:r>
              <a:rPr lang="en-US" altLang="en-US" sz="2800" dirty="0">
                <a:latin typeface="Calibri" pitchFamily="34" charset="0"/>
                <a:cs typeface="Times New Roman" panose="02020603050405020304" pitchFamily="18" charset="0"/>
              </a:rPr>
              <a:t>Maintains detailed records of the cost of each inventory purchase and sale.</a:t>
            </a:r>
          </a:p>
          <a:p>
            <a:pPr marL="292608" lvl="1" indent="-292608">
              <a:lnSpc>
                <a:spcPct val="100000"/>
              </a:lnSpc>
              <a:spcBef>
                <a:spcPts val="1200"/>
              </a:spcBef>
              <a:buClr>
                <a:srgbClr val="800000"/>
              </a:buClr>
              <a:buSzPct val="100000"/>
              <a:buFont typeface="Arial" panose="020B0604020202020204" pitchFamily="34" charset="0"/>
              <a:buChar char="•"/>
            </a:pPr>
            <a:r>
              <a:rPr lang="en-US" altLang="en-US" sz="2800" dirty="0">
                <a:latin typeface="Calibri" pitchFamily="34" charset="0"/>
                <a:cs typeface="Times New Roman" panose="02020603050405020304" pitchFamily="18" charset="0"/>
              </a:rPr>
              <a:t>Records continuously show inventory that should be on hand for every item.</a:t>
            </a:r>
          </a:p>
          <a:p>
            <a:pPr marL="292608" lvl="1" indent="-292608">
              <a:lnSpc>
                <a:spcPct val="100000"/>
              </a:lnSpc>
              <a:spcBef>
                <a:spcPts val="1200"/>
              </a:spcBef>
              <a:buClr>
                <a:srgbClr val="800000"/>
              </a:buClr>
              <a:buSzPct val="100000"/>
              <a:buFont typeface="Arial" panose="020B0604020202020204" pitchFamily="34" charset="0"/>
              <a:buChar char="•"/>
            </a:pPr>
            <a:r>
              <a:rPr lang="en-US" altLang="en-US" sz="2800" dirty="0">
                <a:latin typeface="Calibri" pitchFamily="34" charset="0"/>
                <a:cs typeface="Times New Roman" panose="02020603050405020304" pitchFamily="18" charset="0"/>
              </a:rPr>
              <a:t>Company determines cost of goods sold each time a sale occurs.</a:t>
            </a:r>
          </a:p>
        </p:txBody>
      </p:sp>
      <p:sp>
        <p:nvSpPr>
          <p:cNvPr id="7" name="Content Placeholder 5"/>
          <p:cNvSpPr>
            <a:spLocks noGrp="1"/>
          </p:cNvSpPr>
          <p:nvPr>
            <p:ph sz="quarter" idx="4294967295"/>
          </p:nvPr>
        </p:nvSpPr>
        <p:spPr>
          <a:xfrm>
            <a:off x="304800" y="6477000"/>
            <a:ext cx="609600" cy="304800"/>
          </a:xfrm>
          <a:prstGeom prst="rect">
            <a:avLst/>
          </a:prstGeom>
        </p:spPr>
        <p:txBody>
          <a:bodyPr/>
          <a:lstStyle/>
          <a:p>
            <a:pPr marL="0" indent="0">
              <a:buNone/>
            </a:pPr>
            <a:r>
              <a:rPr lang="en-IN" sz="1200" dirty="0">
                <a:latin typeface="Calibri" pitchFamily="34" charset="0"/>
              </a:rPr>
              <a:t>L</a:t>
            </a:r>
            <a:r>
              <a:rPr lang="en-IN" sz="100" dirty="0">
                <a:latin typeface="Calibri" pitchFamily="34" charset="0"/>
              </a:rPr>
              <a:t> </a:t>
            </a:r>
            <a:r>
              <a:rPr lang="en-IN" sz="1200" dirty="0">
                <a:latin typeface="Calibri" pitchFamily="34" charset="0"/>
              </a:rPr>
              <a:t>O 1</a:t>
            </a:r>
          </a:p>
        </p:txBody>
      </p:sp>
    </p:spTree>
    <p:extLst>
      <p:ext uri="{BB962C8B-B14F-4D97-AF65-F5344CB8AC3E}">
        <p14:creationId xmlns:p14="http://schemas.microsoft.com/office/powerpoint/2010/main" val="3824982058"/>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82AA1CD0422D4F903490CF25BBFE5F" ma:contentTypeVersion="10" ma:contentTypeDescription="Create a new document." ma:contentTypeScope="" ma:versionID="e404c04b2c61a60a9ac05f1b42b3c2ff">
  <xsd:schema xmlns:xsd="http://www.w3.org/2001/XMLSchema" xmlns:xs="http://www.w3.org/2001/XMLSchema" xmlns:p="http://schemas.microsoft.com/office/2006/metadata/properties" xmlns:ns2="b170d4da-b7b5-41b7-bade-d9112b5d016e" targetNamespace="http://schemas.microsoft.com/office/2006/metadata/properties" ma:root="true" ma:fieldsID="970e012d5cfa93a312d0f91b1ac15137" ns2:_="">
    <xsd:import namespace="b170d4da-b7b5-41b7-bade-d9112b5d016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0d4da-b7b5-41b7-bade-d9112b5d01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1C0144-7B49-4E64-B4B3-2C8D002E6E5C}">
  <ds:schemaRefs>
    <ds:schemaRef ds:uri="http://schemas.openxmlformats.org/package/2006/metadata/core-properties"/>
    <ds:schemaRef ds:uri="http://purl.org/dc/terms/"/>
    <ds:schemaRef ds:uri="http://schemas.microsoft.com/office/2006/metadata/properties"/>
    <ds:schemaRef ds:uri="http://purl.org/dc/elements/1.1/"/>
    <ds:schemaRef ds:uri="http://purl.org/dc/dcmitype/"/>
    <ds:schemaRef ds:uri="http://schemas.microsoft.com/office/2006/documentManagement/types"/>
    <ds:schemaRef ds:uri="http://www.w3.org/XML/1998/namespace"/>
    <ds:schemaRef ds:uri="e3c7534b-ef15-4022-b368-d0194133b923"/>
    <ds:schemaRef ds:uri="http://schemas.microsoft.com/office/infopath/2007/PartnerControls"/>
  </ds:schemaRefs>
</ds:datastoreItem>
</file>

<file path=customXml/itemProps2.xml><?xml version="1.0" encoding="utf-8"?>
<ds:datastoreItem xmlns:ds="http://schemas.openxmlformats.org/officeDocument/2006/customXml" ds:itemID="{C90D7690-8DD2-45F0-A2E2-0E64B2417A96}">
  <ds:schemaRefs>
    <ds:schemaRef ds:uri="http://schemas.microsoft.com/sharepoint/v3/contenttype/forms"/>
  </ds:schemaRefs>
</ds:datastoreItem>
</file>

<file path=customXml/itemProps3.xml><?xml version="1.0" encoding="utf-8"?>
<ds:datastoreItem xmlns:ds="http://schemas.openxmlformats.org/officeDocument/2006/customXml" ds:itemID="{6CAB3EE5-55F9-45BC-847E-EAF5490FC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70d4da-b7b5-41b7-bade-d9112b5d01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4187</TotalTime>
  <Words>2992</Words>
  <Application>Microsoft Office PowerPoint</Application>
  <PresentationFormat>On-screen Show (4:3)</PresentationFormat>
  <Paragraphs>488</Paragraphs>
  <Slides>75</Slides>
  <Notes>70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75</vt:i4>
      </vt:variant>
    </vt:vector>
  </HeadingPairs>
  <TitlesOfParts>
    <vt:vector size="85" baseType="lpstr">
      <vt:lpstr>Liberation Sans</vt:lpstr>
      <vt:lpstr>STIX</vt:lpstr>
      <vt:lpstr>Arial</vt:lpstr>
      <vt:lpstr>Calibri</vt:lpstr>
      <vt:lpstr>Courier New</vt:lpstr>
      <vt:lpstr>Source Sans Pro</vt:lpstr>
      <vt:lpstr>Times New Roman</vt:lpstr>
      <vt:lpstr>Wingdings</vt:lpstr>
      <vt:lpstr>Opener</vt:lpstr>
      <vt:lpstr>Chapter Outline</vt:lpstr>
      <vt:lpstr>PowerPoint Presentation</vt:lpstr>
      <vt:lpstr>PowerPoint Presentation</vt:lpstr>
      <vt:lpstr>PowerPoint Presentation</vt:lpstr>
      <vt:lpstr>Merchandising Operations</vt:lpstr>
      <vt:lpstr>Merchandising Operations</vt:lpstr>
      <vt:lpstr>Operating Cycles</vt:lpstr>
      <vt:lpstr>Flow of Costs Perpetual System or Periodic System for Costing Inventory</vt:lpstr>
      <vt:lpstr>Flow of Costs Perpetual System or Periodic System for Costing Inventory</vt:lpstr>
      <vt:lpstr>Flow of Costs Perpetual System </vt:lpstr>
      <vt:lpstr>Flow of Costs Periodic System</vt:lpstr>
      <vt:lpstr>Flow of Costs Advantages of the Perpetual System</vt:lpstr>
      <vt:lpstr>DO IT! 1: Merchandising Operations and Inventory Systems</vt:lpstr>
      <vt:lpstr>PowerPoint Presentation</vt:lpstr>
      <vt:lpstr>PowerPoint Presentation</vt:lpstr>
      <vt:lpstr>Recording Purchases of Merchandise</vt:lpstr>
      <vt:lpstr>Recording Purchases of Merchandise</vt:lpstr>
      <vt:lpstr>Freight Costs</vt:lpstr>
      <vt:lpstr>Freight Costs Illustration</vt:lpstr>
      <vt:lpstr>Purchase Returns and Allowances </vt:lpstr>
      <vt:lpstr>Purchase Returns and Allowances Illustration</vt:lpstr>
      <vt:lpstr>Purchase Returns and Allowances Review Question</vt:lpstr>
      <vt:lpstr>Purchase Discounts </vt:lpstr>
      <vt:lpstr>Purchase Discounts Credit Terms </vt:lpstr>
      <vt:lpstr>Purchase Discounts Illustration</vt:lpstr>
      <vt:lpstr>Purchase Discounts Illustration (Continued) </vt:lpstr>
      <vt:lpstr>Summary of Purchasing Transactions </vt:lpstr>
      <vt:lpstr>DO IT! 2: Purchase Transactions</vt:lpstr>
      <vt:lpstr>PowerPoint Presentation</vt:lpstr>
      <vt:lpstr>PowerPoint Presentation</vt:lpstr>
      <vt:lpstr>Recording Sales of Merchandise</vt:lpstr>
      <vt:lpstr>Recording Sales of Merchandise Journal Entries to Record a Sale</vt:lpstr>
      <vt:lpstr>Recording Sales of Merchandise Illustration</vt:lpstr>
      <vt:lpstr>Sales Returns and Allowances</vt:lpstr>
      <vt:lpstr>Sales Returns and Allowances Illustration</vt:lpstr>
      <vt:lpstr>Sales Returns and Allowances Another Illustration </vt:lpstr>
      <vt:lpstr>Sales Returns and Allowances Review Question</vt:lpstr>
      <vt:lpstr>Sales Discount</vt:lpstr>
      <vt:lpstr>Sales Discount Illustration </vt:lpstr>
      <vt:lpstr>DO IT! 3: Sales Transactions</vt:lpstr>
      <vt:lpstr>DO IT! 3: Sales Transactions (Continued)</vt:lpstr>
      <vt:lpstr>PowerPoint Presentation</vt:lpstr>
      <vt:lpstr>PowerPoint Presentation</vt:lpstr>
      <vt:lpstr>Adjusting Entries</vt:lpstr>
      <vt:lpstr>Adjusting Entries</vt:lpstr>
      <vt:lpstr>Closing Entries Close revenue and expense accounts</vt:lpstr>
      <vt:lpstr>Closing Entries Close net income and dividends</vt:lpstr>
      <vt:lpstr>DO IT! 4: Closing Entries </vt:lpstr>
      <vt:lpstr>DO IT! 4: Closing Entries (Continued)</vt:lpstr>
      <vt:lpstr>PowerPoint Presentation</vt:lpstr>
      <vt:lpstr>PowerPoint Presentation</vt:lpstr>
      <vt:lpstr>Multiple-Step</vt:lpstr>
      <vt:lpstr>Multiple-Step Net sales</vt:lpstr>
      <vt:lpstr>Multiple-Step Gross profit</vt:lpstr>
      <vt:lpstr>Multiple-Step Operating expenses</vt:lpstr>
      <vt:lpstr>Multiple-Step Nonoperating activities</vt:lpstr>
      <vt:lpstr>Multiple-Step Net income</vt:lpstr>
      <vt:lpstr>Multiple-Step Income Statement Review Question</vt:lpstr>
      <vt:lpstr>Single-Step Income Statement</vt:lpstr>
      <vt:lpstr>Single-Step Income Statement Example</vt:lpstr>
      <vt:lpstr>Classified Balance Sheet</vt:lpstr>
      <vt:lpstr>DO IT! 5: Multiple-Step Income Statement  Information</vt:lpstr>
      <vt:lpstr>DO IT! 5: Multiple-Step Income Statement Solution</vt:lpstr>
      <vt:lpstr>Appendix 5b: Record Purchases and Sales Under a Periodic Inventory System</vt:lpstr>
      <vt:lpstr>Determining Cost of Goods Sold Under a Periodic System</vt:lpstr>
      <vt:lpstr>Recording Merchandise Transactions </vt:lpstr>
      <vt:lpstr>Recording Purchases of Merchandise </vt:lpstr>
      <vt:lpstr>Recording Purchases of Merchandise  Freight Costs</vt:lpstr>
      <vt:lpstr>Recording Purchases of Merchandise Purchase Returns and Allowances</vt:lpstr>
      <vt:lpstr>Recording Purchases of Merchandise Purchase Discounts</vt:lpstr>
      <vt:lpstr>Recording Sales of Merchandise</vt:lpstr>
      <vt:lpstr>Recording Sales of Merchandise Sales Returns and Allowances</vt:lpstr>
      <vt:lpstr>Recording Sales of Merchandise Sales Discounts</vt:lpstr>
      <vt:lpstr>Recording Sales of Merchandise Comparison of Entries</vt:lpstr>
      <vt:lpstr>Recording Sales of Merchandise Comparison of Entries (Continued)</vt:lpstr>
      <vt:lpstr>Closing Entries for Periodic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Accounting for Merchandising Operations</dc:title>
  <dc:creator>Weygandt</dc:creator>
  <cp:lastModifiedBy>Xi Jiang</cp:lastModifiedBy>
  <cp:revision>712</cp:revision>
  <dcterms:created xsi:type="dcterms:W3CDTF">2018-08-23T13:01:59Z</dcterms:created>
  <dcterms:modified xsi:type="dcterms:W3CDTF">2022-02-09T03:12:11Z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0x0101006C82AA1CD0422D4F903490CF25BBFE5F</vt:lpwstr>
  </property>
</Properties>
</file>