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3" r:id="rId2"/>
    <p:sldMasterId id="2147483686" r:id="rId3"/>
    <p:sldMasterId id="2147483725" r:id="rId4"/>
    <p:sldMasterId id="2147483768" r:id="rId5"/>
    <p:sldMasterId id="2147483772" r:id="rId6"/>
  </p:sldMasterIdLst>
  <p:notesMasterIdLst>
    <p:notesMasterId r:id="rId21"/>
  </p:notesMasterIdLst>
  <p:handoutMasterIdLst>
    <p:handoutMasterId r:id="rId22"/>
  </p:handoutMasterIdLst>
  <p:sldIdLst>
    <p:sldId id="639" r:id="rId7"/>
    <p:sldId id="754" r:id="rId8"/>
    <p:sldId id="719" r:id="rId9"/>
    <p:sldId id="622" r:id="rId10"/>
    <p:sldId id="624" r:id="rId11"/>
    <p:sldId id="625" r:id="rId12"/>
    <p:sldId id="627" r:id="rId13"/>
    <p:sldId id="741" r:id="rId14"/>
    <p:sldId id="742" r:id="rId15"/>
    <p:sldId id="743" r:id="rId16"/>
    <p:sldId id="744" r:id="rId17"/>
    <p:sldId id="745" r:id="rId18"/>
    <p:sldId id="746" r:id="rId19"/>
    <p:sldId id="747" r:id="rId20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CC0000"/>
    <a:srgbClr val="006600"/>
    <a:srgbClr val="A50021"/>
    <a:srgbClr val="005400"/>
    <a:srgbClr val="99CCFF"/>
    <a:srgbClr val="FF0000"/>
    <a:srgbClr val="000099"/>
    <a:srgbClr val="000066"/>
    <a:srgbClr val="003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576" autoAdjust="0"/>
  </p:normalViewPr>
  <p:slideViewPr>
    <p:cSldViewPr>
      <p:cViewPr varScale="1">
        <p:scale>
          <a:sx n="63" d="100"/>
          <a:sy n="63" d="100"/>
        </p:scale>
        <p:origin x="139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974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461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6400" y="4560888"/>
            <a:ext cx="65833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67" tIns="46848" rIns="95367" bIns="46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10960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4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56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480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9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96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01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98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E26-EA77-4A07-B7E6-20AC4089836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409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F981-80E0-4BD1-A550-8336B509D6A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385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DD8-0AF0-4604-85D7-6625326AB42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913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5" y="275333"/>
            <a:ext cx="8230810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5" y="1599903"/>
            <a:ext cx="8230810" cy="4525863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0CEA-0E34-4E27-AD27-C82582E232B2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C041-4B2E-4A01-99AC-BA1948041A80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798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DFC-94A6-454E-9964-E918CE7AD0A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649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6E3C-88AA-408B-8362-EF76BC1C65AA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294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FC66-9B37-4EA5-8AE8-889FD3DF45AB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3963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3712-DA3C-46A6-A753-0A497141442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509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4E3-56D2-42D0-9858-10A7C22F1689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563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984-9976-4B10-8CB8-33C1DA199A4C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432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51E-2430-4386-A543-79980AF8E0FF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634250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5400-3DF4-4366-8C40-FF667E5F9B7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78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811-2491-450A-83B5-0C25FA5A83DD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503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10-2B21-4D84-97FA-ACCB5A49B732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796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64AE-C790-4DD5-9627-C9D1055B489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4622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C8C-FC4D-46A5-BD18-F57399B4DDD5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2677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467D-F359-4309-9D3F-B3AAAD66C2B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581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51F9-F09B-4162-BBBA-8BD940CED591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7573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691B-2BF2-42E5-B1FE-9E2DD9487A3C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7615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0554-74D2-4598-8968-72AFFEAECF01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1938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2826-2D97-4A23-8516-BC5969A7D2BA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379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C91-40DA-4F95-AF15-F54D16C3C6B4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4727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90A-8D09-4DC7-9459-F256DE2BB4B1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1454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F87-3646-4A1A-B2EF-068F58AF75A5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2295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859-0788-4DBC-A6A3-B4351649D01F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1199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965-344A-4D4D-9563-E1EC5FB07EE2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531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7281-2809-41F3-B61A-28714EDDBCAD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5280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728-C892-4FD1-A608-4A4889C7A73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4102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D10-5007-4F03-BF24-2BFAAA9939D2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89195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8FB6-921C-4D25-95FF-38BE9B001FEB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0775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B856-F2EA-4BAC-9005-A8111A5EB0C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336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D20E-2B1B-458E-B1F6-E267DBC4A0C8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312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1C74-12D3-4D53-86DD-5DE006EFD9AA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2424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79FE-4179-45BD-89B0-25745881D1E7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122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5A1E-11AE-4150-978D-2FC2B25EE4CF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2049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8AD-DB88-4012-B082-A6A5202C2E89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0887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C04A-6428-4EB6-9CAE-C032700FE2B0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6930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7C98-539B-492C-AACD-8C982047312B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3142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CF84-E0D9-4AC4-979B-D5B25A67E932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6725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F5D-3E5E-4431-8F34-8058A05635B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8181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762001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752600"/>
            <a:ext cx="8534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IN"/>
              <a:t>Copyright ©2018 John Wiley &amp; Sons, Inc.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3025776"/>
            <a:ext cx="8534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E904173-06FD-482A-9CA2-6B716E8EDDA9}"/>
              </a:ext>
            </a:extLst>
          </p:cNvPr>
          <p:cNvSpPr txBox="1">
            <a:spLocks/>
          </p:cNvSpPr>
          <p:nvPr userDrawn="1"/>
        </p:nvSpPr>
        <p:spPr>
          <a:xfrm>
            <a:off x="6455078" y="6349101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1D4D06-5F43-4633-8FE1-011A412CC82B}"/>
              </a:ext>
            </a:extLst>
          </p:cNvPr>
          <p:cNvSpPr txBox="1">
            <a:spLocks/>
          </p:cNvSpPr>
          <p:nvPr userDrawn="1"/>
        </p:nvSpPr>
        <p:spPr>
          <a:xfrm>
            <a:off x="3026078" y="63491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Copyright ©2021 John Wiley &amp; Sons,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07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485775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524000"/>
            <a:ext cx="8534400" cy="34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19050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"/>
          <p:cNvSpPr>
            <a:spLocks noGrp="1"/>
          </p:cNvSpPr>
          <p:nvPr>
            <p:ph sz="quarter" idx="18"/>
          </p:nvPr>
        </p:nvSpPr>
        <p:spPr>
          <a:xfrm>
            <a:off x="304800" y="2497666"/>
            <a:ext cx="8534400" cy="2995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"/>
          <p:cNvSpPr>
            <a:spLocks noGrp="1"/>
          </p:cNvSpPr>
          <p:nvPr>
            <p:ph sz="quarter" idx="19"/>
          </p:nvPr>
        </p:nvSpPr>
        <p:spPr>
          <a:xfrm>
            <a:off x="304800" y="2853265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20"/>
          </p:nvPr>
        </p:nvSpPr>
        <p:spPr>
          <a:xfrm>
            <a:off x="304800" y="318346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"/>
          <p:cNvSpPr>
            <a:spLocks noGrp="1"/>
          </p:cNvSpPr>
          <p:nvPr>
            <p:ph sz="quarter" idx="21"/>
          </p:nvPr>
        </p:nvSpPr>
        <p:spPr>
          <a:xfrm>
            <a:off x="304800" y="35052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"/>
          <p:cNvSpPr>
            <a:spLocks noGrp="1"/>
          </p:cNvSpPr>
          <p:nvPr>
            <p:ph sz="quarter" idx="22"/>
          </p:nvPr>
        </p:nvSpPr>
        <p:spPr>
          <a:xfrm>
            <a:off x="304800" y="3860799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"/>
          <p:cNvSpPr>
            <a:spLocks noGrp="1"/>
          </p:cNvSpPr>
          <p:nvPr>
            <p:ph sz="quarter" idx="23"/>
          </p:nvPr>
        </p:nvSpPr>
        <p:spPr>
          <a:xfrm>
            <a:off x="304800" y="419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"/>
          <p:cNvSpPr>
            <a:spLocks noGrp="1"/>
          </p:cNvSpPr>
          <p:nvPr>
            <p:ph sz="quarter" idx="24"/>
          </p:nvPr>
        </p:nvSpPr>
        <p:spPr>
          <a:xfrm>
            <a:off x="304800" y="4535514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"/>
          <p:cNvSpPr>
            <a:spLocks noGrp="1"/>
          </p:cNvSpPr>
          <p:nvPr>
            <p:ph sz="quarter" idx="25"/>
          </p:nvPr>
        </p:nvSpPr>
        <p:spPr>
          <a:xfrm>
            <a:off x="304800" y="486833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"/>
          <p:cNvSpPr>
            <a:spLocks noGrp="1"/>
          </p:cNvSpPr>
          <p:nvPr>
            <p:ph sz="quarter" idx="26"/>
          </p:nvPr>
        </p:nvSpPr>
        <p:spPr>
          <a:xfrm>
            <a:off x="304800" y="519853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sz="quarter" idx="27"/>
          </p:nvPr>
        </p:nvSpPr>
        <p:spPr>
          <a:xfrm>
            <a:off x="304800" y="552032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"/>
          <p:cNvSpPr>
            <a:spLocks noGrp="1"/>
          </p:cNvSpPr>
          <p:nvPr>
            <p:ph sz="quarter" idx="28"/>
          </p:nvPr>
        </p:nvSpPr>
        <p:spPr>
          <a:xfrm>
            <a:off x="304800" y="583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ooter Placeholder 14">
            <a:extLst>
              <a:ext uri="{FF2B5EF4-FFF2-40B4-BE49-F238E27FC236}">
                <a16:creationId xmlns:a16="http://schemas.microsoft.com/office/drawing/2014/main" id="{758FC12B-4EEA-4C57-9B70-4DC192AF3245}"/>
              </a:ext>
            </a:extLst>
          </p:cNvPr>
          <p:cNvSpPr txBox="1">
            <a:spLocks/>
          </p:cNvSpPr>
          <p:nvPr userDrawn="1"/>
        </p:nvSpPr>
        <p:spPr>
          <a:xfrm>
            <a:off x="3034704" y="635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Copyright ©2021 John Wiley &amp; Sons, Inc.</a:t>
            </a:r>
            <a:endParaRPr lang="en-US" dirty="0"/>
          </a:p>
        </p:txBody>
      </p:sp>
      <p:sp>
        <p:nvSpPr>
          <p:cNvPr id="22" name="Slide Number Placeholder 13">
            <a:extLst>
              <a:ext uri="{FF2B5EF4-FFF2-40B4-BE49-F238E27FC236}">
                <a16:creationId xmlns:a16="http://schemas.microsoft.com/office/drawing/2014/main" id="{8F88D1CF-DF1E-43AF-96A4-645012161056}"/>
              </a:ext>
            </a:extLst>
          </p:cNvPr>
          <p:cNvSpPr txBox="1">
            <a:spLocks/>
          </p:cNvSpPr>
          <p:nvPr userDrawn="1"/>
        </p:nvSpPr>
        <p:spPr>
          <a:xfrm>
            <a:off x="6463704" y="6353478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0079023-50C5-4E31-A707-B5677DF56A1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6438900"/>
            <a:ext cx="609600" cy="2886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135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Fig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485775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564988"/>
            <a:ext cx="8534400" cy="34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21336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"/>
          <p:cNvSpPr>
            <a:spLocks noGrp="1"/>
          </p:cNvSpPr>
          <p:nvPr>
            <p:ph sz="quarter" idx="18"/>
          </p:nvPr>
        </p:nvSpPr>
        <p:spPr>
          <a:xfrm>
            <a:off x="304800" y="2497666"/>
            <a:ext cx="8534400" cy="2995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"/>
          <p:cNvSpPr>
            <a:spLocks noGrp="1"/>
          </p:cNvSpPr>
          <p:nvPr>
            <p:ph sz="quarter" idx="19"/>
          </p:nvPr>
        </p:nvSpPr>
        <p:spPr>
          <a:xfrm>
            <a:off x="304800" y="2853265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20"/>
          </p:nvPr>
        </p:nvSpPr>
        <p:spPr>
          <a:xfrm>
            <a:off x="304800" y="318346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"/>
          <p:cNvSpPr>
            <a:spLocks noGrp="1"/>
          </p:cNvSpPr>
          <p:nvPr>
            <p:ph sz="quarter" idx="21"/>
          </p:nvPr>
        </p:nvSpPr>
        <p:spPr>
          <a:xfrm>
            <a:off x="304800" y="35052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"/>
          <p:cNvSpPr>
            <a:spLocks noGrp="1"/>
          </p:cNvSpPr>
          <p:nvPr>
            <p:ph sz="quarter" idx="22"/>
          </p:nvPr>
        </p:nvSpPr>
        <p:spPr>
          <a:xfrm>
            <a:off x="304800" y="3860799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"/>
          <p:cNvSpPr>
            <a:spLocks noGrp="1"/>
          </p:cNvSpPr>
          <p:nvPr>
            <p:ph sz="quarter" idx="23"/>
          </p:nvPr>
        </p:nvSpPr>
        <p:spPr>
          <a:xfrm>
            <a:off x="304800" y="419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"/>
          <p:cNvSpPr>
            <a:spLocks noGrp="1"/>
          </p:cNvSpPr>
          <p:nvPr>
            <p:ph sz="quarter" idx="24"/>
          </p:nvPr>
        </p:nvSpPr>
        <p:spPr>
          <a:xfrm>
            <a:off x="304800" y="4535514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"/>
          <p:cNvSpPr>
            <a:spLocks noGrp="1"/>
          </p:cNvSpPr>
          <p:nvPr>
            <p:ph sz="quarter" idx="25"/>
          </p:nvPr>
        </p:nvSpPr>
        <p:spPr>
          <a:xfrm>
            <a:off x="304800" y="486833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"/>
          <p:cNvSpPr>
            <a:spLocks noGrp="1"/>
          </p:cNvSpPr>
          <p:nvPr>
            <p:ph sz="quarter" idx="26"/>
          </p:nvPr>
        </p:nvSpPr>
        <p:spPr>
          <a:xfrm>
            <a:off x="304800" y="519853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sz="quarter" idx="27"/>
          </p:nvPr>
        </p:nvSpPr>
        <p:spPr>
          <a:xfrm>
            <a:off x="304800" y="552032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"/>
          <p:cNvSpPr>
            <a:spLocks noGrp="1"/>
          </p:cNvSpPr>
          <p:nvPr>
            <p:ph sz="quarter" idx="28"/>
          </p:nvPr>
        </p:nvSpPr>
        <p:spPr>
          <a:xfrm>
            <a:off x="304800" y="583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ooter Placeholder 14">
            <a:extLst>
              <a:ext uri="{FF2B5EF4-FFF2-40B4-BE49-F238E27FC236}">
                <a16:creationId xmlns:a16="http://schemas.microsoft.com/office/drawing/2014/main" id="{758FC12B-4EEA-4C57-9B70-4DC192AF3245}"/>
              </a:ext>
            </a:extLst>
          </p:cNvPr>
          <p:cNvSpPr txBox="1">
            <a:spLocks/>
          </p:cNvSpPr>
          <p:nvPr userDrawn="1"/>
        </p:nvSpPr>
        <p:spPr>
          <a:xfrm>
            <a:off x="3034704" y="635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Copyright ©2021 John Wiley &amp; Sons, Inc.</a:t>
            </a:r>
            <a:endParaRPr lang="en-US" dirty="0"/>
          </a:p>
        </p:txBody>
      </p:sp>
      <p:sp>
        <p:nvSpPr>
          <p:cNvPr id="22" name="Slide Number Placeholder 13">
            <a:extLst>
              <a:ext uri="{FF2B5EF4-FFF2-40B4-BE49-F238E27FC236}">
                <a16:creationId xmlns:a16="http://schemas.microsoft.com/office/drawing/2014/main" id="{8F88D1CF-DF1E-43AF-96A4-645012161056}"/>
              </a:ext>
            </a:extLst>
          </p:cNvPr>
          <p:cNvSpPr txBox="1">
            <a:spLocks/>
          </p:cNvSpPr>
          <p:nvPr userDrawn="1"/>
        </p:nvSpPr>
        <p:spPr>
          <a:xfrm>
            <a:off x="6463704" y="6353478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0079023-50C5-4E31-A707-B5677DF56A1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6438900"/>
            <a:ext cx="609600" cy="2886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9F3FCE2-CB48-461D-BC76-BA3D0AE3561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657600" y="3700463"/>
            <a:ext cx="1981200" cy="604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Table Placeholder 23">
            <a:extLst>
              <a:ext uri="{FF2B5EF4-FFF2-40B4-BE49-F238E27FC236}">
                <a16:creationId xmlns:a16="http://schemas.microsoft.com/office/drawing/2014/main" id="{0CEDE855-FFFF-484D-A79A-DB1B56FE8493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6019800" y="3429000"/>
            <a:ext cx="2057400" cy="909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A962E8E-4EDE-4443-A3BC-E42CE4F5198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33800" y="4648200"/>
            <a:ext cx="1905000" cy="641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0B31ED-7F3A-46E7-8015-B0461A8048C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121400" y="4648200"/>
            <a:ext cx="1651000" cy="101441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0C7E-45CC-48F1-9F73-EEBEDC565FA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8460"/>
      </p:ext>
    </p:extLst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762001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752600"/>
            <a:ext cx="8534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IN"/>
              <a:t>Copyright ©2018 John Wiley &amp; Sons, Inc.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3025776"/>
            <a:ext cx="8534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E904173-06FD-482A-9CA2-6B716E8EDDA9}"/>
              </a:ext>
            </a:extLst>
          </p:cNvPr>
          <p:cNvSpPr txBox="1">
            <a:spLocks/>
          </p:cNvSpPr>
          <p:nvPr userDrawn="1"/>
        </p:nvSpPr>
        <p:spPr>
          <a:xfrm>
            <a:off x="6455078" y="6349101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1D4D06-5F43-4633-8FE1-011A412CC82B}"/>
              </a:ext>
            </a:extLst>
          </p:cNvPr>
          <p:cNvSpPr txBox="1">
            <a:spLocks/>
          </p:cNvSpPr>
          <p:nvPr userDrawn="1"/>
        </p:nvSpPr>
        <p:spPr>
          <a:xfrm>
            <a:off x="3026078" y="63491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Copyright ©2021 John Wiley &amp; Sons,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55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485775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524000"/>
            <a:ext cx="8534400" cy="34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19050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"/>
          <p:cNvSpPr>
            <a:spLocks noGrp="1"/>
          </p:cNvSpPr>
          <p:nvPr>
            <p:ph sz="quarter" idx="18"/>
          </p:nvPr>
        </p:nvSpPr>
        <p:spPr>
          <a:xfrm>
            <a:off x="304800" y="2497666"/>
            <a:ext cx="8534400" cy="2995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"/>
          <p:cNvSpPr>
            <a:spLocks noGrp="1"/>
          </p:cNvSpPr>
          <p:nvPr>
            <p:ph sz="quarter" idx="19"/>
          </p:nvPr>
        </p:nvSpPr>
        <p:spPr>
          <a:xfrm>
            <a:off x="304800" y="2853265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20"/>
          </p:nvPr>
        </p:nvSpPr>
        <p:spPr>
          <a:xfrm>
            <a:off x="304800" y="318346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"/>
          <p:cNvSpPr>
            <a:spLocks noGrp="1"/>
          </p:cNvSpPr>
          <p:nvPr>
            <p:ph sz="quarter" idx="21"/>
          </p:nvPr>
        </p:nvSpPr>
        <p:spPr>
          <a:xfrm>
            <a:off x="304800" y="35052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"/>
          <p:cNvSpPr>
            <a:spLocks noGrp="1"/>
          </p:cNvSpPr>
          <p:nvPr>
            <p:ph sz="quarter" idx="22"/>
          </p:nvPr>
        </p:nvSpPr>
        <p:spPr>
          <a:xfrm>
            <a:off x="304800" y="3860799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"/>
          <p:cNvSpPr>
            <a:spLocks noGrp="1"/>
          </p:cNvSpPr>
          <p:nvPr>
            <p:ph sz="quarter" idx="23"/>
          </p:nvPr>
        </p:nvSpPr>
        <p:spPr>
          <a:xfrm>
            <a:off x="304800" y="419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"/>
          <p:cNvSpPr>
            <a:spLocks noGrp="1"/>
          </p:cNvSpPr>
          <p:nvPr>
            <p:ph sz="quarter" idx="24"/>
          </p:nvPr>
        </p:nvSpPr>
        <p:spPr>
          <a:xfrm>
            <a:off x="304800" y="4535514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"/>
          <p:cNvSpPr>
            <a:spLocks noGrp="1"/>
          </p:cNvSpPr>
          <p:nvPr>
            <p:ph sz="quarter" idx="25"/>
          </p:nvPr>
        </p:nvSpPr>
        <p:spPr>
          <a:xfrm>
            <a:off x="304800" y="486833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"/>
          <p:cNvSpPr>
            <a:spLocks noGrp="1"/>
          </p:cNvSpPr>
          <p:nvPr>
            <p:ph sz="quarter" idx="26"/>
          </p:nvPr>
        </p:nvSpPr>
        <p:spPr>
          <a:xfrm>
            <a:off x="304800" y="519853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sz="quarter" idx="27"/>
          </p:nvPr>
        </p:nvSpPr>
        <p:spPr>
          <a:xfrm>
            <a:off x="304800" y="552032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"/>
          <p:cNvSpPr>
            <a:spLocks noGrp="1"/>
          </p:cNvSpPr>
          <p:nvPr>
            <p:ph sz="quarter" idx="28"/>
          </p:nvPr>
        </p:nvSpPr>
        <p:spPr>
          <a:xfrm>
            <a:off x="304800" y="583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ooter Placeholder 14">
            <a:extLst>
              <a:ext uri="{FF2B5EF4-FFF2-40B4-BE49-F238E27FC236}">
                <a16:creationId xmlns:a16="http://schemas.microsoft.com/office/drawing/2014/main" id="{758FC12B-4EEA-4C57-9B70-4DC192AF3245}"/>
              </a:ext>
            </a:extLst>
          </p:cNvPr>
          <p:cNvSpPr txBox="1">
            <a:spLocks/>
          </p:cNvSpPr>
          <p:nvPr userDrawn="1"/>
        </p:nvSpPr>
        <p:spPr>
          <a:xfrm>
            <a:off x="3034704" y="635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Copyright ©2021 John Wiley &amp; Sons, Inc.</a:t>
            </a:r>
            <a:endParaRPr lang="en-US" dirty="0"/>
          </a:p>
        </p:txBody>
      </p:sp>
      <p:sp>
        <p:nvSpPr>
          <p:cNvPr id="22" name="Slide Number Placeholder 13">
            <a:extLst>
              <a:ext uri="{FF2B5EF4-FFF2-40B4-BE49-F238E27FC236}">
                <a16:creationId xmlns:a16="http://schemas.microsoft.com/office/drawing/2014/main" id="{8F88D1CF-DF1E-43AF-96A4-645012161056}"/>
              </a:ext>
            </a:extLst>
          </p:cNvPr>
          <p:cNvSpPr txBox="1">
            <a:spLocks/>
          </p:cNvSpPr>
          <p:nvPr userDrawn="1"/>
        </p:nvSpPr>
        <p:spPr>
          <a:xfrm>
            <a:off x="6463704" y="6353478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0079023-50C5-4E31-A707-B5677DF56A1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6438900"/>
            <a:ext cx="609600" cy="2886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8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Fig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304800" y="485775"/>
            <a:ext cx="8534400" cy="9906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304800" y="1564988"/>
            <a:ext cx="8534400" cy="34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7"/>
          </p:nvPr>
        </p:nvSpPr>
        <p:spPr>
          <a:xfrm>
            <a:off x="304800" y="21336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"/>
          <p:cNvSpPr>
            <a:spLocks noGrp="1"/>
          </p:cNvSpPr>
          <p:nvPr>
            <p:ph sz="quarter" idx="18"/>
          </p:nvPr>
        </p:nvSpPr>
        <p:spPr>
          <a:xfrm>
            <a:off x="304800" y="2497666"/>
            <a:ext cx="8534400" cy="2995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"/>
          <p:cNvSpPr>
            <a:spLocks noGrp="1"/>
          </p:cNvSpPr>
          <p:nvPr>
            <p:ph sz="quarter" idx="19"/>
          </p:nvPr>
        </p:nvSpPr>
        <p:spPr>
          <a:xfrm>
            <a:off x="304800" y="2853265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20"/>
          </p:nvPr>
        </p:nvSpPr>
        <p:spPr>
          <a:xfrm>
            <a:off x="304800" y="318346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"/>
          <p:cNvSpPr>
            <a:spLocks noGrp="1"/>
          </p:cNvSpPr>
          <p:nvPr>
            <p:ph sz="quarter" idx="21"/>
          </p:nvPr>
        </p:nvSpPr>
        <p:spPr>
          <a:xfrm>
            <a:off x="304800" y="350520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"/>
          <p:cNvSpPr>
            <a:spLocks noGrp="1"/>
          </p:cNvSpPr>
          <p:nvPr>
            <p:ph sz="quarter" idx="22"/>
          </p:nvPr>
        </p:nvSpPr>
        <p:spPr>
          <a:xfrm>
            <a:off x="304800" y="3860799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"/>
          <p:cNvSpPr>
            <a:spLocks noGrp="1"/>
          </p:cNvSpPr>
          <p:nvPr>
            <p:ph sz="quarter" idx="23"/>
          </p:nvPr>
        </p:nvSpPr>
        <p:spPr>
          <a:xfrm>
            <a:off x="304800" y="419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"/>
          <p:cNvSpPr>
            <a:spLocks noGrp="1"/>
          </p:cNvSpPr>
          <p:nvPr>
            <p:ph sz="quarter" idx="24"/>
          </p:nvPr>
        </p:nvSpPr>
        <p:spPr>
          <a:xfrm>
            <a:off x="304800" y="4535514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"/>
          <p:cNvSpPr>
            <a:spLocks noGrp="1"/>
          </p:cNvSpPr>
          <p:nvPr>
            <p:ph sz="quarter" idx="25"/>
          </p:nvPr>
        </p:nvSpPr>
        <p:spPr>
          <a:xfrm>
            <a:off x="304800" y="4868330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"/>
          <p:cNvSpPr>
            <a:spLocks noGrp="1"/>
          </p:cNvSpPr>
          <p:nvPr>
            <p:ph sz="quarter" idx="26"/>
          </p:nvPr>
        </p:nvSpPr>
        <p:spPr>
          <a:xfrm>
            <a:off x="304800" y="519853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sz="quarter" idx="27"/>
          </p:nvPr>
        </p:nvSpPr>
        <p:spPr>
          <a:xfrm>
            <a:off x="304800" y="5520321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"/>
          <p:cNvSpPr>
            <a:spLocks noGrp="1"/>
          </p:cNvSpPr>
          <p:nvPr>
            <p:ph sz="quarter" idx="28"/>
          </p:nvPr>
        </p:nvSpPr>
        <p:spPr>
          <a:xfrm>
            <a:off x="304800" y="5836846"/>
            <a:ext cx="8534400" cy="286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ooter Placeholder 14">
            <a:extLst>
              <a:ext uri="{FF2B5EF4-FFF2-40B4-BE49-F238E27FC236}">
                <a16:creationId xmlns:a16="http://schemas.microsoft.com/office/drawing/2014/main" id="{758FC12B-4EEA-4C57-9B70-4DC192AF3245}"/>
              </a:ext>
            </a:extLst>
          </p:cNvPr>
          <p:cNvSpPr txBox="1">
            <a:spLocks/>
          </p:cNvSpPr>
          <p:nvPr userDrawn="1"/>
        </p:nvSpPr>
        <p:spPr>
          <a:xfrm>
            <a:off x="3034704" y="635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Copyright ©2021 John Wiley &amp; Sons, Inc.</a:t>
            </a:r>
            <a:endParaRPr lang="en-US" dirty="0"/>
          </a:p>
        </p:txBody>
      </p:sp>
      <p:sp>
        <p:nvSpPr>
          <p:cNvPr id="22" name="Slide Number Placeholder 13">
            <a:extLst>
              <a:ext uri="{FF2B5EF4-FFF2-40B4-BE49-F238E27FC236}">
                <a16:creationId xmlns:a16="http://schemas.microsoft.com/office/drawing/2014/main" id="{8F88D1CF-DF1E-43AF-96A4-645012161056}"/>
              </a:ext>
            </a:extLst>
          </p:cNvPr>
          <p:cNvSpPr txBox="1">
            <a:spLocks/>
          </p:cNvSpPr>
          <p:nvPr userDrawn="1"/>
        </p:nvSpPr>
        <p:spPr>
          <a:xfrm>
            <a:off x="6463704" y="6353478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0079023-50C5-4E31-A707-B5677DF56A1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6438900"/>
            <a:ext cx="609600" cy="2886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9F3FCE2-CB48-461D-BC76-BA3D0AE3561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657600" y="3700463"/>
            <a:ext cx="1981200" cy="604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Table Placeholder 23">
            <a:extLst>
              <a:ext uri="{FF2B5EF4-FFF2-40B4-BE49-F238E27FC236}">
                <a16:creationId xmlns:a16="http://schemas.microsoft.com/office/drawing/2014/main" id="{0CEDE855-FFFF-484D-A79A-DB1B56FE8493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6019800" y="3429000"/>
            <a:ext cx="2057400" cy="909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A962E8E-4EDE-4443-A3BC-E42CE4F5198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33800" y="4648200"/>
            <a:ext cx="1905000" cy="641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5E00425-5ED4-421F-AEAB-34EBD4854605}"/>
              </a:ext>
            </a:extLst>
          </p:cNvPr>
          <p:cNvSpPr>
            <a:spLocks noGrp="1"/>
          </p:cNvSpPr>
          <p:nvPr>
            <p:ph type="tbl" sz="quarter" idx="34"/>
          </p:nvPr>
        </p:nvSpPr>
        <p:spPr>
          <a:xfrm>
            <a:off x="6121400" y="4535488"/>
            <a:ext cx="2108200" cy="87471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91CE-6187-42F6-B262-A5EAD48CB0E3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232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7CD5-14DF-48EA-AEFD-68403FA7E865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289102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0AFE-FF11-4769-BE69-360CF2278433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919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C49-E5A8-465F-A0E9-2F277BBBE776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952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8AF3-D971-46B2-BC4F-4203280760C9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2A8B-4FC5-4F9B-BAD0-392E604C50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A8CC-C642-4273-B097-85157FE27BAD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C58B-C7C7-4221-9003-0AD513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7FDD-8415-4003-84C6-76203B3FE58A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B8CA-2216-4CAE-A792-16EE3EE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E607-94FC-46A8-B7D6-A2005AFC347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67A6-9AF6-42D4-87A8-4214FD58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1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IN"/>
              <a:t>Copyright ©2018 John Wiley &amp; Sons,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accent1"/>
          </a:solidFill>
          <a:latin typeface="Calibri" pitchFamily="34" charset="0"/>
          <a:ea typeface="Calibri" pitchFamily="34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1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</a:lstStyle>
          <a:p>
            <a:r>
              <a:rPr lang="en-IN"/>
              <a:t>Copyright ©2018 John Wiley &amp; Sons,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accent1"/>
          </a:solidFill>
          <a:latin typeface="Calibri" pitchFamily="34" charset="0"/>
          <a:ea typeface="Calibri" pitchFamily="34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15-1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rgbClr val="FFFFFF"/>
                </a:solidFill>
                <a:latin typeface="Liberation Sans" panose="020B0604020202020204" pitchFamily="34" charset="0"/>
              </a:rPr>
              <a:t>Cost Accounting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252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sz="3200" dirty="0">
                <a:latin typeface="Liberation Sans" panose="020B0604020202020204"/>
                <a:cs typeface="Calibri" panose="020F0502020204030204" pitchFamily="34" charset="0"/>
              </a:rPr>
              <a:t>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3A0-C182-4435-B940-7D9B2EE1B83D}"/>
              </a:ext>
            </a:extLst>
          </p:cNvPr>
          <p:cNvSpPr txBox="1"/>
          <p:nvPr/>
        </p:nvSpPr>
        <p:spPr>
          <a:xfrm>
            <a:off x="533400" y="119221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 Labor Costs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19747E-41CA-4BAD-90C1-E2C4432E7684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8229600" cy="1447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>
                <a:cs typeface="Calibri" panose="020F0502020204030204" pitchFamily="34" charset="0"/>
              </a:rPr>
              <a:t>Illustration: </a:t>
            </a:r>
            <a:r>
              <a:rPr lang="en-US">
                <a:cs typeface="Calibri" panose="020F0502020204030204" pitchFamily="34" charset="0"/>
              </a:rPr>
              <a:t>Wallace incurs $32,000 of factory labor costs. The entry to record factory labor (both direct and indirect) for the month is:</a:t>
            </a:r>
            <a:endParaRPr lang="en-US" dirty="0">
              <a:cs typeface="Calibri" panose="020F0502020204030204" pitchFamily="34" charset="0"/>
            </a:endParaRPr>
          </a:p>
        </p:txBody>
      </p:sp>
      <p:graphicFrame>
        <p:nvGraphicFramePr>
          <p:cNvPr id="12" name="Table 34">
            <a:extLst>
              <a:ext uri="{FF2B5EF4-FFF2-40B4-BE49-F238E27FC236}">
                <a16:creationId xmlns:a16="http://schemas.microsoft.com/office/drawing/2014/main" id="{2B994AE7-9048-40EE-AF7D-D7A0EED55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04103"/>
              </p:ext>
            </p:extLst>
          </p:nvPr>
        </p:nvGraphicFramePr>
        <p:xfrm>
          <a:off x="1175656" y="3429000"/>
          <a:ext cx="7053943" cy="914400"/>
        </p:xfrm>
        <a:graphic>
          <a:graphicData uri="http://schemas.openxmlformats.org/drawingml/2006/table">
            <a:tbl>
              <a:tblPr firstRow="1" bandRow="1"/>
              <a:tblGrid>
                <a:gridCol w="1396093">
                  <a:extLst>
                    <a:ext uri="{9D8B030D-6E8A-4147-A177-3AD203B41FA5}">
                      <a16:colId xmlns:a16="http://schemas.microsoft.com/office/drawing/2014/main" val="4109348955"/>
                    </a:ext>
                  </a:extLst>
                </a:gridCol>
                <a:gridCol w="3380014">
                  <a:extLst>
                    <a:ext uri="{9D8B030D-6E8A-4147-A177-3AD203B41FA5}">
                      <a16:colId xmlns:a16="http://schemas.microsoft.com/office/drawing/2014/main" val="1303905027"/>
                    </a:ext>
                  </a:extLst>
                </a:gridCol>
                <a:gridCol w="2277836">
                  <a:extLst>
                    <a:ext uri="{9D8B030D-6E8A-4147-A177-3AD203B41FA5}">
                      <a16:colId xmlns:a16="http://schemas.microsoft.com/office/drawing/2014/main" val="340837052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31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Factory Labor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32,000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162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461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 Liabilities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68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686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sz="3200" dirty="0">
                <a:latin typeface="Liberation Sans" panose="020B0604020202020204"/>
                <a:cs typeface="Calibri" panose="020F0502020204030204" pitchFamily="34" charset="0"/>
              </a:rPr>
              <a:t>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3A0-C182-4435-B940-7D9B2EE1B83D}"/>
              </a:ext>
            </a:extLst>
          </p:cNvPr>
          <p:cNvSpPr txBox="1"/>
          <p:nvPr/>
        </p:nvSpPr>
        <p:spPr>
          <a:xfrm>
            <a:off x="533400" y="119221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 Overhead Costs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022A76-1C57-466A-9EFF-F0C8B9A5B285}"/>
              </a:ext>
            </a:extLst>
          </p:cNvPr>
          <p:cNvSpPr txBox="1">
            <a:spLocks/>
          </p:cNvSpPr>
          <p:nvPr/>
        </p:nvSpPr>
        <p:spPr>
          <a:xfrm>
            <a:off x="533400" y="1776988"/>
            <a:ext cx="8305800" cy="48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types of overhead costs</a:t>
            </a:r>
          </a:p>
          <a:p>
            <a:pPr marL="914400" lvl="2" indent="-45720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Property taxes, depreciation, insurance, and repairs related to the manufacturing process</a:t>
            </a:r>
          </a:p>
          <a:p>
            <a:pPr marL="457200" lvl="1" indent="-45720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Costs unrelated to manufacturing are expensed as period costs</a:t>
            </a:r>
          </a:p>
          <a:p>
            <a:pPr marL="457200" lvl="1" indent="-45720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Costs related to manufacturing process are accumulated in the Manufacturing Overhead account </a:t>
            </a:r>
          </a:p>
          <a:p>
            <a:pPr marL="914400" lvl="2" indent="-45720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Manufacturing overhead subsequently assigned to work in process</a:t>
            </a:r>
          </a:p>
        </p:txBody>
      </p:sp>
    </p:spTree>
    <p:extLst>
      <p:ext uri="{BB962C8B-B14F-4D97-AF65-F5344CB8AC3E}">
        <p14:creationId xmlns:p14="http://schemas.microsoft.com/office/powerpoint/2010/main" val="315328454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sz="3200" dirty="0">
                <a:latin typeface="Liberation Sans" panose="020B0604020202020204"/>
                <a:cs typeface="Calibri" panose="020F0502020204030204" pitchFamily="34" charset="0"/>
              </a:rPr>
              <a:t>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3A0-C182-4435-B940-7D9B2EE1B83D}"/>
              </a:ext>
            </a:extLst>
          </p:cNvPr>
          <p:cNvSpPr txBox="1"/>
          <p:nvPr/>
        </p:nvSpPr>
        <p:spPr>
          <a:xfrm>
            <a:off x="533400" y="119221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 Overhead Costs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C5AE6B-BE59-4BE3-9F7B-77D56506A49A}"/>
              </a:ext>
            </a:extLst>
          </p:cNvPr>
          <p:cNvSpPr txBox="1">
            <a:spLocks/>
          </p:cNvSpPr>
          <p:nvPr/>
        </p:nvSpPr>
        <p:spPr>
          <a:xfrm>
            <a:off x="533399" y="1828800"/>
            <a:ext cx="8305801" cy="13306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>
                <a:cs typeface="Calibri" panose="020F0502020204030204" pitchFamily="34" charset="0"/>
              </a:rPr>
              <a:t>Illustration: </a:t>
            </a:r>
            <a:r>
              <a:rPr lang="en-US">
                <a:cs typeface="Calibri" panose="020F0502020204030204" pitchFamily="34" charset="0"/>
              </a:rPr>
              <a:t>Using assumed data, the summary entry for manufacturing overhead (other than indirect materials and indirect labor) in Wallace Company is:</a:t>
            </a:r>
            <a:endParaRPr lang="en-US" dirty="0">
              <a:cs typeface="Calibri" panose="020F0502020204030204" pitchFamily="34" charset="0"/>
            </a:endParaRPr>
          </a:p>
        </p:txBody>
      </p:sp>
      <p:graphicFrame>
        <p:nvGraphicFramePr>
          <p:cNvPr id="12" name="Table 20">
            <a:extLst>
              <a:ext uri="{FF2B5EF4-FFF2-40B4-BE49-F238E27FC236}">
                <a16:creationId xmlns:a16="http://schemas.microsoft.com/office/drawing/2014/main" id="{136AB525-2E26-454F-B513-9EFFCBC7D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27668"/>
              </p:ext>
            </p:extLst>
          </p:nvPr>
        </p:nvGraphicFramePr>
        <p:xfrm>
          <a:off x="809624" y="3429000"/>
          <a:ext cx="7648576" cy="2377440"/>
        </p:xfrm>
        <a:graphic>
          <a:graphicData uri="http://schemas.openxmlformats.org/drawingml/2006/table">
            <a:tbl>
              <a:tblPr firstRow="1" bandRow="1"/>
              <a:tblGrid>
                <a:gridCol w="1214773">
                  <a:extLst>
                    <a:ext uri="{9D8B030D-6E8A-4147-A177-3AD203B41FA5}">
                      <a16:colId xmlns:a16="http://schemas.microsoft.com/office/drawing/2014/main" val="652570134"/>
                    </a:ext>
                  </a:extLst>
                </a:gridCol>
                <a:gridCol w="4248497">
                  <a:extLst>
                    <a:ext uri="{9D8B030D-6E8A-4147-A177-3AD203B41FA5}">
                      <a16:colId xmlns:a16="http://schemas.microsoft.com/office/drawing/2014/main" val="2851689814"/>
                    </a:ext>
                  </a:extLst>
                </a:gridCol>
                <a:gridCol w="2185306">
                  <a:extLst>
                    <a:ext uri="{9D8B030D-6E8A-4147-A177-3AD203B41FA5}">
                      <a16:colId xmlns:a16="http://schemas.microsoft.com/office/drawing/2014/main" val="20361380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Jan. 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Manufacturing Overhead       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13,800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8736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514350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Utilities Payable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4,800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514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514350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Prepaid Insurance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2,000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0655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514350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Accounts Payable (for repairs)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2,600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18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514350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Accumulated Depreciation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3,000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813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514350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Property Taxes Payable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+mn-lt"/>
                          <a:cs typeface="Calibri" panose="020F0502020204030204" pitchFamily="34" charset="0"/>
                        </a:rPr>
                        <a:t>1,400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73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66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381000" y="405608"/>
            <a:ext cx="88392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sz="3200" dirty="0">
                <a:latin typeface="Liberation Sans" panose="020B0604020202020204"/>
                <a:cs typeface="Calibri" panose="020F0502020204030204" pitchFamily="34" charset="0"/>
              </a:rPr>
              <a:t>DO IT! 1: 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6B1F96B-98A0-4983-A528-2599C5472592}"/>
              </a:ext>
            </a:extLst>
          </p:cNvPr>
          <p:cNvSpPr txBox="1">
            <a:spLocks/>
          </p:cNvSpPr>
          <p:nvPr/>
        </p:nvSpPr>
        <p:spPr>
          <a:xfrm>
            <a:off x="433387" y="1311274"/>
            <a:ext cx="8382000" cy="50450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During the current month, Ringling Company incurs the following manufacturing costs:</a:t>
            </a:r>
          </a:p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accent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Raw material purchases of $4,200 on account.</a:t>
            </a:r>
          </a:p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accent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Factory labor of $18,000.</a:t>
            </a:r>
          </a:p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1800"/>
              </a:spcAft>
              <a:buClr>
                <a:schemeClr val="accent2"/>
              </a:buClr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3. Factory utilities of $2,200 are payable, prepaid factory insurance of $1,800 has expired, and depreciation on the factory building is $3,500.</a:t>
            </a:r>
          </a:p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Prepare journal entries for each type of manufacturing cost.</a:t>
            </a:r>
          </a:p>
        </p:txBody>
      </p:sp>
    </p:spTree>
    <p:extLst>
      <p:ext uri="{BB962C8B-B14F-4D97-AF65-F5344CB8AC3E}">
        <p14:creationId xmlns:p14="http://schemas.microsoft.com/office/powerpoint/2010/main" val="292374458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381000" y="405608"/>
            <a:ext cx="88392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sz="3200" dirty="0">
                <a:latin typeface="Liberation Sans" panose="020B0604020202020204"/>
                <a:cs typeface="Calibri" panose="020F0502020204030204" pitchFamily="34" charset="0"/>
              </a:rPr>
              <a:t>DO IT! 1: 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E25E8DFC-1E7B-491B-853A-CB7523C6CC78}"/>
              </a:ext>
            </a:extLst>
          </p:cNvPr>
          <p:cNvSpPr txBox="1">
            <a:spLocks/>
          </p:cNvSpPr>
          <p:nvPr/>
        </p:nvSpPr>
        <p:spPr>
          <a:xfrm>
            <a:off x="304800" y="1112172"/>
            <a:ext cx="8534400" cy="5486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2"/>
              </a:buClr>
            </a:pPr>
            <a:r>
              <a:rPr lang="en-US" dirty="0">
                <a:cs typeface="Calibri" panose="020F0502020204030204" pitchFamily="34" charset="0"/>
              </a:rPr>
              <a:t>1. Raw material purchases of $4,200 on account.</a:t>
            </a:r>
          </a:p>
        </p:txBody>
      </p:sp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6164D9AF-1BE3-4DC1-96DF-11D53BED1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0191"/>
              </p:ext>
            </p:extLst>
          </p:nvPr>
        </p:nvGraphicFramePr>
        <p:xfrm>
          <a:off x="1443567" y="1544995"/>
          <a:ext cx="5867400" cy="914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130390502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40837052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Raw Materials Inventory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4,200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162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461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Accounts Payable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4,200</a:t>
                      </a:r>
                      <a:endParaRPr lang="en-US" altLang="en-US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687407"/>
                  </a:ext>
                </a:extLst>
              </a:tr>
            </a:tbl>
          </a:graphicData>
        </a:graphic>
      </p:graphicFrame>
      <p:sp>
        <p:nvSpPr>
          <p:cNvPr id="11" name="Content Placeholder 37">
            <a:extLst>
              <a:ext uri="{FF2B5EF4-FFF2-40B4-BE49-F238E27FC236}">
                <a16:creationId xmlns:a16="http://schemas.microsoft.com/office/drawing/2014/main" id="{059EE74C-8845-43E0-BD36-7402DA9C1095}"/>
              </a:ext>
            </a:extLst>
          </p:cNvPr>
          <p:cNvSpPr txBox="1">
            <a:spLocks/>
          </p:cNvSpPr>
          <p:nvPr/>
        </p:nvSpPr>
        <p:spPr>
          <a:xfrm>
            <a:off x="304800" y="2469968"/>
            <a:ext cx="8534400" cy="5486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2"/>
              </a:buClr>
            </a:pPr>
            <a:r>
              <a:rPr lang="en-IN" dirty="0">
                <a:cs typeface="Calibri" panose="020F0502020204030204" pitchFamily="34" charset="0"/>
              </a:rPr>
              <a:t>2. Factory </a:t>
            </a:r>
            <a:r>
              <a:rPr lang="en-IN" dirty="0" err="1">
                <a:cs typeface="Calibri" panose="020F0502020204030204" pitchFamily="34" charset="0"/>
              </a:rPr>
              <a:t>labor</a:t>
            </a:r>
            <a:r>
              <a:rPr lang="en-IN" dirty="0">
                <a:cs typeface="Calibri" panose="020F0502020204030204" pitchFamily="34" charset="0"/>
              </a:rPr>
              <a:t> of $18,000.</a:t>
            </a:r>
          </a:p>
        </p:txBody>
      </p:sp>
      <p:graphicFrame>
        <p:nvGraphicFramePr>
          <p:cNvPr id="12" name="Table 34">
            <a:extLst>
              <a:ext uri="{FF2B5EF4-FFF2-40B4-BE49-F238E27FC236}">
                <a16:creationId xmlns:a16="http://schemas.microsoft.com/office/drawing/2014/main" id="{2C352B96-2617-4311-B22D-6142A3FA7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715274"/>
              </p:ext>
            </p:extLst>
          </p:nvPr>
        </p:nvGraphicFramePr>
        <p:xfrm>
          <a:off x="1443567" y="2989774"/>
          <a:ext cx="5867400" cy="914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130390502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40837052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Factory Labor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18,000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162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461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 Liabilities</a:t>
                      </a:r>
                      <a:endParaRPr lang="en-IN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18,000</a:t>
                      </a:r>
                      <a:endParaRPr lang="en-US" altLang="en-US" sz="2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687407"/>
                  </a:ext>
                </a:extLst>
              </a:tr>
            </a:tbl>
          </a:graphicData>
        </a:graphic>
      </p:graphicFrame>
      <p:sp>
        <p:nvSpPr>
          <p:cNvPr id="13" name="Content Placeholder 36">
            <a:extLst>
              <a:ext uri="{FF2B5EF4-FFF2-40B4-BE49-F238E27FC236}">
                <a16:creationId xmlns:a16="http://schemas.microsoft.com/office/drawing/2014/main" id="{FA06794E-7E27-4797-ADC9-D9D95119A8D1}"/>
              </a:ext>
            </a:extLst>
          </p:cNvPr>
          <p:cNvSpPr txBox="1">
            <a:spLocks/>
          </p:cNvSpPr>
          <p:nvPr/>
        </p:nvSpPr>
        <p:spPr>
          <a:xfrm>
            <a:off x="381000" y="3875348"/>
            <a:ext cx="8534400" cy="12768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2"/>
              </a:buClr>
            </a:pPr>
            <a:r>
              <a:rPr lang="en-US" dirty="0">
                <a:cs typeface="Calibri" panose="020F0502020204030204" pitchFamily="34" charset="0"/>
              </a:rPr>
              <a:t>3. Factory utilities of $2,200 are payable, prepaid factory insurance of $1,800 has expired, and depreciation on the factory building is $3,500.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ECCCF845-DA44-4BE7-88B5-AC25768FD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243586"/>
              </p:ext>
            </p:extLst>
          </p:nvPr>
        </p:nvGraphicFramePr>
        <p:xfrm>
          <a:off x="1447800" y="5152199"/>
          <a:ext cx="6477001" cy="1584960"/>
        </p:xfrm>
        <a:graphic>
          <a:graphicData uri="http://schemas.openxmlformats.org/drawingml/2006/table">
            <a:tbl>
              <a:tblPr firstRow="1" bandRow="1"/>
              <a:tblGrid>
                <a:gridCol w="4876801">
                  <a:extLst>
                    <a:ext uri="{9D8B030D-6E8A-4147-A177-3AD203B41FA5}">
                      <a16:colId xmlns:a16="http://schemas.microsoft.com/office/drawing/2014/main" val="285168981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361380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Manufacturing Overhead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7,500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8736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Utilities Payable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2,200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514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Prepaid Insurance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1,800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0655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1198563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Accumulated Depreciation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3,500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380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rgbClr val="FFFFFF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62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Process cost system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Job order cost system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Job order cost 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dirty="0">
                <a:solidFill>
                  <a:srgbClr val="0000FF">
                    <a:lumMod val="75000"/>
                  </a:srgbClr>
                </a:solidFill>
                <a:effectLst/>
                <a:latin typeface="Liberation Sans" panose="020B0604020202020204" pitchFamily="34" charset="0"/>
              </a:rPr>
              <a:t>Cost Accounting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371600"/>
            <a:ext cx="81057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SzPct val="80000"/>
            </a:pPr>
            <a:r>
              <a:rPr lang="en-US" altLang="en-US" sz="2200" b="1" dirty="0">
                <a:solidFill>
                  <a:srgbClr val="0000FF">
                    <a:lumMod val="75000"/>
                  </a:srgbClr>
                </a:solidFill>
                <a:latin typeface="Liberation Sans" panose="020B0604020202020204" pitchFamily="34" charset="0"/>
              </a:rPr>
              <a:t>Cost Accounting</a:t>
            </a:r>
            <a:r>
              <a:rPr lang="en-US" altLang="en-US" sz="2200" dirty="0">
                <a:solidFill>
                  <a:srgbClr val="0000FF">
                    <a:lumMod val="75000"/>
                  </a:srgbClr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involves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measuring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,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recording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, and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reporting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product costs.</a:t>
            </a:r>
          </a:p>
          <a:p>
            <a:pPr>
              <a:lnSpc>
                <a:spcPct val="120000"/>
              </a:lnSpc>
              <a:spcBef>
                <a:spcPts val="1200"/>
              </a:spcBef>
              <a:buSzPct val="80000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The objective is to provide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unit cost information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for pricing, cost control, inventory valuation, financial statement presentation.</a:t>
            </a:r>
          </a:p>
          <a:p>
            <a:pPr marL="463550" indent="-46355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Two basic types of cost accounting systems: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	(1) a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process cost system</a:t>
            </a:r>
            <a:endParaRPr lang="en-US" altLang="en-US" sz="220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	(2) a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job order cost system</a:t>
            </a:r>
            <a:endParaRPr lang="en-US" altLang="en-US" sz="220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2A8B-4FC5-4F9B-BAD0-392E604C5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498143" y="1219200"/>
            <a:ext cx="821723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>
            <a:normAutofit fontScale="92500"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Used when a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large volume of similar products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are manufactured (cereal, refining of petroleum, production of ice cream).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Production is continuous.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Costs are accumulated for a time period (week or month).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Costs are assigned to departments or processes for a specified period of time.</a:t>
            </a:r>
          </a:p>
        </p:txBody>
      </p:sp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dirty="0">
                <a:solidFill>
                  <a:srgbClr val="0000FF">
                    <a:lumMod val="75000"/>
                  </a:srgbClr>
                </a:solidFill>
                <a:effectLst/>
                <a:latin typeface="Liberation Sans" panose="020B0604020202020204" pitchFamily="34" charset="0"/>
              </a:rPr>
              <a:t>Process Cost System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8" y="4217158"/>
            <a:ext cx="85344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29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2057400" y="1600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b="1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533401" y="1371600"/>
            <a:ext cx="818197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Costs are assigned to each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job or batch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Each job or batch has its own distinguishing characteristics. 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Objective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is to compute the </a:t>
            </a:r>
            <a:r>
              <a:rPr lang="en-US" altLang="en-US" sz="22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cost per job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marL="463550" indent="-4635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Measures costs for each job completed – not for set time periods.</a:t>
            </a: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>
                <a:solidFill>
                  <a:srgbClr val="0000FF">
                    <a:lumMod val="75000"/>
                  </a:srgbClr>
                </a:solidFill>
              </a:rPr>
              <a:t>Job Order Cost System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18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2057400" y="1600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b="1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533401" y="1371600"/>
            <a:ext cx="8181974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457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</a:pPr>
            <a:r>
              <a:rPr 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Job order cost system for Disney as it produced two different films.</a:t>
            </a:r>
            <a:endParaRPr lang="en-US" altLang="en-US" sz="220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>
                <a:solidFill>
                  <a:srgbClr val="0000FF">
                    <a:lumMod val="75000"/>
                  </a:srgbClr>
                </a:solidFill>
              </a:rPr>
              <a:t>Job Order Cost System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3259"/>
            <a:ext cx="8181974" cy="381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714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533399" y="1295400"/>
            <a:ext cx="8181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>
            <a:normAutofit fontScale="85000" lnSpcReduction="20000"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Comic Sans MS" pitchFamily="66" charset="0"/>
              <a:buNone/>
            </a:pP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The </a:t>
            </a:r>
            <a:r>
              <a:rPr lang="en-US" altLang="en-US" sz="23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flow of costs </a:t>
            </a: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parallels the physical flow of the materials as they are converted into finished goods.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Companies first </a:t>
            </a:r>
            <a:r>
              <a:rPr lang="en-US" altLang="en-US" sz="23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accumulate </a:t>
            </a: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manufacturing costs and they then </a:t>
            </a:r>
            <a:r>
              <a:rPr lang="en-US" altLang="en-US" sz="23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assign</a:t>
            </a: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 the costs to the work done.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Comic Sans MS" pitchFamily="66" charset="0"/>
              <a:buNone/>
            </a:pPr>
            <a:endParaRPr lang="en-US" altLang="en-US" sz="230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>
                <a:solidFill>
                  <a:srgbClr val="0000FF">
                    <a:lumMod val="75000"/>
                  </a:srgbClr>
                </a:solidFill>
              </a:rPr>
              <a:t>Job Order Cost Flow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769332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81000" y="6019800"/>
            <a:ext cx="1905000" cy="419100"/>
          </a:xfrm>
          <a:prstGeom prst="rect">
            <a:avLst/>
          </a:prstGeom>
          <a:noFill/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iberation Sans"/>
              </a:rPr>
              <a:t>Accumulation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6019800"/>
            <a:ext cx="1905000" cy="419100"/>
          </a:xfrm>
          <a:prstGeom prst="rect">
            <a:avLst/>
          </a:prstGeom>
          <a:noFill/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iberation Sans"/>
              </a:rPr>
              <a:t>Assignment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 bwMode="auto">
          <a:xfrm flipV="1">
            <a:off x="1333500" y="5638800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438400" y="5596719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243248" y="5595013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438400" y="6019800"/>
            <a:ext cx="5791200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4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sz="3200" dirty="0">
                <a:latin typeface="Liberation Sans" panose="020B0604020202020204"/>
                <a:cs typeface="Calibri" panose="020F0502020204030204" pitchFamily="34" charset="0"/>
              </a:rPr>
              <a:t>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8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765628-A6E6-40E2-9A76-0CA9456374A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25860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latin typeface="Liberation Sans" panose="020B0604020202020204"/>
                <a:cs typeface="Calibri" panose="020F0502020204030204" pitchFamily="34" charset="0"/>
              </a:rPr>
              <a:t>Illustration</a:t>
            </a:r>
            <a:r>
              <a:rPr lang="en-US" dirty="0">
                <a:latin typeface="Liberation Sans" panose="020B0604020202020204"/>
                <a:cs typeface="Calibri" panose="020F0502020204030204" pitchFamily="34" charset="0"/>
              </a:rPr>
              <a:t>: Wallace Company purchases, on account, 2,000 lithium batteries (Stock No. AA2746) at $5 per unit ($10,000) and 800 electronic modules (Stock No. AA2850) at $40 per unit ($32,000) for a total cost of $42,000 ($10,000 + $32,000). The entry to record this purchase on January 4 is:</a:t>
            </a:r>
          </a:p>
        </p:txBody>
      </p:sp>
      <p:graphicFrame>
        <p:nvGraphicFramePr>
          <p:cNvPr id="16" name="Table 34">
            <a:extLst>
              <a:ext uri="{FF2B5EF4-FFF2-40B4-BE49-F238E27FC236}">
                <a16:creationId xmlns:a16="http://schemas.microsoft.com/office/drawing/2014/main" id="{738731E2-8723-49B1-888E-6B8F5EE0E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840882"/>
              </p:ext>
            </p:extLst>
          </p:nvPr>
        </p:nvGraphicFramePr>
        <p:xfrm>
          <a:off x="966787" y="5239067"/>
          <a:ext cx="7315200" cy="85344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41093489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390502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40837052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4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Raw Materials Inventory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42,000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162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Accounts Payable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6874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F13A0-C182-4435-B940-7D9B2EE1B83D}"/>
              </a:ext>
            </a:extLst>
          </p:cNvPr>
          <p:cNvSpPr txBox="1"/>
          <p:nvPr/>
        </p:nvSpPr>
        <p:spPr>
          <a:xfrm>
            <a:off x="533400" y="119221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Material Costs</a:t>
            </a:r>
          </a:p>
        </p:txBody>
      </p:sp>
    </p:spTree>
    <p:extLst>
      <p:ext uri="{BB962C8B-B14F-4D97-AF65-F5344CB8AC3E}">
        <p14:creationId xmlns:p14="http://schemas.microsoft.com/office/powerpoint/2010/main" val="29377092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sz="3200" dirty="0">
                <a:latin typeface="Liberation Sans" panose="020B0604020202020204"/>
                <a:cs typeface="Calibri" panose="020F0502020204030204" pitchFamily="34" charset="0"/>
              </a:rPr>
              <a:t>Accumulating Manufacturing Costs</a:t>
            </a:r>
            <a:endParaRPr lang="en-US" altLang="en-US" dirty="0">
              <a:solidFill>
                <a:srgbClr val="0000FF">
                  <a:lumMod val="75000"/>
                </a:srgbClr>
              </a:solidFill>
              <a:latin typeface="Liberation Sans" panose="020B0604020202020204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18197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58B-C7C7-4221-9003-0AD51377646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3A0-C182-4435-B940-7D9B2EE1B83D}"/>
              </a:ext>
            </a:extLst>
          </p:cNvPr>
          <p:cNvSpPr txBox="1"/>
          <p:nvPr/>
        </p:nvSpPr>
        <p:spPr>
          <a:xfrm>
            <a:off x="533400" y="119221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 Labor Costs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5676ED8-5EC5-4EF1-A45F-05C2A5521BAF}"/>
              </a:ext>
            </a:extLst>
          </p:cNvPr>
          <p:cNvSpPr txBox="1">
            <a:spLocks/>
          </p:cNvSpPr>
          <p:nvPr/>
        </p:nvSpPr>
        <p:spPr>
          <a:xfrm>
            <a:off x="457200" y="1902400"/>
            <a:ext cx="8534400" cy="2895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Consists of three costs:</a:t>
            </a:r>
          </a:p>
          <a:p>
            <a:pPr marL="514350" lvl="1" indent="-51435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+mj-lt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Gross earnings of factory workers</a:t>
            </a:r>
          </a:p>
          <a:p>
            <a:pPr marL="514350" lvl="1" indent="-51435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+mj-lt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Employer payroll taxes on these wages</a:t>
            </a:r>
          </a:p>
          <a:p>
            <a:pPr marL="514350" lvl="1" indent="-514350" fontAlgn="auto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990000"/>
              </a:buClr>
              <a:buFont typeface="+mj-lt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Fringe benefits (such as sick pay, pensions, and vacation pay) incurred by the employer</a:t>
            </a:r>
          </a:p>
        </p:txBody>
      </p:sp>
    </p:spTree>
    <p:extLst>
      <p:ext uri="{BB962C8B-B14F-4D97-AF65-F5344CB8AC3E}">
        <p14:creationId xmlns:p14="http://schemas.microsoft.com/office/powerpoint/2010/main" val="23258722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22948</TotalTime>
  <Pages>43</Pages>
  <Words>689</Words>
  <Application>Microsoft Office PowerPoint</Application>
  <PresentationFormat>On-screen Show (4:3)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Liberation Sans</vt:lpstr>
      <vt:lpstr>Arial</vt:lpstr>
      <vt:lpstr>Calibri</vt:lpstr>
      <vt:lpstr>Comic Sans MS</vt:lpstr>
      <vt:lpstr>Courier New</vt:lpstr>
      <vt:lpstr>Times New Roman</vt:lpstr>
      <vt:lpstr>Wingdings</vt:lpstr>
      <vt:lpstr>movnglnc</vt:lpstr>
      <vt:lpstr>2_movnglnc</vt:lpstr>
      <vt:lpstr>3_movnglnc</vt:lpstr>
      <vt:lpstr>6_movnglnc</vt:lpstr>
      <vt:lpstr>Image Slide Master</vt:lpstr>
      <vt:lpstr>1_Image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Principles 8th Edition</dc:title>
  <dc:subject>Chapter 19</dc:subject>
  <dc:creator>Coby Harmon UCSB</dc:creator>
  <cp:lastModifiedBy>Xi Jiang</cp:lastModifiedBy>
  <cp:revision>1408</cp:revision>
  <cp:lastPrinted>1999-09-16T17:08:20Z</cp:lastPrinted>
  <dcterms:created xsi:type="dcterms:W3CDTF">1997-03-28T18:03:02Z</dcterms:created>
  <dcterms:modified xsi:type="dcterms:W3CDTF">2022-02-23T20:26:41Z</dcterms:modified>
</cp:coreProperties>
</file>