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3" r:id="rId2"/>
    <p:sldMasterId id="2147483684" r:id="rId3"/>
  </p:sldMasterIdLst>
  <p:notesMasterIdLst>
    <p:notesMasterId r:id="rId81"/>
  </p:notesMasterIdLst>
  <p:handoutMasterIdLst>
    <p:handoutMasterId r:id="rId82"/>
  </p:handoutMasterIdLst>
  <p:sldIdLst>
    <p:sldId id="735" r:id="rId4"/>
    <p:sldId id="740" r:id="rId5"/>
    <p:sldId id="792" r:id="rId6"/>
    <p:sldId id="743" r:id="rId7"/>
    <p:sldId id="795" r:id="rId8"/>
    <p:sldId id="850" r:id="rId9"/>
    <p:sldId id="851" r:id="rId10"/>
    <p:sldId id="852" r:id="rId11"/>
    <p:sldId id="853" r:id="rId12"/>
    <p:sldId id="854" r:id="rId13"/>
    <p:sldId id="855" r:id="rId14"/>
    <p:sldId id="856" r:id="rId15"/>
    <p:sldId id="857" r:id="rId16"/>
    <p:sldId id="858" r:id="rId17"/>
    <p:sldId id="859" r:id="rId18"/>
    <p:sldId id="860" r:id="rId19"/>
    <p:sldId id="861" r:id="rId20"/>
    <p:sldId id="862" r:id="rId21"/>
    <p:sldId id="863" r:id="rId22"/>
    <p:sldId id="864" r:id="rId23"/>
    <p:sldId id="865" r:id="rId24"/>
    <p:sldId id="866" r:id="rId25"/>
    <p:sldId id="867" r:id="rId26"/>
    <p:sldId id="868" r:id="rId27"/>
    <p:sldId id="869" r:id="rId28"/>
    <p:sldId id="870" r:id="rId29"/>
    <p:sldId id="871" r:id="rId30"/>
    <p:sldId id="872" r:id="rId31"/>
    <p:sldId id="873" r:id="rId32"/>
    <p:sldId id="874" r:id="rId33"/>
    <p:sldId id="875" r:id="rId34"/>
    <p:sldId id="876" r:id="rId35"/>
    <p:sldId id="877" r:id="rId36"/>
    <p:sldId id="878" r:id="rId37"/>
    <p:sldId id="793" r:id="rId38"/>
    <p:sldId id="741" r:id="rId39"/>
    <p:sldId id="794" r:id="rId40"/>
    <p:sldId id="581" r:id="rId41"/>
    <p:sldId id="582" r:id="rId42"/>
    <p:sldId id="583" r:id="rId43"/>
    <p:sldId id="608" r:id="rId44"/>
    <p:sldId id="585" r:id="rId45"/>
    <p:sldId id="609" r:id="rId46"/>
    <p:sldId id="879" r:id="rId47"/>
    <p:sldId id="880" r:id="rId48"/>
    <p:sldId id="881" r:id="rId49"/>
    <p:sldId id="882" r:id="rId50"/>
    <p:sldId id="883" r:id="rId51"/>
    <p:sldId id="884" r:id="rId52"/>
    <p:sldId id="885" r:id="rId53"/>
    <p:sldId id="768" r:id="rId54"/>
    <p:sldId id="769" r:id="rId55"/>
    <p:sldId id="770" r:id="rId56"/>
    <p:sldId id="746" r:id="rId57"/>
    <p:sldId id="747" r:id="rId58"/>
    <p:sldId id="756" r:id="rId59"/>
    <p:sldId id="588" r:id="rId60"/>
    <p:sldId id="771" r:id="rId61"/>
    <p:sldId id="591" r:id="rId62"/>
    <p:sldId id="592" r:id="rId63"/>
    <p:sldId id="593" r:id="rId64"/>
    <p:sldId id="594" r:id="rId65"/>
    <p:sldId id="595" r:id="rId66"/>
    <p:sldId id="772" r:id="rId67"/>
    <p:sldId id="597" r:id="rId68"/>
    <p:sldId id="773" r:id="rId69"/>
    <p:sldId id="598" r:id="rId70"/>
    <p:sldId id="599" r:id="rId71"/>
    <p:sldId id="774" r:id="rId72"/>
    <p:sldId id="677" r:id="rId73"/>
    <p:sldId id="757" r:id="rId74"/>
    <p:sldId id="775" r:id="rId75"/>
    <p:sldId id="601" r:id="rId76"/>
    <p:sldId id="602" r:id="rId77"/>
    <p:sldId id="604" r:id="rId78"/>
    <p:sldId id="603" r:id="rId79"/>
    <p:sldId id="776" r:id="rId80"/>
  </p:sldIdLst>
  <p:sldSz cx="9144000" cy="6858000" type="screen4x3"/>
  <p:notesSz cx="7004050" cy="929005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6699"/>
    <a:srgbClr val="800000"/>
    <a:srgbClr val="339966"/>
    <a:srgbClr val="006600"/>
    <a:srgbClr val="FFF9DD"/>
    <a:srgbClr val="FFDE53"/>
    <a:srgbClr val="EAE9C1"/>
    <a:srgbClr val="EAD5C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0" autoAdjust="0"/>
    <p:restoredTop sz="77576" autoAdjust="0"/>
  </p:normalViewPr>
  <p:slideViewPr>
    <p:cSldViewPr>
      <p:cViewPr varScale="1">
        <p:scale>
          <a:sx n="58" d="100"/>
          <a:sy n="58" d="100"/>
        </p:scale>
        <p:origin x="1390" y="28"/>
      </p:cViewPr>
      <p:guideLst>
        <p:guide orient="horz" pos="2160"/>
        <p:guide pos="2880"/>
      </p:guideLst>
    </p:cSldViewPr>
  </p:slideViewPr>
  <p:outlineViewPr>
    <p:cViewPr>
      <p:scale>
        <a:sx n="33" d="100"/>
        <a:sy n="33" d="100"/>
      </p:scale>
      <p:origin x="0" y="445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Lst>
  </p:outlineViewPr>
  <p:notesTextViewPr>
    <p:cViewPr>
      <p:scale>
        <a:sx n="100" d="100"/>
        <a:sy n="100" d="100"/>
      </p:scale>
      <p:origin x="0" y="0"/>
    </p:cViewPr>
  </p:notesTextViewPr>
  <p:sorterViewPr>
    <p:cViewPr>
      <p:scale>
        <a:sx n="140" d="100"/>
        <a:sy n="140" d="100"/>
      </p:scale>
      <p:origin x="0" y="47058"/>
    </p:cViewPr>
  </p:sorterViewPr>
  <p:notesViewPr>
    <p:cSldViewPr>
      <p:cViewPr>
        <p:scale>
          <a:sx n="75" d="100"/>
          <a:sy n="75" d="100"/>
        </p:scale>
        <p:origin x="-2406" y="-246"/>
      </p:cViewPr>
      <p:guideLst>
        <p:guide orient="horz" pos="2925"/>
        <p:guide pos="220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6" Type="http://schemas.openxmlformats.org/officeDocument/2006/relationships/slide" Target="slides/slide28.xml"/><Relationship Id="rId21" Type="http://schemas.openxmlformats.org/officeDocument/2006/relationships/slide" Target="slides/slide23.xml"/><Relationship Id="rId42" Type="http://schemas.openxmlformats.org/officeDocument/2006/relationships/slide" Target="slides/slide45.xml"/><Relationship Id="rId47" Type="http://schemas.openxmlformats.org/officeDocument/2006/relationships/slide" Target="slides/slide50.xml"/><Relationship Id="rId63" Type="http://schemas.openxmlformats.org/officeDocument/2006/relationships/slide" Target="slides/slide67.xml"/><Relationship Id="rId68" Type="http://schemas.openxmlformats.org/officeDocument/2006/relationships/slide" Target="slides/slide72.xml"/><Relationship Id="rId2" Type="http://schemas.openxmlformats.org/officeDocument/2006/relationships/slide" Target="slides/slide3.xml"/><Relationship Id="rId16" Type="http://schemas.openxmlformats.org/officeDocument/2006/relationships/slide" Target="slides/slide17.xml"/><Relationship Id="rId29" Type="http://schemas.openxmlformats.org/officeDocument/2006/relationships/slide" Target="slides/slide31.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40.xml"/><Relationship Id="rId40" Type="http://schemas.openxmlformats.org/officeDocument/2006/relationships/slide" Target="slides/slide43.xml"/><Relationship Id="rId45" Type="http://schemas.openxmlformats.org/officeDocument/2006/relationships/slide" Target="slides/slide48.xml"/><Relationship Id="rId53" Type="http://schemas.openxmlformats.org/officeDocument/2006/relationships/slide" Target="slides/slide57.xml"/><Relationship Id="rId58" Type="http://schemas.openxmlformats.org/officeDocument/2006/relationships/slide" Target="slides/slide62.xml"/><Relationship Id="rId66" Type="http://schemas.openxmlformats.org/officeDocument/2006/relationships/slide" Target="slides/slide70.xml"/><Relationship Id="rId5" Type="http://schemas.openxmlformats.org/officeDocument/2006/relationships/slide" Target="slides/slide6.xml"/><Relationship Id="rId61" Type="http://schemas.openxmlformats.org/officeDocument/2006/relationships/slide" Target="slides/slide65.xml"/><Relationship Id="rId19" Type="http://schemas.openxmlformats.org/officeDocument/2006/relationships/slide" Target="slides/slide21.xml"/><Relationship Id="rId14" Type="http://schemas.openxmlformats.org/officeDocument/2006/relationships/slide" Target="slides/slide15.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8.xml"/><Relationship Id="rId43" Type="http://schemas.openxmlformats.org/officeDocument/2006/relationships/slide" Target="slides/slide46.xml"/><Relationship Id="rId48" Type="http://schemas.openxmlformats.org/officeDocument/2006/relationships/slide" Target="slides/slide51.xml"/><Relationship Id="rId56" Type="http://schemas.openxmlformats.org/officeDocument/2006/relationships/slide" Target="slides/slide60.xml"/><Relationship Id="rId64" Type="http://schemas.openxmlformats.org/officeDocument/2006/relationships/slide" Target="slides/slide68.xml"/><Relationship Id="rId69" Type="http://schemas.openxmlformats.org/officeDocument/2006/relationships/slide" Target="slides/slide73.xml"/><Relationship Id="rId8" Type="http://schemas.openxmlformats.org/officeDocument/2006/relationships/slide" Target="slides/slide9.xml"/><Relationship Id="rId51" Type="http://schemas.openxmlformats.org/officeDocument/2006/relationships/slide" Target="slides/slide55.xml"/><Relationship Id="rId72" Type="http://schemas.openxmlformats.org/officeDocument/2006/relationships/slide" Target="slides/slide76.xml"/><Relationship Id="rId3" Type="http://schemas.openxmlformats.org/officeDocument/2006/relationships/slide" Target="slides/slide4.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7.xml"/><Relationship Id="rId33" Type="http://schemas.openxmlformats.org/officeDocument/2006/relationships/slide" Target="slides/slide36.xml"/><Relationship Id="rId38" Type="http://schemas.openxmlformats.org/officeDocument/2006/relationships/slide" Target="slides/slide41.xml"/><Relationship Id="rId46" Type="http://schemas.openxmlformats.org/officeDocument/2006/relationships/slide" Target="slides/slide49.xml"/><Relationship Id="rId59" Type="http://schemas.openxmlformats.org/officeDocument/2006/relationships/slide" Target="slides/slide63.xml"/><Relationship Id="rId67" Type="http://schemas.openxmlformats.org/officeDocument/2006/relationships/slide" Target="slides/slide71.xml"/><Relationship Id="rId20" Type="http://schemas.openxmlformats.org/officeDocument/2006/relationships/slide" Target="slides/slide22.xml"/><Relationship Id="rId41" Type="http://schemas.openxmlformats.org/officeDocument/2006/relationships/slide" Target="slides/slide44.xml"/><Relationship Id="rId54" Type="http://schemas.openxmlformats.org/officeDocument/2006/relationships/slide" Target="slides/slide58.xml"/><Relationship Id="rId62" Type="http://schemas.openxmlformats.org/officeDocument/2006/relationships/slide" Target="slides/slide66.xml"/><Relationship Id="rId70" Type="http://schemas.openxmlformats.org/officeDocument/2006/relationships/slide" Target="slides/slide74.xml"/><Relationship Id="rId1" Type="http://schemas.openxmlformats.org/officeDocument/2006/relationships/slide" Target="slides/slide1.xml"/><Relationship Id="rId6" Type="http://schemas.openxmlformats.org/officeDocument/2006/relationships/slide" Target="slides/slide7.xml"/><Relationship Id="rId15" Type="http://schemas.openxmlformats.org/officeDocument/2006/relationships/slide" Target="slides/slide16.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9.xml"/><Relationship Id="rId49" Type="http://schemas.openxmlformats.org/officeDocument/2006/relationships/slide" Target="slides/slide52.xml"/><Relationship Id="rId57" Type="http://schemas.openxmlformats.org/officeDocument/2006/relationships/slide" Target="slides/slide61.xml"/><Relationship Id="rId10" Type="http://schemas.openxmlformats.org/officeDocument/2006/relationships/slide" Target="slides/slide11.xml"/><Relationship Id="rId31" Type="http://schemas.openxmlformats.org/officeDocument/2006/relationships/slide" Target="slides/slide33.xml"/><Relationship Id="rId44" Type="http://schemas.openxmlformats.org/officeDocument/2006/relationships/slide" Target="slides/slide47.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73" Type="http://schemas.openxmlformats.org/officeDocument/2006/relationships/slide" Target="slides/slide77.xml"/><Relationship Id="rId4" Type="http://schemas.openxmlformats.org/officeDocument/2006/relationships/slide" Target="slides/slide5.xml"/><Relationship Id="rId9" Type="http://schemas.openxmlformats.org/officeDocument/2006/relationships/slide" Target="slides/slide10.xml"/><Relationship Id="rId13" Type="http://schemas.openxmlformats.org/officeDocument/2006/relationships/slide" Target="slides/slide14.xml"/><Relationship Id="rId18" Type="http://schemas.openxmlformats.org/officeDocument/2006/relationships/slide" Target="slides/slide20.xml"/><Relationship Id="rId39" Type="http://schemas.openxmlformats.org/officeDocument/2006/relationships/slide" Target="slides/slide42.xml"/><Relationship Id="rId34" Type="http://schemas.openxmlformats.org/officeDocument/2006/relationships/slide" Target="slides/slide37.xml"/><Relationship Id="rId50" Type="http://schemas.openxmlformats.org/officeDocument/2006/relationships/slide" Target="slides/slide53.xml"/><Relationship Id="rId55" Type="http://schemas.openxmlformats.org/officeDocument/2006/relationships/slide" Target="slides/slide59.xml"/><Relationship Id="rId7" Type="http://schemas.openxmlformats.org/officeDocument/2006/relationships/slide" Target="slides/slide8.xml"/><Relationship Id="rId71"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0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88938" y="4413250"/>
            <a:ext cx="6303962" cy="4179888"/>
          </a:xfrm>
          <a:prstGeom prst="rect">
            <a:avLst/>
          </a:prstGeom>
          <a:noFill/>
          <a:ln w="12700">
            <a:noFill/>
            <a:miter lim="800000"/>
            <a:headEnd/>
            <a:tailEnd/>
          </a:ln>
          <a:effectLst/>
        </p:spPr>
        <p:txBody>
          <a:bodyPr vert="horz" wrap="square" lIns="91871" tIns="45130" rIns="91871" bIns="4513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0595" name="Rectangle 3"/>
          <p:cNvSpPr>
            <a:spLocks noGrp="1" noRot="1" noChangeAspect="1" noChangeArrowheads="1" noTextEdit="1"/>
          </p:cNvSpPr>
          <p:nvPr>
            <p:ph type="sldImg" idx="2"/>
          </p:nvPr>
        </p:nvSpPr>
        <p:spPr bwMode="auto">
          <a:xfrm>
            <a:off x="1189038" y="703263"/>
            <a:ext cx="4627562" cy="347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684668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2379211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3504521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2410334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869626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2801508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74073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2993233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3130240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3125490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67054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3167116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3149948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1899860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2589209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3392739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3626675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743094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3434565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4158346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2227757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315036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2252498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1788007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2537899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849737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40022794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18931924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3053371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19400630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3253941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32638764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2645798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2061983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26023669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426599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13019520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19208764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xfrm>
            <a:off x="466725" y="4413250"/>
            <a:ext cx="5992813"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28612417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xfrm>
            <a:off x="466725" y="4413250"/>
            <a:ext cx="5992813"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New Roman" pitchFamily="18" charset="0"/>
            </a:endParaRPr>
          </a:p>
        </p:txBody>
      </p:sp>
    </p:spTree>
    <p:extLst>
      <p:ext uri="{BB962C8B-B14F-4D97-AF65-F5344CB8AC3E}">
        <p14:creationId xmlns:p14="http://schemas.microsoft.com/office/powerpoint/2010/main" val="16187378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23555859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xfrm>
            <a:off x="466725" y="4413250"/>
            <a:ext cx="5992813"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xfrm>
            <a:off x="466725" y="4413250"/>
            <a:ext cx="5992813"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New Roman" pitchFamily="18" charset="0"/>
            </a:endParaRPr>
          </a:p>
        </p:txBody>
      </p:sp>
    </p:spTree>
    <p:extLst>
      <p:ext uri="{BB962C8B-B14F-4D97-AF65-F5344CB8AC3E}">
        <p14:creationId xmlns:p14="http://schemas.microsoft.com/office/powerpoint/2010/main" val="37902402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23258709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388938" y="4413250"/>
            <a:ext cx="6303962" cy="42735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sz="1600" dirty="0">
              <a:latin typeface="Comic Sans MS" pitchFamily="66" charset="0"/>
              <a:cs typeface="Times New Roman" pitchFamily="18" charset="0"/>
            </a:endParaRPr>
          </a:p>
        </p:txBody>
      </p:sp>
    </p:spTree>
    <p:extLst>
      <p:ext uri="{BB962C8B-B14F-4D97-AF65-F5344CB8AC3E}">
        <p14:creationId xmlns:p14="http://schemas.microsoft.com/office/powerpoint/2010/main" val="4403799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3877646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809046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263436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p>
            <a:fld id="{E912D7B0-F68D-48A1-805B-BE55F972D63D}" type="datetime1">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7233D-E477-41C3-A055-3D1B1EEA723B}" type="slidenum">
              <a:rPr lang="en-US" smtClean="0"/>
              <a:t>‹#›</a:t>
            </a:fld>
            <a:endParaRPr lang="en-US"/>
          </a:p>
        </p:txBody>
      </p:sp>
    </p:spTree>
    <p:extLst>
      <p:ext uri="{BB962C8B-B14F-4D97-AF65-F5344CB8AC3E}">
        <p14:creationId xmlns:p14="http://schemas.microsoft.com/office/powerpoint/2010/main" val="408209394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6A18A-183A-4E7A-90F5-D4E1779DBFD5}" type="datetime1">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7233D-E477-41C3-A055-3D1B1EEA723B}" type="slidenum">
              <a:rPr lang="en-US" smtClean="0"/>
              <a:t>‹#›</a:t>
            </a:fld>
            <a:endParaRPr lang="en-US"/>
          </a:p>
        </p:txBody>
      </p:sp>
    </p:spTree>
    <p:extLst>
      <p:ext uri="{BB962C8B-B14F-4D97-AF65-F5344CB8AC3E}">
        <p14:creationId xmlns:p14="http://schemas.microsoft.com/office/powerpoint/2010/main" val="3536173416"/>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A9396D-66CD-4C6A-B661-E546C75E3F0C}" type="datetime1">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7233D-E477-41C3-A055-3D1B1EEA723B}" type="slidenum">
              <a:rPr lang="en-US" smtClean="0"/>
              <a:t>‹#›</a:t>
            </a:fld>
            <a:endParaRPr lang="en-US"/>
          </a:p>
        </p:txBody>
      </p:sp>
    </p:spTree>
    <p:extLst>
      <p:ext uri="{BB962C8B-B14F-4D97-AF65-F5344CB8AC3E}">
        <p14:creationId xmlns:p14="http://schemas.microsoft.com/office/powerpoint/2010/main" val="375225059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C06C98-052A-4FD6-B1B6-B8536077AE50}" type="datetime1">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7233D-E477-41C3-A055-3D1B1EEA723B}" type="slidenum">
              <a:rPr lang="en-US" smtClean="0"/>
              <a:t>‹#›</a:t>
            </a:fld>
            <a:endParaRPr lang="en-US"/>
          </a:p>
        </p:txBody>
      </p:sp>
    </p:spTree>
    <p:extLst>
      <p:ext uri="{BB962C8B-B14F-4D97-AF65-F5344CB8AC3E}">
        <p14:creationId xmlns:p14="http://schemas.microsoft.com/office/powerpoint/2010/main" val="102164980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Copyright 2019 John Wiley &amp; Sons, Inc.</a:t>
            </a:r>
            <a:endParaRPr lang="en-US" dirty="0"/>
          </a:p>
        </p:txBody>
      </p:sp>
      <p:sp>
        <p:nvSpPr>
          <p:cNvPr id="6" name="TextBox 5"/>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7"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2844210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Copyright 2019 John Wiley &amp; Sons, Inc.</a:t>
            </a:r>
            <a:endParaRPr lang="en-US" dirty="0"/>
          </a:p>
        </p:txBody>
      </p:sp>
      <p:sp>
        <p:nvSpPr>
          <p:cNvPr id="9" name="TextBox 8"/>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10"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2561244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Copyright 2019 John Wiley &amp; Sons, Inc.</a:t>
            </a:r>
            <a:endParaRPr lang="en-US" dirty="0"/>
          </a:p>
        </p:txBody>
      </p:sp>
      <p:sp>
        <p:nvSpPr>
          <p:cNvPr id="9" name="TextBox 8"/>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10"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833229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Copyright 2019 John Wiley &amp; Sons, Inc.</a:t>
            </a:r>
            <a:endParaRPr lang="en-US" dirty="0"/>
          </a:p>
        </p:txBody>
      </p:sp>
      <p:sp>
        <p:nvSpPr>
          <p:cNvPr id="7" name="TextBox 6"/>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022591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Copyright 2019 John Wiley &amp; Sons, Inc.</a:t>
            </a:r>
            <a:endParaRPr lang="en-US" dirty="0"/>
          </a:p>
        </p:txBody>
      </p:sp>
      <p:sp>
        <p:nvSpPr>
          <p:cNvPr id="7" name="TextBox 6"/>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427518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Copyright 2019 John Wiley &amp; Sons, Inc.</a:t>
            </a:r>
            <a:endParaRPr lang="en-US" dirty="0"/>
          </a:p>
        </p:txBody>
      </p:sp>
      <p:sp>
        <p:nvSpPr>
          <p:cNvPr id="8" name="TextBox 7"/>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166740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lvl1pPr>
              <a:defRPr>
                <a:latin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7"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9" name="TextBox 8"/>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Tree>
    <p:extLst>
      <p:ext uri="{BB962C8B-B14F-4D97-AF65-F5344CB8AC3E}">
        <p14:creationId xmlns:p14="http://schemas.microsoft.com/office/powerpoint/2010/main" val="229804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3A969B3-8327-47DF-8E8C-7295B9E1903B}" type="datetime1">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7233D-E477-41C3-A055-3D1B1EEA723B}"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0599003"/>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Copyright 2019 John Wiley &amp; Sons, Inc.</a:t>
            </a:r>
            <a:endParaRPr lang="en-US" dirty="0"/>
          </a:p>
        </p:txBody>
      </p:sp>
      <p:sp>
        <p:nvSpPr>
          <p:cNvPr id="8" name="TextBox 7"/>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10272117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Copyright 2019 John Wiley &amp; Sons, Inc.</a:t>
            </a:r>
            <a:endParaRPr lang="en-US" dirty="0"/>
          </a:p>
        </p:txBody>
      </p:sp>
      <p:sp>
        <p:nvSpPr>
          <p:cNvPr id="8" name="TextBox 7"/>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618191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Copyright 2019 John Wiley &amp; Sons, Inc.</a:t>
            </a:r>
            <a:endParaRPr lang="en-US" dirty="0"/>
          </a:p>
        </p:txBody>
      </p:sp>
      <p:sp>
        <p:nvSpPr>
          <p:cNvPr id="8" name="TextBox 7"/>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696106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Copyright 2019 John Wiley &amp; Sons, Inc.</a:t>
            </a:r>
            <a:endParaRPr lang="en-US" dirty="0"/>
          </a:p>
        </p:txBody>
      </p:sp>
      <p:sp>
        <p:nvSpPr>
          <p:cNvPr id="9" name="TextBox 8"/>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10"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406294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Copyright 2019 John Wiley &amp; Sons, Inc.</a:t>
            </a:r>
            <a:endParaRPr lang="en-US" dirty="0"/>
          </a:p>
        </p:txBody>
      </p:sp>
      <p:sp>
        <p:nvSpPr>
          <p:cNvPr id="8" name="TextBox 7"/>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111874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007787"/>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44958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4" name="Content Placeholder 3"/>
          <p:cNvSpPr>
            <a:spLocks noGrp="1"/>
          </p:cNvSpPr>
          <p:nvPr>
            <p:ph sz="quarter" idx="11"/>
          </p:nvPr>
        </p:nvSpPr>
        <p:spPr>
          <a:xfrm>
            <a:off x="304800" y="4648200"/>
            <a:ext cx="8531225" cy="1371600"/>
          </a:xfrm>
          <a:prstGeom prst="rect">
            <a:avLst/>
          </a:prstGeom>
        </p:spPr>
        <p:txBody>
          <a:bodyPr/>
          <a:lstStyle>
            <a:lvl1pPr>
              <a:buClr>
                <a:srgbClr val="B11116"/>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2"/>
          </p:nvPr>
        </p:nvSpPr>
        <p:spPr>
          <a:xfrm>
            <a:off x="381000" y="6419850"/>
            <a:ext cx="560388" cy="276225"/>
          </a:xfrm>
          <a:prstGeom prst="rect">
            <a:avLst/>
          </a:prstGeom>
        </p:spPr>
        <p:txBody>
          <a:bodyPr/>
          <a:lstStyle>
            <a:lvl1pPr marL="0" indent="0">
              <a:buNone/>
              <a:defRPr/>
            </a:lvl1pPr>
          </a:lstStyle>
          <a:p>
            <a:pPr lvl="0"/>
            <a:endParaRPr lang="en-US" dirty="0"/>
          </a:p>
        </p:txBody>
      </p:sp>
      <p:sp>
        <p:nvSpPr>
          <p:cNvPr id="8" name="TextBox 7"/>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Tree>
    <p:extLst>
      <p:ext uri="{BB962C8B-B14F-4D97-AF65-F5344CB8AC3E}">
        <p14:creationId xmlns:p14="http://schemas.microsoft.com/office/powerpoint/2010/main" val="29054775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13" name="Contents"/>
          <p:cNvSpPr>
            <a:spLocks noGrp="1"/>
          </p:cNvSpPr>
          <p:nvPr>
            <p:ph sz="quarter" idx="10" hasCustomPrompt="1"/>
          </p:nvPr>
        </p:nvSpPr>
        <p:spPr>
          <a:xfrm>
            <a:off x="304800" y="1752600"/>
            <a:ext cx="8534400" cy="44958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5" name="Content Placeholder 4"/>
          <p:cNvSpPr>
            <a:spLocks noGrp="1"/>
          </p:cNvSpPr>
          <p:nvPr>
            <p:ph sz="quarter" idx="12"/>
          </p:nvPr>
        </p:nvSpPr>
        <p:spPr>
          <a:xfrm>
            <a:off x="304800" y="4523815"/>
            <a:ext cx="8530637" cy="1527361"/>
          </a:xfrm>
          <a:prstGeom prst="rect">
            <a:avLst/>
          </a:prstGeom>
        </p:spPr>
        <p:txBody>
          <a:bodyPr/>
          <a:lstStyle>
            <a:lvl1pPr marL="0" indent="0">
              <a:buNone/>
              <a:defRPr/>
            </a:lvl1pPr>
          </a:lstStyle>
          <a:p>
            <a:pPr lvl="0"/>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6725"/>
            <a:ext cx="9144000" cy="1285875"/>
          </a:xfrm>
          <a:prstGeom prst="rect">
            <a:avLst/>
          </a:prstGeom>
        </p:spPr>
      </p:pic>
      <p:sp>
        <p:nvSpPr>
          <p:cNvPr id="2" name="Title 1"/>
          <p:cNvSpPr>
            <a:spLocks noGrp="1"/>
          </p:cNvSpPr>
          <p:nvPr>
            <p:ph type="title"/>
          </p:nvPr>
        </p:nvSpPr>
        <p:spPr>
          <a:xfrm>
            <a:off x="2683524" y="844408"/>
            <a:ext cx="3623459" cy="550566"/>
          </a:xfrm>
          <a:prstGeom prst="rect">
            <a:avLst/>
          </a:prstGeom>
        </p:spPr>
        <p:txBody>
          <a:bodyPr>
            <a:normAutofit/>
          </a:bodyPr>
          <a:lstStyle>
            <a:lvl1pPr>
              <a:defRPr sz="4000" b="0" i="0">
                <a:solidFill>
                  <a:srgbClr val="007787"/>
                </a:solidFill>
                <a:latin typeface="+mn-lt"/>
                <a:ea typeface="Calibri" charset="0"/>
                <a:cs typeface="Calibri" charset="0"/>
              </a:defRPr>
            </a:lvl1pPr>
          </a:lstStyle>
          <a:p>
            <a:endParaRPr lang="en-US" dirty="0"/>
          </a:p>
        </p:txBody>
      </p:sp>
      <p:sp>
        <p:nvSpPr>
          <p:cNvPr id="9" name="Content Placeholder 8"/>
          <p:cNvSpPr>
            <a:spLocks noGrp="1"/>
          </p:cNvSpPr>
          <p:nvPr>
            <p:ph sz="quarter" idx="13"/>
          </p:nvPr>
        </p:nvSpPr>
        <p:spPr>
          <a:xfrm>
            <a:off x="304800" y="6385488"/>
            <a:ext cx="787691" cy="364645"/>
          </a:xfrm>
          <a:prstGeom prst="rect">
            <a:avLst/>
          </a:prstGeom>
        </p:spPr>
        <p:txBody>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4" name="Picture Placeholder 3"/>
          <p:cNvSpPr>
            <a:spLocks noGrp="1"/>
          </p:cNvSpPr>
          <p:nvPr>
            <p:ph type="pic" sz="quarter" idx="14"/>
          </p:nvPr>
        </p:nvSpPr>
        <p:spPr>
          <a:xfrm>
            <a:off x="6965950" y="2730500"/>
            <a:ext cx="1693863" cy="981075"/>
          </a:xfrm>
          <a:prstGeom prst="rect">
            <a:avLst/>
          </a:prstGeom>
        </p:spPr>
        <p:txBody>
          <a:bodyPr/>
          <a:lstStyle/>
          <a:p>
            <a:endParaRPr lang="en-US"/>
          </a:p>
        </p:txBody>
      </p:sp>
    </p:spTree>
    <p:extLst>
      <p:ext uri="{BB962C8B-B14F-4D97-AF65-F5344CB8AC3E}">
        <p14:creationId xmlns:p14="http://schemas.microsoft.com/office/powerpoint/2010/main" val="19600509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Figur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007787"/>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14478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1" name="TextBox 10"/>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6" name="Picture Placeholder 5"/>
          <p:cNvSpPr>
            <a:spLocks noGrp="1"/>
          </p:cNvSpPr>
          <p:nvPr>
            <p:ph type="pic" sz="quarter" idx="13"/>
          </p:nvPr>
        </p:nvSpPr>
        <p:spPr>
          <a:xfrm>
            <a:off x="381000" y="3276600"/>
            <a:ext cx="1752600" cy="838200"/>
          </a:xfrm>
          <a:prstGeom prst="rect">
            <a:avLst/>
          </a:prstGeom>
        </p:spPr>
        <p:txBody>
          <a:bodyPr/>
          <a:lstStyle/>
          <a:p>
            <a:endParaRPr lang="en-US"/>
          </a:p>
        </p:txBody>
      </p:sp>
      <p:sp>
        <p:nvSpPr>
          <p:cNvPr id="10" name="Picture Placeholder 9"/>
          <p:cNvSpPr>
            <a:spLocks noGrp="1"/>
          </p:cNvSpPr>
          <p:nvPr>
            <p:ph type="pic" sz="quarter" idx="14"/>
          </p:nvPr>
        </p:nvSpPr>
        <p:spPr>
          <a:xfrm>
            <a:off x="2438400" y="3276600"/>
            <a:ext cx="2141538" cy="838200"/>
          </a:xfrm>
          <a:prstGeom prst="rect">
            <a:avLst/>
          </a:prstGeom>
        </p:spPr>
        <p:txBody>
          <a:bodyPr/>
          <a:lstStyle/>
          <a:p>
            <a:endParaRPr lang="en-US"/>
          </a:p>
        </p:txBody>
      </p:sp>
      <p:sp>
        <p:nvSpPr>
          <p:cNvPr id="15" name="Table Placeholder 14"/>
          <p:cNvSpPr>
            <a:spLocks noGrp="1"/>
          </p:cNvSpPr>
          <p:nvPr>
            <p:ph type="tbl" sz="quarter" idx="15"/>
          </p:nvPr>
        </p:nvSpPr>
        <p:spPr>
          <a:xfrm>
            <a:off x="4953000" y="3352800"/>
            <a:ext cx="2209800" cy="838200"/>
          </a:xfrm>
          <a:prstGeom prst="rect">
            <a:avLst/>
          </a:prstGeom>
        </p:spPr>
        <p:txBody>
          <a:bodyPr/>
          <a:lstStyle/>
          <a:p>
            <a:endParaRPr lang="en-US"/>
          </a:p>
        </p:txBody>
      </p:sp>
      <p:sp>
        <p:nvSpPr>
          <p:cNvPr id="8" name="Contents"/>
          <p:cNvSpPr>
            <a:spLocks noGrp="1"/>
          </p:cNvSpPr>
          <p:nvPr>
            <p:ph sz="quarter" idx="11" hasCustomPrompt="1"/>
          </p:nvPr>
        </p:nvSpPr>
        <p:spPr>
          <a:xfrm>
            <a:off x="304800" y="4572000"/>
            <a:ext cx="8534400" cy="4572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9" name="Contents"/>
          <p:cNvSpPr>
            <a:spLocks noGrp="1"/>
          </p:cNvSpPr>
          <p:nvPr>
            <p:ph sz="quarter" idx="12" hasCustomPrompt="1"/>
          </p:nvPr>
        </p:nvSpPr>
        <p:spPr>
          <a:xfrm>
            <a:off x="304800" y="5181600"/>
            <a:ext cx="8534400" cy="9906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4" name="Picture Placeholder 3"/>
          <p:cNvSpPr>
            <a:spLocks noGrp="1"/>
          </p:cNvSpPr>
          <p:nvPr>
            <p:ph type="pic" sz="quarter" idx="16"/>
          </p:nvPr>
        </p:nvSpPr>
        <p:spPr>
          <a:xfrm>
            <a:off x="7391400" y="3429000"/>
            <a:ext cx="1524000" cy="838200"/>
          </a:xfrm>
          <a:prstGeom prst="rect">
            <a:avLst/>
          </a:prstGeom>
        </p:spPr>
        <p:txBody>
          <a:bodyPr/>
          <a:lstStyle/>
          <a:p>
            <a:endParaRPr lang="en-US"/>
          </a:p>
        </p:txBody>
      </p:sp>
      <p:sp>
        <p:nvSpPr>
          <p:cNvPr id="5" name="Content Placeholder 4"/>
          <p:cNvSpPr>
            <a:spLocks noGrp="1"/>
          </p:cNvSpPr>
          <p:nvPr>
            <p:ph sz="quarter" idx="17"/>
          </p:nvPr>
        </p:nvSpPr>
        <p:spPr>
          <a:xfrm>
            <a:off x="304800" y="5715000"/>
            <a:ext cx="8531225" cy="704850"/>
          </a:xfrm>
          <a:prstGeom prst="rect">
            <a:avLst/>
          </a:prstGeom>
        </p:spPr>
        <p:txBody>
          <a:bodyPr/>
          <a:lstStyle/>
          <a:p>
            <a:pPr lvl="0"/>
            <a:endParaRPr lang="en-US" dirty="0"/>
          </a:p>
        </p:txBody>
      </p:sp>
      <p:sp>
        <p:nvSpPr>
          <p:cNvPr id="14" name="Picture Placeholder 13"/>
          <p:cNvSpPr>
            <a:spLocks noGrp="1"/>
          </p:cNvSpPr>
          <p:nvPr>
            <p:ph type="pic" sz="quarter" idx="18"/>
          </p:nvPr>
        </p:nvSpPr>
        <p:spPr>
          <a:xfrm>
            <a:off x="6553199" y="3886200"/>
            <a:ext cx="1722457" cy="609600"/>
          </a:xfrm>
          <a:prstGeom prst="rect">
            <a:avLst/>
          </a:prstGeom>
        </p:spPr>
        <p:txBody>
          <a:bodyPr/>
          <a:lstStyle/>
          <a:p>
            <a:endParaRPr lang="en-US"/>
          </a:p>
        </p:txBody>
      </p:sp>
      <p:sp>
        <p:nvSpPr>
          <p:cNvPr id="16" name="Content Placeholder 4"/>
          <p:cNvSpPr>
            <a:spLocks noGrp="1"/>
          </p:cNvSpPr>
          <p:nvPr>
            <p:ph sz="quarter" idx="19"/>
          </p:nvPr>
        </p:nvSpPr>
        <p:spPr>
          <a:xfrm>
            <a:off x="381000" y="6419850"/>
            <a:ext cx="560388" cy="27622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39197638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 Tab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007787"/>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14478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5" name="Table Placeholder 14"/>
          <p:cNvSpPr>
            <a:spLocks noGrp="1"/>
          </p:cNvSpPr>
          <p:nvPr>
            <p:ph type="tbl" sz="quarter" idx="15"/>
          </p:nvPr>
        </p:nvSpPr>
        <p:spPr>
          <a:xfrm>
            <a:off x="4953000" y="3352800"/>
            <a:ext cx="2209800" cy="838200"/>
          </a:xfrm>
          <a:prstGeom prst="rect">
            <a:avLst/>
          </a:prstGeom>
        </p:spPr>
        <p:txBody>
          <a:bodyPr/>
          <a:lstStyle/>
          <a:p>
            <a:endParaRPr lang="en-US"/>
          </a:p>
        </p:txBody>
      </p:sp>
      <p:sp>
        <p:nvSpPr>
          <p:cNvPr id="8" name="Contents"/>
          <p:cNvSpPr>
            <a:spLocks noGrp="1"/>
          </p:cNvSpPr>
          <p:nvPr>
            <p:ph sz="quarter" idx="11" hasCustomPrompt="1"/>
          </p:nvPr>
        </p:nvSpPr>
        <p:spPr>
          <a:xfrm>
            <a:off x="304800" y="4572000"/>
            <a:ext cx="8534400" cy="4572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9" name="Contents"/>
          <p:cNvSpPr>
            <a:spLocks noGrp="1"/>
          </p:cNvSpPr>
          <p:nvPr>
            <p:ph sz="quarter" idx="12" hasCustomPrompt="1"/>
          </p:nvPr>
        </p:nvSpPr>
        <p:spPr>
          <a:xfrm>
            <a:off x="304800" y="5181600"/>
            <a:ext cx="8534400" cy="9906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5" name="Table Placeholder 4"/>
          <p:cNvSpPr>
            <a:spLocks noGrp="1"/>
          </p:cNvSpPr>
          <p:nvPr>
            <p:ph type="tbl" sz="quarter" idx="16"/>
          </p:nvPr>
        </p:nvSpPr>
        <p:spPr>
          <a:xfrm>
            <a:off x="381000" y="3429000"/>
            <a:ext cx="2057400" cy="838200"/>
          </a:xfrm>
          <a:prstGeom prst="rect">
            <a:avLst/>
          </a:prstGeom>
        </p:spPr>
        <p:txBody>
          <a:bodyPr/>
          <a:lstStyle/>
          <a:p>
            <a:endParaRPr lang="en-US"/>
          </a:p>
        </p:txBody>
      </p:sp>
      <p:sp>
        <p:nvSpPr>
          <p:cNvPr id="14" name="Table Placeholder 13"/>
          <p:cNvSpPr>
            <a:spLocks noGrp="1"/>
          </p:cNvSpPr>
          <p:nvPr>
            <p:ph type="tbl" sz="quarter" idx="17"/>
          </p:nvPr>
        </p:nvSpPr>
        <p:spPr>
          <a:xfrm>
            <a:off x="2667000" y="3505200"/>
            <a:ext cx="1912938" cy="838200"/>
          </a:xfrm>
          <a:prstGeom prst="rect">
            <a:avLst/>
          </a:prstGeom>
        </p:spPr>
        <p:txBody>
          <a:bodyPr/>
          <a:lstStyle/>
          <a:p>
            <a:endParaRPr lang="en-US"/>
          </a:p>
        </p:txBody>
      </p:sp>
      <p:sp>
        <p:nvSpPr>
          <p:cNvPr id="17" name="Table Placeholder 16"/>
          <p:cNvSpPr>
            <a:spLocks noGrp="1"/>
          </p:cNvSpPr>
          <p:nvPr>
            <p:ph type="tbl" sz="quarter" idx="18"/>
          </p:nvPr>
        </p:nvSpPr>
        <p:spPr>
          <a:xfrm>
            <a:off x="7315200" y="3429000"/>
            <a:ext cx="1520825" cy="838200"/>
          </a:xfrm>
          <a:prstGeom prst="rect">
            <a:avLst/>
          </a:prstGeom>
        </p:spPr>
        <p:txBody>
          <a:bodyPr/>
          <a:lstStyle/>
          <a:p>
            <a:endParaRPr lang="en-US"/>
          </a:p>
        </p:txBody>
      </p:sp>
      <p:sp>
        <p:nvSpPr>
          <p:cNvPr id="19" name="Content Placeholder 18"/>
          <p:cNvSpPr>
            <a:spLocks noGrp="1"/>
          </p:cNvSpPr>
          <p:nvPr>
            <p:ph sz="quarter" idx="19"/>
          </p:nvPr>
        </p:nvSpPr>
        <p:spPr>
          <a:xfrm>
            <a:off x="381000" y="5648648"/>
            <a:ext cx="8531225" cy="919163"/>
          </a:xfrm>
          <a:prstGeom prst="rect">
            <a:avLst/>
          </a:prstGeom>
        </p:spPr>
        <p:txBody>
          <a:bodyPr/>
          <a:lstStyle>
            <a:lvl1pPr marL="342900" indent="-342900">
              <a:buClr>
                <a:srgbClr val="B11116"/>
              </a:buClr>
              <a:buFont typeface="Arial" pitchFamily="34" charset="0"/>
              <a:buChar char="•"/>
              <a:defRPr lang="en-US" sz="2489" b="0" i="0" kern="1200" baseline="0" dirty="0" smtClean="0">
                <a:solidFill>
                  <a:schemeClr val="tx1"/>
                </a:solidFill>
                <a:latin typeface="+mn-lt"/>
                <a:ea typeface="Calibri" charset="0"/>
                <a:cs typeface="Calibri"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18" name="Content Placeholder 4"/>
          <p:cNvSpPr>
            <a:spLocks noGrp="1"/>
          </p:cNvSpPr>
          <p:nvPr>
            <p:ph sz="quarter" idx="20"/>
          </p:nvPr>
        </p:nvSpPr>
        <p:spPr>
          <a:xfrm>
            <a:off x="381000" y="6419850"/>
            <a:ext cx="560388" cy="27622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10550988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2388274" y="1767840"/>
            <a:ext cx="4384385" cy="975360"/>
          </a:xfrm>
          <a:prstGeom prst="rect">
            <a:avLst/>
          </a:prstGeom>
        </p:spPr>
        <p:txBody>
          <a:bodyPr>
            <a:normAutofit/>
          </a:bodyPr>
          <a:lstStyle>
            <a:lvl1pPr algn="ctr">
              <a:defRPr sz="4400" b="0" i="0">
                <a:solidFill>
                  <a:srgbClr val="196E78"/>
                </a:solidFill>
                <a:latin typeface="+mn-lt"/>
                <a:ea typeface="Calibri" charset="0"/>
                <a:cs typeface="Calibri" charset="0"/>
              </a:defRPr>
            </a:lvl1pPr>
          </a:lstStyle>
          <a:p>
            <a:endParaRPr lang="en-US" dirty="0"/>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4" name="Contents"/>
          <p:cNvSpPr>
            <a:spLocks noGrp="1"/>
          </p:cNvSpPr>
          <p:nvPr>
            <p:ph sz="quarter" idx="10" hasCustomPrompt="1"/>
          </p:nvPr>
        </p:nvSpPr>
        <p:spPr>
          <a:xfrm>
            <a:off x="313266" y="3581400"/>
            <a:ext cx="8534400" cy="1447800"/>
          </a:xfrm>
          <a:prstGeom prst="rect">
            <a:avLst/>
          </a:prstGeom>
        </p:spPr>
        <p:txBody>
          <a:bodyPr/>
          <a:lstStyle>
            <a:lvl1pPr marL="0" indent="0" algn="ctr">
              <a:lnSpc>
                <a:spcPct val="100000"/>
              </a:lnSpc>
              <a:spcBef>
                <a:spcPts val="555"/>
              </a:spcBef>
              <a:buClr>
                <a:srgbClr val="B11116"/>
              </a:buClr>
              <a:buFont typeface="Arial" panose="020B0604020202020204" pitchFamily="34" charset="0"/>
              <a:buNone/>
              <a:tabLst/>
              <a:defRPr sz="3600" b="0" i="0" baseline="0">
                <a:latin typeface="+mn-lt"/>
                <a:ea typeface="Calibri" charset="0"/>
                <a:cs typeface="Calibri" charset="0"/>
              </a:defRPr>
            </a:lvl1pPr>
            <a:lvl2pPr marL="406405" indent="0" algn="ctr">
              <a:lnSpc>
                <a:spcPct val="100000"/>
              </a:lnSpc>
              <a:spcBef>
                <a:spcPts val="555"/>
              </a:spcBef>
              <a:buClr>
                <a:srgbClr val="C00000"/>
              </a:buClr>
              <a:buSzPct val="80000"/>
              <a:buFont typeface="Courier New" panose="02070309020205020404" pitchFamily="49" charset="0"/>
              <a:buNone/>
              <a:defRPr sz="3600"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6" name="TextBox 5"/>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Tree>
    <p:extLst>
      <p:ext uri="{BB962C8B-B14F-4D97-AF65-F5344CB8AC3E}">
        <p14:creationId xmlns:p14="http://schemas.microsoft.com/office/powerpoint/2010/main" val="278402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p>
            <a:fld id="{E89DDABE-D730-4187-A989-04BDD707F0E2}" type="datetime1">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7233D-E477-41C3-A055-3D1B1EEA723B}" type="slidenum">
              <a:rPr lang="en-US" smtClean="0"/>
              <a:t>‹#›</a:t>
            </a:fld>
            <a:endParaRPr lang="en-US"/>
          </a:p>
        </p:txBody>
      </p:sp>
    </p:spTree>
    <p:extLst>
      <p:ext uri="{BB962C8B-B14F-4D97-AF65-F5344CB8AC3E}">
        <p14:creationId xmlns:p14="http://schemas.microsoft.com/office/powerpoint/2010/main" val="1528121805"/>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1447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a:latin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r>
              <a:rPr lang="en-US"/>
              <a:t>Copyright ©2017 John Wiley &amp; Sons, Inc. </a:t>
            </a:r>
            <a:endParaRPr lang="en-US" dirty="0"/>
          </a:p>
        </p:txBody>
      </p:sp>
      <p:sp>
        <p:nvSpPr>
          <p:cNvPr id="9" name="Content"/>
          <p:cNvSpPr>
            <a:spLocks noGrp="1"/>
          </p:cNvSpPr>
          <p:nvPr>
            <p:ph sz="quarter" idx="17" hasCustomPrompt="1"/>
          </p:nvPr>
        </p:nvSpPr>
        <p:spPr>
          <a:xfrm>
            <a:off x="304800" y="37338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10" name="LON">
            <a:extLst>
              <a:ext uri="{FF2B5EF4-FFF2-40B4-BE49-F238E27FC236}">
                <a16:creationId xmlns:a16="http://schemas.microsoft.com/office/drawing/2014/main" id="{B122CB99-2408-174E-9CBC-3BD4166C95CC}"/>
              </a:ext>
            </a:extLst>
          </p:cNvPr>
          <p:cNvSpPr>
            <a:spLocks noGrp="1"/>
          </p:cNvSpPr>
          <p:nvPr>
            <p:ph sz="quarter" idx="22"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
        <p:nvSpPr>
          <p:cNvPr id="12" name="TextBox 11"/>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anose="020F0502020204030204" pitchFamily="34" charset="0"/>
                <a:ea typeface="Times New Roman" charset="0"/>
                <a:cs typeface="Calibri" panose="020F0502020204030204" pitchFamily="34" charset="0"/>
              </a:rPr>
              <a:t>©2021 John Wiley &amp; Sons, Inc. All rights reserved.</a:t>
            </a:r>
          </a:p>
        </p:txBody>
      </p:sp>
      <p:sp>
        <p:nvSpPr>
          <p:cNvPr id="13"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anose="020F0502020204030204" pitchFamily="34" charset="0"/>
                <a:ea typeface="Times New Roman" charset="0"/>
                <a:cs typeface="Calibri" panose="020F0502020204030204" pitchFamily="34" charset="0"/>
              </a:rPr>
              <a:pPr marL="0" algn="ctr" defTabSz="914400" rtl="0" eaLnBrk="1" latinLnBrk="0" hangingPunct="1">
                <a:defRPr/>
              </a:pPr>
              <a:t>‹#›</a:t>
            </a:fld>
            <a:endParaRPr lang="en-US" sz="1200" b="0" i="0" kern="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531722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p>
            <a:fld id="{3373BC8C-73AA-4D1E-9597-CFA6A5592A09}" type="datetime1">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370946387"/>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2A07D18E-583B-4250-9A82-39026FC0CA33}" type="datetime1">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4029064212"/>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p>
            <a:fld id="{DD408D7A-6EB7-4B5A-84FB-87BCB75974E9}" type="datetime1">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2537765526"/>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C7EF3E-B3AB-4AF2-85E4-F6106152E98C}" type="datetime1">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1827020771"/>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BBAB14-397E-41E1-93B7-E5157F4C1FE3}" type="datetime1">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1185338333"/>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351DEA-B41A-45EE-AF14-8BD8DDF07F96}" type="datetime1">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2220726040"/>
      </p:ext>
    </p:extLst>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89C46-AB99-4CC3-9735-FFFB16B9C1BE}" type="datetime1">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4064094342"/>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92D72-C403-4F4E-80AB-286DB8F52F35}" type="datetime1">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823957465"/>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A32BB2-7702-4838-8231-791FF5FBCBB9}" type="datetime1">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142114271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A45A0C-C082-47B4-A8CE-091021E856A3}" type="datetime1">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7233D-E477-41C3-A055-3D1B1EEA723B}" type="slidenum">
              <a:rPr lang="en-US" smtClean="0"/>
              <a:t>‹#›</a:t>
            </a:fld>
            <a:endParaRPr lang="en-US"/>
          </a:p>
        </p:txBody>
      </p:sp>
    </p:spTree>
    <p:extLst>
      <p:ext uri="{BB962C8B-B14F-4D97-AF65-F5344CB8AC3E}">
        <p14:creationId xmlns:p14="http://schemas.microsoft.com/office/powerpoint/2010/main" val="91435805"/>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6744F-B10B-4A4E-AF46-4D5EF3111BB2}" type="datetime1">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726016857"/>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BC79D6-5537-42DA-A487-68C8AC27DF9D}" type="datetime1">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2520984745"/>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350" y="354013"/>
            <a:ext cx="7607300" cy="560387"/>
          </a:xfrm>
        </p:spPr>
        <p:txBody>
          <a:bodyPr/>
          <a:lstStyle/>
          <a:p>
            <a:r>
              <a:rPr lang="en-US"/>
              <a:t>Click to edit Master title style</a:t>
            </a:r>
          </a:p>
        </p:txBody>
      </p:sp>
      <p:sp>
        <p:nvSpPr>
          <p:cNvPr id="3" name="Text Placeholder 2"/>
          <p:cNvSpPr>
            <a:spLocks noGrp="1"/>
          </p:cNvSpPr>
          <p:nvPr>
            <p:ph type="body" sz="half" idx="1"/>
          </p:nvPr>
        </p:nvSpPr>
        <p:spPr>
          <a:xfrm>
            <a:off x="381000" y="11430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174AC7-1394-45B7-AC89-F94D970A433F}" type="datetime1">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D5847-D064-449A-9DD5-EB6DB8BB846B}" type="slidenum">
              <a:rPr lang="en-US" smtClean="0"/>
              <a:t>‹#›</a:t>
            </a:fld>
            <a:endParaRPr lang="en-US"/>
          </a:p>
        </p:txBody>
      </p:sp>
    </p:spTree>
    <p:extLst>
      <p:ext uri="{BB962C8B-B14F-4D97-AF65-F5344CB8AC3E}">
        <p14:creationId xmlns:p14="http://schemas.microsoft.com/office/powerpoint/2010/main" val="98800956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110528-3AE2-49C9-B3EC-4009A82E84CA}" type="datetime1">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7233D-E477-41C3-A055-3D1B1EEA723B}" type="slidenum">
              <a:rPr lang="en-US" smtClean="0"/>
              <a:t>‹#›</a:t>
            </a:fld>
            <a:endParaRPr lang="en-US"/>
          </a:p>
        </p:txBody>
      </p:sp>
    </p:spTree>
    <p:extLst>
      <p:ext uri="{BB962C8B-B14F-4D97-AF65-F5344CB8AC3E}">
        <p14:creationId xmlns:p14="http://schemas.microsoft.com/office/powerpoint/2010/main" val="426418114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2C0F1F-39CF-4992-9C28-7CC408F5C5BB}" type="datetime1">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7233D-E477-41C3-A055-3D1B1EEA723B}" type="slidenum">
              <a:rPr lang="en-US" smtClean="0"/>
              <a:t>‹#›</a:t>
            </a:fld>
            <a:endParaRPr lang="en-US"/>
          </a:p>
        </p:txBody>
      </p:sp>
    </p:spTree>
    <p:extLst>
      <p:ext uri="{BB962C8B-B14F-4D97-AF65-F5344CB8AC3E}">
        <p14:creationId xmlns:p14="http://schemas.microsoft.com/office/powerpoint/2010/main" val="2720584850"/>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C94CB-20E3-43B9-AEA5-05B6A3969CCB}" type="datetime1">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7233D-E477-41C3-A055-3D1B1EEA723B}" type="slidenum">
              <a:rPr lang="en-US" smtClean="0"/>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152468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F239C1-8842-4F00-917E-3A0EF0FCA42C}" type="datetime1">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7233D-E477-41C3-A055-3D1B1EEA723B}" type="slidenum">
              <a:rPr lang="en-US" smtClean="0"/>
              <a:t>‹#›</a:t>
            </a:fld>
            <a:endParaRPr lang="en-US"/>
          </a:p>
        </p:txBody>
      </p:sp>
    </p:spTree>
    <p:extLst>
      <p:ext uri="{BB962C8B-B14F-4D97-AF65-F5344CB8AC3E}">
        <p14:creationId xmlns:p14="http://schemas.microsoft.com/office/powerpoint/2010/main" val="691375395"/>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07AC52-553E-4628-97D8-484E9097635B}" type="datetime1">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7233D-E477-41C3-A055-3D1B1EEA723B}" type="slidenum">
              <a:rPr lang="en-US" smtClean="0"/>
              <a:t>‹#›</a:t>
            </a:fld>
            <a:endParaRPr lang="en-US"/>
          </a:p>
        </p:txBody>
      </p:sp>
    </p:spTree>
    <p:extLst>
      <p:ext uri="{BB962C8B-B14F-4D97-AF65-F5344CB8AC3E}">
        <p14:creationId xmlns:p14="http://schemas.microsoft.com/office/powerpoint/2010/main" val="415895043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8" name="Rectangle 14"/>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243F4-823A-4E67-8DD5-182D031697CD}" type="datetime1">
              <a:rPr lang="en-US" smtClean="0"/>
              <a:t>4/12/2022</a:t>
            </a:fld>
            <a:endParaRPr lang="en-US"/>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7233D-E477-41C3-A055-3D1B1EEA72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ransition>
    <p:wipe dir="r"/>
  </p:transition>
  <p:hf hdr="0" ftr="0" dt="0"/>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2019 John Wiley &amp; Sons, Inc.</a:t>
            </a:r>
          </a:p>
        </p:txBody>
      </p:sp>
    </p:spTree>
    <p:extLst>
      <p:ext uri="{BB962C8B-B14F-4D97-AF65-F5344CB8AC3E}">
        <p14:creationId xmlns:p14="http://schemas.microsoft.com/office/powerpoint/2010/main" val="350961011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2" r:id="rId18"/>
  </p:sldLayoutIdLst>
  <p:hf sldNum="0" hdr="0"/>
  <p:txStyles>
    <p:titleStyle>
      <a:lvl1pPr algn="l" defTabSz="914400" rtl="0" eaLnBrk="1" latinLnBrk="0" hangingPunct="1">
        <a:lnSpc>
          <a:spcPct val="90000"/>
        </a:lnSpc>
        <a:spcBef>
          <a:spcPct val="0"/>
        </a:spcBef>
        <a:buNone/>
        <a:defRPr sz="44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8" name="Rectangle 14"/>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F33AA-1E75-49D5-B237-065667E08ED9}" type="datetime1">
              <a:rPr lang="en-US" smtClean="0"/>
              <a:t>4/12/2022</a:t>
            </a:fld>
            <a:endParaRPr lang="en-US"/>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D5847-D064-449A-9DD5-EB6DB8BB846B}" type="slidenum">
              <a:rPr lang="en-US" smtClean="0"/>
              <a:t>‹#›</a:t>
            </a:fld>
            <a:endParaRPr lang="en-US"/>
          </a:p>
        </p:txBody>
      </p:sp>
    </p:spTree>
    <p:extLst>
      <p:ext uri="{BB962C8B-B14F-4D97-AF65-F5344CB8AC3E}">
        <p14:creationId xmlns:p14="http://schemas.microsoft.com/office/powerpoint/2010/main" val="22880939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wipe dir="r"/>
  </p:transition>
  <p:hf hdr="0" ftr="0" dt="0"/>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jpeg"/><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vmlDrawing" Target="../drawings/vmlDrawing5.vml"/><Relationship Id="rId6" Type="http://schemas.openxmlformats.org/officeDocument/2006/relationships/image" Target="../media/image13.jpeg"/><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xml"/><Relationship Id="rId1" Type="http://schemas.openxmlformats.org/officeDocument/2006/relationships/vmlDrawing" Target="../drawings/vmlDrawing8.vml"/><Relationship Id="rId6" Type="http://schemas.openxmlformats.org/officeDocument/2006/relationships/image" Target="../media/image18.jpeg"/><Relationship Id="rId5" Type="http://schemas.openxmlformats.org/officeDocument/2006/relationships/image" Target="../media/image17.e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2.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2.xml"/><Relationship Id="rId1" Type="http://schemas.openxmlformats.org/officeDocument/2006/relationships/vmlDrawing" Target="../drawings/vmlDrawing10.vml"/><Relationship Id="rId5" Type="http://schemas.openxmlformats.org/officeDocument/2006/relationships/image" Target="../media/image22.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2.xml"/><Relationship Id="rId1" Type="http://schemas.openxmlformats.org/officeDocument/2006/relationships/vmlDrawing" Target="../drawings/vmlDrawing11.vml"/><Relationship Id="rId5" Type="http://schemas.openxmlformats.org/officeDocument/2006/relationships/image" Target="../media/image23.w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2.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2.xml"/><Relationship Id="rId1" Type="http://schemas.openxmlformats.org/officeDocument/2006/relationships/vmlDrawing" Target="../drawings/vmlDrawing13.vml"/><Relationship Id="rId5" Type="http://schemas.openxmlformats.org/officeDocument/2006/relationships/image" Target="../media/image26.wmf"/><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2.xml"/><Relationship Id="rId1" Type="http://schemas.openxmlformats.org/officeDocument/2006/relationships/vmlDrawing" Target="../drawings/vmlDrawing14.vml"/><Relationship Id="rId5" Type="http://schemas.openxmlformats.org/officeDocument/2006/relationships/image" Target="../media/image27.wmf"/><Relationship Id="rId4"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2.xml"/><Relationship Id="rId1" Type="http://schemas.openxmlformats.org/officeDocument/2006/relationships/vmlDrawing" Target="../drawings/vmlDrawing15.vml"/><Relationship Id="rId5" Type="http://schemas.openxmlformats.org/officeDocument/2006/relationships/image" Target="../media/image28.wmf"/><Relationship Id="rId4"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0.png"/><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3.wdp"/></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2.xml"/><Relationship Id="rId1" Type="http://schemas.openxmlformats.org/officeDocument/2006/relationships/vmlDrawing" Target="../drawings/vmlDrawing16.vml"/><Relationship Id="rId5" Type="http://schemas.openxmlformats.org/officeDocument/2006/relationships/image" Target="../media/image35.wmf"/><Relationship Id="rId4" Type="http://schemas.openxmlformats.org/officeDocument/2006/relationships/oleObject" Target="../embeddings/oleObject16.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2.xml"/><Relationship Id="rId1" Type="http://schemas.openxmlformats.org/officeDocument/2006/relationships/vmlDrawing" Target="../drawings/vmlDrawing17.vml"/><Relationship Id="rId5" Type="http://schemas.openxmlformats.org/officeDocument/2006/relationships/image" Target="../media/image36.wmf"/><Relationship Id="rId4" Type="http://schemas.openxmlformats.org/officeDocument/2006/relationships/oleObject" Target="../embeddings/oleObject17.bin"/></Relationships>
</file>

<file path=ppt/slides/_rels/slide4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5.xml"/><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6.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microsoft.com/office/2007/relationships/hdphoto" Target="../media/hdphoto4.wdp"/></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microsoft.com/office/2007/relationships/hdphoto" Target="../media/hdphoto5.wdp"/></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microsoft.com/office/2007/relationships/hdphoto" Target="../media/hdphoto6.wdp"/></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microsoft.com/office/2007/relationships/hdphoto" Target="../media/hdphoto7.wdp"/></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microsoft.com/office/2007/relationships/hdphoto" Target="../media/hdphoto8.wdp"/></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microsoft.com/office/2007/relationships/hdphoto" Target="../media/hdphoto9.wdp"/></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microsoft.com/office/2007/relationships/hdphoto" Target="../media/hdphoto10.wdp"/></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533400" y="1479550"/>
            <a:ext cx="7772400" cy="2205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ts val="1200"/>
              </a:spcBef>
              <a:buClr>
                <a:srgbClr val="800000"/>
              </a:buClr>
              <a:buSzPct val="80000"/>
              <a:buFont typeface="Wingdings" pitchFamily="2" charset="2"/>
              <a:buNone/>
            </a:pPr>
            <a:r>
              <a:rPr lang="en-US" altLang="en-US" sz="2200" dirty="0">
                <a:solidFill>
                  <a:srgbClr val="000000"/>
                </a:solidFill>
                <a:latin typeface="Liberation Sans" panose="020B0604020202020204" pitchFamily="34" charset="0"/>
              </a:rPr>
              <a:t>L.O. Appendix G-1: </a:t>
            </a:r>
            <a:r>
              <a:rPr lang="en-US" altLang="en-US" sz="2200" b="0" dirty="0">
                <a:solidFill>
                  <a:srgbClr val="000000"/>
                </a:solidFill>
                <a:latin typeface="Liberation Sans" panose="020B0604020202020204" pitchFamily="34" charset="0"/>
              </a:rPr>
              <a:t>Interest and future values</a:t>
            </a:r>
          </a:p>
          <a:p>
            <a:pPr>
              <a:lnSpc>
                <a:spcPct val="125000"/>
              </a:lnSpc>
              <a:spcBef>
                <a:spcPts val="1200"/>
              </a:spcBef>
              <a:buClr>
                <a:srgbClr val="800000"/>
              </a:buClr>
              <a:buSzPct val="80000"/>
              <a:buFont typeface="Wingdings" pitchFamily="2" charset="2"/>
              <a:buNone/>
            </a:pPr>
            <a:r>
              <a:rPr lang="en-US" altLang="en-US" sz="2200" dirty="0">
                <a:solidFill>
                  <a:srgbClr val="000000"/>
                </a:solidFill>
                <a:latin typeface="Liberation Sans" panose="020B0604020202020204" pitchFamily="34" charset="0"/>
              </a:rPr>
              <a:t>L.O. Appendix G-2: </a:t>
            </a:r>
            <a:r>
              <a:rPr lang="en-US" altLang="en-US" sz="2200" b="0" dirty="0">
                <a:solidFill>
                  <a:srgbClr val="000000"/>
                </a:solidFill>
                <a:latin typeface="Liberation Sans" panose="020B0604020202020204" pitchFamily="34" charset="0"/>
              </a:rPr>
              <a:t>Present values</a:t>
            </a:r>
          </a:p>
          <a:p>
            <a:pPr>
              <a:lnSpc>
                <a:spcPct val="125000"/>
              </a:lnSpc>
              <a:spcBef>
                <a:spcPts val="1200"/>
              </a:spcBef>
              <a:buClr>
                <a:srgbClr val="800000"/>
              </a:buClr>
              <a:buSzPct val="80000"/>
              <a:buFont typeface="Wingdings" pitchFamily="2" charset="2"/>
              <a:buNone/>
            </a:pPr>
            <a:r>
              <a:rPr lang="en-US" altLang="en-US" sz="2200" dirty="0">
                <a:solidFill>
                  <a:srgbClr val="000000"/>
                </a:solidFill>
                <a:latin typeface="Liberation Sans" panose="020B0604020202020204" pitchFamily="34" charset="0"/>
              </a:rPr>
              <a:t>L.O. 10-2: </a:t>
            </a:r>
            <a:r>
              <a:rPr lang="en-US" altLang="en-US" sz="2200" b="0" dirty="0">
                <a:solidFill>
                  <a:srgbClr val="000000"/>
                </a:solidFill>
                <a:latin typeface="Liberation Sans" panose="020B0604020202020204" pitchFamily="34" charset="0"/>
              </a:rPr>
              <a:t>Major bond characteristics</a:t>
            </a:r>
          </a:p>
          <a:p>
            <a:pPr>
              <a:lnSpc>
                <a:spcPct val="125000"/>
              </a:lnSpc>
              <a:spcBef>
                <a:spcPts val="1200"/>
              </a:spcBef>
              <a:buClr>
                <a:srgbClr val="800000"/>
              </a:buClr>
              <a:buSzPct val="80000"/>
              <a:buFont typeface="Wingdings" pitchFamily="2" charset="2"/>
              <a:buNone/>
            </a:pPr>
            <a:r>
              <a:rPr lang="en-US" altLang="en-US" sz="2200" dirty="0">
                <a:solidFill>
                  <a:srgbClr val="000000"/>
                </a:solidFill>
                <a:latin typeface="Liberation Sans" panose="020B0604020202020204" pitchFamily="34" charset="0"/>
              </a:rPr>
              <a:t>L.O. 10-3: </a:t>
            </a:r>
            <a:r>
              <a:rPr lang="en-US" altLang="en-US" sz="2200" b="0" dirty="0">
                <a:solidFill>
                  <a:srgbClr val="000000"/>
                </a:solidFill>
                <a:latin typeface="Liberation Sans" panose="020B0604020202020204" pitchFamily="34" charset="0"/>
              </a:rPr>
              <a:t>Accounting for bond transactions</a:t>
            </a:r>
          </a:p>
        </p:txBody>
      </p:sp>
      <p:sp>
        <p:nvSpPr>
          <p:cNvPr id="6" name="Rectangle 5"/>
          <p:cNvSpPr>
            <a:spLocks noChangeArrowheads="1"/>
          </p:cNvSpPr>
          <p:nvPr/>
        </p:nvSpPr>
        <p:spPr bwMode="auto">
          <a:xfrm>
            <a:off x="290286" y="405765"/>
            <a:ext cx="2249714" cy="677228"/>
          </a:xfrm>
          <a:prstGeom prst="rect">
            <a:avLst/>
          </a:prstGeom>
          <a:solidFill>
            <a:schemeClr val="bg1">
              <a:lumMod val="85000"/>
            </a:schemeClr>
          </a:solidFill>
          <a:ln>
            <a:noFill/>
          </a:ln>
          <a:effectLst/>
        </p:spPr>
        <p:txBody>
          <a:bodyPr wrap="none" lIns="86493" tIns="43247" rIns="86493" bIns="43247" anchor="ctr"/>
          <a:lstStyle/>
          <a:p>
            <a:pPr algn="l"/>
            <a:r>
              <a:rPr lang="en-US" altLang="en-US" b="1" i="0" dirty="0">
                <a:solidFill>
                  <a:schemeClr val="tx1"/>
                </a:solidFill>
                <a:latin typeface="Liberation Sans" panose="020B0604020202020204" pitchFamily="34" charset="0"/>
              </a:rPr>
              <a:t>Lecture</a:t>
            </a:r>
          </a:p>
        </p:txBody>
      </p:sp>
      <p:sp>
        <p:nvSpPr>
          <p:cNvPr id="7" name="Rectangle 5"/>
          <p:cNvSpPr>
            <a:spLocks noChangeArrowheads="1"/>
          </p:cNvSpPr>
          <p:nvPr/>
        </p:nvSpPr>
        <p:spPr bwMode="auto">
          <a:xfrm>
            <a:off x="2540000" y="274320"/>
            <a:ext cx="6241143" cy="928688"/>
          </a:xfrm>
          <a:prstGeom prst="rect">
            <a:avLst/>
          </a:prstGeom>
          <a:solidFill>
            <a:srgbClr val="045072"/>
          </a:solidFill>
          <a:ln>
            <a:noFill/>
          </a:ln>
          <a:effectLst/>
        </p:spPr>
        <p:txBody>
          <a:bodyPr wrap="square" lIns="86493" tIns="34597" rIns="86493" bIns="43247" anchor="ctr"/>
          <a:lstStyle/>
          <a:p>
            <a:pPr marL="111120" algn="l"/>
            <a:r>
              <a:rPr lang="en-US" b="1" dirty="0">
                <a:solidFill>
                  <a:srgbClr val="FFFFFF"/>
                </a:solidFill>
                <a:latin typeface="Liberation Sans" panose="020B0604020202020204" pitchFamily="34" charset="0"/>
              </a:rPr>
              <a:t>Time Value of Money and Debt Financing</a:t>
            </a:r>
          </a:p>
        </p:txBody>
      </p:sp>
      <p:sp>
        <p:nvSpPr>
          <p:cNvPr id="8" name="Oval 7"/>
          <p:cNvSpPr/>
          <p:nvPr/>
        </p:nvSpPr>
        <p:spPr bwMode="auto">
          <a:xfrm>
            <a:off x="1676400" y="421958"/>
            <a:ext cx="685800" cy="661035"/>
          </a:xfrm>
          <a:prstGeom prst="ellipse">
            <a:avLst/>
          </a:prstGeom>
          <a:solidFill>
            <a:srgbClr val="A50021"/>
          </a:solidFill>
          <a:ln w="12700" cap="flat" cmpd="sng" algn="ctr">
            <a:noFill/>
            <a:prstDash val="solid"/>
            <a:round/>
            <a:headEnd type="none" w="med" len="med"/>
            <a:tailEnd type="none" w="med" len="med"/>
          </a:ln>
          <a:effectLst/>
        </p:spPr>
        <p:txBody>
          <a:bodyPr rot="0" spcFirstLastPara="0" vertOverflow="overflow" horzOverflow="overflow" vert="horz" wrap="square" lIns="86493" tIns="0" rIns="86493" bIns="43247" numCol="1" spcCol="0" rtlCol="0" fromWordArt="0" anchor="ctr" anchorCtr="0" forceAA="0" compatLnSpc="1">
            <a:prstTxWarp prst="textNoShape">
              <a:avLst/>
            </a:prstTxWarp>
            <a:noAutofit/>
          </a:bodyPr>
          <a:lstStyle/>
          <a:p>
            <a:r>
              <a:rPr lang="en-US" sz="2200" b="1" dirty="0">
                <a:solidFill>
                  <a:srgbClr val="FFFFFF"/>
                </a:solidFill>
                <a:latin typeface="Liberation Sans" panose="020B0604020202020204" pitchFamily="34" charset="0"/>
              </a:rPr>
              <a:t>11</a:t>
            </a:r>
          </a:p>
        </p:txBody>
      </p:sp>
      <p:sp>
        <p:nvSpPr>
          <p:cNvPr id="2" name="Slide Number Placeholder 1"/>
          <p:cNvSpPr>
            <a:spLocks noGrp="1"/>
          </p:cNvSpPr>
          <p:nvPr>
            <p:ph type="sldNum" sz="quarter" idx="12"/>
          </p:nvPr>
        </p:nvSpPr>
        <p:spPr/>
        <p:txBody>
          <a:bodyPr/>
          <a:lstStyle/>
          <a:p>
            <a:fld id="{D127233D-E477-41C3-A055-3D1B1EEA723B}" type="slidenum">
              <a:rPr lang="en-US" smtClean="0"/>
              <a:t>1</a:t>
            </a:fld>
            <a:endParaRPr lang="en-US"/>
          </a:p>
        </p:txBody>
      </p:sp>
    </p:spTree>
    <p:extLst>
      <p:ext uri="{BB962C8B-B14F-4D97-AF65-F5344CB8AC3E}">
        <p14:creationId xmlns:p14="http://schemas.microsoft.com/office/powerpoint/2010/main" val="2451650973"/>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tx2">
                    <a:lumMod val="75000"/>
                  </a:schemeClr>
                </a:solidFill>
                <a:latin typeface="Liberation Sans" panose="020B0604020202020204" pitchFamily="34" charset="0"/>
              </a:rPr>
              <a:t>Future Value of a Single Amount</a:t>
            </a:r>
          </a:p>
        </p:txBody>
      </p:sp>
      <p:sp>
        <p:nvSpPr>
          <p:cNvPr id="3482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10</a:t>
            </a:fld>
            <a:endParaRPr lang="en-US"/>
          </a:p>
        </p:txBody>
      </p:sp>
      <p:sp>
        <p:nvSpPr>
          <p:cNvPr id="10" name="Content Placeholder 5">
            <a:extLst>
              <a:ext uri="{FF2B5EF4-FFF2-40B4-BE49-F238E27FC236}">
                <a16:creationId xmlns:a16="http://schemas.microsoft.com/office/drawing/2014/main" id="{09C96F51-1A29-49C2-A2CA-3E8591466BB1}"/>
              </a:ext>
            </a:extLst>
          </p:cNvPr>
          <p:cNvSpPr txBox="1">
            <a:spLocks/>
          </p:cNvSpPr>
          <p:nvPr/>
        </p:nvSpPr>
        <p:spPr>
          <a:xfrm>
            <a:off x="381000" y="1536971"/>
            <a:ext cx="8534400" cy="838200"/>
          </a:xfrm>
          <a:prstGeom prst="rect">
            <a:avLst/>
          </a:prstGeom>
        </p:spPr>
        <p:txBody>
          <a:bodyPr>
            <a:normAutofit/>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0"/>
              </a:spcAft>
              <a:buFont typeface="Arial" panose="020B0604020202020204" pitchFamily="34" charset="0"/>
              <a:buNone/>
            </a:pPr>
            <a:r>
              <a:rPr lang="en-US" altLang="en-US" sz="2400" b="1">
                <a:latin typeface="Calibri" panose="020F0502020204030204" pitchFamily="34" charset="0"/>
                <a:cs typeface="Calibri" panose="020F0502020204030204" pitchFamily="34" charset="0"/>
              </a:rPr>
              <a:t>Illustration:</a:t>
            </a:r>
            <a:r>
              <a:rPr lang="en-US" altLang="en-US" sz="2400">
                <a:latin typeface="Calibri" panose="020F0502020204030204" pitchFamily="34" charset="0"/>
                <a:cs typeface="Calibri" panose="020F0502020204030204" pitchFamily="34" charset="0"/>
              </a:rPr>
              <a:t> If you want a 9% rate of return, you would compute the future value of a $1,000 investment for three years as follows:</a:t>
            </a:r>
            <a:endParaRPr lang="en-US" altLang="en-US" sz="2400" dirty="0">
              <a:latin typeface="Calibri" panose="020F0502020204030204" pitchFamily="34" charset="0"/>
              <a:cs typeface="Calibri" panose="020F0502020204030204" pitchFamily="34" charset="0"/>
            </a:endParaRPr>
          </a:p>
        </p:txBody>
      </p:sp>
      <p:graphicFrame>
        <p:nvGraphicFramePr>
          <p:cNvPr id="11" name="Content Placeholder 9" descr="Calculation of Future Value of Single amount. The formula, F V = p multiplied by, 1 + I, to power n. Calculation: F V = $1000 multiplied by, 1 + 0.09, cubed = $1000 multiplied by 1.29503 = $1,295.03.">
            <a:extLst>
              <a:ext uri="{FF2B5EF4-FFF2-40B4-BE49-F238E27FC236}">
                <a16:creationId xmlns:a16="http://schemas.microsoft.com/office/drawing/2014/main" id="{3A5294CF-624E-41FA-AACB-F47547B80AFF}"/>
              </a:ext>
            </a:extLst>
          </p:cNvPr>
          <p:cNvGraphicFramePr>
            <a:graphicFrameLocks noChangeAspect="1"/>
          </p:cNvGraphicFramePr>
          <p:nvPr/>
        </p:nvGraphicFramePr>
        <p:xfrm>
          <a:off x="3230466" y="2509276"/>
          <a:ext cx="2138319" cy="1450338"/>
        </p:xfrm>
        <a:graphic>
          <a:graphicData uri="http://schemas.openxmlformats.org/presentationml/2006/ole">
            <mc:AlternateContent xmlns:mc="http://schemas.openxmlformats.org/markup-compatibility/2006">
              <mc:Choice xmlns:v="urn:schemas-microsoft-com:vml" Requires="v">
                <p:oleObj spid="_x0000_s24592" name="Equation" r:id="rId4" imgW="1460160" imgH="990360" progId="Equation.DSMT4">
                  <p:embed/>
                </p:oleObj>
              </mc:Choice>
              <mc:Fallback>
                <p:oleObj name="Equation" r:id="rId4" imgW="1460160" imgH="990360" progId="Equation.DSMT4">
                  <p:embed/>
                  <p:pic>
                    <p:nvPicPr>
                      <p:cNvPr id="10" name="Content Placeholder 9" descr="Calculation of Future Value of Single amount. The formula, F V = p multiplied by, 1 + I, to power n. Calculation: F V = $1000 multiplied by, 1 + 0.09, cubed = $1000 multiplied by 1.29503 = $1,295.03.">
                        <a:extLst>
                          <a:ext uri="{FF2B5EF4-FFF2-40B4-BE49-F238E27FC236}">
                            <a16:creationId xmlns:a16="http://schemas.microsoft.com/office/drawing/2014/main" id="{23D00606-72BD-40F1-A5D9-94C1E2A34B81}"/>
                          </a:ext>
                        </a:extLst>
                      </p:cNvPr>
                      <p:cNvPicPr/>
                      <p:nvPr/>
                    </p:nvPicPr>
                    <p:blipFill>
                      <a:blip r:embed="rId5"/>
                      <a:stretch>
                        <a:fillRect/>
                      </a:stretch>
                    </p:blipFill>
                    <p:spPr>
                      <a:xfrm>
                        <a:off x="3230466" y="2509276"/>
                        <a:ext cx="2138319" cy="1450338"/>
                      </a:xfrm>
                      <a:prstGeom prst="rect">
                        <a:avLst/>
                      </a:prstGeom>
                    </p:spPr>
                  </p:pic>
                </p:oleObj>
              </mc:Fallback>
            </mc:AlternateContent>
          </a:graphicData>
        </a:graphic>
      </p:graphicFrame>
      <p:pic>
        <p:nvPicPr>
          <p:cNvPr id="12" name="Picture 279" descr="A time diagram is presented. The data from the time diagram are: present value, p = $1,000; interest = 9%, Time, n = 3 years, and Future value = $1,295.03.">
            <a:extLst>
              <a:ext uri="{FF2B5EF4-FFF2-40B4-BE49-F238E27FC236}">
                <a16:creationId xmlns:a16="http://schemas.microsoft.com/office/drawing/2014/main" id="{B5B2F9EA-1CDF-4912-AB1A-B7D05BA709E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018309" y="4130372"/>
            <a:ext cx="7107382" cy="1891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76334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What Table Do We Use?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Future Value of a Single Amount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8" name="Content Placeholder 2">
            <a:extLst>
              <a:ext uri="{FF2B5EF4-FFF2-40B4-BE49-F238E27FC236}">
                <a16:creationId xmlns:a16="http://schemas.microsoft.com/office/drawing/2014/main" id="{8D8BDD31-4B43-4045-9677-23EC4F9B225B}"/>
              </a:ext>
            </a:extLst>
          </p:cNvPr>
          <p:cNvSpPr txBox="1">
            <a:spLocks/>
          </p:cNvSpPr>
          <p:nvPr/>
        </p:nvSpPr>
        <p:spPr>
          <a:xfrm>
            <a:off x="609600" y="1752600"/>
            <a:ext cx="8229600" cy="4495800"/>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1200"/>
              </a:spcAft>
              <a:buFont typeface="Arial" panose="020B0604020202020204" pitchFamily="34" charset="0"/>
              <a:buNone/>
            </a:pPr>
            <a:r>
              <a:rPr lang="en-US" altLang="en-US" sz="2600" b="1">
                <a:latin typeface="Calibri" panose="020F0502020204030204" pitchFamily="34" charset="0"/>
                <a:cs typeface="Calibri" panose="020F0502020204030204" pitchFamily="34" charset="0"/>
              </a:rPr>
              <a:t>Illustration:</a:t>
            </a:r>
            <a:r>
              <a:rPr lang="en-US" altLang="en-US" sz="2600">
                <a:latin typeface="Calibri" panose="020F0502020204030204" pitchFamily="34" charset="0"/>
                <a:cs typeface="Calibri" panose="020F0502020204030204" pitchFamily="34" charset="0"/>
              </a:rPr>
              <a:t> If you want a 9% rate of return, you would compute the future value of a $1,000 investment for three years as follows:</a:t>
            </a:r>
          </a:p>
          <a:p>
            <a:pPr marL="0" indent="0" fontAlgn="auto">
              <a:spcBef>
                <a:spcPts val="624"/>
              </a:spcBef>
              <a:spcAft>
                <a:spcPts val="1200"/>
              </a:spcAft>
              <a:buFont typeface="Arial" panose="020B0604020202020204" pitchFamily="34" charset="0"/>
              <a:buNone/>
            </a:pPr>
            <a:r>
              <a:rPr lang="en-US" altLang="en-US" sz="2600">
                <a:latin typeface="Calibri" panose="020F0502020204030204" pitchFamily="34" charset="0"/>
                <a:cs typeface="Calibri" panose="020F0502020204030204" pitchFamily="34" charset="0"/>
              </a:rPr>
              <a:t>Use the Future Value of 1 Table where </a:t>
            </a:r>
            <a:r>
              <a:rPr lang="en-US" altLang="en-US" sz="2600" i="1">
                <a:latin typeface="Calibri" panose="020F0502020204030204" pitchFamily="34" charset="0"/>
                <a:cs typeface="Calibri" panose="020F0502020204030204" pitchFamily="34" charset="0"/>
              </a:rPr>
              <a:t>n</a:t>
            </a:r>
            <a:r>
              <a:rPr lang="en-US" altLang="en-US" sz="2600">
                <a:latin typeface="Calibri" panose="020F0502020204030204" pitchFamily="34" charset="0"/>
                <a:cs typeface="Calibri" panose="020F0502020204030204" pitchFamily="34" charset="0"/>
              </a:rPr>
              <a:t> is the number of compounding periods, the percentages are the periodic interest rates, and the 5-digits decimal numbers in the respective columns are the future value of 1 factors.</a:t>
            </a:r>
            <a:endParaRPr lang="en-US" alt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337732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What Table Do We Use?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Future Value of a Single Amount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7" name="Content Placeholder 5">
            <a:extLst>
              <a:ext uri="{FF2B5EF4-FFF2-40B4-BE49-F238E27FC236}">
                <a16:creationId xmlns:a16="http://schemas.microsoft.com/office/drawing/2014/main" id="{87FA3D5B-7AD2-4529-8FA7-C3F8EA8666C9}"/>
              </a:ext>
            </a:extLst>
          </p:cNvPr>
          <p:cNvSpPr txBox="1">
            <a:spLocks/>
          </p:cNvSpPr>
          <p:nvPr/>
        </p:nvSpPr>
        <p:spPr>
          <a:xfrm>
            <a:off x="609600" y="1752600"/>
            <a:ext cx="8229600" cy="520700"/>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IN" sz="2600" b="1">
                <a:latin typeface="Calibri" panose="020F0502020204030204" pitchFamily="34" charset="0"/>
                <a:cs typeface="Calibri" panose="020F0502020204030204" pitchFamily="34" charset="0"/>
              </a:rPr>
              <a:t>Table 1 Future Value of 1</a:t>
            </a:r>
            <a:endParaRPr lang="en-IN" sz="2600" b="1" dirty="0">
              <a:latin typeface="Calibri" panose="020F0502020204030204" pitchFamily="34" charset="0"/>
              <a:cs typeface="Calibri" panose="020F0502020204030204" pitchFamily="34" charset="0"/>
            </a:endParaRPr>
          </a:p>
        </p:txBody>
      </p:sp>
      <p:graphicFrame>
        <p:nvGraphicFramePr>
          <p:cNvPr id="9" name="Table Placeholder 13">
            <a:extLst>
              <a:ext uri="{FF2B5EF4-FFF2-40B4-BE49-F238E27FC236}">
                <a16:creationId xmlns:a16="http://schemas.microsoft.com/office/drawing/2014/main" id="{790804CC-8297-481B-9A16-E4992EAEC0B1}"/>
              </a:ext>
            </a:extLst>
          </p:cNvPr>
          <p:cNvGraphicFramePr>
            <a:graphicFrameLocks/>
          </p:cNvGraphicFramePr>
          <p:nvPr>
            <p:extLst>
              <p:ext uri="{D42A27DB-BD31-4B8C-83A1-F6EECF244321}">
                <p14:modId xmlns:p14="http://schemas.microsoft.com/office/powerpoint/2010/main" val="3333571127"/>
              </p:ext>
            </p:extLst>
          </p:nvPr>
        </p:nvGraphicFramePr>
        <p:xfrm>
          <a:off x="1120732" y="2286995"/>
          <a:ext cx="7168020" cy="2590800"/>
        </p:xfrm>
        <a:graphic>
          <a:graphicData uri="http://schemas.openxmlformats.org/drawingml/2006/table">
            <a:tbl>
              <a:tblPr firstRow="1"/>
              <a:tblGrid>
                <a:gridCol w="918603">
                  <a:extLst>
                    <a:ext uri="{9D8B030D-6E8A-4147-A177-3AD203B41FA5}">
                      <a16:colId xmlns:a16="http://schemas.microsoft.com/office/drawing/2014/main" val="3907873198"/>
                    </a:ext>
                  </a:extLst>
                </a:gridCol>
                <a:gridCol w="1045909">
                  <a:extLst>
                    <a:ext uri="{9D8B030D-6E8A-4147-A177-3AD203B41FA5}">
                      <a16:colId xmlns:a16="http://schemas.microsoft.com/office/drawing/2014/main" val="3615933643"/>
                    </a:ext>
                  </a:extLst>
                </a:gridCol>
                <a:gridCol w="866741">
                  <a:extLst>
                    <a:ext uri="{9D8B030D-6E8A-4147-A177-3AD203B41FA5}">
                      <a16:colId xmlns:a16="http://schemas.microsoft.com/office/drawing/2014/main" val="2869694226"/>
                    </a:ext>
                  </a:extLst>
                </a:gridCol>
                <a:gridCol w="866741">
                  <a:extLst>
                    <a:ext uri="{9D8B030D-6E8A-4147-A177-3AD203B41FA5}">
                      <a16:colId xmlns:a16="http://schemas.microsoft.com/office/drawing/2014/main" val="1825347873"/>
                    </a:ext>
                  </a:extLst>
                </a:gridCol>
                <a:gridCol w="866741">
                  <a:extLst>
                    <a:ext uri="{9D8B030D-6E8A-4147-A177-3AD203B41FA5}">
                      <a16:colId xmlns:a16="http://schemas.microsoft.com/office/drawing/2014/main" val="3685929239"/>
                    </a:ext>
                  </a:extLst>
                </a:gridCol>
                <a:gridCol w="866741">
                  <a:extLst>
                    <a:ext uri="{9D8B030D-6E8A-4147-A177-3AD203B41FA5}">
                      <a16:colId xmlns:a16="http://schemas.microsoft.com/office/drawing/2014/main" val="3336973433"/>
                    </a:ext>
                  </a:extLst>
                </a:gridCol>
                <a:gridCol w="869803">
                  <a:extLst>
                    <a:ext uri="{9D8B030D-6E8A-4147-A177-3AD203B41FA5}">
                      <a16:colId xmlns:a16="http://schemas.microsoft.com/office/drawing/2014/main" val="4042350507"/>
                    </a:ext>
                  </a:extLst>
                </a:gridCol>
                <a:gridCol w="866741">
                  <a:extLst>
                    <a:ext uri="{9D8B030D-6E8A-4147-A177-3AD203B41FA5}">
                      <a16:colId xmlns:a16="http://schemas.microsoft.com/office/drawing/2014/main" val="2394802089"/>
                    </a:ext>
                  </a:extLst>
                </a:gridCol>
              </a:tblGrid>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a:t>
                      </a:r>
                      <a:r>
                        <a:rPr lang="en-US" sz="1600" b="1" i="1" dirty="0">
                          <a:effectLst/>
                          <a:latin typeface="Calibri" panose="020F0502020204030204" pitchFamily="34" charset="0"/>
                          <a:cs typeface="Calibri" panose="020F0502020204030204" pitchFamily="34" charset="0"/>
                        </a:rPr>
                        <a:t>n</a:t>
                      </a:r>
                      <a:r>
                        <a:rPr lang="en-US" sz="1600" b="1" dirty="0">
                          <a:effectLst/>
                          <a:latin typeface="Calibri" panose="020F0502020204030204" pitchFamily="34" charset="0"/>
                          <a:cs typeface="Calibri" panose="020F0502020204030204" pitchFamily="34" charset="0"/>
                        </a:rPr>
                        <a:t>) Periods</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4%</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5%</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6%</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7%</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8%</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9%</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10%</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2882773"/>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1.00000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1.00000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1.00000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1.00000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1.00000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1.00000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1.00000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15488333"/>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1</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1.04000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1.05000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1.06000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1.07000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1.08000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1.09000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1.10000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23719864"/>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1.08160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1.10250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1.12360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1.14490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1.16640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1.18810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1.21000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89196440"/>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3</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1.12486</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1.15763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1.19102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1.22504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1.25971</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1" dirty="0">
                          <a:effectLst/>
                          <a:latin typeface="Calibri" panose="020F0502020204030204" pitchFamily="34" charset="0"/>
                          <a:cs typeface="Calibri" panose="020F0502020204030204" pitchFamily="34" charset="0"/>
                        </a:rPr>
                        <a:t>1.29503</a:t>
                      </a:r>
                      <a:endPar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1.33100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63581905"/>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1.16986</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1.21551</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1.26248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1.31080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1.36049</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1.41158</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1.46410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54918285"/>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5</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1.21665</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1.27628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1.33823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1.40255</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1.46933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1.53862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1.61051</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467698394"/>
                  </a:ext>
                </a:extLst>
              </a:tr>
            </a:tbl>
          </a:graphicData>
        </a:graphic>
      </p:graphicFrame>
      <p:graphicFrame>
        <p:nvGraphicFramePr>
          <p:cNvPr id="10" name="Content Placeholder 11" descr="Payment $2,500 times factor 4.37462 = present value $10,936.55.">
            <a:extLst>
              <a:ext uri="{FF2B5EF4-FFF2-40B4-BE49-F238E27FC236}">
                <a16:creationId xmlns:a16="http://schemas.microsoft.com/office/drawing/2014/main" id="{5D622B2D-FD6F-47D4-9BD5-659D428E0A88}"/>
              </a:ext>
            </a:extLst>
          </p:cNvPr>
          <p:cNvGraphicFramePr>
            <a:graphicFrameLocks noChangeAspect="1"/>
          </p:cNvGraphicFramePr>
          <p:nvPr>
            <p:extLst>
              <p:ext uri="{D42A27DB-BD31-4B8C-83A1-F6EECF244321}">
                <p14:modId xmlns:p14="http://schemas.microsoft.com/office/powerpoint/2010/main" val="617081408"/>
              </p:ext>
            </p:extLst>
          </p:nvPr>
        </p:nvGraphicFramePr>
        <p:xfrm>
          <a:off x="2280286" y="5106278"/>
          <a:ext cx="4794661" cy="764961"/>
        </p:xfrm>
        <a:graphic>
          <a:graphicData uri="http://schemas.openxmlformats.org/presentationml/2006/ole">
            <mc:AlternateContent xmlns:mc="http://schemas.openxmlformats.org/markup-compatibility/2006">
              <mc:Choice xmlns:v="urn:schemas-microsoft-com:vml" Requires="v">
                <p:oleObj spid="_x0000_s25615" name="Equation" r:id="rId4" imgW="2806560" imgH="431640" progId="Equation.DSMT4">
                  <p:embed/>
                </p:oleObj>
              </mc:Choice>
              <mc:Fallback>
                <p:oleObj name="Equation" r:id="rId4" imgW="2806560" imgH="431640" progId="Equation.DSMT4">
                  <p:embed/>
                  <p:pic>
                    <p:nvPicPr>
                      <p:cNvPr id="12" name="Content Placeholder 11" descr="Payment $2,500 times factor 4.37462 = present value $10,936.55.">
                        <a:extLst>
                          <a:ext uri="{FF2B5EF4-FFF2-40B4-BE49-F238E27FC236}">
                            <a16:creationId xmlns:a16="http://schemas.microsoft.com/office/drawing/2014/main" id="{F3E6C06B-43C5-4CF9-817B-6EE0958E500F}"/>
                          </a:ext>
                        </a:extLst>
                      </p:cNvPr>
                      <p:cNvPicPr/>
                      <p:nvPr/>
                    </p:nvPicPr>
                    <p:blipFill>
                      <a:blip r:embed="rId5"/>
                      <a:stretch>
                        <a:fillRect/>
                      </a:stretch>
                    </p:blipFill>
                    <p:spPr>
                      <a:xfrm>
                        <a:off x="2280286" y="5106278"/>
                        <a:ext cx="4794661" cy="764961"/>
                      </a:xfrm>
                      <a:prstGeom prst="rect">
                        <a:avLst/>
                      </a:prstGeom>
                    </p:spPr>
                  </p:pic>
                </p:oleObj>
              </mc:Fallback>
            </mc:AlternateContent>
          </a:graphicData>
        </a:graphic>
      </p:graphicFrame>
    </p:spTree>
    <p:extLst>
      <p:ext uri="{BB962C8B-B14F-4D97-AF65-F5344CB8AC3E}">
        <p14:creationId xmlns:p14="http://schemas.microsoft.com/office/powerpoint/2010/main" val="23979030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Decide on Table to Use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Future Value of a Single Amount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11" name="Content Placeholder 5">
            <a:extLst>
              <a:ext uri="{FF2B5EF4-FFF2-40B4-BE49-F238E27FC236}">
                <a16:creationId xmlns:a16="http://schemas.microsoft.com/office/drawing/2014/main" id="{28B51CFA-D2A3-4768-8FC0-905FC7388ED4}"/>
              </a:ext>
            </a:extLst>
          </p:cNvPr>
          <p:cNvSpPr txBox="1">
            <a:spLocks/>
          </p:cNvSpPr>
          <p:nvPr/>
        </p:nvSpPr>
        <p:spPr>
          <a:xfrm>
            <a:off x="609600" y="1674021"/>
            <a:ext cx="8077200" cy="2451208"/>
          </a:xfrm>
          <a:prstGeom prst="rect">
            <a:avLst/>
          </a:prstGeom>
        </p:spPr>
        <p:txBody>
          <a:bodyPr>
            <a:noAutofit/>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0"/>
              </a:spcAft>
              <a:buFont typeface="Arial" panose="020B0604020202020204" pitchFamily="34" charset="0"/>
              <a:buNone/>
            </a:pPr>
            <a:r>
              <a:rPr lang="en-US" altLang="en-US" sz="2200" b="1" dirty="0">
                <a:latin typeface="Calibri" panose="020F0502020204030204" pitchFamily="34" charset="0"/>
                <a:cs typeface="Calibri" panose="020F0502020204030204" pitchFamily="34" charset="0"/>
              </a:rPr>
              <a:t>Illustration:</a:t>
            </a:r>
          </a:p>
          <a:p>
            <a:pPr marL="0" indent="0" fontAlgn="auto">
              <a:spcBef>
                <a:spcPts val="624"/>
              </a:spcBef>
              <a:spcAft>
                <a:spcPts val="0"/>
              </a:spcAft>
              <a:buFont typeface="Arial" panose="020B0604020202020204" pitchFamily="34" charset="0"/>
              <a:buNone/>
            </a:pPr>
            <a:r>
              <a:rPr lang="en-IN" altLang="en-US" sz="2200" dirty="0">
                <a:latin typeface="Calibri" panose="020F0502020204030204" pitchFamily="34" charset="0"/>
                <a:cs typeface="Calibri" panose="020F0502020204030204" pitchFamily="34" charset="0"/>
              </a:rPr>
              <a:t>John and Mary Rich invested $20,000 in a savings account paying 6% interest at the time their son, Mike, was born. The money is to be used by Mike for his college education. On his 18th birthday, Mike withdraws the money from his savings account. How much did Mike withdraw from his account?</a:t>
            </a:r>
            <a:endParaRPr lang="en-US" altLang="en-US" sz="2200" dirty="0">
              <a:latin typeface="Calibri" panose="020F0502020204030204" pitchFamily="34" charset="0"/>
              <a:cs typeface="Calibri" panose="020F0502020204030204" pitchFamily="34" charset="0"/>
            </a:endParaRPr>
          </a:p>
        </p:txBody>
      </p:sp>
      <p:pic>
        <p:nvPicPr>
          <p:cNvPr id="12" name="Picture 2" descr="A time line ranging from 0 to 18 in increments of 1. At point 0, the extreme left, the Present Value (p), equals $20,000; interest, i = 6 percent; time, n = 18 years; and Future value is to be determined. ">
            <a:extLst>
              <a:ext uri="{FF2B5EF4-FFF2-40B4-BE49-F238E27FC236}">
                <a16:creationId xmlns:a16="http://schemas.microsoft.com/office/drawing/2014/main" id="{3A11622E-A74C-4BD1-90E6-BE96069652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8529" y="4235566"/>
            <a:ext cx="7629672" cy="1632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067947"/>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Decide on Factor to Use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Future Value of a Single Amount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pic>
        <p:nvPicPr>
          <p:cNvPr id="8" name="Picture 266" descr="An illustration depicts a table of future value of 1. There are eight columns and the column header reads: (n) Periods; 4 percent; 5 percent; 6 percent; 7 percent; 8 percent; 9 percent and 10 percent. The data are as follows:&#10;(n) Periods, 0; 4 percent, 1.00000; 5 percent, 1.00000; 6 percent, 1.00000; 7 percent, 1.00000; 8 percent, 1.00000; 9 percent, 1.00000; and 10 percent, 1.00000.&#10;(n) Periods, 1; 4 percent, 1.04000; 5 percent, 1.05000; 6 percent, 1.06000; 7 percent, 1.07000; 8 percent, 1.08000; 9 percent, 1.09000; and 10 percent, 1.10000.&#10;(n) Periods, 2; 4 percent, 1.08160; 5 percent, 1.10250; 6 percent, 1.12360; 7 percent, 1.14490; 8 percent, 1.16640; 9 percent, 1.18810; and 10 percent, 1.21000.&#10;(n) Periods, 3; 4 percent, 1.12486; 5 percent, 1.15763; 6 percent, 1.19102; 7 percent, 1.22504; 8 percent, 1.25971; 9 percent, 1.29503; and 10 percent, 1.33100.&#10;(n) Periods, 4; 4 percent, 1.16986; 5 percent, 1.21551; 6 percent, 1.26248; 7 percent, 1.31080; 8 percent, 1.36049; 9 percent, 1.41158; and 10 percent, 1.46410.&#10;(n) Periods, 5; 4 percent, 1.21665; 5 percent, 1.27628; 6 percent, 1.33823; 7 percent, 1.40255; 8 percent, 1.46933; 9 percent, 1.53862; and 10 percent, 1.61051.&#10;Five arrows from the row of fifth period points downward.&#10;(n) Periods, 16; 4 percent, 1.87298; 5 percent, 2.18287; 6 percent, 2.54035; 7 percent, 2.95216; 8 percent, 3.42594; 9 percent, 3.97031; and 10 percent, 4.59497.&#10;(n) Periods, 17; 4 percent, 1.94790; 5 percent, 2.29202; 6 percent, 2.69277; 7 percent, 3.15882; 8 percent, 3.70002; 9 percent, 4.32763; and 10 percent, 5.05447.&#10;(n) Periods, 18; 4 percent, 2.02582; 5 percent, 2.40662; 6 percent, 2.85434 (highlighted); 7 percent, 3.37993; 8 percent, 3.99602; 9 percent, 4.71712; and 10 percent, 5.55992.&#10;(n) Periods, 19; 4 percent, 2.10685; 5 percent, 2.52695; 6 percent, 3.02560; 7 percent, 3.61653; 8 percent, 4.31570; 9 percent, 5.14166; and 10 percent, 6.11591.&#10;(n) Periods, 20; 4 percent, 2.19112; 5 percent, 2.65330; 6 percent, 3.20714; 7 percent, 3.86968; 8 percent, 4.66096; 9 percent, 5.60441; and 10 percent, 6.72750.">
            <a:extLst>
              <a:ext uri="{FF2B5EF4-FFF2-40B4-BE49-F238E27FC236}">
                <a16:creationId xmlns:a16="http://schemas.microsoft.com/office/drawing/2014/main" id="{E78EF671-4F3D-442E-8A47-3C43D72E03A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03490" y="1727200"/>
            <a:ext cx="6362700" cy="3375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Content Placeholder 11" descr="Present value $20000 times factor 2.85434 = future value $57,086.80.">
            <a:extLst>
              <a:ext uri="{FF2B5EF4-FFF2-40B4-BE49-F238E27FC236}">
                <a16:creationId xmlns:a16="http://schemas.microsoft.com/office/drawing/2014/main" id="{6E97612E-331F-4D5A-83B2-3DD2D2D6FC7F}"/>
              </a:ext>
            </a:extLst>
          </p:cNvPr>
          <p:cNvGraphicFramePr>
            <a:graphicFrameLocks noChangeAspect="1"/>
          </p:cNvGraphicFramePr>
          <p:nvPr/>
        </p:nvGraphicFramePr>
        <p:xfrm>
          <a:off x="2079252" y="5343989"/>
          <a:ext cx="5199063" cy="796925"/>
        </p:xfrm>
        <a:graphic>
          <a:graphicData uri="http://schemas.openxmlformats.org/presentationml/2006/ole">
            <mc:AlternateContent xmlns:mc="http://schemas.openxmlformats.org/markup-compatibility/2006">
              <mc:Choice xmlns:v="urn:schemas-microsoft-com:vml" Requires="v">
                <p:oleObj spid="_x0000_s28685" name="Equation" r:id="rId5" imgW="2819160" imgH="431640" progId="Equation.DSMT4">
                  <p:embed/>
                </p:oleObj>
              </mc:Choice>
              <mc:Fallback>
                <p:oleObj name="Equation" r:id="rId5" imgW="2819160" imgH="431640" progId="Equation.DSMT4">
                  <p:embed/>
                  <p:pic>
                    <p:nvPicPr>
                      <p:cNvPr id="12" name="Content Placeholder 11" descr="Present value $20000 times factor 2.85434 = future value $57,086.80.">
                        <a:extLst>
                          <a:ext uri="{FF2B5EF4-FFF2-40B4-BE49-F238E27FC236}">
                            <a16:creationId xmlns:a16="http://schemas.microsoft.com/office/drawing/2014/main" id="{F3E6C06B-43C5-4CF9-817B-6EE0958E500F}"/>
                          </a:ext>
                        </a:extLst>
                      </p:cNvPr>
                      <p:cNvPicPr/>
                      <p:nvPr/>
                    </p:nvPicPr>
                    <p:blipFill>
                      <a:blip r:embed="rId6"/>
                      <a:stretch>
                        <a:fillRect/>
                      </a:stretch>
                    </p:blipFill>
                    <p:spPr>
                      <a:xfrm>
                        <a:off x="2079252" y="5343989"/>
                        <a:ext cx="5199063" cy="796925"/>
                      </a:xfrm>
                      <a:prstGeom prst="rect">
                        <a:avLst/>
                      </a:prstGeom>
                    </p:spPr>
                  </p:pic>
                </p:oleObj>
              </mc:Fallback>
            </mc:AlternateContent>
          </a:graphicData>
        </a:graphic>
      </p:graphicFrame>
    </p:spTree>
    <p:extLst>
      <p:ext uri="{BB962C8B-B14F-4D97-AF65-F5344CB8AC3E}">
        <p14:creationId xmlns:p14="http://schemas.microsoft.com/office/powerpoint/2010/main" val="24401632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tx2">
                    <a:lumMod val="75000"/>
                  </a:schemeClr>
                </a:solidFill>
                <a:latin typeface="Liberation Sans" panose="020B0604020202020204" pitchFamily="34" charset="0"/>
              </a:rPr>
              <a:t>Future Value of an Annuity</a:t>
            </a:r>
          </a:p>
        </p:txBody>
      </p:sp>
      <p:sp>
        <p:nvSpPr>
          <p:cNvPr id="3482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15</a:t>
            </a:fld>
            <a:endParaRPr lang="en-US"/>
          </a:p>
        </p:txBody>
      </p:sp>
      <p:sp>
        <p:nvSpPr>
          <p:cNvPr id="8" name="Content Placeholder 5">
            <a:extLst>
              <a:ext uri="{FF2B5EF4-FFF2-40B4-BE49-F238E27FC236}">
                <a16:creationId xmlns:a16="http://schemas.microsoft.com/office/drawing/2014/main" id="{AD4BE6C5-B693-46A1-B145-F276763E07F4}"/>
              </a:ext>
            </a:extLst>
          </p:cNvPr>
          <p:cNvSpPr txBox="1">
            <a:spLocks/>
          </p:cNvSpPr>
          <p:nvPr/>
        </p:nvSpPr>
        <p:spPr>
          <a:xfrm>
            <a:off x="609600" y="1432560"/>
            <a:ext cx="8229600" cy="975360"/>
          </a:xfrm>
          <a:prstGeom prst="rect">
            <a:avLst/>
          </a:prstGeom>
        </p:spPr>
        <p:txBody>
          <a:bodyPr>
            <a:noAutofit/>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0"/>
              </a:spcAft>
              <a:buFont typeface="Arial" panose="020B0604020202020204" pitchFamily="34" charset="0"/>
              <a:buNone/>
            </a:pPr>
            <a:r>
              <a:rPr lang="en-US" altLang="en-US" sz="2600" b="1">
                <a:latin typeface="Calibri" panose="020F0502020204030204" pitchFamily="34" charset="0"/>
                <a:cs typeface="Calibri" panose="020F0502020204030204" pitchFamily="34" charset="0"/>
              </a:rPr>
              <a:t>Illustration:</a:t>
            </a:r>
            <a:r>
              <a:rPr lang="en-US" altLang="en-US" sz="2600">
                <a:latin typeface="Calibri" panose="020F0502020204030204" pitchFamily="34" charset="0"/>
                <a:cs typeface="Calibri" panose="020F0502020204030204" pitchFamily="34" charset="0"/>
              </a:rPr>
              <a:t> Assume that you invest $2,000 at the end of each year for three years at 5% interest compounded annually.</a:t>
            </a:r>
            <a:endParaRPr lang="en-US" altLang="en-US" sz="2600" dirty="0">
              <a:latin typeface="Calibri" panose="020F0502020204030204" pitchFamily="34" charset="0"/>
              <a:cs typeface="Calibri" panose="020F0502020204030204" pitchFamily="34" charset="0"/>
            </a:endParaRPr>
          </a:p>
        </p:txBody>
      </p:sp>
      <p:pic>
        <p:nvPicPr>
          <p:cNvPr id="9" name="Picture 2" descr="A time diagram for a three-year annuity is presented. The data from the time diagram are: Amount invested at the end of 1 year = $2,000; Amount invested at the end of 2 year = $2,000; Interest = 5%, Time, n = 3 years, and Future value = $2,000 is determined.">
            <a:extLst>
              <a:ext uri="{FF2B5EF4-FFF2-40B4-BE49-F238E27FC236}">
                <a16:creationId xmlns:a16="http://schemas.microsoft.com/office/drawing/2014/main" id="{8647AA07-CDF9-4C45-95D6-077B7D4FD0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8583" y="2975991"/>
            <a:ext cx="7387536" cy="242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2006828"/>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Using Future Value of 1 Table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Future Value of an Annuity</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graphicFrame>
        <p:nvGraphicFramePr>
          <p:cNvPr id="10" name="Content Placeholder 10" descr="Illustration: invest = $2000, i = 5 %, n = 3 years.">
            <a:extLst>
              <a:ext uri="{FF2B5EF4-FFF2-40B4-BE49-F238E27FC236}">
                <a16:creationId xmlns:a16="http://schemas.microsoft.com/office/drawing/2014/main" id="{DB00C795-1FC9-4524-851F-B76E5EC7D40C}"/>
              </a:ext>
            </a:extLst>
          </p:cNvPr>
          <p:cNvGraphicFramePr>
            <a:graphicFrameLocks noChangeAspect="1"/>
          </p:cNvGraphicFramePr>
          <p:nvPr/>
        </p:nvGraphicFramePr>
        <p:xfrm>
          <a:off x="655287" y="2131796"/>
          <a:ext cx="1449383" cy="1299916"/>
        </p:xfrm>
        <a:graphic>
          <a:graphicData uri="http://schemas.openxmlformats.org/presentationml/2006/ole">
            <mc:AlternateContent xmlns:mc="http://schemas.openxmlformats.org/markup-compatibility/2006">
              <mc:Choice xmlns:v="urn:schemas-microsoft-com:vml" Requires="v">
                <p:oleObj spid="_x0000_s29711" name="Equation" r:id="rId4" imgW="990360" imgH="888840" progId="Equation.DSMT4">
                  <p:embed/>
                </p:oleObj>
              </mc:Choice>
              <mc:Fallback>
                <p:oleObj name="Equation" r:id="rId4" imgW="990360" imgH="888840" progId="Equation.DSMT4">
                  <p:embed/>
                  <p:pic>
                    <p:nvPicPr>
                      <p:cNvPr id="13" name="Content Placeholder 10" descr="Illustration: invest = $2000, i = 5 %, n = 3 years."/>
                      <p:cNvPicPr/>
                      <p:nvPr/>
                    </p:nvPicPr>
                    <p:blipFill>
                      <a:blip r:embed="rId5"/>
                      <a:stretch>
                        <a:fillRect/>
                      </a:stretch>
                    </p:blipFill>
                    <p:spPr>
                      <a:xfrm>
                        <a:off x="655287" y="2131796"/>
                        <a:ext cx="1449383" cy="1299916"/>
                      </a:xfrm>
                      <a:prstGeom prst="rect">
                        <a:avLst/>
                      </a:prstGeom>
                    </p:spPr>
                  </p:pic>
                </p:oleObj>
              </mc:Fallback>
            </mc:AlternateContent>
          </a:graphicData>
        </a:graphic>
      </p:graphicFrame>
      <p:sp>
        <p:nvSpPr>
          <p:cNvPr id="11" name="Content Placeholder 2">
            <a:extLst>
              <a:ext uri="{FF2B5EF4-FFF2-40B4-BE49-F238E27FC236}">
                <a16:creationId xmlns:a16="http://schemas.microsoft.com/office/drawing/2014/main" id="{90776532-CB35-4EC9-8284-EDB24A82E8A2}"/>
              </a:ext>
            </a:extLst>
          </p:cNvPr>
          <p:cNvSpPr txBox="1">
            <a:spLocks/>
          </p:cNvSpPr>
          <p:nvPr/>
        </p:nvSpPr>
        <p:spPr>
          <a:xfrm>
            <a:off x="3685879" y="1752600"/>
            <a:ext cx="4352041" cy="359004"/>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IN" sz="2000" b="1">
                <a:latin typeface="Calibri" panose="020F0502020204030204" pitchFamily="34" charset="0"/>
                <a:cs typeface="Calibri" panose="020F0502020204030204" pitchFamily="34" charset="0"/>
              </a:rPr>
              <a:t>Table 1 Future Value of 1</a:t>
            </a:r>
            <a:endParaRPr lang="en-IN" sz="2000" b="1" dirty="0">
              <a:latin typeface="Calibri" panose="020F0502020204030204" pitchFamily="34" charset="0"/>
              <a:cs typeface="Calibri" panose="020F0502020204030204" pitchFamily="34" charset="0"/>
            </a:endParaRPr>
          </a:p>
        </p:txBody>
      </p:sp>
      <p:graphicFrame>
        <p:nvGraphicFramePr>
          <p:cNvPr id="12" name="Table Placeholder 13">
            <a:extLst>
              <a:ext uri="{FF2B5EF4-FFF2-40B4-BE49-F238E27FC236}">
                <a16:creationId xmlns:a16="http://schemas.microsoft.com/office/drawing/2014/main" id="{73B4C3D6-2AD3-425A-83BC-1867D4453450}"/>
              </a:ext>
            </a:extLst>
          </p:cNvPr>
          <p:cNvGraphicFramePr>
            <a:graphicFrameLocks/>
          </p:cNvGraphicFramePr>
          <p:nvPr/>
        </p:nvGraphicFramePr>
        <p:xfrm>
          <a:off x="3754913" y="2194560"/>
          <a:ext cx="4733800" cy="1920240"/>
        </p:xfrm>
        <a:graphic>
          <a:graphicData uri="http://schemas.openxmlformats.org/drawingml/2006/table">
            <a:tbl>
              <a:tblPr firstRow="1"/>
              <a:tblGrid>
                <a:gridCol w="952625">
                  <a:extLst>
                    <a:ext uri="{9D8B030D-6E8A-4147-A177-3AD203B41FA5}">
                      <a16:colId xmlns:a16="http://schemas.microsoft.com/office/drawing/2014/main" val="3907873198"/>
                    </a:ext>
                  </a:extLst>
                </a:gridCol>
                <a:gridCol w="1084646">
                  <a:extLst>
                    <a:ext uri="{9D8B030D-6E8A-4147-A177-3AD203B41FA5}">
                      <a16:colId xmlns:a16="http://schemas.microsoft.com/office/drawing/2014/main" val="3615933643"/>
                    </a:ext>
                  </a:extLst>
                </a:gridCol>
                <a:gridCol w="898843">
                  <a:extLst>
                    <a:ext uri="{9D8B030D-6E8A-4147-A177-3AD203B41FA5}">
                      <a16:colId xmlns:a16="http://schemas.microsoft.com/office/drawing/2014/main" val="2869694226"/>
                    </a:ext>
                  </a:extLst>
                </a:gridCol>
                <a:gridCol w="898843">
                  <a:extLst>
                    <a:ext uri="{9D8B030D-6E8A-4147-A177-3AD203B41FA5}">
                      <a16:colId xmlns:a16="http://schemas.microsoft.com/office/drawing/2014/main" val="1825347873"/>
                    </a:ext>
                  </a:extLst>
                </a:gridCol>
                <a:gridCol w="898843">
                  <a:extLst>
                    <a:ext uri="{9D8B030D-6E8A-4147-A177-3AD203B41FA5}">
                      <a16:colId xmlns:a16="http://schemas.microsoft.com/office/drawing/2014/main" val="3685929239"/>
                    </a:ext>
                  </a:extLst>
                </a:gridCol>
              </a:tblGrid>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a:t>
                      </a:r>
                      <a:r>
                        <a:rPr lang="en-US" sz="1600" b="1" i="1" dirty="0">
                          <a:effectLst/>
                          <a:latin typeface="Calibri" panose="020F0502020204030204" pitchFamily="34" charset="0"/>
                          <a:cs typeface="Calibri" panose="020F0502020204030204" pitchFamily="34" charset="0"/>
                        </a:rPr>
                        <a:t>n</a:t>
                      </a:r>
                      <a:r>
                        <a:rPr lang="en-US" sz="1600" b="1" dirty="0">
                          <a:effectLst/>
                          <a:latin typeface="Calibri" panose="020F0502020204030204" pitchFamily="34" charset="0"/>
                          <a:cs typeface="Calibri" panose="020F0502020204030204" pitchFamily="34" charset="0"/>
                        </a:rPr>
                        <a:t>) Periods</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4%</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5%</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6%</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7%</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2882773"/>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1.00000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1" dirty="0">
                          <a:effectLst/>
                          <a:latin typeface="Calibri" panose="020F0502020204030204" pitchFamily="34" charset="0"/>
                          <a:cs typeface="Calibri" panose="020F0502020204030204" pitchFamily="34" charset="0"/>
                        </a:rPr>
                        <a:t>1.00000</a:t>
                      </a:r>
                      <a:endPar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1.00000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1.00000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15488333"/>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1</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1.04000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1" dirty="0">
                          <a:effectLst/>
                          <a:latin typeface="Calibri" panose="020F0502020204030204" pitchFamily="34" charset="0"/>
                          <a:cs typeface="Calibri" panose="020F0502020204030204" pitchFamily="34" charset="0"/>
                        </a:rPr>
                        <a:t>1.05000</a:t>
                      </a:r>
                      <a:endPar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1.06000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1.07000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23719864"/>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1.08160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1" dirty="0">
                          <a:effectLst/>
                          <a:latin typeface="Calibri" panose="020F0502020204030204" pitchFamily="34" charset="0"/>
                          <a:cs typeface="Calibri" panose="020F0502020204030204" pitchFamily="34" charset="0"/>
                        </a:rPr>
                        <a:t>1.10250</a:t>
                      </a:r>
                      <a:endPar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1.12360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1.14490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89196440"/>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3</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1.12486</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1.15763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1.19102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1.22504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63581905"/>
                  </a:ext>
                </a:extLst>
              </a:tr>
            </a:tbl>
          </a:graphicData>
        </a:graphic>
      </p:graphicFrame>
      <p:pic>
        <p:nvPicPr>
          <p:cNvPr id="13" name="Picture 119" descr="A table summarizes the computation of the future value of periodic payment. The table has five columns. The column headings from left to right are: Invested at End of Year, Number of Compounding Periods, Amount Invested, Future Value of 1 Factor at 5%, and Future Value. The column headers of third, fourth and fifth columns are expressed as: Amount invested times Future values of 1 factor at 5% equals Future value. &#10;The data from the table are:&#10;Invested at End of Year, 1; Number of Compounding Periods, 2; Amount Invested, $2,000; Future Value of 1 Factor at 5%, 1.10250, and Future Value, $2,205.&#10;Invested at End of Year, 2; Number of Compounding Periods, 1; Amount Invested, 2,000; Future Value of 1 Factor at 5%, 1.05000, and Future Value, 2,100.&#10;Invested at End of Year, 3; Number of Compounding Periods, 0; Amount Invested, 2,000; Future Value of 1 Factor at 5%, 1.00000, and Future Value, 2.000.&#10;The amount under the heading Future Value of 1 Factor at 5% are totaled as 3.15250.&#10;The amount under the heading Future Value are totaled as $6,305.">
            <a:extLst>
              <a:ext uri="{FF2B5EF4-FFF2-40B4-BE49-F238E27FC236}">
                <a16:creationId xmlns:a16="http://schemas.microsoft.com/office/drawing/2014/main" id="{A41E54D6-CCA0-44E2-94AE-1ED3C75B70B5}"/>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103720" y="4368800"/>
            <a:ext cx="6934200" cy="1760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2662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Another Example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Future Value of an Annuity</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14" name="Content Placeholder 5">
            <a:extLst>
              <a:ext uri="{FF2B5EF4-FFF2-40B4-BE49-F238E27FC236}">
                <a16:creationId xmlns:a16="http://schemas.microsoft.com/office/drawing/2014/main" id="{F572793D-A4B6-498B-B54F-4095147836CA}"/>
              </a:ext>
            </a:extLst>
          </p:cNvPr>
          <p:cNvSpPr txBox="1">
            <a:spLocks/>
          </p:cNvSpPr>
          <p:nvPr/>
        </p:nvSpPr>
        <p:spPr>
          <a:xfrm>
            <a:off x="573687" y="1677433"/>
            <a:ext cx="8229600" cy="2305050"/>
          </a:xfrm>
          <a:prstGeom prst="rect">
            <a:avLst/>
          </a:prstGeom>
        </p:spPr>
        <p:txBody>
          <a:bodyPr>
            <a:noAutofit/>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0"/>
              </a:spcAft>
              <a:buFont typeface="Arial" panose="020B0604020202020204" pitchFamily="34" charset="0"/>
              <a:buNone/>
            </a:pPr>
            <a:r>
              <a:rPr lang="en-US" altLang="en-US" sz="2000">
                <a:latin typeface="Calibri" panose="020F0502020204030204" pitchFamily="34" charset="0"/>
                <a:cs typeface="Calibri" panose="020F0502020204030204" pitchFamily="34" charset="0"/>
              </a:rPr>
              <a:t>When the periodic payments (receipts) are the same in each period, the future value can be computed by using a Future Value of an Annuity of 1 Table.</a:t>
            </a:r>
            <a:endParaRPr lang="en-US" altLang="en-US" sz="2000" b="1">
              <a:latin typeface="Calibri" panose="020F0502020204030204" pitchFamily="34" charset="0"/>
              <a:cs typeface="Calibri" panose="020F0502020204030204" pitchFamily="34" charset="0"/>
            </a:endParaRPr>
          </a:p>
          <a:p>
            <a:pPr marL="0" indent="0" fontAlgn="auto">
              <a:spcBef>
                <a:spcPts val="624"/>
              </a:spcBef>
              <a:spcAft>
                <a:spcPts val="0"/>
              </a:spcAft>
              <a:buFont typeface="Arial" panose="020B0604020202020204" pitchFamily="34" charset="0"/>
              <a:buNone/>
            </a:pPr>
            <a:r>
              <a:rPr lang="en-IN" sz="2000" b="1">
                <a:latin typeface="Calibri" panose="020F0502020204030204" pitchFamily="34" charset="0"/>
                <a:cs typeface="Calibri" panose="020F0502020204030204" pitchFamily="34" charset="0"/>
              </a:rPr>
              <a:t>Illustration:</a:t>
            </a:r>
            <a:r>
              <a:rPr lang="en-IN" sz="2000">
                <a:latin typeface="Calibri" panose="020F0502020204030204" pitchFamily="34" charset="0"/>
                <a:cs typeface="Calibri" panose="020F0502020204030204" pitchFamily="34" charset="0"/>
              </a:rPr>
              <a:t>  John and Char Lewis's daughter, Debra, has just started high school. They decide to start a college fund for her and will invest $2,500 in a savings account at the end of each year she is in high school (4 payments total). The account will earn 6% interest compounded annually. How much will be in the college fund at the time Debra graduates from high school?</a:t>
            </a:r>
            <a:endParaRPr lang="en-US" sz="2000" dirty="0">
              <a:latin typeface="Calibri" panose="020F0502020204030204" pitchFamily="34" charset="0"/>
              <a:cs typeface="Calibri" panose="020F0502020204030204" pitchFamily="34" charset="0"/>
            </a:endParaRPr>
          </a:p>
        </p:txBody>
      </p:sp>
      <p:pic>
        <p:nvPicPr>
          <p:cNvPr id="15" name="Picture 2" descr="A time line diagram for a three-year annuity is presented. The data from the time diagram are: Amount invested at the end of 1 year = $2,500; Amount invested at the end of 2 year = $2,500; Amount invested at the end of 3 year = $2,500; Interest = 6 percent; Time, n = 4 years, and Future value = $2,500 is determined.">
            <a:extLst>
              <a:ext uri="{FF2B5EF4-FFF2-40B4-BE49-F238E27FC236}">
                <a16:creationId xmlns:a16="http://schemas.microsoft.com/office/drawing/2014/main" id="{108B9EA1-F97E-4B61-BEC4-A0FF75A8E8C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9279" y="4372051"/>
            <a:ext cx="7205442" cy="2015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983129"/>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Using Future Value of an Annuity of 1 Table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Future Value of an Annuity</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8" name="Content Placeholder 5">
            <a:extLst>
              <a:ext uri="{FF2B5EF4-FFF2-40B4-BE49-F238E27FC236}">
                <a16:creationId xmlns:a16="http://schemas.microsoft.com/office/drawing/2014/main" id="{BF2A84EE-CCD5-4055-9523-A94086FD86A0}"/>
              </a:ext>
            </a:extLst>
          </p:cNvPr>
          <p:cNvSpPr txBox="1">
            <a:spLocks/>
          </p:cNvSpPr>
          <p:nvPr/>
        </p:nvSpPr>
        <p:spPr>
          <a:xfrm>
            <a:off x="609600" y="1752600"/>
            <a:ext cx="4419600" cy="457200"/>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IN" sz="2000" b="1" dirty="0">
                <a:latin typeface="Calibri" panose="020F0502020204030204" pitchFamily="34" charset="0"/>
                <a:cs typeface="Calibri" panose="020F0502020204030204" pitchFamily="34" charset="0"/>
              </a:rPr>
              <a:t>Table 2 Future Value of an Annuity of 1</a:t>
            </a:r>
          </a:p>
        </p:txBody>
      </p:sp>
      <p:graphicFrame>
        <p:nvGraphicFramePr>
          <p:cNvPr id="9" name="Table Placeholder 11">
            <a:extLst>
              <a:ext uri="{FF2B5EF4-FFF2-40B4-BE49-F238E27FC236}">
                <a16:creationId xmlns:a16="http://schemas.microsoft.com/office/drawing/2014/main" id="{2570431A-C460-4868-95C0-5FC375B27A3C}"/>
              </a:ext>
            </a:extLst>
          </p:cNvPr>
          <p:cNvGraphicFramePr>
            <a:graphicFrameLocks/>
          </p:cNvGraphicFramePr>
          <p:nvPr>
            <p:extLst>
              <p:ext uri="{D42A27DB-BD31-4B8C-83A1-F6EECF244321}">
                <p14:modId xmlns:p14="http://schemas.microsoft.com/office/powerpoint/2010/main" val="3950580705"/>
              </p:ext>
            </p:extLst>
          </p:nvPr>
        </p:nvGraphicFramePr>
        <p:xfrm>
          <a:off x="1380276" y="2270642"/>
          <a:ext cx="6383449" cy="2255520"/>
        </p:xfrm>
        <a:graphic>
          <a:graphicData uri="http://schemas.openxmlformats.org/drawingml/2006/table">
            <a:tbl>
              <a:tblPr firstRow="1" firstCol="1"/>
              <a:tblGrid>
                <a:gridCol w="1090404">
                  <a:extLst>
                    <a:ext uri="{9D8B030D-6E8A-4147-A177-3AD203B41FA5}">
                      <a16:colId xmlns:a16="http://schemas.microsoft.com/office/drawing/2014/main" val="1448997083"/>
                    </a:ext>
                  </a:extLst>
                </a:gridCol>
                <a:gridCol w="898843">
                  <a:extLst>
                    <a:ext uri="{9D8B030D-6E8A-4147-A177-3AD203B41FA5}">
                      <a16:colId xmlns:a16="http://schemas.microsoft.com/office/drawing/2014/main" val="1459603227"/>
                    </a:ext>
                  </a:extLst>
                </a:gridCol>
                <a:gridCol w="898843">
                  <a:extLst>
                    <a:ext uri="{9D8B030D-6E8A-4147-A177-3AD203B41FA5}">
                      <a16:colId xmlns:a16="http://schemas.microsoft.com/office/drawing/2014/main" val="819957049"/>
                    </a:ext>
                  </a:extLst>
                </a:gridCol>
                <a:gridCol w="902018">
                  <a:extLst>
                    <a:ext uri="{9D8B030D-6E8A-4147-A177-3AD203B41FA5}">
                      <a16:colId xmlns:a16="http://schemas.microsoft.com/office/drawing/2014/main" val="1306769230"/>
                    </a:ext>
                  </a:extLst>
                </a:gridCol>
                <a:gridCol w="795655">
                  <a:extLst>
                    <a:ext uri="{9D8B030D-6E8A-4147-A177-3AD203B41FA5}">
                      <a16:colId xmlns:a16="http://schemas.microsoft.com/office/drawing/2014/main" val="3116096133"/>
                    </a:ext>
                  </a:extLst>
                </a:gridCol>
                <a:gridCol w="898843">
                  <a:extLst>
                    <a:ext uri="{9D8B030D-6E8A-4147-A177-3AD203B41FA5}">
                      <a16:colId xmlns:a16="http://schemas.microsoft.com/office/drawing/2014/main" val="295171546"/>
                    </a:ext>
                  </a:extLst>
                </a:gridCol>
                <a:gridCol w="898843">
                  <a:extLst>
                    <a:ext uri="{9D8B030D-6E8A-4147-A177-3AD203B41FA5}">
                      <a16:colId xmlns:a16="http://schemas.microsoft.com/office/drawing/2014/main" val="2228381664"/>
                    </a:ext>
                  </a:extLst>
                </a:gridCol>
              </a:tblGrid>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a:t>
                      </a:r>
                      <a:r>
                        <a:rPr lang="en-US" sz="1600" b="1" i="1" dirty="0">
                          <a:effectLst/>
                          <a:latin typeface="Calibri" panose="020F0502020204030204" pitchFamily="34" charset="0"/>
                          <a:cs typeface="Calibri" panose="020F0502020204030204" pitchFamily="34" charset="0"/>
                        </a:rPr>
                        <a:t>n</a:t>
                      </a:r>
                      <a:r>
                        <a:rPr lang="en-US" sz="1600" b="1" dirty="0">
                          <a:effectLst/>
                          <a:latin typeface="Calibri" panose="020F0502020204030204" pitchFamily="34" charset="0"/>
                          <a:cs typeface="Calibri" panose="020F0502020204030204" pitchFamily="34" charset="0"/>
                        </a:rPr>
                        <a:t>) Payments</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4%</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5%</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6%</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7%</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8%</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9%</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00439"/>
                  </a:ext>
                </a:extLst>
              </a:tr>
              <a:tr h="123481">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304800" algn="dec"/>
                        </a:tabLst>
                      </a:pPr>
                      <a:r>
                        <a:rPr lang="en-US" sz="1600" dirty="0">
                          <a:effectLst/>
                          <a:latin typeface="Calibri" panose="020F0502020204030204" pitchFamily="34" charset="0"/>
                          <a:cs typeface="Calibri" panose="020F0502020204030204" pitchFamily="34" charset="0"/>
                        </a:rPr>
                        <a:t>1</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39700" algn="dec"/>
                        </a:tabLst>
                      </a:pPr>
                      <a:r>
                        <a:rPr lang="en-US" sz="1600" dirty="0">
                          <a:effectLst/>
                          <a:latin typeface="Calibri" panose="020F0502020204030204" pitchFamily="34" charset="0"/>
                          <a:cs typeface="Calibri" panose="020F0502020204030204" pitchFamily="34" charset="0"/>
                        </a:rPr>
                        <a:t>1.00000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14300" algn="dec"/>
                        </a:tabLst>
                      </a:pPr>
                      <a:r>
                        <a:rPr lang="en-US" sz="1600" dirty="0">
                          <a:effectLst/>
                          <a:latin typeface="Calibri" panose="020F0502020204030204" pitchFamily="34" charset="0"/>
                          <a:cs typeface="Calibri" panose="020F0502020204030204" pitchFamily="34" charset="0"/>
                        </a:rPr>
                        <a:t>1.00000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a:effectLst/>
                          <a:latin typeface="Calibri" panose="020F0502020204030204" pitchFamily="34" charset="0"/>
                          <a:cs typeface="Calibri" panose="020F0502020204030204" pitchFamily="34" charset="0"/>
                        </a:rPr>
                        <a:t>1.00000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dirty="0">
                          <a:effectLst/>
                          <a:latin typeface="Calibri" panose="020F0502020204030204" pitchFamily="34" charset="0"/>
                          <a:cs typeface="Calibri" panose="020F0502020204030204" pitchFamily="34" charset="0"/>
                        </a:rPr>
                        <a:t>1.0000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a:effectLst/>
                          <a:latin typeface="Calibri" panose="020F0502020204030204" pitchFamily="34" charset="0"/>
                          <a:cs typeface="Calibri" panose="020F0502020204030204" pitchFamily="34" charset="0"/>
                        </a:rPr>
                        <a:t>1.00000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a:effectLst/>
                          <a:latin typeface="Calibri" panose="020F0502020204030204" pitchFamily="34" charset="0"/>
                          <a:cs typeface="Calibri" panose="020F0502020204030204" pitchFamily="34" charset="0"/>
                        </a:rPr>
                        <a:t>1.00000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64657191"/>
                  </a:ext>
                </a:extLst>
              </a:tr>
              <a:tr h="123481">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304800" algn="dec"/>
                        </a:tabLst>
                      </a:pPr>
                      <a:r>
                        <a:rPr lang="en-US" sz="1600" dirty="0">
                          <a:effectLst/>
                          <a:latin typeface="Calibri" panose="020F0502020204030204" pitchFamily="34" charset="0"/>
                          <a:cs typeface="Calibri" panose="020F0502020204030204" pitchFamily="34" charset="0"/>
                        </a:rPr>
                        <a:t>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39700" algn="dec"/>
                        </a:tabLst>
                      </a:pPr>
                      <a:r>
                        <a:rPr lang="en-US" sz="1600">
                          <a:effectLst/>
                          <a:latin typeface="Calibri" panose="020F0502020204030204" pitchFamily="34" charset="0"/>
                          <a:cs typeface="Calibri" panose="020F0502020204030204" pitchFamily="34" charset="0"/>
                        </a:rPr>
                        <a:t>2.04000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14300" algn="dec"/>
                        </a:tabLst>
                      </a:pPr>
                      <a:r>
                        <a:rPr lang="en-US" sz="1600" dirty="0">
                          <a:effectLst/>
                          <a:latin typeface="Calibri" panose="020F0502020204030204" pitchFamily="34" charset="0"/>
                          <a:cs typeface="Calibri" panose="020F0502020204030204" pitchFamily="34" charset="0"/>
                        </a:rPr>
                        <a:t>2.05000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dirty="0">
                          <a:effectLst/>
                          <a:latin typeface="Calibri" panose="020F0502020204030204" pitchFamily="34" charset="0"/>
                          <a:cs typeface="Calibri" panose="020F0502020204030204" pitchFamily="34" charset="0"/>
                        </a:rPr>
                        <a:t>2.06000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a:effectLst/>
                          <a:latin typeface="Calibri" panose="020F0502020204030204" pitchFamily="34" charset="0"/>
                          <a:cs typeface="Calibri" panose="020F0502020204030204" pitchFamily="34" charset="0"/>
                        </a:rPr>
                        <a:t>2.0700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a:effectLst/>
                          <a:latin typeface="Calibri" panose="020F0502020204030204" pitchFamily="34" charset="0"/>
                          <a:cs typeface="Calibri" panose="020F0502020204030204" pitchFamily="34" charset="0"/>
                        </a:rPr>
                        <a:t>2.08000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a:effectLst/>
                          <a:latin typeface="Calibri" panose="020F0502020204030204" pitchFamily="34" charset="0"/>
                          <a:cs typeface="Calibri" panose="020F0502020204030204" pitchFamily="34" charset="0"/>
                        </a:rPr>
                        <a:t>2.09000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51238009"/>
                  </a:ext>
                </a:extLst>
              </a:tr>
              <a:tr h="123481">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304800" algn="dec"/>
                        </a:tabLst>
                      </a:pPr>
                      <a:r>
                        <a:rPr lang="en-US" sz="1600" dirty="0">
                          <a:effectLst/>
                          <a:latin typeface="Calibri" panose="020F0502020204030204" pitchFamily="34" charset="0"/>
                          <a:cs typeface="Calibri" panose="020F0502020204030204" pitchFamily="34" charset="0"/>
                        </a:rPr>
                        <a:t>3</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39700" algn="dec"/>
                        </a:tabLst>
                      </a:pPr>
                      <a:r>
                        <a:rPr lang="en-US" sz="1600">
                          <a:effectLst/>
                          <a:latin typeface="Calibri" panose="020F0502020204030204" pitchFamily="34" charset="0"/>
                          <a:cs typeface="Calibri" panose="020F0502020204030204" pitchFamily="34" charset="0"/>
                        </a:rPr>
                        <a:t>3.12160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14300" algn="dec"/>
                        </a:tabLst>
                      </a:pPr>
                      <a:r>
                        <a:rPr lang="en-US" sz="1600" dirty="0">
                          <a:effectLst/>
                          <a:latin typeface="Calibri" panose="020F0502020204030204" pitchFamily="34" charset="0"/>
                          <a:cs typeface="Calibri" panose="020F0502020204030204" pitchFamily="34" charset="0"/>
                        </a:rPr>
                        <a:t>3.15250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dirty="0">
                          <a:effectLst/>
                          <a:latin typeface="Calibri" panose="020F0502020204030204" pitchFamily="34" charset="0"/>
                          <a:cs typeface="Calibri" panose="020F0502020204030204" pitchFamily="34" charset="0"/>
                        </a:rPr>
                        <a:t>3.18360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dirty="0">
                          <a:effectLst/>
                          <a:latin typeface="Calibri" panose="020F0502020204030204" pitchFamily="34" charset="0"/>
                          <a:cs typeface="Calibri" panose="020F0502020204030204" pitchFamily="34" charset="0"/>
                        </a:rPr>
                        <a:t>3.2149</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a:effectLst/>
                          <a:latin typeface="Calibri" panose="020F0502020204030204" pitchFamily="34" charset="0"/>
                          <a:cs typeface="Calibri" panose="020F0502020204030204" pitchFamily="34" charset="0"/>
                        </a:rPr>
                        <a:t>3.24640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a:effectLst/>
                          <a:latin typeface="Calibri" panose="020F0502020204030204" pitchFamily="34" charset="0"/>
                          <a:cs typeface="Calibri" panose="020F0502020204030204" pitchFamily="34" charset="0"/>
                        </a:rPr>
                        <a:t>3.27810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59903974"/>
                  </a:ext>
                </a:extLst>
              </a:tr>
              <a:tr h="123481">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304800" algn="dec"/>
                        </a:tabLst>
                      </a:pPr>
                      <a:r>
                        <a:rPr lang="en-US" sz="1600" dirty="0">
                          <a:effectLst/>
                          <a:latin typeface="Calibri" panose="020F0502020204030204" pitchFamily="34" charset="0"/>
                          <a:cs typeface="Calibri" panose="020F0502020204030204" pitchFamily="34" charset="0"/>
                        </a:rPr>
                        <a:t>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39700" algn="dec"/>
                        </a:tabLst>
                      </a:pPr>
                      <a:r>
                        <a:rPr lang="en-US" sz="1600">
                          <a:effectLst/>
                          <a:latin typeface="Calibri" panose="020F0502020204030204" pitchFamily="34" charset="0"/>
                          <a:cs typeface="Calibri" panose="020F0502020204030204" pitchFamily="34" charset="0"/>
                        </a:rPr>
                        <a:t>4.24646</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14300" algn="dec"/>
                        </a:tabLst>
                      </a:pPr>
                      <a:r>
                        <a:rPr lang="en-US" sz="1600">
                          <a:effectLst/>
                          <a:latin typeface="Calibri" panose="020F0502020204030204" pitchFamily="34" charset="0"/>
                          <a:cs typeface="Calibri" panose="020F0502020204030204" pitchFamily="34" charset="0"/>
                        </a:rPr>
                        <a:t>4.31013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b="0" dirty="0">
                          <a:effectLst/>
                          <a:latin typeface="Calibri" panose="020F0502020204030204" pitchFamily="34" charset="0"/>
                          <a:cs typeface="Calibri" panose="020F0502020204030204" pitchFamily="34" charset="0"/>
                        </a:rPr>
                        <a:t>4.37462</a:t>
                      </a:r>
                      <a:endParaRPr lang="en-US" sz="16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dirty="0">
                          <a:effectLst/>
                          <a:latin typeface="Calibri" panose="020F0502020204030204" pitchFamily="34" charset="0"/>
                          <a:cs typeface="Calibri" panose="020F0502020204030204" pitchFamily="34" charset="0"/>
                        </a:rPr>
                        <a:t>4.4399</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dirty="0">
                          <a:effectLst/>
                          <a:latin typeface="Calibri" panose="020F0502020204030204" pitchFamily="34" charset="0"/>
                          <a:cs typeface="Calibri" panose="020F0502020204030204" pitchFamily="34" charset="0"/>
                        </a:rPr>
                        <a:t>4.50611</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a:effectLst/>
                          <a:latin typeface="Calibri" panose="020F0502020204030204" pitchFamily="34" charset="0"/>
                          <a:cs typeface="Calibri" panose="020F0502020204030204" pitchFamily="34" charset="0"/>
                        </a:rPr>
                        <a:t>4.57313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34366357"/>
                  </a:ext>
                </a:extLst>
              </a:tr>
              <a:tr h="123481">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304800" algn="dec"/>
                        </a:tabLst>
                      </a:pPr>
                      <a:r>
                        <a:rPr lang="en-US" sz="1600" dirty="0">
                          <a:effectLst/>
                          <a:latin typeface="Calibri" panose="020F0502020204030204" pitchFamily="34" charset="0"/>
                          <a:cs typeface="Calibri" panose="020F0502020204030204" pitchFamily="34" charset="0"/>
                        </a:rPr>
                        <a:t>5</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39700" algn="dec"/>
                        </a:tabLst>
                      </a:pPr>
                      <a:r>
                        <a:rPr lang="en-US" sz="1600">
                          <a:effectLst/>
                          <a:latin typeface="Calibri" panose="020F0502020204030204" pitchFamily="34" charset="0"/>
                          <a:cs typeface="Calibri" panose="020F0502020204030204" pitchFamily="34" charset="0"/>
                        </a:rPr>
                        <a:t>5.41632</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14300" algn="dec"/>
                        </a:tabLst>
                      </a:pPr>
                      <a:r>
                        <a:rPr lang="en-US" sz="1600">
                          <a:effectLst/>
                          <a:latin typeface="Calibri" panose="020F0502020204030204" pitchFamily="34" charset="0"/>
                          <a:cs typeface="Calibri" panose="020F0502020204030204" pitchFamily="34" charset="0"/>
                        </a:rPr>
                        <a:t>5.52563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a:effectLst/>
                          <a:latin typeface="Calibri" panose="020F0502020204030204" pitchFamily="34" charset="0"/>
                          <a:cs typeface="Calibri" panose="020F0502020204030204" pitchFamily="34" charset="0"/>
                        </a:rPr>
                        <a:t>5.63709</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a:effectLst/>
                          <a:latin typeface="Calibri" panose="020F0502020204030204" pitchFamily="34" charset="0"/>
                          <a:cs typeface="Calibri" panose="020F0502020204030204" pitchFamily="34" charset="0"/>
                        </a:rPr>
                        <a:t>5.7507</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dirty="0">
                          <a:effectLst/>
                          <a:latin typeface="Calibri" panose="020F0502020204030204" pitchFamily="34" charset="0"/>
                          <a:cs typeface="Calibri" panose="020F0502020204030204" pitchFamily="34" charset="0"/>
                        </a:rPr>
                        <a:t>5.86660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tabLst>
                          <a:tab pos="101600" algn="dec"/>
                        </a:tabLst>
                      </a:pPr>
                      <a:r>
                        <a:rPr lang="en-US" sz="1600" dirty="0">
                          <a:effectLst/>
                          <a:latin typeface="Calibri" panose="020F0502020204030204" pitchFamily="34" charset="0"/>
                          <a:cs typeface="Calibri" panose="020F0502020204030204" pitchFamily="34" charset="0"/>
                        </a:rPr>
                        <a:t>5.98471</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998308171"/>
                  </a:ext>
                </a:extLst>
              </a:tr>
            </a:tbl>
          </a:graphicData>
        </a:graphic>
      </p:graphicFrame>
      <p:sp>
        <p:nvSpPr>
          <p:cNvPr id="10" name="Content Placeholder 5">
            <a:extLst>
              <a:ext uri="{FF2B5EF4-FFF2-40B4-BE49-F238E27FC236}">
                <a16:creationId xmlns:a16="http://schemas.microsoft.com/office/drawing/2014/main" id="{DC757975-95D8-4E26-8FAC-12C77401E01C}"/>
              </a:ext>
            </a:extLst>
          </p:cNvPr>
          <p:cNvSpPr txBox="1">
            <a:spLocks/>
          </p:cNvSpPr>
          <p:nvPr/>
        </p:nvSpPr>
        <p:spPr>
          <a:xfrm>
            <a:off x="304800" y="4647416"/>
            <a:ext cx="8534400" cy="457200"/>
          </a:xfrm>
          <a:prstGeom prst="rect">
            <a:avLst/>
          </a:prstGeom>
        </p:spPr>
        <p:txBody>
          <a:bodyPr>
            <a:normAutofit lnSpcReduction="10000"/>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en-US" altLang="en-US" sz="2600" b="1">
                <a:latin typeface="Calibri" panose="020F0502020204030204" pitchFamily="34" charset="0"/>
                <a:cs typeface="Calibri" panose="020F0502020204030204" pitchFamily="34" charset="0"/>
              </a:rPr>
              <a:t>What factor do we use?</a:t>
            </a:r>
            <a:endParaRPr lang="en-US" altLang="en-US" sz="2600" b="1" dirty="0">
              <a:latin typeface="Calibri" panose="020F0502020204030204" pitchFamily="34" charset="0"/>
              <a:cs typeface="Calibri" panose="020F0502020204030204" pitchFamily="34" charset="0"/>
            </a:endParaRPr>
          </a:p>
        </p:txBody>
      </p:sp>
      <p:graphicFrame>
        <p:nvGraphicFramePr>
          <p:cNvPr id="11" name="Content Placeholder 11" descr="Payment $2,500 times factor 4.37462 = present value $10,936.55.">
            <a:extLst>
              <a:ext uri="{FF2B5EF4-FFF2-40B4-BE49-F238E27FC236}">
                <a16:creationId xmlns:a16="http://schemas.microsoft.com/office/drawing/2014/main" id="{ED8823F6-5F12-44D6-B030-3B9E67B079F7}"/>
              </a:ext>
            </a:extLst>
          </p:cNvPr>
          <p:cNvGraphicFramePr>
            <a:graphicFrameLocks noChangeAspect="1"/>
          </p:cNvGraphicFramePr>
          <p:nvPr/>
        </p:nvGraphicFramePr>
        <p:xfrm>
          <a:off x="2567559" y="5282056"/>
          <a:ext cx="4008882" cy="695419"/>
        </p:xfrm>
        <a:graphic>
          <a:graphicData uri="http://schemas.openxmlformats.org/presentationml/2006/ole">
            <mc:AlternateContent xmlns:mc="http://schemas.openxmlformats.org/markup-compatibility/2006">
              <mc:Choice xmlns:v="urn:schemas-microsoft-com:vml" Requires="v">
                <p:oleObj spid="_x0000_s31758" name="Equation" r:id="rId4" imgW="2489040" imgH="431640" progId="Equation.DSMT4">
                  <p:embed/>
                </p:oleObj>
              </mc:Choice>
              <mc:Fallback>
                <p:oleObj name="Equation" r:id="rId4" imgW="2489040" imgH="431640" progId="Equation.DSMT4">
                  <p:embed/>
                  <p:pic>
                    <p:nvPicPr>
                      <p:cNvPr id="14" name="Content Placeholder 11" descr="Payment $2,500 times factor 4.37462 = present value $10,936.55.">
                        <a:extLst>
                          <a:ext uri="{FF2B5EF4-FFF2-40B4-BE49-F238E27FC236}">
                            <a16:creationId xmlns:a16="http://schemas.microsoft.com/office/drawing/2014/main" id="{078DCA10-D6AF-4771-BA87-EF74EB60EA88}"/>
                          </a:ext>
                        </a:extLst>
                      </p:cNvPr>
                      <p:cNvPicPr/>
                      <p:nvPr/>
                    </p:nvPicPr>
                    <p:blipFill>
                      <a:blip r:embed="rId5"/>
                      <a:stretch>
                        <a:fillRect/>
                      </a:stretch>
                    </p:blipFill>
                    <p:spPr>
                      <a:xfrm>
                        <a:off x="2567559" y="5282056"/>
                        <a:ext cx="4008882" cy="695419"/>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C2B74A3-4A83-4225-A7B2-5A3A36B7B804}"/>
              </a:ext>
            </a:extLst>
          </p:cNvPr>
          <p:cNvSpPr/>
          <p:nvPr/>
        </p:nvSpPr>
        <p:spPr bwMode="auto">
          <a:xfrm>
            <a:off x="4343400" y="3886200"/>
            <a:ext cx="762000" cy="304800"/>
          </a:xfrm>
          <a:prstGeom prst="rect">
            <a:avLst/>
          </a:prstGeom>
          <a:noFill/>
          <a:ln w="19050" cap="sq"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868905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999" y="3886200"/>
            <a:ext cx="7732713" cy="520700"/>
          </a:xfrm>
        </p:spPr>
        <p:txBody>
          <a:bodyPr/>
          <a:lstStyle/>
          <a:p>
            <a:pPr>
              <a:spcBef>
                <a:spcPct val="0"/>
              </a:spcBef>
            </a:pPr>
            <a:r>
              <a:rPr lang="en-US" sz="1800" kern="1200" dirty="0">
                <a:solidFill>
                  <a:schemeClr val="tx1"/>
                </a:solidFill>
                <a:effectLst/>
                <a:latin typeface="Liberation Sans" panose="020B0604020202020204" pitchFamily="34" charset="0"/>
              </a:rPr>
              <a:t>Learning Objective Appendix G-2</a:t>
            </a:r>
          </a:p>
        </p:txBody>
      </p:sp>
      <p:sp>
        <p:nvSpPr>
          <p:cNvPr id="4" name="Rectangle 5"/>
          <p:cNvSpPr>
            <a:spLocks noChangeArrowheads="1"/>
          </p:cNvSpPr>
          <p:nvPr/>
        </p:nvSpPr>
        <p:spPr bwMode="auto">
          <a:xfrm>
            <a:off x="762000" y="4419600"/>
            <a:ext cx="7772400" cy="928688"/>
          </a:xfrm>
          <a:prstGeom prst="rect">
            <a:avLst/>
          </a:prstGeom>
          <a:solidFill>
            <a:srgbClr val="045072"/>
          </a:solidFill>
          <a:ln>
            <a:noFill/>
          </a:ln>
          <a:effectLst/>
        </p:spPr>
        <p:txBody>
          <a:bodyPr wrap="square" lIns="86493" tIns="34597" rIns="86493" bIns="43247" anchor="ctr"/>
          <a:lstStyle/>
          <a:p>
            <a:pPr marL="111120" algn="l"/>
            <a:r>
              <a:rPr lang="en-US" sz="3200" dirty="0">
                <a:solidFill>
                  <a:srgbClr val="FFFFFF"/>
                </a:solidFill>
                <a:latin typeface="Liberation Sans" panose="020B0604020202020204" pitchFamily="34" charset="0"/>
              </a:rPr>
              <a:t>Present Values</a:t>
            </a:r>
          </a:p>
        </p:txBody>
      </p:sp>
      <p:sp>
        <p:nvSpPr>
          <p:cNvPr id="2" name="Slide Number Placeholder 1"/>
          <p:cNvSpPr>
            <a:spLocks noGrp="1"/>
          </p:cNvSpPr>
          <p:nvPr>
            <p:ph type="sldNum" sz="quarter" idx="12"/>
          </p:nvPr>
        </p:nvSpPr>
        <p:spPr/>
        <p:txBody>
          <a:bodyPr/>
          <a:lstStyle/>
          <a:p>
            <a:fld id="{D127233D-E477-41C3-A055-3D1B1EEA723B}" type="slidenum">
              <a:rPr lang="en-US" smtClean="0"/>
              <a:t>19</a:t>
            </a:fld>
            <a:endParaRPr lang="en-US"/>
          </a:p>
        </p:txBody>
      </p:sp>
    </p:spTree>
    <p:extLst>
      <p:ext uri="{BB962C8B-B14F-4D97-AF65-F5344CB8AC3E}">
        <p14:creationId xmlns:p14="http://schemas.microsoft.com/office/powerpoint/2010/main" val="68810060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999" y="3886200"/>
            <a:ext cx="7732713" cy="520700"/>
          </a:xfrm>
        </p:spPr>
        <p:txBody>
          <a:bodyPr/>
          <a:lstStyle/>
          <a:p>
            <a:pPr>
              <a:spcBef>
                <a:spcPct val="0"/>
              </a:spcBef>
            </a:pPr>
            <a:r>
              <a:rPr lang="en-US" sz="1800" kern="1200" dirty="0">
                <a:solidFill>
                  <a:schemeClr val="tx1"/>
                </a:solidFill>
                <a:effectLst/>
                <a:latin typeface="Liberation Sans" panose="020B0604020202020204" pitchFamily="34" charset="0"/>
              </a:rPr>
              <a:t>Learning Objective Appendix G-1</a:t>
            </a:r>
          </a:p>
        </p:txBody>
      </p:sp>
      <p:sp>
        <p:nvSpPr>
          <p:cNvPr id="4" name="Rectangle 5"/>
          <p:cNvSpPr>
            <a:spLocks noChangeArrowheads="1"/>
          </p:cNvSpPr>
          <p:nvPr/>
        </p:nvSpPr>
        <p:spPr bwMode="auto">
          <a:xfrm>
            <a:off x="762000" y="4419600"/>
            <a:ext cx="7772400" cy="928688"/>
          </a:xfrm>
          <a:prstGeom prst="rect">
            <a:avLst/>
          </a:prstGeom>
          <a:solidFill>
            <a:srgbClr val="045072"/>
          </a:solidFill>
          <a:ln>
            <a:noFill/>
          </a:ln>
          <a:effectLst/>
        </p:spPr>
        <p:txBody>
          <a:bodyPr wrap="square" lIns="86493" tIns="34597" rIns="86493" bIns="43247" anchor="ctr"/>
          <a:lstStyle/>
          <a:p>
            <a:pPr marL="111120" algn="l"/>
            <a:r>
              <a:rPr lang="en-US" sz="3200" dirty="0">
                <a:solidFill>
                  <a:srgbClr val="FFFFFF"/>
                </a:solidFill>
                <a:latin typeface="Liberation Sans" panose="020B0604020202020204" pitchFamily="34" charset="0"/>
              </a:rPr>
              <a:t>Interest and Future Values</a:t>
            </a:r>
          </a:p>
        </p:txBody>
      </p:sp>
      <p:sp>
        <p:nvSpPr>
          <p:cNvPr id="2" name="Slide Number Placeholder 1"/>
          <p:cNvSpPr>
            <a:spLocks noGrp="1"/>
          </p:cNvSpPr>
          <p:nvPr>
            <p:ph type="sldNum" sz="quarter" idx="12"/>
          </p:nvPr>
        </p:nvSpPr>
        <p:spPr/>
        <p:txBody>
          <a:bodyPr/>
          <a:lstStyle/>
          <a:p>
            <a:fld id="{D127233D-E477-41C3-A055-3D1B1EEA723B}" type="slidenum">
              <a:rPr lang="en-US" smtClean="0"/>
              <a:t>2</a:t>
            </a:fld>
            <a:endParaRPr lang="en-US"/>
          </a:p>
        </p:txBody>
      </p:sp>
    </p:spTree>
    <p:extLst>
      <p:ext uri="{BB962C8B-B14F-4D97-AF65-F5344CB8AC3E}">
        <p14:creationId xmlns:p14="http://schemas.microsoft.com/office/powerpoint/2010/main" val="1329904344"/>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533400" y="274320"/>
            <a:ext cx="8247743" cy="928688"/>
          </a:xfrm>
          <a:prstGeom prst="rect">
            <a:avLst/>
          </a:prstGeom>
          <a:solidFill>
            <a:srgbClr val="045072"/>
          </a:solidFill>
          <a:ln>
            <a:noFill/>
          </a:ln>
          <a:effectLst/>
        </p:spPr>
        <p:txBody>
          <a:bodyPr wrap="square" lIns="86493" tIns="34597" rIns="86493" bIns="43247" anchor="ctr"/>
          <a:lstStyle/>
          <a:p>
            <a:pPr marL="111120" algn="l"/>
            <a:r>
              <a:rPr lang="en-US" sz="3200" dirty="0">
                <a:solidFill>
                  <a:srgbClr val="FFFFFF"/>
                </a:solidFill>
                <a:latin typeface="Liberation Sans" panose="020B0604020202020204" pitchFamily="34" charset="0"/>
              </a:rPr>
              <a:t>Outline</a:t>
            </a:r>
          </a:p>
        </p:txBody>
      </p:sp>
      <p:sp>
        <p:nvSpPr>
          <p:cNvPr id="5" name="Text Box 3"/>
          <p:cNvSpPr txBox="1">
            <a:spLocks noChangeArrowheads="1"/>
          </p:cNvSpPr>
          <p:nvPr/>
        </p:nvSpPr>
        <p:spPr bwMode="auto">
          <a:xfrm>
            <a:off x="533400" y="1479550"/>
            <a:ext cx="7772400" cy="2205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Present value variables</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Present value of a single amount</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Present value of an annuity</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Time periods and discounting</a:t>
            </a:r>
          </a:p>
        </p:txBody>
      </p:sp>
      <p:sp>
        <p:nvSpPr>
          <p:cNvPr id="2" name="Slide Number Placeholder 1"/>
          <p:cNvSpPr>
            <a:spLocks noGrp="1"/>
          </p:cNvSpPr>
          <p:nvPr>
            <p:ph type="sldNum" sz="quarter" idx="12"/>
          </p:nvPr>
        </p:nvSpPr>
        <p:spPr/>
        <p:txBody>
          <a:bodyPr/>
          <a:lstStyle/>
          <a:p>
            <a:fld id="{D127233D-E477-41C3-A055-3D1B1EEA723B}" type="slidenum">
              <a:rPr lang="en-US" smtClean="0"/>
              <a:t>20</a:t>
            </a:fld>
            <a:endParaRPr lang="en-US"/>
          </a:p>
        </p:txBody>
      </p:sp>
    </p:spTree>
    <p:extLst>
      <p:ext uri="{BB962C8B-B14F-4D97-AF65-F5344CB8AC3E}">
        <p14:creationId xmlns:p14="http://schemas.microsoft.com/office/powerpoint/2010/main" val="408327480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tx2">
                    <a:lumMod val="75000"/>
                  </a:schemeClr>
                </a:solidFill>
                <a:latin typeface="Liberation Sans" panose="020B0604020202020204" pitchFamily="34" charset="0"/>
              </a:rPr>
              <a:t>Present Value Variables</a:t>
            </a:r>
          </a:p>
        </p:txBody>
      </p:sp>
      <p:sp>
        <p:nvSpPr>
          <p:cNvPr id="3482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21</a:t>
            </a:fld>
            <a:endParaRPr lang="en-US"/>
          </a:p>
        </p:txBody>
      </p:sp>
      <p:sp>
        <p:nvSpPr>
          <p:cNvPr id="8" name="Content Placeholder 5">
            <a:extLst>
              <a:ext uri="{FF2B5EF4-FFF2-40B4-BE49-F238E27FC236}">
                <a16:creationId xmlns:a16="http://schemas.microsoft.com/office/drawing/2014/main" id="{AD4BE6C5-B693-46A1-B145-F276763E07F4}"/>
              </a:ext>
            </a:extLst>
          </p:cNvPr>
          <p:cNvSpPr txBox="1">
            <a:spLocks/>
          </p:cNvSpPr>
          <p:nvPr/>
        </p:nvSpPr>
        <p:spPr>
          <a:xfrm>
            <a:off x="609600" y="1295400"/>
            <a:ext cx="8229600" cy="4206239"/>
          </a:xfrm>
          <a:prstGeom prst="rect">
            <a:avLst/>
          </a:prstGeom>
        </p:spPr>
        <p:txBody>
          <a:bodyPr>
            <a:noAutofit/>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24"/>
              </a:spcBef>
              <a:spcAft>
                <a:spcPts val="0"/>
              </a:spcAft>
              <a:buClrTx/>
              <a:buSzTx/>
              <a:buFont typeface="Arial"/>
              <a:buNone/>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a:t>
            </a:r>
            <a:r>
              <a:rPr kumimoji="0" lang="en-US" altLang="en-US" sz="26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present value</a:t>
            </a: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is the value now of a given amount to be paid or received in the future, assuming compound interest. </a:t>
            </a:r>
          </a:p>
          <a:p>
            <a:pPr marL="0" marR="0" lvl="0" indent="0" algn="l" defTabSz="914400" rtl="0" eaLnBrk="1" fontAlgn="auto" latinLnBrk="0" hangingPunct="1">
              <a:lnSpc>
                <a:spcPct val="100000"/>
              </a:lnSpc>
              <a:spcBef>
                <a:spcPts val="624"/>
              </a:spcBef>
              <a:spcAft>
                <a:spcPts val="0"/>
              </a:spcAft>
              <a:buClrTx/>
              <a:buSzTx/>
              <a:buFont typeface="Arial"/>
              <a:buNone/>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Present value variables:</a:t>
            </a:r>
          </a:p>
          <a:p>
            <a:pPr marL="461963" marR="0" lvl="1" indent="-461963" algn="l" defTabSz="914400" rtl="0" eaLnBrk="1" fontAlgn="auto" latinLnBrk="0" hangingPunct="1">
              <a:lnSpc>
                <a:spcPct val="100000"/>
              </a:lnSpc>
              <a:spcBef>
                <a:spcPts val="624"/>
              </a:spcBef>
              <a:spcAft>
                <a:spcPts val="0"/>
              </a:spcAft>
              <a:buClr>
                <a:srgbClr val="911B21"/>
              </a:buClr>
              <a:buSzTx/>
              <a:buFontTx/>
              <a:buAutoNum type="arabicPeriod"/>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Dollar amount to be received (future amount).</a:t>
            </a:r>
          </a:p>
          <a:p>
            <a:pPr marL="461963" marR="0" lvl="1" indent="-461963" algn="l" defTabSz="914400" rtl="0" eaLnBrk="1" fontAlgn="auto" latinLnBrk="0" hangingPunct="1">
              <a:lnSpc>
                <a:spcPct val="100000"/>
              </a:lnSpc>
              <a:spcBef>
                <a:spcPts val="624"/>
              </a:spcBef>
              <a:spcAft>
                <a:spcPts val="0"/>
              </a:spcAft>
              <a:buClr>
                <a:srgbClr val="911B21"/>
              </a:buClr>
              <a:buSzTx/>
              <a:buFontTx/>
              <a:buAutoNum type="arabicPeriod"/>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Length of time until amount is received (number of periods).</a:t>
            </a:r>
          </a:p>
          <a:p>
            <a:pPr marL="461963" marR="0" lvl="1" indent="-461963" algn="l" defTabSz="914400" rtl="0" eaLnBrk="1" fontAlgn="auto" latinLnBrk="0" hangingPunct="1">
              <a:lnSpc>
                <a:spcPct val="100000"/>
              </a:lnSpc>
              <a:spcBef>
                <a:spcPts val="624"/>
              </a:spcBef>
              <a:spcAft>
                <a:spcPts val="0"/>
              </a:spcAft>
              <a:buClr>
                <a:srgbClr val="911B21"/>
              </a:buClr>
              <a:buSzTx/>
              <a:buFontTx/>
              <a:buAutoNum type="arabicPeriod"/>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Interest rate (the discount rate).</a:t>
            </a:r>
          </a:p>
        </p:txBody>
      </p:sp>
    </p:spTree>
    <p:extLst>
      <p:ext uri="{BB962C8B-B14F-4D97-AF65-F5344CB8AC3E}">
        <p14:creationId xmlns:p14="http://schemas.microsoft.com/office/powerpoint/2010/main" val="2556872164"/>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tx2">
                    <a:lumMod val="75000"/>
                  </a:schemeClr>
                </a:solidFill>
                <a:latin typeface="Liberation Sans" panose="020B0604020202020204" pitchFamily="34" charset="0"/>
              </a:rPr>
              <a:t>Present Value of a Single Amount</a:t>
            </a:r>
          </a:p>
        </p:txBody>
      </p:sp>
      <p:sp>
        <p:nvSpPr>
          <p:cNvPr id="3482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22</a:t>
            </a:fld>
            <a:endParaRPr lang="en-US"/>
          </a:p>
        </p:txBody>
      </p:sp>
      <p:graphicFrame>
        <p:nvGraphicFramePr>
          <p:cNvPr id="6" name="Picture Placeholder 6" descr="An expression of present value are presented. The expression for present value shows: Present value P V = Future Value F V divided by left parenthesis 1 + i right parenthesis to the power of n.">
            <a:extLst>
              <a:ext uri="{FF2B5EF4-FFF2-40B4-BE49-F238E27FC236}">
                <a16:creationId xmlns:a16="http://schemas.microsoft.com/office/drawing/2014/main" id="{97FF91A6-2E68-4DDA-959D-3650085E2864}"/>
              </a:ext>
            </a:extLst>
          </p:cNvPr>
          <p:cNvGraphicFramePr>
            <a:graphicFrameLocks noChangeAspect="1"/>
          </p:cNvGraphicFramePr>
          <p:nvPr>
            <p:extLst>
              <p:ext uri="{D42A27DB-BD31-4B8C-83A1-F6EECF244321}">
                <p14:modId xmlns:p14="http://schemas.microsoft.com/office/powerpoint/2010/main" val="4036113439"/>
              </p:ext>
            </p:extLst>
          </p:nvPr>
        </p:nvGraphicFramePr>
        <p:xfrm>
          <a:off x="685800" y="1981200"/>
          <a:ext cx="7949904" cy="715985"/>
        </p:xfrm>
        <a:graphic>
          <a:graphicData uri="http://schemas.openxmlformats.org/presentationml/2006/ole">
            <mc:AlternateContent xmlns:mc="http://schemas.openxmlformats.org/markup-compatibility/2006">
              <mc:Choice xmlns:v="urn:schemas-microsoft-com:vml" Requires="v">
                <p:oleObj spid="_x0000_s34828" name="Equation" r:id="rId4" imgW="3067050" imgH="276386" progId="Equation.DSMT4">
                  <p:embed/>
                </p:oleObj>
              </mc:Choice>
              <mc:Fallback>
                <p:oleObj name="Equation" r:id="rId4" imgW="3067050" imgH="276386" progId="Equation.DSMT4">
                  <p:embed/>
                  <p:pic>
                    <p:nvPicPr>
                      <p:cNvPr id="7" name="Picture Placeholder 6" descr="An expression of present value are presented. The expression for present value shows: Present value P V = Future Value F V divided by left parenthesis 1 + i right parenthesis to the power of n.">
                        <a:extLst>
                          <a:ext uri="{FF2B5EF4-FFF2-40B4-BE49-F238E27FC236}">
                            <a16:creationId xmlns:a16="http://schemas.microsoft.com/office/drawing/2014/main" id="{6E35DAF9-E88B-4297-8BD3-72D0367DF3AD}"/>
                          </a:ext>
                        </a:extLst>
                      </p:cNvPr>
                      <p:cNvPicPr/>
                      <p:nvPr/>
                    </p:nvPicPr>
                    <p:blipFill>
                      <a:blip r:embed="rId5"/>
                      <a:stretch>
                        <a:fillRect/>
                      </a:stretch>
                    </p:blipFill>
                    <p:spPr>
                      <a:xfrm>
                        <a:off x="685800" y="1981200"/>
                        <a:ext cx="7949904" cy="715985"/>
                      </a:xfrm>
                      <a:prstGeom prst="rect">
                        <a:avLst/>
                      </a:prstGeom>
                    </p:spPr>
                  </p:pic>
                </p:oleObj>
              </mc:Fallback>
            </mc:AlternateContent>
          </a:graphicData>
        </a:graphic>
      </p:graphicFrame>
      <p:sp>
        <p:nvSpPr>
          <p:cNvPr id="9" name="Content Placeholder 5">
            <a:extLst>
              <a:ext uri="{FF2B5EF4-FFF2-40B4-BE49-F238E27FC236}">
                <a16:creationId xmlns:a16="http://schemas.microsoft.com/office/drawing/2014/main" id="{82A06B6B-0CF0-43A0-B73F-57CDE1F23C2A}"/>
              </a:ext>
            </a:extLst>
          </p:cNvPr>
          <p:cNvSpPr txBox="1">
            <a:spLocks/>
          </p:cNvSpPr>
          <p:nvPr/>
        </p:nvSpPr>
        <p:spPr>
          <a:xfrm>
            <a:off x="1425388" y="3474944"/>
            <a:ext cx="7239000" cy="2078691"/>
          </a:xfrm>
          <a:prstGeom prst="rect">
            <a:avLst/>
          </a:prstGeom>
        </p:spPr>
        <p:txBody>
          <a:bodyPr/>
          <a:lstStyle>
            <a:lvl1pPr marL="0" indent="0" algn="l" defTabSz="914400" rtl="0" eaLnBrk="1" latinLnBrk="0" hangingPunct="1">
              <a:lnSpc>
                <a:spcPct val="90000"/>
              </a:lnSpc>
              <a:spcBef>
                <a:spcPts val="1000"/>
              </a:spcBef>
              <a:buFont typeface="Arial"/>
              <a:buNone/>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100000"/>
              </a:lnSpc>
              <a:spcBef>
                <a:spcPts val="624"/>
              </a:spcBef>
              <a:spcAft>
                <a:spcPts val="0"/>
              </a:spcAft>
            </a:pPr>
            <a:r>
              <a:rPr lang="en-US" altLang="en-US" sz="2400" i="1" dirty="0">
                <a:latin typeface="Calibri" panose="020F0502020204030204" pitchFamily="34" charset="0"/>
                <a:cs typeface="Calibri" panose="020F0502020204030204" pitchFamily="34" charset="0"/>
              </a:rPr>
              <a:t>FV </a:t>
            </a:r>
            <a:r>
              <a:rPr lang="en-US" altLang="en-US" sz="2400" dirty="0">
                <a:latin typeface="Calibri" panose="020F0502020204030204" pitchFamily="34" charset="0"/>
                <a:cs typeface="Calibri" panose="020F0502020204030204" pitchFamily="34" charset="0"/>
              </a:rPr>
              <a:t>= future value </a:t>
            </a:r>
          </a:p>
          <a:p>
            <a:pPr fontAlgn="auto">
              <a:lnSpc>
                <a:spcPct val="100000"/>
              </a:lnSpc>
              <a:spcBef>
                <a:spcPts val="624"/>
              </a:spcBef>
              <a:spcAft>
                <a:spcPts val="0"/>
              </a:spcAft>
            </a:pPr>
            <a:r>
              <a:rPr lang="en-US" altLang="en-US" sz="2400" i="1" dirty="0">
                <a:latin typeface="Calibri" panose="020F0502020204030204" pitchFamily="34" charset="0"/>
                <a:cs typeface="Calibri" panose="020F0502020204030204" pitchFamily="34" charset="0"/>
              </a:rPr>
              <a:t>PV </a:t>
            </a:r>
            <a:r>
              <a:rPr lang="en-US" altLang="en-US" sz="2400" dirty="0">
                <a:latin typeface="Calibri" panose="020F0502020204030204" pitchFamily="34" charset="0"/>
                <a:cs typeface="Calibri" panose="020F0502020204030204" pitchFamily="34" charset="0"/>
              </a:rPr>
              <a:t>= present value</a:t>
            </a:r>
          </a:p>
          <a:p>
            <a:pPr fontAlgn="auto">
              <a:lnSpc>
                <a:spcPct val="100000"/>
              </a:lnSpc>
              <a:spcBef>
                <a:spcPts val="624"/>
              </a:spcBef>
              <a:spcAft>
                <a:spcPts val="0"/>
              </a:spcAft>
            </a:pPr>
            <a:r>
              <a:rPr lang="en-US" altLang="en-US" sz="2400" i="1" dirty="0" err="1">
                <a:latin typeface="Calibri" panose="020F0502020204030204" pitchFamily="34" charset="0"/>
                <a:cs typeface="Calibri" panose="020F0502020204030204" pitchFamily="34" charset="0"/>
              </a:rPr>
              <a:t>i</a:t>
            </a:r>
            <a:r>
              <a:rPr lang="en-US" altLang="en-US" sz="2400" i="1" dirty="0">
                <a:latin typeface="Calibri" panose="020F0502020204030204" pitchFamily="34" charset="0"/>
                <a:cs typeface="Calibri" panose="020F0502020204030204" pitchFamily="34" charset="0"/>
              </a:rPr>
              <a:t> </a:t>
            </a:r>
            <a:r>
              <a:rPr lang="en-US" altLang="en-US" sz="2400" dirty="0">
                <a:latin typeface="Calibri" panose="020F0502020204030204" pitchFamily="34" charset="0"/>
                <a:cs typeface="Calibri" panose="020F0502020204030204" pitchFamily="34" charset="0"/>
              </a:rPr>
              <a:t>= interest rate for one period</a:t>
            </a:r>
          </a:p>
          <a:p>
            <a:pPr fontAlgn="auto">
              <a:lnSpc>
                <a:spcPct val="100000"/>
              </a:lnSpc>
              <a:spcBef>
                <a:spcPts val="624"/>
              </a:spcBef>
              <a:spcAft>
                <a:spcPts val="0"/>
              </a:spcAft>
            </a:pPr>
            <a:r>
              <a:rPr lang="en-US" altLang="en-US" sz="2400" i="1" dirty="0">
                <a:latin typeface="Calibri" panose="020F0502020204030204" pitchFamily="34" charset="0"/>
                <a:cs typeface="Calibri" panose="020F0502020204030204" pitchFamily="34" charset="0"/>
              </a:rPr>
              <a:t>n </a:t>
            </a:r>
            <a:r>
              <a:rPr lang="en-US" altLang="en-US" sz="2400" dirty="0">
                <a:latin typeface="Calibri" panose="020F0502020204030204" pitchFamily="34" charset="0"/>
                <a:cs typeface="Calibri" panose="020F0502020204030204" pitchFamily="34" charset="0"/>
              </a:rPr>
              <a:t>= number of periods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091998"/>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 Single Amount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8" name="Content Placeholder 5">
            <a:extLst>
              <a:ext uri="{FF2B5EF4-FFF2-40B4-BE49-F238E27FC236}">
                <a16:creationId xmlns:a16="http://schemas.microsoft.com/office/drawing/2014/main" id="{A677262D-268D-41B6-AAE0-FC28AD129DD0}"/>
              </a:ext>
            </a:extLst>
          </p:cNvPr>
          <p:cNvSpPr txBox="1">
            <a:spLocks/>
          </p:cNvSpPr>
          <p:nvPr/>
        </p:nvSpPr>
        <p:spPr>
          <a:xfrm>
            <a:off x="533400" y="1295400"/>
            <a:ext cx="8534400" cy="838200"/>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en-US" sz="2400" b="1">
                <a:latin typeface="Calibri" panose="020F0502020204030204" pitchFamily="34" charset="0"/>
                <a:cs typeface="Calibri" panose="020F0502020204030204" pitchFamily="34" charset="0"/>
              </a:rPr>
              <a:t>Illustration:</a:t>
            </a:r>
            <a:r>
              <a:rPr lang="en-US" altLang="en-US" sz="2400">
                <a:latin typeface="Calibri" panose="020F0502020204030204" pitchFamily="34" charset="0"/>
                <a:cs typeface="Calibri" panose="020F0502020204030204" pitchFamily="34" charset="0"/>
              </a:rPr>
              <a:t> If you want a 10% rate of return, you would compute the present value of $1,000 for one year as follows:</a:t>
            </a:r>
            <a:endParaRPr lang="en-US" altLang="en-US" sz="2400" dirty="0">
              <a:latin typeface="Calibri" panose="020F0502020204030204" pitchFamily="34" charset="0"/>
              <a:cs typeface="Calibri" panose="020F0502020204030204" pitchFamily="34" charset="0"/>
            </a:endParaRPr>
          </a:p>
        </p:txBody>
      </p:sp>
      <p:graphicFrame>
        <p:nvGraphicFramePr>
          <p:cNvPr id="9" name="Picture Placeholder 7" descr="The computation of $1,000 discounted at 10% for one year is as follows: P V = Future Value, F V divided by left parenthesis 1 + i right parenthesis to the power of n = $1,000 divided by left parenthesis 1 + 0.10 right parenthesis to the power of 1 = $1,000 divided by 1.10 = $909.09.">
            <a:extLst>
              <a:ext uri="{FF2B5EF4-FFF2-40B4-BE49-F238E27FC236}">
                <a16:creationId xmlns:a16="http://schemas.microsoft.com/office/drawing/2014/main" id="{1EE2D40D-233D-4A69-9529-16A21B84BD86}"/>
              </a:ext>
            </a:extLst>
          </p:cNvPr>
          <p:cNvGraphicFramePr>
            <a:graphicFrameLocks noChangeAspect="1"/>
          </p:cNvGraphicFramePr>
          <p:nvPr>
            <p:extLst>
              <p:ext uri="{D42A27DB-BD31-4B8C-83A1-F6EECF244321}">
                <p14:modId xmlns:p14="http://schemas.microsoft.com/office/powerpoint/2010/main" val="118983129"/>
              </p:ext>
            </p:extLst>
          </p:nvPr>
        </p:nvGraphicFramePr>
        <p:xfrm>
          <a:off x="3661679" y="2228894"/>
          <a:ext cx="2277842" cy="1484922"/>
        </p:xfrm>
        <a:graphic>
          <a:graphicData uri="http://schemas.openxmlformats.org/presentationml/2006/ole">
            <mc:AlternateContent xmlns:mc="http://schemas.openxmlformats.org/markup-compatibility/2006">
              <mc:Choice xmlns:v="urn:schemas-microsoft-com:vml" Requires="v">
                <p:oleObj spid="_x0000_s33804" name="Equation" r:id="rId4" imgW="1504998" imgH="981204" progId="Equation.DSMT4">
                  <p:embed/>
                </p:oleObj>
              </mc:Choice>
              <mc:Fallback>
                <p:oleObj name="Equation" r:id="rId4" imgW="1504998" imgH="981204" progId="Equation.DSMT4">
                  <p:embed/>
                  <p:pic>
                    <p:nvPicPr>
                      <p:cNvPr id="8" name="Picture Placeholder 7" descr="The computation of $1,000 discounted at 10% for one year is as follows: P V = Future Value, F V divided by left parenthesis 1 + i right parenthesis to the power of n = $1,000 divided by left parenthesis 1 + 0.10 right parenthesis to the power of 1 = $1,000 divided by 1.10 = $909.09.">
                        <a:extLst>
                          <a:ext uri="{FF2B5EF4-FFF2-40B4-BE49-F238E27FC236}">
                            <a16:creationId xmlns:a16="http://schemas.microsoft.com/office/drawing/2014/main" id="{FBAC7B39-1386-4CBC-933B-930AB43062EC}"/>
                          </a:ext>
                        </a:extLst>
                      </p:cNvPr>
                      <p:cNvPicPr/>
                      <p:nvPr/>
                    </p:nvPicPr>
                    <p:blipFill>
                      <a:blip r:embed="rId5"/>
                      <a:stretch>
                        <a:fillRect/>
                      </a:stretch>
                    </p:blipFill>
                    <p:spPr>
                      <a:xfrm>
                        <a:off x="3661679" y="2228894"/>
                        <a:ext cx="2277842" cy="1484922"/>
                      </a:xfrm>
                      <a:prstGeom prst="rect">
                        <a:avLst/>
                      </a:prstGeom>
                    </p:spPr>
                  </p:pic>
                </p:oleObj>
              </mc:Fallback>
            </mc:AlternateContent>
          </a:graphicData>
        </a:graphic>
      </p:graphicFrame>
      <p:pic>
        <p:nvPicPr>
          <p:cNvPr id="10" name="Picture 20" descr="A time diagram for finding present value if discounted for one period is presented. The data from the time diagram are: present value = $909.09 is to be determined; Interest= 10%; Time, n = 1 year; and Future value = $1,000.">
            <a:extLst>
              <a:ext uri="{FF2B5EF4-FFF2-40B4-BE49-F238E27FC236}">
                <a16:creationId xmlns:a16="http://schemas.microsoft.com/office/drawing/2014/main" id="{FBCDCB19-7D5C-42EF-B3D5-2672371B432E}"/>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196340" y="3848100"/>
            <a:ext cx="7208520" cy="1783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43949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What Table Do We Use?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 Single Amount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12" name="Content Placeholder 5">
            <a:extLst>
              <a:ext uri="{FF2B5EF4-FFF2-40B4-BE49-F238E27FC236}">
                <a16:creationId xmlns:a16="http://schemas.microsoft.com/office/drawing/2014/main" id="{873A57A1-E279-44A6-9543-98D5CC6B5C94}"/>
              </a:ext>
            </a:extLst>
          </p:cNvPr>
          <p:cNvSpPr txBox="1">
            <a:spLocks/>
          </p:cNvSpPr>
          <p:nvPr/>
        </p:nvSpPr>
        <p:spPr>
          <a:xfrm>
            <a:off x="609600" y="1752600"/>
            <a:ext cx="8229600" cy="1295400"/>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en-US" sz="2400" b="1">
                <a:latin typeface="Calibri" panose="020F0502020204030204" pitchFamily="34" charset="0"/>
                <a:cs typeface="Calibri" panose="020F0502020204030204" pitchFamily="34" charset="0"/>
              </a:rPr>
              <a:t>Illustration: </a:t>
            </a:r>
            <a:r>
              <a:rPr lang="en-US" altLang="en-US" sz="2400">
                <a:latin typeface="Calibri" panose="020F0502020204030204" pitchFamily="34" charset="0"/>
                <a:cs typeface="Calibri" panose="020F0502020204030204" pitchFamily="34" charset="0"/>
              </a:rPr>
              <a:t>If you want a 10% rate of return, you can also compute the present value of $1,000 for one year by using a Present Value of 1 Table.</a:t>
            </a:r>
            <a:endParaRPr lang="en-US" altLang="en-US" sz="2400" dirty="0">
              <a:latin typeface="Calibri" panose="020F0502020204030204" pitchFamily="34" charset="0"/>
              <a:cs typeface="Calibri" panose="020F0502020204030204" pitchFamily="34" charset="0"/>
            </a:endParaRPr>
          </a:p>
        </p:txBody>
      </p:sp>
      <p:pic>
        <p:nvPicPr>
          <p:cNvPr id="13" name="Picture 2" descr="A time diagram for finding present value if discounted for one period is presented. The data from the time diagram are: present value = $909.09 is to be determined; Interest= 10%; Time, n = 1 year; and Future value = $1,000.">
            <a:extLst>
              <a:ext uri="{FF2B5EF4-FFF2-40B4-BE49-F238E27FC236}">
                <a16:creationId xmlns:a16="http://schemas.microsoft.com/office/drawing/2014/main" id="{555668F9-5CD7-4213-8E68-328FB4154E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3039" y="3033215"/>
            <a:ext cx="8123761" cy="2141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634084"/>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What Factor Do We Use?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 Single Amount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8" name="Content Placeholder 5">
            <a:extLst>
              <a:ext uri="{FF2B5EF4-FFF2-40B4-BE49-F238E27FC236}">
                <a16:creationId xmlns:a16="http://schemas.microsoft.com/office/drawing/2014/main" id="{11622B03-5829-4538-A736-DECA94BF17AF}"/>
              </a:ext>
            </a:extLst>
          </p:cNvPr>
          <p:cNvSpPr txBox="1">
            <a:spLocks/>
          </p:cNvSpPr>
          <p:nvPr/>
        </p:nvSpPr>
        <p:spPr>
          <a:xfrm>
            <a:off x="609600" y="1721576"/>
            <a:ext cx="6019800" cy="381000"/>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000" b="1" dirty="0">
                <a:latin typeface="Calibri" panose="020F0502020204030204" pitchFamily="34" charset="0"/>
                <a:ea typeface="Times New Roman" panose="02020603050405020304" pitchFamily="18" charset="0"/>
                <a:cs typeface="Calibri" panose="020F0502020204030204" pitchFamily="34" charset="0"/>
              </a:rPr>
              <a:t>Table 3 Present Value of 1</a:t>
            </a:r>
          </a:p>
        </p:txBody>
      </p:sp>
      <p:graphicFrame>
        <p:nvGraphicFramePr>
          <p:cNvPr id="9" name="Table Placeholder 17">
            <a:extLst>
              <a:ext uri="{FF2B5EF4-FFF2-40B4-BE49-F238E27FC236}">
                <a16:creationId xmlns:a16="http://schemas.microsoft.com/office/drawing/2014/main" id="{46B161A0-D9DF-4626-9B6B-9814401EF53C}"/>
              </a:ext>
            </a:extLst>
          </p:cNvPr>
          <p:cNvGraphicFramePr>
            <a:graphicFrameLocks/>
          </p:cNvGraphicFramePr>
          <p:nvPr/>
        </p:nvGraphicFramePr>
        <p:xfrm>
          <a:off x="1124862" y="2261770"/>
          <a:ext cx="7152999" cy="2255520"/>
        </p:xfrm>
        <a:graphic>
          <a:graphicData uri="http://schemas.openxmlformats.org/drawingml/2006/table">
            <a:tbl>
              <a:tblPr firstRow="1"/>
              <a:tblGrid>
                <a:gridCol w="1065888">
                  <a:extLst>
                    <a:ext uri="{9D8B030D-6E8A-4147-A177-3AD203B41FA5}">
                      <a16:colId xmlns:a16="http://schemas.microsoft.com/office/drawing/2014/main" val="438788310"/>
                    </a:ext>
                  </a:extLst>
                </a:gridCol>
                <a:gridCol w="863918">
                  <a:extLst>
                    <a:ext uri="{9D8B030D-6E8A-4147-A177-3AD203B41FA5}">
                      <a16:colId xmlns:a16="http://schemas.microsoft.com/office/drawing/2014/main" val="2857764105"/>
                    </a:ext>
                  </a:extLst>
                </a:gridCol>
                <a:gridCol w="871855">
                  <a:extLst>
                    <a:ext uri="{9D8B030D-6E8A-4147-A177-3AD203B41FA5}">
                      <a16:colId xmlns:a16="http://schemas.microsoft.com/office/drawing/2014/main" val="1874275194"/>
                    </a:ext>
                  </a:extLst>
                </a:gridCol>
                <a:gridCol w="871855">
                  <a:extLst>
                    <a:ext uri="{9D8B030D-6E8A-4147-A177-3AD203B41FA5}">
                      <a16:colId xmlns:a16="http://schemas.microsoft.com/office/drawing/2014/main" val="877441778"/>
                    </a:ext>
                  </a:extLst>
                </a:gridCol>
                <a:gridCol w="871855">
                  <a:extLst>
                    <a:ext uri="{9D8B030D-6E8A-4147-A177-3AD203B41FA5}">
                      <a16:colId xmlns:a16="http://schemas.microsoft.com/office/drawing/2014/main" val="3830980029"/>
                    </a:ext>
                  </a:extLst>
                </a:gridCol>
                <a:gridCol w="871855">
                  <a:extLst>
                    <a:ext uri="{9D8B030D-6E8A-4147-A177-3AD203B41FA5}">
                      <a16:colId xmlns:a16="http://schemas.microsoft.com/office/drawing/2014/main" val="3796028510"/>
                    </a:ext>
                  </a:extLst>
                </a:gridCol>
                <a:gridCol w="863918">
                  <a:extLst>
                    <a:ext uri="{9D8B030D-6E8A-4147-A177-3AD203B41FA5}">
                      <a16:colId xmlns:a16="http://schemas.microsoft.com/office/drawing/2014/main" val="193192265"/>
                    </a:ext>
                  </a:extLst>
                </a:gridCol>
                <a:gridCol w="871855">
                  <a:extLst>
                    <a:ext uri="{9D8B030D-6E8A-4147-A177-3AD203B41FA5}">
                      <a16:colId xmlns:a16="http://schemas.microsoft.com/office/drawing/2014/main" val="823878229"/>
                    </a:ext>
                  </a:extLst>
                </a:gridCol>
              </a:tblGrid>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a:t>
                      </a:r>
                      <a:r>
                        <a:rPr lang="en-US" sz="1600" b="1" i="1" dirty="0">
                          <a:effectLst/>
                          <a:latin typeface="Calibri" panose="020F0502020204030204" pitchFamily="34" charset="0"/>
                          <a:cs typeface="Calibri" panose="020F0502020204030204" pitchFamily="34" charset="0"/>
                        </a:rPr>
                        <a:t>n</a:t>
                      </a:r>
                      <a:r>
                        <a:rPr lang="en-US" sz="1600" b="1" dirty="0">
                          <a:effectLst/>
                          <a:latin typeface="Calibri" panose="020F0502020204030204" pitchFamily="34" charset="0"/>
                          <a:cs typeface="Calibri" panose="020F0502020204030204" pitchFamily="34" charset="0"/>
                        </a:rPr>
                        <a:t>) Periods</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4%</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5%</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6%</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7%</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8%</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9%</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10%</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8335555"/>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1</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.96154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.95238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.94340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.93458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.92593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.91743</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1" dirty="0">
                          <a:effectLst/>
                          <a:latin typeface="Calibri" panose="020F0502020204030204" pitchFamily="34" charset="0"/>
                          <a:cs typeface="Calibri" panose="020F0502020204030204" pitchFamily="34" charset="0"/>
                        </a:rPr>
                        <a:t>.90909</a:t>
                      </a:r>
                      <a:endPar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7277489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.92456</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.90703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.89000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.87344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.85734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.84168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.82645</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10393677"/>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3</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.88900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.86384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.83962</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.81630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.79383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.77218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.75132</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24222930"/>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.85480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.82270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.79209</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.76290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.73503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.70843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.68301</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8765104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5</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.82193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.78353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.74726</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.71299</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.68058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.64993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.62092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02229242"/>
                  </a:ext>
                </a:extLst>
              </a:tr>
            </a:tbl>
          </a:graphicData>
        </a:graphic>
      </p:graphicFrame>
      <p:graphicFrame>
        <p:nvGraphicFramePr>
          <p:cNvPr id="10" name="Content Placeholder 11" descr="Future value $1000 times factor 0.90909 = present value $909.09.">
            <a:extLst>
              <a:ext uri="{FF2B5EF4-FFF2-40B4-BE49-F238E27FC236}">
                <a16:creationId xmlns:a16="http://schemas.microsoft.com/office/drawing/2014/main" id="{240BFEEF-3B33-4AC4-B174-2E26D340EC70}"/>
              </a:ext>
            </a:extLst>
          </p:cNvPr>
          <p:cNvGraphicFramePr>
            <a:graphicFrameLocks noChangeAspect="1"/>
          </p:cNvGraphicFramePr>
          <p:nvPr/>
        </p:nvGraphicFramePr>
        <p:xfrm>
          <a:off x="2352798" y="5224416"/>
          <a:ext cx="4438404" cy="695419"/>
        </p:xfrm>
        <a:graphic>
          <a:graphicData uri="http://schemas.openxmlformats.org/presentationml/2006/ole">
            <mc:AlternateContent xmlns:mc="http://schemas.openxmlformats.org/markup-compatibility/2006">
              <mc:Choice xmlns:v="urn:schemas-microsoft-com:vml" Requires="v">
                <p:oleObj spid="_x0000_s35852" name="Equation" r:id="rId4" imgW="2755800" imgH="431640" progId="Equation.DSMT4">
                  <p:embed/>
                </p:oleObj>
              </mc:Choice>
              <mc:Fallback>
                <p:oleObj name="Equation" r:id="rId4" imgW="2755800" imgH="431640" progId="Equation.DSMT4">
                  <p:embed/>
                  <p:pic>
                    <p:nvPicPr>
                      <p:cNvPr id="14" name="Content Placeholder 11" descr="Future value $1000 times factor 0.90909 = present value $909.09.">
                        <a:extLst>
                          <a:ext uri="{FF2B5EF4-FFF2-40B4-BE49-F238E27FC236}">
                            <a16:creationId xmlns:a16="http://schemas.microsoft.com/office/drawing/2014/main" id="{078DCA10-D6AF-4771-BA87-EF74EB60EA88}"/>
                          </a:ext>
                        </a:extLst>
                      </p:cNvPr>
                      <p:cNvPicPr/>
                      <p:nvPr/>
                    </p:nvPicPr>
                    <p:blipFill>
                      <a:blip r:embed="rId5"/>
                      <a:stretch>
                        <a:fillRect/>
                      </a:stretch>
                    </p:blipFill>
                    <p:spPr>
                      <a:xfrm>
                        <a:off x="2352798" y="5224416"/>
                        <a:ext cx="4438404" cy="695419"/>
                      </a:xfrm>
                      <a:prstGeom prst="rect">
                        <a:avLst/>
                      </a:prstGeom>
                    </p:spPr>
                  </p:pic>
                </p:oleObj>
              </mc:Fallback>
            </mc:AlternateContent>
          </a:graphicData>
        </a:graphic>
      </p:graphicFrame>
    </p:spTree>
    <p:extLst>
      <p:ext uri="{BB962C8B-B14F-4D97-AF65-F5344CB8AC3E}">
        <p14:creationId xmlns:p14="http://schemas.microsoft.com/office/powerpoint/2010/main" val="23842324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Decide on Table to Use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 Single Amount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11" name="Content Placeholder 4">
            <a:extLst>
              <a:ext uri="{FF2B5EF4-FFF2-40B4-BE49-F238E27FC236}">
                <a16:creationId xmlns:a16="http://schemas.microsoft.com/office/drawing/2014/main" id="{28D09614-C2C4-4CCA-9B94-A23ECF397BCE}"/>
              </a:ext>
            </a:extLst>
          </p:cNvPr>
          <p:cNvSpPr txBox="1">
            <a:spLocks/>
          </p:cNvSpPr>
          <p:nvPr/>
        </p:nvSpPr>
        <p:spPr>
          <a:xfrm>
            <a:off x="609600" y="1780162"/>
            <a:ext cx="8229600" cy="2568102"/>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0"/>
              </a:spcAft>
              <a:buFont typeface="Arial" panose="020B0604020202020204" pitchFamily="34" charset="0"/>
              <a:buNone/>
            </a:pPr>
            <a:r>
              <a:rPr lang="en-US" altLang="en-US" sz="2600" b="1" dirty="0">
                <a:latin typeface="Calibri" panose="020F0502020204030204" pitchFamily="34" charset="0"/>
                <a:cs typeface="Calibri" panose="020F0502020204030204" pitchFamily="34" charset="0"/>
              </a:rPr>
              <a:t>Illustration:</a:t>
            </a:r>
            <a:r>
              <a:rPr lang="en-US" altLang="en-US" sz="2600" dirty="0">
                <a:latin typeface="Calibri" panose="020F0502020204030204" pitchFamily="34" charset="0"/>
                <a:cs typeface="Calibri" panose="020F0502020204030204" pitchFamily="34" charset="0"/>
              </a:rPr>
              <a:t> If the single amount of $1,000 is to be received in </a:t>
            </a:r>
            <a:r>
              <a:rPr lang="en-US" altLang="en-US" sz="2600" b="1" dirty="0">
                <a:latin typeface="Calibri" panose="020F0502020204030204" pitchFamily="34" charset="0"/>
                <a:cs typeface="Calibri" panose="020F0502020204030204" pitchFamily="34" charset="0"/>
              </a:rPr>
              <a:t>two years</a:t>
            </a:r>
            <a:r>
              <a:rPr lang="en-US" altLang="en-US" sz="2600" dirty="0">
                <a:latin typeface="Calibri" panose="020F0502020204030204" pitchFamily="34" charset="0"/>
                <a:cs typeface="Calibri" panose="020F0502020204030204" pitchFamily="34" charset="0"/>
              </a:rPr>
              <a:t> and discounted at 10%, the formula </a:t>
            </a:r>
            <a:r>
              <a:rPr lang="en-US" altLang="en-US" sz="2600" i="1" dirty="0">
                <a:latin typeface="Calibri" panose="020F0502020204030204" pitchFamily="34" charset="0"/>
                <a:cs typeface="Calibri" panose="020F0502020204030204" pitchFamily="34" charset="0"/>
              </a:rPr>
              <a:t>PV</a:t>
            </a:r>
            <a:r>
              <a:rPr lang="en-US" altLang="en-US" sz="2600" dirty="0">
                <a:latin typeface="Calibri" panose="020F0502020204030204" pitchFamily="34" charset="0"/>
                <a:cs typeface="Calibri" panose="020F0502020204030204" pitchFamily="34" charset="0"/>
              </a:rPr>
              <a:t> = $1,000 ÷ (1 + .10)</a:t>
            </a:r>
            <a:r>
              <a:rPr lang="en-US" altLang="en-US" sz="2600" baseline="30000" dirty="0">
                <a:latin typeface="Calibri" panose="020F0502020204030204" pitchFamily="34" charset="0"/>
                <a:cs typeface="Calibri" panose="020F0502020204030204" pitchFamily="34" charset="0"/>
              </a:rPr>
              <a:t>2 </a:t>
            </a:r>
            <a:r>
              <a:rPr lang="en-US" altLang="en-US" sz="2600" dirty="0">
                <a:latin typeface="Calibri" panose="020F0502020204030204" pitchFamily="34" charset="0"/>
                <a:cs typeface="Calibri" panose="020F0502020204030204" pitchFamily="34" charset="0"/>
              </a:rPr>
              <a:t>is used, where (1 + .10)</a:t>
            </a:r>
            <a:r>
              <a:rPr lang="en-US" altLang="en-US" sz="2600" baseline="30000" dirty="0">
                <a:latin typeface="Calibri" panose="020F0502020204030204" pitchFamily="34" charset="0"/>
                <a:cs typeface="Calibri" panose="020F0502020204030204" pitchFamily="34" charset="0"/>
              </a:rPr>
              <a:t>2</a:t>
            </a:r>
            <a:r>
              <a:rPr lang="en-US" altLang="en-US" sz="2600" dirty="0">
                <a:latin typeface="Calibri" panose="020F0502020204030204" pitchFamily="34" charset="0"/>
                <a:cs typeface="Calibri" panose="020F0502020204030204" pitchFamily="34" charset="0"/>
              </a:rPr>
              <a:t> is equal to 1.21 (1.10 x 1.10). Its present value is $826.45 ($1,000 ÷ 1.21). Or, you can compute the present value of $1,000 in two years discounted at 10% by using the Present Value of a 1 Table.</a:t>
            </a:r>
          </a:p>
        </p:txBody>
      </p:sp>
      <p:pic>
        <p:nvPicPr>
          <p:cNvPr id="12" name="Picture 2" descr="A time diagram for finding present value if discounted for two periods is presented. The data from the time diagram are: present value = $826.45 is to be determined; Interest= 10%; Time, n = 2 years; and Future value = $1,000.">
            <a:extLst>
              <a:ext uri="{FF2B5EF4-FFF2-40B4-BE49-F238E27FC236}">
                <a16:creationId xmlns:a16="http://schemas.microsoft.com/office/drawing/2014/main" id="{7BB17978-2304-46D6-89A9-25792FE614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26414" y="4678107"/>
            <a:ext cx="7091172" cy="1860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4305649"/>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Decide on Factor to Use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 Single Amount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8" name="Content Placeholder 5">
            <a:extLst>
              <a:ext uri="{FF2B5EF4-FFF2-40B4-BE49-F238E27FC236}">
                <a16:creationId xmlns:a16="http://schemas.microsoft.com/office/drawing/2014/main" id="{FC1A7266-4C3E-49E9-8834-F0EF21FA4541}"/>
              </a:ext>
            </a:extLst>
          </p:cNvPr>
          <p:cNvSpPr txBox="1">
            <a:spLocks/>
          </p:cNvSpPr>
          <p:nvPr/>
        </p:nvSpPr>
        <p:spPr>
          <a:xfrm>
            <a:off x="605051" y="1719631"/>
            <a:ext cx="6324600" cy="381000"/>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000" b="1" dirty="0">
                <a:latin typeface="Calibri" panose="020F0502020204030204" pitchFamily="34" charset="0"/>
                <a:ea typeface="Times New Roman" panose="02020603050405020304" pitchFamily="18" charset="0"/>
                <a:cs typeface="Calibri" panose="020F0502020204030204" pitchFamily="34" charset="0"/>
              </a:rPr>
              <a:t>Table 3 Present Value of 1</a:t>
            </a:r>
          </a:p>
        </p:txBody>
      </p:sp>
      <p:graphicFrame>
        <p:nvGraphicFramePr>
          <p:cNvPr id="9" name="Table Placeholder 17">
            <a:extLst>
              <a:ext uri="{FF2B5EF4-FFF2-40B4-BE49-F238E27FC236}">
                <a16:creationId xmlns:a16="http://schemas.microsoft.com/office/drawing/2014/main" id="{0D916D2F-CBDA-4954-9F3F-862B3AA7D95C}"/>
              </a:ext>
            </a:extLst>
          </p:cNvPr>
          <p:cNvGraphicFramePr>
            <a:graphicFrameLocks/>
          </p:cNvGraphicFramePr>
          <p:nvPr/>
        </p:nvGraphicFramePr>
        <p:xfrm>
          <a:off x="1124862" y="2261770"/>
          <a:ext cx="7152999" cy="2255520"/>
        </p:xfrm>
        <a:graphic>
          <a:graphicData uri="http://schemas.openxmlformats.org/drawingml/2006/table">
            <a:tbl>
              <a:tblPr firstRow="1"/>
              <a:tblGrid>
                <a:gridCol w="1065888">
                  <a:extLst>
                    <a:ext uri="{9D8B030D-6E8A-4147-A177-3AD203B41FA5}">
                      <a16:colId xmlns:a16="http://schemas.microsoft.com/office/drawing/2014/main" val="438788310"/>
                    </a:ext>
                  </a:extLst>
                </a:gridCol>
                <a:gridCol w="863918">
                  <a:extLst>
                    <a:ext uri="{9D8B030D-6E8A-4147-A177-3AD203B41FA5}">
                      <a16:colId xmlns:a16="http://schemas.microsoft.com/office/drawing/2014/main" val="2857764105"/>
                    </a:ext>
                  </a:extLst>
                </a:gridCol>
                <a:gridCol w="871855">
                  <a:extLst>
                    <a:ext uri="{9D8B030D-6E8A-4147-A177-3AD203B41FA5}">
                      <a16:colId xmlns:a16="http://schemas.microsoft.com/office/drawing/2014/main" val="1874275194"/>
                    </a:ext>
                  </a:extLst>
                </a:gridCol>
                <a:gridCol w="871855">
                  <a:extLst>
                    <a:ext uri="{9D8B030D-6E8A-4147-A177-3AD203B41FA5}">
                      <a16:colId xmlns:a16="http://schemas.microsoft.com/office/drawing/2014/main" val="877441778"/>
                    </a:ext>
                  </a:extLst>
                </a:gridCol>
                <a:gridCol w="871855">
                  <a:extLst>
                    <a:ext uri="{9D8B030D-6E8A-4147-A177-3AD203B41FA5}">
                      <a16:colId xmlns:a16="http://schemas.microsoft.com/office/drawing/2014/main" val="3830980029"/>
                    </a:ext>
                  </a:extLst>
                </a:gridCol>
                <a:gridCol w="871855">
                  <a:extLst>
                    <a:ext uri="{9D8B030D-6E8A-4147-A177-3AD203B41FA5}">
                      <a16:colId xmlns:a16="http://schemas.microsoft.com/office/drawing/2014/main" val="3796028510"/>
                    </a:ext>
                  </a:extLst>
                </a:gridCol>
                <a:gridCol w="863918">
                  <a:extLst>
                    <a:ext uri="{9D8B030D-6E8A-4147-A177-3AD203B41FA5}">
                      <a16:colId xmlns:a16="http://schemas.microsoft.com/office/drawing/2014/main" val="193192265"/>
                    </a:ext>
                  </a:extLst>
                </a:gridCol>
                <a:gridCol w="871855">
                  <a:extLst>
                    <a:ext uri="{9D8B030D-6E8A-4147-A177-3AD203B41FA5}">
                      <a16:colId xmlns:a16="http://schemas.microsoft.com/office/drawing/2014/main" val="823878229"/>
                    </a:ext>
                  </a:extLst>
                </a:gridCol>
              </a:tblGrid>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a:t>
                      </a:r>
                      <a:r>
                        <a:rPr lang="en-US" sz="1600" b="1" i="1" dirty="0">
                          <a:effectLst/>
                          <a:latin typeface="Calibri" panose="020F0502020204030204" pitchFamily="34" charset="0"/>
                          <a:cs typeface="Calibri" panose="020F0502020204030204" pitchFamily="34" charset="0"/>
                        </a:rPr>
                        <a:t>n</a:t>
                      </a:r>
                      <a:r>
                        <a:rPr lang="en-US" sz="1600" b="1" dirty="0">
                          <a:effectLst/>
                          <a:latin typeface="Calibri" panose="020F0502020204030204" pitchFamily="34" charset="0"/>
                          <a:cs typeface="Calibri" panose="020F0502020204030204" pitchFamily="34" charset="0"/>
                        </a:rPr>
                        <a:t>) Periods</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4%</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5%</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6%</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7%</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8%</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9%</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10%</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8335555"/>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1</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.96154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.95238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.94340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.93458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.92593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.91743</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0" dirty="0">
                          <a:effectLst/>
                          <a:latin typeface="Calibri" panose="020F0502020204030204" pitchFamily="34" charset="0"/>
                          <a:cs typeface="Calibri" panose="020F0502020204030204" pitchFamily="34" charset="0"/>
                        </a:rPr>
                        <a:t>.90909</a:t>
                      </a:r>
                      <a:endParaRPr lang="en-US" sz="16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7277489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.92456</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.90703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.89000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.87344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.85734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.84168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1" dirty="0">
                          <a:effectLst/>
                          <a:latin typeface="Calibri" panose="020F0502020204030204" pitchFamily="34" charset="0"/>
                          <a:cs typeface="Calibri" panose="020F0502020204030204" pitchFamily="34" charset="0"/>
                        </a:rPr>
                        <a:t>.82645</a:t>
                      </a:r>
                      <a:endPar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10393677"/>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3</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.88900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.86384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.83962</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.81630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.79383</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.77218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.75132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24222930"/>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.85480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.82270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.79209</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.76290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.73503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.70843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.68301</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8765104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5</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.82193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.78353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.74726</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.71299</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.68058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.64993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.62092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02229242"/>
                  </a:ext>
                </a:extLst>
              </a:tr>
            </a:tbl>
          </a:graphicData>
        </a:graphic>
      </p:graphicFrame>
      <p:graphicFrame>
        <p:nvGraphicFramePr>
          <p:cNvPr id="10" name="Content Placeholder 7" descr="Future value $1000 times factor 0.82645 = present value $826.45.">
            <a:extLst>
              <a:ext uri="{FF2B5EF4-FFF2-40B4-BE49-F238E27FC236}">
                <a16:creationId xmlns:a16="http://schemas.microsoft.com/office/drawing/2014/main" id="{CA83A29F-5712-4FC2-BFBA-181F39AB8EB3}"/>
              </a:ext>
            </a:extLst>
          </p:cNvPr>
          <p:cNvGraphicFramePr>
            <a:graphicFrameLocks noChangeAspect="1"/>
          </p:cNvGraphicFramePr>
          <p:nvPr/>
        </p:nvGraphicFramePr>
        <p:xfrm>
          <a:off x="2590794" y="5120861"/>
          <a:ext cx="3916375" cy="613604"/>
        </p:xfrm>
        <a:graphic>
          <a:graphicData uri="http://schemas.openxmlformats.org/presentationml/2006/ole">
            <mc:AlternateContent xmlns:mc="http://schemas.openxmlformats.org/markup-compatibility/2006">
              <mc:Choice xmlns:v="urn:schemas-microsoft-com:vml" Requires="v">
                <p:oleObj spid="_x0000_s38922" name="Equation" r:id="rId4" imgW="2755800" imgH="431640" progId="Equation.DSMT4">
                  <p:embed/>
                </p:oleObj>
              </mc:Choice>
              <mc:Fallback>
                <p:oleObj name="Equation" r:id="rId4" imgW="2755800" imgH="431640" progId="Equation.DSMT4">
                  <p:embed/>
                  <p:pic>
                    <p:nvPicPr>
                      <p:cNvPr id="8" name="Content Placeholder 7" descr="Future value $1000 times factor 0.82645 = present value $826.45.">
                        <a:extLst>
                          <a:ext uri="{FF2B5EF4-FFF2-40B4-BE49-F238E27FC236}">
                            <a16:creationId xmlns:a16="http://schemas.microsoft.com/office/drawing/2014/main" id="{30AEB6DF-0B5E-471E-8C56-831C54D037A6}"/>
                          </a:ext>
                        </a:extLst>
                      </p:cNvPr>
                      <p:cNvPicPr/>
                      <p:nvPr/>
                    </p:nvPicPr>
                    <p:blipFill>
                      <a:blip r:embed="rId5"/>
                      <a:stretch>
                        <a:fillRect/>
                      </a:stretch>
                    </p:blipFill>
                    <p:spPr>
                      <a:xfrm>
                        <a:off x="2590794" y="5120861"/>
                        <a:ext cx="3916375" cy="613604"/>
                      </a:xfrm>
                      <a:prstGeom prst="rect">
                        <a:avLst/>
                      </a:prstGeom>
                    </p:spPr>
                  </p:pic>
                </p:oleObj>
              </mc:Fallback>
            </mc:AlternateContent>
          </a:graphicData>
        </a:graphic>
      </p:graphicFrame>
    </p:spTree>
    <p:extLst>
      <p:ext uri="{BB962C8B-B14F-4D97-AF65-F5344CB8AC3E}">
        <p14:creationId xmlns:p14="http://schemas.microsoft.com/office/powerpoint/2010/main" val="38969155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Example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 Single Amount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11" name="Content Placeholder 5">
            <a:extLst>
              <a:ext uri="{FF2B5EF4-FFF2-40B4-BE49-F238E27FC236}">
                <a16:creationId xmlns:a16="http://schemas.microsoft.com/office/drawing/2014/main" id="{5F4C8162-010E-43F5-A35F-C7B2D26C4674}"/>
              </a:ext>
            </a:extLst>
          </p:cNvPr>
          <p:cNvSpPr txBox="1">
            <a:spLocks/>
          </p:cNvSpPr>
          <p:nvPr/>
        </p:nvSpPr>
        <p:spPr>
          <a:xfrm>
            <a:off x="609600" y="1650999"/>
            <a:ext cx="8229600" cy="1662953"/>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en-US" sz="1800" b="1" dirty="0">
                <a:latin typeface="Calibri" panose="020F0502020204030204" pitchFamily="34" charset="0"/>
                <a:cs typeface="Calibri" panose="020F0502020204030204" pitchFamily="34" charset="0"/>
              </a:rPr>
              <a:t>Illustration: </a:t>
            </a:r>
            <a:r>
              <a:rPr lang="en-US" altLang="en-US" sz="1800" dirty="0">
                <a:latin typeface="Calibri" panose="020F0502020204030204" pitchFamily="34" charset="0"/>
                <a:cs typeface="Calibri" panose="020F0502020204030204" pitchFamily="34" charset="0"/>
              </a:rPr>
              <a:t>Suppose you have a winning lottery ticket and the state gives you the option of taking $10,000 three years from now or taking the present value of $10,000 now. The state uses an 8% rate in discounting. How much will you receive if you accept your winnings now?</a:t>
            </a:r>
            <a:endParaRPr lang="en-US" sz="1800" dirty="0">
              <a:latin typeface="Calibri" panose="020F0502020204030204" pitchFamily="34" charset="0"/>
              <a:cs typeface="Calibri" panose="020F0502020204030204" pitchFamily="34" charset="0"/>
            </a:endParaRPr>
          </a:p>
          <a:p>
            <a:pPr marL="0" indent="0" fontAlgn="auto">
              <a:spcAft>
                <a:spcPts val="0"/>
              </a:spcAft>
              <a:buFont typeface="Arial" panose="020B0604020202020204" pitchFamily="34" charset="0"/>
              <a:buNone/>
            </a:pPr>
            <a:r>
              <a:rPr lang="en-US" sz="1800" b="1" dirty="0">
                <a:latin typeface="Calibri" panose="020F0502020204030204" pitchFamily="34" charset="0"/>
                <a:ea typeface="Times New Roman" panose="02020603050405020304" pitchFamily="18" charset="0"/>
                <a:cs typeface="Calibri" panose="020F0502020204030204" pitchFamily="34" charset="0"/>
              </a:rPr>
              <a:t>Table 3 Present Value of 1</a:t>
            </a:r>
          </a:p>
        </p:txBody>
      </p:sp>
      <p:graphicFrame>
        <p:nvGraphicFramePr>
          <p:cNvPr id="12" name="Table Placeholder 17">
            <a:extLst>
              <a:ext uri="{FF2B5EF4-FFF2-40B4-BE49-F238E27FC236}">
                <a16:creationId xmlns:a16="http://schemas.microsoft.com/office/drawing/2014/main" id="{3643C7B0-D555-45F5-89F8-A7C11344E55C}"/>
              </a:ext>
            </a:extLst>
          </p:cNvPr>
          <p:cNvGraphicFramePr>
            <a:graphicFrameLocks/>
          </p:cNvGraphicFramePr>
          <p:nvPr>
            <p:extLst>
              <p:ext uri="{D42A27DB-BD31-4B8C-83A1-F6EECF244321}">
                <p14:modId xmlns:p14="http://schemas.microsoft.com/office/powerpoint/2010/main" val="100777894"/>
              </p:ext>
            </p:extLst>
          </p:nvPr>
        </p:nvGraphicFramePr>
        <p:xfrm>
          <a:off x="1124862" y="3238925"/>
          <a:ext cx="7152999" cy="2255520"/>
        </p:xfrm>
        <a:graphic>
          <a:graphicData uri="http://schemas.openxmlformats.org/drawingml/2006/table">
            <a:tbl>
              <a:tblPr firstRow="1"/>
              <a:tblGrid>
                <a:gridCol w="1065888">
                  <a:extLst>
                    <a:ext uri="{9D8B030D-6E8A-4147-A177-3AD203B41FA5}">
                      <a16:colId xmlns:a16="http://schemas.microsoft.com/office/drawing/2014/main" val="438788310"/>
                    </a:ext>
                  </a:extLst>
                </a:gridCol>
                <a:gridCol w="863918">
                  <a:extLst>
                    <a:ext uri="{9D8B030D-6E8A-4147-A177-3AD203B41FA5}">
                      <a16:colId xmlns:a16="http://schemas.microsoft.com/office/drawing/2014/main" val="2857764105"/>
                    </a:ext>
                  </a:extLst>
                </a:gridCol>
                <a:gridCol w="871855">
                  <a:extLst>
                    <a:ext uri="{9D8B030D-6E8A-4147-A177-3AD203B41FA5}">
                      <a16:colId xmlns:a16="http://schemas.microsoft.com/office/drawing/2014/main" val="1874275194"/>
                    </a:ext>
                  </a:extLst>
                </a:gridCol>
                <a:gridCol w="871855">
                  <a:extLst>
                    <a:ext uri="{9D8B030D-6E8A-4147-A177-3AD203B41FA5}">
                      <a16:colId xmlns:a16="http://schemas.microsoft.com/office/drawing/2014/main" val="877441778"/>
                    </a:ext>
                  </a:extLst>
                </a:gridCol>
                <a:gridCol w="871855">
                  <a:extLst>
                    <a:ext uri="{9D8B030D-6E8A-4147-A177-3AD203B41FA5}">
                      <a16:colId xmlns:a16="http://schemas.microsoft.com/office/drawing/2014/main" val="3830980029"/>
                    </a:ext>
                  </a:extLst>
                </a:gridCol>
                <a:gridCol w="871855">
                  <a:extLst>
                    <a:ext uri="{9D8B030D-6E8A-4147-A177-3AD203B41FA5}">
                      <a16:colId xmlns:a16="http://schemas.microsoft.com/office/drawing/2014/main" val="3796028510"/>
                    </a:ext>
                  </a:extLst>
                </a:gridCol>
                <a:gridCol w="863918">
                  <a:extLst>
                    <a:ext uri="{9D8B030D-6E8A-4147-A177-3AD203B41FA5}">
                      <a16:colId xmlns:a16="http://schemas.microsoft.com/office/drawing/2014/main" val="193192265"/>
                    </a:ext>
                  </a:extLst>
                </a:gridCol>
                <a:gridCol w="871855">
                  <a:extLst>
                    <a:ext uri="{9D8B030D-6E8A-4147-A177-3AD203B41FA5}">
                      <a16:colId xmlns:a16="http://schemas.microsoft.com/office/drawing/2014/main" val="823878229"/>
                    </a:ext>
                  </a:extLst>
                </a:gridCol>
              </a:tblGrid>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a:t>
                      </a:r>
                      <a:r>
                        <a:rPr lang="en-US" sz="1600" b="1" i="1" dirty="0">
                          <a:effectLst/>
                          <a:latin typeface="Calibri" panose="020F0502020204030204" pitchFamily="34" charset="0"/>
                          <a:cs typeface="Calibri" panose="020F0502020204030204" pitchFamily="34" charset="0"/>
                        </a:rPr>
                        <a:t>n</a:t>
                      </a:r>
                      <a:r>
                        <a:rPr lang="en-US" sz="1600" b="1" dirty="0">
                          <a:effectLst/>
                          <a:latin typeface="Calibri" panose="020F0502020204030204" pitchFamily="34" charset="0"/>
                          <a:cs typeface="Calibri" panose="020F0502020204030204" pitchFamily="34" charset="0"/>
                        </a:rPr>
                        <a:t>) Periods</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4%</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5%</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6%</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7%</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8%</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9%</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10%</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8335555"/>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1</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.96154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.95238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.94340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.93458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.92593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.91743</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0" dirty="0">
                          <a:effectLst/>
                          <a:latin typeface="Calibri" panose="020F0502020204030204" pitchFamily="34" charset="0"/>
                          <a:cs typeface="Calibri" panose="020F0502020204030204" pitchFamily="34" charset="0"/>
                        </a:rPr>
                        <a:t>.90909</a:t>
                      </a:r>
                      <a:endParaRPr lang="en-US" sz="16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7277489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a:effectLst/>
                          <a:latin typeface="Calibri" panose="020F0502020204030204" pitchFamily="34" charset="0"/>
                          <a:cs typeface="Calibri" panose="020F0502020204030204" pitchFamily="34" charset="0"/>
                        </a:rPr>
                        <a:t>2</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.92456</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.90703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.89000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.87344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.85734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.84168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0" dirty="0">
                          <a:effectLst/>
                          <a:latin typeface="Calibri" panose="020F0502020204030204" pitchFamily="34" charset="0"/>
                          <a:cs typeface="Calibri" panose="020F0502020204030204" pitchFamily="34" charset="0"/>
                        </a:rPr>
                        <a:t>.82645</a:t>
                      </a:r>
                      <a:endParaRPr lang="en-US" sz="16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10393677"/>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3</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.88900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.86384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.83962</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.81630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0" dirty="0">
                          <a:effectLst/>
                          <a:latin typeface="Calibri" panose="020F0502020204030204" pitchFamily="34" charset="0"/>
                          <a:cs typeface="Calibri" panose="020F0502020204030204" pitchFamily="34" charset="0"/>
                        </a:rPr>
                        <a:t>.79383</a:t>
                      </a:r>
                      <a:endParaRPr lang="en-US" sz="16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.77218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.75132</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24222930"/>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.85480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.82270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.79209</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.76290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.73503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.70843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.68301</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8765104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5</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.82193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.78353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.74726</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.71299</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.68058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.64993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.62092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02229242"/>
                  </a:ext>
                </a:extLst>
              </a:tr>
            </a:tbl>
          </a:graphicData>
        </a:graphic>
      </p:graphicFrame>
      <p:graphicFrame>
        <p:nvGraphicFramePr>
          <p:cNvPr id="13" name="Content Placeholder 11" descr="Future value $1000 times factor 0.82645 = present value $826.45.">
            <a:extLst>
              <a:ext uri="{FF2B5EF4-FFF2-40B4-BE49-F238E27FC236}">
                <a16:creationId xmlns:a16="http://schemas.microsoft.com/office/drawing/2014/main" id="{5435C9C1-A9E3-42D8-AB77-CB7BC07C4A19}"/>
              </a:ext>
            </a:extLst>
          </p:cNvPr>
          <p:cNvGraphicFramePr>
            <a:graphicFrameLocks noChangeAspect="1"/>
          </p:cNvGraphicFramePr>
          <p:nvPr/>
        </p:nvGraphicFramePr>
        <p:xfrm>
          <a:off x="3033296" y="5714541"/>
          <a:ext cx="3031490" cy="474980"/>
        </p:xfrm>
        <a:graphic>
          <a:graphicData uri="http://schemas.openxmlformats.org/presentationml/2006/ole">
            <mc:AlternateContent xmlns:mc="http://schemas.openxmlformats.org/markup-compatibility/2006">
              <mc:Choice xmlns:v="urn:schemas-microsoft-com:vml" Requires="v">
                <p:oleObj spid="_x0000_s37900" name="Equation" r:id="rId4" imgW="2755800" imgH="431640" progId="Equation.DSMT4">
                  <p:embed/>
                </p:oleObj>
              </mc:Choice>
              <mc:Fallback>
                <p:oleObj name="Equation" r:id="rId4" imgW="2755800" imgH="431640" progId="Equation.DSMT4">
                  <p:embed/>
                  <p:pic>
                    <p:nvPicPr>
                      <p:cNvPr id="10" name="Content Placeholder 11" descr="Future value $1000 times factor 0.82645 = present value $826.45.">
                        <a:extLst>
                          <a:ext uri="{FF2B5EF4-FFF2-40B4-BE49-F238E27FC236}">
                            <a16:creationId xmlns:a16="http://schemas.microsoft.com/office/drawing/2014/main" id="{078DCA10-D6AF-4771-BA87-EF74EB60EA88}"/>
                          </a:ext>
                        </a:extLst>
                      </p:cNvPr>
                      <p:cNvPicPr/>
                      <p:nvPr/>
                    </p:nvPicPr>
                    <p:blipFill>
                      <a:blip r:embed="rId5"/>
                      <a:stretch>
                        <a:fillRect/>
                      </a:stretch>
                    </p:blipFill>
                    <p:spPr>
                      <a:xfrm>
                        <a:off x="3033296" y="5714541"/>
                        <a:ext cx="3031490" cy="47498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346D0FB5-6067-401D-93AC-F0FBD55B3E7E}"/>
              </a:ext>
            </a:extLst>
          </p:cNvPr>
          <p:cNvSpPr/>
          <p:nvPr/>
        </p:nvSpPr>
        <p:spPr bwMode="auto">
          <a:xfrm>
            <a:off x="5715000" y="4572000"/>
            <a:ext cx="685800" cy="228600"/>
          </a:xfrm>
          <a:prstGeom prst="rect">
            <a:avLst/>
          </a:prstGeom>
          <a:noFill/>
          <a:ln w="19050">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8872900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Another Example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 Single Amount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9" name="Content Placeholder 5">
            <a:extLst>
              <a:ext uri="{FF2B5EF4-FFF2-40B4-BE49-F238E27FC236}">
                <a16:creationId xmlns:a16="http://schemas.microsoft.com/office/drawing/2014/main" id="{DFEBDF50-3337-469A-9336-EB41A810F28D}"/>
              </a:ext>
            </a:extLst>
          </p:cNvPr>
          <p:cNvSpPr txBox="1">
            <a:spLocks/>
          </p:cNvSpPr>
          <p:nvPr/>
        </p:nvSpPr>
        <p:spPr>
          <a:xfrm>
            <a:off x="609600" y="1751988"/>
            <a:ext cx="8229600" cy="1511775"/>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0"/>
              </a:spcAft>
              <a:buFont typeface="Arial" panose="020B0604020202020204" pitchFamily="34" charset="0"/>
              <a:buNone/>
            </a:pPr>
            <a:r>
              <a:rPr lang="en-US" altLang="en-US" sz="2000" b="1" dirty="0">
                <a:latin typeface="Calibri" panose="020F0502020204030204" pitchFamily="34" charset="0"/>
                <a:cs typeface="Calibri" panose="020F0502020204030204" pitchFamily="34" charset="0"/>
              </a:rPr>
              <a:t>Illustration: </a:t>
            </a:r>
            <a:r>
              <a:rPr lang="en-US" altLang="en-US" sz="2000" dirty="0">
                <a:latin typeface="Calibri" panose="020F0502020204030204" pitchFamily="34" charset="0"/>
                <a:cs typeface="Calibri" panose="020F0502020204030204" pitchFamily="34" charset="0"/>
              </a:rPr>
              <a:t>Determine the amount you must deposit today in your SUPER savings account, paying 9% interest, in order to accumulate $5,000 for a down payment four years from now on a new car.</a:t>
            </a:r>
            <a:endParaRPr lang="en-US" sz="2000" dirty="0">
              <a:latin typeface="Calibri" panose="020F0502020204030204" pitchFamily="34" charset="0"/>
              <a:cs typeface="Calibri" panose="020F0502020204030204" pitchFamily="34" charset="0"/>
            </a:endParaRPr>
          </a:p>
          <a:p>
            <a:pPr marL="0" indent="0" fontAlgn="auto">
              <a:spcAft>
                <a:spcPts val="0"/>
              </a:spcAft>
              <a:buFont typeface="Arial" panose="020B0604020202020204" pitchFamily="34" charset="0"/>
              <a:buNone/>
            </a:pPr>
            <a:r>
              <a:rPr lang="en-US" sz="2000" b="1" dirty="0">
                <a:latin typeface="Calibri" panose="020F0502020204030204" pitchFamily="34" charset="0"/>
                <a:ea typeface="Times New Roman" panose="02020603050405020304" pitchFamily="18" charset="0"/>
                <a:cs typeface="Calibri" panose="020F0502020204030204" pitchFamily="34" charset="0"/>
              </a:rPr>
              <a:t>Table 3 Present Value of 1</a:t>
            </a:r>
          </a:p>
        </p:txBody>
      </p:sp>
      <p:graphicFrame>
        <p:nvGraphicFramePr>
          <p:cNvPr id="10" name="Table Placeholder 17">
            <a:extLst>
              <a:ext uri="{FF2B5EF4-FFF2-40B4-BE49-F238E27FC236}">
                <a16:creationId xmlns:a16="http://schemas.microsoft.com/office/drawing/2014/main" id="{DAFFDCF0-C473-4135-99F3-7912B08303E7}"/>
              </a:ext>
            </a:extLst>
          </p:cNvPr>
          <p:cNvGraphicFramePr>
            <a:graphicFrameLocks/>
          </p:cNvGraphicFramePr>
          <p:nvPr/>
        </p:nvGraphicFramePr>
        <p:xfrm>
          <a:off x="1124862" y="3177666"/>
          <a:ext cx="7152999" cy="2255520"/>
        </p:xfrm>
        <a:graphic>
          <a:graphicData uri="http://schemas.openxmlformats.org/drawingml/2006/table">
            <a:tbl>
              <a:tblPr firstRow="1"/>
              <a:tblGrid>
                <a:gridCol w="1065888">
                  <a:extLst>
                    <a:ext uri="{9D8B030D-6E8A-4147-A177-3AD203B41FA5}">
                      <a16:colId xmlns:a16="http://schemas.microsoft.com/office/drawing/2014/main" val="438788310"/>
                    </a:ext>
                  </a:extLst>
                </a:gridCol>
                <a:gridCol w="863918">
                  <a:extLst>
                    <a:ext uri="{9D8B030D-6E8A-4147-A177-3AD203B41FA5}">
                      <a16:colId xmlns:a16="http://schemas.microsoft.com/office/drawing/2014/main" val="2857764105"/>
                    </a:ext>
                  </a:extLst>
                </a:gridCol>
                <a:gridCol w="871855">
                  <a:extLst>
                    <a:ext uri="{9D8B030D-6E8A-4147-A177-3AD203B41FA5}">
                      <a16:colId xmlns:a16="http://schemas.microsoft.com/office/drawing/2014/main" val="1874275194"/>
                    </a:ext>
                  </a:extLst>
                </a:gridCol>
                <a:gridCol w="871855">
                  <a:extLst>
                    <a:ext uri="{9D8B030D-6E8A-4147-A177-3AD203B41FA5}">
                      <a16:colId xmlns:a16="http://schemas.microsoft.com/office/drawing/2014/main" val="877441778"/>
                    </a:ext>
                  </a:extLst>
                </a:gridCol>
                <a:gridCol w="871855">
                  <a:extLst>
                    <a:ext uri="{9D8B030D-6E8A-4147-A177-3AD203B41FA5}">
                      <a16:colId xmlns:a16="http://schemas.microsoft.com/office/drawing/2014/main" val="3830980029"/>
                    </a:ext>
                  </a:extLst>
                </a:gridCol>
                <a:gridCol w="871855">
                  <a:extLst>
                    <a:ext uri="{9D8B030D-6E8A-4147-A177-3AD203B41FA5}">
                      <a16:colId xmlns:a16="http://schemas.microsoft.com/office/drawing/2014/main" val="3796028510"/>
                    </a:ext>
                  </a:extLst>
                </a:gridCol>
                <a:gridCol w="863918">
                  <a:extLst>
                    <a:ext uri="{9D8B030D-6E8A-4147-A177-3AD203B41FA5}">
                      <a16:colId xmlns:a16="http://schemas.microsoft.com/office/drawing/2014/main" val="193192265"/>
                    </a:ext>
                  </a:extLst>
                </a:gridCol>
                <a:gridCol w="871855">
                  <a:extLst>
                    <a:ext uri="{9D8B030D-6E8A-4147-A177-3AD203B41FA5}">
                      <a16:colId xmlns:a16="http://schemas.microsoft.com/office/drawing/2014/main" val="823878229"/>
                    </a:ext>
                  </a:extLst>
                </a:gridCol>
              </a:tblGrid>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a:t>
                      </a:r>
                      <a:r>
                        <a:rPr lang="en-US" sz="1600" b="1" i="1" dirty="0">
                          <a:effectLst/>
                          <a:latin typeface="Calibri" panose="020F0502020204030204" pitchFamily="34" charset="0"/>
                          <a:cs typeface="Calibri" panose="020F0502020204030204" pitchFamily="34" charset="0"/>
                        </a:rPr>
                        <a:t>n</a:t>
                      </a:r>
                      <a:r>
                        <a:rPr lang="en-US" sz="1600" b="1" dirty="0">
                          <a:effectLst/>
                          <a:latin typeface="Calibri" panose="020F0502020204030204" pitchFamily="34" charset="0"/>
                          <a:cs typeface="Calibri" panose="020F0502020204030204" pitchFamily="34" charset="0"/>
                        </a:rPr>
                        <a:t>) Periods</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4%</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5%</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6%</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7%</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8%</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9%</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cs typeface="Calibri" panose="020F0502020204030204" pitchFamily="34" charset="0"/>
                        </a:rPr>
                        <a:t>10%</a:t>
                      </a:r>
                      <a:endPar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8335555"/>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1</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.96154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.95238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.94340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.93458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.92593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.91743</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0" dirty="0">
                          <a:effectLst/>
                          <a:latin typeface="Calibri" panose="020F0502020204030204" pitchFamily="34" charset="0"/>
                          <a:cs typeface="Calibri" panose="020F0502020204030204" pitchFamily="34" charset="0"/>
                        </a:rPr>
                        <a:t>.90909</a:t>
                      </a:r>
                      <a:endParaRPr lang="en-US" sz="16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7277489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.92456</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.90703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.89000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.87344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.85734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.84168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0" dirty="0">
                          <a:effectLst/>
                          <a:latin typeface="Calibri" panose="020F0502020204030204" pitchFamily="34" charset="0"/>
                          <a:cs typeface="Calibri" panose="020F0502020204030204" pitchFamily="34" charset="0"/>
                        </a:rPr>
                        <a:t>.82645</a:t>
                      </a:r>
                      <a:endParaRPr lang="en-US" sz="16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10393677"/>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a:effectLst/>
                          <a:latin typeface="Calibri" panose="020F0502020204030204" pitchFamily="34" charset="0"/>
                          <a:cs typeface="Calibri" panose="020F0502020204030204" pitchFamily="34" charset="0"/>
                        </a:rPr>
                        <a:t>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.88900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.86384</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.83962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.81630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0" dirty="0">
                          <a:effectLst/>
                          <a:latin typeface="Calibri" panose="020F0502020204030204" pitchFamily="34" charset="0"/>
                          <a:cs typeface="Calibri" panose="020F0502020204030204" pitchFamily="34" charset="0"/>
                        </a:rPr>
                        <a:t>.79383</a:t>
                      </a:r>
                      <a:endParaRPr lang="en-US" sz="16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.77218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.75132</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24222930"/>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4</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.85480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.82270</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.79209</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.76290</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.73503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b="1" dirty="0">
                          <a:effectLst/>
                          <a:latin typeface="Calibri" panose="020F0502020204030204" pitchFamily="34" charset="0"/>
                          <a:cs typeface="Calibri" panose="020F0502020204030204" pitchFamily="34" charset="0"/>
                        </a:rPr>
                        <a:t>.70843</a:t>
                      </a:r>
                      <a:endPar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.68301</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8765104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tabLst>
                          <a:tab pos="241300" algn="dec"/>
                        </a:tabLst>
                      </a:pPr>
                      <a:r>
                        <a:rPr lang="en-US" sz="1600" dirty="0">
                          <a:effectLst/>
                          <a:latin typeface="Calibri" panose="020F0502020204030204" pitchFamily="34" charset="0"/>
                          <a:cs typeface="Calibri" panose="020F0502020204030204" pitchFamily="34" charset="0"/>
                        </a:rPr>
                        <a:t>5</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.82193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.78353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.74726</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.71299</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.68058</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a:effectLst/>
                          <a:latin typeface="Calibri" panose="020F0502020204030204" pitchFamily="34" charset="0"/>
                          <a:cs typeface="Calibri" panose="020F0502020204030204" pitchFamily="34" charset="0"/>
                        </a:rPr>
                        <a:t>.64993</a:t>
                      </a:r>
                      <a:endPar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600" dirty="0">
                          <a:effectLst/>
                          <a:latin typeface="Calibri" panose="020F0502020204030204" pitchFamily="34" charset="0"/>
                          <a:cs typeface="Calibri" panose="020F0502020204030204" pitchFamily="34" charset="0"/>
                        </a:rPr>
                        <a:t>.62092</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02229242"/>
                  </a:ext>
                </a:extLst>
              </a:tr>
            </a:tbl>
          </a:graphicData>
        </a:graphic>
      </p:graphicFrame>
      <p:graphicFrame>
        <p:nvGraphicFramePr>
          <p:cNvPr id="14" name="Content Placeholder 11" descr="Future value $5000 times factor 0.70843 = present value $3,542.15.">
            <a:extLst>
              <a:ext uri="{FF2B5EF4-FFF2-40B4-BE49-F238E27FC236}">
                <a16:creationId xmlns:a16="http://schemas.microsoft.com/office/drawing/2014/main" id="{6A7B5DBA-0012-468F-B03A-648BB9C60E45}"/>
              </a:ext>
            </a:extLst>
          </p:cNvPr>
          <p:cNvGraphicFramePr>
            <a:graphicFrameLocks noChangeAspect="1"/>
          </p:cNvGraphicFramePr>
          <p:nvPr/>
        </p:nvGraphicFramePr>
        <p:xfrm>
          <a:off x="3034042" y="5584496"/>
          <a:ext cx="3334639" cy="522478"/>
        </p:xfrm>
        <a:graphic>
          <a:graphicData uri="http://schemas.openxmlformats.org/presentationml/2006/ole">
            <mc:AlternateContent xmlns:mc="http://schemas.openxmlformats.org/markup-compatibility/2006">
              <mc:Choice xmlns:v="urn:schemas-microsoft-com:vml" Requires="v">
                <p:oleObj spid="_x0000_s39948" name="Equation" r:id="rId4" imgW="2755800" imgH="431640" progId="Equation.DSMT4">
                  <p:embed/>
                </p:oleObj>
              </mc:Choice>
              <mc:Fallback>
                <p:oleObj name="Equation" r:id="rId4" imgW="2755800" imgH="431640" progId="Equation.DSMT4">
                  <p:embed/>
                  <p:pic>
                    <p:nvPicPr>
                      <p:cNvPr id="11" name="Content Placeholder 11" descr="Future value $5000 times factor 0.70843 = present value $3,542.15.">
                        <a:extLst>
                          <a:ext uri="{FF2B5EF4-FFF2-40B4-BE49-F238E27FC236}">
                            <a16:creationId xmlns:a16="http://schemas.microsoft.com/office/drawing/2014/main" id="{078DCA10-D6AF-4771-BA87-EF74EB60EA88}"/>
                          </a:ext>
                        </a:extLst>
                      </p:cNvPr>
                      <p:cNvPicPr/>
                      <p:nvPr/>
                    </p:nvPicPr>
                    <p:blipFill>
                      <a:blip r:embed="rId5"/>
                      <a:stretch>
                        <a:fillRect/>
                      </a:stretch>
                    </p:blipFill>
                    <p:spPr>
                      <a:xfrm>
                        <a:off x="3034042" y="5584496"/>
                        <a:ext cx="3334639" cy="522478"/>
                      </a:xfrm>
                      <a:prstGeom prst="rect">
                        <a:avLst/>
                      </a:prstGeom>
                    </p:spPr>
                  </p:pic>
                </p:oleObj>
              </mc:Fallback>
            </mc:AlternateContent>
          </a:graphicData>
        </a:graphic>
      </p:graphicFrame>
    </p:spTree>
    <p:extLst>
      <p:ext uri="{BB962C8B-B14F-4D97-AF65-F5344CB8AC3E}">
        <p14:creationId xmlns:p14="http://schemas.microsoft.com/office/powerpoint/2010/main" val="8295315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533400" y="274320"/>
            <a:ext cx="8247743" cy="928688"/>
          </a:xfrm>
          <a:prstGeom prst="rect">
            <a:avLst/>
          </a:prstGeom>
          <a:solidFill>
            <a:srgbClr val="045072"/>
          </a:solidFill>
          <a:ln>
            <a:noFill/>
          </a:ln>
          <a:effectLst/>
        </p:spPr>
        <p:txBody>
          <a:bodyPr wrap="square" lIns="86493" tIns="34597" rIns="86493" bIns="43247" anchor="ctr"/>
          <a:lstStyle/>
          <a:p>
            <a:pPr marL="111120" algn="l"/>
            <a:r>
              <a:rPr lang="en-US" sz="3200" dirty="0">
                <a:solidFill>
                  <a:srgbClr val="FFFFFF"/>
                </a:solidFill>
                <a:latin typeface="Liberation Sans" panose="020B0604020202020204" pitchFamily="34" charset="0"/>
              </a:rPr>
              <a:t>Outline</a:t>
            </a:r>
          </a:p>
        </p:txBody>
      </p:sp>
      <p:sp>
        <p:nvSpPr>
          <p:cNvPr id="5" name="Text Box 3"/>
          <p:cNvSpPr txBox="1">
            <a:spLocks noChangeArrowheads="1"/>
          </p:cNvSpPr>
          <p:nvPr/>
        </p:nvSpPr>
        <p:spPr bwMode="auto">
          <a:xfrm>
            <a:off x="533400" y="1479550"/>
            <a:ext cx="7772400" cy="2782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Time value of money</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Nature of interest</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Future value concepts</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Future value of a single amount</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Future value of an annuity</a:t>
            </a:r>
          </a:p>
        </p:txBody>
      </p:sp>
      <p:sp>
        <p:nvSpPr>
          <p:cNvPr id="2" name="Slide Number Placeholder 1"/>
          <p:cNvSpPr>
            <a:spLocks noGrp="1"/>
          </p:cNvSpPr>
          <p:nvPr>
            <p:ph type="sldNum" sz="quarter" idx="12"/>
          </p:nvPr>
        </p:nvSpPr>
        <p:spPr/>
        <p:txBody>
          <a:bodyPr/>
          <a:lstStyle/>
          <a:p>
            <a:fld id="{D127233D-E477-41C3-A055-3D1B1EEA723B}" type="slidenum">
              <a:rPr lang="en-US" smtClean="0"/>
              <a:t>3</a:t>
            </a:fld>
            <a:endParaRPr lang="en-US"/>
          </a:p>
        </p:txBody>
      </p:sp>
    </p:spTree>
    <p:extLst>
      <p:ext uri="{BB962C8B-B14F-4D97-AF65-F5344CB8AC3E}">
        <p14:creationId xmlns:p14="http://schemas.microsoft.com/office/powerpoint/2010/main" val="1526534873"/>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an Annuity</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9" name="Content Placeholder 5">
            <a:extLst>
              <a:ext uri="{FF2B5EF4-FFF2-40B4-BE49-F238E27FC236}">
                <a16:creationId xmlns:a16="http://schemas.microsoft.com/office/drawing/2014/main" id="{DFEBDF50-3337-469A-9336-EB41A810F28D}"/>
              </a:ext>
            </a:extLst>
          </p:cNvPr>
          <p:cNvSpPr txBox="1">
            <a:spLocks/>
          </p:cNvSpPr>
          <p:nvPr/>
        </p:nvSpPr>
        <p:spPr>
          <a:xfrm>
            <a:off x="609600" y="1281537"/>
            <a:ext cx="8229600" cy="4890662"/>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24"/>
              </a:spcBef>
              <a:spcAft>
                <a:spcPts val="0"/>
              </a:spcAft>
              <a:buClrTx/>
              <a:buSzTx/>
              <a:buFont typeface="Arial"/>
              <a:buNone/>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value now of a series of future receipts or payments, discounted assuming compound interest.</a:t>
            </a:r>
          </a:p>
          <a:p>
            <a:pPr marL="0" marR="0" lvl="0" indent="0" algn="l" defTabSz="914400" rtl="0" eaLnBrk="1" fontAlgn="auto" latinLnBrk="0" hangingPunct="1">
              <a:lnSpc>
                <a:spcPct val="100000"/>
              </a:lnSpc>
              <a:spcBef>
                <a:spcPts val="624"/>
              </a:spcBef>
              <a:spcAft>
                <a:spcPts val="0"/>
              </a:spcAft>
              <a:buClrTx/>
              <a:buSzTx/>
              <a:buFont typeface="Arial"/>
              <a:buNone/>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It is necessary to know the:</a:t>
            </a:r>
          </a:p>
          <a:p>
            <a:pPr marL="457200" marR="0" lvl="1" indent="-457200" algn="l" defTabSz="914400" rtl="0" eaLnBrk="1" fontAlgn="auto" latinLnBrk="0" hangingPunct="1">
              <a:lnSpc>
                <a:spcPct val="100000"/>
              </a:lnSpc>
              <a:spcBef>
                <a:spcPts val="624"/>
              </a:spcBef>
              <a:spcAft>
                <a:spcPts val="0"/>
              </a:spcAft>
              <a:buClr>
                <a:srgbClr val="911B21"/>
              </a:buClr>
              <a:buSzTx/>
              <a:buFont typeface="+mj-lt"/>
              <a:buAutoNum type="arabicPeriod"/>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Discount rate.</a:t>
            </a:r>
          </a:p>
          <a:p>
            <a:pPr marL="457200" marR="0" lvl="1" indent="-457200" algn="l" defTabSz="914400" rtl="0" eaLnBrk="1" fontAlgn="auto" latinLnBrk="0" hangingPunct="1">
              <a:lnSpc>
                <a:spcPct val="100000"/>
              </a:lnSpc>
              <a:spcBef>
                <a:spcPts val="624"/>
              </a:spcBef>
              <a:spcAft>
                <a:spcPts val="0"/>
              </a:spcAft>
              <a:buClr>
                <a:srgbClr val="911B21"/>
              </a:buClr>
              <a:buSzTx/>
              <a:buFont typeface="+mj-lt"/>
              <a:buAutoNum type="arabicPeriod"/>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Number of payments (receipts).</a:t>
            </a:r>
          </a:p>
          <a:p>
            <a:pPr marL="457200" marR="0" lvl="1" indent="-457200" algn="l" defTabSz="914400" rtl="0" eaLnBrk="1" fontAlgn="auto" latinLnBrk="0" hangingPunct="1">
              <a:lnSpc>
                <a:spcPct val="100000"/>
              </a:lnSpc>
              <a:spcBef>
                <a:spcPts val="624"/>
              </a:spcBef>
              <a:spcAft>
                <a:spcPts val="0"/>
              </a:spcAft>
              <a:buClr>
                <a:srgbClr val="911B21"/>
              </a:buClr>
              <a:buSzTx/>
              <a:buFont typeface="+mj-lt"/>
              <a:buAutoNum type="arabicPeriod"/>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Amount of the periodic payments or receipts.</a:t>
            </a:r>
          </a:p>
        </p:txBody>
      </p:sp>
    </p:spTree>
    <p:extLst>
      <p:ext uri="{BB962C8B-B14F-4D97-AF65-F5344CB8AC3E}">
        <p14:creationId xmlns:p14="http://schemas.microsoft.com/office/powerpoint/2010/main" val="1291851199"/>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Using the Present Value of 1 Table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t>
            </a:r>
            <a:r>
              <a:rPr lang="en-US" altLang="en-US" sz="3200" b="1" dirty="0">
                <a:solidFill>
                  <a:srgbClr val="0000FF">
                    <a:lumMod val="75000"/>
                  </a:srgbClr>
                </a:solidFill>
                <a:latin typeface="Liberation Sans" panose="020B0604020202020204" pitchFamily="34" charset="0"/>
              </a:rPr>
              <a:t>an Annuity</a:t>
            </a:r>
            <a:endPar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endParaRP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11" name="Content Placeholder 5">
            <a:extLst>
              <a:ext uri="{FF2B5EF4-FFF2-40B4-BE49-F238E27FC236}">
                <a16:creationId xmlns:a16="http://schemas.microsoft.com/office/drawing/2014/main" id="{6E7EEF6A-A511-458E-85B0-1F6CF057828D}"/>
              </a:ext>
            </a:extLst>
          </p:cNvPr>
          <p:cNvSpPr txBox="1">
            <a:spLocks/>
          </p:cNvSpPr>
          <p:nvPr/>
        </p:nvSpPr>
        <p:spPr>
          <a:xfrm>
            <a:off x="609600" y="1734889"/>
            <a:ext cx="8229600" cy="1303507"/>
          </a:xfrm>
          <a:prstGeom prst="rect">
            <a:avLst/>
          </a:prstGeom>
        </p:spPr>
        <p:txBody>
          <a:bodyPr>
            <a:noAutofit/>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0"/>
              </a:spcAft>
              <a:buFont typeface="Arial" panose="020B0604020202020204" pitchFamily="34" charset="0"/>
              <a:buNone/>
            </a:pPr>
            <a:r>
              <a:rPr lang="en-US" altLang="en-US" sz="2600" b="1" dirty="0">
                <a:latin typeface="Calibri" panose="020F0502020204030204" pitchFamily="34" charset="0"/>
                <a:cs typeface="Calibri" panose="020F0502020204030204" pitchFamily="34" charset="0"/>
              </a:rPr>
              <a:t>Illustration:</a:t>
            </a:r>
            <a:r>
              <a:rPr lang="en-US" altLang="en-US" sz="2600" dirty="0">
                <a:latin typeface="Calibri" panose="020F0502020204030204" pitchFamily="34" charset="0"/>
                <a:cs typeface="Calibri" panose="020F0502020204030204" pitchFamily="34" charset="0"/>
              </a:rPr>
              <a:t> Assume that you will receive $1,000 cash annually for three years at a time when the discount rate is 10%. Calculate the present value in this situation.</a:t>
            </a:r>
            <a:endParaRPr lang="en-US" sz="2600" dirty="0">
              <a:latin typeface="Calibri" panose="020F0502020204030204" pitchFamily="34" charset="0"/>
              <a:cs typeface="Calibri" panose="020F0502020204030204" pitchFamily="34" charset="0"/>
            </a:endParaRPr>
          </a:p>
        </p:txBody>
      </p:sp>
      <p:pic>
        <p:nvPicPr>
          <p:cNvPr id="12" name="Picture 2" descr="A time diagram for three year annuity is presented. The data from the time diagram are: P V need to be determined today; Interest, i = 10%; Time, n = 3; and amount at the end of 1, 2, 3 years are $1,000, $1,000, and $1,000 respectively.&#10;A table displays the computation of present value of a series of future amounts. The table has three columns and the column headings are expressed as: Future Amount times Present value of 1 Factor at 10% = Present value, set up as column headings.&#10;The data from the table are:&#10;Future Amount, $1,000 (1 year away); Present value of 1 Factor at 10%, 0.90909; and Present value, $909.09.&#10;Future Amount, $1,000 (2 years away); Present value of 1 Factor at 10%, 0.82645; and Present value, 826.45. &#10;Future Amount, 1,000 (3 years away); Present value of 1 Factor at 10%, 0.75132; and Present value, 751.32.&#10;The amount under the heading Present value of 1 Factor at 10% is totaled as 2.48686 (shown in red).&#10;The amount under the heading Present value is totaled as $2,486.86 (shown in red).">
            <a:extLst>
              <a:ext uri="{FF2B5EF4-FFF2-40B4-BE49-F238E27FC236}">
                <a16:creationId xmlns:a16="http://schemas.microsoft.com/office/drawing/2014/main" id="{1C2D1A37-5C0E-4ADA-A4BD-1B2529FF99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7257" y="3131571"/>
            <a:ext cx="6029487" cy="3163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267594"/>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Using the Present Value of an Annuity of 1 Table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t>
            </a:r>
            <a:r>
              <a:rPr lang="en-US" altLang="en-US" sz="3200" b="1" dirty="0">
                <a:solidFill>
                  <a:srgbClr val="0000FF">
                    <a:lumMod val="75000"/>
                  </a:srgbClr>
                </a:solidFill>
                <a:latin typeface="Liberation Sans" panose="020B0604020202020204" pitchFamily="34" charset="0"/>
              </a:rPr>
              <a:t>an Annuity</a:t>
            </a:r>
            <a:endPar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endParaRP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8" name="Content Placeholder 2">
            <a:extLst>
              <a:ext uri="{FF2B5EF4-FFF2-40B4-BE49-F238E27FC236}">
                <a16:creationId xmlns:a16="http://schemas.microsoft.com/office/drawing/2014/main" id="{07DE841C-4158-4844-88C9-FCCA07967754}"/>
              </a:ext>
            </a:extLst>
          </p:cNvPr>
          <p:cNvSpPr txBox="1">
            <a:spLocks/>
          </p:cNvSpPr>
          <p:nvPr/>
        </p:nvSpPr>
        <p:spPr>
          <a:xfrm>
            <a:off x="609600" y="1752600"/>
            <a:ext cx="8229600" cy="1447800"/>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000" dirty="0">
                <a:latin typeface="Calibri" panose="020F0502020204030204" pitchFamily="34" charset="0"/>
              </a:rPr>
              <a:t>Another way to solve for the present value of $1,000 cash receipts annually for three years when the discount rate is 10% is to use the Present Value of an Annuity of 1  Table.</a:t>
            </a:r>
          </a:p>
          <a:p>
            <a:pPr marL="0" indent="0" fontAlgn="auto">
              <a:spcAft>
                <a:spcPts val="0"/>
              </a:spcAft>
              <a:buFont typeface="Arial" panose="020B0604020202020204" pitchFamily="34" charset="0"/>
              <a:buNone/>
            </a:pPr>
            <a:r>
              <a:rPr lang="en-US" sz="2000" b="1" dirty="0">
                <a:latin typeface="Calibri" panose="020F0502020204030204" pitchFamily="34" charset="0"/>
              </a:rPr>
              <a:t>TABLE 4 Present Value of an Annuity of 1</a:t>
            </a:r>
          </a:p>
        </p:txBody>
      </p:sp>
      <p:graphicFrame>
        <p:nvGraphicFramePr>
          <p:cNvPr id="9" name="Table Placeholder 12">
            <a:extLst>
              <a:ext uri="{FF2B5EF4-FFF2-40B4-BE49-F238E27FC236}">
                <a16:creationId xmlns:a16="http://schemas.microsoft.com/office/drawing/2014/main" id="{76427B79-E688-41D1-BCCC-52E9E1E05469}"/>
              </a:ext>
            </a:extLst>
          </p:cNvPr>
          <p:cNvGraphicFramePr>
            <a:graphicFrameLocks/>
          </p:cNvGraphicFramePr>
          <p:nvPr/>
        </p:nvGraphicFramePr>
        <p:xfrm>
          <a:off x="772889" y="3200400"/>
          <a:ext cx="7598223" cy="2255520"/>
        </p:xfrm>
        <a:graphic>
          <a:graphicData uri="http://schemas.openxmlformats.org/drawingml/2006/table">
            <a:tbl>
              <a:tblPr firstRow="1"/>
              <a:tblGrid>
                <a:gridCol w="1214717">
                  <a:extLst>
                    <a:ext uri="{9D8B030D-6E8A-4147-A177-3AD203B41FA5}">
                      <a16:colId xmlns:a16="http://schemas.microsoft.com/office/drawing/2014/main" val="613880098"/>
                    </a:ext>
                  </a:extLst>
                </a:gridCol>
                <a:gridCol w="990448">
                  <a:extLst>
                    <a:ext uri="{9D8B030D-6E8A-4147-A177-3AD203B41FA5}">
                      <a16:colId xmlns:a16="http://schemas.microsoft.com/office/drawing/2014/main" val="1487080359"/>
                    </a:ext>
                  </a:extLst>
                </a:gridCol>
                <a:gridCol w="898843">
                  <a:extLst>
                    <a:ext uri="{9D8B030D-6E8A-4147-A177-3AD203B41FA5}">
                      <a16:colId xmlns:a16="http://schemas.microsoft.com/office/drawing/2014/main" val="3233408612"/>
                    </a:ext>
                  </a:extLst>
                </a:gridCol>
                <a:gridCol w="898843">
                  <a:extLst>
                    <a:ext uri="{9D8B030D-6E8A-4147-A177-3AD203B41FA5}">
                      <a16:colId xmlns:a16="http://schemas.microsoft.com/office/drawing/2014/main" val="3275917737"/>
                    </a:ext>
                  </a:extLst>
                </a:gridCol>
                <a:gridCol w="898843">
                  <a:extLst>
                    <a:ext uri="{9D8B030D-6E8A-4147-A177-3AD203B41FA5}">
                      <a16:colId xmlns:a16="http://schemas.microsoft.com/office/drawing/2014/main" val="741535053"/>
                    </a:ext>
                  </a:extLst>
                </a:gridCol>
                <a:gridCol w="898843">
                  <a:extLst>
                    <a:ext uri="{9D8B030D-6E8A-4147-A177-3AD203B41FA5}">
                      <a16:colId xmlns:a16="http://schemas.microsoft.com/office/drawing/2014/main" val="879810825"/>
                    </a:ext>
                  </a:extLst>
                </a:gridCol>
                <a:gridCol w="898843">
                  <a:extLst>
                    <a:ext uri="{9D8B030D-6E8A-4147-A177-3AD203B41FA5}">
                      <a16:colId xmlns:a16="http://schemas.microsoft.com/office/drawing/2014/main" val="1046997814"/>
                    </a:ext>
                  </a:extLst>
                </a:gridCol>
                <a:gridCol w="898843">
                  <a:extLst>
                    <a:ext uri="{9D8B030D-6E8A-4147-A177-3AD203B41FA5}">
                      <a16:colId xmlns:a16="http://schemas.microsoft.com/office/drawing/2014/main" val="4034244974"/>
                    </a:ext>
                  </a:extLst>
                </a:gridCol>
              </a:tblGrid>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rPr>
                        <a:t>(</a:t>
                      </a:r>
                      <a:r>
                        <a:rPr lang="en-US" sz="1600" b="1" i="1" dirty="0">
                          <a:effectLst/>
                          <a:latin typeface="Calibri" panose="020F0502020204030204" pitchFamily="34" charset="0"/>
                        </a:rPr>
                        <a:t>n</a:t>
                      </a:r>
                      <a:r>
                        <a:rPr lang="en-US" sz="1600" b="1" dirty="0">
                          <a:effectLst/>
                          <a:latin typeface="Calibri" panose="020F0502020204030204" pitchFamily="34" charset="0"/>
                        </a:rPr>
                        <a:t>) Payments</a:t>
                      </a:r>
                      <a:endParaRPr lang="en-US" sz="16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rPr>
                        <a:t>4%</a:t>
                      </a:r>
                      <a:endParaRPr lang="en-US" sz="16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rPr>
                        <a:t>5%</a:t>
                      </a:r>
                      <a:endParaRPr lang="en-US" sz="16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rPr>
                        <a:t>6%</a:t>
                      </a:r>
                      <a:endParaRPr lang="en-US" sz="16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rPr>
                        <a:t>7%</a:t>
                      </a:r>
                      <a:endParaRPr lang="en-US" sz="16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rPr>
                        <a:t>8%</a:t>
                      </a:r>
                      <a:endParaRPr lang="en-US" sz="16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a:effectLst/>
                          <a:latin typeface="Calibri" panose="020F0502020204030204" pitchFamily="34" charset="0"/>
                        </a:rPr>
                        <a:t>9%</a:t>
                      </a:r>
                      <a:endParaRPr lang="en-US" sz="1600" b="1">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600" b="1" dirty="0">
                          <a:effectLst/>
                          <a:latin typeface="Calibri" panose="020F0502020204030204" pitchFamily="34" charset="0"/>
                        </a:rPr>
                        <a:t>10%</a:t>
                      </a:r>
                      <a:endParaRPr lang="en-US" sz="16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847011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600" dirty="0">
                          <a:effectLst/>
                          <a:latin typeface="Calibri" panose="020F0502020204030204" pitchFamily="34" charset="0"/>
                        </a:rPr>
                        <a:t>1</a:t>
                      </a:r>
                      <a:endParaRPr lang="en-US" sz="16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.96154</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.95238</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.94340</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.93458</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dirty="0">
                          <a:effectLst/>
                          <a:latin typeface="Calibri" panose="020F0502020204030204" pitchFamily="34" charset="0"/>
                        </a:rPr>
                        <a:t>.92593</a:t>
                      </a:r>
                      <a:endParaRPr lang="en-US" sz="16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dirty="0">
                          <a:effectLst/>
                          <a:latin typeface="Calibri" panose="020F0502020204030204" pitchFamily="34" charset="0"/>
                        </a:rPr>
                        <a:t>.91743</a:t>
                      </a:r>
                      <a:endParaRPr lang="en-US" sz="16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dirty="0">
                          <a:effectLst/>
                          <a:latin typeface="Calibri" panose="020F0502020204030204" pitchFamily="34" charset="0"/>
                        </a:rPr>
                        <a:t>.90909</a:t>
                      </a:r>
                      <a:endParaRPr lang="en-US" sz="16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663005560"/>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600" dirty="0">
                          <a:effectLst/>
                          <a:latin typeface="Calibri" panose="020F0502020204030204" pitchFamily="34" charset="0"/>
                        </a:rPr>
                        <a:t>2</a:t>
                      </a:r>
                      <a:endParaRPr lang="en-US" sz="16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1.88609</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1.85941</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1.83339</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1.80802</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dirty="0">
                          <a:effectLst/>
                          <a:latin typeface="Calibri" panose="020F0502020204030204" pitchFamily="34" charset="0"/>
                        </a:rPr>
                        <a:t>1.78326</a:t>
                      </a:r>
                      <a:endParaRPr lang="en-US" sz="16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1.75911</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1.73554</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86011856"/>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600" dirty="0">
                          <a:effectLst/>
                          <a:latin typeface="Calibri" panose="020F0502020204030204" pitchFamily="34" charset="0"/>
                        </a:rPr>
                        <a:t>3</a:t>
                      </a:r>
                      <a:endParaRPr lang="en-US" sz="16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2.77509</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2.72325</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2.67301</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2.62432</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2.57710</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2.53130</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b="1" dirty="0">
                          <a:effectLst/>
                          <a:latin typeface="Calibri" panose="020F0502020204030204" pitchFamily="34" charset="0"/>
                        </a:rPr>
                        <a:t>2.48685</a:t>
                      </a:r>
                      <a:endParaRPr lang="en-US" sz="1600" b="1"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6035744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600" dirty="0">
                          <a:effectLst/>
                          <a:latin typeface="Calibri" panose="020F0502020204030204" pitchFamily="34" charset="0"/>
                        </a:rPr>
                        <a:t>4</a:t>
                      </a:r>
                      <a:endParaRPr lang="en-US" sz="16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3.62990</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3.54595</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3.46511</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3.38721</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3.31213</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3.23972</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3.16986</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99965752"/>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600" dirty="0">
                          <a:effectLst/>
                          <a:latin typeface="Calibri" panose="020F0502020204030204" pitchFamily="34" charset="0"/>
                        </a:rPr>
                        <a:t>5</a:t>
                      </a:r>
                      <a:endParaRPr lang="en-US" sz="16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4.45182</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4.32948</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4.21236</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4.10020</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3.99271</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a:effectLst/>
                          <a:latin typeface="Calibri" panose="020F0502020204030204" pitchFamily="34" charset="0"/>
                        </a:rPr>
                        <a:t>3.88965</a:t>
                      </a:r>
                      <a:endParaRPr lang="en-US" sz="16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600" dirty="0">
                          <a:effectLst/>
                          <a:latin typeface="Calibri" panose="020F0502020204030204" pitchFamily="34" charset="0"/>
                        </a:rPr>
                        <a:t>3.79079</a:t>
                      </a:r>
                      <a:endParaRPr lang="en-US" sz="16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98214447"/>
                  </a:ext>
                </a:extLst>
              </a:tr>
            </a:tbl>
          </a:graphicData>
        </a:graphic>
      </p:graphicFrame>
      <p:graphicFrame>
        <p:nvGraphicFramePr>
          <p:cNvPr id="10" name="Content Placeholder 11" descr="Future value $1000 times factor 2.48685 = present value $2,486.85.">
            <a:extLst>
              <a:ext uri="{FF2B5EF4-FFF2-40B4-BE49-F238E27FC236}">
                <a16:creationId xmlns:a16="http://schemas.microsoft.com/office/drawing/2014/main" id="{5D4BF2FC-0C44-4792-98EF-0A0E6FB5948B}"/>
              </a:ext>
            </a:extLst>
          </p:cNvPr>
          <p:cNvGraphicFramePr>
            <a:graphicFrameLocks noChangeAspect="1"/>
          </p:cNvGraphicFramePr>
          <p:nvPr/>
        </p:nvGraphicFramePr>
        <p:xfrm>
          <a:off x="2525484" y="5595912"/>
          <a:ext cx="3756854" cy="648392"/>
        </p:xfrm>
        <a:graphic>
          <a:graphicData uri="http://schemas.openxmlformats.org/presentationml/2006/ole">
            <mc:AlternateContent xmlns:mc="http://schemas.openxmlformats.org/markup-compatibility/2006">
              <mc:Choice xmlns:v="urn:schemas-microsoft-com:vml" Requires="v">
                <p:oleObj spid="_x0000_s44042" name="Equation" r:id="rId4" imgW="2501640" imgH="431640" progId="Equation.DSMT4">
                  <p:embed/>
                </p:oleObj>
              </mc:Choice>
              <mc:Fallback>
                <p:oleObj name="Equation" r:id="rId4" imgW="2501640" imgH="431640" progId="Equation.DSMT4">
                  <p:embed/>
                  <p:pic>
                    <p:nvPicPr>
                      <p:cNvPr id="16" name="Content Placeholder 11" descr="Future value $1000 times factor 2.48685 = present value $2,486.85.">
                        <a:extLst>
                          <a:ext uri="{FF2B5EF4-FFF2-40B4-BE49-F238E27FC236}">
                            <a16:creationId xmlns:a16="http://schemas.microsoft.com/office/drawing/2014/main" id="{078DCA10-D6AF-4771-BA87-EF74EB60EA88}"/>
                          </a:ext>
                        </a:extLst>
                      </p:cNvPr>
                      <p:cNvPicPr/>
                      <p:nvPr/>
                    </p:nvPicPr>
                    <p:blipFill>
                      <a:blip r:embed="rId5"/>
                      <a:stretch>
                        <a:fillRect/>
                      </a:stretch>
                    </p:blipFill>
                    <p:spPr>
                      <a:xfrm>
                        <a:off x="2525484" y="5595912"/>
                        <a:ext cx="3756854" cy="648392"/>
                      </a:xfrm>
                      <a:prstGeom prst="rect">
                        <a:avLst/>
                      </a:prstGeom>
                    </p:spPr>
                  </p:pic>
                </p:oleObj>
              </mc:Fallback>
            </mc:AlternateContent>
          </a:graphicData>
        </a:graphic>
      </p:graphicFrame>
    </p:spTree>
    <p:extLst>
      <p:ext uri="{BB962C8B-B14F-4D97-AF65-F5344CB8AC3E}">
        <p14:creationId xmlns:p14="http://schemas.microsoft.com/office/powerpoint/2010/main" val="23087238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Another Example</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t>
            </a:r>
            <a:r>
              <a:rPr lang="en-US" altLang="en-US" sz="3200" b="1" dirty="0">
                <a:solidFill>
                  <a:srgbClr val="0000FF">
                    <a:lumMod val="75000"/>
                  </a:srgbClr>
                </a:solidFill>
                <a:latin typeface="Liberation Sans" panose="020B0604020202020204" pitchFamily="34" charset="0"/>
              </a:rPr>
              <a:t>an Annuity</a:t>
            </a:r>
            <a:endPar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endParaRP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11" name="Content Placeholder 2">
            <a:extLst>
              <a:ext uri="{FF2B5EF4-FFF2-40B4-BE49-F238E27FC236}">
                <a16:creationId xmlns:a16="http://schemas.microsoft.com/office/drawing/2014/main" id="{CA29DA1D-8FDC-455C-BC41-4C13693D4F7E}"/>
              </a:ext>
            </a:extLst>
          </p:cNvPr>
          <p:cNvSpPr txBox="1">
            <a:spLocks/>
          </p:cNvSpPr>
          <p:nvPr/>
        </p:nvSpPr>
        <p:spPr>
          <a:xfrm>
            <a:off x="609600" y="1745324"/>
            <a:ext cx="8229600" cy="1751838"/>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000" b="1">
                <a:latin typeface="Calibri" panose="020F0502020204030204" pitchFamily="34" charset="0"/>
              </a:rPr>
              <a:t>Illustration: </a:t>
            </a:r>
            <a:r>
              <a:rPr lang="en-US" sz="2000">
                <a:latin typeface="Calibri" panose="020F0502020204030204" pitchFamily="34" charset="0"/>
              </a:rPr>
              <a:t>Kildare Company has just signed a capitalizable lease contract for equipment that requires rental payments of $6,000 each, to be paid at the end of each of the next five years. The appropriate discount rate is 12%. What is the amount used to capitalize the leased equipment?</a:t>
            </a:r>
          </a:p>
          <a:p>
            <a:pPr marL="0" indent="0" fontAlgn="auto">
              <a:spcAft>
                <a:spcPts val="0"/>
              </a:spcAft>
              <a:buFont typeface="Arial" panose="020B0604020202020204" pitchFamily="34" charset="0"/>
              <a:buNone/>
            </a:pPr>
            <a:r>
              <a:rPr lang="en-US" sz="2000" b="1">
                <a:latin typeface="Calibri" panose="020F0502020204030204" pitchFamily="34" charset="0"/>
              </a:rPr>
              <a:t>TABLE 4 Present Value of an Annuity of 1</a:t>
            </a:r>
            <a:endParaRPr lang="en-US" sz="2000" b="1" dirty="0">
              <a:latin typeface="Calibri" panose="020F0502020204030204" pitchFamily="34" charset="0"/>
            </a:endParaRPr>
          </a:p>
        </p:txBody>
      </p:sp>
      <p:graphicFrame>
        <p:nvGraphicFramePr>
          <p:cNvPr id="12" name="Table Placeholder 12">
            <a:extLst>
              <a:ext uri="{FF2B5EF4-FFF2-40B4-BE49-F238E27FC236}">
                <a16:creationId xmlns:a16="http://schemas.microsoft.com/office/drawing/2014/main" id="{95FAE432-E8E9-4B25-AB41-0DFD1B946569}"/>
              </a:ext>
            </a:extLst>
          </p:cNvPr>
          <p:cNvGraphicFramePr>
            <a:graphicFrameLocks/>
          </p:cNvGraphicFramePr>
          <p:nvPr>
            <p:extLst>
              <p:ext uri="{D42A27DB-BD31-4B8C-83A1-F6EECF244321}">
                <p14:modId xmlns:p14="http://schemas.microsoft.com/office/powerpoint/2010/main" val="2204914814"/>
              </p:ext>
            </p:extLst>
          </p:nvPr>
        </p:nvGraphicFramePr>
        <p:xfrm>
          <a:off x="677147" y="3576345"/>
          <a:ext cx="7889150" cy="2156460"/>
        </p:xfrm>
        <a:graphic>
          <a:graphicData uri="http://schemas.openxmlformats.org/drawingml/2006/table">
            <a:tbl>
              <a:tblPr firstRow="1"/>
              <a:tblGrid>
                <a:gridCol w="992266">
                  <a:extLst>
                    <a:ext uri="{9D8B030D-6E8A-4147-A177-3AD203B41FA5}">
                      <a16:colId xmlns:a16="http://schemas.microsoft.com/office/drawing/2014/main" val="613880098"/>
                    </a:ext>
                  </a:extLst>
                </a:gridCol>
                <a:gridCol w="781016">
                  <a:extLst>
                    <a:ext uri="{9D8B030D-6E8A-4147-A177-3AD203B41FA5}">
                      <a16:colId xmlns:a16="http://schemas.microsoft.com/office/drawing/2014/main" val="1487080359"/>
                    </a:ext>
                  </a:extLst>
                </a:gridCol>
                <a:gridCol w="781016">
                  <a:extLst>
                    <a:ext uri="{9D8B030D-6E8A-4147-A177-3AD203B41FA5}">
                      <a16:colId xmlns:a16="http://schemas.microsoft.com/office/drawing/2014/main" val="3233408612"/>
                    </a:ext>
                  </a:extLst>
                </a:gridCol>
                <a:gridCol w="781016">
                  <a:extLst>
                    <a:ext uri="{9D8B030D-6E8A-4147-A177-3AD203B41FA5}">
                      <a16:colId xmlns:a16="http://schemas.microsoft.com/office/drawing/2014/main" val="3275917737"/>
                    </a:ext>
                  </a:extLst>
                </a:gridCol>
                <a:gridCol w="781016">
                  <a:extLst>
                    <a:ext uri="{9D8B030D-6E8A-4147-A177-3AD203B41FA5}">
                      <a16:colId xmlns:a16="http://schemas.microsoft.com/office/drawing/2014/main" val="741535053"/>
                    </a:ext>
                  </a:extLst>
                </a:gridCol>
                <a:gridCol w="781016">
                  <a:extLst>
                    <a:ext uri="{9D8B030D-6E8A-4147-A177-3AD203B41FA5}">
                      <a16:colId xmlns:a16="http://schemas.microsoft.com/office/drawing/2014/main" val="879810825"/>
                    </a:ext>
                  </a:extLst>
                </a:gridCol>
                <a:gridCol w="781016">
                  <a:extLst>
                    <a:ext uri="{9D8B030D-6E8A-4147-A177-3AD203B41FA5}">
                      <a16:colId xmlns:a16="http://schemas.microsoft.com/office/drawing/2014/main" val="1046997814"/>
                    </a:ext>
                  </a:extLst>
                </a:gridCol>
                <a:gridCol w="781016">
                  <a:extLst>
                    <a:ext uri="{9D8B030D-6E8A-4147-A177-3AD203B41FA5}">
                      <a16:colId xmlns:a16="http://schemas.microsoft.com/office/drawing/2014/main" val="4034244974"/>
                    </a:ext>
                  </a:extLst>
                </a:gridCol>
                <a:gridCol w="714886">
                  <a:extLst>
                    <a:ext uri="{9D8B030D-6E8A-4147-A177-3AD203B41FA5}">
                      <a16:colId xmlns:a16="http://schemas.microsoft.com/office/drawing/2014/main" val="390024068"/>
                    </a:ext>
                  </a:extLst>
                </a:gridCol>
                <a:gridCol w="714886">
                  <a:extLst>
                    <a:ext uri="{9D8B030D-6E8A-4147-A177-3AD203B41FA5}">
                      <a16:colId xmlns:a16="http://schemas.microsoft.com/office/drawing/2014/main" val="1972837849"/>
                    </a:ext>
                  </a:extLst>
                </a:gridCol>
              </a:tblGrid>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a:t>
                      </a:r>
                      <a:r>
                        <a:rPr lang="en-US" sz="1400" b="1" i="1" dirty="0">
                          <a:effectLst/>
                          <a:latin typeface="Calibri" panose="020F0502020204030204" pitchFamily="34" charset="0"/>
                        </a:rPr>
                        <a:t>n</a:t>
                      </a:r>
                      <a:r>
                        <a:rPr lang="en-US" sz="1400" b="1" dirty="0">
                          <a:effectLst/>
                          <a:latin typeface="Calibri" panose="020F0502020204030204" pitchFamily="34" charset="0"/>
                        </a:rPr>
                        <a:t>) Payments</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4%</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5%</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6%</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7%</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8%</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9%</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10%</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solidFill>
                            <a:schemeClr val="tx1"/>
                          </a:solidFill>
                          <a:effectLst/>
                          <a:latin typeface="Calibri" panose="020F0502020204030204" pitchFamily="34" charset="0"/>
                          <a:ea typeface="Times New Roman" panose="02020603050405020304" pitchFamily="18" charset="0"/>
                          <a:cs typeface="STIXTwoText-Bold"/>
                        </a:rPr>
                        <a:t>11%</a:t>
                      </a:r>
                    </a:p>
                  </a:txBody>
                  <a:tcPr marL="0" marR="0" marT="76200" marB="7620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solidFill>
                            <a:schemeClr val="tx1"/>
                          </a:solidFill>
                          <a:effectLst/>
                          <a:latin typeface="Calibri" panose="020F0502020204030204" pitchFamily="34" charset="0"/>
                          <a:ea typeface="Times New Roman" panose="02020603050405020304" pitchFamily="18" charset="0"/>
                          <a:cs typeface="STIXTwoText-Bold"/>
                        </a:rPr>
                        <a:t>12%</a:t>
                      </a:r>
                    </a:p>
                  </a:txBody>
                  <a:tcPr marL="0" marR="0" marT="76200" marB="7620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847011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1</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.96154</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.95238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.94340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.93458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.92593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.91743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.90909</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chemeClr val="tx1"/>
                          </a:solidFill>
                          <a:effectLst/>
                          <a:latin typeface="Calibri" panose="020F0502020204030204" pitchFamily="34" charset="0"/>
                          <a:ea typeface="Times New Roman" panose="02020603050405020304" pitchFamily="18" charset="0"/>
                          <a:cs typeface="STIXTwoText"/>
                        </a:rPr>
                        <a:t>.90090</a:t>
                      </a:r>
                    </a:p>
                  </a:txBody>
                  <a:tcPr marL="0" marR="114300" marT="57150" marB="5715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chemeClr val="tx1"/>
                          </a:solidFill>
                          <a:effectLst/>
                          <a:latin typeface="Calibri" panose="020F0502020204030204" pitchFamily="34" charset="0"/>
                          <a:ea typeface="Times New Roman" panose="02020603050405020304" pitchFamily="18" charset="0"/>
                          <a:cs typeface="STIXTwoText"/>
                        </a:rPr>
                        <a:t>.89286</a:t>
                      </a:r>
                    </a:p>
                  </a:txBody>
                  <a:tcPr marL="0" marR="114300" marT="57150" marB="5715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663005560"/>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2</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1.88609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1.85941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1.83339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1.80802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1.78326</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1.75911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1.73554</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solidFill>
                            <a:schemeClr val="tx1"/>
                          </a:solidFill>
                          <a:effectLst/>
                          <a:latin typeface="Calibri" panose="020F0502020204030204" pitchFamily="34" charset="0"/>
                          <a:ea typeface="Times New Roman" panose="02020603050405020304" pitchFamily="18" charset="0"/>
                          <a:cs typeface="STIXTwoText"/>
                        </a:rPr>
                        <a:t>1.71252</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chemeClr val="tx1"/>
                          </a:solidFill>
                          <a:effectLst/>
                          <a:latin typeface="Calibri" panose="020F0502020204030204" pitchFamily="34" charset="0"/>
                          <a:ea typeface="Times New Roman" panose="02020603050405020304" pitchFamily="18" charset="0"/>
                          <a:cs typeface="STIXTwoText"/>
                        </a:rPr>
                        <a:t>1.69005</a:t>
                      </a:r>
                    </a:p>
                  </a:txBody>
                  <a:tcPr marL="0" marR="114300" marT="57150" marB="5715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86011856"/>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3</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2.77509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2.72325</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2.67301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2.62432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2.57710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2.53130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b="0" dirty="0">
                          <a:effectLst/>
                          <a:latin typeface="Calibri" panose="020F0502020204030204" pitchFamily="34" charset="0"/>
                        </a:rPr>
                        <a:t>2.48685</a:t>
                      </a:r>
                      <a:endParaRPr lang="en-US" sz="1400" b="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solidFill>
                            <a:schemeClr val="tx1"/>
                          </a:solidFill>
                          <a:effectLst/>
                          <a:latin typeface="Calibri" panose="020F0502020204030204" pitchFamily="34" charset="0"/>
                          <a:ea typeface="Times New Roman" panose="02020603050405020304" pitchFamily="18" charset="0"/>
                          <a:cs typeface="STIXTwoText"/>
                        </a:rPr>
                        <a:t>2.44371</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chemeClr val="tx1"/>
                          </a:solidFill>
                          <a:effectLst/>
                          <a:latin typeface="Calibri" panose="020F0502020204030204" pitchFamily="34" charset="0"/>
                          <a:ea typeface="Times New Roman" panose="02020603050405020304" pitchFamily="18" charset="0"/>
                          <a:cs typeface="STIXTwoText"/>
                        </a:rPr>
                        <a:t>2.40183</a:t>
                      </a:r>
                    </a:p>
                  </a:txBody>
                  <a:tcPr marL="0" marR="114300" marT="57150" marB="5715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6035744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4</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3.62990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3.54595</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3.46511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3.38721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3.31213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3.23972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3.16986</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solidFill>
                            <a:schemeClr val="tx1"/>
                          </a:solidFill>
                          <a:effectLst/>
                          <a:latin typeface="Calibri" panose="020F0502020204030204" pitchFamily="34" charset="0"/>
                          <a:ea typeface="Times New Roman" panose="02020603050405020304" pitchFamily="18" charset="0"/>
                          <a:cs typeface="STIXTwoText"/>
                        </a:rPr>
                        <a:t>3.10245</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chemeClr val="tx1"/>
                          </a:solidFill>
                          <a:effectLst/>
                          <a:latin typeface="Calibri" panose="020F0502020204030204" pitchFamily="34" charset="0"/>
                          <a:ea typeface="Times New Roman" panose="02020603050405020304" pitchFamily="18" charset="0"/>
                          <a:cs typeface="STIXTwoText"/>
                        </a:rPr>
                        <a:t>3.03735</a:t>
                      </a:r>
                    </a:p>
                  </a:txBody>
                  <a:tcPr marL="0" marR="114300" marT="57150" marB="5715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99965752"/>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5</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4.45182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4.32948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4.21236</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4.10020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3.99271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3.88965</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3.79079</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solidFill>
                            <a:schemeClr val="tx1"/>
                          </a:solidFill>
                          <a:effectLst/>
                          <a:latin typeface="Calibri" panose="020F0502020204030204" pitchFamily="34" charset="0"/>
                          <a:ea typeface="Times New Roman" panose="02020603050405020304" pitchFamily="18" charset="0"/>
                          <a:cs typeface="STIXTwoText"/>
                        </a:rPr>
                        <a:t>3.69590</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b="1" dirty="0">
                          <a:solidFill>
                            <a:schemeClr val="tx1"/>
                          </a:solidFill>
                          <a:effectLst/>
                          <a:latin typeface="Calibri" panose="020F0502020204030204" pitchFamily="34" charset="0"/>
                          <a:ea typeface="Times New Roman" panose="02020603050405020304" pitchFamily="18" charset="0"/>
                          <a:cs typeface="STIXTwoText"/>
                        </a:rPr>
                        <a:t>3.60478</a:t>
                      </a:r>
                    </a:p>
                  </a:txBody>
                  <a:tcPr marL="0" marR="114300" marT="57150" marB="5715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98214447"/>
                  </a:ext>
                </a:extLst>
              </a:tr>
            </a:tbl>
          </a:graphicData>
        </a:graphic>
      </p:graphicFrame>
      <p:graphicFrame>
        <p:nvGraphicFramePr>
          <p:cNvPr id="13" name="Content Placeholder 11" descr="$6000 times 3.60478 = $21,628.68.">
            <a:extLst>
              <a:ext uri="{FF2B5EF4-FFF2-40B4-BE49-F238E27FC236}">
                <a16:creationId xmlns:a16="http://schemas.microsoft.com/office/drawing/2014/main" id="{A7492A78-6155-4323-B77E-6CB70DA97D11}"/>
              </a:ext>
            </a:extLst>
          </p:cNvPr>
          <p:cNvGraphicFramePr>
            <a:graphicFrameLocks noChangeAspect="1"/>
          </p:cNvGraphicFramePr>
          <p:nvPr>
            <p:extLst>
              <p:ext uri="{D42A27DB-BD31-4B8C-83A1-F6EECF244321}">
                <p14:modId xmlns:p14="http://schemas.microsoft.com/office/powerpoint/2010/main" val="1804437791"/>
              </p:ext>
            </p:extLst>
          </p:nvPr>
        </p:nvGraphicFramePr>
        <p:xfrm>
          <a:off x="3165145" y="6014807"/>
          <a:ext cx="2721774" cy="277063"/>
        </p:xfrm>
        <a:graphic>
          <a:graphicData uri="http://schemas.openxmlformats.org/presentationml/2006/ole">
            <mc:AlternateContent xmlns:mc="http://schemas.openxmlformats.org/markup-compatibility/2006">
              <mc:Choice xmlns:v="urn:schemas-microsoft-com:vml" Requires="v">
                <p:oleObj spid="_x0000_s43020" name="Equation" r:id="rId4" imgW="2070000" imgH="203040" progId="Equation.DSMT4">
                  <p:embed/>
                </p:oleObj>
              </mc:Choice>
              <mc:Fallback>
                <p:oleObj name="Equation" r:id="rId4" imgW="2070000" imgH="203040" progId="Equation.DSMT4">
                  <p:embed/>
                  <p:pic>
                    <p:nvPicPr>
                      <p:cNvPr id="8" name="Content Placeholder 11" descr="$6000 times 3.60478 = $21,628.68.">
                        <a:extLst>
                          <a:ext uri="{FF2B5EF4-FFF2-40B4-BE49-F238E27FC236}">
                            <a16:creationId xmlns:a16="http://schemas.microsoft.com/office/drawing/2014/main" id="{078DCA10-D6AF-4771-BA87-EF74EB60EA88}"/>
                          </a:ext>
                        </a:extLst>
                      </p:cNvPr>
                      <p:cNvPicPr/>
                      <p:nvPr/>
                    </p:nvPicPr>
                    <p:blipFill>
                      <a:blip r:embed="rId5"/>
                      <a:stretch>
                        <a:fillRect/>
                      </a:stretch>
                    </p:blipFill>
                    <p:spPr>
                      <a:xfrm>
                        <a:off x="3165145" y="6014807"/>
                        <a:ext cx="2721774" cy="277063"/>
                      </a:xfrm>
                      <a:prstGeom prst="rect">
                        <a:avLst/>
                      </a:prstGeom>
                    </p:spPr>
                  </p:pic>
                </p:oleObj>
              </mc:Fallback>
            </mc:AlternateContent>
          </a:graphicData>
        </a:graphic>
      </p:graphicFrame>
    </p:spTree>
    <p:extLst>
      <p:ext uri="{BB962C8B-B14F-4D97-AF65-F5344CB8AC3E}">
        <p14:creationId xmlns:p14="http://schemas.microsoft.com/office/powerpoint/2010/main" val="38015512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Time Periods and Discounting</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9" name="Content Placeholder 2">
            <a:extLst>
              <a:ext uri="{FF2B5EF4-FFF2-40B4-BE49-F238E27FC236}">
                <a16:creationId xmlns:a16="http://schemas.microsoft.com/office/drawing/2014/main" id="{9F680023-C3ED-481E-8CDD-0229335EC3F2}"/>
              </a:ext>
            </a:extLst>
          </p:cNvPr>
          <p:cNvSpPr txBox="1">
            <a:spLocks/>
          </p:cNvSpPr>
          <p:nvPr/>
        </p:nvSpPr>
        <p:spPr>
          <a:xfrm>
            <a:off x="609600" y="1231112"/>
            <a:ext cx="8305800" cy="1740683"/>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0"/>
              </a:spcAft>
              <a:buNone/>
            </a:pPr>
            <a:r>
              <a:rPr lang="en-US" altLang="en-US" sz="2000" b="1" dirty="0">
                <a:latin typeface="Calibri" panose="020F0502020204030204" pitchFamily="34" charset="0"/>
                <a:cs typeface="Calibri" panose="020F0502020204030204" pitchFamily="34" charset="0"/>
              </a:rPr>
              <a:t>Illustration:</a:t>
            </a:r>
            <a:r>
              <a:rPr lang="en-US" altLang="en-US" sz="2000" dirty="0">
                <a:latin typeface="Calibri" panose="020F0502020204030204" pitchFamily="34" charset="0"/>
                <a:cs typeface="Calibri" panose="020F0502020204030204" pitchFamily="34" charset="0"/>
              </a:rPr>
              <a:t> Assume that an investor receives $500 </a:t>
            </a:r>
            <a:r>
              <a:rPr lang="en-US" altLang="en-US" sz="2000" b="1" dirty="0">
                <a:latin typeface="Calibri" panose="020F0502020204030204" pitchFamily="34" charset="0"/>
                <a:cs typeface="Calibri" panose="020F0502020204030204" pitchFamily="34" charset="0"/>
              </a:rPr>
              <a:t>semiannually </a:t>
            </a:r>
            <a:r>
              <a:rPr lang="en-US" altLang="en-US" sz="2000" dirty="0">
                <a:latin typeface="Calibri" panose="020F0502020204030204" pitchFamily="34" charset="0"/>
                <a:cs typeface="Calibri" panose="020F0502020204030204" pitchFamily="34" charset="0"/>
              </a:rPr>
              <a:t>for three years when the discount rate was 10%. Calculate the present value of this annuity. </a:t>
            </a:r>
          </a:p>
          <a:p>
            <a:pPr marL="0" indent="0" fontAlgn="auto">
              <a:spcBef>
                <a:spcPts val="624"/>
              </a:spcBef>
              <a:spcAft>
                <a:spcPts val="0"/>
              </a:spcAft>
              <a:buNone/>
            </a:pPr>
            <a:r>
              <a:rPr lang="en-US" altLang="en-US" sz="2000" b="1" dirty="0">
                <a:latin typeface="Calibri" panose="020F0502020204030204" pitchFamily="34" charset="0"/>
                <a:cs typeface="Calibri" panose="020F0502020204030204" pitchFamily="34" charset="0"/>
              </a:rPr>
              <a:t>The number of periods becomes six (3 × 2), the discount rate is 5% (10% ÷ 2).</a:t>
            </a:r>
          </a:p>
          <a:p>
            <a:pPr marL="0" indent="0" fontAlgn="auto">
              <a:spcAft>
                <a:spcPts val="0"/>
              </a:spcAft>
              <a:buFont typeface="Arial" panose="020B0604020202020204" pitchFamily="34" charset="0"/>
              <a:buNone/>
            </a:pPr>
            <a:r>
              <a:rPr lang="en-US" sz="2000" b="1" dirty="0">
                <a:latin typeface="Calibri" panose="020F0502020204030204" pitchFamily="34" charset="0"/>
              </a:rPr>
              <a:t>TABLE 4 Present Value of an Annuity of 1</a:t>
            </a:r>
          </a:p>
        </p:txBody>
      </p:sp>
      <p:graphicFrame>
        <p:nvGraphicFramePr>
          <p:cNvPr id="10" name="Table Placeholder 12">
            <a:extLst>
              <a:ext uri="{FF2B5EF4-FFF2-40B4-BE49-F238E27FC236}">
                <a16:creationId xmlns:a16="http://schemas.microsoft.com/office/drawing/2014/main" id="{FC5CC048-9E53-4932-B42B-00D079330C64}"/>
              </a:ext>
            </a:extLst>
          </p:cNvPr>
          <p:cNvGraphicFramePr>
            <a:graphicFrameLocks/>
          </p:cNvGraphicFramePr>
          <p:nvPr>
            <p:extLst>
              <p:ext uri="{D42A27DB-BD31-4B8C-83A1-F6EECF244321}">
                <p14:modId xmlns:p14="http://schemas.microsoft.com/office/powerpoint/2010/main" val="3965045411"/>
              </p:ext>
            </p:extLst>
          </p:nvPr>
        </p:nvGraphicFramePr>
        <p:xfrm>
          <a:off x="1143000" y="2971800"/>
          <a:ext cx="6856924" cy="3025140"/>
        </p:xfrm>
        <a:graphic>
          <a:graphicData uri="http://schemas.openxmlformats.org/drawingml/2006/table">
            <a:tbl>
              <a:tblPr firstRow="1"/>
              <a:tblGrid>
                <a:gridCol w="1070744">
                  <a:extLst>
                    <a:ext uri="{9D8B030D-6E8A-4147-A177-3AD203B41FA5}">
                      <a16:colId xmlns:a16="http://schemas.microsoft.com/office/drawing/2014/main" val="613880098"/>
                    </a:ext>
                  </a:extLst>
                </a:gridCol>
                <a:gridCol w="926522">
                  <a:extLst>
                    <a:ext uri="{9D8B030D-6E8A-4147-A177-3AD203B41FA5}">
                      <a16:colId xmlns:a16="http://schemas.microsoft.com/office/drawing/2014/main" val="2274475765"/>
                    </a:ext>
                  </a:extLst>
                </a:gridCol>
                <a:gridCol w="809943">
                  <a:extLst>
                    <a:ext uri="{9D8B030D-6E8A-4147-A177-3AD203B41FA5}">
                      <a16:colId xmlns:a16="http://schemas.microsoft.com/office/drawing/2014/main" val="691822231"/>
                    </a:ext>
                  </a:extLst>
                </a:gridCol>
                <a:gridCol w="809943">
                  <a:extLst>
                    <a:ext uri="{9D8B030D-6E8A-4147-A177-3AD203B41FA5}">
                      <a16:colId xmlns:a16="http://schemas.microsoft.com/office/drawing/2014/main" val="2588222061"/>
                    </a:ext>
                  </a:extLst>
                </a:gridCol>
                <a:gridCol w="809943">
                  <a:extLst>
                    <a:ext uri="{9D8B030D-6E8A-4147-A177-3AD203B41FA5}">
                      <a16:colId xmlns:a16="http://schemas.microsoft.com/office/drawing/2014/main" val="3558919535"/>
                    </a:ext>
                  </a:extLst>
                </a:gridCol>
                <a:gridCol w="809943">
                  <a:extLst>
                    <a:ext uri="{9D8B030D-6E8A-4147-A177-3AD203B41FA5}">
                      <a16:colId xmlns:a16="http://schemas.microsoft.com/office/drawing/2014/main" val="3382013322"/>
                    </a:ext>
                  </a:extLst>
                </a:gridCol>
                <a:gridCol w="809943">
                  <a:extLst>
                    <a:ext uri="{9D8B030D-6E8A-4147-A177-3AD203B41FA5}">
                      <a16:colId xmlns:a16="http://schemas.microsoft.com/office/drawing/2014/main" val="3646211167"/>
                    </a:ext>
                  </a:extLst>
                </a:gridCol>
                <a:gridCol w="809943">
                  <a:extLst>
                    <a:ext uri="{9D8B030D-6E8A-4147-A177-3AD203B41FA5}">
                      <a16:colId xmlns:a16="http://schemas.microsoft.com/office/drawing/2014/main" val="69553670"/>
                    </a:ext>
                  </a:extLst>
                </a:gridCol>
              </a:tblGrid>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a:t>
                      </a:r>
                      <a:r>
                        <a:rPr lang="en-US" sz="1400" b="1" i="1" dirty="0">
                          <a:effectLst/>
                          <a:latin typeface="Calibri" panose="020F0502020204030204" pitchFamily="34" charset="0"/>
                        </a:rPr>
                        <a:t>n</a:t>
                      </a:r>
                      <a:r>
                        <a:rPr lang="en-US" sz="1400" b="1" dirty="0">
                          <a:effectLst/>
                          <a:latin typeface="Calibri" panose="020F0502020204030204" pitchFamily="34" charset="0"/>
                        </a:rPr>
                        <a:t>) Payments</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4%</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5%</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6%</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7%</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8%</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9%</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10%</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847011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1</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.96154</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.95238</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.94340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.93458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.92593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.91743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.90909</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663005560"/>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2</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1.88609</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1.85941</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1.83339</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1.80802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1.78326</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1.75911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1.73554</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86011856"/>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3</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2.77509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2.72325</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2.67301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2.62432</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2.57710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2.53130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b="0" dirty="0">
                          <a:effectLst/>
                          <a:latin typeface="Calibri" panose="020F0502020204030204" pitchFamily="34" charset="0"/>
                        </a:rPr>
                        <a:t>2.48685</a:t>
                      </a:r>
                      <a:endParaRPr lang="en-US" sz="1400" b="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6035744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4</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3.62990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3.54595</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3.46511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3.38721</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3.31213</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3.23972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3.16986</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99965752"/>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5</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4.45182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4.32948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4.21236</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4.10020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3.99271</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3.88965</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3.79079</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98214447"/>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indent="115888" algn="ctr" defTabSz="914400" rtl="0" eaLnBrk="1" latinLnBrk="0" hangingPunct="1">
                        <a:lnSpc>
                          <a:spcPct val="100000"/>
                        </a:lnSpc>
                        <a:spcBef>
                          <a:spcPts val="0"/>
                        </a:spcBef>
                        <a:spcAft>
                          <a:spcPts val="300"/>
                        </a:spcAft>
                      </a:pPr>
                      <a:r>
                        <a:rPr lang="en-US" sz="1400" kern="1200" dirty="0">
                          <a:solidFill>
                            <a:schemeClr val="tx1"/>
                          </a:solidFill>
                          <a:effectLst/>
                          <a:latin typeface="Calibri" panose="020F0502020204030204" pitchFamily="34" charset="0"/>
                          <a:ea typeface="+mn-ea"/>
                          <a:cs typeface="+mn-cs"/>
                        </a:rPr>
                        <a:t>6</a:t>
                      </a:r>
                    </a:p>
                  </a:txBody>
                  <a:tcPr marL="76200" marR="2286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5.24214</a:t>
                      </a:r>
                    </a:p>
                  </a:txBody>
                  <a:tcPr marL="0" marR="1016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b="0" dirty="0">
                          <a:solidFill>
                            <a:srgbClr val="000000"/>
                          </a:solidFill>
                          <a:effectLst/>
                          <a:latin typeface="Calibri" panose="020F0502020204030204" pitchFamily="34" charset="0"/>
                          <a:ea typeface="Times New Roman" panose="02020603050405020304" pitchFamily="18" charset="0"/>
                          <a:cs typeface="STIXTwoText"/>
                        </a:rPr>
                        <a:t>5.07569</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solidFill>
                            <a:srgbClr val="000000"/>
                          </a:solidFill>
                          <a:effectLst/>
                          <a:latin typeface="Calibri" panose="020F0502020204030204" pitchFamily="34" charset="0"/>
                          <a:ea typeface="Times New Roman" panose="02020603050405020304" pitchFamily="18" charset="0"/>
                          <a:cs typeface="STIXTwoText"/>
                        </a:rPr>
                        <a:t>4.91732</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solidFill>
                            <a:srgbClr val="000000"/>
                          </a:solidFill>
                          <a:effectLst/>
                          <a:latin typeface="Calibri" panose="020F0502020204030204" pitchFamily="34" charset="0"/>
                          <a:ea typeface="Times New Roman" panose="02020603050405020304" pitchFamily="18" charset="0"/>
                          <a:cs typeface="STIXTwoText"/>
                        </a:rPr>
                        <a:t>4.76654</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solidFill>
                            <a:srgbClr val="000000"/>
                          </a:solidFill>
                          <a:effectLst/>
                          <a:latin typeface="Calibri" panose="020F0502020204030204" pitchFamily="34" charset="0"/>
                          <a:ea typeface="Times New Roman" panose="02020603050405020304" pitchFamily="18" charset="0"/>
                          <a:cs typeface="STIXTwoText"/>
                        </a:rPr>
                        <a:t>4.62288</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4.48592</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4.35526</a:t>
                      </a:r>
                    </a:p>
                  </a:txBody>
                  <a:tcPr marL="0" marR="114300" marT="57150" marB="5715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78503968"/>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indent="115888" algn="ctr" defTabSz="914400" rtl="0" eaLnBrk="1" latinLnBrk="0" hangingPunct="1">
                        <a:lnSpc>
                          <a:spcPct val="100000"/>
                        </a:lnSpc>
                        <a:spcBef>
                          <a:spcPts val="0"/>
                        </a:spcBef>
                        <a:spcAft>
                          <a:spcPts val="300"/>
                        </a:spcAft>
                      </a:pPr>
                      <a:r>
                        <a:rPr lang="en-US" sz="1400" kern="1200" dirty="0">
                          <a:solidFill>
                            <a:schemeClr val="tx1"/>
                          </a:solidFill>
                          <a:effectLst/>
                          <a:latin typeface="Calibri" panose="020F0502020204030204" pitchFamily="34" charset="0"/>
                          <a:ea typeface="+mn-ea"/>
                          <a:cs typeface="+mn-cs"/>
                        </a:rPr>
                        <a:t>7</a:t>
                      </a:r>
                    </a:p>
                  </a:txBody>
                  <a:tcPr marL="76200" marR="2286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6.00205</a:t>
                      </a:r>
                    </a:p>
                  </a:txBody>
                  <a:tcPr marL="0" marR="1016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5.78637</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5.58238</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5.38929</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5.20637</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solidFill>
                            <a:srgbClr val="000000"/>
                          </a:solidFill>
                          <a:effectLst/>
                          <a:latin typeface="Calibri" panose="020F0502020204030204" pitchFamily="34" charset="0"/>
                          <a:ea typeface="Times New Roman" panose="02020603050405020304" pitchFamily="18" charset="0"/>
                          <a:cs typeface="STIXTwoText"/>
                        </a:rPr>
                        <a:t>5.03295</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4.86842</a:t>
                      </a:r>
                    </a:p>
                  </a:txBody>
                  <a:tcPr marL="0" marR="114300" marT="57150" marB="5715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670195931"/>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indent="115888" algn="ctr" defTabSz="914400" rtl="0" eaLnBrk="1" latinLnBrk="0" hangingPunct="1">
                        <a:lnSpc>
                          <a:spcPct val="100000"/>
                        </a:lnSpc>
                        <a:spcBef>
                          <a:spcPts val="0"/>
                        </a:spcBef>
                        <a:spcAft>
                          <a:spcPts val="300"/>
                        </a:spcAft>
                      </a:pPr>
                      <a:r>
                        <a:rPr lang="en-US" sz="1400" kern="1200" dirty="0">
                          <a:solidFill>
                            <a:schemeClr val="tx1"/>
                          </a:solidFill>
                          <a:effectLst/>
                          <a:latin typeface="Calibri" panose="020F0502020204030204" pitchFamily="34" charset="0"/>
                          <a:ea typeface="+mn-ea"/>
                          <a:cs typeface="+mn-cs"/>
                        </a:rPr>
                        <a:t>8</a:t>
                      </a:r>
                    </a:p>
                  </a:txBody>
                  <a:tcPr marL="76200" marR="2286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solidFill>
                            <a:srgbClr val="000000"/>
                          </a:solidFill>
                          <a:effectLst/>
                          <a:latin typeface="Calibri" panose="020F0502020204030204" pitchFamily="34" charset="0"/>
                          <a:ea typeface="Times New Roman" panose="02020603050405020304" pitchFamily="18" charset="0"/>
                          <a:cs typeface="STIXTwoText"/>
                        </a:rPr>
                        <a:t>6.73274</a:t>
                      </a:r>
                    </a:p>
                  </a:txBody>
                  <a:tcPr marL="0" marR="1016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solidFill>
                            <a:srgbClr val="000000"/>
                          </a:solidFill>
                          <a:effectLst/>
                          <a:latin typeface="Calibri" panose="020F0502020204030204" pitchFamily="34" charset="0"/>
                          <a:ea typeface="Times New Roman" panose="02020603050405020304" pitchFamily="18" charset="0"/>
                          <a:cs typeface="STIXTwoText"/>
                        </a:rPr>
                        <a:t>6.46321</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6.20979</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5.97130</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5.74664</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5.53482</a:t>
                      </a:r>
                    </a:p>
                  </a:txBody>
                  <a:tcPr marL="0" marR="114300" marT="57150" marB="5715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5.33493</a:t>
                      </a:r>
                    </a:p>
                  </a:txBody>
                  <a:tcPr marL="0" marR="114300" marT="57150" marB="5715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518950944"/>
                  </a:ext>
                </a:extLst>
              </a:tr>
            </a:tbl>
          </a:graphicData>
        </a:graphic>
      </p:graphicFrame>
      <p:graphicFrame>
        <p:nvGraphicFramePr>
          <p:cNvPr id="14" name="Content Placeholder 11" descr="$ 500 times 5.07569 = $ 2,537.85.">
            <a:extLst>
              <a:ext uri="{FF2B5EF4-FFF2-40B4-BE49-F238E27FC236}">
                <a16:creationId xmlns:a16="http://schemas.microsoft.com/office/drawing/2014/main" id="{64033FBF-175D-4705-BC8A-6830298DDD66}"/>
              </a:ext>
            </a:extLst>
          </p:cNvPr>
          <p:cNvGraphicFramePr>
            <a:graphicFrameLocks noChangeAspect="1"/>
          </p:cNvGraphicFramePr>
          <p:nvPr>
            <p:extLst>
              <p:ext uri="{D42A27DB-BD31-4B8C-83A1-F6EECF244321}">
                <p14:modId xmlns:p14="http://schemas.microsoft.com/office/powerpoint/2010/main" val="3206929135"/>
              </p:ext>
            </p:extLst>
          </p:nvPr>
        </p:nvGraphicFramePr>
        <p:xfrm>
          <a:off x="3441409" y="6106629"/>
          <a:ext cx="2565982" cy="279291"/>
        </p:xfrm>
        <a:graphic>
          <a:graphicData uri="http://schemas.openxmlformats.org/presentationml/2006/ole">
            <mc:AlternateContent xmlns:mc="http://schemas.openxmlformats.org/markup-compatibility/2006">
              <mc:Choice xmlns:v="urn:schemas-microsoft-com:vml" Requires="v">
                <p:oleObj spid="_x0000_s45068" name="Equation" r:id="rId4" imgW="1866600" imgH="203040" progId="Equation.DSMT4">
                  <p:embed/>
                </p:oleObj>
              </mc:Choice>
              <mc:Fallback>
                <p:oleObj name="Equation" r:id="rId4" imgW="1866600" imgH="203040" progId="Equation.DSMT4">
                  <p:embed/>
                  <p:pic>
                    <p:nvPicPr>
                      <p:cNvPr id="9" name="Content Placeholder 11" descr="$ 500 times 5.07569 = $ 2,537.85.">
                        <a:extLst>
                          <a:ext uri="{FF2B5EF4-FFF2-40B4-BE49-F238E27FC236}">
                            <a16:creationId xmlns:a16="http://schemas.microsoft.com/office/drawing/2014/main" id="{078DCA10-D6AF-4771-BA87-EF74EB60EA88}"/>
                          </a:ext>
                        </a:extLst>
                      </p:cNvPr>
                      <p:cNvPicPr/>
                      <p:nvPr/>
                    </p:nvPicPr>
                    <p:blipFill>
                      <a:blip r:embed="rId5"/>
                      <a:stretch>
                        <a:fillRect/>
                      </a:stretch>
                    </p:blipFill>
                    <p:spPr>
                      <a:xfrm>
                        <a:off x="3441409" y="6106629"/>
                        <a:ext cx="2565982" cy="279291"/>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B9B7CE7A-783D-4929-98D8-71C610017C94}"/>
              </a:ext>
            </a:extLst>
          </p:cNvPr>
          <p:cNvSpPr/>
          <p:nvPr/>
        </p:nvSpPr>
        <p:spPr bwMode="auto">
          <a:xfrm>
            <a:off x="3200400" y="5029200"/>
            <a:ext cx="685800" cy="304800"/>
          </a:xfrm>
          <a:prstGeom prst="rect">
            <a:avLst/>
          </a:prstGeom>
          <a:noFill/>
          <a:ln w="19050" cap="sq"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3016607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999" y="3886200"/>
            <a:ext cx="7732713" cy="520700"/>
          </a:xfrm>
        </p:spPr>
        <p:txBody>
          <a:bodyPr/>
          <a:lstStyle/>
          <a:p>
            <a:pPr>
              <a:spcBef>
                <a:spcPct val="0"/>
              </a:spcBef>
            </a:pPr>
            <a:r>
              <a:rPr lang="en-US" sz="1800" kern="1200" dirty="0">
                <a:solidFill>
                  <a:schemeClr val="tx1"/>
                </a:solidFill>
                <a:effectLst/>
                <a:latin typeface="Liberation Sans" panose="020B0604020202020204" pitchFamily="34" charset="0"/>
              </a:rPr>
              <a:t>Learning Objective 10-2</a:t>
            </a:r>
          </a:p>
        </p:txBody>
      </p:sp>
      <p:sp>
        <p:nvSpPr>
          <p:cNvPr id="4" name="Rectangle 5"/>
          <p:cNvSpPr>
            <a:spLocks noChangeArrowheads="1"/>
          </p:cNvSpPr>
          <p:nvPr/>
        </p:nvSpPr>
        <p:spPr bwMode="auto">
          <a:xfrm>
            <a:off x="762000" y="4419600"/>
            <a:ext cx="7772400" cy="928688"/>
          </a:xfrm>
          <a:prstGeom prst="rect">
            <a:avLst/>
          </a:prstGeom>
          <a:solidFill>
            <a:srgbClr val="045072"/>
          </a:solidFill>
          <a:ln>
            <a:noFill/>
          </a:ln>
          <a:effectLst/>
        </p:spPr>
        <p:txBody>
          <a:bodyPr wrap="square" lIns="86493" tIns="34597" rIns="86493" bIns="43247" anchor="ctr"/>
          <a:lstStyle/>
          <a:p>
            <a:pPr marL="111120" algn="l"/>
            <a:r>
              <a:rPr lang="en-US" sz="3200" dirty="0">
                <a:solidFill>
                  <a:srgbClr val="FFFFFF"/>
                </a:solidFill>
                <a:latin typeface="Liberation Sans" panose="020B0604020202020204" pitchFamily="34" charset="0"/>
              </a:rPr>
              <a:t>Major Bond Characteristics</a:t>
            </a:r>
          </a:p>
        </p:txBody>
      </p:sp>
      <p:sp>
        <p:nvSpPr>
          <p:cNvPr id="2" name="Slide Number Placeholder 1"/>
          <p:cNvSpPr>
            <a:spLocks noGrp="1"/>
          </p:cNvSpPr>
          <p:nvPr>
            <p:ph type="sldNum" sz="quarter" idx="12"/>
          </p:nvPr>
        </p:nvSpPr>
        <p:spPr/>
        <p:txBody>
          <a:bodyPr/>
          <a:lstStyle/>
          <a:p>
            <a:fld id="{D127233D-E477-41C3-A055-3D1B1EEA723B}" type="slidenum">
              <a:rPr lang="en-US" smtClean="0"/>
              <a:t>35</a:t>
            </a:fld>
            <a:endParaRPr lang="en-US"/>
          </a:p>
        </p:txBody>
      </p:sp>
    </p:spTree>
    <p:extLst>
      <p:ext uri="{BB962C8B-B14F-4D97-AF65-F5344CB8AC3E}">
        <p14:creationId xmlns:p14="http://schemas.microsoft.com/office/powerpoint/2010/main" val="2737439990"/>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533400" y="274320"/>
            <a:ext cx="8247743" cy="928688"/>
          </a:xfrm>
          <a:prstGeom prst="rect">
            <a:avLst/>
          </a:prstGeom>
          <a:solidFill>
            <a:srgbClr val="045072"/>
          </a:solidFill>
          <a:ln>
            <a:noFill/>
          </a:ln>
          <a:effectLst/>
        </p:spPr>
        <p:txBody>
          <a:bodyPr wrap="square" lIns="86493" tIns="34597" rIns="86493" bIns="43247" anchor="ctr"/>
          <a:lstStyle/>
          <a:p>
            <a:pPr marL="111120" algn="l"/>
            <a:r>
              <a:rPr lang="en-US" sz="3200" dirty="0">
                <a:solidFill>
                  <a:srgbClr val="FFFFFF"/>
                </a:solidFill>
                <a:latin typeface="Liberation Sans" panose="020B0604020202020204" pitchFamily="34" charset="0"/>
              </a:rPr>
              <a:t>Outline</a:t>
            </a:r>
          </a:p>
        </p:txBody>
      </p:sp>
      <p:sp>
        <p:nvSpPr>
          <p:cNvPr id="5" name="Text Box 3"/>
          <p:cNvSpPr txBox="1">
            <a:spLocks noChangeArrowheads="1"/>
          </p:cNvSpPr>
          <p:nvPr/>
        </p:nvSpPr>
        <p:spPr bwMode="auto">
          <a:xfrm>
            <a:off x="533400" y="1479550"/>
            <a:ext cx="7772400" cy="28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What is a bond?</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Types of bonds</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Issuing procedures</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Bond trading</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Market price of a bond</a:t>
            </a:r>
          </a:p>
        </p:txBody>
      </p:sp>
      <p:sp>
        <p:nvSpPr>
          <p:cNvPr id="2" name="Slide Number Placeholder 1"/>
          <p:cNvSpPr>
            <a:spLocks noGrp="1"/>
          </p:cNvSpPr>
          <p:nvPr>
            <p:ph type="sldNum" sz="quarter" idx="12"/>
          </p:nvPr>
        </p:nvSpPr>
        <p:spPr/>
        <p:txBody>
          <a:bodyPr/>
          <a:lstStyle/>
          <a:p>
            <a:fld id="{D127233D-E477-41C3-A055-3D1B1EEA723B}" type="slidenum">
              <a:rPr lang="en-US" smtClean="0"/>
              <a:t>36</a:t>
            </a:fld>
            <a:endParaRPr lang="en-US"/>
          </a:p>
        </p:txBody>
      </p:sp>
    </p:spTree>
    <p:extLst>
      <p:ext uri="{BB962C8B-B14F-4D97-AF65-F5344CB8AC3E}">
        <p14:creationId xmlns:p14="http://schemas.microsoft.com/office/powerpoint/2010/main" val="2796962234"/>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tx2">
                    <a:lumMod val="75000"/>
                  </a:schemeClr>
                </a:solidFill>
                <a:latin typeface="Liberation Sans" panose="020B0604020202020204" pitchFamily="34" charset="0"/>
              </a:rPr>
              <a:t>What are Bonds?</a:t>
            </a:r>
          </a:p>
        </p:txBody>
      </p:sp>
      <p:sp>
        <p:nvSpPr>
          <p:cNvPr id="3482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7" name="Rectangle 3"/>
          <p:cNvSpPr>
            <a:spLocks noChangeArrowheads="1"/>
          </p:cNvSpPr>
          <p:nvPr/>
        </p:nvSpPr>
        <p:spPr bwMode="auto">
          <a:xfrm>
            <a:off x="609600" y="1371600"/>
            <a:ext cx="7772400" cy="15573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ts val="1200"/>
              </a:spcBef>
              <a:defRPr/>
            </a:pPr>
            <a:r>
              <a:rPr lang="en-US" b="1" dirty="0">
                <a:solidFill>
                  <a:schemeClr val="tx2">
                    <a:lumMod val="75000"/>
                  </a:schemeClr>
                </a:solidFill>
                <a:latin typeface="Liberation Sans" panose="020B0604020202020204" pitchFamily="34" charset="0"/>
              </a:rPr>
              <a:t>Long-term liabilities </a:t>
            </a:r>
            <a:r>
              <a:rPr lang="en-US" sz="2300" dirty="0">
                <a:solidFill>
                  <a:srgbClr val="000000"/>
                </a:solidFill>
                <a:latin typeface="Liberation Sans" panose="020B0604020202020204" pitchFamily="34" charset="0"/>
              </a:rPr>
              <a:t>are obligations that are expected to be paid after one year.</a:t>
            </a:r>
          </a:p>
          <a:p>
            <a:pPr>
              <a:lnSpc>
                <a:spcPct val="120000"/>
              </a:lnSpc>
              <a:spcBef>
                <a:spcPts val="1200"/>
              </a:spcBef>
              <a:defRPr/>
            </a:pPr>
            <a:r>
              <a:rPr lang="en-US" b="1" dirty="0">
                <a:solidFill>
                  <a:schemeClr val="tx2">
                    <a:lumMod val="75000"/>
                  </a:schemeClr>
                </a:solidFill>
                <a:latin typeface="Liberation Sans" panose="020B0604020202020204" pitchFamily="34" charset="0"/>
              </a:rPr>
              <a:t>Bonds</a:t>
            </a:r>
            <a:r>
              <a:rPr lang="en-US" sz="2300" b="1" dirty="0">
                <a:solidFill>
                  <a:srgbClr val="00FFFF"/>
                </a:solidFill>
                <a:latin typeface="Liberation Sans" panose="020B0604020202020204" pitchFamily="34" charset="0"/>
              </a:rPr>
              <a:t> </a:t>
            </a:r>
            <a:r>
              <a:rPr lang="en-US" sz="2300" dirty="0">
                <a:solidFill>
                  <a:srgbClr val="000000"/>
                </a:solidFill>
                <a:latin typeface="Liberation Sans" panose="020B0604020202020204" pitchFamily="34" charset="0"/>
              </a:rPr>
              <a:t>are a form of interest-bearing notes payable.</a:t>
            </a:r>
          </a:p>
        </p:txBody>
      </p:sp>
      <p:sp>
        <p:nvSpPr>
          <p:cNvPr id="8" name="Rectangle 8"/>
          <p:cNvSpPr>
            <a:spLocks noChangeArrowheads="1"/>
          </p:cNvSpPr>
          <p:nvPr/>
        </p:nvSpPr>
        <p:spPr bwMode="auto">
          <a:xfrm>
            <a:off x="609600" y="3006725"/>
            <a:ext cx="7772400" cy="28807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82625" indent="-450850">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ts val="1200"/>
              </a:spcBef>
              <a:buClr>
                <a:schemeClr val="accent6">
                  <a:lumMod val="50000"/>
                </a:schemeClr>
              </a:buClr>
              <a:buSzPct val="80000"/>
              <a:buFont typeface="Wingdings" panose="05000000000000000000" pitchFamily="2" charset="2"/>
              <a:buChar char="u"/>
            </a:pPr>
            <a:r>
              <a:rPr lang="en-US" sz="2100" b="0" dirty="0">
                <a:solidFill>
                  <a:schemeClr val="folHlink"/>
                </a:solidFill>
                <a:latin typeface="Liberation Sans" panose="020B0604020202020204" pitchFamily="34" charset="0"/>
              </a:rPr>
              <a:t>Sold in small denominations (usually $1,000 or multiples of $1,000). </a:t>
            </a:r>
          </a:p>
          <a:p>
            <a:pPr>
              <a:lnSpc>
                <a:spcPct val="120000"/>
              </a:lnSpc>
              <a:spcBef>
                <a:spcPts val="1200"/>
              </a:spcBef>
              <a:buClr>
                <a:schemeClr val="accent6">
                  <a:lumMod val="50000"/>
                </a:schemeClr>
              </a:buClr>
              <a:buSzPct val="80000"/>
              <a:buFont typeface="Wingdings" panose="05000000000000000000" pitchFamily="2" charset="2"/>
              <a:buChar char="u"/>
            </a:pPr>
            <a:r>
              <a:rPr lang="en-US" sz="2100" b="0" dirty="0">
                <a:solidFill>
                  <a:schemeClr val="folHlink"/>
                </a:solidFill>
                <a:latin typeface="Liberation Sans" panose="020B0604020202020204" pitchFamily="34" charset="0"/>
              </a:rPr>
              <a:t>Attract many investors. </a:t>
            </a:r>
          </a:p>
          <a:p>
            <a:pPr>
              <a:lnSpc>
                <a:spcPct val="120000"/>
              </a:lnSpc>
              <a:spcBef>
                <a:spcPts val="1200"/>
              </a:spcBef>
              <a:buClr>
                <a:schemeClr val="accent6">
                  <a:lumMod val="50000"/>
                </a:schemeClr>
              </a:buClr>
              <a:buSzPct val="80000"/>
              <a:buFont typeface="Wingdings" panose="05000000000000000000" pitchFamily="2" charset="2"/>
              <a:buChar char="u"/>
            </a:pPr>
            <a:r>
              <a:rPr lang="en-US" sz="2100" b="0" dirty="0">
                <a:solidFill>
                  <a:schemeClr val="folHlink"/>
                </a:solidFill>
                <a:latin typeface="Liberation Sans" panose="020B0604020202020204" pitchFamily="34" charset="0"/>
              </a:rPr>
              <a:t>Corporation issuing bonds is borrowing money.</a:t>
            </a:r>
          </a:p>
          <a:p>
            <a:pPr>
              <a:lnSpc>
                <a:spcPct val="120000"/>
              </a:lnSpc>
              <a:spcBef>
                <a:spcPts val="1200"/>
              </a:spcBef>
              <a:buClr>
                <a:schemeClr val="accent6">
                  <a:lumMod val="50000"/>
                </a:schemeClr>
              </a:buClr>
              <a:buSzPct val="80000"/>
              <a:buFont typeface="Wingdings" panose="05000000000000000000" pitchFamily="2" charset="2"/>
              <a:buChar char="u"/>
            </a:pPr>
            <a:r>
              <a:rPr lang="en-US" sz="2100" b="0" dirty="0">
                <a:solidFill>
                  <a:schemeClr val="folHlink"/>
                </a:solidFill>
                <a:latin typeface="Liberation Sans" panose="020B0604020202020204" pitchFamily="34" charset="0"/>
              </a:rPr>
              <a:t>Person who buys the bonds (the bondholder) is investing in bonds.</a:t>
            </a:r>
            <a:endParaRPr lang="en-US" altLang="en-US" sz="2100" b="0" dirty="0">
              <a:solidFill>
                <a:schemeClr val="folHlink"/>
              </a:solidFill>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37</a:t>
            </a:fld>
            <a:endParaRPr lang="en-US"/>
          </a:p>
        </p:txBody>
      </p:sp>
    </p:spTree>
    <p:extLst>
      <p:ext uri="{BB962C8B-B14F-4D97-AF65-F5344CB8AC3E}">
        <p14:creationId xmlns:p14="http://schemas.microsoft.com/office/powerpoint/2010/main" val="2812810583"/>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tx2">
                    <a:lumMod val="75000"/>
                  </a:schemeClr>
                </a:solidFill>
                <a:latin typeface="Liberation Sans" panose="020B0604020202020204" pitchFamily="34" charset="0"/>
              </a:rPr>
              <a:t>Types of Bonds</a:t>
            </a:r>
          </a:p>
        </p:txBody>
      </p:sp>
      <p:sp>
        <p:nvSpPr>
          <p:cNvPr id="33795"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33798" name="Picture 11"/>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5400675" y="533400"/>
            <a:ext cx="2828925"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9"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2133600" y="2027238"/>
            <a:ext cx="3055938" cy="3840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2" name="Slide Number Placeholder 1"/>
          <p:cNvSpPr>
            <a:spLocks noGrp="1"/>
          </p:cNvSpPr>
          <p:nvPr>
            <p:ph type="sldNum" sz="quarter" idx="12"/>
          </p:nvPr>
        </p:nvSpPr>
        <p:spPr/>
        <p:txBody>
          <a:bodyPr/>
          <a:lstStyle/>
          <a:p>
            <a:fld id="{D127233D-E477-41C3-A055-3D1B1EEA723B}" type="slidenum">
              <a:rPr lang="en-US" smtClean="0"/>
              <a:t>38</a:t>
            </a:fld>
            <a:endParaRPr lang="en-US"/>
          </a:p>
        </p:txBody>
      </p:sp>
      <p:sp>
        <p:nvSpPr>
          <p:cNvPr id="3" name="TextBox 2">
            <a:extLst>
              <a:ext uri="{FF2B5EF4-FFF2-40B4-BE49-F238E27FC236}">
                <a16:creationId xmlns:a16="http://schemas.microsoft.com/office/drawing/2014/main" id="{32F6424D-F192-456B-A047-38CA34E60D14}"/>
              </a:ext>
            </a:extLst>
          </p:cNvPr>
          <p:cNvSpPr txBox="1"/>
          <p:nvPr/>
        </p:nvSpPr>
        <p:spPr>
          <a:xfrm>
            <a:off x="14438" y="1196241"/>
            <a:ext cx="2728762" cy="830997"/>
          </a:xfrm>
          <a:prstGeom prst="rect">
            <a:avLst/>
          </a:prstGeom>
          <a:noFill/>
        </p:spPr>
        <p:txBody>
          <a:bodyPr wrap="square" rtlCol="0">
            <a:spAutoFit/>
          </a:bodyPr>
          <a:lstStyle/>
          <a:p>
            <a:r>
              <a:rPr lang="en-US" dirty="0">
                <a:latin typeface="Liberation Sans" panose="020B0604020202020204"/>
              </a:rPr>
              <a:t>Mortgage bond</a:t>
            </a:r>
          </a:p>
          <a:p>
            <a:r>
              <a:rPr lang="en-US" dirty="0">
                <a:latin typeface="Liberation Sans" panose="020B0604020202020204"/>
              </a:rPr>
              <a:t>Sinking fund bond</a:t>
            </a:r>
          </a:p>
        </p:txBody>
      </p:sp>
      <p:sp>
        <p:nvSpPr>
          <p:cNvPr id="4" name="Arrow: Right 3">
            <a:extLst>
              <a:ext uri="{FF2B5EF4-FFF2-40B4-BE49-F238E27FC236}">
                <a16:creationId xmlns:a16="http://schemas.microsoft.com/office/drawing/2014/main" id="{1DC20E28-3967-4C13-AAF0-EB335D6D482B}"/>
              </a:ext>
            </a:extLst>
          </p:cNvPr>
          <p:cNvSpPr/>
          <p:nvPr/>
        </p:nvSpPr>
        <p:spPr bwMode="auto">
          <a:xfrm rot="2181321">
            <a:off x="1576074" y="2057519"/>
            <a:ext cx="533400" cy="350835"/>
          </a:xfrm>
          <a:prstGeom prst="rightArrow">
            <a:avLst>
              <a:gd name="adj1" fmla="val 58230"/>
              <a:gd name="adj2" fmla="val 50000"/>
            </a:avLst>
          </a:prstGeom>
          <a:solidFill>
            <a:srgbClr val="0000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TextBox 8">
            <a:extLst>
              <a:ext uri="{FF2B5EF4-FFF2-40B4-BE49-F238E27FC236}">
                <a16:creationId xmlns:a16="http://schemas.microsoft.com/office/drawing/2014/main" id="{C01DEB9D-C690-4672-81D8-35601E17758C}"/>
              </a:ext>
            </a:extLst>
          </p:cNvPr>
          <p:cNvSpPr txBox="1"/>
          <p:nvPr/>
        </p:nvSpPr>
        <p:spPr>
          <a:xfrm>
            <a:off x="48928" y="5939135"/>
            <a:ext cx="2389471" cy="461665"/>
          </a:xfrm>
          <a:prstGeom prst="rect">
            <a:avLst/>
          </a:prstGeom>
          <a:noFill/>
        </p:spPr>
        <p:txBody>
          <a:bodyPr wrap="square" rtlCol="0">
            <a:spAutoFit/>
          </a:bodyPr>
          <a:lstStyle/>
          <a:p>
            <a:r>
              <a:rPr lang="en-US" dirty="0">
                <a:latin typeface="Liberation Sans" panose="020B0604020202020204"/>
              </a:rPr>
              <a:t>Debenture bond</a:t>
            </a:r>
          </a:p>
        </p:txBody>
      </p:sp>
      <p:sp>
        <p:nvSpPr>
          <p:cNvPr id="10" name="Arrow: Right 9">
            <a:extLst>
              <a:ext uri="{FF2B5EF4-FFF2-40B4-BE49-F238E27FC236}">
                <a16:creationId xmlns:a16="http://schemas.microsoft.com/office/drawing/2014/main" id="{B28D1872-D8B5-4B7A-8C5A-DBA9C3F5CBD3}"/>
              </a:ext>
            </a:extLst>
          </p:cNvPr>
          <p:cNvSpPr/>
          <p:nvPr/>
        </p:nvSpPr>
        <p:spPr bwMode="auto">
          <a:xfrm rot="19072757">
            <a:off x="1583080" y="5546791"/>
            <a:ext cx="533400" cy="350835"/>
          </a:xfrm>
          <a:prstGeom prst="rightArrow">
            <a:avLst>
              <a:gd name="adj1" fmla="val 58230"/>
              <a:gd name="adj2" fmla="val 50000"/>
            </a:avLst>
          </a:prstGeom>
          <a:solidFill>
            <a:srgbClr val="0000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457200" y="1447800"/>
            <a:ext cx="8077200" cy="477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688975">
              <a:lnSpc>
                <a:spcPct val="120000"/>
              </a:lnSpc>
              <a:spcBef>
                <a:spcPts val="1200"/>
              </a:spcBef>
              <a:spcAft>
                <a:spcPts val="0"/>
              </a:spcAft>
              <a:buClr>
                <a:srgbClr val="800000"/>
              </a:buClr>
              <a:buSzPct val="80000"/>
              <a:buFont typeface="Wingdings" pitchFamily="2" charset="2"/>
              <a:buChar char="u"/>
              <a:defRPr/>
            </a:pPr>
            <a:r>
              <a:rPr lang="en-US" sz="2200" dirty="0">
                <a:latin typeface="Liberation Sans" panose="020B0604020202020204" pitchFamily="34" charset="0"/>
              </a:rPr>
              <a:t>State laws grant corporations the power to issue bonds.</a:t>
            </a:r>
          </a:p>
          <a:p>
            <a:pPr marL="688975">
              <a:lnSpc>
                <a:spcPct val="120000"/>
              </a:lnSpc>
              <a:spcBef>
                <a:spcPts val="1200"/>
              </a:spcBef>
              <a:spcAft>
                <a:spcPts val="0"/>
              </a:spcAft>
              <a:buClr>
                <a:srgbClr val="800000"/>
              </a:buClr>
              <a:buSzPct val="80000"/>
              <a:buFont typeface="Wingdings" pitchFamily="2" charset="2"/>
              <a:buChar char="u"/>
              <a:defRPr/>
            </a:pPr>
            <a:r>
              <a:rPr lang="en-US" sz="2200" dirty="0">
                <a:latin typeface="Liberation Sans" panose="020B0604020202020204" pitchFamily="34" charset="0"/>
              </a:rPr>
              <a:t>Board of directors and stockholders must approve bond issues.</a:t>
            </a:r>
          </a:p>
          <a:p>
            <a:pPr marL="688975">
              <a:lnSpc>
                <a:spcPct val="120000"/>
              </a:lnSpc>
              <a:spcBef>
                <a:spcPts val="1200"/>
              </a:spcBef>
              <a:spcAft>
                <a:spcPts val="0"/>
              </a:spcAft>
              <a:buClr>
                <a:srgbClr val="800000"/>
              </a:buClr>
              <a:buSzPct val="80000"/>
              <a:buFont typeface="Wingdings" pitchFamily="2" charset="2"/>
              <a:buChar char="u"/>
              <a:defRPr/>
            </a:pPr>
            <a:r>
              <a:rPr lang="en-US" sz="2200" dirty="0">
                <a:latin typeface="Liberation Sans" panose="020B0604020202020204" pitchFamily="34" charset="0"/>
              </a:rPr>
              <a:t>Board of directors must stipulate number of bonds to be authorized, total </a:t>
            </a:r>
            <a:r>
              <a:rPr lang="en-US" sz="2200" b="1" dirty="0">
                <a:solidFill>
                  <a:schemeClr val="tx2">
                    <a:lumMod val="75000"/>
                  </a:schemeClr>
                </a:solidFill>
                <a:latin typeface="Liberation Sans" panose="020B0604020202020204" pitchFamily="34" charset="0"/>
              </a:rPr>
              <a:t>face value</a:t>
            </a:r>
            <a:r>
              <a:rPr lang="en-US" sz="2200" dirty="0">
                <a:latin typeface="Liberation Sans" panose="020B0604020202020204" pitchFamily="34" charset="0"/>
              </a:rPr>
              <a:t>, and </a:t>
            </a:r>
            <a:r>
              <a:rPr lang="en-US" sz="2200" b="1" dirty="0">
                <a:solidFill>
                  <a:schemeClr val="tx2">
                    <a:lumMod val="75000"/>
                  </a:schemeClr>
                </a:solidFill>
                <a:latin typeface="Liberation Sans" panose="020B0604020202020204" pitchFamily="34" charset="0"/>
              </a:rPr>
              <a:t>contractual interest rate</a:t>
            </a:r>
            <a:r>
              <a:rPr lang="en-US" sz="2200" dirty="0">
                <a:latin typeface="Liberation Sans" panose="020B0604020202020204" pitchFamily="34" charset="0"/>
              </a:rPr>
              <a:t>.</a:t>
            </a:r>
          </a:p>
          <a:p>
            <a:pPr marL="688975">
              <a:lnSpc>
                <a:spcPct val="120000"/>
              </a:lnSpc>
              <a:spcBef>
                <a:spcPts val="1200"/>
              </a:spcBef>
              <a:spcAft>
                <a:spcPts val="0"/>
              </a:spcAft>
              <a:buClr>
                <a:srgbClr val="800000"/>
              </a:buClr>
              <a:buSzPct val="80000"/>
              <a:buFont typeface="Wingdings" pitchFamily="2" charset="2"/>
              <a:buChar char="u"/>
              <a:defRPr/>
            </a:pPr>
            <a:r>
              <a:rPr lang="en-US" sz="2200" dirty="0">
                <a:latin typeface="Liberation Sans" panose="020B0604020202020204" pitchFamily="34" charset="0"/>
              </a:rPr>
              <a:t>Bond terms are set forth in legal document known as a </a:t>
            </a:r>
            <a:r>
              <a:rPr lang="en-US" sz="2200" b="1" dirty="0">
                <a:solidFill>
                  <a:schemeClr val="tx2">
                    <a:lumMod val="75000"/>
                  </a:schemeClr>
                </a:solidFill>
                <a:latin typeface="Liberation Sans" panose="020B0604020202020204" pitchFamily="34" charset="0"/>
              </a:rPr>
              <a:t>bond indenture</a:t>
            </a:r>
            <a:r>
              <a:rPr lang="en-US" sz="2200" dirty="0">
                <a:latin typeface="Liberation Sans" panose="020B0604020202020204" pitchFamily="34" charset="0"/>
              </a:rPr>
              <a:t>.</a:t>
            </a:r>
          </a:p>
          <a:p>
            <a:pPr marL="688975">
              <a:lnSpc>
                <a:spcPct val="120000"/>
              </a:lnSpc>
              <a:spcBef>
                <a:spcPts val="1200"/>
              </a:spcBef>
              <a:spcAft>
                <a:spcPts val="0"/>
              </a:spcAft>
              <a:buClr>
                <a:srgbClr val="800000"/>
              </a:buClr>
              <a:buSzPct val="80000"/>
              <a:buFont typeface="Wingdings" pitchFamily="2" charset="2"/>
              <a:buChar char="u"/>
              <a:defRPr/>
            </a:pPr>
            <a:r>
              <a:rPr lang="en-US" sz="2200" b="1" dirty="0">
                <a:solidFill>
                  <a:schemeClr val="tx2">
                    <a:lumMod val="75000"/>
                  </a:schemeClr>
                </a:solidFill>
                <a:latin typeface="Liberation Sans" panose="020B0604020202020204" pitchFamily="34" charset="0"/>
              </a:rPr>
              <a:t>Trustee</a:t>
            </a:r>
            <a:r>
              <a:rPr lang="en-US" sz="2200" dirty="0">
                <a:latin typeface="Liberation Sans" panose="020B0604020202020204" pitchFamily="34" charset="0"/>
              </a:rPr>
              <a:t> keeps records of each bondholder, custody of unissued bonds, holds conditional title to pledged property</a:t>
            </a:r>
          </a:p>
        </p:txBody>
      </p:sp>
      <p:sp>
        <p:nvSpPr>
          <p:cNvPr id="34819"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Issuing Procedures</a:t>
            </a:r>
          </a:p>
        </p:txBody>
      </p:sp>
      <p:sp>
        <p:nvSpPr>
          <p:cNvPr id="3482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39</a:t>
            </a:fld>
            <a:endParaRPr lang="en-US"/>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tx2">
                    <a:lumMod val="75000"/>
                  </a:schemeClr>
                </a:solidFill>
                <a:latin typeface="Liberation Sans" panose="020B0604020202020204" pitchFamily="34" charset="0"/>
              </a:rPr>
              <a:t>Time Value of Money</a:t>
            </a:r>
          </a:p>
        </p:txBody>
      </p:sp>
      <p:sp>
        <p:nvSpPr>
          <p:cNvPr id="3482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7" name="Rectangle 3"/>
          <p:cNvSpPr>
            <a:spLocks noChangeArrowheads="1"/>
          </p:cNvSpPr>
          <p:nvPr/>
        </p:nvSpPr>
        <p:spPr bwMode="auto">
          <a:xfrm>
            <a:off x="609600" y="1371600"/>
            <a:ext cx="7772400" cy="15573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ts val="1200"/>
              </a:spcBef>
              <a:defRPr/>
            </a:pPr>
            <a:r>
              <a:rPr lang="en-US" dirty="0">
                <a:latin typeface="Liberation Sans" panose="020B0604020202020204" pitchFamily="34" charset="0"/>
              </a:rPr>
              <a:t>Would you rather receive $1,000 today or in a year from now?</a:t>
            </a:r>
          </a:p>
          <a:p>
            <a:pPr>
              <a:lnSpc>
                <a:spcPct val="120000"/>
              </a:lnSpc>
              <a:spcBef>
                <a:spcPts val="1200"/>
              </a:spcBef>
              <a:defRPr/>
            </a:pPr>
            <a:r>
              <a:rPr lang="en-US" b="1" dirty="0">
                <a:latin typeface="Liberation Sans" panose="020B0604020202020204" pitchFamily="34" charset="0"/>
              </a:rPr>
              <a:t>Today! </a:t>
            </a:r>
            <a:r>
              <a:rPr lang="en-US" dirty="0">
                <a:latin typeface="Liberation Sans" panose="020B0604020202020204" pitchFamily="34" charset="0"/>
              </a:rPr>
              <a:t>“Interest Factor”</a:t>
            </a:r>
          </a:p>
        </p:txBody>
      </p:sp>
      <p:sp>
        <p:nvSpPr>
          <p:cNvPr id="2" name="Slide Number Placeholder 1"/>
          <p:cNvSpPr>
            <a:spLocks noGrp="1"/>
          </p:cNvSpPr>
          <p:nvPr>
            <p:ph type="sldNum" sz="quarter" idx="12"/>
          </p:nvPr>
        </p:nvSpPr>
        <p:spPr/>
        <p:txBody>
          <a:bodyPr/>
          <a:lstStyle/>
          <a:p>
            <a:fld id="{D127233D-E477-41C3-A055-3D1B1EEA723B}" type="slidenum">
              <a:rPr lang="en-US" smtClean="0"/>
              <a:t>4</a:t>
            </a:fld>
            <a:endParaRPr lang="en-US"/>
          </a:p>
        </p:txBody>
      </p:sp>
    </p:spTree>
    <p:extLst>
      <p:ext uri="{BB962C8B-B14F-4D97-AF65-F5344CB8AC3E}">
        <p14:creationId xmlns:p14="http://schemas.microsoft.com/office/powerpoint/2010/main" val="5877488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Text Box 2"/>
          <p:cNvSpPr txBox="1">
            <a:spLocks noChangeArrowheads="1"/>
          </p:cNvSpPr>
          <p:nvPr/>
        </p:nvSpPr>
        <p:spPr bwMode="auto">
          <a:xfrm>
            <a:off x="647700" y="1447800"/>
            <a:ext cx="7848600" cy="405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defRPr>
            </a:lvl1pPr>
            <a:lvl2pPr marL="1081088" indent="-509588" algn="l">
              <a:defRPr sz="2400">
                <a:solidFill>
                  <a:schemeClr val="tx1"/>
                </a:solidFill>
                <a:latin typeface="Times New Roman" pitchFamily="18" charset="0"/>
              </a:defRPr>
            </a:lvl2pPr>
            <a:lvl3pPr marL="1652588"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a:lnSpc>
                <a:spcPct val="120000"/>
              </a:lnSpc>
              <a:spcBef>
                <a:spcPts val="1200"/>
              </a:spcBef>
              <a:spcAft>
                <a:spcPts val="0"/>
              </a:spcAft>
              <a:buClr>
                <a:srgbClr val="800000"/>
              </a:buClr>
              <a:buSzPct val="80000"/>
              <a:buFont typeface="Wingdings" pitchFamily="2" charset="2"/>
              <a:buChar char="u"/>
              <a:defRPr/>
            </a:pPr>
            <a:r>
              <a:rPr lang="en-US" sz="2200" dirty="0">
                <a:latin typeface="Liberation Sans" panose="020B0604020202020204" pitchFamily="34" charset="0"/>
              </a:rPr>
              <a:t>Represents a promise to pay: </a:t>
            </a:r>
          </a:p>
          <a:p>
            <a:pPr lvl="1">
              <a:lnSpc>
                <a:spcPct val="120000"/>
              </a:lnSpc>
              <a:spcBef>
                <a:spcPts val="1200"/>
              </a:spcBef>
              <a:spcAft>
                <a:spcPts val="0"/>
              </a:spcAft>
              <a:buClr>
                <a:srgbClr val="800000"/>
              </a:buClr>
              <a:buSzPct val="80000"/>
              <a:buFont typeface="Arial" charset="0"/>
              <a:buChar char="►"/>
              <a:defRPr/>
            </a:pPr>
            <a:r>
              <a:rPr lang="en-US" sz="2100" dirty="0">
                <a:latin typeface="Liberation Sans" panose="020B0604020202020204" pitchFamily="34" charset="0"/>
              </a:rPr>
              <a:t>Sum of money at designated </a:t>
            </a:r>
            <a:r>
              <a:rPr lang="en-US" sz="2100" b="1" dirty="0">
                <a:solidFill>
                  <a:schemeClr val="tx2">
                    <a:lumMod val="50000"/>
                  </a:schemeClr>
                </a:solidFill>
                <a:latin typeface="Liberation Sans" panose="020B0604020202020204" pitchFamily="34" charset="0"/>
              </a:rPr>
              <a:t>maturity date</a:t>
            </a:r>
            <a:r>
              <a:rPr lang="en-US" sz="2100" dirty="0">
                <a:latin typeface="Liberation Sans" panose="020B0604020202020204" pitchFamily="34" charset="0"/>
              </a:rPr>
              <a:t>.</a:t>
            </a:r>
          </a:p>
          <a:p>
            <a:pPr lvl="1">
              <a:lnSpc>
                <a:spcPct val="120000"/>
              </a:lnSpc>
              <a:spcBef>
                <a:spcPts val="1200"/>
              </a:spcBef>
              <a:spcAft>
                <a:spcPts val="0"/>
              </a:spcAft>
              <a:buClr>
                <a:srgbClr val="800000"/>
              </a:buClr>
              <a:buSzPct val="80000"/>
              <a:buFont typeface="Arial" charset="0"/>
              <a:buChar char="►"/>
              <a:defRPr/>
            </a:pPr>
            <a:r>
              <a:rPr lang="en-US" sz="2100" dirty="0">
                <a:latin typeface="Liberation Sans" panose="020B0604020202020204" pitchFamily="34" charset="0"/>
              </a:rPr>
              <a:t>Periodic interest at a </a:t>
            </a:r>
            <a:r>
              <a:rPr lang="en-US" sz="2100" b="1" dirty="0">
                <a:solidFill>
                  <a:schemeClr val="tx2">
                    <a:lumMod val="50000"/>
                  </a:schemeClr>
                </a:solidFill>
                <a:latin typeface="Liberation Sans" panose="020B0604020202020204" pitchFamily="34" charset="0"/>
              </a:rPr>
              <a:t>contractual (stated) rate </a:t>
            </a:r>
            <a:r>
              <a:rPr lang="en-US" sz="2100" dirty="0">
                <a:latin typeface="Liberation Sans" panose="020B0604020202020204" pitchFamily="34" charset="0"/>
              </a:rPr>
              <a:t>on the maturity amount (face value).</a:t>
            </a:r>
          </a:p>
          <a:p>
            <a:pPr>
              <a:lnSpc>
                <a:spcPct val="120000"/>
              </a:lnSpc>
              <a:spcBef>
                <a:spcPts val="1200"/>
              </a:spcBef>
              <a:spcAft>
                <a:spcPts val="0"/>
              </a:spcAft>
              <a:buClr>
                <a:srgbClr val="800000"/>
              </a:buClr>
              <a:buSzPct val="80000"/>
              <a:buFont typeface="Wingdings" pitchFamily="2" charset="2"/>
              <a:buChar char="u"/>
              <a:defRPr/>
            </a:pPr>
            <a:r>
              <a:rPr lang="en-US" sz="2200" dirty="0">
                <a:latin typeface="Liberation Sans" panose="020B0604020202020204" pitchFamily="34" charset="0"/>
              </a:rPr>
              <a:t>Interest payments usually made semiannually. </a:t>
            </a:r>
          </a:p>
          <a:p>
            <a:pPr>
              <a:lnSpc>
                <a:spcPct val="120000"/>
              </a:lnSpc>
              <a:spcBef>
                <a:spcPts val="1200"/>
              </a:spcBef>
              <a:spcAft>
                <a:spcPts val="0"/>
              </a:spcAft>
              <a:buClr>
                <a:srgbClr val="800000"/>
              </a:buClr>
              <a:buSzPct val="80000"/>
              <a:buFont typeface="Wingdings" pitchFamily="2" charset="2"/>
              <a:buChar char="u"/>
              <a:defRPr/>
            </a:pPr>
            <a:r>
              <a:rPr lang="en-US" sz="2200" dirty="0">
                <a:latin typeface="Liberation Sans" panose="020B0604020202020204" pitchFamily="34" charset="0"/>
              </a:rPr>
              <a:t>Issued to obtain large amounts of long-term capital.</a:t>
            </a:r>
          </a:p>
          <a:p>
            <a:pPr>
              <a:lnSpc>
                <a:spcPct val="120000"/>
              </a:lnSpc>
              <a:spcBef>
                <a:spcPts val="1200"/>
              </a:spcBef>
              <a:spcAft>
                <a:spcPts val="0"/>
              </a:spcAft>
              <a:buClr>
                <a:srgbClr val="800000"/>
              </a:buClr>
              <a:buSzPct val="80000"/>
              <a:buFont typeface="Wingdings" pitchFamily="2" charset="2"/>
              <a:buChar char="u"/>
              <a:defRPr/>
            </a:pPr>
            <a:r>
              <a:rPr lang="en-US" sz="2200" dirty="0">
                <a:latin typeface="Liberation Sans" panose="020B0604020202020204" pitchFamily="34" charset="0"/>
              </a:rPr>
              <a:t>Investment company sells the bonds for the issuing company.</a:t>
            </a:r>
          </a:p>
        </p:txBody>
      </p:sp>
      <p:sp>
        <p:nvSpPr>
          <p:cNvPr id="35843" name="Rectangle 7"/>
          <p:cNvSpPr>
            <a:spLocks noChangeArrowheads="1"/>
          </p:cNvSpPr>
          <p:nvPr/>
        </p:nvSpPr>
        <p:spPr bwMode="auto">
          <a:xfrm>
            <a:off x="609600" y="304800"/>
            <a:ext cx="76200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Issuing Procedures</a:t>
            </a:r>
          </a:p>
        </p:txBody>
      </p:sp>
      <p:sp>
        <p:nvSpPr>
          <p:cNvPr id="35844" name="Line 5"/>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40</a:t>
            </a:fld>
            <a:endParaRPr lang="en-US"/>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73" name="Picture 9"/>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685800" y="496924"/>
            <a:ext cx="7524750" cy="6056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36872" name="Line 1052"/>
          <p:cNvSpPr>
            <a:spLocks noChangeShapeType="1"/>
          </p:cNvSpPr>
          <p:nvPr/>
        </p:nvSpPr>
        <p:spPr bwMode="auto">
          <a:xfrm>
            <a:off x="5791200" y="990600"/>
            <a:ext cx="1143000" cy="0"/>
          </a:xfrm>
          <a:prstGeom prst="line">
            <a:avLst/>
          </a:prstGeom>
          <a:noFill/>
          <a:ln w="571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6867"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tx2">
                    <a:lumMod val="75000"/>
                  </a:schemeClr>
                </a:solidFill>
                <a:latin typeface="Liberation Sans" panose="020B0604020202020204" pitchFamily="34" charset="0"/>
              </a:rPr>
              <a:t>Bond Certificate</a:t>
            </a:r>
          </a:p>
        </p:txBody>
      </p:sp>
      <p:sp>
        <p:nvSpPr>
          <p:cNvPr id="36870" name="Line 1052"/>
          <p:cNvSpPr>
            <a:spLocks noChangeShapeType="1"/>
          </p:cNvSpPr>
          <p:nvPr/>
        </p:nvSpPr>
        <p:spPr bwMode="auto">
          <a:xfrm>
            <a:off x="304800" y="990600"/>
            <a:ext cx="41148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6871" name="Line 1052"/>
          <p:cNvSpPr>
            <a:spLocks noChangeShapeType="1"/>
          </p:cNvSpPr>
          <p:nvPr/>
        </p:nvSpPr>
        <p:spPr bwMode="auto">
          <a:xfrm flipH="1">
            <a:off x="5791200" y="990600"/>
            <a:ext cx="1143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Line 1052"/>
          <p:cNvSpPr>
            <a:spLocks noChangeShapeType="1"/>
          </p:cNvSpPr>
          <p:nvPr/>
        </p:nvSpPr>
        <p:spPr bwMode="auto">
          <a:xfrm flipH="1">
            <a:off x="8305800" y="990600"/>
            <a:ext cx="2667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41</a:t>
            </a:fld>
            <a:endParaRPr lang="en-US"/>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7"/>
          <p:cNvSpPr>
            <a:spLocks noChangeArrowheads="1"/>
          </p:cNvSpPr>
          <p:nvPr/>
        </p:nvSpPr>
        <p:spPr bwMode="auto">
          <a:xfrm>
            <a:off x="609600" y="304800"/>
            <a:ext cx="76200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tx2">
                    <a:lumMod val="75000"/>
                  </a:schemeClr>
                </a:solidFill>
                <a:latin typeface="Liberation Sans" panose="020B0604020202020204" pitchFamily="34" charset="0"/>
              </a:rPr>
              <a:t>Bond Trading</a:t>
            </a:r>
          </a:p>
        </p:txBody>
      </p:sp>
      <p:sp>
        <p:nvSpPr>
          <p:cNvPr id="37892" name="Line 1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5" name="Text Box 12"/>
          <p:cNvSpPr txBox="1">
            <a:spLocks noChangeArrowheads="1"/>
          </p:cNvSpPr>
          <p:nvPr/>
        </p:nvSpPr>
        <p:spPr bwMode="auto">
          <a:xfrm>
            <a:off x="304800" y="1295400"/>
            <a:ext cx="85344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69215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nSpc>
                <a:spcPct val="120000"/>
              </a:lnSpc>
              <a:spcBef>
                <a:spcPts val="1200"/>
              </a:spcBef>
              <a:defRPr/>
            </a:pPr>
            <a:r>
              <a:rPr lang="en-US" sz="2200" dirty="0">
                <a:solidFill>
                  <a:srgbClr val="000000"/>
                </a:solidFill>
                <a:latin typeface="Liberation Sans" panose="020B0604020202020204" pitchFamily="34" charset="0"/>
              </a:rPr>
              <a:t>Bondholders can sell their bonds on national exchanges. </a:t>
            </a:r>
          </a:p>
          <a:p>
            <a:pPr marL="682625" lvl="1" indent="-450850">
              <a:lnSpc>
                <a:spcPct val="120000"/>
              </a:lnSpc>
              <a:spcBef>
                <a:spcPts val="1200"/>
              </a:spcBef>
              <a:buClr>
                <a:schemeClr val="accent6">
                  <a:lumMod val="50000"/>
                </a:schemeClr>
              </a:buClr>
              <a:buSzPct val="80000"/>
              <a:buFont typeface="Wingdings" pitchFamily="2" charset="2"/>
              <a:buChar char="u"/>
              <a:defRPr/>
            </a:pPr>
            <a:r>
              <a:rPr lang="en-US" sz="2100" dirty="0">
                <a:solidFill>
                  <a:srgbClr val="000000"/>
                </a:solidFill>
                <a:latin typeface="Liberation Sans" panose="020B0604020202020204" pitchFamily="34" charset="0"/>
              </a:rPr>
              <a:t>Bond prices are quoted as a percentage of the face value.</a:t>
            </a:r>
            <a:r>
              <a:rPr lang="en-US" sz="2200" dirty="0">
                <a:solidFill>
                  <a:srgbClr val="000000"/>
                </a:solidFill>
                <a:latin typeface="Liberation Sans" panose="020B0604020202020204" pitchFamily="34" charset="0"/>
              </a:rPr>
              <a:t> </a:t>
            </a:r>
          </a:p>
          <a:p>
            <a:pPr marL="682625" lvl="1" indent="-450850">
              <a:lnSpc>
                <a:spcPct val="120000"/>
              </a:lnSpc>
              <a:spcBef>
                <a:spcPts val="1200"/>
              </a:spcBef>
              <a:buClr>
                <a:schemeClr val="accent6">
                  <a:lumMod val="50000"/>
                </a:schemeClr>
              </a:buClr>
              <a:buSzPct val="80000"/>
              <a:buFont typeface="Wingdings" pitchFamily="2" charset="2"/>
              <a:buChar char="u"/>
              <a:defRPr/>
            </a:pPr>
            <a:r>
              <a:rPr lang="en-US" sz="2200" dirty="0">
                <a:solidFill>
                  <a:srgbClr val="000000"/>
                </a:solidFill>
                <a:latin typeface="Liberation Sans" panose="020B0604020202020204" pitchFamily="34" charset="0"/>
              </a:rPr>
              <a:t>A quoted price of 97 means 97% of face value. </a:t>
            </a:r>
          </a:p>
        </p:txBody>
      </p:sp>
      <p:sp>
        <p:nvSpPr>
          <p:cNvPr id="3" name="Rectangle 2"/>
          <p:cNvSpPr/>
          <p:nvPr/>
        </p:nvSpPr>
        <p:spPr>
          <a:xfrm>
            <a:off x="271859" y="4503484"/>
            <a:ext cx="8534400" cy="1421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90000"/>
              </a:lnSpc>
              <a:spcBef>
                <a:spcPts val="1000"/>
              </a:spcBef>
              <a:spcAft>
                <a:spcPts val="0"/>
              </a:spcAft>
              <a:buClr>
                <a:srgbClr val="B11116"/>
              </a:buClr>
              <a:buSzTx/>
              <a:buFont typeface="Arial" charset="0"/>
              <a:buNone/>
              <a:tabLst/>
              <a:defRPr/>
            </a:pPr>
            <a:r>
              <a:rPr kumimoji="0" lang="en-US" sz="2400" b="1" i="0" u="none" strike="noStrike" kern="1200" cap="none" spc="0" normalizeH="0" baseline="0" noProof="0" dirty="0">
                <a:ln>
                  <a:noFill/>
                </a:ln>
                <a:solidFill>
                  <a:srgbClr val="B11116"/>
                </a:solidFill>
                <a:effectLst/>
                <a:uLnTx/>
                <a:uFillTx/>
                <a:latin typeface="Liberation Sans" panose="020B0604020202020204"/>
                <a:cs typeface="Times New Roman" panose="02020603050405020304" pitchFamily="18" charset="0"/>
              </a:rPr>
              <a:t>Time Warner Cable </a:t>
            </a:r>
            <a:r>
              <a:rPr kumimoji="0" lang="en-US" sz="2400" b="0" i="0" u="none" strike="noStrike" kern="1200" cap="none" spc="0" normalizeH="0" baseline="0" noProof="0" dirty="0">
                <a:ln>
                  <a:noFill/>
                </a:ln>
                <a:solidFill>
                  <a:srgbClr val="000000"/>
                </a:solidFill>
                <a:effectLst/>
                <a:uLnTx/>
                <a:uFillTx/>
                <a:latin typeface="Liberation Sans" panose="020B0604020202020204"/>
                <a:cs typeface="Times New Roman" panose="02020603050405020304" pitchFamily="18" charset="0"/>
              </a:rPr>
              <a:t>has outstanding 6.75%, $1,000 bonds that mature in 2039. They currently yield a 5.49% return. At the close of trading, the price was 116.4% of face value, or $1,164.</a:t>
            </a:r>
            <a:endParaRPr kumimoji="0" lang="en-IN" sz="2400" b="0" i="0" u="none" strike="noStrike" kern="1200" cap="none" spc="0" normalizeH="0" baseline="0" noProof="0" dirty="0">
              <a:ln>
                <a:noFill/>
              </a:ln>
              <a:solidFill>
                <a:srgbClr val="231F20"/>
              </a:solidFill>
              <a:effectLst/>
              <a:uLnTx/>
              <a:uFillTx/>
              <a:latin typeface="Liberation Sans" panose="020B0604020202020204"/>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27233D-E477-41C3-A055-3D1B1EEA723B}" type="slidenum">
              <a:rPr lang="en-US" smtClean="0"/>
              <a:t>42</a:t>
            </a:fld>
            <a:endParaRPr lang="en-US"/>
          </a:p>
        </p:txBody>
      </p:sp>
      <p:pic>
        <p:nvPicPr>
          <p:cNvPr id="8" name="Content Placeholder 8" descr="Illustration of Market information for bonds. Under the titles, the entries are as follows. Bonds, Time Warner Cable 6.75. Maturity, June 15, 20 39. Close, 116.4. Yield, 5.49.">
            <a:extLst>
              <a:ext uri="{FF2B5EF4-FFF2-40B4-BE49-F238E27FC236}">
                <a16:creationId xmlns:a16="http://schemas.microsoft.com/office/drawing/2014/main" id="{E5CFA344-DE2E-4240-AA78-E434360ABC03}"/>
              </a:ext>
            </a:extLst>
          </p:cNvPr>
          <p:cNvPicPr>
            <a:picLocks noChangeAspect="1"/>
          </p:cNvPicPr>
          <p:nvPr/>
        </p:nvPicPr>
        <p:blipFill>
          <a:blip r:embed="rId3"/>
          <a:stretch>
            <a:fillRect/>
          </a:stretch>
        </p:blipFill>
        <p:spPr>
          <a:xfrm>
            <a:off x="285466" y="3124200"/>
            <a:ext cx="8534400" cy="1026386"/>
          </a:xfrm>
          <a:prstGeom prst="rect">
            <a:avLst/>
          </a:prstGeom>
          <a:noFill/>
          <a:ln w="19050" cap="sq">
            <a:solidFill>
              <a:schemeClr val="tx1"/>
            </a:solidFill>
            <a:miter lim="800000"/>
            <a:headEnd type="none" w="sm" len="sm"/>
            <a:tailEnd type="none" w="sm" len="sm"/>
          </a:ln>
        </p:spPr>
      </p:pic>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7"/>
          <p:cNvSpPr>
            <a:spLocks noChangeArrowheads="1"/>
          </p:cNvSpPr>
          <p:nvPr/>
        </p:nvSpPr>
        <p:spPr bwMode="auto">
          <a:xfrm>
            <a:off x="609600" y="304800"/>
            <a:ext cx="8229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Determining the Market Value of a Bond</a:t>
            </a:r>
          </a:p>
        </p:txBody>
      </p:sp>
      <p:sp>
        <p:nvSpPr>
          <p:cNvPr id="38916" name="Line 1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5" name="Text Box 12"/>
          <p:cNvSpPr txBox="1">
            <a:spLocks noChangeArrowheads="1"/>
          </p:cNvSpPr>
          <p:nvPr/>
        </p:nvSpPr>
        <p:spPr bwMode="auto">
          <a:xfrm>
            <a:off x="609600" y="1295400"/>
            <a:ext cx="8229600" cy="392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69215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nSpc>
                <a:spcPct val="120000"/>
              </a:lnSpc>
              <a:spcBef>
                <a:spcPts val="1200"/>
              </a:spcBef>
              <a:spcAft>
                <a:spcPct val="20000"/>
              </a:spcAft>
              <a:buSzPct val="80000"/>
              <a:defRPr/>
            </a:pPr>
            <a:r>
              <a:rPr lang="en-US" sz="2300" dirty="0">
                <a:solidFill>
                  <a:srgbClr val="000000"/>
                </a:solidFill>
                <a:latin typeface="Liberation Sans" panose="020B0604020202020204" pitchFamily="34" charset="0"/>
              </a:rPr>
              <a:t>Current market price (present value) is a function of the three factors: </a:t>
            </a:r>
          </a:p>
          <a:p>
            <a:pPr lvl="1">
              <a:lnSpc>
                <a:spcPct val="120000"/>
              </a:lnSpc>
              <a:spcBef>
                <a:spcPts val="1200"/>
              </a:spcBef>
              <a:spcAft>
                <a:spcPct val="20000"/>
              </a:spcAft>
              <a:buFontTx/>
              <a:buAutoNum type="arabicPeriod"/>
              <a:defRPr/>
            </a:pPr>
            <a:r>
              <a:rPr lang="en-US" sz="2200" dirty="0">
                <a:solidFill>
                  <a:srgbClr val="000000"/>
                </a:solidFill>
                <a:latin typeface="Liberation Sans" panose="020B0604020202020204" pitchFamily="34" charset="0"/>
              </a:rPr>
              <a:t>Dollar amounts to be received.</a:t>
            </a:r>
          </a:p>
          <a:p>
            <a:pPr lvl="1">
              <a:lnSpc>
                <a:spcPct val="120000"/>
              </a:lnSpc>
              <a:spcBef>
                <a:spcPts val="1200"/>
              </a:spcBef>
              <a:spcAft>
                <a:spcPct val="20000"/>
              </a:spcAft>
              <a:buFontTx/>
              <a:buAutoNum type="arabicPeriod"/>
              <a:defRPr/>
            </a:pPr>
            <a:r>
              <a:rPr lang="en-US" sz="2200" dirty="0">
                <a:solidFill>
                  <a:srgbClr val="000000"/>
                </a:solidFill>
                <a:latin typeface="Liberation Sans" panose="020B0604020202020204" pitchFamily="34" charset="0"/>
              </a:rPr>
              <a:t>Length of time until the amounts are received.</a:t>
            </a:r>
          </a:p>
          <a:p>
            <a:pPr lvl="1">
              <a:lnSpc>
                <a:spcPct val="120000"/>
              </a:lnSpc>
              <a:spcBef>
                <a:spcPts val="1200"/>
              </a:spcBef>
              <a:spcAft>
                <a:spcPct val="20000"/>
              </a:spcAft>
              <a:buFontTx/>
              <a:buAutoNum type="arabicPeriod"/>
              <a:defRPr/>
            </a:pPr>
            <a:r>
              <a:rPr lang="en-US" sz="2200" dirty="0">
                <a:solidFill>
                  <a:srgbClr val="000000"/>
                </a:solidFill>
                <a:latin typeface="Liberation Sans" panose="020B0604020202020204" pitchFamily="34" charset="0"/>
              </a:rPr>
              <a:t>Market rate of interest. </a:t>
            </a:r>
          </a:p>
          <a:p>
            <a:pPr>
              <a:lnSpc>
                <a:spcPct val="120000"/>
              </a:lnSpc>
              <a:spcBef>
                <a:spcPts val="1200"/>
              </a:spcBef>
              <a:defRPr/>
            </a:pPr>
            <a:r>
              <a:rPr lang="en-US" sz="2300" dirty="0">
                <a:solidFill>
                  <a:srgbClr val="000000"/>
                </a:solidFill>
                <a:latin typeface="Liberation Sans" panose="020B0604020202020204" pitchFamily="34" charset="0"/>
              </a:rPr>
              <a:t>The </a:t>
            </a:r>
            <a:r>
              <a:rPr lang="en-US" sz="2300" b="1" dirty="0">
                <a:solidFill>
                  <a:schemeClr val="tx2">
                    <a:lumMod val="75000"/>
                  </a:schemeClr>
                </a:solidFill>
                <a:latin typeface="Liberation Sans" panose="020B0604020202020204" pitchFamily="34" charset="0"/>
              </a:rPr>
              <a:t>market interest rate </a:t>
            </a:r>
            <a:r>
              <a:rPr lang="en-US" sz="2300" dirty="0">
                <a:solidFill>
                  <a:srgbClr val="000000"/>
                </a:solidFill>
                <a:latin typeface="Liberation Sans" panose="020B0604020202020204" pitchFamily="34" charset="0"/>
              </a:rPr>
              <a:t>is the rate investors demand for loaning funds.</a:t>
            </a:r>
          </a:p>
        </p:txBody>
      </p:sp>
      <p:sp>
        <p:nvSpPr>
          <p:cNvPr id="2" name="Slide Number Placeholder 1"/>
          <p:cNvSpPr>
            <a:spLocks noGrp="1"/>
          </p:cNvSpPr>
          <p:nvPr>
            <p:ph type="sldNum" sz="quarter" idx="12"/>
          </p:nvPr>
        </p:nvSpPr>
        <p:spPr/>
        <p:txBody>
          <a:bodyPr/>
          <a:lstStyle/>
          <a:p>
            <a:fld id="{D127233D-E477-41C3-A055-3D1B1EEA723B}" type="slidenum">
              <a:rPr lang="en-US" smtClean="0"/>
              <a:t>43</a:t>
            </a:fld>
            <a:endParaRPr lang="en-US"/>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7"/>
          <p:cNvSpPr>
            <a:spLocks noChangeArrowheads="1"/>
          </p:cNvSpPr>
          <p:nvPr/>
        </p:nvSpPr>
        <p:spPr bwMode="auto">
          <a:xfrm>
            <a:off x="609600" y="304800"/>
            <a:ext cx="8229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Present Value of a Bond</a:t>
            </a:r>
          </a:p>
        </p:txBody>
      </p:sp>
      <p:sp>
        <p:nvSpPr>
          <p:cNvPr id="38916" name="Line 1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5" name="Text Box 12"/>
          <p:cNvSpPr txBox="1">
            <a:spLocks noChangeArrowheads="1"/>
          </p:cNvSpPr>
          <p:nvPr/>
        </p:nvSpPr>
        <p:spPr bwMode="auto">
          <a:xfrm>
            <a:off x="609600" y="1295400"/>
            <a:ext cx="8229600" cy="1354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69215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624"/>
              </a:spcBef>
              <a:spcAft>
                <a:spcPts val="0"/>
              </a:spcAft>
              <a:buClr>
                <a:srgbClr val="B11116"/>
              </a:buClr>
              <a:buSzPct val="80000"/>
              <a:buFont typeface="Arial" panose="020B0604020202020204" pitchFamily="34" charset="0"/>
              <a:buNone/>
              <a:tabLst/>
              <a:defRPr/>
            </a:pPr>
            <a:r>
              <a:rPr kumimoji="0" lang="en-US" altLang="en-US" sz="24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Two Cash Flows:</a:t>
            </a:r>
          </a:p>
          <a:p>
            <a:pPr marL="461963" marR="0" lvl="2" indent="-461963" algn="l" defTabSz="914400" rtl="0" eaLnBrk="1" fontAlgn="auto" latinLnBrk="0" hangingPunct="1">
              <a:lnSpc>
                <a:spcPct val="100000"/>
              </a:lnSpc>
              <a:spcBef>
                <a:spcPts val="624"/>
              </a:spcBef>
              <a:spcAft>
                <a:spcPts val="0"/>
              </a:spcAft>
              <a:buClr>
                <a:srgbClr val="911B21"/>
              </a:buClr>
              <a:buSzPct val="100000"/>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Principal paid at maturity (single sum).</a:t>
            </a:r>
          </a:p>
          <a:p>
            <a:pPr marL="461963" marR="0" lvl="2" indent="-461963" algn="l" defTabSz="914400" rtl="0" eaLnBrk="1" fontAlgn="auto" latinLnBrk="0" hangingPunct="1">
              <a:lnSpc>
                <a:spcPct val="100000"/>
              </a:lnSpc>
              <a:spcBef>
                <a:spcPts val="624"/>
              </a:spcBef>
              <a:spcAft>
                <a:spcPts val="0"/>
              </a:spcAft>
              <a:buClr>
                <a:srgbClr val="911B21"/>
              </a:buClr>
              <a:buSzPct val="100000"/>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Periodic interest payments (annuity).</a:t>
            </a:r>
          </a:p>
        </p:txBody>
      </p:sp>
      <p:sp>
        <p:nvSpPr>
          <p:cNvPr id="2" name="Slide Number Placeholder 1"/>
          <p:cNvSpPr>
            <a:spLocks noGrp="1"/>
          </p:cNvSpPr>
          <p:nvPr>
            <p:ph type="sldNum" sz="quarter" idx="12"/>
          </p:nvPr>
        </p:nvSpPr>
        <p:spPr/>
        <p:txBody>
          <a:bodyPr/>
          <a:lstStyle/>
          <a:p>
            <a:fld id="{D127233D-E477-41C3-A055-3D1B1EEA723B}" type="slidenum">
              <a:rPr lang="en-US" smtClean="0"/>
              <a:t>44</a:t>
            </a:fld>
            <a:endParaRPr lang="en-US"/>
          </a:p>
        </p:txBody>
      </p:sp>
      <p:pic>
        <p:nvPicPr>
          <p:cNvPr id="8" name="Picture 2" descr="A set of two time diagrams for the bond’s present value are presented. The first time diagram is labeled as diagram for Principal. The data from the time diagram are: P V at present need to be determined; Interest, i; Time, n = 5; and amount at the end of 5 years will be taken as the principal amount. &#10;The second time diagram is labeled as diagram for interest. The data from the time diagram are: P V at present need to be determined; Interest, i; Time, n = 5; and the amounts at the end of every year are labeled as annuity.">
            <a:extLst>
              <a:ext uri="{FF2B5EF4-FFF2-40B4-BE49-F238E27FC236}">
                <a16:creationId xmlns:a16="http://schemas.microsoft.com/office/drawing/2014/main" id="{1F50B81E-B207-4AFC-85DE-02A5900191E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0394" y="3082570"/>
            <a:ext cx="7486802" cy="2821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338972"/>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7"/>
          <p:cNvSpPr>
            <a:spLocks noChangeArrowheads="1"/>
          </p:cNvSpPr>
          <p:nvPr/>
        </p:nvSpPr>
        <p:spPr bwMode="auto">
          <a:xfrm>
            <a:off x="609600" y="304800"/>
            <a:ext cx="8229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Present Value of a Bond</a:t>
            </a:r>
          </a:p>
        </p:txBody>
      </p:sp>
      <p:sp>
        <p:nvSpPr>
          <p:cNvPr id="38916" name="Line 1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45</a:t>
            </a:fld>
            <a:endParaRPr lang="en-US"/>
          </a:p>
        </p:txBody>
      </p:sp>
      <p:sp>
        <p:nvSpPr>
          <p:cNvPr id="7" name="Content Placeholder 5">
            <a:extLst>
              <a:ext uri="{FF2B5EF4-FFF2-40B4-BE49-F238E27FC236}">
                <a16:creationId xmlns:a16="http://schemas.microsoft.com/office/drawing/2014/main" id="{E0A55657-5286-49BB-A444-ABA09573F06A}"/>
              </a:ext>
            </a:extLst>
          </p:cNvPr>
          <p:cNvSpPr txBox="1">
            <a:spLocks/>
          </p:cNvSpPr>
          <p:nvPr/>
        </p:nvSpPr>
        <p:spPr>
          <a:xfrm>
            <a:off x="609600" y="1295400"/>
            <a:ext cx="8229600" cy="838200"/>
          </a:xfrm>
          <a:prstGeom prst="rect">
            <a:avLst/>
          </a:prstGeom>
        </p:spPr>
        <p:txBody>
          <a:bodyPr>
            <a:noAutofit/>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0"/>
              </a:spcAft>
              <a:buFont typeface="Arial" panose="020B0604020202020204" pitchFamily="34" charset="0"/>
              <a:buNone/>
            </a:pPr>
            <a:r>
              <a:rPr lang="en-US" altLang="en-US" sz="2400" b="1" dirty="0">
                <a:latin typeface="Calibri" panose="020F0502020204030204" pitchFamily="34" charset="0"/>
                <a:cs typeface="Calibri" panose="020F0502020204030204" pitchFamily="34" charset="0"/>
              </a:rPr>
              <a:t>Illustration:</a:t>
            </a:r>
            <a:r>
              <a:rPr lang="en-US" altLang="en-US" sz="2400" dirty="0">
                <a:latin typeface="Calibri" panose="020F0502020204030204" pitchFamily="34" charset="0"/>
                <a:cs typeface="Calibri" panose="020F0502020204030204" pitchFamily="34" charset="0"/>
              </a:rPr>
              <a:t>  Assume a bond issue of 5%, 10-year bonds with a face value of $100,000 with interest payable </a:t>
            </a:r>
            <a:r>
              <a:rPr lang="en-US" altLang="en-US" sz="2400" b="1" dirty="0">
                <a:latin typeface="Calibri" panose="020F0502020204030204" pitchFamily="34" charset="0"/>
                <a:cs typeface="Calibri" panose="020F0502020204030204" pitchFamily="34" charset="0"/>
              </a:rPr>
              <a:t>annually</a:t>
            </a:r>
            <a:r>
              <a:rPr lang="en-US" altLang="en-US" sz="2400" dirty="0">
                <a:latin typeface="Calibri" panose="020F0502020204030204" pitchFamily="34" charset="0"/>
                <a:cs typeface="Calibri" panose="020F0502020204030204" pitchFamily="34" charset="0"/>
              </a:rPr>
              <a:t> on January 1. </a:t>
            </a:r>
          </a:p>
        </p:txBody>
      </p:sp>
      <p:pic>
        <p:nvPicPr>
          <p:cNvPr id="9" name="Picture 2" descr="A set of two time diagrams for present value of a 5%, 10-year bond paying interest annually are given. The first time diagram is labeled as diagram for Principal. The data from the time diagram are: P V at present need to be determined; Interest, i = 5%; Time, n = 10; and amount at the end of 5 years = $100,000 as principal amount. &#10;The second time diagram is labeled as diagram for interest. The data from the time diagram are: P V at present is to be determined; and amount at the end of each successive year = $5,000 is shown as an interest payment.">
            <a:extLst>
              <a:ext uri="{FF2B5EF4-FFF2-40B4-BE49-F238E27FC236}">
                <a16:creationId xmlns:a16="http://schemas.microsoft.com/office/drawing/2014/main" id="{A45D319C-384B-477D-97F8-9D371C046D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4509" y="2590800"/>
            <a:ext cx="7259782"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3566631"/>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Calculation of Present Value of Principal</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t>
            </a:r>
            <a:r>
              <a:rPr lang="en-US" altLang="en-US" sz="3200" b="1" dirty="0">
                <a:solidFill>
                  <a:srgbClr val="0000FF">
                    <a:lumMod val="75000"/>
                  </a:srgbClr>
                </a:solidFill>
                <a:latin typeface="Liberation Sans" panose="020B0604020202020204" pitchFamily="34" charset="0"/>
              </a:rPr>
              <a:t>a Bond</a:t>
            </a:r>
            <a:endPar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endParaRP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9" name="Content Placeholder 11">
            <a:extLst>
              <a:ext uri="{FF2B5EF4-FFF2-40B4-BE49-F238E27FC236}">
                <a16:creationId xmlns:a16="http://schemas.microsoft.com/office/drawing/2014/main" id="{B0ABFAE9-4055-4BC9-BB23-739CB65BEE6F}"/>
              </a:ext>
            </a:extLst>
          </p:cNvPr>
          <p:cNvSpPr txBox="1">
            <a:spLocks/>
          </p:cNvSpPr>
          <p:nvPr/>
        </p:nvSpPr>
        <p:spPr>
          <a:xfrm>
            <a:off x="609600" y="1752600"/>
            <a:ext cx="8534400" cy="443753"/>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400" b="1">
                <a:latin typeface="Calibri" panose="020F0502020204030204" pitchFamily="34" charset="0"/>
              </a:rPr>
              <a:t>Table 3 Present Value of 1: PV of Principal</a:t>
            </a:r>
            <a:endParaRPr lang="en-US" sz="2400" b="1" dirty="0">
              <a:latin typeface="Calibri" panose="020F0502020204030204" pitchFamily="34" charset="0"/>
            </a:endParaRPr>
          </a:p>
        </p:txBody>
      </p:sp>
      <p:graphicFrame>
        <p:nvGraphicFramePr>
          <p:cNvPr id="10" name="Table Placeholder 24">
            <a:extLst>
              <a:ext uri="{FF2B5EF4-FFF2-40B4-BE49-F238E27FC236}">
                <a16:creationId xmlns:a16="http://schemas.microsoft.com/office/drawing/2014/main" id="{A9FF103E-17E1-4587-A141-476D6B3AD724}"/>
              </a:ext>
            </a:extLst>
          </p:cNvPr>
          <p:cNvGraphicFramePr>
            <a:graphicFrameLocks/>
          </p:cNvGraphicFramePr>
          <p:nvPr>
            <p:extLst>
              <p:ext uri="{D42A27DB-BD31-4B8C-83A1-F6EECF244321}">
                <p14:modId xmlns:p14="http://schemas.microsoft.com/office/powerpoint/2010/main" val="357675128"/>
              </p:ext>
            </p:extLst>
          </p:nvPr>
        </p:nvGraphicFramePr>
        <p:xfrm>
          <a:off x="1308576" y="2244175"/>
          <a:ext cx="6526848" cy="3566160"/>
        </p:xfrm>
        <a:graphic>
          <a:graphicData uri="http://schemas.openxmlformats.org/drawingml/2006/table">
            <a:tbl>
              <a:tblPr firstRow="1"/>
              <a:tblGrid>
                <a:gridCol w="957263">
                  <a:extLst>
                    <a:ext uri="{9D8B030D-6E8A-4147-A177-3AD203B41FA5}">
                      <a16:colId xmlns:a16="http://schemas.microsoft.com/office/drawing/2014/main" val="1095357282"/>
                    </a:ext>
                  </a:extLst>
                </a:gridCol>
                <a:gridCol w="795655">
                  <a:extLst>
                    <a:ext uri="{9D8B030D-6E8A-4147-A177-3AD203B41FA5}">
                      <a16:colId xmlns:a16="http://schemas.microsoft.com/office/drawing/2014/main" val="501267302"/>
                    </a:ext>
                  </a:extLst>
                </a:gridCol>
                <a:gridCol w="795655">
                  <a:extLst>
                    <a:ext uri="{9D8B030D-6E8A-4147-A177-3AD203B41FA5}">
                      <a16:colId xmlns:a16="http://schemas.microsoft.com/office/drawing/2014/main" val="2980149364"/>
                    </a:ext>
                  </a:extLst>
                </a:gridCol>
                <a:gridCol w="795655">
                  <a:extLst>
                    <a:ext uri="{9D8B030D-6E8A-4147-A177-3AD203B41FA5}">
                      <a16:colId xmlns:a16="http://schemas.microsoft.com/office/drawing/2014/main" val="1590546090"/>
                    </a:ext>
                  </a:extLst>
                </a:gridCol>
                <a:gridCol w="795655">
                  <a:extLst>
                    <a:ext uri="{9D8B030D-6E8A-4147-A177-3AD203B41FA5}">
                      <a16:colId xmlns:a16="http://schemas.microsoft.com/office/drawing/2014/main" val="1214171165"/>
                    </a:ext>
                  </a:extLst>
                </a:gridCol>
                <a:gridCol w="795655">
                  <a:extLst>
                    <a:ext uri="{9D8B030D-6E8A-4147-A177-3AD203B41FA5}">
                      <a16:colId xmlns:a16="http://schemas.microsoft.com/office/drawing/2014/main" val="2728066083"/>
                    </a:ext>
                  </a:extLst>
                </a:gridCol>
                <a:gridCol w="795655">
                  <a:extLst>
                    <a:ext uri="{9D8B030D-6E8A-4147-A177-3AD203B41FA5}">
                      <a16:colId xmlns:a16="http://schemas.microsoft.com/office/drawing/2014/main" val="3437091489"/>
                    </a:ext>
                  </a:extLst>
                </a:gridCol>
                <a:gridCol w="795655">
                  <a:extLst>
                    <a:ext uri="{9D8B030D-6E8A-4147-A177-3AD203B41FA5}">
                      <a16:colId xmlns:a16="http://schemas.microsoft.com/office/drawing/2014/main" val="1420030014"/>
                    </a:ext>
                  </a:extLst>
                </a:gridCol>
              </a:tblGrid>
              <a:tr h="272837">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a:t>
                      </a:r>
                      <a:r>
                        <a:rPr lang="en-US" sz="1400" b="1" i="1" dirty="0">
                          <a:effectLst/>
                          <a:latin typeface="Calibri" panose="020F0502020204030204" pitchFamily="34" charset="0"/>
                        </a:rPr>
                        <a:t>n</a:t>
                      </a:r>
                      <a:r>
                        <a:rPr lang="en-US" sz="1400" b="1" dirty="0">
                          <a:effectLst/>
                          <a:latin typeface="Calibri" panose="020F0502020204030204" pitchFamily="34" charset="0"/>
                        </a:rPr>
                        <a:t>) Periods</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4%</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5%</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6%</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7%</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8%</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9%</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10%</a:t>
                      </a:r>
                      <a:endParaRPr lang="en-US" sz="1400" b="1" dirty="0">
                        <a:solidFill>
                          <a:srgbClr val="FFFFFF"/>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2596379"/>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tabLst>
                          <a:tab pos="241300" algn="dec"/>
                        </a:tabLst>
                      </a:pPr>
                      <a:r>
                        <a:rPr lang="en-US" sz="1400">
                          <a:effectLst/>
                          <a:latin typeface="Calibri" panose="020F0502020204030204" pitchFamily="34" charset="0"/>
                        </a:rPr>
                        <a:t>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.96154</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.95238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.94340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.93458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.92593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.91743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.90909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0157443"/>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tabLst>
                          <a:tab pos="241300" algn="dec"/>
                        </a:tabLst>
                      </a:pPr>
                      <a:r>
                        <a:rPr lang="en-US" sz="1400">
                          <a:effectLst/>
                          <a:latin typeface="Calibri" panose="020F0502020204030204" pitchFamily="34" charset="0"/>
                        </a:rPr>
                        <a:t>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.92456</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.90703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dirty="0">
                          <a:effectLst/>
                          <a:latin typeface="Calibri" panose="020F0502020204030204" pitchFamily="34" charset="0"/>
                        </a:rPr>
                        <a:t>.89000</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.87344</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dirty="0">
                          <a:effectLst/>
                          <a:latin typeface="Calibri" panose="020F0502020204030204" pitchFamily="34" charset="0"/>
                        </a:rPr>
                        <a:t>.85734</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.84168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.82645</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2865904"/>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tabLst>
                          <a:tab pos="241300" algn="dec"/>
                        </a:tabLst>
                      </a:pPr>
                      <a:r>
                        <a:rPr lang="en-US" sz="1400">
                          <a:effectLst/>
                          <a:latin typeface="Calibri" panose="020F0502020204030204" pitchFamily="34" charset="0"/>
                        </a:rPr>
                        <a:t>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.88900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.86384</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.83962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.81630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.79383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.77218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.75132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06714624"/>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tabLst>
                          <a:tab pos="241300" algn="dec"/>
                        </a:tabLst>
                      </a:pPr>
                      <a:r>
                        <a:rPr lang="en-US" sz="1400">
                          <a:effectLst/>
                          <a:latin typeface="Calibri" panose="020F0502020204030204" pitchFamily="34" charset="0"/>
                        </a:rPr>
                        <a:t>4</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.85480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.82270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.79209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.76290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.73503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.70843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.68301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00448038"/>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tabLst>
                          <a:tab pos="241300" algn="dec"/>
                        </a:tabLst>
                      </a:pPr>
                      <a:r>
                        <a:rPr lang="en-US" sz="1400">
                          <a:effectLst/>
                          <a:latin typeface="Calibri" panose="020F0502020204030204" pitchFamily="34" charset="0"/>
                        </a:rPr>
                        <a:t>5</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.82193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.78353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.74726</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.71299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.68058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.64993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.62092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88549060"/>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tabLst>
                          <a:tab pos="241300" algn="dec"/>
                        </a:tabLst>
                      </a:pPr>
                      <a:r>
                        <a:rPr lang="en-US" sz="1400" dirty="0">
                          <a:effectLst/>
                          <a:latin typeface="Calibri" panose="020F0502020204030204" pitchFamily="34" charset="0"/>
                        </a:rPr>
                        <a:t>6</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.79031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.74622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.70496</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.66634</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.63017</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.59627</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.56447</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02037212"/>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tabLst>
                          <a:tab pos="241300" algn="dec"/>
                        </a:tabLst>
                      </a:pPr>
                      <a:r>
                        <a:rPr lang="en-US" sz="1400">
                          <a:effectLst/>
                          <a:latin typeface="Calibri" panose="020F0502020204030204" pitchFamily="34" charset="0"/>
                        </a:rPr>
                        <a:t>7</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.75992</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.71068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.66506</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.62275</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.58349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.54703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.51316</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42621635"/>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tabLst>
                          <a:tab pos="241300" algn="dec"/>
                        </a:tabLst>
                      </a:pPr>
                      <a:r>
                        <a:rPr lang="en-US" sz="1400">
                          <a:effectLst/>
                          <a:latin typeface="Calibri" panose="020F0502020204030204" pitchFamily="34" charset="0"/>
                        </a:rPr>
                        <a:t>8</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.73069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.67684</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.62741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.58201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.54027</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.50187</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.46651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710114"/>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tabLst>
                          <a:tab pos="241300" algn="dec"/>
                        </a:tabLst>
                      </a:pPr>
                      <a:r>
                        <a:rPr lang="en-US" sz="1400">
                          <a:effectLst/>
                          <a:latin typeface="Calibri" panose="020F0502020204030204" pitchFamily="34" charset="0"/>
                        </a:rPr>
                        <a:t>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.70259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.64461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.59190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.54393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.50025</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.46043</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.42410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1804502"/>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tabLst>
                          <a:tab pos="241300" algn="dec"/>
                        </a:tabLst>
                      </a:pPr>
                      <a:r>
                        <a:rPr lang="en-US" sz="1400">
                          <a:effectLst/>
                          <a:latin typeface="Calibri" panose="020F0502020204030204" pitchFamily="34" charset="0"/>
                        </a:rPr>
                        <a:t>10</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.67556</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b="1" dirty="0">
                          <a:effectLst/>
                          <a:latin typeface="Calibri" panose="020F0502020204030204" pitchFamily="34" charset="0"/>
                        </a:rPr>
                        <a:t>.61391</a:t>
                      </a:r>
                      <a:endParaRPr lang="en-US" sz="1400" b="1"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.55839</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dirty="0">
                          <a:effectLst/>
                          <a:latin typeface="Calibri" panose="020F0502020204030204" pitchFamily="34" charset="0"/>
                        </a:rPr>
                        <a:t>.50835</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dirty="0">
                          <a:effectLst/>
                          <a:latin typeface="Calibri" panose="020F0502020204030204" pitchFamily="34" charset="0"/>
                        </a:rPr>
                        <a:t>.46319</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a:effectLst/>
                          <a:latin typeface="Calibri" panose="020F0502020204030204" pitchFamily="34" charset="0"/>
                        </a:rPr>
                        <a:t>.42241</a:t>
                      </a:r>
                      <a:endParaRPr lang="en-US" sz="140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nSpc>
                          <a:spcPct val="100000"/>
                        </a:lnSpc>
                        <a:spcBef>
                          <a:spcPts val="0"/>
                        </a:spcBef>
                        <a:spcAft>
                          <a:spcPts val="300"/>
                        </a:spcAft>
                      </a:pPr>
                      <a:r>
                        <a:rPr lang="en-US" sz="1400" dirty="0">
                          <a:effectLst/>
                          <a:latin typeface="Calibri" panose="020F0502020204030204" pitchFamily="34" charset="0"/>
                        </a:rPr>
                        <a:t>.38554</a:t>
                      </a:r>
                      <a:endParaRPr lang="en-US" sz="1400" dirty="0">
                        <a:solidFill>
                          <a:srgbClr val="000000"/>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565605735"/>
                  </a:ext>
                </a:extLst>
              </a:tr>
            </a:tbl>
          </a:graphicData>
        </a:graphic>
      </p:graphicFrame>
      <p:graphicFrame>
        <p:nvGraphicFramePr>
          <p:cNvPr id="14" name="Content Placeholder 11" descr="Principal $100000 times factor 0.61391 = present value $61,391.">
            <a:extLst>
              <a:ext uri="{FF2B5EF4-FFF2-40B4-BE49-F238E27FC236}">
                <a16:creationId xmlns:a16="http://schemas.microsoft.com/office/drawing/2014/main" id="{DF9E0B8A-DEB4-4EF2-9ED0-DF51571DEB86}"/>
              </a:ext>
            </a:extLst>
          </p:cNvPr>
          <p:cNvGraphicFramePr>
            <a:graphicFrameLocks noChangeAspect="1"/>
          </p:cNvGraphicFramePr>
          <p:nvPr>
            <p:extLst>
              <p:ext uri="{D42A27DB-BD31-4B8C-83A1-F6EECF244321}">
                <p14:modId xmlns:p14="http://schemas.microsoft.com/office/powerpoint/2010/main" val="2886588134"/>
              </p:ext>
            </p:extLst>
          </p:nvPr>
        </p:nvGraphicFramePr>
        <p:xfrm>
          <a:off x="3198698" y="5994308"/>
          <a:ext cx="3051404" cy="525910"/>
        </p:xfrm>
        <a:graphic>
          <a:graphicData uri="http://schemas.openxmlformats.org/presentationml/2006/ole">
            <mc:AlternateContent xmlns:mc="http://schemas.openxmlformats.org/markup-compatibility/2006">
              <mc:Choice xmlns:v="urn:schemas-microsoft-com:vml" Requires="v">
                <p:oleObj spid="_x0000_s46091" name="Equation" r:id="rId4" imgW="2501640" imgH="431640" progId="Equation.DSMT4">
                  <p:embed/>
                </p:oleObj>
              </mc:Choice>
              <mc:Fallback>
                <p:oleObj name="Equation" r:id="rId4" imgW="2501640" imgH="431640" progId="Equation.DSMT4">
                  <p:embed/>
                  <p:pic>
                    <p:nvPicPr>
                      <p:cNvPr id="14" name="Content Placeholder 11" descr="Principal $100000 times factor 0.61391 = present value $61,391.">
                        <a:extLst>
                          <a:ext uri="{FF2B5EF4-FFF2-40B4-BE49-F238E27FC236}">
                            <a16:creationId xmlns:a16="http://schemas.microsoft.com/office/drawing/2014/main" id="{078DCA10-D6AF-4771-BA87-EF74EB60EA88}"/>
                          </a:ext>
                        </a:extLst>
                      </p:cNvPr>
                      <p:cNvPicPr/>
                      <p:nvPr/>
                    </p:nvPicPr>
                    <p:blipFill>
                      <a:blip r:embed="rId5"/>
                      <a:stretch>
                        <a:fillRect/>
                      </a:stretch>
                    </p:blipFill>
                    <p:spPr>
                      <a:xfrm>
                        <a:off x="3198698" y="5994308"/>
                        <a:ext cx="3051404" cy="525910"/>
                      </a:xfrm>
                      <a:prstGeom prst="rect">
                        <a:avLst/>
                      </a:prstGeom>
                    </p:spPr>
                  </p:pic>
                </p:oleObj>
              </mc:Fallback>
            </mc:AlternateContent>
          </a:graphicData>
        </a:graphic>
      </p:graphicFrame>
    </p:spTree>
    <p:extLst>
      <p:ext uri="{BB962C8B-B14F-4D97-AF65-F5344CB8AC3E}">
        <p14:creationId xmlns:p14="http://schemas.microsoft.com/office/powerpoint/2010/main" val="23747947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Calculation of Present Value of Interest Payments</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t>
            </a:r>
            <a:r>
              <a:rPr lang="en-US" altLang="en-US" sz="3200" b="1" dirty="0">
                <a:solidFill>
                  <a:srgbClr val="0000FF">
                    <a:lumMod val="75000"/>
                  </a:srgbClr>
                </a:solidFill>
                <a:latin typeface="Liberation Sans" panose="020B0604020202020204" pitchFamily="34" charset="0"/>
              </a:rPr>
              <a:t>a Bond</a:t>
            </a:r>
            <a:endPar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endParaRP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11" name="Content Placeholder 11">
            <a:extLst>
              <a:ext uri="{FF2B5EF4-FFF2-40B4-BE49-F238E27FC236}">
                <a16:creationId xmlns:a16="http://schemas.microsoft.com/office/drawing/2014/main" id="{B1A7949C-7766-4CD6-A3BA-0600D771850B}"/>
              </a:ext>
            </a:extLst>
          </p:cNvPr>
          <p:cNvSpPr txBox="1">
            <a:spLocks/>
          </p:cNvSpPr>
          <p:nvPr/>
        </p:nvSpPr>
        <p:spPr>
          <a:xfrm>
            <a:off x="609600" y="1827058"/>
            <a:ext cx="8534400" cy="443753"/>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400" b="1">
                <a:latin typeface="Calibri" panose="020F0502020204030204" pitchFamily="34" charset="0"/>
              </a:rPr>
              <a:t>Table 4 Present Value of an Annuity of 1: PV of Interest</a:t>
            </a:r>
            <a:endParaRPr lang="en-US" sz="2400" b="1" dirty="0">
              <a:latin typeface="Calibri" panose="020F0502020204030204" pitchFamily="34" charset="0"/>
            </a:endParaRPr>
          </a:p>
        </p:txBody>
      </p:sp>
      <p:graphicFrame>
        <p:nvGraphicFramePr>
          <p:cNvPr id="12" name="Table Placeholder 24">
            <a:extLst>
              <a:ext uri="{FF2B5EF4-FFF2-40B4-BE49-F238E27FC236}">
                <a16:creationId xmlns:a16="http://schemas.microsoft.com/office/drawing/2014/main" id="{2EAF08FF-8419-41B5-9FDE-F12BF809A411}"/>
              </a:ext>
            </a:extLst>
          </p:cNvPr>
          <p:cNvGraphicFramePr>
            <a:graphicFrameLocks/>
          </p:cNvGraphicFramePr>
          <p:nvPr>
            <p:extLst>
              <p:ext uri="{D42A27DB-BD31-4B8C-83A1-F6EECF244321}">
                <p14:modId xmlns:p14="http://schemas.microsoft.com/office/powerpoint/2010/main" val="1275967274"/>
              </p:ext>
            </p:extLst>
          </p:nvPr>
        </p:nvGraphicFramePr>
        <p:xfrm>
          <a:off x="1295400" y="2270811"/>
          <a:ext cx="6668964" cy="3566160"/>
        </p:xfrm>
        <a:graphic>
          <a:graphicData uri="http://schemas.openxmlformats.org/drawingml/2006/table">
            <a:tbl>
              <a:tblPr firstRow="1"/>
              <a:tblGrid>
                <a:gridCol w="977424">
                  <a:extLst>
                    <a:ext uri="{9D8B030D-6E8A-4147-A177-3AD203B41FA5}">
                      <a16:colId xmlns:a16="http://schemas.microsoft.com/office/drawing/2014/main" val="1095357282"/>
                    </a:ext>
                  </a:extLst>
                </a:gridCol>
                <a:gridCol w="831882">
                  <a:extLst>
                    <a:ext uri="{9D8B030D-6E8A-4147-A177-3AD203B41FA5}">
                      <a16:colId xmlns:a16="http://schemas.microsoft.com/office/drawing/2014/main" val="615979134"/>
                    </a:ext>
                  </a:extLst>
                </a:gridCol>
                <a:gridCol w="809943">
                  <a:extLst>
                    <a:ext uri="{9D8B030D-6E8A-4147-A177-3AD203B41FA5}">
                      <a16:colId xmlns:a16="http://schemas.microsoft.com/office/drawing/2014/main" val="2002335036"/>
                    </a:ext>
                  </a:extLst>
                </a:gridCol>
                <a:gridCol w="809943">
                  <a:extLst>
                    <a:ext uri="{9D8B030D-6E8A-4147-A177-3AD203B41FA5}">
                      <a16:colId xmlns:a16="http://schemas.microsoft.com/office/drawing/2014/main" val="1902945139"/>
                    </a:ext>
                  </a:extLst>
                </a:gridCol>
                <a:gridCol w="809943">
                  <a:extLst>
                    <a:ext uri="{9D8B030D-6E8A-4147-A177-3AD203B41FA5}">
                      <a16:colId xmlns:a16="http://schemas.microsoft.com/office/drawing/2014/main" val="1635557214"/>
                    </a:ext>
                  </a:extLst>
                </a:gridCol>
                <a:gridCol w="809943">
                  <a:extLst>
                    <a:ext uri="{9D8B030D-6E8A-4147-A177-3AD203B41FA5}">
                      <a16:colId xmlns:a16="http://schemas.microsoft.com/office/drawing/2014/main" val="2458935668"/>
                    </a:ext>
                  </a:extLst>
                </a:gridCol>
                <a:gridCol w="809943">
                  <a:extLst>
                    <a:ext uri="{9D8B030D-6E8A-4147-A177-3AD203B41FA5}">
                      <a16:colId xmlns:a16="http://schemas.microsoft.com/office/drawing/2014/main" val="2253832439"/>
                    </a:ext>
                  </a:extLst>
                </a:gridCol>
                <a:gridCol w="809943">
                  <a:extLst>
                    <a:ext uri="{9D8B030D-6E8A-4147-A177-3AD203B41FA5}">
                      <a16:colId xmlns:a16="http://schemas.microsoft.com/office/drawing/2014/main" val="1170695734"/>
                    </a:ext>
                  </a:extLst>
                </a:gridCol>
              </a:tblGrid>
              <a:tr h="272837">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a:t>
                      </a:r>
                      <a:r>
                        <a:rPr lang="en-US" sz="1400" b="1" i="1" dirty="0">
                          <a:effectLst/>
                          <a:latin typeface="Calibri" panose="020F0502020204030204" pitchFamily="34" charset="0"/>
                        </a:rPr>
                        <a:t>n</a:t>
                      </a:r>
                      <a:r>
                        <a:rPr lang="en-US" sz="1400" b="1" dirty="0">
                          <a:effectLst/>
                          <a:latin typeface="Calibri" panose="020F0502020204030204" pitchFamily="34" charset="0"/>
                        </a:rPr>
                        <a:t>) Payments</a:t>
                      </a:r>
                      <a:endParaRPr lang="en-US" sz="1400" b="1" dirty="0">
                        <a:solidFill>
                          <a:schemeClr val="tx1"/>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4%</a:t>
                      </a:r>
                      <a:endParaRPr lang="en-US" sz="1400" b="1" dirty="0">
                        <a:solidFill>
                          <a:schemeClr val="tx1"/>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5%</a:t>
                      </a:r>
                      <a:endParaRPr lang="en-US" sz="1400" b="1" dirty="0">
                        <a:solidFill>
                          <a:schemeClr val="tx1"/>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6%</a:t>
                      </a:r>
                      <a:endParaRPr lang="en-US" sz="1400" b="1" dirty="0">
                        <a:solidFill>
                          <a:schemeClr val="tx1"/>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7%</a:t>
                      </a:r>
                      <a:endParaRPr lang="en-US" sz="1400" b="1" dirty="0">
                        <a:solidFill>
                          <a:schemeClr val="tx1"/>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8%</a:t>
                      </a:r>
                      <a:endParaRPr lang="en-US" sz="1400" b="1" dirty="0">
                        <a:solidFill>
                          <a:schemeClr val="tx1"/>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9%</a:t>
                      </a:r>
                      <a:endParaRPr lang="en-US" sz="1400" b="1" dirty="0">
                        <a:solidFill>
                          <a:schemeClr val="tx1"/>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0"/>
                        </a:spcAft>
                      </a:pPr>
                      <a:r>
                        <a:rPr lang="en-US" sz="1400" b="1" dirty="0">
                          <a:effectLst/>
                          <a:latin typeface="Calibri" panose="020F0502020204030204" pitchFamily="34" charset="0"/>
                        </a:rPr>
                        <a:t>10%</a:t>
                      </a:r>
                      <a:endParaRPr lang="en-US" sz="1400" b="1" dirty="0">
                        <a:solidFill>
                          <a:schemeClr val="tx1"/>
                        </a:solidFill>
                        <a:effectLst/>
                        <a:latin typeface="Calibri" panose="020F0502020204030204" pitchFamily="34" charset="0"/>
                        <a:ea typeface="Times New Roman" panose="02020603050405020304" pitchFamily="18" charset="0"/>
                        <a:cs typeface="STIXTwoText-Bold"/>
                      </a:endParaRPr>
                    </a:p>
                  </a:txBody>
                  <a:tcPr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2596379"/>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1</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.96154</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.95238</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.94340</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.93458</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.92593</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.91743</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.90909</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0157443"/>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2</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1.88609</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1.85941</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1.83339</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1.80802</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1.78326</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1.75911</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1.73554</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2865904"/>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3</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2.77509</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2.72325</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2.67301</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2.62432</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2.57710</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2.53130</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2.48685</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06714624"/>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4</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3.62990</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3.54595</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3.46511</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3.38721</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3.31213</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3.23972</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3.16986</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00448038"/>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5</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4.45182</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4.32948</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4.21236</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4.10020</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3.99271</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3.88965</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3.79079</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88549060"/>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6</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5.24214</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5.07569</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4.91732</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4.76654</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4.62288</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4.48592</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4.35526</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42621635"/>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7</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6.00205</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5.78637</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5.58238</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5.38929</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5.20637</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5.03295</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4.86842</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710114"/>
                  </a:ext>
                </a:extLst>
              </a:tr>
              <a:tr h="14491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8</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6.73274</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6.46321</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6.20979</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5.97130</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5.74664</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5.53482</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5.33493</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1804502"/>
                  </a:ext>
                </a:extLst>
              </a:tr>
              <a:tr h="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effectLst/>
                          <a:latin typeface="Calibri" panose="020F0502020204030204" pitchFamily="34" charset="0"/>
                        </a:rPr>
                        <a:t>9</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7.43533</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7.10782</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6.80169</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6.51523</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6.24689</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a:effectLst/>
                          <a:latin typeface="Calibri" panose="020F0502020204030204" pitchFamily="34" charset="0"/>
                        </a:rPr>
                        <a:t>5.99525</a:t>
                      </a:r>
                      <a:endParaRPr lang="en-US" sz="140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effectLst/>
                          <a:latin typeface="Calibri" panose="020F0502020204030204" pitchFamily="34" charset="0"/>
                        </a:rPr>
                        <a:t>5.75902</a:t>
                      </a:r>
                      <a:endParaRPr lang="en-US" sz="1400" dirty="0">
                        <a:solidFill>
                          <a:schemeClr val="tx1"/>
                        </a:solidFill>
                        <a:effectLst/>
                        <a:latin typeface="Calibri" panose="020F0502020204030204" pitchFamily="34" charset="0"/>
                        <a:ea typeface="Times New Roman" panose="02020603050405020304" pitchFamily="18" charset="0"/>
                        <a:cs typeface="STIXTwoText"/>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565605735"/>
                  </a:ext>
                </a:extLst>
              </a:tr>
              <a:tr h="143676">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ct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10</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8.11090</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b="1" dirty="0">
                          <a:solidFill>
                            <a:srgbClr val="000000"/>
                          </a:solidFill>
                          <a:effectLst/>
                          <a:latin typeface="Calibri" panose="020F0502020204030204" pitchFamily="34" charset="0"/>
                          <a:ea typeface="Times New Roman" panose="02020603050405020304" pitchFamily="18" charset="0"/>
                          <a:cs typeface="STIXTwoText"/>
                        </a:rPr>
                        <a:t>7.72173</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7.36009</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7.02358</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6.71008</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6.41766</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algn="r">
                        <a:lnSpc>
                          <a:spcPct val="100000"/>
                        </a:lnSpc>
                        <a:spcBef>
                          <a:spcPts val="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STIXTwoText"/>
                        </a:rPr>
                        <a:t>6.14457</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418868238"/>
                  </a:ext>
                </a:extLst>
              </a:tr>
            </a:tbl>
          </a:graphicData>
        </a:graphic>
      </p:graphicFrame>
      <p:graphicFrame>
        <p:nvGraphicFramePr>
          <p:cNvPr id="13" name="Content Placeholder 11" descr="Payment $5000 times factor 7.72173 = present value $38,609.">
            <a:extLst>
              <a:ext uri="{FF2B5EF4-FFF2-40B4-BE49-F238E27FC236}">
                <a16:creationId xmlns:a16="http://schemas.microsoft.com/office/drawing/2014/main" id="{34AEA59C-0C42-4618-8431-1BB35BC65972}"/>
              </a:ext>
            </a:extLst>
          </p:cNvPr>
          <p:cNvGraphicFramePr>
            <a:graphicFrameLocks noChangeAspect="1"/>
          </p:cNvGraphicFramePr>
          <p:nvPr>
            <p:extLst>
              <p:ext uri="{D42A27DB-BD31-4B8C-83A1-F6EECF244321}">
                <p14:modId xmlns:p14="http://schemas.microsoft.com/office/powerpoint/2010/main" val="1257480601"/>
              </p:ext>
            </p:extLst>
          </p:nvPr>
        </p:nvGraphicFramePr>
        <p:xfrm>
          <a:off x="3030701" y="5934625"/>
          <a:ext cx="3692198" cy="627674"/>
        </p:xfrm>
        <a:graphic>
          <a:graphicData uri="http://schemas.openxmlformats.org/presentationml/2006/ole">
            <mc:AlternateContent xmlns:mc="http://schemas.openxmlformats.org/markup-compatibility/2006">
              <mc:Choice xmlns:v="urn:schemas-microsoft-com:vml" Requires="v">
                <p:oleObj spid="_x0000_s47115" name="Equation" r:id="rId4" imgW="2539800" imgH="431640" progId="Equation.DSMT4">
                  <p:embed/>
                </p:oleObj>
              </mc:Choice>
              <mc:Fallback>
                <p:oleObj name="Equation" r:id="rId4" imgW="2539800" imgH="431640" progId="Equation.DSMT4">
                  <p:embed/>
                  <p:pic>
                    <p:nvPicPr>
                      <p:cNvPr id="15" name="Content Placeholder 11" descr="Payment $5000 times factor 7.72173 = present value $38,609.">
                        <a:extLst>
                          <a:ext uri="{FF2B5EF4-FFF2-40B4-BE49-F238E27FC236}">
                            <a16:creationId xmlns:a16="http://schemas.microsoft.com/office/drawing/2014/main" id="{078DCA10-D6AF-4771-BA87-EF74EB60EA88}"/>
                          </a:ext>
                        </a:extLst>
                      </p:cNvPr>
                      <p:cNvPicPr/>
                      <p:nvPr/>
                    </p:nvPicPr>
                    <p:blipFill>
                      <a:blip r:embed="rId5"/>
                      <a:stretch>
                        <a:fillRect/>
                      </a:stretch>
                    </p:blipFill>
                    <p:spPr>
                      <a:xfrm>
                        <a:off x="3030701" y="5934625"/>
                        <a:ext cx="3692198" cy="627674"/>
                      </a:xfrm>
                      <a:prstGeom prst="rect">
                        <a:avLst/>
                      </a:prstGeom>
                    </p:spPr>
                  </p:pic>
                </p:oleObj>
              </mc:Fallback>
            </mc:AlternateContent>
          </a:graphicData>
        </a:graphic>
      </p:graphicFrame>
    </p:spTree>
    <p:extLst>
      <p:ext uri="{BB962C8B-B14F-4D97-AF65-F5344CB8AC3E}">
        <p14:creationId xmlns:p14="http://schemas.microsoft.com/office/powerpoint/2010/main" val="4827908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8925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Example With Contractual Rate of 5% and Discount Rate of 5% </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t>
            </a:r>
            <a:r>
              <a:rPr lang="en-US" altLang="en-US" sz="3200" b="1" dirty="0">
                <a:solidFill>
                  <a:srgbClr val="0000FF">
                    <a:lumMod val="75000"/>
                  </a:srgbClr>
                </a:solidFill>
                <a:latin typeface="Liberation Sans" panose="020B0604020202020204" pitchFamily="34" charset="0"/>
              </a:rPr>
              <a:t>a Bond</a:t>
            </a:r>
            <a:endPar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endParaRP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9" name="Content Placeholder 5">
            <a:extLst>
              <a:ext uri="{FF2B5EF4-FFF2-40B4-BE49-F238E27FC236}">
                <a16:creationId xmlns:a16="http://schemas.microsoft.com/office/drawing/2014/main" id="{3E644CDF-AFEF-4324-93E1-C1A986E96051}"/>
              </a:ext>
            </a:extLst>
          </p:cNvPr>
          <p:cNvSpPr txBox="1">
            <a:spLocks/>
          </p:cNvSpPr>
          <p:nvPr/>
        </p:nvSpPr>
        <p:spPr>
          <a:xfrm>
            <a:off x="643719" y="2074130"/>
            <a:ext cx="8195481" cy="1225685"/>
          </a:xfrm>
          <a:prstGeom prst="rect">
            <a:avLst/>
          </a:prstGeom>
        </p:spPr>
        <p:txBody>
          <a:bodyPr>
            <a:noAutofit/>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0"/>
              </a:spcAft>
              <a:buFont typeface="Arial" panose="020B0604020202020204" pitchFamily="34" charset="0"/>
              <a:buNone/>
            </a:pPr>
            <a:r>
              <a:rPr lang="en-US" altLang="en-US" sz="2200" b="1" dirty="0">
                <a:latin typeface="Calibri" panose="020F0502020204030204" pitchFamily="34" charset="0"/>
                <a:cs typeface="Calibri" panose="020F0502020204030204" pitchFamily="34" charset="0"/>
              </a:rPr>
              <a:t>Illustration:</a:t>
            </a:r>
            <a:r>
              <a:rPr lang="en-US" altLang="en-US" sz="2200" dirty="0">
                <a:latin typeface="Calibri" panose="020F0502020204030204" pitchFamily="34" charset="0"/>
                <a:cs typeface="Calibri" panose="020F0502020204030204" pitchFamily="34" charset="0"/>
              </a:rPr>
              <a:t>  Assume a bond issue of 5%, 10-year bonds with a face value of $100,000 with interest payable annually on January 1. Calculate the present value of the principal and interest payments.</a:t>
            </a:r>
          </a:p>
        </p:txBody>
      </p:sp>
      <p:pic>
        <p:nvPicPr>
          <p:cNvPr id="10" name="Picture 2" descr="A table displays the present value of principal and interest face value. The table titled, 5% Contractual Rate - 5% Discount Rate has two sections with label items in first column and the respective amount in the numeric column. The data from the table are: Present value of principal to be received at maturity: $100,000 times P V of 1 due in 10 periods at 5% and $100,000 times 0.61391 from Table 3, $61,391; Present value of interest to be received periodically over the term of the bonds: $5,000 times  P V of 1 due periodically for 10 periods at 5% and $5,000 times 7.72173 from Table 4 as 38,609 is rounded; and Present value of bonds is totaled as $100,000 (shown in red).">
            <a:extLst>
              <a:ext uri="{FF2B5EF4-FFF2-40B4-BE49-F238E27FC236}">
                <a16:creationId xmlns:a16="http://schemas.microsoft.com/office/drawing/2014/main" id="{CFFCD2A8-E074-4FEB-AA9F-F3B72E22A3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7250" y="3372093"/>
            <a:ext cx="7369500" cy="2861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048657"/>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8925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Example With Contractual Rate of 5% and Discount Rate of 6% </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t>
            </a:r>
            <a:r>
              <a:rPr lang="en-US" altLang="en-US" sz="3200" b="1" dirty="0">
                <a:solidFill>
                  <a:srgbClr val="0000FF">
                    <a:lumMod val="75000"/>
                  </a:srgbClr>
                </a:solidFill>
                <a:latin typeface="Liberation Sans" panose="020B0604020202020204" pitchFamily="34" charset="0"/>
              </a:rPr>
              <a:t>a Bond</a:t>
            </a:r>
            <a:endPar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endParaRP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9" name="Content Placeholder 5">
            <a:extLst>
              <a:ext uri="{FF2B5EF4-FFF2-40B4-BE49-F238E27FC236}">
                <a16:creationId xmlns:a16="http://schemas.microsoft.com/office/drawing/2014/main" id="{3E644CDF-AFEF-4324-93E1-C1A986E96051}"/>
              </a:ext>
            </a:extLst>
          </p:cNvPr>
          <p:cNvSpPr txBox="1">
            <a:spLocks/>
          </p:cNvSpPr>
          <p:nvPr/>
        </p:nvSpPr>
        <p:spPr>
          <a:xfrm>
            <a:off x="643719" y="2074130"/>
            <a:ext cx="8195481" cy="1507270"/>
          </a:xfrm>
          <a:prstGeom prst="rect">
            <a:avLst/>
          </a:prstGeom>
        </p:spPr>
        <p:txBody>
          <a:bodyPr>
            <a:noAutofit/>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24"/>
              </a:spcBef>
              <a:spcAft>
                <a:spcPts val="0"/>
              </a:spcAft>
              <a:buClr>
                <a:srgbClr val="B11116"/>
              </a:buClr>
              <a:buSzTx/>
              <a:buFont typeface="Arial" panose="020B0604020202020204" pitchFamily="34" charset="0"/>
              <a:buNone/>
              <a:tabLst/>
              <a:defRPr/>
            </a:pPr>
            <a:r>
              <a:rPr kumimoji="0" lang="en-US" altLang="en-US" sz="22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Illustration:</a:t>
            </a:r>
            <a:r>
              <a:rPr kumimoji="0" lang="en-US" altLang="en-US" sz="2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assume that the investor’s required rate of return is 6%, not 5%. The future amounts are again $100,000 and $5,000, respectively, but now a discount rate of 6%  must be used. Calculate the present value of the principal and interest payments.</a:t>
            </a:r>
          </a:p>
        </p:txBody>
      </p:sp>
      <p:pic>
        <p:nvPicPr>
          <p:cNvPr id="8" name="Picture 2" descr="A table displays the present value of principal and interest discount. The table titled, 5% Contractual Rate - 6% Discount Rate has two sections with label items in first column and the respective amount in the numeric column. The data from the table are: Present value of principal to be received at maturity: $100,000 times 0.55839 from Table 3, $55,839; Present value of interest to be received periodically over the term of the bonds: $5,000 times 7.36009 from Table 4 as 36,800; and Present value of bonds is totaled as $92,639 (shown in red).">
            <a:extLst>
              <a:ext uri="{FF2B5EF4-FFF2-40B4-BE49-F238E27FC236}">
                <a16:creationId xmlns:a16="http://schemas.microsoft.com/office/drawing/2014/main" id="{A3F82AC3-ECED-4AF6-90D8-B94977F147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7397" y="3430137"/>
            <a:ext cx="7929403" cy="2339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03230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tx2">
                    <a:lumMod val="75000"/>
                  </a:schemeClr>
                </a:solidFill>
                <a:latin typeface="Liberation Sans" panose="020B0604020202020204" pitchFamily="34" charset="0"/>
              </a:rPr>
              <a:t>Nature of Interest</a:t>
            </a:r>
          </a:p>
        </p:txBody>
      </p:sp>
      <p:sp>
        <p:nvSpPr>
          <p:cNvPr id="3482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7" name="Rectangle 3"/>
          <p:cNvSpPr>
            <a:spLocks noChangeArrowheads="1"/>
          </p:cNvSpPr>
          <p:nvPr/>
        </p:nvSpPr>
        <p:spPr bwMode="auto">
          <a:xfrm>
            <a:off x="609600" y="1371600"/>
            <a:ext cx="7772400" cy="3688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61963" lvl="0" indent="-461963" eaLnBrk="1" fontAlgn="auto" hangingPunct="1">
              <a:spcBef>
                <a:spcPts val="624"/>
              </a:spcBef>
              <a:spcAft>
                <a:spcPts val="500"/>
              </a:spcAft>
              <a:buClr>
                <a:srgbClr val="800000"/>
              </a:buClr>
              <a:buSzPct val="100000"/>
              <a:buFont typeface="Arial" panose="020B0604020202020204" pitchFamily="34" charset="0"/>
              <a:buChar char="•"/>
            </a:pPr>
            <a:r>
              <a:rPr lang="en-US" altLang="en-US" dirty="0">
                <a:solidFill>
                  <a:srgbClr val="000000"/>
                </a:solidFill>
                <a:latin typeface="Calibri" panose="020F0502020204030204" pitchFamily="34" charset="0"/>
                <a:cs typeface="Calibri" panose="020F0502020204030204" pitchFamily="34" charset="0"/>
              </a:rPr>
              <a:t>Payment for the use of money. </a:t>
            </a:r>
          </a:p>
          <a:p>
            <a:pPr marL="461963" lvl="0" indent="-461963" eaLnBrk="1" fontAlgn="auto" hangingPunct="1">
              <a:spcBef>
                <a:spcPts val="624"/>
              </a:spcBef>
              <a:spcAft>
                <a:spcPts val="500"/>
              </a:spcAft>
              <a:buClr>
                <a:srgbClr val="800000"/>
              </a:buClr>
              <a:buSzPct val="100000"/>
              <a:buFont typeface="Arial" panose="020B0604020202020204" pitchFamily="34" charset="0"/>
              <a:buChar char="•"/>
            </a:pPr>
            <a:r>
              <a:rPr lang="en-US" altLang="en-US" dirty="0">
                <a:solidFill>
                  <a:srgbClr val="000000"/>
                </a:solidFill>
                <a:latin typeface="Calibri" panose="020F0502020204030204" pitchFamily="34" charset="0"/>
                <a:cs typeface="Calibri" panose="020F0502020204030204" pitchFamily="34" charset="0"/>
              </a:rPr>
              <a:t>Difference between amount borrowed or invested (</a:t>
            </a:r>
            <a:r>
              <a:rPr lang="en-US" altLang="en-US" b="1" dirty="0">
                <a:solidFill>
                  <a:srgbClr val="000000"/>
                </a:solidFill>
                <a:latin typeface="Calibri" panose="020F0502020204030204" pitchFamily="34" charset="0"/>
                <a:cs typeface="Calibri" panose="020F0502020204030204" pitchFamily="34" charset="0"/>
              </a:rPr>
              <a:t>principal</a:t>
            </a:r>
            <a:r>
              <a:rPr lang="en-US" altLang="en-US" dirty="0">
                <a:solidFill>
                  <a:srgbClr val="000000"/>
                </a:solidFill>
                <a:latin typeface="Calibri" panose="020F0502020204030204" pitchFamily="34" charset="0"/>
                <a:cs typeface="Calibri" panose="020F0502020204030204" pitchFamily="34" charset="0"/>
              </a:rPr>
              <a:t>) and amount repaid or collected.</a:t>
            </a:r>
          </a:p>
          <a:p>
            <a:pPr lvl="0" eaLnBrk="1" fontAlgn="auto" hangingPunct="1">
              <a:spcBef>
                <a:spcPts val="624"/>
              </a:spcBef>
              <a:spcAft>
                <a:spcPts val="0"/>
              </a:spcAft>
              <a:buClr>
                <a:srgbClr val="800000"/>
              </a:buClr>
              <a:buSzPct val="80000"/>
            </a:pPr>
            <a:r>
              <a:rPr lang="en-US" altLang="en-US" b="1" dirty="0">
                <a:solidFill>
                  <a:srgbClr val="000000"/>
                </a:solidFill>
                <a:latin typeface="Calibri" panose="020F0502020204030204" pitchFamily="34" charset="0"/>
                <a:cs typeface="Calibri" panose="020F0502020204030204" pitchFamily="34" charset="0"/>
              </a:rPr>
              <a:t>Elements involved in financing transaction:</a:t>
            </a:r>
          </a:p>
          <a:p>
            <a:pPr marL="461963" lvl="1" indent="-461963" eaLnBrk="1" fontAlgn="auto" hangingPunct="1">
              <a:spcBef>
                <a:spcPts val="624"/>
              </a:spcBef>
              <a:spcAft>
                <a:spcPts val="500"/>
              </a:spcAft>
              <a:buClr>
                <a:srgbClr val="911B21"/>
              </a:buClr>
              <a:buFontTx/>
              <a:buAutoNum type="arabicPeriod"/>
            </a:pPr>
            <a:r>
              <a:rPr lang="en-US" altLang="en-US" b="1" dirty="0">
                <a:solidFill>
                  <a:srgbClr val="000000"/>
                </a:solidFill>
                <a:latin typeface="Calibri" panose="020F0502020204030204" pitchFamily="34" charset="0"/>
                <a:cs typeface="Calibri" panose="020F0502020204030204" pitchFamily="34" charset="0"/>
              </a:rPr>
              <a:t>Principal (</a:t>
            </a:r>
            <a:r>
              <a:rPr lang="en-US" altLang="en-US" b="1" i="1" dirty="0">
                <a:solidFill>
                  <a:srgbClr val="000000"/>
                </a:solidFill>
                <a:latin typeface="Calibri" panose="020F0502020204030204" pitchFamily="34" charset="0"/>
                <a:cs typeface="Calibri" panose="020F0502020204030204" pitchFamily="34" charset="0"/>
              </a:rPr>
              <a:t>p</a:t>
            </a:r>
            <a:r>
              <a:rPr lang="en-US" altLang="en-US" b="1" dirty="0">
                <a:solidFill>
                  <a:srgbClr val="000000"/>
                </a:solidFill>
                <a:latin typeface="Calibri" panose="020F0502020204030204" pitchFamily="34" charset="0"/>
                <a:cs typeface="Calibri" panose="020F0502020204030204" pitchFamily="34" charset="0"/>
              </a:rPr>
              <a:t>):</a:t>
            </a:r>
            <a:r>
              <a:rPr lang="en-US" altLang="en-US" dirty="0">
                <a:solidFill>
                  <a:srgbClr val="000000"/>
                </a:solidFill>
                <a:latin typeface="Calibri" panose="020F0502020204030204" pitchFamily="34" charset="0"/>
                <a:cs typeface="Calibri" panose="020F0502020204030204" pitchFamily="34" charset="0"/>
              </a:rPr>
              <a:t> Amount borrowed or invested.</a:t>
            </a:r>
          </a:p>
          <a:p>
            <a:pPr marL="461963" lvl="1" indent="-461963" eaLnBrk="1" fontAlgn="auto" hangingPunct="1">
              <a:spcBef>
                <a:spcPts val="624"/>
              </a:spcBef>
              <a:spcAft>
                <a:spcPts val="500"/>
              </a:spcAft>
              <a:buClr>
                <a:srgbClr val="911B21"/>
              </a:buClr>
              <a:buFontTx/>
              <a:buAutoNum type="arabicPeriod"/>
            </a:pPr>
            <a:r>
              <a:rPr lang="en-US" altLang="en-US" b="1" dirty="0">
                <a:solidFill>
                  <a:srgbClr val="000000"/>
                </a:solidFill>
                <a:latin typeface="Calibri" panose="020F0502020204030204" pitchFamily="34" charset="0"/>
                <a:cs typeface="Calibri" panose="020F0502020204030204" pitchFamily="34" charset="0"/>
              </a:rPr>
              <a:t>Interest Rate (</a:t>
            </a:r>
            <a:r>
              <a:rPr lang="en-US" altLang="en-US" b="1" i="1" dirty="0" err="1">
                <a:solidFill>
                  <a:srgbClr val="000000"/>
                </a:solidFill>
                <a:latin typeface="Calibri" panose="020F0502020204030204" pitchFamily="34" charset="0"/>
                <a:cs typeface="Calibri" panose="020F0502020204030204" pitchFamily="34" charset="0"/>
              </a:rPr>
              <a:t>i</a:t>
            </a:r>
            <a:r>
              <a:rPr lang="en-US" altLang="en-US" b="1" dirty="0">
                <a:solidFill>
                  <a:srgbClr val="000000"/>
                </a:solidFill>
                <a:latin typeface="Calibri" panose="020F0502020204030204" pitchFamily="34" charset="0"/>
                <a:cs typeface="Calibri" panose="020F0502020204030204" pitchFamily="34" charset="0"/>
              </a:rPr>
              <a:t>):</a:t>
            </a:r>
            <a:r>
              <a:rPr lang="en-US" altLang="en-US" dirty="0">
                <a:solidFill>
                  <a:srgbClr val="000000"/>
                </a:solidFill>
                <a:latin typeface="Calibri" panose="020F0502020204030204" pitchFamily="34" charset="0"/>
                <a:cs typeface="Calibri" panose="020F0502020204030204" pitchFamily="34" charset="0"/>
              </a:rPr>
              <a:t> An annual percentage.</a:t>
            </a:r>
          </a:p>
          <a:p>
            <a:pPr marL="461963" lvl="1" indent="-461963" eaLnBrk="1" fontAlgn="auto" hangingPunct="1">
              <a:spcBef>
                <a:spcPts val="624"/>
              </a:spcBef>
              <a:spcAft>
                <a:spcPts val="500"/>
              </a:spcAft>
              <a:buClr>
                <a:srgbClr val="911B21"/>
              </a:buClr>
              <a:buFontTx/>
              <a:buAutoNum type="arabicPeriod"/>
            </a:pPr>
            <a:r>
              <a:rPr lang="en-US" altLang="en-US" b="1" dirty="0">
                <a:solidFill>
                  <a:srgbClr val="000000"/>
                </a:solidFill>
                <a:latin typeface="Calibri" panose="020F0502020204030204" pitchFamily="34" charset="0"/>
                <a:cs typeface="Calibri" panose="020F0502020204030204" pitchFamily="34" charset="0"/>
              </a:rPr>
              <a:t>Time (</a:t>
            </a:r>
            <a:r>
              <a:rPr lang="en-US" altLang="en-US" b="1" i="1" dirty="0">
                <a:solidFill>
                  <a:srgbClr val="000000"/>
                </a:solidFill>
                <a:latin typeface="Calibri" panose="020F0502020204030204" pitchFamily="34" charset="0"/>
                <a:cs typeface="Calibri" panose="020F0502020204030204" pitchFamily="34" charset="0"/>
              </a:rPr>
              <a:t>n</a:t>
            </a:r>
            <a:r>
              <a:rPr lang="en-US" altLang="en-US" b="1" dirty="0">
                <a:solidFill>
                  <a:srgbClr val="000000"/>
                </a:solidFill>
                <a:latin typeface="Calibri" panose="020F0502020204030204" pitchFamily="34" charset="0"/>
                <a:cs typeface="Calibri" panose="020F0502020204030204" pitchFamily="34" charset="0"/>
              </a:rPr>
              <a:t>):</a:t>
            </a:r>
            <a:r>
              <a:rPr lang="en-US" altLang="en-US" dirty="0">
                <a:solidFill>
                  <a:srgbClr val="000000"/>
                </a:solidFill>
                <a:latin typeface="Calibri" panose="020F0502020204030204" pitchFamily="34" charset="0"/>
                <a:cs typeface="Calibri" panose="020F0502020204030204" pitchFamily="34" charset="0"/>
              </a:rPr>
              <a:t> Number of years or portion of a year that the principal is borrowed or invested.</a:t>
            </a:r>
          </a:p>
        </p:txBody>
      </p:sp>
      <p:sp>
        <p:nvSpPr>
          <p:cNvPr id="2" name="Slide Number Placeholder 1"/>
          <p:cNvSpPr>
            <a:spLocks noGrp="1"/>
          </p:cNvSpPr>
          <p:nvPr>
            <p:ph type="sldNum" sz="quarter" idx="12"/>
          </p:nvPr>
        </p:nvSpPr>
        <p:spPr/>
        <p:txBody>
          <a:bodyPr/>
          <a:lstStyle/>
          <a:p>
            <a:fld id="{D127233D-E477-41C3-A055-3D1B1EEA723B}" type="slidenum">
              <a:rPr lang="en-US" smtClean="0"/>
              <a:t>5</a:t>
            </a:fld>
            <a:endParaRPr lang="en-US"/>
          </a:p>
        </p:txBody>
      </p:sp>
    </p:spTree>
    <p:extLst>
      <p:ext uri="{BB962C8B-B14F-4D97-AF65-F5344CB8AC3E}">
        <p14:creationId xmlns:p14="http://schemas.microsoft.com/office/powerpoint/2010/main" val="3978594301"/>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8925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Example With Contractual Rate of 5% and Discount Rate of 4% </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Present Value of </a:t>
            </a:r>
            <a:r>
              <a:rPr lang="en-US" altLang="en-US" sz="3200" b="1" dirty="0">
                <a:solidFill>
                  <a:srgbClr val="0000FF">
                    <a:lumMod val="75000"/>
                  </a:srgbClr>
                </a:solidFill>
                <a:latin typeface="Liberation Sans" panose="020B0604020202020204" pitchFamily="34" charset="0"/>
              </a:rPr>
              <a:t>a Bond</a:t>
            </a:r>
            <a:endPar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endParaRP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9" name="Content Placeholder 5">
            <a:extLst>
              <a:ext uri="{FF2B5EF4-FFF2-40B4-BE49-F238E27FC236}">
                <a16:creationId xmlns:a16="http://schemas.microsoft.com/office/drawing/2014/main" id="{3E644CDF-AFEF-4324-93E1-C1A986E96051}"/>
              </a:ext>
            </a:extLst>
          </p:cNvPr>
          <p:cNvSpPr txBox="1">
            <a:spLocks/>
          </p:cNvSpPr>
          <p:nvPr/>
        </p:nvSpPr>
        <p:spPr>
          <a:xfrm>
            <a:off x="643719" y="2074130"/>
            <a:ext cx="8195481" cy="1507270"/>
          </a:xfrm>
          <a:prstGeom prst="rect">
            <a:avLst/>
          </a:prstGeom>
        </p:spPr>
        <p:txBody>
          <a:bodyPr>
            <a:noAutofit/>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24"/>
              </a:spcBef>
              <a:spcAft>
                <a:spcPts val="0"/>
              </a:spcAft>
              <a:buClr>
                <a:srgbClr val="B11116"/>
              </a:buClr>
              <a:buSzTx/>
              <a:buFont typeface="Arial" panose="020B0604020202020204" pitchFamily="34" charset="0"/>
              <a:buNone/>
              <a:tabLst/>
              <a:defRPr/>
            </a:pPr>
            <a:r>
              <a:rPr kumimoji="0" lang="en-US" altLang="en-US" sz="20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Illustration:</a:t>
            </a:r>
            <a:r>
              <a:rPr kumimoji="0" lang="en-US" alt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assume that the investor’s required rate of return is 4%. The future amounts are again $100,000 and $5,000, respectively, but now a discount rate of 4% must be used. Calculate the present value of the principal and interest payments. </a:t>
            </a:r>
          </a:p>
        </p:txBody>
      </p:sp>
      <p:pic>
        <p:nvPicPr>
          <p:cNvPr id="10" name="Picture 2" descr="A table displays the present value of principal and interest premium. The table titled, 5% Contractual Rate - 4% Discount Rate has two sections with label items in first column and the respective amount in the numeric column. The data from the table are: Present value of principal to be received at maturity: $100,000 times 0.67556 from Table 3, $67,556; and Present value of interest to be received periodically over the term of the bonds: $5,000 times 8.11090 from Table 4, 40,555 rounded; and Present value of bonds is totaled as $108,111 (shown in red).">
            <a:extLst>
              <a:ext uri="{FF2B5EF4-FFF2-40B4-BE49-F238E27FC236}">
                <a16:creationId xmlns:a16="http://schemas.microsoft.com/office/drawing/2014/main" id="{9AF95261-910A-461D-846C-CD3B9A9F9D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1059" y="3276600"/>
            <a:ext cx="7726681" cy="2796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627616"/>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7"/>
          <p:cNvSpPr>
            <a:spLocks noChangeArrowheads="1"/>
          </p:cNvSpPr>
          <p:nvPr/>
        </p:nvSpPr>
        <p:spPr bwMode="auto">
          <a:xfrm>
            <a:off x="609600" y="304800"/>
            <a:ext cx="8229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Determining the Market Value of a Bond</a:t>
            </a:r>
          </a:p>
        </p:txBody>
      </p:sp>
      <p:sp>
        <p:nvSpPr>
          <p:cNvPr id="38916" name="Line 1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5" name="Text Box 12"/>
          <p:cNvSpPr txBox="1">
            <a:spLocks noChangeArrowheads="1"/>
          </p:cNvSpPr>
          <p:nvPr/>
        </p:nvSpPr>
        <p:spPr bwMode="auto">
          <a:xfrm>
            <a:off x="609600" y="1295400"/>
            <a:ext cx="8229600" cy="3597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69215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nSpc>
                <a:spcPct val="120000"/>
              </a:lnSpc>
              <a:spcBef>
                <a:spcPts val="1200"/>
              </a:spcBef>
              <a:spcAft>
                <a:spcPct val="20000"/>
              </a:spcAft>
              <a:buSzPct val="80000"/>
              <a:defRPr/>
            </a:pPr>
            <a:r>
              <a:rPr lang="en-US" dirty="0">
                <a:solidFill>
                  <a:srgbClr val="000000"/>
                </a:solidFill>
                <a:latin typeface="Liberation Sans" panose="020B0604020202020204" pitchFamily="34" charset="0"/>
              </a:rPr>
              <a:t>Illustration: Assume that Acropolis Company on January 1, 2019, issues $100,000 of 9% bonds, due in five years, with interest payable annually at year-end. The purchaser of the bonds would receive the following two types of cash payments: (1)  principal of $100,000 to be paid at maturity, and (2) five $9,000  interest payments  ($100,000 × 9%) over the term of the bonds. (Assuming the market interest rate is 9%)</a:t>
            </a:r>
          </a:p>
        </p:txBody>
      </p:sp>
      <p:sp>
        <p:nvSpPr>
          <p:cNvPr id="2" name="Slide Number Placeholder 1"/>
          <p:cNvSpPr>
            <a:spLocks noGrp="1"/>
          </p:cNvSpPr>
          <p:nvPr>
            <p:ph type="sldNum" sz="quarter" idx="12"/>
          </p:nvPr>
        </p:nvSpPr>
        <p:spPr/>
        <p:txBody>
          <a:bodyPr/>
          <a:lstStyle/>
          <a:p>
            <a:fld id="{D127233D-E477-41C3-A055-3D1B1EEA723B}" type="slidenum">
              <a:rPr lang="en-US" smtClean="0"/>
              <a:t>51</a:t>
            </a:fld>
            <a:endParaRPr lang="en-US"/>
          </a:p>
        </p:txBody>
      </p:sp>
      <p:pic>
        <p:nvPicPr>
          <p:cNvPr id="6" name="Content Placeholder 8" descr="Illustration of time diagram depicting cash flows. In the diagram, interest of $9,000 is paid over a period of five years. The principal amount is $100,000.">
            <a:extLst>
              <a:ext uri="{FF2B5EF4-FFF2-40B4-BE49-F238E27FC236}">
                <a16:creationId xmlns:a16="http://schemas.microsoft.com/office/drawing/2014/main" id="{31F867A6-702C-4BC8-9F5A-F0DAE616102B}"/>
              </a:ext>
            </a:extLst>
          </p:cNvPr>
          <p:cNvPicPr>
            <a:picLocks noChangeAspect="1"/>
          </p:cNvPicPr>
          <p:nvPr/>
        </p:nvPicPr>
        <p:blipFill>
          <a:blip r:embed="rId3"/>
          <a:stretch>
            <a:fillRect/>
          </a:stretch>
        </p:blipFill>
        <p:spPr>
          <a:xfrm>
            <a:off x="990600" y="4892539"/>
            <a:ext cx="6769986" cy="1840813"/>
          </a:xfrm>
          <a:prstGeom prst="rect">
            <a:avLst/>
          </a:prstGeom>
        </p:spPr>
      </p:pic>
    </p:spTree>
    <p:extLst>
      <p:ext uri="{BB962C8B-B14F-4D97-AF65-F5344CB8AC3E}">
        <p14:creationId xmlns:p14="http://schemas.microsoft.com/office/powerpoint/2010/main" val="4213286836"/>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7"/>
          <p:cNvSpPr>
            <a:spLocks noChangeArrowheads="1"/>
          </p:cNvSpPr>
          <p:nvPr/>
        </p:nvSpPr>
        <p:spPr bwMode="auto">
          <a:xfrm>
            <a:off x="609600" y="304800"/>
            <a:ext cx="8229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Determining the Market Value of a Bond</a:t>
            </a:r>
          </a:p>
        </p:txBody>
      </p:sp>
      <p:sp>
        <p:nvSpPr>
          <p:cNvPr id="38916" name="Line 1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5" name="Text Box 12"/>
          <p:cNvSpPr txBox="1">
            <a:spLocks noChangeArrowheads="1"/>
          </p:cNvSpPr>
          <p:nvPr/>
        </p:nvSpPr>
        <p:spPr bwMode="auto">
          <a:xfrm>
            <a:off x="609600" y="1295400"/>
            <a:ext cx="8229600" cy="1381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69215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nSpc>
                <a:spcPct val="120000"/>
              </a:lnSpc>
              <a:spcBef>
                <a:spcPts val="1200"/>
              </a:spcBef>
              <a:spcAft>
                <a:spcPct val="20000"/>
              </a:spcAft>
              <a:buSzPct val="80000"/>
              <a:defRPr/>
            </a:pPr>
            <a:r>
              <a:rPr lang="en-US" dirty="0">
                <a:solidFill>
                  <a:srgbClr val="000000"/>
                </a:solidFill>
                <a:latin typeface="Liberation Sans" panose="020B0604020202020204" pitchFamily="34" charset="0"/>
              </a:rPr>
              <a:t>Calculation: The current market price of a bond is equal to the present value of all the future cash payments promised by the bond.</a:t>
            </a:r>
          </a:p>
        </p:txBody>
      </p:sp>
      <p:sp>
        <p:nvSpPr>
          <p:cNvPr id="2" name="Slide Number Placeholder 1"/>
          <p:cNvSpPr>
            <a:spLocks noGrp="1"/>
          </p:cNvSpPr>
          <p:nvPr>
            <p:ph type="sldNum" sz="quarter" idx="12"/>
          </p:nvPr>
        </p:nvSpPr>
        <p:spPr/>
        <p:txBody>
          <a:bodyPr/>
          <a:lstStyle/>
          <a:p>
            <a:fld id="{D127233D-E477-41C3-A055-3D1B1EEA723B}" type="slidenum">
              <a:rPr lang="en-US" smtClean="0"/>
              <a:t>52</a:t>
            </a:fld>
            <a:endParaRPr lang="en-US"/>
          </a:p>
        </p:txBody>
      </p:sp>
      <p:pic>
        <p:nvPicPr>
          <p:cNvPr id="7" name="Content Placeholder 9" descr="A computation of Market price of bonds. The labels and their respective amounts are as follows. Present value of $100,000 received in 5 years, $64,993. Present value of $9,000 received annually for 5 years, 35,007. The market price of bonds is displayed as a total of these two amounts, and equals $100,000.">
            <a:extLst>
              <a:ext uri="{FF2B5EF4-FFF2-40B4-BE49-F238E27FC236}">
                <a16:creationId xmlns:a16="http://schemas.microsoft.com/office/drawing/2014/main" id="{D3B5204F-9F86-46EA-AAE4-B2C9A593EF6E}"/>
              </a:ext>
            </a:extLst>
          </p:cNvPr>
          <p:cNvPicPr>
            <a:picLocks noChangeAspect="1"/>
          </p:cNvPicPr>
          <p:nvPr/>
        </p:nvPicPr>
        <p:blipFill>
          <a:blip r:embed="rId3"/>
          <a:stretch>
            <a:fillRect/>
          </a:stretch>
        </p:blipFill>
        <p:spPr>
          <a:xfrm>
            <a:off x="609600" y="2881936"/>
            <a:ext cx="8460165" cy="1321436"/>
          </a:xfrm>
          <a:prstGeom prst="rect">
            <a:avLst/>
          </a:prstGeom>
          <a:ln>
            <a:solidFill>
              <a:schemeClr val="tx1"/>
            </a:solidFill>
          </a:ln>
        </p:spPr>
      </p:pic>
    </p:spTree>
    <p:extLst>
      <p:ext uri="{BB962C8B-B14F-4D97-AF65-F5344CB8AC3E}">
        <p14:creationId xmlns:p14="http://schemas.microsoft.com/office/powerpoint/2010/main" val="3209882306"/>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7"/>
          <p:cNvSpPr>
            <a:spLocks noChangeArrowheads="1"/>
          </p:cNvSpPr>
          <p:nvPr/>
        </p:nvSpPr>
        <p:spPr bwMode="auto">
          <a:xfrm>
            <a:off x="609600" y="304800"/>
            <a:ext cx="8229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DO IT! 2: Bond Terminology</a:t>
            </a:r>
          </a:p>
        </p:txBody>
      </p:sp>
      <p:sp>
        <p:nvSpPr>
          <p:cNvPr id="38916" name="Line 1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5" name="Text Box 12"/>
          <p:cNvSpPr txBox="1">
            <a:spLocks noChangeArrowheads="1"/>
          </p:cNvSpPr>
          <p:nvPr/>
        </p:nvSpPr>
        <p:spPr bwMode="auto">
          <a:xfrm>
            <a:off x="609600" y="1295400"/>
            <a:ext cx="8229600" cy="93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69215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nSpc>
                <a:spcPct val="120000"/>
              </a:lnSpc>
              <a:spcBef>
                <a:spcPts val="1200"/>
              </a:spcBef>
              <a:spcAft>
                <a:spcPct val="20000"/>
              </a:spcAft>
              <a:buSzPct val="80000"/>
              <a:defRPr/>
            </a:pPr>
            <a:r>
              <a:rPr lang="en-US" dirty="0">
                <a:solidFill>
                  <a:srgbClr val="000000"/>
                </a:solidFill>
                <a:latin typeface="Liberation Sans" panose="020B0604020202020204" pitchFamily="34" charset="0"/>
              </a:rPr>
              <a:t>State whether each of the following statements is true or false. If false, indicate how to correct the statement.</a:t>
            </a:r>
          </a:p>
        </p:txBody>
      </p:sp>
      <p:sp>
        <p:nvSpPr>
          <p:cNvPr id="2" name="Slide Number Placeholder 1"/>
          <p:cNvSpPr>
            <a:spLocks noGrp="1"/>
          </p:cNvSpPr>
          <p:nvPr>
            <p:ph type="sldNum" sz="quarter" idx="12"/>
          </p:nvPr>
        </p:nvSpPr>
        <p:spPr/>
        <p:txBody>
          <a:bodyPr/>
          <a:lstStyle/>
          <a:p>
            <a:fld id="{D127233D-E477-41C3-A055-3D1B1EEA723B}" type="slidenum">
              <a:rPr lang="en-US" smtClean="0"/>
              <a:t>53</a:t>
            </a:fld>
            <a:endParaRPr lang="en-US"/>
          </a:p>
        </p:txBody>
      </p:sp>
      <p:sp>
        <p:nvSpPr>
          <p:cNvPr id="19" name="Content Placeholder 12">
            <a:extLst>
              <a:ext uri="{FF2B5EF4-FFF2-40B4-BE49-F238E27FC236}">
                <a16:creationId xmlns:a16="http://schemas.microsoft.com/office/drawing/2014/main" id="{BC791C55-050F-4A74-A116-FBCD1779CFC8}"/>
              </a:ext>
            </a:extLst>
          </p:cNvPr>
          <p:cNvSpPr txBox="1">
            <a:spLocks/>
          </p:cNvSpPr>
          <p:nvPr/>
        </p:nvSpPr>
        <p:spPr>
          <a:xfrm>
            <a:off x="296401" y="2660805"/>
            <a:ext cx="749988" cy="40079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b="1" u="sng" dirty="0">
                <a:solidFill>
                  <a:srgbClr val="006600"/>
                </a:solidFill>
                <a:latin typeface="Liberation Sans" panose="020B0604020202020204"/>
                <a:cs typeface="Times New Roman" panose="02020603050405020304" pitchFamily="18" charset="0"/>
              </a:rPr>
              <a:t>True</a:t>
            </a:r>
          </a:p>
        </p:txBody>
      </p:sp>
      <p:sp>
        <p:nvSpPr>
          <p:cNvPr id="20" name="Content Placeholder 11">
            <a:extLst>
              <a:ext uri="{FF2B5EF4-FFF2-40B4-BE49-F238E27FC236}">
                <a16:creationId xmlns:a16="http://schemas.microsoft.com/office/drawing/2014/main" id="{C785A727-5408-46D1-9939-EE35A83FD4CD}"/>
              </a:ext>
            </a:extLst>
          </p:cNvPr>
          <p:cNvSpPr txBox="1">
            <a:spLocks/>
          </p:cNvSpPr>
          <p:nvPr/>
        </p:nvSpPr>
        <p:spPr>
          <a:xfrm>
            <a:off x="1198789" y="2642473"/>
            <a:ext cx="7723762" cy="59574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b="1" dirty="0">
                <a:latin typeface="Liberation Sans" panose="020B0604020202020204"/>
                <a:cs typeface="Times New Roman" panose="02020603050405020304" pitchFamily="18" charset="0"/>
              </a:rPr>
              <a:t>1. </a:t>
            </a:r>
            <a:r>
              <a:rPr lang="en-US" sz="2000" dirty="0">
                <a:latin typeface="Liberation Sans" panose="020B0604020202020204"/>
                <a:cs typeface="Times New Roman" panose="02020603050405020304" pitchFamily="18" charset="0"/>
              </a:rPr>
              <a:t>Mortgage bonds and sinking fund bonds are both examples of secured bonds.</a:t>
            </a:r>
          </a:p>
        </p:txBody>
      </p:sp>
      <p:sp>
        <p:nvSpPr>
          <p:cNvPr id="21" name="Content Placeholder 14">
            <a:extLst>
              <a:ext uri="{FF2B5EF4-FFF2-40B4-BE49-F238E27FC236}">
                <a16:creationId xmlns:a16="http://schemas.microsoft.com/office/drawing/2014/main" id="{8CAB70DD-6C34-46B8-AFFC-A87995627C53}"/>
              </a:ext>
            </a:extLst>
          </p:cNvPr>
          <p:cNvSpPr txBox="1">
            <a:spLocks/>
          </p:cNvSpPr>
          <p:nvPr/>
        </p:nvSpPr>
        <p:spPr>
          <a:xfrm>
            <a:off x="296401" y="3339841"/>
            <a:ext cx="819015" cy="3253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b="1" u="sng" dirty="0">
                <a:solidFill>
                  <a:srgbClr val="006600"/>
                </a:solidFill>
                <a:latin typeface="Liberation Sans" panose="020B0604020202020204"/>
                <a:cs typeface="Times New Roman" panose="02020603050405020304" pitchFamily="18" charset="0"/>
              </a:rPr>
              <a:t>True</a:t>
            </a:r>
          </a:p>
        </p:txBody>
      </p:sp>
      <p:sp>
        <p:nvSpPr>
          <p:cNvPr id="22" name="Content Placeholder 13">
            <a:extLst>
              <a:ext uri="{FF2B5EF4-FFF2-40B4-BE49-F238E27FC236}">
                <a16:creationId xmlns:a16="http://schemas.microsoft.com/office/drawing/2014/main" id="{39309E21-3845-4463-92BA-5A92D48A64A9}"/>
              </a:ext>
            </a:extLst>
          </p:cNvPr>
          <p:cNvSpPr txBox="1">
            <a:spLocks/>
          </p:cNvSpPr>
          <p:nvPr/>
        </p:nvSpPr>
        <p:spPr>
          <a:xfrm>
            <a:off x="1198788" y="3322289"/>
            <a:ext cx="6726011" cy="3253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b="1" dirty="0">
                <a:latin typeface="Liberation Sans" panose="020B0604020202020204"/>
                <a:cs typeface="Times New Roman" panose="02020603050405020304" pitchFamily="18" charset="0"/>
              </a:rPr>
              <a:t>2. </a:t>
            </a:r>
            <a:r>
              <a:rPr lang="en-US" sz="2000" dirty="0">
                <a:latin typeface="Liberation Sans" panose="020B0604020202020204"/>
                <a:cs typeface="Times New Roman" panose="02020603050405020304" pitchFamily="18" charset="0"/>
              </a:rPr>
              <a:t>Unsecured bonds are also known as debenture bonds.</a:t>
            </a:r>
          </a:p>
        </p:txBody>
      </p:sp>
      <p:sp>
        <p:nvSpPr>
          <p:cNvPr id="23" name="Content Placeholder 15">
            <a:extLst>
              <a:ext uri="{FF2B5EF4-FFF2-40B4-BE49-F238E27FC236}">
                <a16:creationId xmlns:a16="http://schemas.microsoft.com/office/drawing/2014/main" id="{C102C0B7-5FF6-4603-B500-231BA43C7A19}"/>
              </a:ext>
            </a:extLst>
          </p:cNvPr>
          <p:cNvSpPr txBox="1">
            <a:spLocks/>
          </p:cNvSpPr>
          <p:nvPr/>
        </p:nvSpPr>
        <p:spPr>
          <a:xfrm>
            <a:off x="286243" y="3757718"/>
            <a:ext cx="892133" cy="39436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b="1" u="sng" dirty="0">
                <a:solidFill>
                  <a:srgbClr val="C00000"/>
                </a:solidFill>
                <a:latin typeface="Liberation Sans" panose="020B0604020202020204"/>
                <a:cs typeface="Times New Roman" panose="02020603050405020304" pitchFamily="18" charset="0"/>
              </a:rPr>
              <a:t>False</a:t>
            </a:r>
          </a:p>
        </p:txBody>
      </p:sp>
      <p:sp>
        <p:nvSpPr>
          <p:cNvPr id="24" name="Content Placeholder 16">
            <a:extLst>
              <a:ext uri="{FF2B5EF4-FFF2-40B4-BE49-F238E27FC236}">
                <a16:creationId xmlns:a16="http://schemas.microsoft.com/office/drawing/2014/main" id="{A8442F3E-4C07-46D4-87A2-2CA12C8F663F}"/>
              </a:ext>
            </a:extLst>
          </p:cNvPr>
          <p:cNvSpPr txBox="1">
            <a:spLocks/>
          </p:cNvSpPr>
          <p:nvPr/>
        </p:nvSpPr>
        <p:spPr>
          <a:xfrm>
            <a:off x="1210138" y="3733800"/>
            <a:ext cx="7476662" cy="4133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b="1" dirty="0">
                <a:latin typeface="+mn-lt"/>
                <a:cs typeface="Times New Roman" panose="02020603050405020304" pitchFamily="18" charset="0"/>
              </a:rPr>
              <a:t>3. </a:t>
            </a:r>
            <a:r>
              <a:rPr lang="en-US" sz="2000" dirty="0">
                <a:latin typeface="+mn-lt"/>
                <a:cs typeface="Times New Roman" panose="02020603050405020304" pitchFamily="18" charset="0"/>
              </a:rPr>
              <a:t>The stated rate is the rate investors demand for loaning funds.</a:t>
            </a:r>
          </a:p>
        </p:txBody>
      </p:sp>
      <p:sp>
        <p:nvSpPr>
          <p:cNvPr id="25" name="Content Placeholder 17">
            <a:extLst>
              <a:ext uri="{FF2B5EF4-FFF2-40B4-BE49-F238E27FC236}">
                <a16:creationId xmlns:a16="http://schemas.microsoft.com/office/drawing/2014/main" id="{52EC4868-2CF1-49E7-AE80-0539EB263F0D}"/>
              </a:ext>
            </a:extLst>
          </p:cNvPr>
          <p:cNvSpPr txBox="1">
            <a:spLocks/>
          </p:cNvSpPr>
          <p:nvPr/>
        </p:nvSpPr>
        <p:spPr>
          <a:xfrm>
            <a:off x="284389" y="4168089"/>
            <a:ext cx="789709" cy="3253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b="1" u="sng" dirty="0">
                <a:solidFill>
                  <a:srgbClr val="006600"/>
                </a:solidFill>
                <a:latin typeface="Liberation Sans" panose="020B0604020202020204"/>
                <a:cs typeface="Times New Roman" panose="02020603050405020304" pitchFamily="18" charset="0"/>
              </a:rPr>
              <a:t>True</a:t>
            </a:r>
          </a:p>
        </p:txBody>
      </p:sp>
      <p:sp>
        <p:nvSpPr>
          <p:cNvPr id="26" name="Content Placeholder 18">
            <a:extLst>
              <a:ext uri="{FF2B5EF4-FFF2-40B4-BE49-F238E27FC236}">
                <a16:creationId xmlns:a16="http://schemas.microsoft.com/office/drawing/2014/main" id="{70B4FC32-4AD1-45CD-A4E6-81E4CADAAF37}"/>
              </a:ext>
            </a:extLst>
          </p:cNvPr>
          <p:cNvSpPr txBox="1">
            <a:spLocks/>
          </p:cNvSpPr>
          <p:nvPr/>
        </p:nvSpPr>
        <p:spPr>
          <a:xfrm>
            <a:off x="1198789" y="4129607"/>
            <a:ext cx="7467599" cy="64698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b="1" dirty="0">
                <a:latin typeface="Liberation Sans" panose="020B0604020202020204"/>
                <a:cs typeface="Times New Roman" panose="02020603050405020304" pitchFamily="18" charset="0"/>
              </a:rPr>
              <a:t>4. </a:t>
            </a:r>
            <a:r>
              <a:rPr lang="en-US" sz="2000" dirty="0">
                <a:latin typeface="Liberation Sans" panose="020B0604020202020204"/>
                <a:cs typeface="Times New Roman" panose="02020603050405020304" pitchFamily="18" charset="0"/>
              </a:rPr>
              <a:t>The face value is the amount of principal the issuing company must pay at the maturity date.</a:t>
            </a:r>
          </a:p>
        </p:txBody>
      </p:sp>
      <p:sp>
        <p:nvSpPr>
          <p:cNvPr id="27" name="Content Placeholder 20">
            <a:extLst>
              <a:ext uri="{FF2B5EF4-FFF2-40B4-BE49-F238E27FC236}">
                <a16:creationId xmlns:a16="http://schemas.microsoft.com/office/drawing/2014/main" id="{99977C88-E276-4939-9968-D4594ABA6A95}"/>
              </a:ext>
            </a:extLst>
          </p:cNvPr>
          <p:cNvSpPr txBox="1">
            <a:spLocks/>
          </p:cNvSpPr>
          <p:nvPr/>
        </p:nvSpPr>
        <p:spPr>
          <a:xfrm>
            <a:off x="296401" y="4848200"/>
            <a:ext cx="845062" cy="3253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b="1" u="sng" dirty="0">
                <a:solidFill>
                  <a:srgbClr val="C00000"/>
                </a:solidFill>
                <a:latin typeface="Liberation Sans" panose="020B0604020202020204"/>
                <a:cs typeface="Times New Roman" panose="02020603050405020304" pitchFamily="18" charset="0"/>
              </a:rPr>
              <a:t>False</a:t>
            </a:r>
          </a:p>
        </p:txBody>
      </p:sp>
      <p:sp>
        <p:nvSpPr>
          <p:cNvPr id="28" name="Content Placeholder 19">
            <a:extLst>
              <a:ext uri="{FF2B5EF4-FFF2-40B4-BE49-F238E27FC236}">
                <a16:creationId xmlns:a16="http://schemas.microsoft.com/office/drawing/2014/main" id="{8893B8F4-DC8F-431A-9DFC-28795377841D}"/>
              </a:ext>
            </a:extLst>
          </p:cNvPr>
          <p:cNvSpPr txBox="1">
            <a:spLocks/>
          </p:cNvSpPr>
          <p:nvPr/>
        </p:nvSpPr>
        <p:spPr>
          <a:xfrm>
            <a:off x="1198788" y="4850047"/>
            <a:ext cx="6878412" cy="4498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b="1" dirty="0">
                <a:latin typeface="Liberation Sans" panose="020B0604020202020204"/>
                <a:cs typeface="Times New Roman" panose="02020603050405020304" pitchFamily="18" charset="0"/>
              </a:rPr>
              <a:t>5. </a:t>
            </a:r>
            <a:r>
              <a:rPr lang="en-US" sz="2000" dirty="0">
                <a:latin typeface="Liberation Sans" panose="020B0604020202020204"/>
                <a:cs typeface="Times New Roman" panose="02020603050405020304" pitchFamily="18" charset="0"/>
              </a:rPr>
              <a:t>The market price of a bond is equal to its maturity value.</a:t>
            </a:r>
            <a:endParaRPr lang="en-US" altLang="en-US" sz="2000" dirty="0">
              <a:solidFill>
                <a:srgbClr val="000000"/>
              </a:solidFill>
              <a:latin typeface="Liberation Sans" panose="020B0604020202020204"/>
              <a:cs typeface="Times New Roman" panose="02020603050405020304" pitchFamily="18" charset="0"/>
            </a:endParaRPr>
          </a:p>
        </p:txBody>
      </p:sp>
    </p:spTree>
    <p:extLst>
      <p:ext uri="{BB962C8B-B14F-4D97-AF65-F5344CB8AC3E}">
        <p14:creationId xmlns:p14="http://schemas.microsoft.com/office/powerpoint/2010/main" val="12086664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1" grpId="0" build="p"/>
      <p:bldP spid="23" grpId="0" build="p"/>
      <p:bldP spid="25" grpId="0" build="p"/>
      <p:bldP spid="2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999" y="3886200"/>
            <a:ext cx="7732713" cy="520700"/>
          </a:xfrm>
        </p:spPr>
        <p:txBody>
          <a:bodyPr/>
          <a:lstStyle/>
          <a:p>
            <a:pPr>
              <a:spcBef>
                <a:spcPct val="0"/>
              </a:spcBef>
            </a:pPr>
            <a:r>
              <a:rPr lang="en-US" sz="1800" kern="1200" dirty="0">
                <a:solidFill>
                  <a:schemeClr val="tx1"/>
                </a:solidFill>
                <a:effectLst/>
                <a:latin typeface="Liberation Sans" panose="020B0604020202020204" pitchFamily="34" charset="0"/>
              </a:rPr>
              <a:t>Learning Objective 10-3</a:t>
            </a:r>
          </a:p>
        </p:txBody>
      </p:sp>
      <p:sp>
        <p:nvSpPr>
          <p:cNvPr id="4" name="Rectangle 5"/>
          <p:cNvSpPr>
            <a:spLocks noChangeArrowheads="1"/>
          </p:cNvSpPr>
          <p:nvPr/>
        </p:nvSpPr>
        <p:spPr bwMode="auto">
          <a:xfrm>
            <a:off x="762000" y="4419600"/>
            <a:ext cx="7772400" cy="928688"/>
          </a:xfrm>
          <a:prstGeom prst="rect">
            <a:avLst/>
          </a:prstGeom>
          <a:solidFill>
            <a:srgbClr val="045072"/>
          </a:solidFill>
          <a:ln>
            <a:noFill/>
          </a:ln>
          <a:effectLst/>
        </p:spPr>
        <p:txBody>
          <a:bodyPr wrap="square" lIns="86493" tIns="34597" rIns="86493" bIns="43247" anchor="ctr"/>
          <a:lstStyle/>
          <a:p>
            <a:pPr marL="111120" algn="l"/>
            <a:r>
              <a:rPr lang="en-US" sz="3200" dirty="0">
                <a:solidFill>
                  <a:srgbClr val="FFFFFF"/>
                </a:solidFill>
                <a:latin typeface="Liberation Sans" panose="020B0604020202020204" pitchFamily="34" charset="0"/>
              </a:rPr>
              <a:t>Accounting for Bond Transactions</a:t>
            </a:r>
          </a:p>
        </p:txBody>
      </p:sp>
      <p:sp>
        <p:nvSpPr>
          <p:cNvPr id="2" name="Slide Number Placeholder 1"/>
          <p:cNvSpPr>
            <a:spLocks noGrp="1"/>
          </p:cNvSpPr>
          <p:nvPr>
            <p:ph type="sldNum" sz="quarter" idx="12"/>
          </p:nvPr>
        </p:nvSpPr>
        <p:spPr/>
        <p:txBody>
          <a:bodyPr/>
          <a:lstStyle/>
          <a:p>
            <a:fld id="{D127233D-E477-41C3-A055-3D1B1EEA723B}" type="slidenum">
              <a:rPr lang="en-US" smtClean="0"/>
              <a:t>54</a:t>
            </a:fld>
            <a:endParaRPr lang="en-US"/>
          </a:p>
        </p:txBody>
      </p:sp>
    </p:spTree>
    <p:extLst>
      <p:ext uri="{BB962C8B-B14F-4D97-AF65-F5344CB8AC3E}">
        <p14:creationId xmlns:p14="http://schemas.microsoft.com/office/powerpoint/2010/main" val="338136317"/>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533400" y="274320"/>
            <a:ext cx="8247743" cy="928688"/>
          </a:xfrm>
          <a:prstGeom prst="rect">
            <a:avLst/>
          </a:prstGeom>
          <a:solidFill>
            <a:srgbClr val="045072"/>
          </a:solidFill>
          <a:ln>
            <a:noFill/>
          </a:ln>
          <a:effectLst/>
        </p:spPr>
        <p:txBody>
          <a:bodyPr wrap="square" lIns="86493" tIns="34597" rIns="86493" bIns="43247" anchor="ctr"/>
          <a:lstStyle/>
          <a:p>
            <a:pPr marL="111120" algn="l"/>
            <a:r>
              <a:rPr lang="en-US" sz="3200" dirty="0">
                <a:solidFill>
                  <a:srgbClr val="FFFFFF"/>
                </a:solidFill>
                <a:latin typeface="Liberation Sans" panose="020B0604020202020204" pitchFamily="34" charset="0"/>
              </a:rPr>
              <a:t>Outline</a:t>
            </a:r>
          </a:p>
        </p:txBody>
      </p:sp>
      <p:sp>
        <p:nvSpPr>
          <p:cNvPr id="5" name="Text Box 3"/>
          <p:cNvSpPr txBox="1">
            <a:spLocks noChangeArrowheads="1"/>
          </p:cNvSpPr>
          <p:nvPr/>
        </p:nvSpPr>
        <p:spPr bwMode="auto">
          <a:xfrm>
            <a:off x="533400" y="1479550"/>
            <a:ext cx="7772400" cy="2593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Issuing bonds</a:t>
            </a:r>
          </a:p>
          <a:p>
            <a:pPr marL="911225" lvl="1">
              <a:lnSpc>
                <a:spcPct val="125000"/>
              </a:lnSpc>
              <a:spcBef>
                <a:spcPts val="1200"/>
              </a:spcBef>
              <a:buClr>
                <a:srgbClr val="800000"/>
              </a:buClr>
              <a:buSzPct val="80000"/>
              <a:buFont typeface="+mj-lt"/>
              <a:buAutoNum type="alphaLcPeriod"/>
            </a:pPr>
            <a:r>
              <a:rPr lang="en-US" altLang="en-US" sz="1800" b="0" dirty="0">
                <a:solidFill>
                  <a:srgbClr val="000000"/>
                </a:solidFill>
                <a:latin typeface="Liberation Sans" panose="020B0604020202020204" pitchFamily="34" charset="0"/>
              </a:rPr>
              <a:t>At face value</a:t>
            </a:r>
          </a:p>
          <a:p>
            <a:pPr marL="911225" lvl="1">
              <a:lnSpc>
                <a:spcPct val="125000"/>
              </a:lnSpc>
              <a:spcBef>
                <a:spcPts val="1200"/>
              </a:spcBef>
              <a:buClr>
                <a:srgbClr val="800000"/>
              </a:buClr>
              <a:buSzPct val="80000"/>
              <a:buFont typeface="+mj-lt"/>
              <a:buAutoNum type="alphaLcPeriod"/>
            </a:pPr>
            <a:r>
              <a:rPr lang="en-US" altLang="en-US" sz="1800" b="0" dirty="0">
                <a:solidFill>
                  <a:srgbClr val="000000"/>
                </a:solidFill>
                <a:latin typeface="Liberation Sans" panose="020B0604020202020204" pitchFamily="34" charset="0"/>
              </a:rPr>
              <a:t>At a discount</a:t>
            </a:r>
          </a:p>
          <a:p>
            <a:pPr marL="911225" lvl="1">
              <a:lnSpc>
                <a:spcPct val="125000"/>
              </a:lnSpc>
              <a:spcBef>
                <a:spcPts val="1200"/>
              </a:spcBef>
              <a:buClr>
                <a:srgbClr val="800000"/>
              </a:buClr>
              <a:buSzPct val="80000"/>
              <a:buFont typeface="+mj-lt"/>
              <a:buAutoNum type="alphaLcPeriod"/>
            </a:pPr>
            <a:r>
              <a:rPr lang="en-US" altLang="en-US" sz="1800" b="0" dirty="0">
                <a:solidFill>
                  <a:srgbClr val="000000"/>
                </a:solidFill>
                <a:latin typeface="Liberation Sans" panose="020B0604020202020204" pitchFamily="34" charset="0"/>
              </a:rPr>
              <a:t>At a premium</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Redeeming bonds</a:t>
            </a:r>
          </a:p>
        </p:txBody>
      </p:sp>
      <p:sp>
        <p:nvSpPr>
          <p:cNvPr id="2" name="Slide Number Placeholder 1"/>
          <p:cNvSpPr>
            <a:spLocks noGrp="1"/>
          </p:cNvSpPr>
          <p:nvPr>
            <p:ph type="sldNum" sz="quarter" idx="12"/>
          </p:nvPr>
        </p:nvSpPr>
        <p:spPr/>
        <p:txBody>
          <a:bodyPr/>
          <a:lstStyle/>
          <a:p>
            <a:fld id="{D127233D-E477-41C3-A055-3D1B1EEA723B}" type="slidenum">
              <a:rPr lang="en-US" smtClean="0"/>
              <a:t>55</a:t>
            </a:fld>
            <a:endParaRPr lang="en-US"/>
          </a:p>
        </p:txBody>
      </p:sp>
    </p:spTree>
    <p:extLst>
      <p:ext uri="{BB962C8B-B14F-4D97-AF65-F5344CB8AC3E}">
        <p14:creationId xmlns:p14="http://schemas.microsoft.com/office/powerpoint/2010/main" val="4138312389"/>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Line 103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9" name="Rectangle 7"/>
          <p:cNvSpPr txBox="1">
            <a:spLocks noChangeArrowheads="1"/>
          </p:cNvSpPr>
          <p:nvPr/>
        </p:nvSpPr>
        <p:spPr bwMode="auto">
          <a:xfrm>
            <a:off x="609600" y="3048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a:lstStyle>
          <a:p>
            <a:pPr algn="l">
              <a:defRPr/>
            </a:pPr>
            <a:r>
              <a:rPr lang="en-US" sz="3200" i="0" dirty="0">
                <a:solidFill>
                  <a:schemeClr val="tx2">
                    <a:lumMod val="75000"/>
                  </a:schemeClr>
                </a:solidFill>
                <a:effectLst/>
                <a:latin typeface="Liberation Sans" panose="020B0604020202020204" pitchFamily="34" charset="0"/>
                <a:ea typeface="+mn-ea"/>
                <a:cs typeface="+mn-cs"/>
              </a:rPr>
              <a:t>Accounting for Bond Transactions</a:t>
            </a:r>
          </a:p>
        </p:txBody>
      </p:sp>
      <p:sp>
        <p:nvSpPr>
          <p:cNvPr id="7" name="Rectangle 2"/>
          <p:cNvSpPr>
            <a:spLocks noChangeArrowheads="1"/>
          </p:cNvSpPr>
          <p:nvPr/>
        </p:nvSpPr>
        <p:spPr bwMode="auto">
          <a:xfrm>
            <a:off x="495300" y="1371600"/>
            <a:ext cx="8153400" cy="40211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3">
              <a:spcBef>
                <a:spcPct val="20000"/>
              </a:spcBef>
              <a:buClr>
                <a:schemeClr val="accent2"/>
              </a:buClr>
              <a:buSzPct val="75000"/>
              <a:buFont typeface="Wingdings" pitchFamily="2" charset="2"/>
              <a:buChar char="l"/>
              <a:defRPr sz="2800" b="1">
                <a:solidFill>
                  <a:schemeClr val="bg2"/>
                </a:solidFill>
                <a:latin typeface="Arial" charset="0"/>
              </a:defRPr>
            </a:lvl1pPr>
            <a:lvl2pPr marL="682625" indent="-4508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50000"/>
              </a:spcBef>
              <a:buClrTx/>
              <a:buSzTx/>
              <a:buFontTx/>
              <a:buNone/>
            </a:pPr>
            <a:r>
              <a:rPr lang="en-US" altLang="en-US" sz="2300" dirty="0">
                <a:solidFill>
                  <a:schemeClr val="tx1"/>
                </a:solidFill>
                <a:latin typeface="Liberation Sans" panose="020B0604020202020204" pitchFamily="34" charset="0"/>
              </a:rPr>
              <a:t>Corporation records bond transactions </a:t>
            </a:r>
            <a:r>
              <a:rPr lang="en-US" altLang="en-US" sz="2300" b="0" dirty="0">
                <a:solidFill>
                  <a:schemeClr val="tx1"/>
                </a:solidFill>
                <a:latin typeface="Liberation Sans" panose="020B0604020202020204" pitchFamily="34" charset="0"/>
              </a:rPr>
              <a:t>when it</a:t>
            </a:r>
            <a:r>
              <a:rPr lang="en-US" altLang="en-US" sz="2200" b="0" dirty="0">
                <a:solidFill>
                  <a:schemeClr val="tx1"/>
                </a:solidFill>
                <a:latin typeface="Liberation Sans" panose="020B0604020202020204" pitchFamily="34" charset="0"/>
              </a:rPr>
              <a:t> </a:t>
            </a:r>
          </a:p>
          <a:p>
            <a:pPr lvl="1">
              <a:lnSpc>
                <a:spcPct val="120000"/>
              </a:lnSpc>
              <a:spcBef>
                <a:spcPct val="50000"/>
              </a:spcBef>
              <a:buClr>
                <a:srgbClr val="800000"/>
              </a:buClr>
              <a:buSzPct val="80000"/>
              <a:buFont typeface="Wingdings" pitchFamily="2" charset="2"/>
              <a:buChar char="u"/>
            </a:pPr>
            <a:r>
              <a:rPr lang="en-US" altLang="en-US" sz="2200" b="0" dirty="0">
                <a:solidFill>
                  <a:schemeClr val="tx1"/>
                </a:solidFill>
                <a:latin typeface="Liberation Sans" panose="020B0604020202020204" pitchFamily="34" charset="0"/>
              </a:rPr>
              <a:t>Issues (sells).</a:t>
            </a:r>
          </a:p>
          <a:p>
            <a:pPr lvl="1">
              <a:lnSpc>
                <a:spcPct val="120000"/>
              </a:lnSpc>
              <a:spcBef>
                <a:spcPct val="50000"/>
              </a:spcBef>
              <a:buClr>
                <a:srgbClr val="800000"/>
              </a:buClr>
              <a:buSzPct val="80000"/>
              <a:buFont typeface="Wingdings" pitchFamily="2" charset="2"/>
              <a:buChar char="u"/>
            </a:pPr>
            <a:r>
              <a:rPr lang="en-US" altLang="en-US" sz="2200" b="0" dirty="0">
                <a:solidFill>
                  <a:schemeClr val="tx1"/>
                </a:solidFill>
                <a:latin typeface="Liberation Sans" panose="020B0604020202020204" pitchFamily="34" charset="0"/>
              </a:rPr>
              <a:t>Redeems (buys back) bonds.</a:t>
            </a:r>
          </a:p>
          <a:p>
            <a:pPr lvl="1">
              <a:lnSpc>
                <a:spcPct val="120000"/>
              </a:lnSpc>
              <a:spcBef>
                <a:spcPct val="50000"/>
              </a:spcBef>
              <a:buClr>
                <a:srgbClr val="800000"/>
              </a:buClr>
              <a:buSzPct val="80000"/>
              <a:buFont typeface="Wingdings" pitchFamily="2" charset="2"/>
              <a:buChar char="u"/>
            </a:pPr>
            <a:r>
              <a:rPr lang="en-US" altLang="en-US" sz="2200" b="0" dirty="0">
                <a:solidFill>
                  <a:schemeClr val="tx1"/>
                </a:solidFill>
                <a:latin typeface="Liberation Sans" panose="020B0604020202020204" pitchFamily="34" charset="0"/>
              </a:rPr>
              <a:t>When bondholders convert bonds into common stock. </a:t>
            </a:r>
          </a:p>
          <a:p>
            <a:pPr>
              <a:lnSpc>
                <a:spcPct val="125000"/>
              </a:lnSpc>
              <a:spcBef>
                <a:spcPct val="150000"/>
              </a:spcBef>
              <a:buClrTx/>
              <a:buSzTx/>
              <a:buFontTx/>
              <a:buNone/>
            </a:pPr>
            <a:r>
              <a:rPr lang="en-US" altLang="en-US" sz="2200" b="0" dirty="0">
                <a:solidFill>
                  <a:schemeClr val="tx1"/>
                </a:solidFill>
                <a:latin typeface="Liberation Sans" panose="020B0604020202020204" pitchFamily="34" charset="0"/>
              </a:rPr>
              <a:t>If bondholders sell their bond investments to other investors, the issuing company receives no further money on the transaction, </a:t>
            </a:r>
            <a:r>
              <a:rPr lang="en-US" altLang="en-US" sz="2200" dirty="0">
                <a:solidFill>
                  <a:schemeClr val="tx1"/>
                </a:solidFill>
                <a:latin typeface="Liberation Sans" panose="020B0604020202020204" pitchFamily="34" charset="0"/>
              </a:rPr>
              <a:t>nor does the issuing company journalize the transaction</a:t>
            </a:r>
            <a:r>
              <a:rPr lang="en-US" altLang="en-US" sz="2200" b="0" dirty="0">
                <a:solidFill>
                  <a:schemeClr val="tx1"/>
                </a:solidFill>
                <a:latin typeface="Liberation Sans" panose="020B0604020202020204" pitchFamily="34" charset="0"/>
              </a:rPr>
              <a:t>.</a:t>
            </a:r>
          </a:p>
        </p:txBody>
      </p:sp>
      <p:sp>
        <p:nvSpPr>
          <p:cNvPr id="2" name="Slide Number Placeholder 1"/>
          <p:cNvSpPr>
            <a:spLocks noGrp="1"/>
          </p:cNvSpPr>
          <p:nvPr>
            <p:ph type="sldNum" sz="quarter" idx="12"/>
          </p:nvPr>
        </p:nvSpPr>
        <p:spPr/>
        <p:txBody>
          <a:bodyPr/>
          <a:lstStyle/>
          <a:p>
            <a:fld id="{D127233D-E477-41C3-A055-3D1B1EEA723B}" type="slidenum">
              <a:rPr lang="en-US" smtClean="0"/>
              <a:t>56</a:t>
            </a:fld>
            <a:endParaRPr lang="en-US"/>
          </a:p>
        </p:txBody>
      </p:sp>
    </p:spTree>
    <p:extLst>
      <p:ext uri="{BB962C8B-B14F-4D97-AF65-F5344CB8AC3E}">
        <p14:creationId xmlns:p14="http://schemas.microsoft.com/office/powerpoint/2010/main" val="14069213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0"/>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292894" y="2149475"/>
            <a:ext cx="8558212" cy="326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43011" name="Text Box 17"/>
          <p:cNvSpPr txBox="1">
            <a:spLocks noChangeArrowheads="1"/>
          </p:cNvSpPr>
          <p:nvPr/>
        </p:nvSpPr>
        <p:spPr bwMode="auto">
          <a:xfrm>
            <a:off x="609600" y="1309688"/>
            <a:ext cx="8077200" cy="519112"/>
          </a:xfrm>
          <a:prstGeom prst="rect">
            <a:avLst/>
          </a:prstGeom>
          <a:solidFill>
            <a:schemeClr val="bg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Font typeface="Wingdings" pitchFamily="2" charset="2"/>
              <a:buNone/>
            </a:pPr>
            <a:r>
              <a:rPr lang="en-US" altLang="en-US" dirty="0">
                <a:solidFill>
                  <a:schemeClr val="tx2">
                    <a:lumMod val="75000"/>
                  </a:schemeClr>
                </a:solidFill>
                <a:latin typeface="Liberation Sans" panose="020B0604020202020204" pitchFamily="34" charset="0"/>
              </a:rPr>
              <a:t>Issue at Face Value, Discount, or Premium?</a:t>
            </a:r>
          </a:p>
        </p:txBody>
      </p:sp>
      <p:sp>
        <p:nvSpPr>
          <p:cNvPr id="43012" name="Line 2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22296" name="Rectangle 24"/>
          <p:cNvSpPr>
            <a:spLocks noChangeArrowheads="1"/>
          </p:cNvSpPr>
          <p:nvPr/>
        </p:nvSpPr>
        <p:spPr bwMode="auto">
          <a:xfrm>
            <a:off x="6717506" y="2954338"/>
            <a:ext cx="1563688" cy="685800"/>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822297" name="Rectangle 25"/>
          <p:cNvSpPr>
            <a:spLocks noChangeArrowheads="1"/>
          </p:cNvSpPr>
          <p:nvPr/>
        </p:nvSpPr>
        <p:spPr bwMode="auto">
          <a:xfrm>
            <a:off x="6717506" y="3676650"/>
            <a:ext cx="1563688" cy="685800"/>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822298" name="Rectangle 26"/>
          <p:cNvSpPr>
            <a:spLocks noChangeArrowheads="1"/>
          </p:cNvSpPr>
          <p:nvPr/>
        </p:nvSpPr>
        <p:spPr bwMode="auto">
          <a:xfrm>
            <a:off x="6717506" y="4408488"/>
            <a:ext cx="1563688" cy="685800"/>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43016" name="Rectangle 29"/>
          <p:cNvSpPr>
            <a:spLocks noChangeArrowheads="1"/>
          </p:cNvSpPr>
          <p:nvPr/>
        </p:nvSpPr>
        <p:spPr bwMode="auto">
          <a:xfrm>
            <a:off x="697706" y="2895600"/>
            <a:ext cx="1752600" cy="2209800"/>
          </a:xfrm>
          <a:prstGeom prst="rect">
            <a:avLst/>
          </a:prstGeom>
          <a:solidFill>
            <a:srgbClr val="B7E7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lnSpc>
                <a:spcPct val="110000"/>
              </a:lnSpc>
              <a:spcBef>
                <a:spcPct val="0"/>
              </a:spcBef>
              <a:buClrTx/>
              <a:buSzTx/>
              <a:buFontTx/>
              <a:buNone/>
            </a:pPr>
            <a:r>
              <a:rPr lang="en-US" altLang="en-US" sz="1800" dirty="0">
                <a:solidFill>
                  <a:schemeClr val="tx1"/>
                </a:solidFill>
                <a:latin typeface="Liberation Sans" panose="020B0604020202020204" pitchFamily="34" charset="0"/>
              </a:rPr>
              <a:t>Bond Contractual Interest </a:t>
            </a:r>
          </a:p>
          <a:p>
            <a:pPr algn="ctr">
              <a:lnSpc>
                <a:spcPct val="110000"/>
              </a:lnSpc>
              <a:spcBef>
                <a:spcPct val="0"/>
              </a:spcBef>
              <a:buClrTx/>
              <a:buSzTx/>
              <a:buFontTx/>
              <a:buNone/>
            </a:pPr>
            <a:r>
              <a:rPr lang="en-US" altLang="en-US" sz="1800" dirty="0">
                <a:solidFill>
                  <a:schemeClr val="tx1"/>
                </a:solidFill>
                <a:latin typeface="Liberation Sans" panose="020B0604020202020204" pitchFamily="34" charset="0"/>
              </a:rPr>
              <a:t>Rate </a:t>
            </a:r>
            <a:r>
              <a:rPr lang="en-US" altLang="en-US" sz="1800" dirty="0">
                <a:solidFill>
                  <a:srgbClr val="800000"/>
                </a:solidFill>
                <a:latin typeface="Liberation Sans" panose="020B0604020202020204" pitchFamily="34" charset="0"/>
              </a:rPr>
              <a:t>10%</a:t>
            </a:r>
          </a:p>
        </p:txBody>
      </p:sp>
      <p:sp>
        <p:nvSpPr>
          <p:cNvPr id="10" name="Rectangle 7"/>
          <p:cNvSpPr>
            <a:spLocks noGrp="1" noChangeArrowheads="1"/>
          </p:cNvSpPr>
          <p:nvPr>
            <p:ph type="title"/>
          </p:nvPr>
        </p:nvSpPr>
        <p:spPr>
          <a:xfrm>
            <a:off x="609600" y="304800"/>
            <a:ext cx="8229600" cy="5603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defRPr/>
            </a:pPr>
            <a:r>
              <a:rPr lang="en-US" sz="3200" i="0" kern="1200" dirty="0">
                <a:solidFill>
                  <a:schemeClr val="tx2">
                    <a:lumMod val="75000"/>
                  </a:schemeClr>
                </a:solidFill>
                <a:effectLst/>
                <a:latin typeface="Liberation Sans" panose="020B0604020202020204" pitchFamily="34" charset="0"/>
                <a:ea typeface="+mn-ea"/>
                <a:cs typeface="+mn-cs"/>
              </a:rPr>
              <a:t>Issuing Bonds</a:t>
            </a:r>
          </a:p>
        </p:txBody>
      </p:sp>
      <p:sp>
        <p:nvSpPr>
          <p:cNvPr id="4" name="Slide Number Placeholder 3"/>
          <p:cNvSpPr>
            <a:spLocks noGrp="1"/>
          </p:cNvSpPr>
          <p:nvPr>
            <p:ph type="sldNum" sz="quarter" idx="12"/>
          </p:nvPr>
        </p:nvSpPr>
        <p:spPr/>
        <p:txBody>
          <a:bodyPr/>
          <a:lstStyle/>
          <a:p>
            <a:fld id="{D127233D-E477-41C3-A055-3D1B1EEA723B}" type="slidenum">
              <a:rPr lang="en-US" smtClean="0"/>
              <a:t>57</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822296"/>
                                        </p:tgtEl>
                                      </p:cBhvr>
                                    </p:animEffect>
                                    <p:set>
                                      <p:cBhvr>
                                        <p:cTn id="7" dur="1" fill="hold">
                                          <p:stCondLst>
                                            <p:cond delay="499"/>
                                          </p:stCondLst>
                                        </p:cTn>
                                        <p:tgtEl>
                                          <p:spTgt spid="82229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500"/>
                                        <p:tgtEl>
                                          <p:spTgt spid="822297"/>
                                        </p:tgtEl>
                                      </p:cBhvr>
                                    </p:animEffect>
                                    <p:set>
                                      <p:cBhvr>
                                        <p:cTn id="12" dur="1" fill="hold">
                                          <p:stCondLst>
                                            <p:cond delay="499"/>
                                          </p:stCondLst>
                                        </p:cTn>
                                        <p:tgtEl>
                                          <p:spTgt spid="82229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500"/>
                                        <p:tgtEl>
                                          <p:spTgt spid="822298"/>
                                        </p:tgtEl>
                                      </p:cBhvr>
                                    </p:animEffect>
                                    <p:set>
                                      <p:cBhvr>
                                        <p:cTn id="17" dur="1" fill="hold">
                                          <p:stCondLst>
                                            <p:cond delay="499"/>
                                          </p:stCondLst>
                                        </p:cTn>
                                        <p:tgtEl>
                                          <p:spTgt spid="8222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96" grpId="0" animBg="1"/>
      <p:bldP spid="822297" grpId="0" animBg="1"/>
      <p:bldP spid="82229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17"/>
          <p:cNvSpPr txBox="1">
            <a:spLocks noChangeArrowheads="1"/>
          </p:cNvSpPr>
          <p:nvPr/>
        </p:nvSpPr>
        <p:spPr bwMode="auto">
          <a:xfrm>
            <a:off x="609600" y="1309688"/>
            <a:ext cx="8077200" cy="519112"/>
          </a:xfrm>
          <a:prstGeom prst="rect">
            <a:avLst/>
          </a:prstGeom>
          <a:solidFill>
            <a:schemeClr val="bg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Font typeface="Wingdings" pitchFamily="2" charset="2"/>
              <a:buNone/>
            </a:pPr>
            <a:r>
              <a:rPr lang="en-US" altLang="en-US" dirty="0">
                <a:solidFill>
                  <a:schemeClr val="tx2">
                    <a:lumMod val="75000"/>
                  </a:schemeClr>
                </a:solidFill>
                <a:latin typeface="Liberation Sans" panose="020B0604020202020204" pitchFamily="34" charset="0"/>
              </a:rPr>
              <a:t>Question</a:t>
            </a:r>
          </a:p>
        </p:txBody>
      </p:sp>
      <p:sp>
        <p:nvSpPr>
          <p:cNvPr id="43012" name="Line 2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Rectangle 7"/>
          <p:cNvSpPr>
            <a:spLocks noGrp="1" noChangeArrowheads="1"/>
          </p:cNvSpPr>
          <p:nvPr>
            <p:ph type="title"/>
          </p:nvPr>
        </p:nvSpPr>
        <p:spPr>
          <a:xfrm>
            <a:off x="609600" y="304800"/>
            <a:ext cx="8229600" cy="5603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defRPr/>
            </a:pPr>
            <a:r>
              <a:rPr lang="en-US" sz="3200" i="0" kern="1200" dirty="0">
                <a:solidFill>
                  <a:schemeClr val="tx2">
                    <a:lumMod val="75000"/>
                  </a:schemeClr>
                </a:solidFill>
                <a:effectLst/>
                <a:latin typeface="Liberation Sans" panose="020B0604020202020204" pitchFamily="34" charset="0"/>
                <a:ea typeface="+mn-ea"/>
                <a:cs typeface="+mn-cs"/>
              </a:rPr>
              <a:t>Issuing Bonds</a:t>
            </a:r>
          </a:p>
        </p:txBody>
      </p:sp>
      <p:sp>
        <p:nvSpPr>
          <p:cNvPr id="4" name="Slide Number Placeholder 3"/>
          <p:cNvSpPr>
            <a:spLocks noGrp="1"/>
          </p:cNvSpPr>
          <p:nvPr>
            <p:ph type="sldNum" sz="quarter" idx="12"/>
          </p:nvPr>
        </p:nvSpPr>
        <p:spPr/>
        <p:txBody>
          <a:bodyPr/>
          <a:lstStyle/>
          <a:p>
            <a:fld id="{D127233D-E477-41C3-A055-3D1B1EEA723B}" type="slidenum">
              <a:rPr lang="en-US" smtClean="0"/>
              <a:t>58</a:t>
            </a:fld>
            <a:endParaRPr lang="en-US"/>
          </a:p>
        </p:txBody>
      </p:sp>
      <p:sp>
        <p:nvSpPr>
          <p:cNvPr id="17" name="TextBox 16">
            <a:extLst>
              <a:ext uri="{FF2B5EF4-FFF2-40B4-BE49-F238E27FC236}">
                <a16:creationId xmlns:a16="http://schemas.microsoft.com/office/drawing/2014/main" id="{8CD1CAA0-683F-45CF-91D2-42D28F0283DC}"/>
              </a:ext>
            </a:extLst>
          </p:cNvPr>
          <p:cNvSpPr txBox="1"/>
          <p:nvPr/>
        </p:nvSpPr>
        <p:spPr>
          <a:xfrm>
            <a:off x="615950" y="1981200"/>
            <a:ext cx="8223250" cy="3293209"/>
          </a:xfrm>
          <a:prstGeom prst="rect">
            <a:avLst/>
          </a:prstGeom>
          <a:noFill/>
        </p:spPr>
        <p:txBody>
          <a:bodyPr wrap="square">
            <a:spAutoFit/>
          </a:bodyPr>
          <a:lstStyle/>
          <a:p>
            <a:pPr>
              <a:spcBef>
                <a:spcPct val="50000"/>
              </a:spcBef>
            </a:pPr>
            <a:r>
              <a:rPr lang="en-US" altLang="en-US" sz="2600" dirty="0">
                <a:latin typeface="Liberation Sans" panose="020B0604020202020204"/>
                <a:cs typeface="Times New Roman" panose="02020603050405020304" pitchFamily="18" charset="0"/>
              </a:rPr>
              <a:t>The rate of interest investors demand for loaning funds to a corporation is the:  </a:t>
            </a:r>
          </a:p>
          <a:p>
            <a:pPr marL="356616" lvl="1" indent="0">
              <a:spcBef>
                <a:spcPct val="50000"/>
              </a:spcBef>
              <a:buClrTx/>
              <a:buSzPct val="100000"/>
              <a:buNone/>
            </a:pPr>
            <a:r>
              <a:rPr lang="en-US" altLang="en-US" sz="2600" dirty="0">
                <a:solidFill>
                  <a:srgbClr val="800000"/>
                </a:solidFill>
                <a:latin typeface="Liberation Sans" panose="020B0604020202020204"/>
                <a:cs typeface="Times New Roman" panose="02020603050405020304" pitchFamily="18" charset="0"/>
              </a:rPr>
              <a:t>a.</a:t>
            </a:r>
            <a:r>
              <a:rPr lang="en-US" altLang="en-US" sz="2600" dirty="0">
                <a:solidFill>
                  <a:schemeClr val="accent2"/>
                </a:solidFill>
                <a:latin typeface="Liberation Sans" panose="020B0604020202020204"/>
                <a:cs typeface="Times New Roman" panose="02020603050405020304" pitchFamily="18" charset="0"/>
              </a:rPr>
              <a:t> </a:t>
            </a:r>
            <a:r>
              <a:rPr lang="en-US" altLang="en-US" sz="2600" dirty="0">
                <a:latin typeface="Liberation Sans" panose="020B0604020202020204"/>
                <a:cs typeface="Times New Roman" panose="02020603050405020304" pitchFamily="18" charset="0"/>
              </a:rPr>
              <a:t>contractual interest rate. </a:t>
            </a:r>
          </a:p>
          <a:p>
            <a:pPr marL="356616" lvl="1" indent="0">
              <a:spcBef>
                <a:spcPct val="50000"/>
              </a:spcBef>
              <a:buClrTx/>
              <a:buSzPct val="100000"/>
              <a:buNone/>
            </a:pPr>
            <a:r>
              <a:rPr lang="en-US" altLang="en-US" sz="2600" dirty="0">
                <a:solidFill>
                  <a:srgbClr val="800000"/>
                </a:solidFill>
                <a:latin typeface="Liberation Sans" panose="020B0604020202020204"/>
                <a:cs typeface="Times New Roman" panose="02020603050405020304" pitchFamily="18" charset="0"/>
              </a:rPr>
              <a:t>b. </a:t>
            </a:r>
            <a:r>
              <a:rPr lang="en-US" altLang="en-US" sz="2600" dirty="0">
                <a:latin typeface="Liberation Sans" panose="020B0604020202020204"/>
                <a:cs typeface="Times New Roman" panose="02020603050405020304" pitchFamily="18" charset="0"/>
              </a:rPr>
              <a:t>face value rate. </a:t>
            </a:r>
          </a:p>
          <a:p>
            <a:pPr marL="356616" lvl="1" indent="0">
              <a:spcBef>
                <a:spcPct val="50000"/>
              </a:spcBef>
              <a:buClrTx/>
              <a:buSzPct val="100000"/>
              <a:buNone/>
            </a:pPr>
            <a:r>
              <a:rPr lang="en-US" altLang="en-US" sz="2600" dirty="0">
                <a:solidFill>
                  <a:srgbClr val="800000"/>
                </a:solidFill>
                <a:latin typeface="Liberation Sans" panose="020B0604020202020204"/>
                <a:cs typeface="Times New Roman" panose="02020603050405020304" pitchFamily="18" charset="0"/>
              </a:rPr>
              <a:t>c. </a:t>
            </a:r>
            <a:r>
              <a:rPr lang="en-US" altLang="en-US" sz="2600" dirty="0">
                <a:latin typeface="Liberation Sans" panose="020B0604020202020204"/>
                <a:cs typeface="Times New Roman" panose="02020603050405020304" pitchFamily="18" charset="0"/>
              </a:rPr>
              <a:t>market interest rate.  </a:t>
            </a:r>
          </a:p>
          <a:p>
            <a:pPr marL="356616" lvl="1" indent="0">
              <a:spcBef>
                <a:spcPct val="50000"/>
              </a:spcBef>
              <a:buClrTx/>
              <a:buSzPct val="100000"/>
              <a:buNone/>
            </a:pPr>
            <a:r>
              <a:rPr lang="en-US" altLang="en-US" sz="2600" dirty="0">
                <a:solidFill>
                  <a:srgbClr val="800000"/>
                </a:solidFill>
                <a:latin typeface="Liberation Sans" panose="020B0604020202020204"/>
                <a:cs typeface="Times New Roman" panose="02020603050405020304" pitchFamily="18" charset="0"/>
              </a:rPr>
              <a:t>d. </a:t>
            </a:r>
            <a:r>
              <a:rPr lang="en-US" altLang="en-US" sz="2600" dirty="0">
                <a:latin typeface="Liberation Sans" panose="020B0604020202020204"/>
                <a:cs typeface="Times New Roman" panose="02020603050405020304" pitchFamily="18" charset="0"/>
              </a:rPr>
              <a:t>stated interest rate.</a:t>
            </a:r>
            <a:endParaRPr lang="en-US" sz="2600" b="1" dirty="0">
              <a:solidFill>
                <a:srgbClr val="00007F"/>
              </a:solidFill>
              <a:latin typeface="Liberation Sans" panose="020B0604020202020204"/>
              <a:cs typeface="Times New Roman" panose="02020603050405020304" pitchFamily="18" charset="0"/>
            </a:endParaRPr>
          </a:p>
        </p:txBody>
      </p:sp>
      <p:sp>
        <p:nvSpPr>
          <p:cNvPr id="6" name="Arrow: Right 5">
            <a:extLst>
              <a:ext uri="{FF2B5EF4-FFF2-40B4-BE49-F238E27FC236}">
                <a16:creationId xmlns:a16="http://schemas.microsoft.com/office/drawing/2014/main" id="{6B973B1F-6E21-4E02-93D3-BEDCC99710C7}"/>
              </a:ext>
            </a:extLst>
          </p:cNvPr>
          <p:cNvSpPr/>
          <p:nvPr/>
        </p:nvSpPr>
        <p:spPr bwMode="auto">
          <a:xfrm>
            <a:off x="394607" y="4267199"/>
            <a:ext cx="533400" cy="380999"/>
          </a:xfrm>
          <a:prstGeom prst="rightArrow">
            <a:avLst/>
          </a:prstGeom>
          <a:solidFill>
            <a:srgbClr val="0000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196319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09600" y="1295400"/>
            <a:ext cx="8153400" cy="14196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3">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Tx/>
              <a:buSzTx/>
              <a:buFontTx/>
              <a:buNone/>
            </a:pPr>
            <a:r>
              <a:rPr lang="en-US" altLang="en-US" sz="2300" dirty="0">
                <a:solidFill>
                  <a:schemeClr val="tx1"/>
                </a:solidFill>
                <a:latin typeface="Liberation Sans" panose="020B0604020202020204" pitchFamily="34" charset="0"/>
              </a:rPr>
              <a:t>Illustration: </a:t>
            </a:r>
            <a:r>
              <a:rPr lang="en-US" altLang="en-US" sz="2300" b="0" dirty="0">
                <a:solidFill>
                  <a:schemeClr val="tx1"/>
                </a:solidFill>
                <a:latin typeface="Liberation Sans" panose="020B0604020202020204" pitchFamily="34" charset="0"/>
              </a:rPr>
              <a:t>On January 1, 2017, Candlestick, Inc. issues $100,000, five-year, 10% bonds at 100 (100% of face value).  The entry to record the sale is:  </a:t>
            </a:r>
          </a:p>
        </p:txBody>
      </p:sp>
      <p:sp>
        <p:nvSpPr>
          <p:cNvPr id="827398" name="Text Box 6"/>
          <p:cNvSpPr txBox="1">
            <a:spLocks noChangeArrowheads="1"/>
          </p:cNvSpPr>
          <p:nvPr/>
        </p:nvSpPr>
        <p:spPr bwMode="auto">
          <a:xfrm>
            <a:off x="609600" y="2855912"/>
            <a:ext cx="8077200" cy="101066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itchFamily="2" charset="2"/>
              <a:buChar char="l"/>
              <a:tabLst>
                <a:tab pos="1143000" algn="l"/>
                <a:tab pos="1828800" algn="l"/>
                <a:tab pos="5943600" algn="r"/>
                <a:tab pos="7315200" algn="r"/>
              </a:tabLst>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tabLst>
                <a:tab pos="1143000" algn="l"/>
                <a:tab pos="1828800" algn="l"/>
                <a:tab pos="5943600" algn="r"/>
                <a:tab pos="7315200" algn="r"/>
              </a:tabLst>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9pPr>
          </a:lstStyle>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Jan. 1	Cash  	100,000</a:t>
            </a:r>
          </a:p>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		Bonds Payable		100,000</a:t>
            </a:r>
          </a:p>
        </p:txBody>
      </p:sp>
      <p:sp>
        <p:nvSpPr>
          <p:cNvPr id="46085"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a:spLocks noGrp="1" noChangeArrowheads="1"/>
          </p:cNvSpPr>
          <p:nvPr>
            <p:ph type="title"/>
          </p:nvPr>
        </p:nvSpPr>
        <p:spPr>
          <a:xfrm>
            <a:off x="609600" y="304800"/>
            <a:ext cx="8229600" cy="560388"/>
          </a:xfr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p>
            <a:pPr algn="l"/>
            <a:r>
              <a:rPr lang="en-US" altLang="en-US" sz="3200" i="0" kern="1200" dirty="0">
                <a:solidFill>
                  <a:schemeClr val="tx2">
                    <a:lumMod val="75000"/>
                  </a:schemeClr>
                </a:solidFill>
                <a:effectLst/>
                <a:latin typeface="Liberation Sans" panose="020B0604020202020204" pitchFamily="34" charset="0"/>
                <a:ea typeface="+mn-ea"/>
                <a:cs typeface="+mn-cs"/>
              </a:rPr>
              <a:t>Issuing Bonds at Face Value</a:t>
            </a:r>
            <a:endParaRPr lang="en-US" sz="3200" i="0" kern="1200" dirty="0">
              <a:solidFill>
                <a:schemeClr val="tx2">
                  <a:lumMod val="75000"/>
                </a:schemeClr>
              </a:solidFill>
              <a:effectLst/>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59</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7398">
                                            <p:txEl>
                                              <p:pRg st="0" end="0"/>
                                            </p:txEl>
                                          </p:spTgt>
                                        </p:tgtEl>
                                        <p:attrNameLst>
                                          <p:attrName>style.visibility</p:attrName>
                                        </p:attrNameLst>
                                      </p:cBhvr>
                                      <p:to>
                                        <p:strVal val="visible"/>
                                      </p:to>
                                    </p:set>
                                    <p:animEffect transition="in" filter="wipe(left)">
                                      <p:cBhvr>
                                        <p:cTn id="7" dur="500"/>
                                        <p:tgtEl>
                                          <p:spTgt spid="8273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7398">
                                            <p:txEl>
                                              <p:pRg st="1" end="1"/>
                                            </p:txEl>
                                          </p:spTgt>
                                        </p:tgtEl>
                                        <p:attrNameLst>
                                          <p:attrName>style.visibility</p:attrName>
                                        </p:attrNameLst>
                                      </p:cBhvr>
                                      <p:to>
                                        <p:strVal val="visible"/>
                                      </p:to>
                                    </p:set>
                                    <p:animEffect transition="in" filter="wipe(left)">
                                      <p:cBhvr>
                                        <p:cTn id="12" dur="500"/>
                                        <p:tgtEl>
                                          <p:spTgt spid="8273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8"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295400"/>
            <a:ext cx="8229600"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8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Simple Interest</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Nature of Interest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9" name="Content Placeholder 6">
            <a:extLst>
              <a:ext uri="{FF2B5EF4-FFF2-40B4-BE49-F238E27FC236}">
                <a16:creationId xmlns:a16="http://schemas.microsoft.com/office/drawing/2014/main" id="{25703E4C-E66B-4E84-8610-19AE22067971}"/>
              </a:ext>
            </a:extLst>
          </p:cNvPr>
          <p:cNvSpPr txBox="1">
            <a:spLocks/>
          </p:cNvSpPr>
          <p:nvPr/>
        </p:nvSpPr>
        <p:spPr>
          <a:xfrm>
            <a:off x="609600" y="1859540"/>
            <a:ext cx="8229600" cy="2012576"/>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Clr>
                <a:schemeClr val="accent2"/>
              </a:buClr>
              <a:buFont typeface="Arial" panose="020B0604020202020204" pitchFamily="34" charset="0"/>
              <a:buNone/>
              <a:tabLst>
                <a:tab pos="461963" algn="l"/>
              </a:tabLst>
            </a:pPr>
            <a:r>
              <a:rPr lang="en-US" altLang="en-US" sz="2600" dirty="0">
                <a:latin typeface="Calibri" panose="020F0502020204030204" pitchFamily="34" charset="0"/>
                <a:cs typeface="Calibri" panose="020F0502020204030204" pitchFamily="34" charset="0"/>
              </a:rPr>
              <a:t>Interest computed on the principal only.</a:t>
            </a:r>
          </a:p>
          <a:p>
            <a:pPr marL="0" indent="0" fontAlgn="auto">
              <a:spcAft>
                <a:spcPts val="0"/>
              </a:spcAft>
              <a:buClr>
                <a:schemeClr val="accent2"/>
              </a:buClr>
              <a:buFont typeface="Arial" panose="020B0604020202020204" pitchFamily="34" charset="0"/>
              <a:buNone/>
              <a:tabLst>
                <a:tab pos="461963" algn="l"/>
              </a:tabLst>
            </a:pPr>
            <a:r>
              <a:rPr lang="en-US" altLang="en-US" sz="2600" b="1" dirty="0">
                <a:latin typeface="Calibri" panose="020F0502020204030204" pitchFamily="34" charset="0"/>
                <a:cs typeface="Calibri" panose="020F0502020204030204" pitchFamily="34" charset="0"/>
              </a:rPr>
              <a:t>Illustration:</a:t>
            </a:r>
            <a:r>
              <a:rPr lang="en-US" altLang="en-US" sz="2600" dirty="0">
                <a:latin typeface="Calibri" panose="020F0502020204030204" pitchFamily="34" charset="0"/>
                <a:cs typeface="Calibri" panose="020F0502020204030204" pitchFamily="34" charset="0"/>
              </a:rPr>
              <a:t> Assume you borrow $5,000 for 2 years at a simple interest rate of 12% annually. Calculate the total interest cost for 2 years.</a:t>
            </a:r>
          </a:p>
        </p:txBody>
      </p:sp>
      <p:pic>
        <p:nvPicPr>
          <p:cNvPr id="10" name="Picture 2" descr="An expression of simple interest with a computation example is shown. The expression is Interest equals Principal, p multiplied by Rate, i multiplied by Time, n. The computation of the interest is as follows: Interest = p multiplied by i multiplied by n = $5,000 multiplied by 0.12 multiplied by 2 = $1,200.">
            <a:extLst>
              <a:ext uri="{FF2B5EF4-FFF2-40B4-BE49-F238E27FC236}">
                <a16:creationId xmlns:a16="http://schemas.microsoft.com/office/drawing/2014/main" id="{AA28A81A-CD79-446C-86B1-486FFB10722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7496" y="3997077"/>
            <a:ext cx="7543800" cy="1869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6034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09600" y="1295400"/>
            <a:ext cx="8153400" cy="23044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3">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Tx/>
              <a:buSzTx/>
              <a:buFontTx/>
              <a:buNone/>
            </a:pPr>
            <a:r>
              <a:rPr lang="en-US" altLang="en-US" sz="2300" dirty="0">
                <a:solidFill>
                  <a:schemeClr val="tx1"/>
                </a:solidFill>
                <a:latin typeface="Liberation Sans" panose="020B0604020202020204" pitchFamily="34" charset="0"/>
              </a:rPr>
              <a:t>Illustration: </a:t>
            </a:r>
            <a:r>
              <a:rPr lang="en-US" altLang="en-US" sz="2300" b="0" dirty="0">
                <a:solidFill>
                  <a:schemeClr val="tx1"/>
                </a:solidFill>
                <a:latin typeface="Liberation Sans" panose="020B0604020202020204" pitchFamily="34" charset="0"/>
              </a:rPr>
              <a:t>On January 1, 2017, Candlestick, Inc. issues $100,000, five-year, 10% bonds at 100 (100% of face value).  Assume that interest is payable annually on January 1.  At December 31, 2017, Candlestick recognizes interest expense incurred with the following entry.</a:t>
            </a:r>
          </a:p>
        </p:txBody>
      </p:sp>
      <p:sp>
        <p:nvSpPr>
          <p:cNvPr id="946181" name="Text Box 5"/>
          <p:cNvSpPr txBox="1">
            <a:spLocks noChangeArrowheads="1"/>
          </p:cNvSpPr>
          <p:nvPr/>
        </p:nvSpPr>
        <p:spPr bwMode="auto">
          <a:xfrm>
            <a:off x="609600" y="3962400"/>
            <a:ext cx="8077200" cy="105413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itchFamily="2" charset="2"/>
              <a:buChar char="l"/>
              <a:tabLst>
                <a:tab pos="1143000" algn="l"/>
                <a:tab pos="1828800" algn="l"/>
                <a:tab pos="5943600" algn="r"/>
                <a:tab pos="7315200" algn="r"/>
              </a:tabLst>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tabLst>
                <a:tab pos="1143000" algn="l"/>
                <a:tab pos="1828800" algn="l"/>
                <a:tab pos="5943600" algn="r"/>
                <a:tab pos="7315200" algn="r"/>
              </a:tabLst>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9pPr>
          </a:lstStyle>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Dec. 31	Interest Expense  	10,000</a:t>
            </a:r>
          </a:p>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		Interest Payable		10,000</a:t>
            </a:r>
          </a:p>
        </p:txBody>
      </p:sp>
      <p:sp>
        <p:nvSpPr>
          <p:cNvPr id="47108" name="Line 9"/>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txBox="1">
            <a:spLocks noChangeArrowheads="1"/>
          </p:cNvSpPr>
          <p:nvPr/>
        </p:nvSpPr>
        <p:spPr bwMode="auto">
          <a:xfrm>
            <a:off x="609600" y="3048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a:lstStyle>
          <a:p>
            <a:pPr algn="l"/>
            <a:r>
              <a:rPr lang="en-US" altLang="en-US" sz="3200" i="0" kern="1200" dirty="0">
                <a:solidFill>
                  <a:schemeClr val="tx2">
                    <a:lumMod val="75000"/>
                  </a:schemeClr>
                </a:solidFill>
                <a:effectLst/>
                <a:latin typeface="Liberation Sans" panose="020B0604020202020204" pitchFamily="34" charset="0"/>
                <a:ea typeface="+mn-ea"/>
                <a:cs typeface="+mn-cs"/>
              </a:rPr>
              <a:t>Issuing Bonds at Face Value</a:t>
            </a:r>
            <a:endParaRPr lang="en-US" sz="3200" i="0" kern="1200" dirty="0">
              <a:solidFill>
                <a:schemeClr val="tx2">
                  <a:lumMod val="75000"/>
                </a:schemeClr>
              </a:solidFill>
              <a:effectLst/>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60</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6181">
                                            <p:txEl>
                                              <p:pRg st="0" end="0"/>
                                            </p:txEl>
                                          </p:spTgt>
                                        </p:tgtEl>
                                        <p:attrNameLst>
                                          <p:attrName>style.visibility</p:attrName>
                                        </p:attrNameLst>
                                      </p:cBhvr>
                                      <p:to>
                                        <p:strVal val="visible"/>
                                      </p:to>
                                    </p:set>
                                    <p:animEffect transition="in" filter="wipe(left)">
                                      <p:cBhvr>
                                        <p:cTn id="7" dur="500"/>
                                        <p:tgtEl>
                                          <p:spTgt spid="9461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6181">
                                            <p:txEl>
                                              <p:pRg st="1" end="1"/>
                                            </p:txEl>
                                          </p:spTgt>
                                        </p:tgtEl>
                                        <p:attrNameLst>
                                          <p:attrName>style.visibility</p:attrName>
                                        </p:attrNameLst>
                                      </p:cBhvr>
                                      <p:to>
                                        <p:strVal val="visible"/>
                                      </p:to>
                                    </p:set>
                                    <p:animEffect transition="in" filter="wipe(left)">
                                      <p:cBhvr>
                                        <p:cTn id="12" dur="500"/>
                                        <p:tgtEl>
                                          <p:spTgt spid="9461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1" grpId="0" build="p" bldLvl="2"/>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09600" y="1295400"/>
            <a:ext cx="8153400" cy="29238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3">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Tx/>
              <a:buSzTx/>
              <a:buFontTx/>
              <a:buNone/>
            </a:pPr>
            <a:r>
              <a:rPr lang="en-US" altLang="en-US" sz="2300" dirty="0">
                <a:solidFill>
                  <a:schemeClr val="tx1"/>
                </a:solidFill>
                <a:latin typeface="Liberation Sans" panose="020B0604020202020204" pitchFamily="34" charset="0"/>
              </a:rPr>
              <a:t>Illustration: </a:t>
            </a:r>
            <a:r>
              <a:rPr lang="en-US" altLang="en-US" sz="2300" b="0" dirty="0">
                <a:solidFill>
                  <a:schemeClr val="tx1"/>
                </a:solidFill>
                <a:latin typeface="Liberation Sans" panose="020B0604020202020204" pitchFamily="34" charset="0"/>
              </a:rPr>
              <a:t>On January 1, 2017, Candlestick, Inc. issues $100,000, five-year, 10% bonds at 100 (100% of face value). Assume that interest is payable annually on January 1. Candlestick records the payment on January 1, 2018 as follows.</a:t>
            </a:r>
          </a:p>
          <a:p>
            <a:pPr>
              <a:lnSpc>
                <a:spcPct val="125000"/>
              </a:lnSpc>
              <a:spcBef>
                <a:spcPct val="50000"/>
              </a:spcBef>
              <a:buClrTx/>
              <a:buSzTx/>
              <a:buFontTx/>
              <a:buNone/>
            </a:pPr>
            <a:endParaRPr lang="en-US" altLang="en-US" sz="2300" b="0" dirty="0">
              <a:solidFill>
                <a:schemeClr val="tx1"/>
              </a:solidFill>
              <a:latin typeface="Liberation Sans" panose="020B0604020202020204" pitchFamily="34" charset="0"/>
            </a:endParaRPr>
          </a:p>
        </p:txBody>
      </p:sp>
      <p:sp>
        <p:nvSpPr>
          <p:cNvPr id="948229" name="Text Box 5"/>
          <p:cNvSpPr txBox="1">
            <a:spLocks noChangeArrowheads="1"/>
          </p:cNvSpPr>
          <p:nvPr/>
        </p:nvSpPr>
        <p:spPr bwMode="auto">
          <a:xfrm>
            <a:off x="609600" y="3789939"/>
            <a:ext cx="8077200" cy="105413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itchFamily="2" charset="2"/>
              <a:buChar char="l"/>
              <a:tabLst>
                <a:tab pos="1143000" algn="l"/>
                <a:tab pos="1828800" algn="l"/>
                <a:tab pos="5943600" algn="r"/>
                <a:tab pos="7315200" algn="r"/>
              </a:tabLst>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tabLst>
                <a:tab pos="1143000" algn="l"/>
                <a:tab pos="1828800" algn="l"/>
                <a:tab pos="5943600" algn="r"/>
                <a:tab pos="7315200" algn="r"/>
              </a:tabLst>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3600" algn="r"/>
                <a:tab pos="7315200" algn="r"/>
              </a:tabLst>
              <a:defRPr sz="2000" b="1">
                <a:solidFill>
                  <a:schemeClr val="bg2"/>
                </a:solidFill>
                <a:latin typeface="Arial" charset="0"/>
              </a:defRPr>
            </a:lvl9pPr>
          </a:lstStyle>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Jan. 1	Interest Payable  	10,000</a:t>
            </a:r>
          </a:p>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		Cash		10,000</a:t>
            </a:r>
          </a:p>
        </p:txBody>
      </p:sp>
      <p:sp>
        <p:nvSpPr>
          <p:cNvPr id="48132" name="Line 9"/>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txBox="1">
            <a:spLocks noChangeArrowheads="1"/>
          </p:cNvSpPr>
          <p:nvPr/>
        </p:nvSpPr>
        <p:spPr bwMode="auto">
          <a:xfrm>
            <a:off x="609600" y="3048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a:lstStyle>
          <a:p>
            <a:pPr algn="l"/>
            <a:r>
              <a:rPr lang="en-US" altLang="en-US" sz="3200" i="0" kern="1200" dirty="0">
                <a:solidFill>
                  <a:schemeClr val="tx2">
                    <a:lumMod val="75000"/>
                  </a:schemeClr>
                </a:solidFill>
                <a:effectLst/>
                <a:latin typeface="Liberation Sans" panose="020B0604020202020204" pitchFamily="34" charset="0"/>
                <a:ea typeface="+mn-ea"/>
                <a:cs typeface="+mn-cs"/>
              </a:rPr>
              <a:t>Issuing Bonds at Face Value</a:t>
            </a:r>
            <a:endParaRPr lang="en-US" sz="3200" i="0" kern="1200" dirty="0">
              <a:solidFill>
                <a:schemeClr val="tx2">
                  <a:lumMod val="75000"/>
                </a:schemeClr>
              </a:solidFill>
              <a:effectLst/>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61</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8229">
                                            <p:txEl>
                                              <p:pRg st="0" end="0"/>
                                            </p:txEl>
                                          </p:spTgt>
                                        </p:tgtEl>
                                        <p:attrNameLst>
                                          <p:attrName>style.visibility</p:attrName>
                                        </p:attrNameLst>
                                      </p:cBhvr>
                                      <p:to>
                                        <p:strVal val="visible"/>
                                      </p:to>
                                    </p:set>
                                    <p:animEffect transition="in" filter="wipe(left)">
                                      <p:cBhvr>
                                        <p:cTn id="7" dur="500"/>
                                        <p:tgtEl>
                                          <p:spTgt spid="9482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8229">
                                            <p:txEl>
                                              <p:pRg st="1" end="1"/>
                                            </p:txEl>
                                          </p:spTgt>
                                        </p:tgtEl>
                                        <p:attrNameLst>
                                          <p:attrName>style.visibility</p:attrName>
                                        </p:attrNameLst>
                                      </p:cBhvr>
                                      <p:to>
                                        <p:strVal val="visible"/>
                                      </p:to>
                                    </p:set>
                                    <p:animEffect transition="in" filter="wipe(left)">
                                      <p:cBhvr>
                                        <p:cTn id="12" dur="500"/>
                                        <p:tgtEl>
                                          <p:spTgt spid="9482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29" grpId="0" build="p" bldLvl="2"/>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0"/>
          <p:cNvSpPr txBox="1">
            <a:spLocks noChangeArrowheads="1"/>
          </p:cNvSpPr>
          <p:nvPr/>
        </p:nvSpPr>
        <p:spPr bwMode="auto">
          <a:xfrm>
            <a:off x="609600" y="1295400"/>
            <a:ext cx="6019800" cy="23044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3">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Tx/>
              <a:buSzTx/>
              <a:buFontTx/>
              <a:buNone/>
            </a:pPr>
            <a:r>
              <a:rPr lang="en-US" altLang="en-US" sz="2300" dirty="0">
                <a:solidFill>
                  <a:schemeClr val="tx1"/>
                </a:solidFill>
                <a:latin typeface="Liberation Sans" panose="020B0604020202020204" pitchFamily="34" charset="0"/>
              </a:rPr>
              <a:t>Illustration: </a:t>
            </a:r>
            <a:r>
              <a:rPr lang="en-US" altLang="en-US" sz="2300" b="0" dirty="0">
                <a:solidFill>
                  <a:schemeClr val="tx1"/>
                </a:solidFill>
                <a:latin typeface="Liberation Sans" panose="020B0604020202020204" pitchFamily="34" charset="0"/>
              </a:rPr>
              <a:t>On January 1, 2017, Candlestick, Inc. sells $100,000, five-year, 10% bonds for $98,000 (98% of face value).  Interest is payable annually January 1. The entry to record the issuance is:</a:t>
            </a:r>
          </a:p>
        </p:txBody>
      </p:sp>
      <p:sp>
        <p:nvSpPr>
          <p:cNvPr id="829451" name="Text Box 11"/>
          <p:cNvSpPr txBox="1">
            <a:spLocks noChangeArrowheads="1"/>
          </p:cNvSpPr>
          <p:nvPr/>
        </p:nvSpPr>
        <p:spPr bwMode="auto">
          <a:xfrm>
            <a:off x="609600" y="4038600"/>
            <a:ext cx="8077200" cy="153003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itchFamily="2" charset="2"/>
              <a:buChar char="l"/>
              <a:tabLst>
                <a:tab pos="1143000" algn="l"/>
                <a:tab pos="1828800" algn="l"/>
                <a:tab pos="6286500" algn="r"/>
                <a:tab pos="7659688" algn="r"/>
              </a:tabLst>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tabLst>
                <a:tab pos="1143000" algn="l"/>
                <a:tab pos="1828800" algn="l"/>
                <a:tab pos="6286500" algn="r"/>
                <a:tab pos="7659688" algn="r"/>
              </a:tabLst>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9pPr>
          </a:lstStyle>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Jan. 1	Cash  	98,000</a:t>
            </a:r>
          </a:p>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	Discount on Bonds Payable	2,000</a:t>
            </a:r>
          </a:p>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		Bonds Payable		100,000</a:t>
            </a:r>
          </a:p>
        </p:txBody>
      </p:sp>
      <p:sp>
        <p:nvSpPr>
          <p:cNvPr id="49156" name="Line 1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829459" name="Picture 19"/>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Lst>
          </a:blip>
          <a:srcRect/>
          <a:stretch>
            <a:fillRect/>
          </a:stretch>
        </p:blipFill>
        <p:spPr bwMode="auto">
          <a:xfrm>
            <a:off x="6724650" y="1295399"/>
            <a:ext cx="1962150" cy="1636713"/>
          </a:xfrm>
          <a:prstGeom prst="rect">
            <a:avLst/>
          </a:prstGeom>
          <a:noFill/>
          <a:ln w="12700" cap="sq" cmpd="sng">
            <a:solidFill>
              <a:schemeClr val="tx1"/>
            </a:solidFill>
            <a:prstDash val="solid"/>
            <a:miter lim="800000"/>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angle 7"/>
          <p:cNvSpPr>
            <a:spLocks noGrp="1" noChangeArrowheads="1"/>
          </p:cNvSpPr>
          <p:nvPr>
            <p:ph type="title"/>
          </p:nvPr>
        </p:nvSpPr>
        <p:spPr>
          <a:xfrm>
            <a:off x="609600" y="304800"/>
            <a:ext cx="8229600" cy="560388"/>
          </a:xfr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p>
            <a:pPr algn="l"/>
            <a:r>
              <a:rPr lang="en-US" altLang="en-US" sz="3200" i="0" kern="1200" dirty="0">
                <a:solidFill>
                  <a:schemeClr val="tx2">
                    <a:lumMod val="75000"/>
                  </a:schemeClr>
                </a:solidFill>
                <a:effectLst/>
                <a:latin typeface="Liberation Sans" panose="020B0604020202020204" pitchFamily="34" charset="0"/>
                <a:ea typeface="+mn-ea"/>
                <a:cs typeface="+mn-cs"/>
              </a:rPr>
              <a:t>Issuing Bonds at a Discount</a:t>
            </a:r>
          </a:p>
        </p:txBody>
      </p:sp>
      <p:sp>
        <p:nvSpPr>
          <p:cNvPr id="2" name="Rectangle 1"/>
          <p:cNvSpPr/>
          <p:nvPr/>
        </p:nvSpPr>
        <p:spPr bwMode="auto">
          <a:xfrm>
            <a:off x="6724650" y="3048000"/>
            <a:ext cx="1962150" cy="667765"/>
          </a:xfrm>
          <a:prstGeom prst="rect">
            <a:avLst/>
          </a:prstGeom>
          <a:noFill/>
          <a:ln w="381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Liberation Sans"/>
              </a:rPr>
              <a:t>Contra account</a:t>
            </a:r>
          </a:p>
        </p:txBody>
      </p:sp>
      <p:sp>
        <p:nvSpPr>
          <p:cNvPr id="3" name="Slide Number Placeholder 2"/>
          <p:cNvSpPr>
            <a:spLocks noGrp="1"/>
          </p:cNvSpPr>
          <p:nvPr>
            <p:ph type="sldNum" sz="quarter" idx="12"/>
          </p:nvPr>
        </p:nvSpPr>
        <p:spPr/>
        <p:txBody>
          <a:bodyPr/>
          <a:lstStyle/>
          <a:p>
            <a:fld id="{D127233D-E477-41C3-A055-3D1B1EEA723B}" type="slidenum">
              <a:rPr lang="en-US" smtClean="0"/>
              <a:t>62</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29451">
                                            <p:txEl>
                                              <p:pRg st="0" end="0"/>
                                            </p:txEl>
                                          </p:spTgt>
                                        </p:tgtEl>
                                        <p:attrNameLst>
                                          <p:attrName>style.visibility</p:attrName>
                                        </p:attrNameLst>
                                      </p:cBhvr>
                                      <p:to>
                                        <p:strVal val="visible"/>
                                      </p:to>
                                    </p:set>
                                    <p:animEffect transition="in" filter="wipe(down)">
                                      <p:cBhvr>
                                        <p:cTn id="7" dur="500"/>
                                        <p:tgtEl>
                                          <p:spTgt spid="829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29451">
                                            <p:txEl>
                                              <p:pRg st="2" end="2"/>
                                            </p:txEl>
                                          </p:spTgt>
                                        </p:tgtEl>
                                        <p:attrNameLst>
                                          <p:attrName>style.visibility</p:attrName>
                                        </p:attrNameLst>
                                      </p:cBhvr>
                                      <p:to>
                                        <p:strVal val="visible"/>
                                      </p:to>
                                    </p:set>
                                    <p:animEffect transition="in" filter="wipe(down)">
                                      <p:cBhvr>
                                        <p:cTn id="12" dur="500"/>
                                        <p:tgtEl>
                                          <p:spTgt spid="8294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29451">
                                            <p:txEl>
                                              <p:pRg st="1" end="1"/>
                                            </p:txEl>
                                          </p:spTgt>
                                        </p:tgtEl>
                                        <p:attrNameLst>
                                          <p:attrName>style.visibility</p:attrName>
                                        </p:attrNameLst>
                                      </p:cBhvr>
                                      <p:to>
                                        <p:strVal val="visible"/>
                                      </p:to>
                                    </p:set>
                                    <p:animEffect transition="in" filter="wipe(down)">
                                      <p:cBhvr>
                                        <p:cTn id="17" dur="500"/>
                                        <p:tgtEl>
                                          <p:spTgt spid="8294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51" grpId="0" uiExpand="1" build="p" bldLvl="2"/>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9"/>
          <p:cNvSpPr>
            <a:spLocks noChangeArrowheads="1"/>
          </p:cNvSpPr>
          <p:nvPr/>
        </p:nvSpPr>
        <p:spPr bwMode="auto">
          <a:xfrm>
            <a:off x="533400" y="3962400"/>
            <a:ext cx="807720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defRPr/>
            </a:pPr>
            <a:r>
              <a:rPr lang="en-US" sz="2000" dirty="0">
                <a:solidFill>
                  <a:schemeClr val="folHlink"/>
                </a:solidFill>
                <a:latin typeface="Liberation Sans" panose="020B0604020202020204" pitchFamily="34" charset="0"/>
              </a:rPr>
              <a:t>Borrower is required to pay the bond discount at the maturity date. Therefore, the bond discount is considered to be </a:t>
            </a:r>
            <a:r>
              <a:rPr lang="en-US" sz="2000" b="1" dirty="0">
                <a:solidFill>
                  <a:schemeClr val="folHlink"/>
                </a:solidFill>
                <a:latin typeface="Liberation Sans" panose="020B0604020202020204" pitchFamily="34" charset="0"/>
              </a:rPr>
              <a:t>an increase in the cost of borrowing</a:t>
            </a:r>
            <a:r>
              <a:rPr lang="en-US" sz="2000" dirty="0">
                <a:solidFill>
                  <a:schemeClr val="folHlink"/>
                </a:solidFill>
                <a:latin typeface="Liberation Sans" panose="020B0604020202020204" pitchFamily="34" charset="0"/>
              </a:rPr>
              <a:t>.</a:t>
            </a:r>
          </a:p>
        </p:txBody>
      </p:sp>
      <p:sp>
        <p:nvSpPr>
          <p:cNvPr id="50179" name="Rectangle 2"/>
          <p:cNvSpPr>
            <a:spLocks noChangeArrowheads="1"/>
          </p:cNvSpPr>
          <p:nvPr/>
        </p:nvSpPr>
        <p:spPr bwMode="auto">
          <a:xfrm>
            <a:off x="609600" y="1295400"/>
            <a:ext cx="4038600" cy="533400"/>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700" dirty="0">
                <a:solidFill>
                  <a:schemeClr val="tx1"/>
                </a:solidFill>
                <a:latin typeface="Liberation Sans" panose="020B0604020202020204" pitchFamily="34" charset="0"/>
              </a:rPr>
              <a:t>Statement Presentation</a:t>
            </a:r>
          </a:p>
        </p:txBody>
      </p:sp>
      <p:sp>
        <p:nvSpPr>
          <p:cNvPr id="50181" name="Line 14"/>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50182" name="Line 20"/>
          <p:cNvSpPr>
            <a:spLocks noChangeShapeType="1"/>
          </p:cNvSpPr>
          <p:nvPr/>
        </p:nvSpPr>
        <p:spPr bwMode="auto">
          <a:xfrm>
            <a:off x="8077200" y="2667000"/>
            <a:ext cx="0" cy="533400"/>
          </a:xfrm>
          <a:prstGeom prst="line">
            <a:avLst/>
          </a:prstGeom>
          <a:noFill/>
          <a:ln w="38100" cap="sq">
            <a:solidFill>
              <a:srgbClr val="8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50183" name="Rectangle 15"/>
          <p:cNvSpPr>
            <a:spLocks noChangeArrowheads="1"/>
          </p:cNvSpPr>
          <p:nvPr/>
        </p:nvSpPr>
        <p:spPr bwMode="auto">
          <a:xfrm>
            <a:off x="6937375" y="2184400"/>
            <a:ext cx="1676400" cy="536575"/>
          </a:xfrm>
          <a:prstGeom prst="rect">
            <a:avLst/>
          </a:prstGeom>
          <a:solidFill>
            <a:schemeClr val="bg1"/>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400" dirty="0">
                <a:solidFill>
                  <a:schemeClr val="tx1"/>
                </a:solidFill>
                <a:latin typeface="Liberation Sans" panose="020B0604020202020204" pitchFamily="34" charset="0"/>
              </a:rPr>
              <a:t>Carrying value or book value</a:t>
            </a:r>
          </a:p>
        </p:txBody>
      </p:sp>
      <p:sp>
        <p:nvSpPr>
          <p:cNvPr id="10" name="Rectangle 7"/>
          <p:cNvSpPr>
            <a:spLocks noGrp="1" noChangeArrowheads="1"/>
          </p:cNvSpPr>
          <p:nvPr>
            <p:ph type="title"/>
          </p:nvPr>
        </p:nvSpPr>
        <p:spPr>
          <a:xfrm>
            <a:off x="609600" y="304800"/>
            <a:ext cx="8229600" cy="560388"/>
          </a:xfr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p>
            <a:pPr algn="l"/>
            <a:r>
              <a:rPr lang="en-US" sz="3200" i="0" kern="1200" dirty="0">
                <a:solidFill>
                  <a:schemeClr val="tx2">
                    <a:lumMod val="75000"/>
                  </a:schemeClr>
                </a:solidFill>
                <a:effectLst/>
                <a:latin typeface="Liberation Sans" panose="020B0604020202020204" pitchFamily="34" charset="0"/>
                <a:ea typeface="+mn-ea"/>
                <a:cs typeface="+mn-cs"/>
              </a:rPr>
              <a:t>Issuing Bonds at a Discount</a:t>
            </a:r>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304800" y="1981200"/>
            <a:ext cx="8534400" cy="1742739"/>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Lst>
        </p:spPr>
      </p:pic>
      <p:sp>
        <p:nvSpPr>
          <p:cNvPr id="2" name="Slide Number Placeholder 1"/>
          <p:cNvSpPr>
            <a:spLocks noGrp="1"/>
          </p:cNvSpPr>
          <p:nvPr>
            <p:ph type="sldNum" sz="quarter" idx="12"/>
          </p:nvPr>
        </p:nvSpPr>
        <p:spPr/>
        <p:txBody>
          <a:bodyPr/>
          <a:lstStyle/>
          <a:p>
            <a:fld id="{D127233D-E477-41C3-A055-3D1B1EEA723B}" type="slidenum">
              <a:rPr lang="en-US" smtClean="0"/>
              <a:t>63</a:t>
            </a:fld>
            <a:endParaRPr lang="en-US"/>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609600" y="1295400"/>
            <a:ext cx="4267200" cy="533400"/>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700" dirty="0">
                <a:solidFill>
                  <a:schemeClr val="tx1"/>
                </a:solidFill>
                <a:latin typeface="Liberation Sans" panose="020B0604020202020204" pitchFamily="34" charset="0"/>
              </a:rPr>
              <a:t>Total Cost of Borrowing</a:t>
            </a:r>
          </a:p>
        </p:txBody>
      </p:sp>
      <p:sp>
        <p:nvSpPr>
          <p:cNvPr id="50181" name="Line 14"/>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Rectangle 7"/>
          <p:cNvSpPr>
            <a:spLocks noGrp="1" noChangeArrowheads="1"/>
          </p:cNvSpPr>
          <p:nvPr>
            <p:ph type="title"/>
          </p:nvPr>
        </p:nvSpPr>
        <p:spPr>
          <a:xfrm>
            <a:off x="609600" y="304800"/>
            <a:ext cx="8229600" cy="560388"/>
          </a:xfr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p>
            <a:pPr algn="l"/>
            <a:r>
              <a:rPr lang="en-US" sz="3200" i="0" kern="1200" dirty="0">
                <a:solidFill>
                  <a:schemeClr val="tx2">
                    <a:lumMod val="75000"/>
                  </a:schemeClr>
                </a:solidFill>
                <a:effectLst/>
                <a:latin typeface="Liberation Sans" panose="020B0604020202020204" pitchFamily="34" charset="0"/>
                <a:ea typeface="+mn-ea"/>
                <a:cs typeface="+mn-cs"/>
              </a:rPr>
              <a:t>Issuing Bonds at a Discount</a:t>
            </a:r>
          </a:p>
        </p:txBody>
      </p:sp>
      <p:sp>
        <p:nvSpPr>
          <p:cNvPr id="2" name="Slide Number Placeholder 1"/>
          <p:cNvSpPr>
            <a:spLocks noGrp="1"/>
          </p:cNvSpPr>
          <p:nvPr>
            <p:ph type="sldNum" sz="quarter" idx="12"/>
          </p:nvPr>
        </p:nvSpPr>
        <p:spPr/>
        <p:txBody>
          <a:bodyPr/>
          <a:lstStyle/>
          <a:p>
            <a:fld id="{D127233D-E477-41C3-A055-3D1B1EEA723B}" type="slidenum">
              <a:rPr lang="en-US" smtClean="0"/>
              <a:t>64</a:t>
            </a:fld>
            <a:endParaRPr lang="en-US"/>
          </a:p>
        </p:txBody>
      </p:sp>
      <p:pic>
        <p:nvPicPr>
          <p:cNvPr id="11" name="Content Placeholder 13" descr="A computation of total cost of borrowing for bonds issued at a discount. The table is titled, Bonds Issued at a Discount. It has a two columns: the first contains labels, and the second, their respective amounts. The first label is annual interest payments ($100,00 times 10% = $10,000; $10,000 times 5); amount, $50,000. The second is labeled, bond discount ($100,000 minus $98,000); amount, 2,000. The total cost of borrowing is displayed as the addition of the two types of costs in the amount of $52,000.">
            <a:extLst>
              <a:ext uri="{FF2B5EF4-FFF2-40B4-BE49-F238E27FC236}">
                <a16:creationId xmlns:a16="http://schemas.microsoft.com/office/drawing/2014/main" id="{E8DA1FB6-4667-46DD-BB6A-3037435A036C}"/>
              </a:ext>
            </a:extLst>
          </p:cNvPr>
          <p:cNvPicPr>
            <a:picLocks noChangeAspect="1"/>
          </p:cNvPicPr>
          <p:nvPr/>
        </p:nvPicPr>
        <p:blipFill>
          <a:blip r:embed="rId3"/>
          <a:stretch>
            <a:fillRect/>
          </a:stretch>
        </p:blipFill>
        <p:spPr>
          <a:xfrm>
            <a:off x="1271708" y="2121394"/>
            <a:ext cx="6544022" cy="1697399"/>
          </a:xfrm>
          <a:prstGeom prst="rect">
            <a:avLst/>
          </a:prstGeom>
          <a:noFill/>
          <a:ln w="19050" cap="sq">
            <a:solidFill>
              <a:schemeClr val="tx1"/>
            </a:solidFill>
            <a:miter lim="800000"/>
            <a:headEnd type="none" w="sm" len="sm"/>
            <a:tailEnd type="none" w="sm" len="sm"/>
          </a:ln>
        </p:spPr>
      </p:pic>
      <p:sp>
        <p:nvSpPr>
          <p:cNvPr id="12" name="Content Placeholder 3">
            <a:extLst>
              <a:ext uri="{FF2B5EF4-FFF2-40B4-BE49-F238E27FC236}">
                <a16:creationId xmlns:a16="http://schemas.microsoft.com/office/drawing/2014/main" id="{C5AF737C-6DDC-4B67-920E-DD1EDD9ACA86}"/>
              </a:ext>
            </a:extLst>
          </p:cNvPr>
          <p:cNvSpPr txBox="1">
            <a:spLocks/>
          </p:cNvSpPr>
          <p:nvPr/>
        </p:nvSpPr>
        <p:spPr>
          <a:xfrm>
            <a:off x="3952849" y="3923908"/>
            <a:ext cx="1238303" cy="461314"/>
          </a:xfrm>
          <a:prstGeom prst="rect">
            <a:avLst/>
          </a:prstGeom>
        </p:spPr>
        <p:txBody>
          <a:bodyPr>
            <a:normAutofit fontScale="92500" lnSpcReduction="10000"/>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lgn="ctr">
              <a:buNone/>
            </a:pPr>
            <a:r>
              <a:rPr lang="en-US" kern="0" dirty="0">
                <a:latin typeface="Liberation Sans" panose="020B0604020202020204"/>
                <a:cs typeface="Times New Roman" panose="02020603050405020304" pitchFamily="18" charset="0"/>
              </a:rPr>
              <a:t>OR</a:t>
            </a:r>
            <a:endParaRPr lang="en-IN" kern="0" dirty="0">
              <a:latin typeface="Liberation Sans" panose="020B0604020202020204"/>
              <a:cs typeface="Times New Roman" panose="02020603050405020304" pitchFamily="18" charset="0"/>
            </a:endParaRPr>
          </a:p>
        </p:txBody>
      </p:sp>
      <p:pic>
        <p:nvPicPr>
          <p:cNvPr id="13" name="Content Placeholder 14" descr="A computation of total cost of borrowing for bonds issued at a discount. The table  is titled, Bonds Issued at a Discount. It has a two columns: the first contains labels, and the second, their respective amounts. The rows are as follows: principal at maturity, amount, $100,000; annual interest payments ($10,000 times 5), 50,000; cash to be paid to bondholders, 150,000 as the sum of the above two; and less, cash received from bondholders, 98,000. The total cost of borrowing is displayed as the difference of cost to be paid to bondholders and cash received from bondholders in the amount of $52,000.">
            <a:extLst>
              <a:ext uri="{FF2B5EF4-FFF2-40B4-BE49-F238E27FC236}">
                <a16:creationId xmlns:a16="http://schemas.microsoft.com/office/drawing/2014/main" id="{5BABEA28-45D3-4305-8217-7F1304488852}"/>
              </a:ext>
            </a:extLst>
          </p:cNvPr>
          <p:cNvPicPr>
            <a:picLocks noChangeAspect="1"/>
          </p:cNvPicPr>
          <p:nvPr/>
        </p:nvPicPr>
        <p:blipFill>
          <a:blip r:embed="rId4"/>
          <a:stretch>
            <a:fillRect/>
          </a:stretch>
        </p:blipFill>
        <p:spPr>
          <a:xfrm>
            <a:off x="1600674" y="4456176"/>
            <a:ext cx="5886091" cy="1801632"/>
          </a:xfrm>
          <a:prstGeom prst="rect">
            <a:avLst/>
          </a:prstGeom>
          <a:noFill/>
          <a:ln w="19050" cap="sq">
            <a:solidFill>
              <a:schemeClr val="tx1"/>
            </a:solidFill>
            <a:miter lim="800000"/>
            <a:headEnd type="none" w="sm" len="sm"/>
            <a:tailEnd type="none" w="sm" len="sm"/>
          </a:ln>
        </p:spPr>
      </p:pic>
    </p:spTree>
    <p:extLst>
      <p:ext uri="{BB962C8B-B14F-4D97-AF65-F5344CB8AC3E}">
        <p14:creationId xmlns:p14="http://schemas.microsoft.com/office/powerpoint/2010/main" val="4104594497"/>
      </p:ext>
    </p:extLst>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1" name="Rectangle 7"/>
          <p:cNvSpPr>
            <a:spLocks noGrp="1" noChangeArrowheads="1"/>
          </p:cNvSpPr>
          <p:nvPr>
            <p:ph type="title"/>
          </p:nvPr>
        </p:nvSpPr>
        <p:spPr>
          <a:xfrm>
            <a:off x="609600" y="304800"/>
            <a:ext cx="8229600" cy="560388"/>
          </a:xfr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p>
            <a:pPr algn="l"/>
            <a:r>
              <a:rPr lang="en-US" sz="3200" i="0" kern="1200" dirty="0">
                <a:solidFill>
                  <a:schemeClr val="tx2">
                    <a:lumMod val="75000"/>
                  </a:schemeClr>
                </a:solidFill>
                <a:effectLst/>
                <a:latin typeface="Liberation Sans" panose="020B0604020202020204" pitchFamily="34" charset="0"/>
                <a:ea typeface="+mn-ea"/>
                <a:cs typeface="+mn-cs"/>
              </a:rPr>
              <a:t>Issuing Bonds at a Discount</a:t>
            </a:r>
          </a:p>
        </p:txBody>
      </p:sp>
      <p:pic>
        <p:nvPicPr>
          <p:cNvPr id="5122"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320722" y="3312081"/>
            <a:ext cx="8534400" cy="3205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19"/>
          <p:cNvSpPr>
            <a:spLocks noChangeArrowheads="1"/>
          </p:cNvSpPr>
          <p:nvPr/>
        </p:nvSpPr>
        <p:spPr bwMode="auto">
          <a:xfrm>
            <a:off x="320722" y="1219200"/>
            <a:ext cx="8534400"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defRPr/>
            </a:pPr>
            <a:r>
              <a:rPr lang="en-US" sz="2000" dirty="0">
                <a:solidFill>
                  <a:schemeClr val="folHlink"/>
                </a:solidFill>
                <a:latin typeface="Liberation Sans" panose="020B0604020202020204" pitchFamily="34" charset="0"/>
              </a:rPr>
              <a:t>To follow the expense recognition principle, companies allocate bond discounts to expense in each period. This is referred to as </a:t>
            </a:r>
            <a:r>
              <a:rPr lang="en-US" sz="2000" b="1" dirty="0">
                <a:solidFill>
                  <a:schemeClr val="folHlink"/>
                </a:solidFill>
                <a:latin typeface="Liberation Sans" panose="020B0604020202020204" pitchFamily="34" charset="0"/>
              </a:rPr>
              <a:t>amortizing the discount.</a:t>
            </a:r>
          </a:p>
          <a:p>
            <a:pPr>
              <a:lnSpc>
                <a:spcPct val="120000"/>
              </a:lnSpc>
              <a:spcBef>
                <a:spcPct val="50000"/>
              </a:spcBef>
              <a:defRPr/>
            </a:pPr>
            <a:r>
              <a:rPr lang="en-US" sz="2000" dirty="0">
                <a:solidFill>
                  <a:schemeClr val="folHlink"/>
                </a:solidFill>
                <a:latin typeface="Liberation Sans" panose="020B0604020202020204" pitchFamily="34" charset="0"/>
              </a:rPr>
              <a:t>Thus, the amount of interest expense it reports in a period will </a:t>
            </a:r>
            <a:r>
              <a:rPr lang="en-US" sz="2000" b="1" dirty="0">
                <a:solidFill>
                  <a:schemeClr val="folHlink"/>
                </a:solidFill>
                <a:latin typeface="Liberation Sans" panose="020B0604020202020204" pitchFamily="34" charset="0"/>
              </a:rPr>
              <a:t>exceed</a:t>
            </a:r>
            <a:r>
              <a:rPr lang="en-US" sz="2000" dirty="0">
                <a:solidFill>
                  <a:schemeClr val="folHlink"/>
                </a:solidFill>
                <a:latin typeface="Liberation Sans" panose="020B0604020202020204" pitchFamily="34" charset="0"/>
              </a:rPr>
              <a:t> the contractual amount.</a:t>
            </a:r>
          </a:p>
        </p:txBody>
      </p:sp>
      <p:sp>
        <p:nvSpPr>
          <p:cNvPr id="3" name="Slide Number Placeholder 2"/>
          <p:cNvSpPr>
            <a:spLocks noGrp="1"/>
          </p:cNvSpPr>
          <p:nvPr>
            <p:ph type="sldNum" sz="quarter" idx="12"/>
          </p:nvPr>
        </p:nvSpPr>
        <p:spPr/>
        <p:txBody>
          <a:bodyPr/>
          <a:lstStyle/>
          <a:p>
            <a:fld id="{D127233D-E477-41C3-A055-3D1B1EEA723B}" type="slidenum">
              <a:rPr lang="en-US" smtClean="0"/>
              <a:t>65</a:t>
            </a:fld>
            <a:endParaRPr lang="en-US"/>
          </a:p>
        </p:txBody>
      </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1" name="Rectangle 7"/>
          <p:cNvSpPr>
            <a:spLocks noGrp="1" noChangeArrowheads="1"/>
          </p:cNvSpPr>
          <p:nvPr>
            <p:ph type="title"/>
          </p:nvPr>
        </p:nvSpPr>
        <p:spPr>
          <a:xfrm>
            <a:off x="609600" y="304800"/>
            <a:ext cx="8229600" cy="560388"/>
          </a:xfr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p>
            <a:pPr algn="l"/>
            <a:r>
              <a:rPr lang="en-US" sz="3200" i="0" kern="1200" dirty="0">
                <a:solidFill>
                  <a:schemeClr val="tx2">
                    <a:lumMod val="75000"/>
                  </a:schemeClr>
                </a:solidFill>
                <a:effectLst/>
                <a:latin typeface="Liberation Sans" panose="020B0604020202020204" pitchFamily="34" charset="0"/>
                <a:ea typeface="+mn-ea"/>
                <a:cs typeface="+mn-cs"/>
              </a:rPr>
              <a:t>Issuing Bonds at a Discount</a:t>
            </a:r>
          </a:p>
        </p:txBody>
      </p:sp>
      <p:sp>
        <p:nvSpPr>
          <p:cNvPr id="3" name="Slide Number Placeholder 2"/>
          <p:cNvSpPr>
            <a:spLocks noGrp="1"/>
          </p:cNvSpPr>
          <p:nvPr>
            <p:ph type="sldNum" sz="quarter" idx="12"/>
          </p:nvPr>
        </p:nvSpPr>
        <p:spPr/>
        <p:txBody>
          <a:bodyPr/>
          <a:lstStyle/>
          <a:p>
            <a:fld id="{D127233D-E477-41C3-A055-3D1B1EEA723B}" type="slidenum">
              <a:rPr lang="en-US" smtClean="0"/>
              <a:t>66</a:t>
            </a:fld>
            <a:endParaRPr lang="en-US"/>
          </a:p>
        </p:txBody>
      </p:sp>
      <p:sp>
        <p:nvSpPr>
          <p:cNvPr id="8" name="Text Box 17">
            <a:extLst>
              <a:ext uri="{FF2B5EF4-FFF2-40B4-BE49-F238E27FC236}">
                <a16:creationId xmlns:a16="http://schemas.microsoft.com/office/drawing/2014/main" id="{7A3ED856-F3E1-4FD9-938E-F5FF5588FF73}"/>
              </a:ext>
            </a:extLst>
          </p:cNvPr>
          <p:cNvSpPr txBox="1">
            <a:spLocks noChangeArrowheads="1"/>
          </p:cNvSpPr>
          <p:nvPr/>
        </p:nvSpPr>
        <p:spPr bwMode="auto">
          <a:xfrm>
            <a:off x="609600" y="1309688"/>
            <a:ext cx="8077200" cy="519112"/>
          </a:xfrm>
          <a:prstGeom prst="rect">
            <a:avLst/>
          </a:prstGeom>
          <a:solidFill>
            <a:schemeClr val="bg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Font typeface="Wingdings" pitchFamily="2" charset="2"/>
              <a:buNone/>
            </a:pPr>
            <a:r>
              <a:rPr lang="en-US" altLang="en-US" dirty="0">
                <a:solidFill>
                  <a:schemeClr val="tx2">
                    <a:lumMod val="75000"/>
                  </a:schemeClr>
                </a:solidFill>
                <a:latin typeface="Liberation Sans" panose="020B0604020202020204" pitchFamily="34" charset="0"/>
              </a:rPr>
              <a:t>Question</a:t>
            </a:r>
          </a:p>
        </p:txBody>
      </p:sp>
      <p:sp>
        <p:nvSpPr>
          <p:cNvPr id="10" name="Content Placeholder 4">
            <a:extLst>
              <a:ext uri="{FF2B5EF4-FFF2-40B4-BE49-F238E27FC236}">
                <a16:creationId xmlns:a16="http://schemas.microsoft.com/office/drawing/2014/main" id="{F571A5F3-2ED9-445F-95F3-7B668FF071CE}"/>
              </a:ext>
            </a:extLst>
          </p:cNvPr>
          <p:cNvSpPr txBox="1">
            <a:spLocks/>
          </p:cNvSpPr>
          <p:nvPr/>
        </p:nvSpPr>
        <p:spPr>
          <a:xfrm>
            <a:off x="609600" y="1981200"/>
            <a:ext cx="7924800" cy="40386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kern="1200" baseline="0">
                <a:solidFill>
                  <a:schemeClr val="tx1"/>
                </a:solidFill>
                <a:latin typeface="Times New Roman" charset="0"/>
                <a:ea typeface="Times New Roman" charset="0"/>
                <a:cs typeface="Times New Roman" charset="0"/>
              </a:defRPr>
            </a:lvl1pPr>
            <a:lvl2pPr marL="804672" indent="-448056" algn="l" defTabSz="914400" rtl="0" eaLnBrk="1" latinLnBrk="0" hangingPunct="1">
              <a:lnSpc>
                <a:spcPct val="90000"/>
              </a:lnSpc>
              <a:spcBef>
                <a:spcPts val="1000"/>
              </a:spcBef>
              <a:buClr>
                <a:schemeClr val="accent2"/>
              </a:buClr>
              <a:buFont typeface="+mj-lt"/>
              <a:buAutoNum type="alphaLcPeriod"/>
              <a:defRPr sz="2800" kern="1200" baseline="0">
                <a:solidFill>
                  <a:schemeClr val="tx1"/>
                </a:solidFill>
                <a:latin typeface="Times New Roman" charset="0"/>
                <a:ea typeface="Times New Roman" charset="0"/>
                <a:cs typeface="Times New Roman" charset="0"/>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3000" kern="1200">
                <a:solidFill>
                  <a:schemeClr val="tx1"/>
                </a:solidFill>
                <a:latin typeface="STIX" charset="0"/>
                <a:ea typeface="STIX" charset="0"/>
                <a:cs typeface="STIX" charset="0"/>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3000" kern="1200">
                <a:solidFill>
                  <a:schemeClr val="tx1"/>
                </a:solidFill>
                <a:latin typeface="STIX" charset="0"/>
                <a:ea typeface="STIX" charset="0"/>
                <a:cs typeface="STIX" charset="0"/>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3000" kern="1200">
                <a:solidFill>
                  <a:schemeClr val="tx1"/>
                </a:solidFill>
                <a:latin typeface="STIX" charset="0"/>
                <a:ea typeface="STIX" charset="0"/>
                <a:cs typeface="STIX"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50000"/>
              </a:spcBef>
              <a:spcAft>
                <a:spcPts val="0"/>
              </a:spcAft>
              <a:buClr>
                <a:srgbClr val="B11116"/>
              </a:buClr>
              <a:buSzTx/>
              <a:buFont typeface="Arial" panose="020B0604020202020204" pitchFamily="34" charset="0"/>
              <a:buNone/>
              <a:tabLst/>
              <a:defRPr/>
            </a:pPr>
            <a:r>
              <a:rPr kumimoji="0" lang="en-US" altLang="en-US" sz="2800" b="0" i="0" u="none" strike="noStrike" kern="1200" cap="none" spc="0" normalizeH="0" baseline="0" noProof="0" dirty="0">
                <a:ln>
                  <a:noFill/>
                </a:ln>
                <a:solidFill>
                  <a:srgbClr val="231F20"/>
                </a:solidFill>
                <a:effectLst/>
                <a:uLnTx/>
                <a:uFillTx/>
                <a:latin typeface="Liberation Sans" panose="020B0604020202020204"/>
                <a:cs typeface="Times New Roman" panose="02020603050405020304" pitchFamily="18" charset="0"/>
              </a:rPr>
              <a:t>Discount on Bonds Payable:  </a:t>
            </a:r>
          </a:p>
          <a:p>
            <a:pPr marL="356616" marR="0" lvl="1" indent="0" algn="l" defTabSz="914400" rtl="0" eaLnBrk="1" fontAlgn="auto" latinLnBrk="0" hangingPunct="1">
              <a:lnSpc>
                <a:spcPct val="90000"/>
              </a:lnSpc>
              <a:spcBef>
                <a:spcPct val="50000"/>
              </a:spcBef>
              <a:spcAft>
                <a:spcPts val="0"/>
              </a:spcAft>
              <a:buClrTx/>
              <a:buSzPct val="100000"/>
              <a:buFont typeface="+mj-lt"/>
              <a:buNone/>
              <a:tabLst/>
              <a:defRPr/>
            </a:pPr>
            <a:r>
              <a:rPr kumimoji="0" lang="en-US" altLang="en-US" sz="2800" b="0" i="0" u="none" strike="noStrike" kern="1200" cap="none" spc="0" normalizeH="0" baseline="0" noProof="0" dirty="0">
                <a:ln>
                  <a:noFill/>
                </a:ln>
                <a:solidFill>
                  <a:srgbClr val="B11116"/>
                </a:solidFill>
                <a:effectLst/>
                <a:uLnTx/>
                <a:uFillTx/>
                <a:latin typeface="Liberation Sans" panose="020B0604020202020204"/>
                <a:cs typeface="Times New Roman" panose="02020603050405020304" pitchFamily="18" charset="0"/>
              </a:rPr>
              <a:t>a. </a:t>
            </a:r>
            <a:r>
              <a:rPr kumimoji="0" lang="en-US" altLang="en-US" sz="2800" b="0" i="0" u="none" strike="noStrike" kern="1200" cap="none" spc="0" normalizeH="0" baseline="0" noProof="0" dirty="0">
                <a:ln>
                  <a:noFill/>
                </a:ln>
                <a:solidFill>
                  <a:srgbClr val="231F20"/>
                </a:solidFill>
                <a:effectLst/>
                <a:uLnTx/>
                <a:uFillTx/>
                <a:latin typeface="Liberation Sans" panose="020B0604020202020204"/>
                <a:cs typeface="Times New Roman" panose="02020603050405020304" pitchFamily="18" charset="0"/>
              </a:rPr>
              <a:t>has a credit balance.  </a:t>
            </a:r>
          </a:p>
          <a:p>
            <a:pPr marL="356616" marR="0" lvl="1" indent="0" algn="l" defTabSz="914400" rtl="0" eaLnBrk="1" fontAlgn="auto" latinLnBrk="0" hangingPunct="1">
              <a:lnSpc>
                <a:spcPct val="90000"/>
              </a:lnSpc>
              <a:spcBef>
                <a:spcPct val="50000"/>
              </a:spcBef>
              <a:spcAft>
                <a:spcPts val="0"/>
              </a:spcAft>
              <a:buClrTx/>
              <a:buSzPct val="100000"/>
              <a:buFont typeface="+mj-lt"/>
              <a:buNone/>
              <a:tabLst/>
              <a:defRPr/>
            </a:pPr>
            <a:r>
              <a:rPr kumimoji="0" lang="en-US" altLang="en-US" sz="2800" b="0" i="0" u="none" strike="noStrike" kern="1200" cap="none" spc="0" normalizeH="0" baseline="0" noProof="0" dirty="0">
                <a:ln>
                  <a:noFill/>
                </a:ln>
                <a:solidFill>
                  <a:srgbClr val="B11116"/>
                </a:solidFill>
                <a:effectLst/>
                <a:uLnTx/>
                <a:uFillTx/>
                <a:latin typeface="Liberation Sans" panose="020B0604020202020204"/>
                <a:cs typeface="Times New Roman" panose="02020603050405020304" pitchFamily="18" charset="0"/>
              </a:rPr>
              <a:t>b. </a:t>
            </a:r>
            <a:r>
              <a:rPr kumimoji="0" lang="en-US" altLang="en-US" sz="2800" b="0" i="0" u="none" strike="noStrike" kern="1200" cap="none" spc="0" normalizeH="0" baseline="0" noProof="0" dirty="0">
                <a:ln>
                  <a:noFill/>
                </a:ln>
                <a:solidFill>
                  <a:srgbClr val="231F20"/>
                </a:solidFill>
                <a:effectLst/>
                <a:uLnTx/>
                <a:uFillTx/>
                <a:latin typeface="Liberation Sans" panose="020B0604020202020204"/>
                <a:cs typeface="Times New Roman" panose="02020603050405020304" pitchFamily="18" charset="0"/>
              </a:rPr>
              <a:t>is a contra account.  </a:t>
            </a:r>
          </a:p>
          <a:p>
            <a:pPr marL="356616" marR="0" lvl="1" indent="0" algn="l" defTabSz="914400" rtl="0" eaLnBrk="1" fontAlgn="auto" latinLnBrk="0" hangingPunct="1">
              <a:lnSpc>
                <a:spcPct val="90000"/>
              </a:lnSpc>
              <a:spcBef>
                <a:spcPct val="50000"/>
              </a:spcBef>
              <a:spcAft>
                <a:spcPts val="0"/>
              </a:spcAft>
              <a:buClrTx/>
              <a:buSzPct val="100000"/>
              <a:buFont typeface="+mj-lt"/>
              <a:buNone/>
              <a:tabLst/>
              <a:defRPr/>
            </a:pPr>
            <a:r>
              <a:rPr kumimoji="0" lang="en-US" altLang="en-US" sz="2800" b="0" i="0" u="none" strike="noStrike" kern="1200" cap="none" spc="0" normalizeH="0" baseline="0" noProof="0" dirty="0">
                <a:ln>
                  <a:noFill/>
                </a:ln>
                <a:solidFill>
                  <a:srgbClr val="B11116"/>
                </a:solidFill>
                <a:effectLst/>
                <a:uLnTx/>
                <a:uFillTx/>
                <a:latin typeface="Liberation Sans" panose="020B0604020202020204"/>
                <a:cs typeface="Times New Roman" panose="02020603050405020304" pitchFamily="18" charset="0"/>
              </a:rPr>
              <a:t>c. </a:t>
            </a:r>
            <a:r>
              <a:rPr kumimoji="0" lang="en-US" altLang="en-US" sz="2800" b="0" i="0" u="none" strike="noStrike" kern="1200" cap="none" spc="0" normalizeH="0" baseline="0" noProof="0" dirty="0">
                <a:ln>
                  <a:noFill/>
                </a:ln>
                <a:solidFill>
                  <a:srgbClr val="231F20"/>
                </a:solidFill>
                <a:effectLst/>
                <a:uLnTx/>
                <a:uFillTx/>
                <a:latin typeface="Liberation Sans" panose="020B0604020202020204"/>
                <a:cs typeface="Times New Roman" panose="02020603050405020304" pitchFamily="18" charset="0"/>
              </a:rPr>
              <a:t>is added to bonds payable on the balance sheet.  </a:t>
            </a:r>
          </a:p>
          <a:p>
            <a:pPr marL="356616" marR="0" lvl="1" indent="0" algn="l" defTabSz="914400" rtl="0" eaLnBrk="1" fontAlgn="auto" latinLnBrk="0" hangingPunct="1">
              <a:lnSpc>
                <a:spcPct val="90000"/>
              </a:lnSpc>
              <a:spcBef>
                <a:spcPct val="50000"/>
              </a:spcBef>
              <a:spcAft>
                <a:spcPts val="0"/>
              </a:spcAft>
              <a:buClrTx/>
              <a:buSzPct val="100000"/>
              <a:buFont typeface="+mj-lt"/>
              <a:buNone/>
              <a:tabLst/>
              <a:defRPr/>
            </a:pPr>
            <a:r>
              <a:rPr kumimoji="0" lang="en-US" altLang="en-US" sz="2800" b="0" i="0" u="none" strike="noStrike" kern="1200" cap="none" spc="0" normalizeH="0" baseline="0" noProof="0" dirty="0">
                <a:ln>
                  <a:noFill/>
                </a:ln>
                <a:solidFill>
                  <a:srgbClr val="B11116"/>
                </a:solidFill>
                <a:effectLst/>
                <a:uLnTx/>
                <a:uFillTx/>
                <a:latin typeface="Liberation Sans" panose="020B0604020202020204"/>
                <a:cs typeface="Times New Roman" panose="02020603050405020304" pitchFamily="18" charset="0"/>
              </a:rPr>
              <a:t>d. </a:t>
            </a:r>
            <a:r>
              <a:rPr kumimoji="0" lang="en-US" altLang="en-US" sz="2800" b="0" i="0" u="none" strike="noStrike" kern="1200" cap="none" spc="0" normalizeH="0" baseline="0" noProof="0" dirty="0">
                <a:ln>
                  <a:noFill/>
                </a:ln>
                <a:solidFill>
                  <a:srgbClr val="231F20"/>
                </a:solidFill>
                <a:effectLst/>
                <a:uLnTx/>
                <a:uFillTx/>
                <a:latin typeface="Liberation Sans" panose="020B0604020202020204"/>
                <a:cs typeface="Times New Roman" panose="02020603050405020304" pitchFamily="18" charset="0"/>
              </a:rPr>
              <a:t>increases over the term of the bonds.</a:t>
            </a:r>
            <a:endParaRPr kumimoji="0" lang="en-IN" sz="2800" b="0" i="0" u="none" strike="noStrike" kern="1200" cap="none" spc="0" normalizeH="0" baseline="0" noProof="0" dirty="0">
              <a:ln>
                <a:noFill/>
              </a:ln>
              <a:solidFill>
                <a:srgbClr val="231F20"/>
              </a:solidFill>
              <a:effectLst/>
              <a:uLnTx/>
              <a:uFillTx/>
              <a:latin typeface="Liberation Sans" panose="020B0604020202020204"/>
              <a:cs typeface="Times New Roman" panose="02020603050405020304" pitchFamily="18" charset="0"/>
            </a:endParaRPr>
          </a:p>
        </p:txBody>
      </p:sp>
      <p:sp>
        <p:nvSpPr>
          <p:cNvPr id="12" name="Arrow: Right 11">
            <a:extLst>
              <a:ext uri="{FF2B5EF4-FFF2-40B4-BE49-F238E27FC236}">
                <a16:creationId xmlns:a16="http://schemas.microsoft.com/office/drawing/2014/main" id="{38526D74-FC71-496E-8CC6-A1AE054D0236}"/>
              </a:ext>
            </a:extLst>
          </p:cNvPr>
          <p:cNvSpPr/>
          <p:nvPr/>
        </p:nvSpPr>
        <p:spPr bwMode="auto">
          <a:xfrm>
            <a:off x="381000" y="3343956"/>
            <a:ext cx="533400" cy="380999"/>
          </a:xfrm>
          <a:prstGeom prst="rightArrow">
            <a:avLst/>
          </a:prstGeom>
          <a:solidFill>
            <a:srgbClr val="0000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7619489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5" name="Text Box 5"/>
          <p:cNvSpPr txBox="1">
            <a:spLocks noChangeArrowheads="1"/>
          </p:cNvSpPr>
          <p:nvPr/>
        </p:nvSpPr>
        <p:spPr bwMode="auto">
          <a:xfrm>
            <a:off x="609600" y="4191000"/>
            <a:ext cx="8077200" cy="153003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itchFamily="2" charset="2"/>
              <a:buChar char="l"/>
              <a:tabLst>
                <a:tab pos="1143000" algn="l"/>
                <a:tab pos="1828800" algn="l"/>
                <a:tab pos="6286500" algn="r"/>
                <a:tab pos="7659688" algn="r"/>
              </a:tabLst>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tabLst>
                <a:tab pos="1143000" algn="l"/>
                <a:tab pos="1828800" algn="l"/>
                <a:tab pos="6286500" algn="r"/>
                <a:tab pos="7659688" algn="r"/>
              </a:tabLst>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6286500" algn="r"/>
                <a:tab pos="7659688" algn="r"/>
              </a:tabLst>
              <a:defRPr sz="2000" b="1">
                <a:solidFill>
                  <a:schemeClr val="bg2"/>
                </a:solidFill>
                <a:latin typeface="Arial" charset="0"/>
              </a:defRPr>
            </a:lvl9pPr>
          </a:lstStyle>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Jan. 1	Cash  	102,000</a:t>
            </a:r>
          </a:p>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		Bonds Payable		100,000</a:t>
            </a:r>
          </a:p>
          <a:p>
            <a:pPr>
              <a:lnSpc>
                <a:spcPct val="125000"/>
              </a:lnSpc>
              <a:spcBef>
                <a:spcPts val="600"/>
              </a:spcBef>
              <a:buClrTx/>
              <a:buSzTx/>
              <a:buFontTx/>
              <a:buNone/>
            </a:pPr>
            <a:r>
              <a:rPr lang="en-US" altLang="en-US" sz="2300" b="0" dirty="0">
                <a:solidFill>
                  <a:schemeClr val="tx1"/>
                </a:solidFill>
                <a:latin typeface="Liberation Sans" panose="020B0604020202020204" pitchFamily="34" charset="0"/>
                <a:cs typeface="Arial" charset="0"/>
              </a:rPr>
              <a:t>		Premium on Bonds Payable		2,000</a:t>
            </a:r>
          </a:p>
        </p:txBody>
      </p:sp>
      <p:sp>
        <p:nvSpPr>
          <p:cNvPr id="53251" name="Text Box 12"/>
          <p:cNvSpPr txBox="1">
            <a:spLocks noChangeArrowheads="1"/>
          </p:cNvSpPr>
          <p:nvPr/>
        </p:nvSpPr>
        <p:spPr bwMode="auto">
          <a:xfrm>
            <a:off x="609600" y="1295400"/>
            <a:ext cx="5867400" cy="27469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3">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Tx/>
              <a:buSzTx/>
              <a:buFontTx/>
              <a:buNone/>
            </a:pPr>
            <a:r>
              <a:rPr lang="en-US" altLang="en-US" sz="2300" dirty="0">
                <a:solidFill>
                  <a:schemeClr val="tx1"/>
                </a:solidFill>
                <a:latin typeface="Liberation Sans" panose="020B0604020202020204" pitchFamily="34" charset="0"/>
              </a:rPr>
              <a:t>Illustration:  </a:t>
            </a:r>
            <a:r>
              <a:rPr lang="en-US" altLang="en-US" sz="2300" b="0" dirty="0">
                <a:solidFill>
                  <a:schemeClr val="tx1"/>
                </a:solidFill>
                <a:latin typeface="Liberation Sans" panose="020B0604020202020204" pitchFamily="34" charset="0"/>
              </a:rPr>
              <a:t>On January 1, 2017, Candlestick, Inc. sells $100,000, five-year, 10% bonds for $102,000 (102% of face value).  Interest is payable annually January 1. The entry to record the issuance is:</a:t>
            </a:r>
          </a:p>
        </p:txBody>
      </p:sp>
      <p:sp>
        <p:nvSpPr>
          <p:cNvPr id="53252" name="Line 14"/>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53254" name="Picture 1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6724650" y="1295400"/>
            <a:ext cx="1962150" cy="1631950"/>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7"/>
          <p:cNvSpPr>
            <a:spLocks noGrp="1" noChangeArrowheads="1"/>
          </p:cNvSpPr>
          <p:nvPr>
            <p:ph type="title"/>
          </p:nvPr>
        </p:nvSpPr>
        <p:spPr>
          <a:xfrm>
            <a:off x="609600" y="304800"/>
            <a:ext cx="8229600" cy="560388"/>
          </a:xfr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p>
            <a:pPr algn="l"/>
            <a:r>
              <a:rPr lang="en-US" altLang="en-US" sz="3200" i="0" kern="1200" dirty="0">
                <a:solidFill>
                  <a:schemeClr val="tx2">
                    <a:lumMod val="75000"/>
                  </a:schemeClr>
                </a:solidFill>
                <a:effectLst/>
                <a:latin typeface="Liberation Sans" panose="020B0604020202020204" pitchFamily="34" charset="0"/>
                <a:ea typeface="+mn-ea"/>
                <a:cs typeface="+mn-cs"/>
              </a:rPr>
              <a:t>Issuing Bonds at a Premium</a:t>
            </a:r>
          </a:p>
        </p:txBody>
      </p:sp>
      <p:sp>
        <p:nvSpPr>
          <p:cNvPr id="2" name="Slide Number Placeholder 1"/>
          <p:cNvSpPr>
            <a:spLocks noGrp="1"/>
          </p:cNvSpPr>
          <p:nvPr>
            <p:ph type="sldNum" sz="quarter" idx="12"/>
          </p:nvPr>
        </p:nvSpPr>
        <p:spPr/>
        <p:txBody>
          <a:bodyPr/>
          <a:lstStyle/>
          <a:p>
            <a:fld id="{D127233D-E477-41C3-A055-3D1B1EEA723B}" type="slidenum">
              <a:rPr lang="en-US" smtClean="0"/>
              <a:t>67</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325">
                                            <p:txEl>
                                              <p:pRg st="0" end="0"/>
                                            </p:txEl>
                                          </p:spTgt>
                                        </p:tgtEl>
                                        <p:attrNameLst>
                                          <p:attrName>style.visibility</p:attrName>
                                        </p:attrNameLst>
                                      </p:cBhvr>
                                      <p:to>
                                        <p:strVal val="visible"/>
                                      </p:to>
                                    </p:set>
                                    <p:animEffect transition="in" filter="wipe(left)">
                                      <p:cBhvr>
                                        <p:cTn id="7" dur="500"/>
                                        <p:tgtEl>
                                          <p:spTgt spid="9523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25">
                                            <p:txEl>
                                              <p:pRg st="1" end="1"/>
                                            </p:txEl>
                                          </p:spTgt>
                                        </p:tgtEl>
                                        <p:attrNameLst>
                                          <p:attrName>style.visibility</p:attrName>
                                        </p:attrNameLst>
                                      </p:cBhvr>
                                      <p:to>
                                        <p:strVal val="visible"/>
                                      </p:to>
                                    </p:set>
                                    <p:animEffect transition="in" filter="wipe(left)">
                                      <p:cBhvr>
                                        <p:cTn id="12" dur="500"/>
                                        <p:tgtEl>
                                          <p:spTgt spid="9523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325">
                                            <p:txEl>
                                              <p:pRg st="2" end="2"/>
                                            </p:txEl>
                                          </p:spTgt>
                                        </p:tgtEl>
                                        <p:attrNameLst>
                                          <p:attrName>style.visibility</p:attrName>
                                        </p:attrNameLst>
                                      </p:cBhvr>
                                      <p:to>
                                        <p:strVal val="visible"/>
                                      </p:to>
                                    </p:set>
                                    <p:animEffect transition="in" filter="wipe(left)">
                                      <p:cBhvr>
                                        <p:cTn id="17" dur="500"/>
                                        <p:tgtEl>
                                          <p:spTgt spid="9523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5" grpId="0" build="p" bldLvl="2"/>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030"/>
          <p:cNvSpPr>
            <a:spLocks noChangeArrowheads="1"/>
          </p:cNvSpPr>
          <p:nvPr/>
        </p:nvSpPr>
        <p:spPr bwMode="auto">
          <a:xfrm>
            <a:off x="609600" y="3837296"/>
            <a:ext cx="796290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defRPr/>
            </a:pPr>
            <a:r>
              <a:rPr lang="en-US" sz="2000" dirty="0">
                <a:solidFill>
                  <a:schemeClr val="folHlink"/>
                </a:solidFill>
                <a:latin typeface="Liberation Sans" panose="020B0604020202020204" pitchFamily="34" charset="0"/>
              </a:rPr>
              <a:t>Borrower is not required to pay the bond premium at the maturity date of the bonds. Therefore, the bond premium is considered to be </a:t>
            </a:r>
            <a:r>
              <a:rPr lang="en-US" sz="2000" b="1" dirty="0">
                <a:solidFill>
                  <a:schemeClr val="folHlink"/>
                </a:solidFill>
                <a:latin typeface="Liberation Sans" panose="020B0604020202020204" pitchFamily="34" charset="0"/>
              </a:rPr>
              <a:t>a reduction in the cost of borrowing</a:t>
            </a:r>
            <a:r>
              <a:rPr lang="en-US" sz="2000" dirty="0">
                <a:solidFill>
                  <a:schemeClr val="folHlink"/>
                </a:solidFill>
                <a:latin typeface="Liberation Sans" panose="020B0604020202020204" pitchFamily="34" charset="0"/>
              </a:rPr>
              <a:t>.</a:t>
            </a:r>
          </a:p>
        </p:txBody>
      </p:sp>
      <p:sp>
        <p:nvSpPr>
          <p:cNvPr id="2" name="Line 104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54278" name="Rectangle 2"/>
          <p:cNvSpPr>
            <a:spLocks noChangeArrowheads="1"/>
          </p:cNvSpPr>
          <p:nvPr/>
        </p:nvSpPr>
        <p:spPr bwMode="auto">
          <a:xfrm>
            <a:off x="609600" y="1295400"/>
            <a:ext cx="6400800" cy="533400"/>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700" dirty="0">
                <a:solidFill>
                  <a:schemeClr val="tx1"/>
                </a:solidFill>
                <a:latin typeface="Liberation Sans" panose="020B0604020202020204" pitchFamily="34" charset="0"/>
              </a:rPr>
              <a:t>Statement Presentation</a:t>
            </a:r>
          </a:p>
        </p:txBody>
      </p:sp>
      <p:sp>
        <p:nvSpPr>
          <p:cNvPr id="13" name="Rectangle 7"/>
          <p:cNvSpPr>
            <a:spLocks noGrp="1" noChangeArrowheads="1"/>
          </p:cNvSpPr>
          <p:nvPr>
            <p:ph type="title"/>
          </p:nvPr>
        </p:nvSpPr>
        <p:spPr>
          <a:xfrm>
            <a:off x="609600" y="304800"/>
            <a:ext cx="8229600" cy="560388"/>
          </a:xfr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p>
            <a:pPr algn="l"/>
            <a:r>
              <a:rPr lang="en-US" sz="3200" i="0" kern="1200" dirty="0">
                <a:solidFill>
                  <a:schemeClr val="tx2">
                    <a:lumMod val="75000"/>
                  </a:schemeClr>
                </a:solidFill>
                <a:effectLst/>
                <a:latin typeface="Liberation Sans" panose="020B0604020202020204" pitchFamily="34" charset="0"/>
                <a:ea typeface="+mn-ea"/>
                <a:cs typeface="+mn-cs"/>
              </a:rPr>
              <a:t>Issuing Bonds at a Premium</a:t>
            </a:r>
          </a:p>
        </p:txBody>
      </p:sp>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512927" y="1981200"/>
            <a:ext cx="8173873" cy="1641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Slide Number Placeholder 2"/>
          <p:cNvSpPr>
            <a:spLocks noGrp="1"/>
          </p:cNvSpPr>
          <p:nvPr>
            <p:ph type="sldNum" sz="quarter" idx="12"/>
          </p:nvPr>
        </p:nvSpPr>
        <p:spPr/>
        <p:txBody>
          <a:bodyPr/>
          <a:lstStyle/>
          <a:p>
            <a:fld id="{D127233D-E477-41C3-A055-3D1B1EEA723B}" type="slidenum">
              <a:rPr lang="en-US" smtClean="0"/>
              <a:t>68</a:t>
            </a:fld>
            <a:endParaRPr lang="en-US"/>
          </a:p>
        </p:txBody>
      </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609600" y="1295400"/>
            <a:ext cx="4267200" cy="533400"/>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700" dirty="0">
                <a:solidFill>
                  <a:schemeClr val="tx1"/>
                </a:solidFill>
                <a:latin typeface="Liberation Sans" panose="020B0604020202020204" pitchFamily="34" charset="0"/>
              </a:rPr>
              <a:t>Total Cost of Borrowing</a:t>
            </a:r>
          </a:p>
        </p:txBody>
      </p:sp>
      <p:sp>
        <p:nvSpPr>
          <p:cNvPr id="50181" name="Line 14"/>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Rectangle 7"/>
          <p:cNvSpPr>
            <a:spLocks noGrp="1" noChangeArrowheads="1"/>
          </p:cNvSpPr>
          <p:nvPr>
            <p:ph type="title"/>
          </p:nvPr>
        </p:nvSpPr>
        <p:spPr>
          <a:xfrm>
            <a:off x="609600" y="304800"/>
            <a:ext cx="8229600" cy="560388"/>
          </a:xfr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p>
            <a:pPr algn="l"/>
            <a:r>
              <a:rPr lang="en-US" sz="3200" i="0" kern="1200" dirty="0">
                <a:solidFill>
                  <a:schemeClr val="tx2">
                    <a:lumMod val="75000"/>
                  </a:schemeClr>
                </a:solidFill>
                <a:effectLst/>
                <a:latin typeface="Liberation Sans" panose="020B0604020202020204" pitchFamily="34" charset="0"/>
                <a:ea typeface="+mn-ea"/>
                <a:cs typeface="+mn-cs"/>
              </a:rPr>
              <a:t>Issuing Bonds at a Premium</a:t>
            </a:r>
          </a:p>
        </p:txBody>
      </p:sp>
      <p:sp>
        <p:nvSpPr>
          <p:cNvPr id="2" name="Slide Number Placeholder 1"/>
          <p:cNvSpPr>
            <a:spLocks noGrp="1"/>
          </p:cNvSpPr>
          <p:nvPr>
            <p:ph type="sldNum" sz="quarter" idx="12"/>
          </p:nvPr>
        </p:nvSpPr>
        <p:spPr/>
        <p:txBody>
          <a:bodyPr/>
          <a:lstStyle/>
          <a:p>
            <a:fld id="{D127233D-E477-41C3-A055-3D1B1EEA723B}" type="slidenum">
              <a:rPr lang="en-US" smtClean="0"/>
              <a:t>69</a:t>
            </a:fld>
            <a:endParaRPr lang="en-US"/>
          </a:p>
        </p:txBody>
      </p:sp>
      <p:sp>
        <p:nvSpPr>
          <p:cNvPr id="12" name="Content Placeholder 3">
            <a:extLst>
              <a:ext uri="{FF2B5EF4-FFF2-40B4-BE49-F238E27FC236}">
                <a16:creationId xmlns:a16="http://schemas.microsoft.com/office/drawing/2014/main" id="{C5AF737C-6DDC-4B67-920E-DD1EDD9ACA86}"/>
              </a:ext>
            </a:extLst>
          </p:cNvPr>
          <p:cNvSpPr txBox="1">
            <a:spLocks/>
          </p:cNvSpPr>
          <p:nvPr/>
        </p:nvSpPr>
        <p:spPr>
          <a:xfrm>
            <a:off x="3952849" y="3923908"/>
            <a:ext cx="1238303" cy="461314"/>
          </a:xfrm>
          <a:prstGeom prst="rect">
            <a:avLst/>
          </a:prstGeom>
        </p:spPr>
        <p:txBody>
          <a:bodyPr>
            <a:normAutofit fontScale="92500" lnSpcReduction="10000"/>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lgn="ctr">
              <a:buNone/>
            </a:pPr>
            <a:r>
              <a:rPr lang="en-US" kern="0" dirty="0">
                <a:latin typeface="Liberation Sans" panose="020B0604020202020204"/>
                <a:cs typeface="Times New Roman" panose="02020603050405020304" pitchFamily="18" charset="0"/>
              </a:rPr>
              <a:t>OR</a:t>
            </a:r>
            <a:endParaRPr lang="en-IN" kern="0" dirty="0">
              <a:latin typeface="Liberation Sans" panose="020B0604020202020204"/>
              <a:cs typeface="Times New Roman" panose="02020603050405020304" pitchFamily="18" charset="0"/>
            </a:endParaRPr>
          </a:p>
        </p:txBody>
      </p:sp>
      <p:pic>
        <p:nvPicPr>
          <p:cNvPr id="9" name="Content Placeholder 10" descr="A computation of total cost of borrowing for bonds issued at a premium. The table is titled, Bonds Issued at a Premium. It has a two columns: the first contains labels, and the second, their respective amounts. The first label is annual interest payments ($100,00 times 10% = $10,000; $10,000 times 5); amount, $50,000. The second is labeled, less bond premium ($102,000 minus $100,000); amount, 2,000. The total cost of borrowing is displayed as the difference of the two types of costs in the amount of $48,000.">
            <a:extLst>
              <a:ext uri="{FF2B5EF4-FFF2-40B4-BE49-F238E27FC236}">
                <a16:creationId xmlns:a16="http://schemas.microsoft.com/office/drawing/2014/main" id="{48E81403-290E-4722-BDD1-B28CCB763011}"/>
              </a:ext>
            </a:extLst>
          </p:cNvPr>
          <p:cNvPicPr>
            <a:picLocks noChangeAspect="1"/>
          </p:cNvPicPr>
          <p:nvPr/>
        </p:nvPicPr>
        <p:blipFill>
          <a:blip r:embed="rId3"/>
          <a:stretch>
            <a:fillRect/>
          </a:stretch>
        </p:blipFill>
        <p:spPr>
          <a:xfrm>
            <a:off x="1198961" y="2107224"/>
            <a:ext cx="6746078" cy="1748832"/>
          </a:xfrm>
          <a:prstGeom prst="rect">
            <a:avLst/>
          </a:prstGeom>
          <a:noFill/>
          <a:ln w="9525">
            <a:solidFill>
              <a:schemeClr val="tx1"/>
            </a:solidFill>
            <a:miter lim="800000"/>
            <a:headEnd/>
            <a:tailEnd/>
          </a:ln>
        </p:spPr>
      </p:pic>
      <p:pic>
        <p:nvPicPr>
          <p:cNvPr id="14" name="Content Placeholder 11" descr="A computation of total cost of borrowing for bonds issued at a premium. The table  is titled, Bonds Issued at a Premium. It has a two columns: the first contains labels, and the second, their respective amounts. The rows are as follows: principal at maturity, amount, $100,000; annual interest payments ($10,000 times 5), 50,000; cash to be paid to bondholders, 150,000 as the sum of the above two; and less, cash received from bondholders, 102,000. The total cost of borrowing is displayed as the difference of cost to be paid to bondholders and cash received from bondholders in the amount of $48,000.">
            <a:extLst>
              <a:ext uri="{FF2B5EF4-FFF2-40B4-BE49-F238E27FC236}">
                <a16:creationId xmlns:a16="http://schemas.microsoft.com/office/drawing/2014/main" id="{89040726-DA53-4DFD-A43E-21454464951E}"/>
              </a:ext>
            </a:extLst>
          </p:cNvPr>
          <p:cNvPicPr>
            <a:picLocks noChangeAspect="1"/>
          </p:cNvPicPr>
          <p:nvPr/>
        </p:nvPicPr>
        <p:blipFill>
          <a:blip r:embed="rId4"/>
          <a:stretch>
            <a:fillRect/>
          </a:stretch>
        </p:blipFill>
        <p:spPr>
          <a:xfrm>
            <a:off x="1467121" y="4343400"/>
            <a:ext cx="6209757" cy="191246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51406156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295400"/>
            <a:ext cx="8229600"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lgn="ctr">
                <a:solidFill>
                  <a:srgbClr val="000000"/>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8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Compound Interest</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 xmlns:a14="http://schemas.microsoft.com/office/drawing/2010/main">
                <a:solidFill>
                  <a:srgbClr val="990000"/>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Nature of Interest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9" name="Content Placeholder 6">
            <a:extLst>
              <a:ext uri="{FF2B5EF4-FFF2-40B4-BE49-F238E27FC236}">
                <a16:creationId xmlns:a16="http://schemas.microsoft.com/office/drawing/2014/main" id="{25703E4C-E66B-4E84-8610-19AE22067971}"/>
              </a:ext>
            </a:extLst>
          </p:cNvPr>
          <p:cNvSpPr txBox="1">
            <a:spLocks/>
          </p:cNvSpPr>
          <p:nvPr/>
        </p:nvSpPr>
        <p:spPr>
          <a:xfrm>
            <a:off x="609600" y="2057400"/>
            <a:ext cx="8229600" cy="2012576"/>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61963" marR="0" lvl="0" indent="-461963" algn="l" defTabSz="914400" rtl="0" eaLnBrk="1" fontAlgn="auto" latinLnBrk="0" hangingPunct="1">
              <a:lnSpc>
                <a:spcPct val="100000"/>
              </a:lnSpc>
              <a:spcBef>
                <a:spcPts val="624"/>
              </a:spcBef>
              <a:spcAft>
                <a:spcPts val="0"/>
              </a:spcAft>
              <a:buClr>
                <a:srgbClr val="800000"/>
              </a:buClr>
              <a:buSzPct val="100000"/>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Computes interest on</a:t>
            </a:r>
          </a:p>
          <a:p>
            <a:pPr marL="914400" marR="0" lvl="1" indent="-452438" algn="l" defTabSz="914400" rtl="0" eaLnBrk="1" fontAlgn="auto" latinLnBrk="0" hangingPunct="1">
              <a:lnSpc>
                <a:spcPct val="100000"/>
              </a:lnSpc>
              <a:spcBef>
                <a:spcPts val="624"/>
              </a:spcBef>
              <a:spcAft>
                <a:spcPts val="0"/>
              </a:spcAft>
              <a:buClr>
                <a:srgbClr val="800000"/>
              </a:buClr>
              <a:buSzPct val="80000"/>
              <a:buFont typeface="Courier New" panose="02070309020205020404" pitchFamily="49" charset="0"/>
              <a:buChar char="o"/>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the principal </a:t>
            </a:r>
            <a:r>
              <a:rPr kumimoji="0" lang="en-US" altLang="en-US" sz="2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and</a:t>
            </a:r>
          </a:p>
          <a:p>
            <a:pPr marL="914400" marR="0" lvl="1" indent="-452438" algn="l" defTabSz="914400" rtl="0" eaLnBrk="1" fontAlgn="auto" latinLnBrk="0" hangingPunct="1">
              <a:lnSpc>
                <a:spcPct val="100000"/>
              </a:lnSpc>
              <a:spcBef>
                <a:spcPts val="624"/>
              </a:spcBef>
              <a:spcAft>
                <a:spcPts val="0"/>
              </a:spcAft>
              <a:buClr>
                <a:srgbClr val="800000"/>
              </a:buClr>
              <a:buSzPct val="80000"/>
              <a:buFont typeface="Courier New" panose="02070309020205020404" pitchFamily="49" charset="0"/>
              <a:buChar char="o"/>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any interest earned that has not been paid or withdrawn.</a:t>
            </a:r>
          </a:p>
          <a:p>
            <a:pPr marL="461963" marR="0" lvl="1" indent="-461963" algn="l" defTabSz="914400" rtl="0" eaLnBrk="1" fontAlgn="auto" latinLnBrk="0" hangingPunct="1">
              <a:lnSpc>
                <a:spcPct val="100000"/>
              </a:lnSpc>
              <a:spcBef>
                <a:spcPts val="624"/>
              </a:spcBef>
              <a:spcAft>
                <a:spcPts val="0"/>
              </a:spcAft>
              <a:buClr>
                <a:srgbClr val="800000"/>
              </a:buClr>
              <a:buSzPct val="100000"/>
              <a:buFont typeface="Arial"/>
              <a:buChar char="•"/>
              <a:tabLst>
                <a:tab pos="461963" algn="l"/>
              </a:tabLst>
              <a:defRPr/>
            </a:pPr>
            <a:r>
              <a:rPr kumimoji="0" lang="en-US" alt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Most business situations use compound interest.</a:t>
            </a:r>
          </a:p>
        </p:txBody>
      </p:sp>
    </p:spTree>
    <p:extLst>
      <p:ext uri="{BB962C8B-B14F-4D97-AF65-F5344CB8AC3E}">
        <p14:creationId xmlns:p14="http://schemas.microsoft.com/office/powerpoint/2010/main" val="2947322992"/>
      </p:ext>
    </p:extLst>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1" name="Rectangle 7"/>
          <p:cNvSpPr>
            <a:spLocks noGrp="1" noChangeArrowheads="1"/>
          </p:cNvSpPr>
          <p:nvPr>
            <p:ph type="title"/>
          </p:nvPr>
        </p:nvSpPr>
        <p:spPr>
          <a:xfrm>
            <a:off x="609600" y="304800"/>
            <a:ext cx="8229600" cy="560388"/>
          </a:xfr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p>
            <a:pPr algn="l"/>
            <a:r>
              <a:rPr lang="en-US" sz="3200" i="0" kern="1200" dirty="0">
                <a:solidFill>
                  <a:schemeClr val="tx2">
                    <a:lumMod val="75000"/>
                  </a:schemeClr>
                </a:solidFill>
                <a:effectLst/>
                <a:latin typeface="Liberation Sans" panose="020B0604020202020204" pitchFamily="34" charset="0"/>
                <a:ea typeface="+mn-ea"/>
                <a:cs typeface="+mn-cs"/>
              </a:rPr>
              <a:t>Issuing Bonds at a Premium</a:t>
            </a:r>
          </a:p>
        </p:txBody>
      </p:sp>
      <p:pic>
        <p:nvPicPr>
          <p:cNvPr id="614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304800" y="3200400"/>
            <a:ext cx="8534400" cy="3208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19"/>
          <p:cNvSpPr>
            <a:spLocks noChangeArrowheads="1"/>
          </p:cNvSpPr>
          <p:nvPr/>
        </p:nvSpPr>
        <p:spPr bwMode="auto">
          <a:xfrm>
            <a:off x="320722" y="1219200"/>
            <a:ext cx="8534400"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defRPr/>
            </a:pPr>
            <a:r>
              <a:rPr lang="en-US" sz="2000" dirty="0">
                <a:solidFill>
                  <a:schemeClr val="folHlink"/>
                </a:solidFill>
                <a:latin typeface="Liberation Sans" panose="020B0604020202020204" pitchFamily="34" charset="0"/>
              </a:rPr>
              <a:t>To follow the expense recognition principle, companies allocate bond premiums to expense in each period. This is referred to as </a:t>
            </a:r>
            <a:r>
              <a:rPr lang="en-US" sz="2000" b="1" dirty="0">
                <a:solidFill>
                  <a:schemeClr val="folHlink"/>
                </a:solidFill>
                <a:latin typeface="Liberation Sans" panose="020B0604020202020204" pitchFamily="34" charset="0"/>
              </a:rPr>
              <a:t>amortizing the premium.</a:t>
            </a:r>
          </a:p>
          <a:p>
            <a:pPr>
              <a:lnSpc>
                <a:spcPct val="120000"/>
              </a:lnSpc>
              <a:spcBef>
                <a:spcPct val="50000"/>
              </a:spcBef>
              <a:defRPr/>
            </a:pPr>
            <a:r>
              <a:rPr lang="en-US" sz="2000" dirty="0">
                <a:solidFill>
                  <a:schemeClr val="folHlink"/>
                </a:solidFill>
                <a:latin typeface="Liberation Sans" panose="020B0604020202020204" pitchFamily="34" charset="0"/>
              </a:rPr>
              <a:t>Thus, the amount of interest expense it reports in a period will be </a:t>
            </a:r>
            <a:r>
              <a:rPr lang="en-US" sz="2000" b="1" dirty="0">
                <a:solidFill>
                  <a:schemeClr val="folHlink"/>
                </a:solidFill>
                <a:latin typeface="Liberation Sans" panose="020B0604020202020204" pitchFamily="34" charset="0"/>
              </a:rPr>
              <a:t>less</a:t>
            </a:r>
            <a:r>
              <a:rPr lang="en-US" sz="2000" dirty="0">
                <a:solidFill>
                  <a:schemeClr val="folHlink"/>
                </a:solidFill>
                <a:latin typeface="Liberation Sans" panose="020B0604020202020204" pitchFamily="34" charset="0"/>
              </a:rPr>
              <a:t> </a:t>
            </a:r>
            <a:r>
              <a:rPr lang="en-US" sz="2000" b="1" dirty="0">
                <a:solidFill>
                  <a:schemeClr val="folHlink"/>
                </a:solidFill>
                <a:latin typeface="Liberation Sans" panose="020B0604020202020204" pitchFamily="34" charset="0"/>
              </a:rPr>
              <a:t>than</a:t>
            </a:r>
            <a:r>
              <a:rPr lang="en-US" sz="2000" dirty="0">
                <a:solidFill>
                  <a:schemeClr val="folHlink"/>
                </a:solidFill>
                <a:latin typeface="Liberation Sans" panose="020B0604020202020204" pitchFamily="34" charset="0"/>
              </a:rPr>
              <a:t> the contractual amount.</a:t>
            </a:r>
          </a:p>
        </p:txBody>
      </p:sp>
      <p:sp>
        <p:nvSpPr>
          <p:cNvPr id="3" name="Slide Number Placeholder 2"/>
          <p:cNvSpPr>
            <a:spLocks noGrp="1"/>
          </p:cNvSpPr>
          <p:nvPr>
            <p:ph type="sldNum" sz="quarter" idx="12"/>
          </p:nvPr>
        </p:nvSpPr>
        <p:spPr/>
        <p:txBody>
          <a:bodyPr/>
          <a:lstStyle/>
          <a:p>
            <a:fld id="{D127233D-E477-41C3-A055-3D1B1EEA723B}" type="slidenum">
              <a:rPr lang="en-US" smtClean="0"/>
              <a:t>70</a:t>
            </a:fld>
            <a:endParaRPr lang="en-US"/>
          </a:p>
        </p:txBody>
      </p:sp>
    </p:spTree>
    <p:extLst>
      <p:ext uri="{BB962C8B-B14F-4D97-AF65-F5344CB8AC3E}">
        <p14:creationId xmlns:p14="http://schemas.microsoft.com/office/powerpoint/2010/main" val="363659085"/>
      </p:ext>
    </p:extLst>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09600" y="1905000"/>
            <a:ext cx="8229600" cy="34176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3">
              <a:spcBef>
                <a:spcPct val="20000"/>
              </a:spcBef>
              <a:buClr>
                <a:schemeClr val="accent2"/>
              </a:buClr>
              <a:buSzPct val="75000"/>
              <a:buFont typeface="Wingdings" pitchFamily="2" charset="2"/>
              <a:buChar char="l"/>
              <a:defRPr sz="2800" b="1">
                <a:solidFill>
                  <a:schemeClr val="bg2"/>
                </a:solidFill>
                <a:latin typeface="Arial" charset="0"/>
              </a:defRPr>
            </a:lvl1pPr>
            <a:lvl2pPr marL="688975" indent="-45720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50000"/>
              </a:spcBef>
              <a:buClrTx/>
              <a:buSzTx/>
              <a:buFontTx/>
              <a:buNone/>
            </a:pPr>
            <a:r>
              <a:rPr lang="en-US" altLang="en-US" sz="2100" b="0" dirty="0">
                <a:solidFill>
                  <a:schemeClr val="tx1"/>
                </a:solidFill>
                <a:latin typeface="Liberation Sans" panose="020B0604020202020204" pitchFamily="34" charset="0"/>
              </a:rPr>
              <a:t>Karson Inc. issues 10-year bonds with a maturity value of $200,000.  If the bonds are issued at a premium, this indicates that:</a:t>
            </a:r>
          </a:p>
          <a:p>
            <a:pPr lvl="1">
              <a:lnSpc>
                <a:spcPct val="120000"/>
              </a:lnSpc>
              <a:spcBef>
                <a:spcPct val="50000"/>
              </a:spcBef>
              <a:buClrTx/>
              <a:buSzPct val="100000"/>
              <a:buFont typeface="Comic Sans MS" pitchFamily="66" charset="0"/>
              <a:buAutoNum type="alphaLcPeriod"/>
            </a:pPr>
            <a:r>
              <a:rPr lang="en-US" altLang="en-US" sz="2100" b="0" dirty="0">
                <a:solidFill>
                  <a:schemeClr val="tx1"/>
                </a:solidFill>
                <a:latin typeface="Liberation Sans" panose="020B0604020202020204" pitchFamily="34" charset="0"/>
              </a:rPr>
              <a:t>the contractual interest rate exceeds the market interest rate. </a:t>
            </a:r>
          </a:p>
          <a:p>
            <a:pPr lvl="1">
              <a:lnSpc>
                <a:spcPct val="120000"/>
              </a:lnSpc>
              <a:spcBef>
                <a:spcPct val="50000"/>
              </a:spcBef>
              <a:buClrTx/>
              <a:buSzPct val="100000"/>
              <a:buFont typeface="Comic Sans MS" pitchFamily="66" charset="0"/>
              <a:buAutoNum type="alphaLcPeriod"/>
            </a:pPr>
            <a:r>
              <a:rPr lang="en-US" altLang="en-US" sz="2100" b="0" dirty="0">
                <a:solidFill>
                  <a:schemeClr val="tx1"/>
                </a:solidFill>
                <a:latin typeface="Liberation Sans" panose="020B0604020202020204" pitchFamily="34" charset="0"/>
              </a:rPr>
              <a:t>the market interest rate exceeds the contractual interest rate. </a:t>
            </a:r>
          </a:p>
          <a:p>
            <a:pPr lvl="1">
              <a:lnSpc>
                <a:spcPct val="120000"/>
              </a:lnSpc>
              <a:spcBef>
                <a:spcPct val="50000"/>
              </a:spcBef>
              <a:buClrTx/>
              <a:buSzPct val="100000"/>
              <a:buFont typeface="Comic Sans MS" pitchFamily="66" charset="0"/>
              <a:buAutoNum type="alphaLcPeriod"/>
            </a:pPr>
            <a:r>
              <a:rPr lang="en-US" altLang="en-US" sz="2100" b="0" dirty="0">
                <a:solidFill>
                  <a:schemeClr val="tx1"/>
                </a:solidFill>
                <a:latin typeface="Liberation Sans" panose="020B0604020202020204" pitchFamily="34" charset="0"/>
              </a:rPr>
              <a:t>the contractual interest rate and the market interest rate are the same.  </a:t>
            </a:r>
          </a:p>
          <a:p>
            <a:pPr lvl="1">
              <a:lnSpc>
                <a:spcPct val="120000"/>
              </a:lnSpc>
              <a:spcBef>
                <a:spcPct val="50000"/>
              </a:spcBef>
              <a:buClrTx/>
              <a:buSzPct val="100000"/>
              <a:buFont typeface="Comic Sans MS" pitchFamily="66" charset="0"/>
              <a:buAutoNum type="alphaLcPeriod"/>
            </a:pPr>
            <a:r>
              <a:rPr lang="en-US" altLang="en-US" sz="2100" b="0" dirty="0">
                <a:solidFill>
                  <a:schemeClr val="tx1"/>
                </a:solidFill>
                <a:latin typeface="Liberation Sans" panose="020B0604020202020204" pitchFamily="34" charset="0"/>
              </a:rPr>
              <a:t>no relationship exists between the two rates.</a:t>
            </a:r>
          </a:p>
        </p:txBody>
      </p:sp>
      <p:sp>
        <p:nvSpPr>
          <p:cNvPr id="45059"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Notched Right Arrow 7"/>
          <p:cNvSpPr/>
          <p:nvPr/>
        </p:nvSpPr>
        <p:spPr bwMode="auto">
          <a:xfrm>
            <a:off x="228600" y="2852738"/>
            <a:ext cx="609600" cy="457200"/>
          </a:xfrm>
          <a:prstGeom prst="notchedRightArrow">
            <a:avLst/>
          </a:prstGeom>
          <a:solidFill>
            <a:schemeClr val="tx2">
              <a:lumMod val="75000"/>
            </a:schemeClr>
          </a:solidFill>
          <a:ln w="12700" cap="sq" cmpd="sng" algn="ctr">
            <a:solidFill>
              <a:schemeClr val="tx1"/>
            </a:solidFill>
            <a:prstDash val="solid"/>
            <a:round/>
            <a:headEnd type="none" w="sm" len="sm"/>
            <a:tailEnd type="none" w="sm" len="sm"/>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latin typeface="Liberation Sans" panose="020B0604020202020204" pitchFamily="34" charset="0"/>
            </a:endParaRPr>
          </a:p>
        </p:txBody>
      </p:sp>
      <p:sp>
        <p:nvSpPr>
          <p:cNvPr id="9" name="Rectangle 5"/>
          <p:cNvSpPr>
            <a:spLocks noChangeArrowheads="1"/>
          </p:cNvSpPr>
          <p:nvPr/>
        </p:nvSpPr>
        <p:spPr bwMode="auto">
          <a:xfrm>
            <a:off x="609600" y="1295400"/>
            <a:ext cx="3657600"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buSzPct val="80000"/>
              <a:defRPr/>
            </a:pPr>
            <a:r>
              <a:rPr lang="en-US" sz="3000" b="1" dirty="0">
                <a:solidFill>
                  <a:schemeClr val="tx2">
                    <a:lumMod val="75000"/>
                  </a:schemeClr>
                </a:solidFill>
                <a:latin typeface="Liberation Sans" panose="020B0604020202020204" pitchFamily="34" charset="0"/>
              </a:rPr>
              <a:t>Question</a:t>
            </a:r>
          </a:p>
        </p:txBody>
      </p:sp>
      <p:sp>
        <p:nvSpPr>
          <p:cNvPr id="11" name="Rectangle 7"/>
          <p:cNvSpPr txBox="1">
            <a:spLocks noChangeArrowheads="1"/>
          </p:cNvSpPr>
          <p:nvPr/>
        </p:nvSpPr>
        <p:spPr bwMode="auto">
          <a:xfrm>
            <a:off x="609600" y="3048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a:lstStyle>
          <a:p>
            <a:pPr algn="l">
              <a:defRPr/>
            </a:pPr>
            <a:r>
              <a:rPr lang="en-US" sz="3200" i="0" dirty="0">
                <a:solidFill>
                  <a:schemeClr val="tx2">
                    <a:lumMod val="75000"/>
                  </a:schemeClr>
                </a:solidFill>
                <a:effectLst/>
                <a:latin typeface="Liberation Sans" panose="020B0604020202020204" pitchFamily="34" charset="0"/>
                <a:ea typeface="+mn-ea"/>
                <a:cs typeface="+mn-cs"/>
              </a:rPr>
              <a:t>Issuing Bonds</a:t>
            </a:r>
          </a:p>
        </p:txBody>
      </p:sp>
      <p:sp>
        <p:nvSpPr>
          <p:cNvPr id="2" name="Slide Number Placeholder 1"/>
          <p:cNvSpPr>
            <a:spLocks noGrp="1"/>
          </p:cNvSpPr>
          <p:nvPr>
            <p:ph type="sldNum" sz="quarter" idx="12"/>
          </p:nvPr>
        </p:nvSpPr>
        <p:spPr/>
        <p:txBody>
          <a:bodyPr/>
          <a:lstStyle/>
          <a:p>
            <a:fld id="{D127233D-E477-41C3-A055-3D1B1EEA723B}" type="slidenum">
              <a:rPr lang="en-US" smtClean="0"/>
              <a:t>71</a:t>
            </a:fld>
            <a:endParaRPr lang="en-US"/>
          </a:p>
        </p:txBody>
      </p:sp>
    </p:spTree>
    <p:extLst>
      <p:ext uri="{BB962C8B-B14F-4D97-AF65-F5344CB8AC3E}">
        <p14:creationId xmlns:p14="http://schemas.microsoft.com/office/powerpoint/2010/main" val="21058002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1" name="Rectangle 7"/>
          <p:cNvSpPr txBox="1">
            <a:spLocks noChangeArrowheads="1"/>
          </p:cNvSpPr>
          <p:nvPr/>
        </p:nvSpPr>
        <p:spPr bwMode="auto">
          <a:xfrm>
            <a:off x="609600" y="3048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a:lstStyle>
          <a:p>
            <a:pPr algn="l">
              <a:defRPr/>
            </a:pPr>
            <a:r>
              <a:rPr lang="en-US" sz="3200" i="0" dirty="0">
                <a:solidFill>
                  <a:schemeClr val="tx2">
                    <a:lumMod val="75000"/>
                  </a:schemeClr>
                </a:solidFill>
                <a:effectLst/>
                <a:latin typeface="Liberation Sans" panose="020B0604020202020204" pitchFamily="34" charset="0"/>
                <a:ea typeface="+mn-ea"/>
                <a:cs typeface="+mn-cs"/>
              </a:rPr>
              <a:t>DO IT! 3a Bond Issuance</a:t>
            </a:r>
          </a:p>
        </p:txBody>
      </p:sp>
      <p:sp>
        <p:nvSpPr>
          <p:cNvPr id="2" name="Slide Number Placeholder 1"/>
          <p:cNvSpPr>
            <a:spLocks noGrp="1"/>
          </p:cNvSpPr>
          <p:nvPr>
            <p:ph type="sldNum" sz="quarter" idx="12"/>
          </p:nvPr>
        </p:nvSpPr>
        <p:spPr/>
        <p:txBody>
          <a:bodyPr/>
          <a:lstStyle/>
          <a:p>
            <a:fld id="{D127233D-E477-41C3-A055-3D1B1EEA723B}" type="slidenum">
              <a:rPr lang="en-US" smtClean="0"/>
              <a:t>72</a:t>
            </a:fld>
            <a:endParaRPr lang="en-US"/>
          </a:p>
        </p:txBody>
      </p:sp>
      <p:sp>
        <p:nvSpPr>
          <p:cNvPr id="12" name="Content Placeholder 2">
            <a:extLst>
              <a:ext uri="{FF2B5EF4-FFF2-40B4-BE49-F238E27FC236}">
                <a16:creationId xmlns:a16="http://schemas.microsoft.com/office/drawing/2014/main" id="{F53B9080-CA55-4E6C-9C16-9E5189C9E154}"/>
              </a:ext>
            </a:extLst>
          </p:cNvPr>
          <p:cNvSpPr txBox="1">
            <a:spLocks/>
          </p:cNvSpPr>
          <p:nvPr/>
        </p:nvSpPr>
        <p:spPr>
          <a:xfrm>
            <a:off x="304800" y="1285270"/>
            <a:ext cx="8534400" cy="150390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Bef>
                <a:spcPct val="60000"/>
              </a:spcBef>
              <a:spcAft>
                <a:spcPts val="0"/>
              </a:spcAft>
              <a:buClr>
                <a:srgbClr val="800000"/>
              </a:buClr>
              <a:buSzPct val="80000"/>
            </a:pPr>
            <a:r>
              <a:rPr lang="en-US" sz="2400" dirty="0">
                <a:solidFill>
                  <a:srgbClr val="000000"/>
                </a:solidFill>
                <a:latin typeface="Liberation Sans" panose="020B0604020202020204"/>
                <a:ea typeface="Tahoma" panose="020B0604030504040204" pitchFamily="34" charset="0"/>
                <a:cs typeface="Times New Roman" panose="02020603050405020304" pitchFamily="18" charset="0"/>
              </a:rPr>
              <a:t>Giant Corporation issues $200,000 of bonds for $189,000. (a) Prepare the journal entry to record the issuance of the bonds, and (b) show how the bonds would be reported on the balance sheet at the date of issuance.</a:t>
            </a:r>
          </a:p>
          <a:p>
            <a:pPr fontAlgn="auto">
              <a:spcBef>
                <a:spcPct val="60000"/>
              </a:spcBef>
              <a:spcAft>
                <a:spcPts val="0"/>
              </a:spcAft>
              <a:buClr>
                <a:srgbClr val="800000"/>
              </a:buClr>
              <a:buSzPct val="80000"/>
            </a:pPr>
            <a:r>
              <a:rPr lang="en-US" sz="2400" b="1" dirty="0">
                <a:solidFill>
                  <a:srgbClr val="C00000"/>
                </a:solidFill>
                <a:latin typeface="Liberation Sans" panose="020B0604020202020204"/>
                <a:ea typeface="Tahoma" panose="020B0604030504040204" pitchFamily="34" charset="0"/>
                <a:cs typeface="Times New Roman" panose="02020603050405020304" pitchFamily="18" charset="0"/>
              </a:rPr>
              <a:t>Solution</a:t>
            </a:r>
            <a:r>
              <a:rPr lang="en-US" sz="2400" dirty="0">
                <a:solidFill>
                  <a:srgbClr val="000000"/>
                </a:solidFill>
                <a:latin typeface="Liberation Sans" panose="020B0604020202020204"/>
                <a:ea typeface="Tahoma" panose="020B0604030504040204" pitchFamily="34" charset="0"/>
                <a:cs typeface="Times New Roman" panose="02020603050405020304" pitchFamily="18" charset="0"/>
              </a:rPr>
              <a:t> </a:t>
            </a:r>
            <a:endParaRPr lang="en-IN" sz="2400" dirty="0">
              <a:latin typeface="Liberation Sans" panose="020B0604020202020204"/>
              <a:ea typeface="Tahoma" panose="020B0604030504040204" pitchFamily="34"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CDA2FCA3-12E7-4FF0-92B9-642ADA7B2BB3}"/>
              </a:ext>
            </a:extLst>
          </p:cNvPr>
          <p:cNvSpPr txBox="1">
            <a:spLocks/>
          </p:cNvSpPr>
          <p:nvPr/>
        </p:nvSpPr>
        <p:spPr>
          <a:xfrm>
            <a:off x="304800" y="3791500"/>
            <a:ext cx="685800" cy="5334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B11116"/>
              </a:buClr>
              <a:buSzTx/>
              <a:buFont typeface="Arial" panose="020B0604020202020204" pitchFamily="34" charset="0"/>
              <a:buNone/>
              <a:tabLst/>
              <a:defRPr/>
            </a:pPr>
            <a:r>
              <a:rPr kumimoji="0" lang="en-IN" sz="2000" b="0" i="0" u="none" strike="noStrike" kern="1200" cap="none" spc="0" normalizeH="0" baseline="0" noProof="0" dirty="0">
                <a:ln>
                  <a:noFill/>
                </a:ln>
                <a:solidFill>
                  <a:srgbClr val="231F20"/>
                </a:solidFill>
                <a:effectLst/>
                <a:uLnTx/>
                <a:uFillTx/>
                <a:latin typeface="Liberation Sans" panose="020B0604020202020204"/>
              </a:rPr>
              <a:t>(a)</a:t>
            </a:r>
          </a:p>
        </p:txBody>
      </p:sp>
      <p:sp>
        <p:nvSpPr>
          <p:cNvPr id="14" name="Content Placeholder 9">
            <a:extLst>
              <a:ext uri="{FF2B5EF4-FFF2-40B4-BE49-F238E27FC236}">
                <a16:creationId xmlns:a16="http://schemas.microsoft.com/office/drawing/2014/main" id="{06306088-A3DF-4F04-B888-F31B515AB6C5}"/>
              </a:ext>
            </a:extLst>
          </p:cNvPr>
          <p:cNvSpPr txBox="1">
            <a:spLocks/>
          </p:cNvSpPr>
          <p:nvPr/>
        </p:nvSpPr>
        <p:spPr>
          <a:xfrm>
            <a:off x="1066800" y="3848663"/>
            <a:ext cx="1828800" cy="32740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000000"/>
                </a:solidFill>
                <a:latin typeface="Liberation Sans" panose="020B0604020202020204"/>
                <a:cs typeface="Times New Roman" panose="02020603050405020304" pitchFamily="18" charset="0"/>
              </a:rPr>
              <a:t>Cash</a:t>
            </a:r>
            <a:endParaRPr lang="en-IN" sz="2000" dirty="0">
              <a:latin typeface="Liberation Sans" panose="020B0604020202020204"/>
              <a:cs typeface="Times New Roman" panose="02020603050405020304" pitchFamily="18" charset="0"/>
            </a:endParaRPr>
          </a:p>
        </p:txBody>
      </p:sp>
      <p:sp>
        <p:nvSpPr>
          <p:cNvPr id="15" name="Content Placeholder 10">
            <a:extLst>
              <a:ext uri="{FF2B5EF4-FFF2-40B4-BE49-F238E27FC236}">
                <a16:creationId xmlns:a16="http://schemas.microsoft.com/office/drawing/2014/main" id="{2BC90C64-6CF2-4CC1-B0EE-5C6E60CB151D}"/>
              </a:ext>
            </a:extLst>
          </p:cNvPr>
          <p:cNvSpPr txBox="1">
            <a:spLocks/>
          </p:cNvSpPr>
          <p:nvPr/>
        </p:nvSpPr>
        <p:spPr>
          <a:xfrm>
            <a:off x="5943600" y="3874798"/>
            <a:ext cx="2895600" cy="34216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000000"/>
                </a:solidFill>
                <a:latin typeface="Liberation Sans" panose="020B0604020202020204"/>
                <a:cs typeface="Times New Roman" panose="02020603050405020304" pitchFamily="18" charset="0"/>
              </a:rPr>
              <a:t>189,000</a:t>
            </a:r>
          </a:p>
        </p:txBody>
      </p:sp>
      <p:sp>
        <p:nvSpPr>
          <p:cNvPr id="16" name="Content Placeholder 12">
            <a:extLst>
              <a:ext uri="{FF2B5EF4-FFF2-40B4-BE49-F238E27FC236}">
                <a16:creationId xmlns:a16="http://schemas.microsoft.com/office/drawing/2014/main" id="{05607437-95B9-4F8A-A06D-DCE99CF6A716}"/>
              </a:ext>
            </a:extLst>
          </p:cNvPr>
          <p:cNvSpPr txBox="1">
            <a:spLocks/>
          </p:cNvSpPr>
          <p:nvPr/>
        </p:nvSpPr>
        <p:spPr>
          <a:xfrm>
            <a:off x="1066800" y="4216960"/>
            <a:ext cx="4495800" cy="38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000000"/>
                </a:solidFill>
                <a:latin typeface="Liberation Sans" panose="020B0604020202020204"/>
                <a:cs typeface="Times New Roman" panose="02020603050405020304" pitchFamily="18" charset="0"/>
              </a:rPr>
              <a:t>Discount on Bonds Payable</a:t>
            </a:r>
            <a:endParaRPr lang="en-IN" sz="2000" dirty="0">
              <a:latin typeface="Liberation Sans" panose="020B0604020202020204"/>
              <a:cs typeface="Times New Roman" panose="02020603050405020304" pitchFamily="18" charset="0"/>
            </a:endParaRPr>
          </a:p>
        </p:txBody>
      </p:sp>
      <p:sp>
        <p:nvSpPr>
          <p:cNvPr id="17" name="Content Placeholder 13">
            <a:extLst>
              <a:ext uri="{FF2B5EF4-FFF2-40B4-BE49-F238E27FC236}">
                <a16:creationId xmlns:a16="http://schemas.microsoft.com/office/drawing/2014/main" id="{71BFEE25-87B5-4CD8-8424-5AE9165DB560}"/>
              </a:ext>
            </a:extLst>
          </p:cNvPr>
          <p:cNvSpPr txBox="1">
            <a:spLocks/>
          </p:cNvSpPr>
          <p:nvPr/>
        </p:nvSpPr>
        <p:spPr>
          <a:xfrm>
            <a:off x="5943600" y="4293160"/>
            <a:ext cx="1219200" cy="38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000000"/>
                </a:solidFill>
                <a:latin typeface="Liberation Sans" panose="020B0604020202020204"/>
                <a:cs typeface="Times New Roman" panose="02020603050405020304" pitchFamily="18" charset="0"/>
              </a:rPr>
              <a:t>  11,000</a:t>
            </a:r>
          </a:p>
        </p:txBody>
      </p:sp>
      <p:sp>
        <p:nvSpPr>
          <p:cNvPr id="18" name="Content Placeholder 14">
            <a:extLst>
              <a:ext uri="{FF2B5EF4-FFF2-40B4-BE49-F238E27FC236}">
                <a16:creationId xmlns:a16="http://schemas.microsoft.com/office/drawing/2014/main" id="{F9F91D0D-33FC-480F-9D2D-7129A81FBA31}"/>
              </a:ext>
            </a:extLst>
          </p:cNvPr>
          <p:cNvSpPr txBox="1">
            <a:spLocks/>
          </p:cNvSpPr>
          <p:nvPr/>
        </p:nvSpPr>
        <p:spPr>
          <a:xfrm>
            <a:off x="1676400" y="4674160"/>
            <a:ext cx="2590800" cy="3754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a:solidFill>
                  <a:srgbClr val="000000"/>
                </a:solidFill>
                <a:latin typeface="Liberation Sans" panose="020B0604020202020204"/>
                <a:cs typeface="Times New Roman" panose="02020603050405020304" pitchFamily="18" charset="0"/>
              </a:rPr>
              <a:t>Bonds Payable</a:t>
            </a:r>
            <a:endParaRPr lang="en-IN" sz="2000" dirty="0">
              <a:latin typeface="Liberation Sans" panose="020B0604020202020204"/>
              <a:cs typeface="Times New Roman" panose="02020603050405020304" pitchFamily="18" charset="0"/>
            </a:endParaRPr>
          </a:p>
        </p:txBody>
      </p:sp>
      <p:sp>
        <p:nvSpPr>
          <p:cNvPr id="19" name="Content Placeholder 15">
            <a:extLst>
              <a:ext uri="{FF2B5EF4-FFF2-40B4-BE49-F238E27FC236}">
                <a16:creationId xmlns:a16="http://schemas.microsoft.com/office/drawing/2014/main" id="{D3D57AF9-7300-40E2-8B64-916DC89292B2}"/>
              </a:ext>
            </a:extLst>
          </p:cNvPr>
          <p:cNvSpPr txBox="1">
            <a:spLocks/>
          </p:cNvSpPr>
          <p:nvPr/>
        </p:nvSpPr>
        <p:spPr>
          <a:xfrm>
            <a:off x="7391400" y="4674160"/>
            <a:ext cx="1387548" cy="38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a:solidFill>
                  <a:srgbClr val="000000"/>
                </a:solidFill>
                <a:latin typeface="Liberation Sans" panose="020B0604020202020204"/>
                <a:cs typeface="Times New Roman" panose="02020603050405020304" pitchFamily="18" charset="0"/>
              </a:rPr>
              <a:t>200,000</a:t>
            </a:r>
            <a:endParaRPr lang="en-US" sz="2000" dirty="0">
              <a:solidFill>
                <a:srgbClr val="000000"/>
              </a:solidFill>
              <a:latin typeface="Liberation Sans" panose="020B0604020202020204"/>
              <a:cs typeface="Times New Roman" panose="02020603050405020304" pitchFamily="18" charset="0"/>
            </a:endParaRPr>
          </a:p>
        </p:txBody>
      </p:sp>
      <p:sp>
        <p:nvSpPr>
          <p:cNvPr id="20" name="Content Placeholder 2">
            <a:extLst>
              <a:ext uri="{FF2B5EF4-FFF2-40B4-BE49-F238E27FC236}">
                <a16:creationId xmlns:a16="http://schemas.microsoft.com/office/drawing/2014/main" id="{ACD4A5E3-5545-4C05-8C52-B52C14D7D187}"/>
              </a:ext>
            </a:extLst>
          </p:cNvPr>
          <p:cNvSpPr txBox="1">
            <a:spLocks/>
          </p:cNvSpPr>
          <p:nvPr/>
        </p:nvSpPr>
        <p:spPr>
          <a:xfrm>
            <a:off x="304800" y="5166679"/>
            <a:ext cx="685800" cy="42188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B11116"/>
              </a:buClr>
              <a:buSzTx/>
              <a:buFont typeface="Arial" panose="020B0604020202020204" pitchFamily="34" charset="0"/>
              <a:buNone/>
              <a:tabLst/>
              <a:defRPr/>
            </a:pPr>
            <a:r>
              <a:rPr kumimoji="0" lang="en-IN" sz="2000" b="0" i="0" u="none" strike="noStrike" kern="1200" cap="none" spc="0" normalizeH="0" baseline="0" noProof="0">
                <a:ln>
                  <a:noFill/>
                </a:ln>
                <a:solidFill>
                  <a:srgbClr val="231F20"/>
                </a:solidFill>
                <a:effectLst/>
                <a:uLnTx/>
                <a:uFillTx/>
                <a:latin typeface="Liberation Sans" panose="020B0604020202020204"/>
              </a:rPr>
              <a:t>(b)</a:t>
            </a:r>
            <a:endParaRPr kumimoji="0" lang="en-IN" sz="2000" b="0" i="0" u="none" strike="noStrike" kern="1200" cap="none" spc="0" normalizeH="0" baseline="0" noProof="0" dirty="0">
              <a:ln>
                <a:noFill/>
              </a:ln>
              <a:solidFill>
                <a:srgbClr val="231F20"/>
              </a:solidFill>
              <a:effectLst/>
              <a:uLnTx/>
              <a:uFillTx/>
              <a:latin typeface="Liberation Sans" panose="020B0604020202020204"/>
            </a:endParaRPr>
          </a:p>
        </p:txBody>
      </p:sp>
      <p:sp>
        <p:nvSpPr>
          <p:cNvPr id="21" name="Content Placeholder 16">
            <a:extLst>
              <a:ext uri="{FF2B5EF4-FFF2-40B4-BE49-F238E27FC236}">
                <a16:creationId xmlns:a16="http://schemas.microsoft.com/office/drawing/2014/main" id="{A96FBFE2-9086-4B7B-9FBC-C63C5E5E2A34}"/>
              </a:ext>
            </a:extLst>
          </p:cNvPr>
          <p:cNvSpPr txBox="1">
            <a:spLocks/>
          </p:cNvSpPr>
          <p:nvPr/>
        </p:nvSpPr>
        <p:spPr>
          <a:xfrm>
            <a:off x="1066800" y="5181600"/>
            <a:ext cx="3505200" cy="37332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a:solidFill>
                  <a:srgbClr val="000000"/>
                </a:solidFill>
                <a:latin typeface="Liberation Sans" panose="020B0604020202020204"/>
                <a:cs typeface="Times New Roman" panose="02020603050405020304" pitchFamily="18" charset="0"/>
              </a:rPr>
              <a:t>Long-term liabilities</a:t>
            </a:r>
            <a:endParaRPr lang="en-IN" sz="2000" dirty="0">
              <a:latin typeface="Liberation Sans" panose="020B0604020202020204"/>
              <a:cs typeface="Times New Roman" panose="02020603050405020304" pitchFamily="18" charset="0"/>
            </a:endParaRPr>
          </a:p>
        </p:txBody>
      </p:sp>
      <p:sp>
        <p:nvSpPr>
          <p:cNvPr id="22" name="Content Placeholder 18">
            <a:extLst>
              <a:ext uri="{FF2B5EF4-FFF2-40B4-BE49-F238E27FC236}">
                <a16:creationId xmlns:a16="http://schemas.microsoft.com/office/drawing/2014/main" id="{9547A38B-CC73-4CE1-B7D3-D04AF2B61157}"/>
              </a:ext>
            </a:extLst>
          </p:cNvPr>
          <p:cNvSpPr txBox="1">
            <a:spLocks/>
          </p:cNvSpPr>
          <p:nvPr/>
        </p:nvSpPr>
        <p:spPr>
          <a:xfrm>
            <a:off x="1676400" y="5588560"/>
            <a:ext cx="2286000" cy="36977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000000"/>
                </a:solidFill>
                <a:latin typeface="Liberation Sans" panose="020B0604020202020204"/>
                <a:cs typeface="Times New Roman" panose="02020603050405020304" pitchFamily="18" charset="0"/>
              </a:rPr>
              <a:t>Bonds payable</a:t>
            </a:r>
            <a:endParaRPr lang="en-IN" sz="2000" dirty="0">
              <a:latin typeface="Liberation Sans" panose="020B0604020202020204"/>
              <a:cs typeface="Times New Roman" panose="02020603050405020304" pitchFamily="18" charset="0"/>
            </a:endParaRPr>
          </a:p>
        </p:txBody>
      </p:sp>
      <p:sp>
        <p:nvSpPr>
          <p:cNvPr id="23" name="Content Placeholder 19">
            <a:extLst>
              <a:ext uri="{FF2B5EF4-FFF2-40B4-BE49-F238E27FC236}">
                <a16:creationId xmlns:a16="http://schemas.microsoft.com/office/drawing/2014/main" id="{424316A4-B4AD-4D0E-ABB2-DCA62108C7AD}"/>
              </a:ext>
            </a:extLst>
          </p:cNvPr>
          <p:cNvSpPr txBox="1">
            <a:spLocks/>
          </p:cNvSpPr>
          <p:nvPr/>
        </p:nvSpPr>
        <p:spPr>
          <a:xfrm>
            <a:off x="5887496" y="5541742"/>
            <a:ext cx="1447800" cy="43668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000000"/>
                </a:solidFill>
                <a:latin typeface="Liberation Sans" panose="020B0604020202020204"/>
                <a:cs typeface="Times New Roman" panose="02020603050405020304" pitchFamily="18" charset="0"/>
              </a:rPr>
              <a:t>$200,000</a:t>
            </a:r>
            <a:endParaRPr lang="en-IN" sz="2000" dirty="0">
              <a:latin typeface="Liberation Sans" panose="020B0604020202020204"/>
              <a:cs typeface="Times New Roman" panose="02020603050405020304" pitchFamily="18" charset="0"/>
            </a:endParaRPr>
          </a:p>
        </p:txBody>
      </p:sp>
      <p:sp>
        <p:nvSpPr>
          <p:cNvPr id="24" name="Content Placeholder 20">
            <a:extLst>
              <a:ext uri="{FF2B5EF4-FFF2-40B4-BE49-F238E27FC236}">
                <a16:creationId xmlns:a16="http://schemas.microsoft.com/office/drawing/2014/main" id="{92F1A58D-C2DC-4E12-AC34-ABDBF759698B}"/>
              </a:ext>
            </a:extLst>
          </p:cNvPr>
          <p:cNvSpPr txBox="1">
            <a:spLocks/>
          </p:cNvSpPr>
          <p:nvPr/>
        </p:nvSpPr>
        <p:spPr>
          <a:xfrm>
            <a:off x="1676400" y="6034532"/>
            <a:ext cx="4267200" cy="38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000000"/>
                </a:solidFill>
                <a:latin typeface="Liberation Sans" panose="020B0604020202020204"/>
                <a:cs typeface="Times New Roman" panose="02020603050405020304" pitchFamily="18" charset="0"/>
              </a:rPr>
              <a:t>Less: Discount on bonds payable</a:t>
            </a:r>
            <a:endParaRPr lang="en-IN" sz="2000" dirty="0">
              <a:latin typeface="Liberation Sans" panose="020B0604020202020204"/>
              <a:cs typeface="Times New Roman" panose="02020603050405020304" pitchFamily="18" charset="0"/>
            </a:endParaRPr>
          </a:p>
        </p:txBody>
      </p:sp>
      <p:sp>
        <p:nvSpPr>
          <p:cNvPr id="25" name="Content Placeholder 22">
            <a:extLst>
              <a:ext uri="{FF2B5EF4-FFF2-40B4-BE49-F238E27FC236}">
                <a16:creationId xmlns:a16="http://schemas.microsoft.com/office/drawing/2014/main" id="{82531C58-EF7A-4D2D-98BF-77F89BFA0C67}"/>
              </a:ext>
            </a:extLst>
          </p:cNvPr>
          <p:cNvSpPr txBox="1">
            <a:spLocks/>
          </p:cNvSpPr>
          <p:nvPr/>
        </p:nvSpPr>
        <p:spPr>
          <a:xfrm>
            <a:off x="6218256" y="6023304"/>
            <a:ext cx="1066800" cy="39222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u="sng">
                <a:solidFill>
                  <a:srgbClr val="000000"/>
                </a:solidFill>
                <a:latin typeface="Liberation Sans" panose="020B0604020202020204"/>
                <a:cs typeface="Times New Roman" panose="02020603050405020304" pitchFamily="18" charset="0"/>
              </a:rPr>
              <a:t>11,000</a:t>
            </a:r>
            <a:endParaRPr lang="en-IN" sz="2000" u="sng" dirty="0">
              <a:latin typeface="Liberation Sans" panose="020B0604020202020204"/>
              <a:cs typeface="Times New Roman" panose="02020603050405020304" pitchFamily="18" charset="0"/>
            </a:endParaRPr>
          </a:p>
        </p:txBody>
      </p:sp>
      <p:sp>
        <p:nvSpPr>
          <p:cNvPr id="26" name="Content Placeholder 24">
            <a:extLst>
              <a:ext uri="{FF2B5EF4-FFF2-40B4-BE49-F238E27FC236}">
                <a16:creationId xmlns:a16="http://schemas.microsoft.com/office/drawing/2014/main" id="{0F91ABEF-86FF-4BE8-B16F-124558578DEE}"/>
              </a:ext>
            </a:extLst>
          </p:cNvPr>
          <p:cNvSpPr txBox="1">
            <a:spLocks/>
          </p:cNvSpPr>
          <p:nvPr/>
        </p:nvSpPr>
        <p:spPr>
          <a:xfrm>
            <a:off x="7467600" y="6064074"/>
            <a:ext cx="1524000" cy="38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a:solidFill>
                  <a:srgbClr val="000000"/>
                </a:solidFill>
                <a:latin typeface="Liberation Sans" panose="020B0604020202020204"/>
                <a:cs typeface="Times New Roman" panose="02020603050405020304" pitchFamily="18" charset="0"/>
              </a:rPr>
              <a:t>$189,000</a:t>
            </a:r>
            <a:endParaRPr lang="en-US" altLang="en-US" sz="2000" dirty="0">
              <a:solidFill>
                <a:srgbClr val="000000"/>
              </a:solidFill>
              <a:latin typeface="Liberation Sans" panose="020B0604020202020204"/>
              <a:cs typeface="Times New Roman" panose="02020603050405020304" pitchFamily="18" charset="0"/>
            </a:endParaRPr>
          </a:p>
        </p:txBody>
      </p:sp>
    </p:spTree>
    <p:extLst>
      <p:ext uri="{BB962C8B-B14F-4D97-AF65-F5344CB8AC3E}">
        <p14:creationId xmlns:p14="http://schemas.microsoft.com/office/powerpoint/2010/main" val="20307013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P spid="16" grpId="0" build="p"/>
      <p:bldP spid="17" grpId="0" build="p"/>
      <p:bldP spid="18" grpId="0" build="p"/>
      <p:bldP spid="19" grpId="0" build="p"/>
      <p:bldP spid="20" grpId="0" build="p"/>
      <p:bldP spid="21" grpId="0" build="p"/>
      <p:bldP spid="22" grpId="0" build="p"/>
      <p:bldP spid="23" grpId="0" build="p"/>
      <p:bldP spid="24" grpId="0" build="p"/>
      <p:bldP spid="25" grpId="0" build="p"/>
      <p:bldP spid="2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609600" y="2930361"/>
            <a:ext cx="8077200" cy="95583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itchFamily="2" charset="2"/>
              <a:buChar char="l"/>
              <a:tabLst>
                <a:tab pos="1143000" algn="l"/>
                <a:tab pos="1828800" algn="l"/>
                <a:tab pos="5949950" algn="r"/>
                <a:tab pos="7315200" algn="r"/>
              </a:tabLst>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tabLst>
                <a:tab pos="1143000" algn="l"/>
                <a:tab pos="1828800" algn="l"/>
                <a:tab pos="5949950" algn="r"/>
                <a:tab pos="7315200" algn="r"/>
              </a:tabLst>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tabLst>
                <a:tab pos="1143000" algn="l"/>
                <a:tab pos="1828800" algn="l"/>
                <a:tab pos="5949950" algn="r"/>
                <a:tab pos="7315200" algn="r"/>
              </a:tabLst>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tabLst>
                <a:tab pos="1143000" algn="l"/>
                <a:tab pos="1828800" algn="l"/>
                <a:tab pos="5949950" algn="r"/>
                <a:tab pos="7315200" algn="r"/>
              </a:tabLst>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tabLst>
                <a:tab pos="1143000" algn="l"/>
                <a:tab pos="1828800" algn="l"/>
                <a:tab pos="5949950" algn="r"/>
                <a:tab pos="7315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9950" algn="r"/>
                <a:tab pos="7315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9950" algn="r"/>
                <a:tab pos="7315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9950" algn="r"/>
                <a:tab pos="7315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143000" algn="l"/>
                <a:tab pos="1828800" algn="l"/>
                <a:tab pos="5949950" algn="r"/>
                <a:tab pos="7315200" algn="r"/>
              </a:tabLst>
              <a:defRPr sz="2000" b="1">
                <a:solidFill>
                  <a:schemeClr val="bg2"/>
                </a:solidFill>
                <a:latin typeface="Arial" charset="0"/>
              </a:defRPr>
            </a:lvl9pPr>
          </a:lstStyle>
          <a:p>
            <a:pPr>
              <a:lnSpc>
                <a:spcPct val="120000"/>
              </a:lnSpc>
              <a:spcBef>
                <a:spcPct val="15000"/>
              </a:spcBef>
              <a:buClrTx/>
              <a:buSzTx/>
              <a:buFontTx/>
              <a:buNone/>
            </a:pPr>
            <a:r>
              <a:rPr lang="en-US" altLang="en-US" sz="2300" b="0" dirty="0">
                <a:solidFill>
                  <a:schemeClr val="tx1"/>
                </a:solidFill>
                <a:latin typeface="Liberation Sans" panose="020B0604020202020204" pitchFamily="34" charset="0"/>
                <a:cs typeface="Arial" charset="0"/>
              </a:rPr>
              <a:t>Jan. 1	Bonds Payable  	100,000</a:t>
            </a:r>
          </a:p>
          <a:p>
            <a:pPr>
              <a:lnSpc>
                <a:spcPct val="120000"/>
              </a:lnSpc>
              <a:spcBef>
                <a:spcPct val="15000"/>
              </a:spcBef>
              <a:buClrTx/>
              <a:buSzTx/>
              <a:buFontTx/>
              <a:buNone/>
            </a:pPr>
            <a:r>
              <a:rPr lang="en-US" altLang="en-US" sz="2300" b="0" dirty="0">
                <a:solidFill>
                  <a:schemeClr val="tx1"/>
                </a:solidFill>
                <a:latin typeface="Liberation Sans" panose="020B0604020202020204" pitchFamily="34" charset="0"/>
                <a:cs typeface="Arial" charset="0"/>
              </a:rPr>
              <a:t>		Cash		100,000</a:t>
            </a:r>
          </a:p>
        </p:txBody>
      </p:sp>
      <p:sp>
        <p:nvSpPr>
          <p:cNvPr id="57347" name="Rectangle 8"/>
          <p:cNvSpPr>
            <a:spLocks noChangeArrowheads="1"/>
          </p:cNvSpPr>
          <p:nvPr/>
        </p:nvSpPr>
        <p:spPr bwMode="auto">
          <a:xfrm>
            <a:off x="609600" y="1295400"/>
            <a:ext cx="8229600" cy="1376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Tx/>
              <a:buSzTx/>
              <a:buFontTx/>
              <a:buNone/>
            </a:pPr>
            <a:r>
              <a:rPr lang="en-US" altLang="en-US" sz="2300" b="0" dirty="0">
                <a:solidFill>
                  <a:schemeClr val="folHlink"/>
                </a:solidFill>
                <a:latin typeface="Liberation Sans" panose="020B0604020202020204" pitchFamily="34" charset="0"/>
              </a:rPr>
              <a:t>Assuming that the company pays and records separately the interest for the last interest period, Candlestick records the redemption of its bonds at maturity as follows:</a:t>
            </a:r>
          </a:p>
        </p:txBody>
      </p:sp>
      <p:sp>
        <p:nvSpPr>
          <p:cNvPr id="57348" name="Rectangle 12"/>
          <p:cNvSpPr>
            <a:spLocks noChangeArrowheads="1"/>
          </p:cNvSpPr>
          <p:nvPr/>
        </p:nvSpPr>
        <p:spPr bwMode="auto">
          <a:xfrm>
            <a:off x="609600" y="304800"/>
            <a:ext cx="82296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Redeeming Bonds at Maturity</a:t>
            </a:r>
          </a:p>
        </p:txBody>
      </p:sp>
      <p:sp>
        <p:nvSpPr>
          <p:cNvPr id="57349"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73</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09600" y="1295400"/>
            <a:ext cx="8229600" cy="2283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692150" indent="-45720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50000"/>
              </a:spcBef>
              <a:buClrTx/>
              <a:buSzPct val="80000"/>
              <a:buFontTx/>
              <a:buNone/>
            </a:pPr>
            <a:r>
              <a:rPr lang="en-US" altLang="en-US" sz="2300" b="0" dirty="0">
                <a:solidFill>
                  <a:schemeClr val="tx1"/>
                </a:solidFill>
                <a:latin typeface="Liberation Sans" panose="020B0604020202020204" pitchFamily="34" charset="0"/>
              </a:rPr>
              <a:t>When bonds are redeemed before maturity, it is necessary to: </a:t>
            </a:r>
          </a:p>
          <a:p>
            <a:pPr lvl="1">
              <a:lnSpc>
                <a:spcPct val="120000"/>
              </a:lnSpc>
              <a:spcBef>
                <a:spcPct val="50000"/>
              </a:spcBef>
              <a:buClrTx/>
              <a:buSzTx/>
              <a:buFontTx/>
              <a:buAutoNum type="arabicPeriod"/>
            </a:pPr>
            <a:r>
              <a:rPr lang="en-US" altLang="en-US" sz="2200" b="0" dirty="0">
                <a:solidFill>
                  <a:schemeClr val="tx1"/>
                </a:solidFill>
                <a:latin typeface="Liberation Sans" panose="020B0604020202020204" pitchFamily="34" charset="0"/>
              </a:rPr>
              <a:t>Eliminate carrying value of bonds at redemption date.</a:t>
            </a:r>
          </a:p>
          <a:p>
            <a:pPr lvl="1">
              <a:lnSpc>
                <a:spcPct val="120000"/>
              </a:lnSpc>
              <a:spcBef>
                <a:spcPct val="50000"/>
              </a:spcBef>
              <a:buClrTx/>
              <a:buSzTx/>
              <a:buFontTx/>
              <a:buAutoNum type="arabicPeriod"/>
            </a:pPr>
            <a:r>
              <a:rPr lang="en-US" altLang="en-US" sz="2200" b="0" dirty="0">
                <a:solidFill>
                  <a:schemeClr val="tx1"/>
                </a:solidFill>
                <a:latin typeface="Liberation Sans" panose="020B0604020202020204" pitchFamily="34" charset="0"/>
              </a:rPr>
              <a:t>Record cash paid.</a:t>
            </a:r>
          </a:p>
          <a:p>
            <a:pPr lvl="1">
              <a:lnSpc>
                <a:spcPct val="120000"/>
              </a:lnSpc>
              <a:spcBef>
                <a:spcPct val="50000"/>
              </a:spcBef>
              <a:buClrTx/>
              <a:buSzTx/>
              <a:buFontTx/>
              <a:buAutoNum type="arabicPeriod"/>
            </a:pPr>
            <a:r>
              <a:rPr lang="en-US" altLang="en-US" sz="2200" b="0" dirty="0">
                <a:solidFill>
                  <a:schemeClr val="tx1"/>
                </a:solidFill>
                <a:latin typeface="Liberation Sans" panose="020B0604020202020204" pitchFamily="34" charset="0"/>
              </a:rPr>
              <a:t>Recognize gain or loss on redemption.</a:t>
            </a:r>
          </a:p>
        </p:txBody>
      </p:sp>
      <p:sp>
        <p:nvSpPr>
          <p:cNvPr id="58371" name="Rectangle 5"/>
          <p:cNvSpPr>
            <a:spLocks noChangeArrowheads="1"/>
          </p:cNvSpPr>
          <p:nvPr/>
        </p:nvSpPr>
        <p:spPr bwMode="auto">
          <a:xfrm>
            <a:off x="533400" y="4097337"/>
            <a:ext cx="8077200" cy="1179554"/>
          </a:xfrm>
          <a:prstGeom prst="rect">
            <a:avLst/>
          </a:prstGeom>
          <a:solidFill>
            <a:srgbClr val="FFF9DD"/>
          </a:solidFill>
          <a:ln w="19050" cap="sq" algn="ctr">
            <a:solidFill>
              <a:schemeClr val="tx1"/>
            </a:solidFill>
            <a:miter lim="800000"/>
            <a:headEnd type="none" w="sm" len="sm"/>
            <a:tailEnd type="none" w="sm" len="sm"/>
          </a:ln>
        </p:spPr>
        <p:txBody>
          <a:bodyPr lIns="137160" tIns="36576">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Tx/>
              <a:buSzTx/>
              <a:buFontTx/>
              <a:buNone/>
            </a:pPr>
            <a:r>
              <a:rPr lang="en-US" altLang="en-US" sz="1900" b="0" dirty="0">
                <a:solidFill>
                  <a:schemeClr val="tx1"/>
                </a:solidFill>
                <a:latin typeface="Liberation Sans" panose="020B0604020202020204" pitchFamily="34" charset="0"/>
              </a:rPr>
              <a:t>The </a:t>
            </a:r>
            <a:r>
              <a:rPr lang="en-US" altLang="en-US" sz="1900" dirty="0">
                <a:solidFill>
                  <a:schemeClr val="tx1"/>
                </a:solidFill>
                <a:latin typeface="Liberation Sans" panose="020B0604020202020204" pitchFamily="34" charset="0"/>
              </a:rPr>
              <a:t>carrying value </a:t>
            </a:r>
            <a:r>
              <a:rPr lang="en-US" altLang="en-US" sz="1900" b="0" dirty="0">
                <a:solidFill>
                  <a:schemeClr val="tx1"/>
                </a:solidFill>
                <a:latin typeface="Liberation Sans" panose="020B0604020202020204" pitchFamily="34" charset="0"/>
              </a:rPr>
              <a:t>of the bonds is the face value of the bonds less any remaining bond discount or plus any remaining bond premium at the redemption date.</a:t>
            </a:r>
          </a:p>
        </p:txBody>
      </p:sp>
      <p:sp>
        <p:nvSpPr>
          <p:cNvPr id="58372" name="Rectangle 10"/>
          <p:cNvSpPr>
            <a:spLocks noChangeArrowheads="1"/>
          </p:cNvSpPr>
          <p:nvPr/>
        </p:nvSpPr>
        <p:spPr bwMode="auto">
          <a:xfrm>
            <a:off x="609600" y="304800"/>
            <a:ext cx="82296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Redeeming Bonds Before Maturity</a:t>
            </a:r>
          </a:p>
        </p:txBody>
      </p:sp>
      <p:sp>
        <p:nvSpPr>
          <p:cNvPr id="58373" name="Line 1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74</a:t>
            </a:fld>
            <a:endParaRPr lang="en-US"/>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609600" y="1295400"/>
            <a:ext cx="8153400" cy="2406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tIns="46038" bIns="46038"/>
          <a:lstStyle>
            <a:lvl1pPr marL="4763">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buClr>
                <a:schemeClr val="tx1"/>
              </a:buClr>
              <a:buSzTx/>
              <a:buFont typeface="Wingdings" pitchFamily="2" charset="2"/>
              <a:buNone/>
            </a:pPr>
            <a:r>
              <a:rPr lang="en-US" altLang="en-US" sz="2200" dirty="0">
                <a:solidFill>
                  <a:schemeClr val="tx1"/>
                </a:solidFill>
                <a:latin typeface="Liberation Sans" panose="020B0604020202020204" pitchFamily="34" charset="0"/>
              </a:rPr>
              <a:t>Illustration:</a:t>
            </a:r>
            <a:r>
              <a:rPr lang="en-US" altLang="en-US" sz="2200" b="0" dirty="0">
                <a:solidFill>
                  <a:schemeClr val="tx1"/>
                </a:solidFill>
                <a:latin typeface="Liberation Sans" panose="020B0604020202020204" pitchFamily="34" charset="0"/>
              </a:rPr>
              <a:t>  Assume Candlestick, Inc. has sold its bonds at a premium.  At the end of the fourth period, Candlestick retires these bonds at 103 after paying the annual interest. The carrying value of the bonds at the redemption date is $100,400.  Candlestick makes the following entry to record the redemption at the end of the fourth interest period (January 1, 2021):</a:t>
            </a:r>
          </a:p>
        </p:txBody>
      </p:sp>
      <p:sp>
        <p:nvSpPr>
          <p:cNvPr id="841733" name="Text Box 5"/>
          <p:cNvSpPr txBox="1">
            <a:spLocks noChangeArrowheads="1"/>
          </p:cNvSpPr>
          <p:nvPr/>
        </p:nvSpPr>
        <p:spPr bwMode="auto">
          <a:xfrm>
            <a:off x="609600" y="4121677"/>
            <a:ext cx="8153400" cy="197432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itchFamily="2" charset="2"/>
              <a:buChar char="l"/>
              <a:tabLst>
                <a:tab pos="1146175" algn="l"/>
                <a:tab pos="1597025" algn="l"/>
                <a:tab pos="5949950" algn="r"/>
                <a:tab pos="7315200" algn="r"/>
              </a:tabLst>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tabLst>
                <a:tab pos="1146175" algn="l"/>
                <a:tab pos="1597025" algn="l"/>
                <a:tab pos="5949950" algn="r"/>
                <a:tab pos="7315200" algn="r"/>
              </a:tabLst>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tabLst>
                <a:tab pos="1146175" algn="l"/>
                <a:tab pos="1597025" algn="l"/>
                <a:tab pos="5949950" algn="r"/>
                <a:tab pos="7315200" algn="r"/>
              </a:tabLst>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tabLst>
                <a:tab pos="1146175" algn="l"/>
                <a:tab pos="1597025" algn="l"/>
                <a:tab pos="5949950" algn="r"/>
                <a:tab pos="7315200" algn="r"/>
              </a:tabLst>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tabLst>
                <a:tab pos="1146175" algn="l"/>
                <a:tab pos="1597025" algn="l"/>
                <a:tab pos="5949950" algn="r"/>
                <a:tab pos="7315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146175" algn="l"/>
                <a:tab pos="1597025" algn="l"/>
                <a:tab pos="5949950" algn="r"/>
                <a:tab pos="7315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146175" algn="l"/>
                <a:tab pos="1597025" algn="l"/>
                <a:tab pos="5949950" algn="r"/>
                <a:tab pos="7315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146175" algn="l"/>
                <a:tab pos="1597025" algn="l"/>
                <a:tab pos="5949950" algn="r"/>
                <a:tab pos="7315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146175" algn="l"/>
                <a:tab pos="1597025" algn="l"/>
                <a:tab pos="5949950" algn="r"/>
                <a:tab pos="7315200" algn="r"/>
              </a:tabLst>
              <a:defRPr sz="2000" b="1">
                <a:solidFill>
                  <a:schemeClr val="bg2"/>
                </a:solidFill>
                <a:latin typeface="Arial" charset="0"/>
              </a:defRPr>
            </a:lvl9pPr>
          </a:lstStyle>
          <a:p>
            <a:pPr>
              <a:lnSpc>
                <a:spcPct val="125000"/>
              </a:lnSpc>
              <a:spcBef>
                <a:spcPts val="600"/>
              </a:spcBef>
              <a:buClrTx/>
              <a:buSzTx/>
              <a:buFontTx/>
              <a:buNone/>
            </a:pPr>
            <a:r>
              <a:rPr lang="en-US" altLang="en-US" sz="2200" b="0" dirty="0">
                <a:solidFill>
                  <a:schemeClr val="tx1"/>
                </a:solidFill>
                <a:latin typeface="Liberation Sans" panose="020B0604020202020204" pitchFamily="34" charset="0"/>
                <a:cs typeface="Arial" charset="0"/>
              </a:rPr>
              <a:t>Jan. 1	Bonds Payable 	100,000</a:t>
            </a:r>
          </a:p>
          <a:p>
            <a:pPr>
              <a:lnSpc>
                <a:spcPct val="125000"/>
              </a:lnSpc>
              <a:spcBef>
                <a:spcPts val="600"/>
              </a:spcBef>
              <a:buClrTx/>
              <a:buSzTx/>
              <a:buFontTx/>
              <a:buNone/>
            </a:pPr>
            <a:r>
              <a:rPr lang="en-US" altLang="en-US" sz="2200" b="0" dirty="0">
                <a:solidFill>
                  <a:schemeClr val="tx1"/>
                </a:solidFill>
                <a:latin typeface="Liberation Sans" panose="020B0604020202020204" pitchFamily="34" charset="0"/>
                <a:cs typeface="Arial" charset="0"/>
              </a:rPr>
              <a:t>	Premium on Bonds Payable	400</a:t>
            </a:r>
          </a:p>
          <a:p>
            <a:pPr>
              <a:lnSpc>
                <a:spcPct val="125000"/>
              </a:lnSpc>
              <a:spcBef>
                <a:spcPts val="600"/>
              </a:spcBef>
              <a:buClrTx/>
              <a:buSzTx/>
              <a:buFontTx/>
              <a:buNone/>
            </a:pPr>
            <a:r>
              <a:rPr lang="en-US" altLang="en-US" sz="2200" b="0" dirty="0">
                <a:solidFill>
                  <a:schemeClr val="tx1"/>
                </a:solidFill>
                <a:latin typeface="Liberation Sans" panose="020B0604020202020204" pitchFamily="34" charset="0"/>
                <a:cs typeface="Arial" charset="0"/>
              </a:rPr>
              <a:t>	Loss on Bond Redemption	2,600</a:t>
            </a:r>
          </a:p>
          <a:p>
            <a:pPr>
              <a:lnSpc>
                <a:spcPct val="125000"/>
              </a:lnSpc>
              <a:spcBef>
                <a:spcPts val="600"/>
              </a:spcBef>
              <a:buClrTx/>
              <a:buSzTx/>
              <a:buFontTx/>
              <a:buNone/>
            </a:pPr>
            <a:r>
              <a:rPr lang="en-US" altLang="en-US" sz="2200" b="0" dirty="0">
                <a:solidFill>
                  <a:schemeClr val="tx1"/>
                </a:solidFill>
                <a:latin typeface="Liberation Sans" panose="020B0604020202020204" pitchFamily="34" charset="0"/>
                <a:cs typeface="Arial" charset="0"/>
              </a:rPr>
              <a:t>		Cash		103,000</a:t>
            </a:r>
          </a:p>
        </p:txBody>
      </p:sp>
      <p:sp>
        <p:nvSpPr>
          <p:cNvPr id="60421"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7" name="Rectangle 10"/>
          <p:cNvSpPr>
            <a:spLocks noChangeArrowheads="1"/>
          </p:cNvSpPr>
          <p:nvPr/>
        </p:nvSpPr>
        <p:spPr bwMode="auto">
          <a:xfrm>
            <a:off x="609600" y="304800"/>
            <a:ext cx="82296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Redeeming Bonds Before Maturity</a:t>
            </a:r>
          </a:p>
        </p:txBody>
      </p:sp>
      <p:sp>
        <p:nvSpPr>
          <p:cNvPr id="2" name="Slide Number Placeholder 1"/>
          <p:cNvSpPr>
            <a:spLocks noGrp="1"/>
          </p:cNvSpPr>
          <p:nvPr>
            <p:ph type="sldNum" sz="quarter" idx="12"/>
          </p:nvPr>
        </p:nvSpPr>
        <p:spPr/>
        <p:txBody>
          <a:bodyPr/>
          <a:lstStyle/>
          <a:p>
            <a:fld id="{D127233D-E477-41C3-A055-3D1B1EEA723B}" type="slidenum">
              <a:rPr lang="en-US" smtClean="0"/>
              <a:t>75</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1733">
                                            <p:txEl>
                                              <p:pRg st="0" end="0"/>
                                            </p:txEl>
                                          </p:spTgt>
                                        </p:tgtEl>
                                        <p:attrNameLst>
                                          <p:attrName>style.visibility</p:attrName>
                                        </p:attrNameLst>
                                      </p:cBhvr>
                                      <p:to>
                                        <p:strVal val="visible"/>
                                      </p:to>
                                    </p:set>
                                    <p:animEffect transition="in" filter="wipe(left)">
                                      <p:cBhvr>
                                        <p:cTn id="7" dur="500"/>
                                        <p:tgtEl>
                                          <p:spTgt spid="8417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1733">
                                            <p:txEl>
                                              <p:pRg st="1" end="1"/>
                                            </p:txEl>
                                          </p:spTgt>
                                        </p:tgtEl>
                                        <p:attrNameLst>
                                          <p:attrName>style.visibility</p:attrName>
                                        </p:attrNameLst>
                                      </p:cBhvr>
                                      <p:to>
                                        <p:strVal val="visible"/>
                                      </p:to>
                                    </p:set>
                                    <p:animEffect transition="in" filter="wipe(left)">
                                      <p:cBhvr>
                                        <p:cTn id="12" dur="500"/>
                                        <p:tgtEl>
                                          <p:spTgt spid="8417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1733">
                                            <p:txEl>
                                              <p:pRg st="3" end="3"/>
                                            </p:txEl>
                                          </p:spTgt>
                                        </p:tgtEl>
                                        <p:attrNameLst>
                                          <p:attrName>style.visibility</p:attrName>
                                        </p:attrNameLst>
                                      </p:cBhvr>
                                      <p:to>
                                        <p:strVal val="visible"/>
                                      </p:to>
                                    </p:set>
                                    <p:animEffect transition="in" filter="wipe(left)">
                                      <p:cBhvr>
                                        <p:cTn id="17" dur="500"/>
                                        <p:tgtEl>
                                          <p:spTgt spid="84173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41733">
                                            <p:txEl>
                                              <p:pRg st="2" end="2"/>
                                            </p:txEl>
                                          </p:spTgt>
                                        </p:tgtEl>
                                        <p:attrNameLst>
                                          <p:attrName>style.visibility</p:attrName>
                                        </p:attrNameLst>
                                      </p:cBhvr>
                                      <p:to>
                                        <p:strVal val="visible"/>
                                      </p:to>
                                    </p:set>
                                    <p:animEffect transition="in" filter="wipe(down)">
                                      <p:cBhvr>
                                        <p:cTn id="22" dur="500"/>
                                        <p:tgtEl>
                                          <p:spTgt spid="8417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09600" y="1905000"/>
            <a:ext cx="7924800" cy="37342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3">
              <a:spcBef>
                <a:spcPct val="20000"/>
              </a:spcBef>
              <a:buClr>
                <a:schemeClr val="accent2"/>
              </a:buClr>
              <a:buSzPct val="75000"/>
              <a:buFont typeface="Wingdings" pitchFamily="2" charset="2"/>
              <a:buChar char="l"/>
              <a:defRPr sz="2800" b="1">
                <a:solidFill>
                  <a:schemeClr val="bg2"/>
                </a:solidFill>
                <a:latin typeface="Arial" charset="0"/>
              </a:defRPr>
            </a:lvl1pPr>
            <a:lvl2pPr marL="688975" indent="-45720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50000"/>
              </a:spcBef>
              <a:buClrTx/>
              <a:buSzTx/>
              <a:buFontTx/>
              <a:buNone/>
            </a:pPr>
            <a:r>
              <a:rPr lang="en-US" altLang="en-US" sz="2300" b="0" dirty="0">
                <a:solidFill>
                  <a:schemeClr val="tx1"/>
                </a:solidFill>
                <a:latin typeface="Liberation Sans" panose="020B0604020202020204" pitchFamily="34" charset="0"/>
              </a:rPr>
              <a:t>When bonds are redeemed before maturity, the gain or loss on redemption is the difference between the cash paid and the:  </a:t>
            </a:r>
          </a:p>
          <a:p>
            <a:pPr lvl="1">
              <a:lnSpc>
                <a:spcPct val="120000"/>
              </a:lnSpc>
              <a:spcBef>
                <a:spcPct val="50000"/>
              </a:spcBef>
              <a:buClrTx/>
              <a:buSzPct val="100000"/>
              <a:buFont typeface="Comic Sans MS" pitchFamily="66" charset="0"/>
              <a:buAutoNum type="alphaLcPeriod"/>
            </a:pPr>
            <a:r>
              <a:rPr lang="en-US" altLang="en-US" sz="2300" b="0" dirty="0">
                <a:solidFill>
                  <a:schemeClr val="tx1"/>
                </a:solidFill>
                <a:latin typeface="Liberation Sans" panose="020B0604020202020204" pitchFamily="34" charset="0"/>
              </a:rPr>
              <a:t>carrying value of the bonds.  </a:t>
            </a:r>
          </a:p>
          <a:p>
            <a:pPr lvl="1">
              <a:lnSpc>
                <a:spcPct val="120000"/>
              </a:lnSpc>
              <a:spcBef>
                <a:spcPct val="50000"/>
              </a:spcBef>
              <a:buClrTx/>
              <a:buSzPct val="100000"/>
              <a:buFont typeface="Comic Sans MS" pitchFamily="66" charset="0"/>
              <a:buAutoNum type="alphaLcPeriod"/>
            </a:pPr>
            <a:r>
              <a:rPr lang="en-US" altLang="en-US" sz="2300" b="0" dirty="0">
                <a:solidFill>
                  <a:schemeClr val="tx1"/>
                </a:solidFill>
                <a:latin typeface="Liberation Sans" panose="020B0604020202020204" pitchFamily="34" charset="0"/>
              </a:rPr>
              <a:t>face value of the bonds. </a:t>
            </a:r>
          </a:p>
          <a:p>
            <a:pPr lvl="1">
              <a:lnSpc>
                <a:spcPct val="120000"/>
              </a:lnSpc>
              <a:spcBef>
                <a:spcPct val="50000"/>
              </a:spcBef>
              <a:buClrTx/>
              <a:buSzPct val="100000"/>
              <a:buFont typeface="Comic Sans MS" pitchFamily="66" charset="0"/>
              <a:buAutoNum type="alphaLcPeriod"/>
            </a:pPr>
            <a:r>
              <a:rPr lang="en-US" altLang="en-US" sz="2300" b="0" dirty="0">
                <a:solidFill>
                  <a:schemeClr val="tx1"/>
                </a:solidFill>
                <a:latin typeface="Liberation Sans" panose="020B0604020202020204" pitchFamily="34" charset="0"/>
              </a:rPr>
              <a:t>original selling price of the bonds.  </a:t>
            </a:r>
          </a:p>
          <a:p>
            <a:pPr lvl="1">
              <a:lnSpc>
                <a:spcPct val="120000"/>
              </a:lnSpc>
              <a:spcBef>
                <a:spcPct val="50000"/>
              </a:spcBef>
              <a:buClrTx/>
              <a:buSzPct val="100000"/>
              <a:buFont typeface="Comic Sans MS" pitchFamily="66" charset="0"/>
              <a:buAutoNum type="alphaLcPeriod"/>
            </a:pPr>
            <a:r>
              <a:rPr lang="en-US" altLang="en-US" sz="2300" b="0" dirty="0">
                <a:solidFill>
                  <a:schemeClr val="tx1"/>
                </a:solidFill>
                <a:latin typeface="Liberation Sans" panose="020B0604020202020204" pitchFamily="34" charset="0"/>
              </a:rPr>
              <a:t>maturity value of the bonds.</a:t>
            </a:r>
          </a:p>
        </p:txBody>
      </p:sp>
      <p:sp>
        <p:nvSpPr>
          <p:cNvPr id="59396"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58374" name="Rectangle 5"/>
          <p:cNvSpPr>
            <a:spLocks noChangeArrowheads="1"/>
          </p:cNvSpPr>
          <p:nvPr/>
        </p:nvSpPr>
        <p:spPr bwMode="auto">
          <a:xfrm>
            <a:off x="609600" y="1295400"/>
            <a:ext cx="3657600"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buSzPct val="80000"/>
              <a:defRPr/>
            </a:pPr>
            <a:r>
              <a:rPr lang="en-US" sz="3000" b="1" dirty="0">
                <a:solidFill>
                  <a:schemeClr val="tx2">
                    <a:lumMod val="75000"/>
                  </a:schemeClr>
                </a:solidFill>
                <a:latin typeface="Liberation Sans" panose="020B0604020202020204" pitchFamily="34" charset="0"/>
              </a:rPr>
              <a:t>Question</a:t>
            </a:r>
          </a:p>
        </p:txBody>
      </p:sp>
      <p:sp>
        <p:nvSpPr>
          <p:cNvPr id="8" name="Notched Right Arrow 7"/>
          <p:cNvSpPr/>
          <p:nvPr/>
        </p:nvSpPr>
        <p:spPr bwMode="auto">
          <a:xfrm>
            <a:off x="228600" y="3391826"/>
            <a:ext cx="609600" cy="457200"/>
          </a:xfrm>
          <a:prstGeom prst="notchedRightArrow">
            <a:avLst/>
          </a:prstGeom>
          <a:solidFill>
            <a:schemeClr val="tx2">
              <a:lumMod val="75000"/>
            </a:schemeClr>
          </a:solidFill>
          <a:ln w="12700" cap="sq" cmpd="sng" algn="ctr">
            <a:solidFill>
              <a:schemeClr val="tx1"/>
            </a:solidFill>
            <a:prstDash val="solid"/>
            <a:round/>
            <a:headEnd type="none" w="sm" len="sm"/>
            <a:tailEnd type="none" w="sm" len="sm"/>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latin typeface="Liberation Sans" panose="020B0604020202020204" pitchFamily="34" charset="0"/>
            </a:endParaRPr>
          </a:p>
        </p:txBody>
      </p:sp>
      <p:sp>
        <p:nvSpPr>
          <p:cNvPr id="9" name="Rectangle 10"/>
          <p:cNvSpPr>
            <a:spLocks noChangeArrowheads="1"/>
          </p:cNvSpPr>
          <p:nvPr/>
        </p:nvSpPr>
        <p:spPr bwMode="auto">
          <a:xfrm>
            <a:off x="609600" y="304800"/>
            <a:ext cx="82296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Redeeming Bonds Before Maturity</a:t>
            </a:r>
          </a:p>
        </p:txBody>
      </p:sp>
      <p:sp>
        <p:nvSpPr>
          <p:cNvPr id="2" name="Slide Number Placeholder 1"/>
          <p:cNvSpPr>
            <a:spLocks noGrp="1"/>
          </p:cNvSpPr>
          <p:nvPr>
            <p:ph type="sldNum" sz="quarter" idx="12"/>
          </p:nvPr>
        </p:nvSpPr>
        <p:spPr/>
        <p:txBody>
          <a:bodyPr/>
          <a:lstStyle/>
          <a:p>
            <a:fld id="{D127233D-E477-41C3-A055-3D1B1EEA723B}" type="slidenum">
              <a:rPr lang="en-US" smtClean="0"/>
              <a:t>76</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9" name="Rectangle 10"/>
          <p:cNvSpPr>
            <a:spLocks noChangeArrowheads="1"/>
          </p:cNvSpPr>
          <p:nvPr/>
        </p:nvSpPr>
        <p:spPr bwMode="auto">
          <a:xfrm>
            <a:off x="609600" y="304800"/>
            <a:ext cx="82296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3200" dirty="0">
                <a:solidFill>
                  <a:schemeClr val="tx2">
                    <a:lumMod val="75000"/>
                  </a:schemeClr>
                </a:solidFill>
                <a:latin typeface="Liberation Sans" panose="020B0604020202020204" pitchFamily="34" charset="0"/>
              </a:rPr>
              <a:t>DO IT! 3b Bond Redemption</a:t>
            </a:r>
          </a:p>
        </p:txBody>
      </p:sp>
      <p:sp>
        <p:nvSpPr>
          <p:cNvPr id="2" name="Slide Number Placeholder 1"/>
          <p:cNvSpPr>
            <a:spLocks noGrp="1"/>
          </p:cNvSpPr>
          <p:nvPr>
            <p:ph type="sldNum" sz="quarter" idx="12"/>
          </p:nvPr>
        </p:nvSpPr>
        <p:spPr/>
        <p:txBody>
          <a:bodyPr/>
          <a:lstStyle/>
          <a:p>
            <a:fld id="{D127233D-E477-41C3-A055-3D1B1EEA723B}" type="slidenum">
              <a:rPr lang="en-US" smtClean="0"/>
              <a:t>77</a:t>
            </a:fld>
            <a:endParaRPr lang="en-US"/>
          </a:p>
        </p:txBody>
      </p:sp>
      <p:sp>
        <p:nvSpPr>
          <p:cNvPr id="10" name="Content Placeholder 2">
            <a:extLst>
              <a:ext uri="{FF2B5EF4-FFF2-40B4-BE49-F238E27FC236}">
                <a16:creationId xmlns:a16="http://schemas.microsoft.com/office/drawing/2014/main" id="{FC057DB6-20F9-4133-80AA-53D5ED0D7234}"/>
              </a:ext>
            </a:extLst>
          </p:cNvPr>
          <p:cNvSpPr txBox="1">
            <a:spLocks/>
          </p:cNvSpPr>
          <p:nvPr/>
        </p:nvSpPr>
        <p:spPr>
          <a:xfrm>
            <a:off x="304800" y="1490052"/>
            <a:ext cx="8534400" cy="193894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60000"/>
              </a:spcBef>
              <a:spcAft>
                <a:spcPts val="0"/>
              </a:spcAft>
              <a:buClr>
                <a:srgbClr val="800000"/>
              </a:buClr>
              <a:buSzPct val="80000"/>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Liberation Sans" panose="020B0604020202020204"/>
                <a:cs typeface="Times New Roman" panose="02020603050405020304" pitchFamily="18" charset="0"/>
              </a:rPr>
              <a:t>R &amp; B Inc. issued $500,000, 10-year bonds at a discount. Prior to maturity, when the carrying value of the bonds is $496,000, the company redeems the bonds at 98. Prepare the entry to record the redemption of the bonds.</a:t>
            </a:r>
          </a:p>
          <a:p>
            <a:pPr marL="0" marR="0" lvl="0" indent="0" algn="l" defTabSz="914400" rtl="0" eaLnBrk="1" fontAlgn="auto" latinLnBrk="0" hangingPunct="1">
              <a:lnSpc>
                <a:spcPct val="90000"/>
              </a:lnSpc>
              <a:spcBef>
                <a:spcPts val="1200"/>
              </a:spcBef>
              <a:spcAft>
                <a:spcPts val="0"/>
              </a:spcAft>
              <a:buClr>
                <a:srgbClr val="800000"/>
              </a:buClr>
              <a:buSzPct val="80000"/>
              <a:buFont typeface="Arial" panose="020B0604020202020204" pitchFamily="34" charset="0"/>
              <a:buNone/>
              <a:tabLst/>
              <a:defRPr/>
            </a:pPr>
            <a:r>
              <a:rPr kumimoji="0" lang="en-US" sz="2400" b="1" i="0" u="none" strike="noStrike" kern="1200" cap="none" spc="0" normalizeH="0" baseline="0" noProof="0" dirty="0">
                <a:ln>
                  <a:noFill/>
                </a:ln>
                <a:solidFill>
                  <a:srgbClr val="B11116"/>
                </a:solidFill>
                <a:effectLst/>
                <a:uLnTx/>
                <a:uFillTx/>
                <a:latin typeface="Liberation Sans" panose="020B0604020202020204"/>
                <a:cs typeface="Times New Roman" panose="02020603050405020304" pitchFamily="18" charset="0"/>
              </a:rPr>
              <a:t>Solution</a:t>
            </a:r>
            <a:r>
              <a:rPr kumimoji="0" lang="en-US" sz="2400" b="0" i="0" u="none" strike="noStrike" kern="1200" cap="none" spc="0" normalizeH="0" baseline="0" noProof="0" dirty="0">
                <a:ln>
                  <a:noFill/>
                </a:ln>
                <a:solidFill>
                  <a:srgbClr val="B11116"/>
                </a:solidFill>
                <a:effectLst/>
                <a:uLnTx/>
                <a:uFillTx/>
                <a:latin typeface="Liberation Sans" panose="020B0604020202020204"/>
                <a:cs typeface="Times New Roman" panose="02020603050405020304" pitchFamily="18" charset="0"/>
              </a:rPr>
              <a:t> </a:t>
            </a:r>
            <a:endParaRPr kumimoji="0" lang="en-US" altLang="en-US" sz="2400" b="0" i="0" u="none" strike="noStrike" kern="1200" cap="none" spc="0" normalizeH="0" baseline="0" noProof="0" dirty="0">
              <a:ln>
                <a:noFill/>
              </a:ln>
              <a:solidFill>
                <a:srgbClr val="B11116"/>
              </a:solidFill>
              <a:effectLst/>
              <a:uLnTx/>
              <a:uFillTx/>
              <a:latin typeface="Liberation Sans" panose="020B0604020202020204"/>
              <a:cs typeface="Times New Roman" panose="02020603050405020304" pitchFamily="18" charset="0"/>
            </a:endParaRPr>
          </a:p>
        </p:txBody>
      </p:sp>
      <p:sp>
        <p:nvSpPr>
          <p:cNvPr id="11" name="Content Placeholder 9">
            <a:extLst>
              <a:ext uri="{FF2B5EF4-FFF2-40B4-BE49-F238E27FC236}">
                <a16:creationId xmlns:a16="http://schemas.microsoft.com/office/drawing/2014/main" id="{CDCDAA3A-5C68-455C-9C68-13F4DBA3CE1B}"/>
              </a:ext>
            </a:extLst>
          </p:cNvPr>
          <p:cNvSpPr txBox="1">
            <a:spLocks/>
          </p:cNvSpPr>
          <p:nvPr/>
        </p:nvSpPr>
        <p:spPr>
          <a:xfrm>
            <a:off x="609600" y="3562207"/>
            <a:ext cx="2133600" cy="4368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000000"/>
                </a:solidFill>
                <a:latin typeface="Liberation Sans" panose="020B0604020202020204"/>
                <a:cs typeface="Times New Roman" panose="02020603050405020304" pitchFamily="18" charset="0"/>
              </a:rPr>
              <a:t>Bonds Payable </a:t>
            </a:r>
            <a:endParaRPr lang="en-IN" sz="2000" dirty="0">
              <a:latin typeface="Liberation Sans" panose="020B0604020202020204"/>
              <a:cs typeface="Times New Roman" panose="02020603050405020304" pitchFamily="18" charset="0"/>
            </a:endParaRPr>
          </a:p>
        </p:txBody>
      </p:sp>
      <p:sp>
        <p:nvSpPr>
          <p:cNvPr id="12" name="Content Placeholder 10">
            <a:extLst>
              <a:ext uri="{FF2B5EF4-FFF2-40B4-BE49-F238E27FC236}">
                <a16:creationId xmlns:a16="http://schemas.microsoft.com/office/drawing/2014/main" id="{AD89D252-71F4-4F34-85C3-8D2141180CAB}"/>
              </a:ext>
            </a:extLst>
          </p:cNvPr>
          <p:cNvSpPr txBox="1">
            <a:spLocks/>
          </p:cNvSpPr>
          <p:nvPr/>
        </p:nvSpPr>
        <p:spPr>
          <a:xfrm>
            <a:off x="5943600" y="3491767"/>
            <a:ext cx="1295400" cy="4755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spcAft>
                <a:spcPts val="0"/>
              </a:spcAft>
              <a:defRPr/>
            </a:pPr>
            <a:r>
              <a:rPr lang="en-US" sz="2000">
                <a:solidFill>
                  <a:srgbClr val="000000"/>
                </a:solidFill>
                <a:latin typeface="Liberation Sans" panose="020B0604020202020204"/>
                <a:cs typeface="Times New Roman" panose="02020603050405020304" pitchFamily="18" charset="0"/>
              </a:rPr>
              <a:t>500,000</a:t>
            </a:r>
            <a:endParaRPr lang="en-IN" sz="2000" dirty="0">
              <a:latin typeface="Liberation Sans" panose="020B0604020202020204"/>
              <a:cs typeface="Times New Roman" panose="02020603050405020304" pitchFamily="18" charset="0"/>
            </a:endParaRPr>
          </a:p>
        </p:txBody>
      </p:sp>
      <p:sp>
        <p:nvSpPr>
          <p:cNvPr id="13" name="Content Placeholder 12">
            <a:extLst>
              <a:ext uri="{FF2B5EF4-FFF2-40B4-BE49-F238E27FC236}">
                <a16:creationId xmlns:a16="http://schemas.microsoft.com/office/drawing/2014/main" id="{580A713A-5B49-4EF9-8005-0855D5A4F287}"/>
              </a:ext>
            </a:extLst>
          </p:cNvPr>
          <p:cNvSpPr txBox="1">
            <a:spLocks/>
          </p:cNvSpPr>
          <p:nvPr/>
        </p:nvSpPr>
        <p:spPr>
          <a:xfrm>
            <a:off x="1066800" y="4101367"/>
            <a:ext cx="3886200" cy="38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000000"/>
                </a:solidFill>
                <a:latin typeface="Liberation Sans" panose="020B0604020202020204"/>
                <a:cs typeface="Times New Roman" panose="02020603050405020304" pitchFamily="18" charset="0"/>
              </a:rPr>
              <a:t>Discount on Bonds Payable </a:t>
            </a:r>
            <a:endParaRPr lang="en-IN" sz="2000" dirty="0">
              <a:latin typeface="Liberation Sans" panose="020B0604020202020204"/>
              <a:cs typeface="Times New Roman" panose="02020603050405020304" pitchFamily="18" charset="0"/>
            </a:endParaRPr>
          </a:p>
        </p:txBody>
      </p:sp>
      <p:sp>
        <p:nvSpPr>
          <p:cNvPr id="14" name="Content Placeholder 13">
            <a:extLst>
              <a:ext uri="{FF2B5EF4-FFF2-40B4-BE49-F238E27FC236}">
                <a16:creationId xmlns:a16="http://schemas.microsoft.com/office/drawing/2014/main" id="{5C25B56D-77A3-411E-A361-FDC129FAC728}"/>
              </a:ext>
            </a:extLst>
          </p:cNvPr>
          <p:cNvSpPr txBox="1">
            <a:spLocks/>
          </p:cNvSpPr>
          <p:nvPr/>
        </p:nvSpPr>
        <p:spPr>
          <a:xfrm>
            <a:off x="7391400" y="4025167"/>
            <a:ext cx="1524000" cy="3810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spcAft>
                <a:spcPts val="0"/>
              </a:spcAft>
              <a:defRPr/>
            </a:pPr>
            <a:r>
              <a:rPr lang="en-US" sz="2000">
                <a:solidFill>
                  <a:srgbClr val="000000"/>
                </a:solidFill>
                <a:latin typeface="Liberation Sans" panose="020B0604020202020204"/>
                <a:cs typeface="Times New Roman" panose="02020603050405020304" pitchFamily="18" charset="0"/>
              </a:rPr>
              <a:t>4,000</a:t>
            </a:r>
            <a:endParaRPr lang="en-IN" sz="2000" dirty="0">
              <a:latin typeface="Liberation Sans" panose="020B0604020202020204"/>
              <a:cs typeface="Times New Roman" panose="02020603050405020304" pitchFamily="18" charset="0"/>
            </a:endParaRPr>
          </a:p>
        </p:txBody>
      </p:sp>
      <p:sp>
        <p:nvSpPr>
          <p:cNvPr id="15" name="Content Placeholder 14">
            <a:extLst>
              <a:ext uri="{FF2B5EF4-FFF2-40B4-BE49-F238E27FC236}">
                <a16:creationId xmlns:a16="http://schemas.microsoft.com/office/drawing/2014/main" id="{F5AE65CA-AAAD-4B5F-8E4C-3A918E5B3E36}"/>
              </a:ext>
            </a:extLst>
          </p:cNvPr>
          <p:cNvSpPr txBox="1">
            <a:spLocks/>
          </p:cNvSpPr>
          <p:nvPr/>
        </p:nvSpPr>
        <p:spPr>
          <a:xfrm>
            <a:off x="1066800" y="4558567"/>
            <a:ext cx="3576634" cy="3754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000000"/>
                </a:solidFill>
                <a:latin typeface="Liberation Sans" panose="020B0604020202020204"/>
                <a:cs typeface="Times New Roman" panose="02020603050405020304" pitchFamily="18" charset="0"/>
              </a:rPr>
              <a:t>Gain on Bond Redemption </a:t>
            </a:r>
            <a:endParaRPr lang="en-IN" sz="2000" dirty="0">
              <a:latin typeface="Liberation Sans" panose="020B0604020202020204"/>
              <a:cs typeface="Times New Roman" panose="02020603050405020304" pitchFamily="18" charset="0"/>
            </a:endParaRPr>
          </a:p>
        </p:txBody>
      </p:sp>
      <p:sp>
        <p:nvSpPr>
          <p:cNvPr id="16" name="Content Placeholder 15">
            <a:extLst>
              <a:ext uri="{FF2B5EF4-FFF2-40B4-BE49-F238E27FC236}">
                <a16:creationId xmlns:a16="http://schemas.microsoft.com/office/drawing/2014/main" id="{E3FFB916-37A1-4D67-849A-1135AEAAAC66}"/>
              </a:ext>
            </a:extLst>
          </p:cNvPr>
          <p:cNvSpPr txBox="1">
            <a:spLocks/>
          </p:cNvSpPr>
          <p:nvPr/>
        </p:nvSpPr>
        <p:spPr>
          <a:xfrm>
            <a:off x="7402286" y="4482367"/>
            <a:ext cx="1066800" cy="3810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spcAft>
                <a:spcPts val="0"/>
              </a:spcAft>
              <a:defRPr/>
            </a:pPr>
            <a:r>
              <a:rPr lang="en-US" altLang="en-US" sz="2000" dirty="0">
                <a:latin typeface="Liberation Sans" panose="020B0604020202020204"/>
                <a:cs typeface="Times New Roman" panose="02020603050405020304" pitchFamily="18" charset="0"/>
              </a:rPr>
              <a:t>6,000</a:t>
            </a:r>
            <a:endParaRPr lang="en-IN" sz="2000" dirty="0">
              <a:latin typeface="Liberation Sans" panose="020B0604020202020204"/>
              <a:cs typeface="Times New Roman" panose="02020603050405020304" pitchFamily="18" charset="0"/>
            </a:endParaRPr>
          </a:p>
        </p:txBody>
      </p:sp>
      <p:sp>
        <p:nvSpPr>
          <p:cNvPr id="17" name="Content Placeholder 16">
            <a:extLst>
              <a:ext uri="{FF2B5EF4-FFF2-40B4-BE49-F238E27FC236}">
                <a16:creationId xmlns:a16="http://schemas.microsoft.com/office/drawing/2014/main" id="{D8DF13DD-F0F9-4235-B77C-4750B4829AE2}"/>
              </a:ext>
            </a:extLst>
          </p:cNvPr>
          <p:cNvSpPr txBox="1">
            <a:spLocks/>
          </p:cNvSpPr>
          <p:nvPr/>
        </p:nvSpPr>
        <p:spPr>
          <a:xfrm>
            <a:off x="1066800" y="5004531"/>
            <a:ext cx="4114800" cy="37332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000000"/>
                </a:solidFill>
                <a:latin typeface="Liberation Sans" panose="020B0604020202020204"/>
                <a:cs typeface="Times New Roman" panose="02020603050405020304" pitchFamily="18" charset="0"/>
              </a:rPr>
              <a:t>Cash ($500,000 </a:t>
            </a:r>
            <a:r>
              <a:rPr lang="en-US" sz="2000" dirty="0">
                <a:solidFill>
                  <a:srgbClr val="000000"/>
                </a:solidFill>
                <a:latin typeface="Liberation Sans" panose="020B0604020202020204"/>
                <a:cs typeface="Arial" panose="020B0604020202020204" pitchFamily="34" charset="0"/>
              </a:rPr>
              <a:t>×</a:t>
            </a:r>
            <a:r>
              <a:rPr lang="en-US" sz="2000" dirty="0">
                <a:solidFill>
                  <a:srgbClr val="000000"/>
                </a:solidFill>
                <a:latin typeface="Liberation Sans" panose="020B0604020202020204"/>
                <a:cs typeface="Times New Roman" panose="02020603050405020304" pitchFamily="18" charset="0"/>
              </a:rPr>
              <a:t> 98%)</a:t>
            </a:r>
            <a:endParaRPr lang="en-IN" sz="2000" dirty="0">
              <a:latin typeface="Liberation Sans" panose="020B0604020202020204"/>
              <a:cs typeface="Times New Roman" panose="02020603050405020304" pitchFamily="18" charset="0"/>
            </a:endParaRPr>
          </a:p>
        </p:txBody>
      </p:sp>
      <p:sp>
        <p:nvSpPr>
          <p:cNvPr id="18" name="Content Placeholder 19">
            <a:extLst>
              <a:ext uri="{FF2B5EF4-FFF2-40B4-BE49-F238E27FC236}">
                <a16:creationId xmlns:a16="http://schemas.microsoft.com/office/drawing/2014/main" id="{FD908DA4-03C9-436A-9B70-0C30632D86CE}"/>
              </a:ext>
            </a:extLst>
          </p:cNvPr>
          <p:cNvSpPr txBox="1">
            <a:spLocks/>
          </p:cNvSpPr>
          <p:nvPr/>
        </p:nvSpPr>
        <p:spPr>
          <a:xfrm>
            <a:off x="7086600" y="4956977"/>
            <a:ext cx="1371600" cy="46843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spcAft>
                <a:spcPts val="0"/>
              </a:spcAft>
              <a:defRPr/>
            </a:pPr>
            <a:r>
              <a:rPr lang="en-US" sz="2000" dirty="0">
                <a:solidFill>
                  <a:srgbClr val="000000"/>
                </a:solidFill>
                <a:latin typeface="Liberation Sans" panose="020B0604020202020204"/>
                <a:cs typeface="Times New Roman" panose="02020603050405020304" pitchFamily="18" charset="0"/>
              </a:rPr>
              <a:t>490,000</a:t>
            </a:r>
            <a:endParaRPr lang="en-IN" sz="2000" dirty="0">
              <a:latin typeface="Liberation Sans" panose="020B0604020202020204"/>
              <a:cs typeface="Times New Roman" panose="02020603050405020304" pitchFamily="18" charset="0"/>
            </a:endParaRPr>
          </a:p>
        </p:txBody>
      </p:sp>
    </p:spTree>
    <p:extLst>
      <p:ext uri="{BB962C8B-B14F-4D97-AF65-F5344CB8AC3E}">
        <p14:creationId xmlns:p14="http://schemas.microsoft.com/office/powerpoint/2010/main" val="11380428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P spid="14" grpId="0" build="p"/>
      <p:bldP spid="15" grpId="0"/>
      <p:bldP spid="16" grpId="0"/>
      <p:bldP spid="17" grpId="0" build="p"/>
      <p:bldP spid="1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609600" y="1181578"/>
            <a:ext cx="8229600"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lgn="ctr">
                <a:solidFill>
                  <a:srgbClr val="00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2600" b="1" i="0" u="none" strike="noStrike" kern="1200" cap="none" spc="0" normalizeH="0" baseline="0" noProof="0" dirty="0">
                <a:ln>
                  <a:noFill/>
                </a:ln>
                <a:solidFill>
                  <a:srgbClr val="006600"/>
                </a:solidFill>
                <a:effectLst/>
                <a:uLnTx/>
                <a:uFillTx/>
                <a:latin typeface="Liberation Sans" panose="020B0604020202020204" pitchFamily="34" charset="0"/>
                <a:ea typeface="+mn-ea"/>
                <a:cs typeface="+mn-cs"/>
              </a:rPr>
              <a:t>Simple Interest and Compound Interest Compared</a:t>
            </a:r>
          </a:p>
        </p:txBody>
      </p:sp>
      <p:sp>
        <p:nvSpPr>
          <p:cNvPr id="25604"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xmlns="">
                <a:solidFill>
                  <a:srgbClr val="9900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Pct val="80000"/>
              <a:buFontTx/>
              <a:buNone/>
              <a:tabLst/>
              <a:defRPr/>
            </a:pPr>
            <a:r>
              <a:rPr kumimoji="0" lang="en-US" altLang="en-US" sz="3200" b="1" i="0" u="none" strike="noStrike" kern="1200" cap="none" spc="0" normalizeH="0" baseline="0" noProof="0" dirty="0">
                <a:ln>
                  <a:noFill/>
                </a:ln>
                <a:solidFill>
                  <a:srgbClr val="0000FF">
                    <a:lumMod val="75000"/>
                  </a:srgbClr>
                </a:solidFill>
                <a:effectLst/>
                <a:uLnTx/>
                <a:uFillTx/>
                <a:latin typeface="Liberation Sans" panose="020B0604020202020204" pitchFamily="34" charset="0"/>
                <a:ea typeface="+mn-ea"/>
                <a:cs typeface="+mn-cs"/>
              </a:rPr>
              <a:t>Nature of Interest</a:t>
            </a:r>
          </a:p>
        </p:txBody>
      </p:sp>
      <p:sp>
        <p:nvSpPr>
          <p:cNvPr id="2560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D5847-D064-449A-9DD5-EB6DB8BB846B}" type="slidenum">
              <a:rPr kumimoji="0" lang="en-US" sz="1200" b="0" i="0" u="none" strike="noStrike" kern="1200" cap="none" spc="0" normalizeH="0" baseline="0" noProof="0" smtClean="0">
                <a:ln>
                  <a:noFill/>
                </a:ln>
                <a:solidFill>
                  <a:srgbClr val="000000">
                    <a:tint val="75000"/>
                  </a:srgbClr>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tint val="75000"/>
                </a:srgbClr>
              </a:solidFill>
              <a:effectLst/>
              <a:uLnTx/>
              <a:uFillTx/>
              <a:latin typeface="Times New Roman" pitchFamily="18" charset="0"/>
              <a:ea typeface="+mn-ea"/>
              <a:cs typeface="+mn-cs"/>
            </a:endParaRPr>
          </a:p>
        </p:txBody>
      </p:sp>
      <p:sp>
        <p:nvSpPr>
          <p:cNvPr id="10" name="Content Placeholder 12">
            <a:extLst>
              <a:ext uri="{FF2B5EF4-FFF2-40B4-BE49-F238E27FC236}">
                <a16:creationId xmlns:a16="http://schemas.microsoft.com/office/drawing/2014/main" id="{0ABA8CEC-73CC-43E1-8E5F-698043F4DA4A}"/>
              </a:ext>
            </a:extLst>
          </p:cNvPr>
          <p:cNvSpPr txBox="1">
            <a:spLocks/>
          </p:cNvSpPr>
          <p:nvPr/>
        </p:nvSpPr>
        <p:spPr>
          <a:xfrm>
            <a:off x="609600" y="1752600"/>
            <a:ext cx="8229600" cy="2362200"/>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Bef>
                <a:spcPts val="624"/>
              </a:spcBef>
              <a:spcAft>
                <a:spcPts val="0"/>
              </a:spcAft>
              <a:buFont typeface="Arial" panose="020B0604020202020204" pitchFamily="34" charset="0"/>
              <a:buNone/>
            </a:pPr>
            <a:r>
              <a:rPr lang="en-US" altLang="en-US" sz="2400" b="1" dirty="0">
                <a:latin typeface="Calibri" panose="020F0502020204030204" pitchFamily="34" charset="0"/>
                <a:cs typeface="Calibri" panose="020F0502020204030204" pitchFamily="34" charset="0"/>
              </a:rPr>
              <a:t>Illustration:</a:t>
            </a:r>
            <a:r>
              <a:rPr lang="en-US" altLang="en-US" sz="2400" dirty="0">
                <a:latin typeface="Calibri" panose="020F0502020204030204" pitchFamily="34" charset="0"/>
                <a:cs typeface="Calibri" panose="020F0502020204030204" pitchFamily="34" charset="0"/>
              </a:rPr>
              <a:t> Assume that you deposit $1,000 in Bank Two, where it will earn simple interest of 9% per year, and you deposit another $1,000 in Citizens Bank, where it will earn compound interest of 9% per year compounded annually. Also assume that in both cases you will not withdraw any cash until three years from the date of deposit.</a:t>
            </a:r>
          </a:p>
        </p:txBody>
      </p:sp>
      <p:pic>
        <p:nvPicPr>
          <p:cNvPr id="11" name="Picture 2" descr="A set of two tables shows the calculation of simple interest and compound interest. The first table for Bank Two has three rows and three columns. The columns have column headings from left to right as follows: Simple Interest Calculation, Simple Interest, and Accumulated Year-End Balance. The data in the table are:&#10;Simple Interest Calculation, Year 1, $1,000.00 multiplied by 9%; Simple Interest, $90,000; and Accumulated Year-End Balance, $1,090.00. &#10;Simple Interest Calculation, Year 2, $1,000.00 multiplied by 9%; Simple Interest, 90.00; and Accumulated Year-End Balance, $1,180.00. &#10;Simple Interest Calculation, Year 3, $1,000.00 multiplied by 9%; Simple Interest, 90,000; and Accumulated Year-End Balance, $1,270.00.&#10;The simple interest of the year 1, 2, and 3 are added to give an amounts = $270.00. &#10;The second table is titled, Citizens Bank has three rows and three columns. The columns have column headings from left to right as follows: Compound Interest Calculation, Compound Interest, and Accumulated Year-End Balance. The data in the table are:&#10;Compound Interest Calculation, Year 1, $1,000.00 multiplied by 9%; Compound Interest, $90,000; and Accumulated Year-End Balance, $1,090.00. &#10;Compound Interest Calculation, Year 2, $1,090.00 multiplied by 9%; Compound Interest, 98.10; and Accumulated Year-End Balance, $1,188.10. &#10;Compound Interest Calculation, Year 3, $1,188.10 multiplied by 9%; Compound Interest, 106.93; and Accumulated Year-End Balance, $1,295.03.&#10;The Compound interest of the year 1, 2, and 3 are added to give an amounts = $295.03. &#10;The difference between simple interest and compound interest is $25.03.">
            <a:extLst>
              <a:ext uri="{FF2B5EF4-FFF2-40B4-BE49-F238E27FC236}">
                <a16:creationId xmlns:a16="http://schemas.microsoft.com/office/drawing/2014/main" id="{467515A7-8A1C-4E86-BA65-EA35330DC5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3945" y="4087808"/>
            <a:ext cx="6974846" cy="2111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66676"/>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ChangeArrowheads="1"/>
          </p:cNvSpPr>
          <p:nvPr/>
        </p:nvSpPr>
        <p:spPr bwMode="auto">
          <a:xfrm>
            <a:off x="6096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tx2">
                    <a:lumMod val="75000"/>
                  </a:schemeClr>
                </a:solidFill>
                <a:latin typeface="Liberation Sans" panose="020B0604020202020204" pitchFamily="34" charset="0"/>
              </a:rPr>
              <a:t>Future Value Concepts</a:t>
            </a:r>
          </a:p>
        </p:txBody>
      </p:sp>
      <p:sp>
        <p:nvSpPr>
          <p:cNvPr id="3482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D127233D-E477-41C3-A055-3D1B1EEA723B}" type="slidenum">
              <a:rPr lang="en-US" smtClean="0"/>
              <a:t>9</a:t>
            </a:fld>
            <a:endParaRPr lang="en-US"/>
          </a:p>
        </p:txBody>
      </p:sp>
      <p:sp>
        <p:nvSpPr>
          <p:cNvPr id="6" name="Content Placeholder 2">
            <a:extLst>
              <a:ext uri="{FF2B5EF4-FFF2-40B4-BE49-F238E27FC236}">
                <a16:creationId xmlns:a16="http://schemas.microsoft.com/office/drawing/2014/main" id="{C79C5556-D78F-46A6-AAD9-4E1BCC9DC94E}"/>
              </a:ext>
            </a:extLst>
          </p:cNvPr>
          <p:cNvSpPr txBox="1">
            <a:spLocks/>
          </p:cNvSpPr>
          <p:nvPr/>
        </p:nvSpPr>
        <p:spPr>
          <a:xfrm>
            <a:off x="533400" y="1371600"/>
            <a:ext cx="8534400" cy="863600"/>
          </a:xfrm>
          <a:prstGeom prst="rect">
            <a:avLst/>
          </a:prstGeom>
        </p:spPr>
        <p:txBody>
          <a:bodyPr/>
          <a:lstStyle>
            <a:lvl1pPr marL="406405" indent="-406405" algn="l" defTabSz="914400" rtl="0" eaLnBrk="1" latinLnBrk="0" hangingPunct="1">
              <a:lnSpc>
                <a:spcPct val="100000"/>
              </a:lnSpc>
              <a:spcBef>
                <a:spcPts val="555"/>
              </a:spcBef>
              <a:buClr>
                <a:srgbClr val="B11116"/>
              </a:buClr>
              <a:buFont typeface="Arial" panose="020B0604020202020204" pitchFamily="34" charset="0"/>
              <a:buChar char="•"/>
              <a:tabLst/>
              <a:defRPr sz="2489" b="0" i="0" kern="1200" baseline="0">
                <a:solidFill>
                  <a:schemeClr val="tx1"/>
                </a:solidFill>
                <a:latin typeface="+mn-lt"/>
                <a:ea typeface="Calibri" charset="0"/>
                <a:cs typeface="Calibri" charset="0"/>
              </a:defRPr>
            </a:lvl1pPr>
            <a:lvl2pPr marL="812810" indent="-406405" algn="l" defTabSz="914400" rtl="0" eaLnBrk="1" latinLnBrk="0" hangingPunct="1">
              <a:lnSpc>
                <a:spcPct val="100000"/>
              </a:lnSpc>
              <a:spcBef>
                <a:spcPts val="555"/>
              </a:spcBef>
              <a:buClr>
                <a:srgbClr val="C00000"/>
              </a:buClr>
              <a:buSzPct val="80000"/>
              <a:buFont typeface="Courier New" panose="02070309020205020404" pitchFamily="49" charset="0"/>
              <a:buChar char="o"/>
              <a:defRPr sz="2311"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489"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en-US" sz="2400" b="1" dirty="0">
                <a:latin typeface="Calibri" panose="020F0502020204030204" pitchFamily="34" charset="0"/>
                <a:cs typeface="Calibri" panose="020F0502020204030204" pitchFamily="34" charset="0"/>
              </a:rPr>
              <a:t>Future value of a single amount </a:t>
            </a:r>
            <a:r>
              <a:rPr lang="en-US" altLang="en-US" sz="2400" dirty="0">
                <a:latin typeface="Calibri" panose="020F0502020204030204" pitchFamily="34" charset="0"/>
                <a:cs typeface="Calibri" panose="020F0502020204030204" pitchFamily="34" charset="0"/>
              </a:rPr>
              <a:t>is the value at a future date of a given amount invested, assuming compound interest.</a:t>
            </a:r>
          </a:p>
        </p:txBody>
      </p:sp>
      <p:graphicFrame>
        <p:nvGraphicFramePr>
          <p:cNvPr id="8" name="Content Placeholder 9" descr="Formula to calculate the Future Value of a Single amount. F V = p multiplied by, 1 + I, to power n.">
            <a:extLst>
              <a:ext uri="{FF2B5EF4-FFF2-40B4-BE49-F238E27FC236}">
                <a16:creationId xmlns:a16="http://schemas.microsoft.com/office/drawing/2014/main" id="{96C002CF-BF67-4D7C-99F5-DE22F0B003BC}"/>
              </a:ext>
            </a:extLst>
          </p:cNvPr>
          <p:cNvGraphicFramePr>
            <a:graphicFrameLocks noChangeAspect="1"/>
          </p:cNvGraphicFramePr>
          <p:nvPr>
            <p:extLst>
              <p:ext uri="{D42A27DB-BD31-4B8C-83A1-F6EECF244321}">
                <p14:modId xmlns:p14="http://schemas.microsoft.com/office/powerpoint/2010/main" val="1812613199"/>
              </p:ext>
            </p:extLst>
          </p:nvPr>
        </p:nvGraphicFramePr>
        <p:xfrm>
          <a:off x="3513647" y="2528115"/>
          <a:ext cx="2004646" cy="544471"/>
        </p:xfrm>
        <a:graphic>
          <a:graphicData uri="http://schemas.openxmlformats.org/presentationml/2006/ole">
            <mc:AlternateContent xmlns:mc="http://schemas.openxmlformats.org/markup-compatibility/2006">
              <mc:Choice xmlns:v="urn:schemas-microsoft-com:vml" Requires="v">
                <p:oleObj spid="_x0000_s23568" name="Equation" r:id="rId4" imgW="1028520" imgH="279360" progId="Equation.DSMT4">
                  <p:embed/>
                </p:oleObj>
              </mc:Choice>
              <mc:Fallback>
                <p:oleObj name="Equation" r:id="rId4" imgW="1028520" imgH="279360" progId="Equation.DSMT4">
                  <p:embed/>
                  <p:pic>
                    <p:nvPicPr>
                      <p:cNvPr id="16" name="Content Placeholder 9" descr="Formula to calculate the Future Value of a Single amount. F V = p multiplied by, 1 + I, to power n.">
                        <a:extLst>
                          <a:ext uri="{FF2B5EF4-FFF2-40B4-BE49-F238E27FC236}">
                            <a16:creationId xmlns:a16="http://schemas.microsoft.com/office/drawing/2014/main" id="{23D00606-72BD-40F1-A5D9-94C1E2A34B81}"/>
                          </a:ext>
                        </a:extLst>
                      </p:cNvPr>
                      <p:cNvPicPr/>
                      <p:nvPr/>
                    </p:nvPicPr>
                    <p:blipFill>
                      <a:blip r:embed="rId5"/>
                      <a:stretch>
                        <a:fillRect/>
                      </a:stretch>
                    </p:blipFill>
                    <p:spPr>
                      <a:xfrm>
                        <a:off x="3513647" y="2528115"/>
                        <a:ext cx="2004646" cy="544471"/>
                      </a:xfrm>
                      <a:prstGeom prst="rect">
                        <a:avLst/>
                      </a:prstGeom>
                    </p:spPr>
                  </p:pic>
                </p:oleObj>
              </mc:Fallback>
            </mc:AlternateContent>
          </a:graphicData>
        </a:graphic>
      </p:graphicFrame>
      <p:sp>
        <p:nvSpPr>
          <p:cNvPr id="9" name="Content Placeholder 5">
            <a:extLst>
              <a:ext uri="{FF2B5EF4-FFF2-40B4-BE49-F238E27FC236}">
                <a16:creationId xmlns:a16="http://schemas.microsoft.com/office/drawing/2014/main" id="{232CB8D9-65F4-4A08-BBA9-C2B38B0A79F0}"/>
              </a:ext>
            </a:extLst>
          </p:cNvPr>
          <p:cNvSpPr txBox="1">
            <a:spLocks/>
          </p:cNvSpPr>
          <p:nvPr/>
        </p:nvSpPr>
        <p:spPr>
          <a:xfrm>
            <a:off x="1425388" y="3474944"/>
            <a:ext cx="7239000" cy="2078691"/>
          </a:xfrm>
          <a:prstGeom prst="rect">
            <a:avLst/>
          </a:prstGeom>
        </p:spPr>
        <p:txBody>
          <a:bodyPr/>
          <a:lstStyle>
            <a:lvl1pPr marL="0" indent="0" algn="l" defTabSz="914400" rtl="0" eaLnBrk="1" latinLnBrk="0" hangingPunct="1">
              <a:lnSpc>
                <a:spcPct val="90000"/>
              </a:lnSpc>
              <a:spcBef>
                <a:spcPts val="1000"/>
              </a:spcBef>
              <a:buFont typeface="Arial"/>
              <a:buNone/>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100000"/>
              </a:lnSpc>
              <a:spcBef>
                <a:spcPts val="624"/>
              </a:spcBef>
              <a:spcAft>
                <a:spcPts val="0"/>
              </a:spcAft>
            </a:pPr>
            <a:r>
              <a:rPr lang="en-US" altLang="en-US" sz="2400" i="1" dirty="0">
                <a:latin typeface="Calibri" panose="020F0502020204030204" pitchFamily="34" charset="0"/>
                <a:cs typeface="Calibri" panose="020F0502020204030204" pitchFamily="34" charset="0"/>
              </a:rPr>
              <a:t>FV </a:t>
            </a:r>
            <a:r>
              <a:rPr lang="en-US" altLang="en-US" sz="2400" dirty="0">
                <a:latin typeface="Calibri" panose="020F0502020204030204" pitchFamily="34" charset="0"/>
                <a:cs typeface="Calibri" panose="020F0502020204030204" pitchFamily="34" charset="0"/>
              </a:rPr>
              <a:t>= future value of a single amount</a:t>
            </a:r>
          </a:p>
          <a:p>
            <a:pPr fontAlgn="auto">
              <a:lnSpc>
                <a:spcPct val="100000"/>
              </a:lnSpc>
              <a:spcBef>
                <a:spcPts val="624"/>
              </a:spcBef>
              <a:spcAft>
                <a:spcPts val="0"/>
              </a:spcAft>
            </a:pPr>
            <a:r>
              <a:rPr lang="en-US" altLang="en-US" sz="2400" i="1" dirty="0">
                <a:latin typeface="Calibri" panose="020F0502020204030204" pitchFamily="34" charset="0"/>
                <a:cs typeface="Calibri" panose="020F0502020204030204" pitchFamily="34" charset="0"/>
              </a:rPr>
              <a:t>p </a:t>
            </a:r>
            <a:r>
              <a:rPr lang="en-US" altLang="en-US" sz="2400" dirty="0">
                <a:latin typeface="Calibri" panose="020F0502020204030204" pitchFamily="34" charset="0"/>
                <a:cs typeface="Calibri" panose="020F0502020204030204" pitchFamily="34" charset="0"/>
              </a:rPr>
              <a:t>= principal (or present value; the value today)</a:t>
            </a:r>
          </a:p>
          <a:p>
            <a:pPr fontAlgn="auto">
              <a:lnSpc>
                <a:spcPct val="100000"/>
              </a:lnSpc>
              <a:spcBef>
                <a:spcPts val="624"/>
              </a:spcBef>
              <a:spcAft>
                <a:spcPts val="0"/>
              </a:spcAft>
            </a:pPr>
            <a:r>
              <a:rPr lang="en-US" altLang="en-US" sz="2400" i="1" dirty="0" err="1">
                <a:latin typeface="Calibri" panose="020F0502020204030204" pitchFamily="34" charset="0"/>
                <a:cs typeface="Calibri" panose="020F0502020204030204" pitchFamily="34" charset="0"/>
              </a:rPr>
              <a:t>i</a:t>
            </a:r>
            <a:r>
              <a:rPr lang="en-US" altLang="en-US" sz="2400" i="1" dirty="0">
                <a:latin typeface="Calibri" panose="020F0502020204030204" pitchFamily="34" charset="0"/>
                <a:cs typeface="Calibri" panose="020F0502020204030204" pitchFamily="34" charset="0"/>
              </a:rPr>
              <a:t> </a:t>
            </a:r>
            <a:r>
              <a:rPr lang="en-US" altLang="en-US" sz="2400" dirty="0">
                <a:latin typeface="Calibri" panose="020F0502020204030204" pitchFamily="34" charset="0"/>
                <a:cs typeface="Calibri" panose="020F0502020204030204" pitchFamily="34" charset="0"/>
              </a:rPr>
              <a:t>= interest rate for one period</a:t>
            </a:r>
          </a:p>
          <a:p>
            <a:pPr fontAlgn="auto">
              <a:lnSpc>
                <a:spcPct val="100000"/>
              </a:lnSpc>
              <a:spcBef>
                <a:spcPts val="624"/>
              </a:spcBef>
              <a:spcAft>
                <a:spcPts val="0"/>
              </a:spcAft>
            </a:pPr>
            <a:r>
              <a:rPr lang="en-US" altLang="en-US" sz="2400" i="1" dirty="0">
                <a:latin typeface="Calibri" panose="020F0502020204030204" pitchFamily="34" charset="0"/>
                <a:cs typeface="Calibri" panose="020F0502020204030204" pitchFamily="34" charset="0"/>
              </a:rPr>
              <a:t>n </a:t>
            </a:r>
            <a:r>
              <a:rPr lang="en-US" altLang="en-US" sz="2400" dirty="0">
                <a:latin typeface="Calibri" panose="020F0502020204030204" pitchFamily="34" charset="0"/>
                <a:cs typeface="Calibri" panose="020F0502020204030204" pitchFamily="34" charset="0"/>
              </a:rPr>
              <a:t>= number of periods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9886633"/>
      </p:ext>
    </p:extLst>
  </p:cSld>
  <p:clrMapOvr>
    <a:masterClrMapping/>
  </p:clrMapOvr>
  <p:transition>
    <p:wipe dir="r"/>
  </p:transition>
</p:sld>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10244</TotalTime>
  <Pages>43</Pages>
  <Words>4770</Words>
  <Application>Microsoft Office PowerPoint</Application>
  <PresentationFormat>On-screen Show (4:3)</PresentationFormat>
  <Paragraphs>1094</Paragraphs>
  <Slides>77</Slides>
  <Notes>73</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77</vt:i4>
      </vt:variant>
    </vt:vector>
  </HeadingPairs>
  <TitlesOfParts>
    <vt:vector size="89" baseType="lpstr">
      <vt:lpstr>Liberation Sans</vt:lpstr>
      <vt:lpstr>Arial</vt:lpstr>
      <vt:lpstr>Calibri</vt:lpstr>
      <vt:lpstr>Comic Sans MS</vt:lpstr>
      <vt:lpstr>Courier New</vt:lpstr>
      <vt:lpstr>Source Sans Pro</vt:lpstr>
      <vt:lpstr>Times New Roman</vt:lpstr>
      <vt:lpstr>Wingdings</vt:lpstr>
      <vt:lpstr>movnglnc</vt:lpstr>
      <vt:lpstr>Chapter Outline</vt:lpstr>
      <vt:lpstr>1_movnglnc</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Issuing Bonds</vt:lpstr>
      <vt:lpstr>Issuing Bonds</vt:lpstr>
      <vt:lpstr>Issuing Bonds at Face Value</vt:lpstr>
      <vt:lpstr>PowerPoint Presentation</vt:lpstr>
      <vt:lpstr>PowerPoint Presentation</vt:lpstr>
      <vt:lpstr>Issuing Bonds at a Discount</vt:lpstr>
      <vt:lpstr>Issuing Bonds at a Discount</vt:lpstr>
      <vt:lpstr>Issuing Bonds at a Discount</vt:lpstr>
      <vt:lpstr>Issuing Bonds at a Discount</vt:lpstr>
      <vt:lpstr>Issuing Bonds at a Discount</vt:lpstr>
      <vt:lpstr>Issuing Bonds at a Premium</vt:lpstr>
      <vt:lpstr>Issuing Bonds at a Premium</vt:lpstr>
      <vt:lpstr>Issuing Bonds at a Premium</vt:lpstr>
      <vt:lpstr>Issuing Bonds at a Premium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Xi Jiang</cp:lastModifiedBy>
  <cp:revision>1519</cp:revision>
  <cp:lastPrinted>1999-09-16T17:08:20Z</cp:lastPrinted>
  <dcterms:created xsi:type="dcterms:W3CDTF">1997-03-28T18:03:02Z</dcterms:created>
  <dcterms:modified xsi:type="dcterms:W3CDTF">2022-04-13T02:26:41Z</dcterms:modified>
</cp:coreProperties>
</file>