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17"/>
  </p:notesMasterIdLst>
  <p:handoutMasterIdLst>
    <p:handoutMasterId r:id="rId18"/>
  </p:handoutMasterIdLst>
  <p:sldIdLst>
    <p:sldId id="912" r:id="rId3"/>
    <p:sldId id="696" r:id="rId4"/>
    <p:sldId id="697" r:id="rId5"/>
    <p:sldId id="808" r:id="rId6"/>
    <p:sldId id="698" r:id="rId7"/>
    <p:sldId id="855" r:id="rId8"/>
    <p:sldId id="854" r:id="rId9"/>
    <p:sldId id="830" r:id="rId10"/>
    <p:sldId id="888" r:id="rId11"/>
    <p:sldId id="831" r:id="rId12"/>
    <p:sldId id="705" r:id="rId13"/>
    <p:sldId id="710" r:id="rId14"/>
    <p:sldId id="832" r:id="rId15"/>
    <p:sldId id="706" r:id="rId16"/>
  </p:sldIdLst>
  <p:sldSz cx="9144000" cy="6858000" type="screen4x3"/>
  <p:notesSz cx="7004050" cy="929005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900" b="1" kern="1200">
        <a:solidFill>
          <a:schemeClr val="tx1"/>
        </a:solidFill>
        <a:latin typeface="Arial" charset="0"/>
        <a:ea typeface="+mn-ea"/>
        <a:cs typeface="+mn-cs"/>
      </a:defRPr>
    </a:lvl1pPr>
    <a:lvl2pPr marL="457200" algn="ctr" rtl="0" eaLnBrk="0" fontAlgn="base" hangingPunct="0">
      <a:spcBef>
        <a:spcPct val="0"/>
      </a:spcBef>
      <a:spcAft>
        <a:spcPct val="0"/>
      </a:spcAft>
      <a:defRPr sz="2900" b="1" kern="1200">
        <a:solidFill>
          <a:schemeClr val="tx1"/>
        </a:solidFill>
        <a:latin typeface="Arial" charset="0"/>
        <a:ea typeface="+mn-ea"/>
        <a:cs typeface="+mn-cs"/>
      </a:defRPr>
    </a:lvl2pPr>
    <a:lvl3pPr marL="914400" algn="ctr" rtl="0" eaLnBrk="0" fontAlgn="base" hangingPunct="0">
      <a:spcBef>
        <a:spcPct val="0"/>
      </a:spcBef>
      <a:spcAft>
        <a:spcPct val="0"/>
      </a:spcAft>
      <a:defRPr sz="2900" b="1" kern="1200">
        <a:solidFill>
          <a:schemeClr val="tx1"/>
        </a:solidFill>
        <a:latin typeface="Arial" charset="0"/>
        <a:ea typeface="+mn-ea"/>
        <a:cs typeface="+mn-cs"/>
      </a:defRPr>
    </a:lvl3pPr>
    <a:lvl4pPr marL="1371600" algn="ctr" rtl="0" eaLnBrk="0" fontAlgn="base" hangingPunct="0">
      <a:spcBef>
        <a:spcPct val="0"/>
      </a:spcBef>
      <a:spcAft>
        <a:spcPct val="0"/>
      </a:spcAft>
      <a:defRPr sz="2900" b="1" kern="1200">
        <a:solidFill>
          <a:schemeClr val="tx1"/>
        </a:solidFill>
        <a:latin typeface="Arial" charset="0"/>
        <a:ea typeface="+mn-ea"/>
        <a:cs typeface="+mn-cs"/>
      </a:defRPr>
    </a:lvl4pPr>
    <a:lvl5pPr marL="1828800" algn="ctr" rtl="0" eaLnBrk="0" fontAlgn="base" hangingPunct="0">
      <a:spcBef>
        <a:spcPct val="0"/>
      </a:spcBef>
      <a:spcAft>
        <a:spcPct val="0"/>
      </a:spcAft>
      <a:defRPr sz="2900" b="1" kern="1200">
        <a:solidFill>
          <a:schemeClr val="tx1"/>
        </a:solidFill>
        <a:latin typeface="Arial" charset="0"/>
        <a:ea typeface="+mn-ea"/>
        <a:cs typeface="+mn-cs"/>
      </a:defRPr>
    </a:lvl5pPr>
    <a:lvl6pPr marL="2286000" algn="l" defTabSz="914400" rtl="0" eaLnBrk="1" latinLnBrk="0" hangingPunct="1">
      <a:defRPr sz="2900" b="1" kern="1200">
        <a:solidFill>
          <a:schemeClr val="tx1"/>
        </a:solidFill>
        <a:latin typeface="Arial" charset="0"/>
        <a:ea typeface="+mn-ea"/>
        <a:cs typeface="+mn-cs"/>
      </a:defRPr>
    </a:lvl6pPr>
    <a:lvl7pPr marL="2743200" algn="l" defTabSz="914400" rtl="0" eaLnBrk="1" latinLnBrk="0" hangingPunct="1">
      <a:defRPr sz="2900" b="1" kern="1200">
        <a:solidFill>
          <a:schemeClr val="tx1"/>
        </a:solidFill>
        <a:latin typeface="Arial" charset="0"/>
        <a:ea typeface="+mn-ea"/>
        <a:cs typeface="+mn-cs"/>
      </a:defRPr>
    </a:lvl7pPr>
    <a:lvl8pPr marL="3200400" algn="l" defTabSz="914400" rtl="0" eaLnBrk="1" latinLnBrk="0" hangingPunct="1">
      <a:defRPr sz="2900" b="1" kern="1200">
        <a:solidFill>
          <a:schemeClr val="tx1"/>
        </a:solidFill>
        <a:latin typeface="Arial" charset="0"/>
        <a:ea typeface="+mn-ea"/>
        <a:cs typeface="+mn-cs"/>
      </a:defRPr>
    </a:lvl8pPr>
    <a:lvl9pPr marL="3657600" algn="l" defTabSz="914400" rtl="0" eaLnBrk="1" latinLnBrk="0" hangingPunct="1">
      <a:defRPr sz="2900"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8A92AA8-E54B-416D-B461-20442155161E}">
          <p14:sldIdLst>
            <p14:sldId id="912"/>
            <p14:sldId id="696"/>
            <p14:sldId id="697"/>
            <p14:sldId id="808"/>
            <p14:sldId id="698"/>
            <p14:sldId id="855"/>
            <p14:sldId id="854"/>
            <p14:sldId id="830"/>
            <p14:sldId id="888"/>
            <p14:sldId id="831"/>
            <p14:sldId id="705"/>
            <p14:sldId id="710"/>
            <p14:sldId id="832"/>
            <p14:sldId id="7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006600"/>
    <a:srgbClr val="004070"/>
    <a:srgbClr val="00487E"/>
    <a:srgbClr val="480048"/>
    <a:srgbClr val="660066"/>
    <a:srgbClr val="80008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1515" autoAdjust="0"/>
  </p:normalViewPr>
  <p:slideViewPr>
    <p:cSldViewPr>
      <p:cViewPr varScale="1">
        <p:scale>
          <a:sx n="69" d="100"/>
          <a:sy n="69" d="100"/>
        </p:scale>
        <p:origin x="1166" y="2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130" d="100"/>
        <a:sy n="130" d="100"/>
      </p:scale>
      <p:origin x="0" y="11382"/>
    </p:cViewPr>
  </p:sorterViewPr>
  <p:notesViewPr>
    <p:cSldViewPr>
      <p:cViewPr>
        <p:scale>
          <a:sx n="75" d="100"/>
          <a:sy n="75" d="100"/>
        </p:scale>
        <p:origin x="-2310" y="-72"/>
      </p:cViewPr>
      <p:guideLst>
        <p:guide orient="horz" pos="2925"/>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282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88938" y="4413250"/>
            <a:ext cx="6303962" cy="417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71" tIns="45130" rIns="91871" bIns="4513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8067" name="Rectangle 3"/>
          <p:cNvSpPr>
            <a:spLocks noGrp="1" noRot="1" noChangeAspect="1" noChangeArrowheads="1" noTextEdit="1"/>
          </p:cNvSpPr>
          <p:nvPr>
            <p:ph type="sldImg" idx="2"/>
          </p:nvPr>
        </p:nvSpPr>
        <p:spPr bwMode="auto">
          <a:xfrm>
            <a:off x="1189038" y="703263"/>
            <a:ext cx="4627562" cy="34702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6184718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457200" algn="l" rtl="0" eaLnBrk="0" fontAlgn="base" hangingPunct="0">
      <a:spcBef>
        <a:spcPct val="30000"/>
      </a:spcBef>
      <a:spcAft>
        <a:spcPct val="0"/>
      </a:spcAft>
      <a:defRPr sz="1400" kern="1200">
        <a:solidFill>
          <a:schemeClr val="tx1"/>
        </a:solidFill>
        <a:latin typeface="Arial" charset="0"/>
        <a:ea typeface="+mn-ea"/>
        <a:cs typeface="+mn-cs"/>
      </a:defRPr>
    </a:lvl2pPr>
    <a:lvl3pPr marL="914400" algn="l" rtl="0" eaLnBrk="0" fontAlgn="base" hangingPunct="0">
      <a:spcBef>
        <a:spcPct val="30000"/>
      </a:spcBef>
      <a:spcAft>
        <a:spcPct val="0"/>
      </a:spcAft>
      <a:defRPr sz="1400" kern="1200">
        <a:solidFill>
          <a:schemeClr val="tx1"/>
        </a:solidFill>
        <a:latin typeface="Arial" charset="0"/>
        <a:ea typeface="+mn-ea"/>
        <a:cs typeface="+mn-cs"/>
      </a:defRPr>
    </a:lvl3pPr>
    <a:lvl4pPr marL="1371600" algn="l" rtl="0" eaLnBrk="0" fontAlgn="base" hangingPunct="0">
      <a:spcBef>
        <a:spcPct val="30000"/>
      </a:spcBef>
      <a:spcAft>
        <a:spcPct val="0"/>
      </a:spcAft>
      <a:defRPr sz="1400" kern="1200">
        <a:solidFill>
          <a:schemeClr val="tx1"/>
        </a:solidFill>
        <a:latin typeface="Arial" charset="0"/>
        <a:ea typeface="+mn-ea"/>
        <a:cs typeface="+mn-cs"/>
      </a:defRPr>
    </a:lvl4pPr>
    <a:lvl5pPr marL="1828800" algn="l" rtl="0" eaLnBrk="0" fontAlgn="base" hangingPunct="0">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p>
            <a:fld id="{DFA11CB5-202C-4B9E-9577-32DF0B5CAADC}" type="datetime1">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DEE7D-FEC5-4127-AD74-D6170319EA96}" type="slidenum">
              <a:rPr lang="en-US" smtClean="0"/>
              <a:t>‹#›</a:t>
            </a:fld>
            <a:endParaRPr lang="en-US"/>
          </a:p>
        </p:txBody>
      </p:sp>
    </p:spTree>
    <p:extLst>
      <p:ext uri="{BB962C8B-B14F-4D97-AF65-F5344CB8AC3E}">
        <p14:creationId xmlns:p14="http://schemas.microsoft.com/office/powerpoint/2010/main" val="2016638723"/>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FDF259-4D66-46B3-A563-85771DED3EB5}" type="datetime1">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DEE7D-FEC5-4127-AD74-D6170319EA96}" type="slidenum">
              <a:rPr lang="en-US" smtClean="0"/>
              <a:t>‹#›</a:t>
            </a:fld>
            <a:endParaRPr lang="en-US"/>
          </a:p>
        </p:txBody>
      </p:sp>
    </p:spTree>
    <p:extLst>
      <p:ext uri="{BB962C8B-B14F-4D97-AF65-F5344CB8AC3E}">
        <p14:creationId xmlns:p14="http://schemas.microsoft.com/office/powerpoint/2010/main" val="103485403"/>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AEEEBE-40D3-47D8-8768-8638AA9CC278}" type="datetime1">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DEE7D-FEC5-4127-AD74-D6170319EA96}" type="slidenum">
              <a:rPr lang="en-US" smtClean="0"/>
              <a:t>‹#›</a:t>
            </a:fld>
            <a:endParaRPr lang="en-US"/>
          </a:p>
        </p:txBody>
      </p:sp>
    </p:spTree>
    <p:extLst>
      <p:ext uri="{BB962C8B-B14F-4D97-AF65-F5344CB8AC3E}">
        <p14:creationId xmlns:p14="http://schemas.microsoft.com/office/powerpoint/2010/main" val="2274532838"/>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p>
            <a:fld id="{3B386659-0986-4003-B04D-1E796E5EECF1}" type="datetime1">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3377497086"/>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4FA658-8222-458C-A19F-161137C4AE27}" type="datetime1">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1542060652"/>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p>
            <a:fld id="{936760F6-465E-4388-AC84-BB66C2DFDC79}" type="datetime1">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2914603022"/>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586173-1B6D-40A9-A3E2-84E60081524D}" type="datetime1">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2066851992"/>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0AD5C4-AF16-4E71-9DF0-A44038C41C73}" type="datetime1">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2999893281"/>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013D07-B662-45BA-AB27-964EE7B169A2}" type="datetime1">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547537867"/>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555697-E7C6-4D61-91E2-64BC376FF042}" type="datetime1">
              <a:rPr lang="en-US" smtClean="0"/>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3410287936"/>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9A2AF4-8574-46BF-8714-E4C8FF2082F3}" type="datetime1">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3072042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CC2B5-D936-4801-BF08-3D4F14651F29}" type="datetime1">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DEE7D-FEC5-4127-AD74-D6170319EA96}" type="slidenum">
              <a:rPr lang="en-US" smtClean="0"/>
              <a:t>‹#›</a:t>
            </a:fld>
            <a:endParaRPr lang="en-US"/>
          </a:p>
        </p:txBody>
      </p:sp>
    </p:spTree>
    <p:extLst>
      <p:ext uri="{BB962C8B-B14F-4D97-AF65-F5344CB8AC3E}">
        <p14:creationId xmlns:p14="http://schemas.microsoft.com/office/powerpoint/2010/main" val="1829729806"/>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E39C09-1225-4FB3-8D84-D87523CF119B}" type="datetime1">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34993289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A2D71A-EEB7-498D-8A6D-658FE5EA8837}" type="datetime1">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30528100"/>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DD52C-B3EB-4656-A08B-01802B8BF9CD}" type="datetime1">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3030108651"/>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350" y="354013"/>
            <a:ext cx="7607300" cy="560387"/>
          </a:xfrm>
        </p:spPr>
        <p:txBody>
          <a:bodyPr/>
          <a:lstStyle/>
          <a:p>
            <a:r>
              <a:rPr lang="en-US"/>
              <a:t>Click to edit Master title style</a:t>
            </a:r>
          </a:p>
        </p:txBody>
      </p:sp>
      <p:sp>
        <p:nvSpPr>
          <p:cNvPr id="3" name="Text Placeholder 2"/>
          <p:cNvSpPr>
            <a:spLocks noGrp="1"/>
          </p:cNvSpPr>
          <p:nvPr>
            <p:ph type="body" sz="half" idx="1"/>
          </p:nvPr>
        </p:nvSpPr>
        <p:spPr>
          <a:xfrm>
            <a:off x="381000" y="11430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125DB2-1BD9-480F-A346-A544A379FA8F}" type="datetime1">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1822D-0D9B-402C-9A88-A460DC11987A}" type="slidenum">
              <a:rPr lang="en-US" smtClean="0"/>
              <a:t>‹#›</a:t>
            </a:fld>
            <a:endParaRPr lang="en-US"/>
          </a:p>
        </p:txBody>
      </p:sp>
    </p:spTree>
    <p:extLst>
      <p:ext uri="{BB962C8B-B14F-4D97-AF65-F5344CB8AC3E}">
        <p14:creationId xmlns:p14="http://schemas.microsoft.com/office/powerpoint/2010/main" val="3477476402"/>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1454B6-88EF-4968-B2BA-21941F874527}" type="datetime1">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1822D-0D9B-402C-9A88-A460DC11987A}"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268250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p>
            <a:fld id="{F89D16FD-6FBB-4656-9EB4-DF0088AF8680}" type="datetime1">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DEE7D-FEC5-4127-AD74-D6170319EA96}" type="slidenum">
              <a:rPr lang="en-US" smtClean="0"/>
              <a:t>‹#›</a:t>
            </a:fld>
            <a:endParaRPr lang="en-US"/>
          </a:p>
        </p:txBody>
      </p:sp>
    </p:spTree>
    <p:extLst>
      <p:ext uri="{BB962C8B-B14F-4D97-AF65-F5344CB8AC3E}">
        <p14:creationId xmlns:p14="http://schemas.microsoft.com/office/powerpoint/2010/main" val="39104048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9D0B4-A694-4D30-B8FB-CBF46E061668}" type="datetime1">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DEE7D-FEC5-4127-AD74-D6170319EA96}" type="slidenum">
              <a:rPr lang="en-US" smtClean="0"/>
              <a:t>‹#›</a:t>
            </a:fld>
            <a:endParaRPr lang="en-US"/>
          </a:p>
        </p:txBody>
      </p:sp>
    </p:spTree>
    <p:extLst>
      <p:ext uri="{BB962C8B-B14F-4D97-AF65-F5344CB8AC3E}">
        <p14:creationId xmlns:p14="http://schemas.microsoft.com/office/powerpoint/2010/main" val="23082080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61B873-0B97-4134-87E0-5F9AABDB7D51}" type="datetime1">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1DEE7D-FEC5-4127-AD74-D6170319EA96}" type="slidenum">
              <a:rPr lang="en-US" smtClean="0"/>
              <a:t>‹#›</a:t>
            </a:fld>
            <a:endParaRPr lang="en-US"/>
          </a:p>
        </p:txBody>
      </p:sp>
    </p:spTree>
    <p:extLst>
      <p:ext uri="{BB962C8B-B14F-4D97-AF65-F5344CB8AC3E}">
        <p14:creationId xmlns:p14="http://schemas.microsoft.com/office/powerpoint/2010/main" val="2152786450"/>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6DDAA2AD-66E9-435C-85A1-800782BAEE4D}" type="datetime1">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1DEE7D-FEC5-4127-AD74-D6170319EA96}" type="slidenum">
              <a:rPr lang="en-US" smtClean="0"/>
              <a:t>‹#›</a:t>
            </a:fld>
            <a:endParaRPr lang="en-US"/>
          </a:p>
        </p:txBody>
      </p:sp>
    </p:spTree>
    <p:extLst>
      <p:ext uri="{BB962C8B-B14F-4D97-AF65-F5344CB8AC3E}">
        <p14:creationId xmlns:p14="http://schemas.microsoft.com/office/powerpoint/2010/main" val="306051982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96936-A25A-4E81-863E-45E177BFA43B}" type="datetime1">
              <a:rPr lang="en-US" smtClean="0"/>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1DEE7D-FEC5-4127-AD74-D6170319EA96}" type="slidenum">
              <a:rPr lang="en-US" smtClean="0"/>
              <a:t>‹#›</a:t>
            </a:fld>
            <a:endParaRPr lang="en-US"/>
          </a:p>
        </p:txBody>
      </p:sp>
    </p:spTree>
    <p:extLst>
      <p:ext uri="{BB962C8B-B14F-4D97-AF65-F5344CB8AC3E}">
        <p14:creationId xmlns:p14="http://schemas.microsoft.com/office/powerpoint/2010/main" val="91949003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0019B-E5E6-4265-AB4D-52EFF3A144F8}" type="datetime1">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DEE7D-FEC5-4127-AD74-D6170319EA96}" type="slidenum">
              <a:rPr lang="en-US" smtClean="0"/>
              <a:t>‹#›</a:t>
            </a:fld>
            <a:endParaRPr lang="en-US"/>
          </a:p>
        </p:txBody>
      </p:sp>
    </p:spTree>
    <p:extLst>
      <p:ext uri="{BB962C8B-B14F-4D97-AF65-F5344CB8AC3E}">
        <p14:creationId xmlns:p14="http://schemas.microsoft.com/office/powerpoint/2010/main" val="3617590474"/>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6EB52-B366-4F65-AE6E-DC490685248D}" type="datetime1">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DEE7D-FEC5-4127-AD74-D6170319EA96}" type="slidenum">
              <a:rPr lang="en-US" smtClean="0"/>
              <a:t>‹#›</a:t>
            </a:fld>
            <a:endParaRPr lang="en-US"/>
          </a:p>
        </p:txBody>
      </p:sp>
    </p:spTree>
    <p:extLst>
      <p:ext uri="{BB962C8B-B14F-4D97-AF65-F5344CB8AC3E}">
        <p14:creationId xmlns:p14="http://schemas.microsoft.com/office/powerpoint/2010/main" val="356648070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1DF92-A3EF-47C9-906B-AF53960C9C45}" type="datetime1">
              <a:rPr lang="en-US" smtClean="0"/>
              <a:t>2/15/2022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1DEE7D-FEC5-4127-AD74-D6170319EA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hf hdr="0" ftr="0" dt="0"/>
  <p:txStyles>
    <p:titleStyle>
      <a:lvl1pPr algn="ctr" rtl="0" eaLnBrk="0" fontAlgn="base" hangingPunct="0">
        <a:spcBef>
          <a:spcPct val="0"/>
        </a:spcBef>
        <a:spcAft>
          <a:spcPct val="0"/>
        </a:spcAft>
        <a:defRPr sz="3000" b="1" i="1">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C0C0C0"/>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C0C0C0"/>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C0C0C0"/>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C0C0C0"/>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C0C0C0"/>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C0C0C0"/>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C0C0C0"/>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C0C0C0"/>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8" name="Rectangle 14"/>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99D2F-C1F3-4F58-B052-FAEE25522D37}" type="datetime1">
              <a:rPr lang="en-US" smtClean="0"/>
              <a:t>2/15/2022</a:t>
            </a:fld>
            <a:endParaRPr lang="en-US"/>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1822D-0D9B-402C-9A88-A460DC11987A}" type="slidenum">
              <a:rPr lang="en-US" smtClean="0"/>
              <a:t>‹#›</a:t>
            </a:fld>
            <a:endParaRPr lang="en-US"/>
          </a:p>
        </p:txBody>
      </p:sp>
    </p:spTree>
    <p:extLst>
      <p:ext uri="{BB962C8B-B14F-4D97-AF65-F5344CB8AC3E}">
        <p14:creationId xmlns:p14="http://schemas.microsoft.com/office/powerpoint/2010/main" val="360505188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wipe dir="r"/>
  </p:transition>
  <p:hf hdr="0" ftr="0" dt="0"/>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a:t>
            </a:r>
          </a:p>
        </p:txBody>
      </p:sp>
      <p:sp>
        <p:nvSpPr>
          <p:cNvPr id="20487" name="Line 2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Slide Number Placeholder 1"/>
          <p:cNvSpPr>
            <a:spLocks noGrp="1"/>
          </p:cNvSpPr>
          <p:nvPr>
            <p:ph type="sldNum" sz="quarter" idx="12"/>
          </p:nvPr>
        </p:nvSpPr>
        <p:spPr/>
        <p:txBody>
          <a:bodyPr/>
          <a:lstStyle/>
          <a:p>
            <a:fld id="{5E1DEE7D-FEC5-4127-AD74-D6170319EA96}" type="slidenum">
              <a:rPr lang="en-US" smtClean="0"/>
              <a:t>1</a:t>
            </a:fld>
            <a:endParaRPr lang="en-US"/>
          </a:p>
        </p:txBody>
      </p:sp>
      <p:sp>
        <p:nvSpPr>
          <p:cNvPr id="11" name="Text Box 2"/>
          <p:cNvSpPr txBox="1">
            <a:spLocks noChangeArrowheads="1"/>
          </p:cNvSpPr>
          <p:nvPr/>
        </p:nvSpPr>
        <p:spPr bwMode="auto">
          <a:xfrm>
            <a:off x="618699" y="2833687"/>
            <a:ext cx="7556500" cy="3000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900" b="1">
                <a:solidFill>
                  <a:schemeClr val="tx1"/>
                </a:solidFill>
                <a:latin typeface="Arial" charset="0"/>
              </a:defRPr>
            </a:lvl1pPr>
            <a:lvl2pPr marL="685800" indent="-45720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lvl="1" algn="l">
              <a:lnSpc>
                <a:spcPct val="125000"/>
              </a:lnSpc>
              <a:spcBef>
                <a:spcPct val="50000"/>
              </a:spcBef>
              <a:buClr>
                <a:srgbClr val="800000"/>
              </a:buClr>
              <a:buSzPct val="80000"/>
              <a:buFont typeface="Wingdings" pitchFamily="2" charset="2"/>
              <a:buChar char="u"/>
            </a:pPr>
            <a:r>
              <a:rPr lang="en-US" altLang="en-US" sz="2100" b="0" dirty="0">
                <a:latin typeface="Liberation Sans" panose="020B0604020202020204" pitchFamily="34" charset="0"/>
              </a:rPr>
              <a:t>Process of </a:t>
            </a:r>
            <a:r>
              <a:rPr lang="en-US" altLang="en-US" sz="2100" dirty="0">
                <a:latin typeface="Liberation Sans" panose="020B0604020202020204" pitchFamily="34" charset="0"/>
              </a:rPr>
              <a:t>cost allocation</a:t>
            </a:r>
            <a:r>
              <a:rPr lang="en-US" altLang="en-US" sz="2100" b="0" dirty="0">
                <a:latin typeface="Liberation Sans" panose="020B0604020202020204" pitchFamily="34" charset="0"/>
              </a:rPr>
              <a:t>, </a:t>
            </a:r>
            <a:r>
              <a:rPr lang="en-US" altLang="en-US" sz="2100" dirty="0">
                <a:latin typeface="Liberation Sans" panose="020B0604020202020204" pitchFamily="34" charset="0"/>
              </a:rPr>
              <a:t>not asset valuation</a:t>
            </a:r>
            <a:r>
              <a:rPr lang="en-US" altLang="en-US" sz="2100" b="0" dirty="0">
                <a:latin typeface="Liberation Sans" panose="020B0604020202020204" pitchFamily="34" charset="0"/>
              </a:rPr>
              <a:t>.</a:t>
            </a:r>
          </a:p>
          <a:p>
            <a:pPr lvl="1" algn="l">
              <a:lnSpc>
                <a:spcPct val="125000"/>
              </a:lnSpc>
              <a:spcBef>
                <a:spcPct val="50000"/>
              </a:spcBef>
              <a:buClr>
                <a:srgbClr val="800000"/>
              </a:buClr>
              <a:buSzPct val="80000"/>
              <a:buFont typeface="Wingdings" pitchFamily="2" charset="2"/>
              <a:buChar char="u"/>
            </a:pPr>
            <a:r>
              <a:rPr lang="en-US" altLang="en-US" sz="2100" b="0" dirty="0">
                <a:latin typeface="Liberation Sans" panose="020B0604020202020204" pitchFamily="34" charset="0"/>
              </a:rPr>
              <a:t>Applies to land improvements, buildings, and equipment, </a:t>
            </a:r>
            <a:r>
              <a:rPr lang="en-US" altLang="en-US" sz="2100" dirty="0">
                <a:latin typeface="Liberation Sans" panose="020B0604020202020204" pitchFamily="34" charset="0"/>
              </a:rPr>
              <a:t>not land</a:t>
            </a:r>
            <a:r>
              <a:rPr lang="en-US" altLang="en-US" sz="2100" b="0" dirty="0">
                <a:latin typeface="Liberation Sans" panose="020B0604020202020204" pitchFamily="34" charset="0"/>
              </a:rPr>
              <a:t>.</a:t>
            </a:r>
          </a:p>
          <a:p>
            <a:pPr lvl="1" algn="l">
              <a:lnSpc>
                <a:spcPct val="125000"/>
              </a:lnSpc>
              <a:spcBef>
                <a:spcPct val="50000"/>
              </a:spcBef>
              <a:buClr>
                <a:srgbClr val="800000"/>
              </a:buClr>
              <a:buSzPct val="80000"/>
              <a:buFont typeface="Wingdings" pitchFamily="2" charset="2"/>
              <a:buChar char="u"/>
            </a:pPr>
            <a:r>
              <a:rPr lang="en-US" altLang="en-US" sz="2100" b="0" dirty="0">
                <a:latin typeface="Liberation Sans" panose="020B0604020202020204" pitchFamily="34" charset="0"/>
              </a:rPr>
              <a:t>Depreciable because the </a:t>
            </a:r>
            <a:r>
              <a:rPr lang="en-US" altLang="en-US" sz="2100" dirty="0">
                <a:latin typeface="Liberation Sans" panose="020B0604020202020204" pitchFamily="34" charset="0"/>
              </a:rPr>
              <a:t>revenue-producing ability of asset will decline</a:t>
            </a:r>
            <a:r>
              <a:rPr lang="en-US" altLang="en-US" sz="2100" b="0" dirty="0">
                <a:latin typeface="Liberation Sans" panose="020B0604020202020204" pitchFamily="34" charset="0"/>
              </a:rPr>
              <a:t> over the asset’s useful life.</a:t>
            </a:r>
          </a:p>
          <a:p>
            <a:pPr lvl="1" algn="l">
              <a:lnSpc>
                <a:spcPct val="125000"/>
              </a:lnSpc>
              <a:spcBef>
                <a:spcPct val="50000"/>
              </a:spcBef>
              <a:buClr>
                <a:srgbClr val="800000"/>
              </a:buClr>
              <a:buSzPct val="80000"/>
              <a:buFont typeface="Wingdings" pitchFamily="2" charset="2"/>
              <a:buChar char="u"/>
            </a:pPr>
            <a:r>
              <a:rPr lang="en-US" altLang="en-US" sz="2100" b="0" dirty="0">
                <a:latin typeface="Liberation Sans" panose="020B0604020202020204" pitchFamily="34" charset="0"/>
              </a:rPr>
              <a:t>Consistent with the </a:t>
            </a:r>
            <a:r>
              <a:rPr lang="en-US" altLang="en-US" sz="2100" dirty="0">
                <a:latin typeface="Liberation Sans" panose="020B0604020202020204" pitchFamily="34" charset="0"/>
              </a:rPr>
              <a:t>going concern assumption.</a:t>
            </a:r>
            <a:endParaRPr lang="en-US" altLang="en-US" sz="2100" b="0" dirty="0">
              <a:latin typeface="Liberation Sans" panose="020B0604020202020204" pitchFamily="34" charset="0"/>
            </a:endParaRPr>
          </a:p>
        </p:txBody>
      </p:sp>
      <p:sp>
        <p:nvSpPr>
          <p:cNvPr id="12" name="Text Box 3"/>
          <p:cNvSpPr txBox="1">
            <a:spLocks noChangeArrowheads="1"/>
          </p:cNvSpPr>
          <p:nvPr/>
        </p:nvSpPr>
        <p:spPr bwMode="auto">
          <a:xfrm>
            <a:off x="618699" y="1401762"/>
            <a:ext cx="800100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25000"/>
              </a:lnSpc>
              <a:spcBef>
                <a:spcPct val="50000"/>
              </a:spcBef>
              <a:spcAft>
                <a:spcPct val="20000"/>
              </a:spcAft>
              <a:buSzPct val="80000"/>
            </a:pPr>
            <a:r>
              <a:rPr lang="en-US" altLang="en-US" sz="2200" b="0" dirty="0">
                <a:latin typeface="Liberation Sans" panose="020B0604020202020204" pitchFamily="34" charset="0"/>
              </a:rPr>
              <a:t>Process of </a:t>
            </a:r>
            <a:r>
              <a:rPr lang="en-US" altLang="en-US" sz="2200" dirty="0">
                <a:latin typeface="Liberation Sans" panose="020B0604020202020204" pitchFamily="34" charset="0"/>
              </a:rPr>
              <a:t>allocating to expense the cost of a plant asset </a:t>
            </a:r>
            <a:r>
              <a:rPr lang="en-US" altLang="en-US" sz="2200" b="0" dirty="0">
                <a:latin typeface="Liberation Sans" panose="020B0604020202020204" pitchFamily="34" charset="0"/>
              </a:rPr>
              <a:t>over its useful (service) life in a rational and systematic manner.</a:t>
            </a:r>
          </a:p>
        </p:txBody>
      </p:sp>
    </p:spTree>
    <p:extLst>
      <p:ext uri="{BB962C8B-B14F-4D97-AF65-F5344CB8AC3E}">
        <p14:creationId xmlns:p14="http://schemas.microsoft.com/office/powerpoint/2010/main" val="335844803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extLst>
              <p:ext uri="{D42A27DB-BD31-4B8C-83A1-F6EECF244321}">
                <p14:modId xmlns:p14="http://schemas.microsoft.com/office/powerpoint/2010/main" val="1307979488"/>
              </p:ext>
            </p:extLst>
          </p:nvPr>
        </p:nvGraphicFramePr>
        <p:xfrm>
          <a:off x="76200" y="1849438"/>
          <a:ext cx="8940800" cy="3922712"/>
        </p:xfrm>
        <a:graphic>
          <a:graphicData uri="http://schemas.openxmlformats.org/presentationml/2006/ole">
            <mc:AlternateContent xmlns:mc="http://schemas.openxmlformats.org/markup-compatibility/2006">
              <mc:Choice xmlns:v="urn:schemas-microsoft-com:vml" Requires="v">
                <p:oleObj spid="_x0000_s5123" name="Worksheet" r:id="rId4" imgW="4638664" imgH="2047986" progId="Excel.Sheet.8">
                  <p:embed/>
                </p:oleObj>
              </mc:Choice>
              <mc:Fallback>
                <p:oleObj name="Worksheet" r:id="rId4" imgW="4638664" imgH="2047986"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849438"/>
                        <a:ext cx="8940800" cy="3922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7" name="Text Box 3"/>
          <p:cNvSpPr txBox="1">
            <a:spLocks noChangeArrowheads="1"/>
          </p:cNvSpPr>
          <p:nvPr/>
        </p:nvSpPr>
        <p:spPr bwMode="auto">
          <a:xfrm>
            <a:off x="609600" y="1295400"/>
            <a:ext cx="8153400" cy="453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05000"/>
              </a:lnSpc>
              <a:spcBef>
                <a:spcPct val="30000"/>
              </a:spcBef>
              <a:buSzPct val="80000"/>
            </a:pPr>
            <a:r>
              <a:rPr lang="en-US" altLang="en-US" sz="2400" dirty="0">
                <a:latin typeface="Liberation Sans" panose="020B0604020202020204" pitchFamily="34" charset="0"/>
              </a:rPr>
              <a:t>Illustration:  (Units-of-Activity)</a:t>
            </a:r>
          </a:p>
        </p:txBody>
      </p:sp>
      <p:sp>
        <p:nvSpPr>
          <p:cNvPr id="26628" name="Text Box 4"/>
          <p:cNvSpPr txBox="1">
            <a:spLocks noChangeArrowheads="1"/>
          </p:cNvSpPr>
          <p:nvPr/>
        </p:nvSpPr>
        <p:spPr bwMode="auto">
          <a:xfrm>
            <a:off x="228600" y="3005138"/>
            <a:ext cx="9144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2017</a:t>
            </a:r>
          </a:p>
        </p:txBody>
      </p:sp>
      <p:sp>
        <p:nvSpPr>
          <p:cNvPr id="1137669" name="Text Box 5"/>
          <p:cNvSpPr txBox="1">
            <a:spLocks noChangeArrowheads="1"/>
          </p:cNvSpPr>
          <p:nvPr/>
        </p:nvSpPr>
        <p:spPr bwMode="auto">
          <a:xfrm>
            <a:off x="1143000" y="3005138"/>
            <a:ext cx="10668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15,000</a:t>
            </a:r>
          </a:p>
        </p:txBody>
      </p:sp>
      <p:sp>
        <p:nvSpPr>
          <p:cNvPr id="1137670" name="Text Box 6"/>
          <p:cNvSpPr txBox="1">
            <a:spLocks noChangeArrowheads="1"/>
          </p:cNvSpPr>
          <p:nvPr/>
        </p:nvSpPr>
        <p:spPr bwMode="auto">
          <a:xfrm>
            <a:off x="2667000" y="3005138"/>
            <a:ext cx="990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$ 0.12</a:t>
            </a:r>
          </a:p>
        </p:txBody>
      </p:sp>
      <p:sp>
        <p:nvSpPr>
          <p:cNvPr id="1137671" name="Text Box 7"/>
          <p:cNvSpPr txBox="1">
            <a:spLocks noChangeArrowheads="1"/>
          </p:cNvSpPr>
          <p:nvPr/>
        </p:nvSpPr>
        <p:spPr bwMode="auto">
          <a:xfrm>
            <a:off x="4267200" y="3005138"/>
            <a:ext cx="10287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$ 1,800</a:t>
            </a:r>
          </a:p>
        </p:txBody>
      </p:sp>
      <p:sp>
        <p:nvSpPr>
          <p:cNvPr id="1137672" name="Text Box 8"/>
          <p:cNvSpPr txBox="1">
            <a:spLocks noChangeArrowheads="1"/>
          </p:cNvSpPr>
          <p:nvPr/>
        </p:nvSpPr>
        <p:spPr bwMode="auto">
          <a:xfrm>
            <a:off x="5791200" y="3005138"/>
            <a:ext cx="12192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$ 1,800</a:t>
            </a:r>
          </a:p>
        </p:txBody>
      </p:sp>
      <p:sp>
        <p:nvSpPr>
          <p:cNvPr id="1137673" name="Text Box 9"/>
          <p:cNvSpPr txBox="1">
            <a:spLocks noChangeArrowheads="1"/>
          </p:cNvSpPr>
          <p:nvPr/>
        </p:nvSpPr>
        <p:spPr bwMode="auto">
          <a:xfrm>
            <a:off x="7620000" y="3005138"/>
            <a:ext cx="11430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$ 11,200</a:t>
            </a:r>
          </a:p>
        </p:txBody>
      </p:sp>
      <p:sp>
        <p:nvSpPr>
          <p:cNvPr id="26634" name="Text Box 10"/>
          <p:cNvSpPr txBox="1">
            <a:spLocks noChangeArrowheads="1"/>
          </p:cNvSpPr>
          <p:nvPr/>
        </p:nvSpPr>
        <p:spPr bwMode="auto">
          <a:xfrm>
            <a:off x="228600" y="3414713"/>
            <a:ext cx="9144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2018</a:t>
            </a:r>
          </a:p>
        </p:txBody>
      </p:sp>
      <p:sp>
        <p:nvSpPr>
          <p:cNvPr id="1137675" name="Text Box 11"/>
          <p:cNvSpPr txBox="1">
            <a:spLocks noChangeArrowheads="1"/>
          </p:cNvSpPr>
          <p:nvPr/>
        </p:nvSpPr>
        <p:spPr bwMode="auto">
          <a:xfrm>
            <a:off x="1143000" y="3414713"/>
            <a:ext cx="10668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30,000</a:t>
            </a:r>
          </a:p>
        </p:txBody>
      </p:sp>
      <p:sp>
        <p:nvSpPr>
          <p:cNvPr id="1137676" name="Text Box 12"/>
          <p:cNvSpPr txBox="1">
            <a:spLocks noChangeArrowheads="1"/>
          </p:cNvSpPr>
          <p:nvPr/>
        </p:nvSpPr>
        <p:spPr bwMode="auto">
          <a:xfrm>
            <a:off x="2667000" y="3414713"/>
            <a:ext cx="990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00100" algn="r"/>
              </a:tabLst>
              <a:defRPr sz="2900" b="1">
                <a:solidFill>
                  <a:schemeClr val="tx1"/>
                </a:solidFill>
                <a:latin typeface="Arial" charset="0"/>
              </a:defRPr>
            </a:lvl1pPr>
            <a:lvl2pPr marL="742950" indent="-285750">
              <a:tabLst>
                <a:tab pos="800100" algn="r"/>
              </a:tabLst>
              <a:defRPr sz="2900" b="1">
                <a:solidFill>
                  <a:schemeClr val="tx1"/>
                </a:solidFill>
                <a:latin typeface="Arial" charset="0"/>
              </a:defRPr>
            </a:lvl2pPr>
            <a:lvl3pPr marL="1143000" indent="-228600">
              <a:tabLst>
                <a:tab pos="800100" algn="r"/>
              </a:tabLst>
              <a:defRPr sz="2900" b="1">
                <a:solidFill>
                  <a:schemeClr val="tx1"/>
                </a:solidFill>
                <a:latin typeface="Arial" charset="0"/>
              </a:defRPr>
            </a:lvl3pPr>
            <a:lvl4pPr marL="1600200" indent="-228600">
              <a:tabLst>
                <a:tab pos="800100" algn="r"/>
              </a:tabLst>
              <a:defRPr sz="2900" b="1">
                <a:solidFill>
                  <a:schemeClr val="tx1"/>
                </a:solidFill>
                <a:latin typeface="Arial" charset="0"/>
              </a:defRPr>
            </a:lvl4pPr>
            <a:lvl5pPr marL="2057400" indent="-228600">
              <a:tabLst>
                <a:tab pos="800100" algn="r"/>
              </a:tabLst>
              <a:defRPr sz="2900" b="1">
                <a:solidFill>
                  <a:schemeClr val="tx1"/>
                </a:solidFill>
                <a:latin typeface="Arial" charset="0"/>
              </a:defRPr>
            </a:lvl5pPr>
            <a:lvl6pPr marL="2514600" indent="-228600" algn="ctr" eaLnBrk="0" fontAlgn="base" hangingPunct="0">
              <a:spcBef>
                <a:spcPct val="0"/>
              </a:spcBef>
              <a:spcAft>
                <a:spcPct val="0"/>
              </a:spcAft>
              <a:tabLst>
                <a:tab pos="800100" algn="r"/>
              </a:tabLst>
              <a:defRPr sz="2900" b="1">
                <a:solidFill>
                  <a:schemeClr val="tx1"/>
                </a:solidFill>
                <a:latin typeface="Arial" charset="0"/>
              </a:defRPr>
            </a:lvl6pPr>
            <a:lvl7pPr marL="2971800" indent="-228600" algn="ctr" eaLnBrk="0" fontAlgn="base" hangingPunct="0">
              <a:spcBef>
                <a:spcPct val="0"/>
              </a:spcBef>
              <a:spcAft>
                <a:spcPct val="0"/>
              </a:spcAft>
              <a:tabLst>
                <a:tab pos="800100" algn="r"/>
              </a:tabLst>
              <a:defRPr sz="2900" b="1">
                <a:solidFill>
                  <a:schemeClr val="tx1"/>
                </a:solidFill>
                <a:latin typeface="Arial" charset="0"/>
              </a:defRPr>
            </a:lvl7pPr>
            <a:lvl8pPr marL="3429000" indent="-228600" algn="ctr" eaLnBrk="0" fontAlgn="base" hangingPunct="0">
              <a:spcBef>
                <a:spcPct val="0"/>
              </a:spcBef>
              <a:spcAft>
                <a:spcPct val="0"/>
              </a:spcAft>
              <a:tabLst>
                <a:tab pos="800100" algn="r"/>
              </a:tabLst>
              <a:defRPr sz="2900" b="1">
                <a:solidFill>
                  <a:schemeClr val="tx1"/>
                </a:solidFill>
                <a:latin typeface="Arial" charset="0"/>
              </a:defRPr>
            </a:lvl8pPr>
            <a:lvl9pPr marL="3886200" indent="-228600" algn="ctr" eaLnBrk="0" fontAlgn="base" hangingPunct="0">
              <a:spcBef>
                <a:spcPct val="0"/>
              </a:spcBef>
              <a:spcAft>
                <a:spcPct val="0"/>
              </a:spcAft>
              <a:tabLst>
                <a:tab pos="80010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0.12</a:t>
            </a:r>
          </a:p>
        </p:txBody>
      </p:sp>
      <p:sp>
        <p:nvSpPr>
          <p:cNvPr id="1137677" name="Text Box 13"/>
          <p:cNvSpPr txBox="1">
            <a:spLocks noChangeArrowheads="1"/>
          </p:cNvSpPr>
          <p:nvPr/>
        </p:nvSpPr>
        <p:spPr bwMode="auto">
          <a:xfrm>
            <a:off x="4267200" y="3414713"/>
            <a:ext cx="10287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3,600</a:t>
            </a:r>
          </a:p>
        </p:txBody>
      </p:sp>
      <p:sp>
        <p:nvSpPr>
          <p:cNvPr id="1137678" name="Text Box 14"/>
          <p:cNvSpPr txBox="1">
            <a:spLocks noChangeArrowheads="1"/>
          </p:cNvSpPr>
          <p:nvPr/>
        </p:nvSpPr>
        <p:spPr bwMode="auto">
          <a:xfrm>
            <a:off x="5791200" y="3414713"/>
            <a:ext cx="12192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5,400</a:t>
            </a:r>
          </a:p>
        </p:txBody>
      </p:sp>
      <p:sp>
        <p:nvSpPr>
          <p:cNvPr id="1137679" name="Text Box 15"/>
          <p:cNvSpPr txBox="1">
            <a:spLocks noChangeArrowheads="1"/>
          </p:cNvSpPr>
          <p:nvPr/>
        </p:nvSpPr>
        <p:spPr bwMode="auto">
          <a:xfrm>
            <a:off x="7620000" y="3414713"/>
            <a:ext cx="11430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7,600</a:t>
            </a:r>
          </a:p>
        </p:txBody>
      </p:sp>
      <p:sp>
        <p:nvSpPr>
          <p:cNvPr id="26640" name="Text Box 16"/>
          <p:cNvSpPr txBox="1">
            <a:spLocks noChangeArrowheads="1"/>
          </p:cNvSpPr>
          <p:nvPr/>
        </p:nvSpPr>
        <p:spPr bwMode="auto">
          <a:xfrm>
            <a:off x="228600" y="3811588"/>
            <a:ext cx="9144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2019</a:t>
            </a:r>
          </a:p>
        </p:txBody>
      </p:sp>
      <p:sp>
        <p:nvSpPr>
          <p:cNvPr id="1137681" name="Text Box 17"/>
          <p:cNvSpPr txBox="1">
            <a:spLocks noChangeArrowheads="1"/>
          </p:cNvSpPr>
          <p:nvPr/>
        </p:nvSpPr>
        <p:spPr bwMode="auto">
          <a:xfrm>
            <a:off x="1143000" y="3811588"/>
            <a:ext cx="10668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20,000</a:t>
            </a:r>
          </a:p>
        </p:txBody>
      </p:sp>
      <p:sp>
        <p:nvSpPr>
          <p:cNvPr id="1137682" name="Text Box 18"/>
          <p:cNvSpPr txBox="1">
            <a:spLocks noChangeArrowheads="1"/>
          </p:cNvSpPr>
          <p:nvPr/>
        </p:nvSpPr>
        <p:spPr bwMode="auto">
          <a:xfrm>
            <a:off x="2667000" y="3811588"/>
            <a:ext cx="990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00100" algn="r"/>
              </a:tabLst>
              <a:defRPr sz="2900" b="1">
                <a:solidFill>
                  <a:schemeClr val="tx1"/>
                </a:solidFill>
                <a:latin typeface="Arial" charset="0"/>
              </a:defRPr>
            </a:lvl1pPr>
            <a:lvl2pPr marL="742950" indent="-285750">
              <a:tabLst>
                <a:tab pos="800100" algn="r"/>
              </a:tabLst>
              <a:defRPr sz="2900" b="1">
                <a:solidFill>
                  <a:schemeClr val="tx1"/>
                </a:solidFill>
                <a:latin typeface="Arial" charset="0"/>
              </a:defRPr>
            </a:lvl2pPr>
            <a:lvl3pPr marL="1143000" indent="-228600">
              <a:tabLst>
                <a:tab pos="800100" algn="r"/>
              </a:tabLst>
              <a:defRPr sz="2900" b="1">
                <a:solidFill>
                  <a:schemeClr val="tx1"/>
                </a:solidFill>
                <a:latin typeface="Arial" charset="0"/>
              </a:defRPr>
            </a:lvl3pPr>
            <a:lvl4pPr marL="1600200" indent="-228600">
              <a:tabLst>
                <a:tab pos="800100" algn="r"/>
              </a:tabLst>
              <a:defRPr sz="2900" b="1">
                <a:solidFill>
                  <a:schemeClr val="tx1"/>
                </a:solidFill>
                <a:latin typeface="Arial" charset="0"/>
              </a:defRPr>
            </a:lvl4pPr>
            <a:lvl5pPr marL="2057400" indent="-228600">
              <a:tabLst>
                <a:tab pos="800100" algn="r"/>
              </a:tabLst>
              <a:defRPr sz="2900" b="1">
                <a:solidFill>
                  <a:schemeClr val="tx1"/>
                </a:solidFill>
                <a:latin typeface="Arial" charset="0"/>
              </a:defRPr>
            </a:lvl5pPr>
            <a:lvl6pPr marL="2514600" indent="-228600" algn="ctr" eaLnBrk="0" fontAlgn="base" hangingPunct="0">
              <a:spcBef>
                <a:spcPct val="0"/>
              </a:spcBef>
              <a:spcAft>
                <a:spcPct val="0"/>
              </a:spcAft>
              <a:tabLst>
                <a:tab pos="800100" algn="r"/>
              </a:tabLst>
              <a:defRPr sz="2900" b="1">
                <a:solidFill>
                  <a:schemeClr val="tx1"/>
                </a:solidFill>
                <a:latin typeface="Arial" charset="0"/>
              </a:defRPr>
            </a:lvl6pPr>
            <a:lvl7pPr marL="2971800" indent="-228600" algn="ctr" eaLnBrk="0" fontAlgn="base" hangingPunct="0">
              <a:spcBef>
                <a:spcPct val="0"/>
              </a:spcBef>
              <a:spcAft>
                <a:spcPct val="0"/>
              </a:spcAft>
              <a:tabLst>
                <a:tab pos="800100" algn="r"/>
              </a:tabLst>
              <a:defRPr sz="2900" b="1">
                <a:solidFill>
                  <a:schemeClr val="tx1"/>
                </a:solidFill>
                <a:latin typeface="Arial" charset="0"/>
              </a:defRPr>
            </a:lvl7pPr>
            <a:lvl8pPr marL="3429000" indent="-228600" algn="ctr" eaLnBrk="0" fontAlgn="base" hangingPunct="0">
              <a:spcBef>
                <a:spcPct val="0"/>
              </a:spcBef>
              <a:spcAft>
                <a:spcPct val="0"/>
              </a:spcAft>
              <a:tabLst>
                <a:tab pos="800100" algn="r"/>
              </a:tabLst>
              <a:defRPr sz="2900" b="1">
                <a:solidFill>
                  <a:schemeClr val="tx1"/>
                </a:solidFill>
                <a:latin typeface="Arial" charset="0"/>
              </a:defRPr>
            </a:lvl8pPr>
            <a:lvl9pPr marL="3886200" indent="-228600" algn="ctr" eaLnBrk="0" fontAlgn="base" hangingPunct="0">
              <a:spcBef>
                <a:spcPct val="0"/>
              </a:spcBef>
              <a:spcAft>
                <a:spcPct val="0"/>
              </a:spcAft>
              <a:tabLst>
                <a:tab pos="80010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0.12</a:t>
            </a:r>
          </a:p>
        </p:txBody>
      </p:sp>
      <p:sp>
        <p:nvSpPr>
          <p:cNvPr id="1137683" name="Text Box 19"/>
          <p:cNvSpPr txBox="1">
            <a:spLocks noChangeArrowheads="1"/>
          </p:cNvSpPr>
          <p:nvPr/>
        </p:nvSpPr>
        <p:spPr bwMode="auto">
          <a:xfrm>
            <a:off x="4267200" y="3811588"/>
            <a:ext cx="10287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2,400</a:t>
            </a:r>
          </a:p>
        </p:txBody>
      </p:sp>
      <p:sp>
        <p:nvSpPr>
          <p:cNvPr id="1137684" name="Text Box 20"/>
          <p:cNvSpPr txBox="1">
            <a:spLocks noChangeArrowheads="1"/>
          </p:cNvSpPr>
          <p:nvPr/>
        </p:nvSpPr>
        <p:spPr bwMode="auto">
          <a:xfrm>
            <a:off x="5791200" y="3811588"/>
            <a:ext cx="12192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7,800</a:t>
            </a:r>
          </a:p>
        </p:txBody>
      </p:sp>
      <p:sp>
        <p:nvSpPr>
          <p:cNvPr id="1137685" name="Text Box 21"/>
          <p:cNvSpPr txBox="1">
            <a:spLocks noChangeArrowheads="1"/>
          </p:cNvSpPr>
          <p:nvPr/>
        </p:nvSpPr>
        <p:spPr bwMode="auto">
          <a:xfrm>
            <a:off x="7620000" y="3811588"/>
            <a:ext cx="11430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5,200</a:t>
            </a:r>
          </a:p>
        </p:txBody>
      </p:sp>
      <p:sp>
        <p:nvSpPr>
          <p:cNvPr id="26646" name="Text Box 22"/>
          <p:cNvSpPr txBox="1">
            <a:spLocks noChangeArrowheads="1"/>
          </p:cNvSpPr>
          <p:nvPr/>
        </p:nvSpPr>
        <p:spPr bwMode="auto">
          <a:xfrm>
            <a:off x="228600" y="4240213"/>
            <a:ext cx="9144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2020</a:t>
            </a:r>
          </a:p>
        </p:txBody>
      </p:sp>
      <p:sp>
        <p:nvSpPr>
          <p:cNvPr id="1137687" name="Text Box 23"/>
          <p:cNvSpPr txBox="1">
            <a:spLocks noChangeArrowheads="1"/>
          </p:cNvSpPr>
          <p:nvPr/>
        </p:nvSpPr>
        <p:spPr bwMode="auto">
          <a:xfrm>
            <a:off x="1143000" y="4240213"/>
            <a:ext cx="10668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25,000</a:t>
            </a:r>
          </a:p>
        </p:txBody>
      </p:sp>
      <p:sp>
        <p:nvSpPr>
          <p:cNvPr id="1137688" name="Text Box 24"/>
          <p:cNvSpPr txBox="1">
            <a:spLocks noChangeArrowheads="1"/>
          </p:cNvSpPr>
          <p:nvPr/>
        </p:nvSpPr>
        <p:spPr bwMode="auto">
          <a:xfrm>
            <a:off x="2667000" y="4240213"/>
            <a:ext cx="990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00100" algn="r"/>
              </a:tabLst>
              <a:defRPr sz="2900" b="1">
                <a:solidFill>
                  <a:schemeClr val="tx1"/>
                </a:solidFill>
                <a:latin typeface="Arial" charset="0"/>
              </a:defRPr>
            </a:lvl1pPr>
            <a:lvl2pPr marL="742950" indent="-285750">
              <a:tabLst>
                <a:tab pos="800100" algn="r"/>
              </a:tabLst>
              <a:defRPr sz="2900" b="1">
                <a:solidFill>
                  <a:schemeClr val="tx1"/>
                </a:solidFill>
                <a:latin typeface="Arial" charset="0"/>
              </a:defRPr>
            </a:lvl2pPr>
            <a:lvl3pPr marL="1143000" indent="-228600">
              <a:tabLst>
                <a:tab pos="800100" algn="r"/>
              </a:tabLst>
              <a:defRPr sz="2900" b="1">
                <a:solidFill>
                  <a:schemeClr val="tx1"/>
                </a:solidFill>
                <a:latin typeface="Arial" charset="0"/>
              </a:defRPr>
            </a:lvl3pPr>
            <a:lvl4pPr marL="1600200" indent="-228600">
              <a:tabLst>
                <a:tab pos="800100" algn="r"/>
              </a:tabLst>
              <a:defRPr sz="2900" b="1">
                <a:solidFill>
                  <a:schemeClr val="tx1"/>
                </a:solidFill>
                <a:latin typeface="Arial" charset="0"/>
              </a:defRPr>
            </a:lvl4pPr>
            <a:lvl5pPr marL="2057400" indent="-228600">
              <a:tabLst>
                <a:tab pos="800100" algn="r"/>
              </a:tabLst>
              <a:defRPr sz="2900" b="1">
                <a:solidFill>
                  <a:schemeClr val="tx1"/>
                </a:solidFill>
                <a:latin typeface="Arial" charset="0"/>
              </a:defRPr>
            </a:lvl5pPr>
            <a:lvl6pPr marL="2514600" indent="-228600" algn="ctr" eaLnBrk="0" fontAlgn="base" hangingPunct="0">
              <a:spcBef>
                <a:spcPct val="0"/>
              </a:spcBef>
              <a:spcAft>
                <a:spcPct val="0"/>
              </a:spcAft>
              <a:tabLst>
                <a:tab pos="800100" algn="r"/>
              </a:tabLst>
              <a:defRPr sz="2900" b="1">
                <a:solidFill>
                  <a:schemeClr val="tx1"/>
                </a:solidFill>
                <a:latin typeface="Arial" charset="0"/>
              </a:defRPr>
            </a:lvl6pPr>
            <a:lvl7pPr marL="2971800" indent="-228600" algn="ctr" eaLnBrk="0" fontAlgn="base" hangingPunct="0">
              <a:spcBef>
                <a:spcPct val="0"/>
              </a:spcBef>
              <a:spcAft>
                <a:spcPct val="0"/>
              </a:spcAft>
              <a:tabLst>
                <a:tab pos="800100" algn="r"/>
              </a:tabLst>
              <a:defRPr sz="2900" b="1">
                <a:solidFill>
                  <a:schemeClr val="tx1"/>
                </a:solidFill>
                <a:latin typeface="Arial" charset="0"/>
              </a:defRPr>
            </a:lvl7pPr>
            <a:lvl8pPr marL="3429000" indent="-228600" algn="ctr" eaLnBrk="0" fontAlgn="base" hangingPunct="0">
              <a:spcBef>
                <a:spcPct val="0"/>
              </a:spcBef>
              <a:spcAft>
                <a:spcPct val="0"/>
              </a:spcAft>
              <a:tabLst>
                <a:tab pos="800100" algn="r"/>
              </a:tabLst>
              <a:defRPr sz="2900" b="1">
                <a:solidFill>
                  <a:schemeClr val="tx1"/>
                </a:solidFill>
                <a:latin typeface="Arial" charset="0"/>
              </a:defRPr>
            </a:lvl8pPr>
            <a:lvl9pPr marL="3886200" indent="-228600" algn="ctr" eaLnBrk="0" fontAlgn="base" hangingPunct="0">
              <a:spcBef>
                <a:spcPct val="0"/>
              </a:spcBef>
              <a:spcAft>
                <a:spcPct val="0"/>
              </a:spcAft>
              <a:tabLst>
                <a:tab pos="80010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0.12</a:t>
            </a:r>
          </a:p>
        </p:txBody>
      </p:sp>
      <p:sp>
        <p:nvSpPr>
          <p:cNvPr id="1137689" name="Text Box 25"/>
          <p:cNvSpPr txBox="1">
            <a:spLocks noChangeArrowheads="1"/>
          </p:cNvSpPr>
          <p:nvPr/>
        </p:nvSpPr>
        <p:spPr bwMode="auto">
          <a:xfrm>
            <a:off x="4267200" y="4240213"/>
            <a:ext cx="10287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3,000</a:t>
            </a:r>
          </a:p>
        </p:txBody>
      </p:sp>
      <p:sp>
        <p:nvSpPr>
          <p:cNvPr id="1137690" name="Text Box 26"/>
          <p:cNvSpPr txBox="1">
            <a:spLocks noChangeArrowheads="1"/>
          </p:cNvSpPr>
          <p:nvPr/>
        </p:nvSpPr>
        <p:spPr bwMode="auto">
          <a:xfrm>
            <a:off x="5791200" y="4240213"/>
            <a:ext cx="12192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10,800</a:t>
            </a:r>
          </a:p>
        </p:txBody>
      </p:sp>
      <p:sp>
        <p:nvSpPr>
          <p:cNvPr id="1137691" name="Text Box 27"/>
          <p:cNvSpPr txBox="1">
            <a:spLocks noChangeArrowheads="1"/>
          </p:cNvSpPr>
          <p:nvPr/>
        </p:nvSpPr>
        <p:spPr bwMode="auto">
          <a:xfrm>
            <a:off x="7620000" y="4240213"/>
            <a:ext cx="11430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2,200</a:t>
            </a:r>
          </a:p>
        </p:txBody>
      </p:sp>
      <p:sp>
        <p:nvSpPr>
          <p:cNvPr id="26652" name="Text Box 28"/>
          <p:cNvSpPr txBox="1">
            <a:spLocks noChangeArrowheads="1"/>
          </p:cNvSpPr>
          <p:nvPr/>
        </p:nvSpPr>
        <p:spPr bwMode="auto">
          <a:xfrm>
            <a:off x="228600" y="4649788"/>
            <a:ext cx="9144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2021</a:t>
            </a:r>
          </a:p>
        </p:txBody>
      </p:sp>
      <p:sp>
        <p:nvSpPr>
          <p:cNvPr id="1137693" name="Text Box 29"/>
          <p:cNvSpPr txBox="1">
            <a:spLocks noChangeArrowheads="1"/>
          </p:cNvSpPr>
          <p:nvPr/>
        </p:nvSpPr>
        <p:spPr bwMode="auto">
          <a:xfrm>
            <a:off x="1143000" y="4649788"/>
            <a:ext cx="10668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10,000</a:t>
            </a:r>
          </a:p>
        </p:txBody>
      </p:sp>
      <p:sp>
        <p:nvSpPr>
          <p:cNvPr id="1137694" name="Text Box 30"/>
          <p:cNvSpPr txBox="1">
            <a:spLocks noChangeArrowheads="1"/>
          </p:cNvSpPr>
          <p:nvPr/>
        </p:nvSpPr>
        <p:spPr bwMode="auto">
          <a:xfrm>
            <a:off x="2667000" y="4649788"/>
            <a:ext cx="990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00100" algn="r"/>
              </a:tabLst>
              <a:defRPr sz="2900" b="1">
                <a:solidFill>
                  <a:schemeClr val="tx1"/>
                </a:solidFill>
                <a:latin typeface="Arial" charset="0"/>
              </a:defRPr>
            </a:lvl1pPr>
            <a:lvl2pPr marL="742950" indent="-285750">
              <a:tabLst>
                <a:tab pos="800100" algn="r"/>
              </a:tabLst>
              <a:defRPr sz="2900" b="1">
                <a:solidFill>
                  <a:schemeClr val="tx1"/>
                </a:solidFill>
                <a:latin typeface="Arial" charset="0"/>
              </a:defRPr>
            </a:lvl2pPr>
            <a:lvl3pPr marL="1143000" indent="-228600">
              <a:tabLst>
                <a:tab pos="800100" algn="r"/>
              </a:tabLst>
              <a:defRPr sz="2900" b="1">
                <a:solidFill>
                  <a:schemeClr val="tx1"/>
                </a:solidFill>
                <a:latin typeface="Arial" charset="0"/>
              </a:defRPr>
            </a:lvl3pPr>
            <a:lvl4pPr marL="1600200" indent="-228600">
              <a:tabLst>
                <a:tab pos="800100" algn="r"/>
              </a:tabLst>
              <a:defRPr sz="2900" b="1">
                <a:solidFill>
                  <a:schemeClr val="tx1"/>
                </a:solidFill>
                <a:latin typeface="Arial" charset="0"/>
              </a:defRPr>
            </a:lvl4pPr>
            <a:lvl5pPr marL="2057400" indent="-228600">
              <a:tabLst>
                <a:tab pos="800100" algn="r"/>
              </a:tabLst>
              <a:defRPr sz="2900" b="1">
                <a:solidFill>
                  <a:schemeClr val="tx1"/>
                </a:solidFill>
                <a:latin typeface="Arial" charset="0"/>
              </a:defRPr>
            </a:lvl5pPr>
            <a:lvl6pPr marL="2514600" indent="-228600" algn="ctr" eaLnBrk="0" fontAlgn="base" hangingPunct="0">
              <a:spcBef>
                <a:spcPct val="0"/>
              </a:spcBef>
              <a:spcAft>
                <a:spcPct val="0"/>
              </a:spcAft>
              <a:tabLst>
                <a:tab pos="800100" algn="r"/>
              </a:tabLst>
              <a:defRPr sz="2900" b="1">
                <a:solidFill>
                  <a:schemeClr val="tx1"/>
                </a:solidFill>
                <a:latin typeface="Arial" charset="0"/>
              </a:defRPr>
            </a:lvl6pPr>
            <a:lvl7pPr marL="2971800" indent="-228600" algn="ctr" eaLnBrk="0" fontAlgn="base" hangingPunct="0">
              <a:spcBef>
                <a:spcPct val="0"/>
              </a:spcBef>
              <a:spcAft>
                <a:spcPct val="0"/>
              </a:spcAft>
              <a:tabLst>
                <a:tab pos="800100" algn="r"/>
              </a:tabLst>
              <a:defRPr sz="2900" b="1">
                <a:solidFill>
                  <a:schemeClr val="tx1"/>
                </a:solidFill>
                <a:latin typeface="Arial" charset="0"/>
              </a:defRPr>
            </a:lvl7pPr>
            <a:lvl8pPr marL="3429000" indent="-228600" algn="ctr" eaLnBrk="0" fontAlgn="base" hangingPunct="0">
              <a:spcBef>
                <a:spcPct val="0"/>
              </a:spcBef>
              <a:spcAft>
                <a:spcPct val="0"/>
              </a:spcAft>
              <a:tabLst>
                <a:tab pos="800100" algn="r"/>
              </a:tabLst>
              <a:defRPr sz="2900" b="1">
                <a:solidFill>
                  <a:schemeClr val="tx1"/>
                </a:solidFill>
                <a:latin typeface="Arial" charset="0"/>
              </a:defRPr>
            </a:lvl8pPr>
            <a:lvl9pPr marL="3886200" indent="-228600" algn="ctr" eaLnBrk="0" fontAlgn="base" hangingPunct="0">
              <a:spcBef>
                <a:spcPct val="0"/>
              </a:spcBef>
              <a:spcAft>
                <a:spcPct val="0"/>
              </a:spcAft>
              <a:tabLst>
                <a:tab pos="80010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0.12</a:t>
            </a:r>
          </a:p>
        </p:txBody>
      </p:sp>
      <p:sp>
        <p:nvSpPr>
          <p:cNvPr id="1137695" name="Text Box 31"/>
          <p:cNvSpPr txBox="1">
            <a:spLocks noChangeArrowheads="1"/>
          </p:cNvSpPr>
          <p:nvPr/>
        </p:nvSpPr>
        <p:spPr bwMode="auto">
          <a:xfrm>
            <a:off x="4267200" y="4649788"/>
            <a:ext cx="10287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1,200</a:t>
            </a:r>
          </a:p>
        </p:txBody>
      </p:sp>
      <p:sp>
        <p:nvSpPr>
          <p:cNvPr id="1137696" name="Text Box 32"/>
          <p:cNvSpPr txBox="1">
            <a:spLocks noChangeArrowheads="1"/>
          </p:cNvSpPr>
          <p:nvPr/>
        </p:nvSpPr>
        <p:spPr bwMode="auto">
          <a:xfrm>
            <a:off x="5791200" y="4649788"/>
            <a:ext cx="12192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12,000</a:t>
            </a:r>
          </a:p>
        </p:txBody>
      </p:sp>
      <p:sp>
        <p:nvSpPr>
          <p:cNvPr id="1137697" name="Text Box 33"/>
          <p:cNvSpPr txBox="1">
            <a:spLocks noChangeArrowheads="1"/>
          </p:cNvSpPr>
          <p:nvPr/>
        </p:nvSpPr>
        <p:spPr bwMode="auto">
          <a:xfrm>
            <a:off x="7620000" y="4649788"/>
            <a:ext cx="11430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1,000</a:t>
            </a:r>
          </a:p>
        </p:txBody>
      </p:sp>
      <p:sp>
        <p:nvSpPr>
          <p:cNvPr id="1137698" name="Text Box 34"/>
          <p:cNvSpPr txBox="1">
            <a:spLocks noChangeArrowheads="1"/>
          </p:cNvSpPr>
          <p:nvPr/>
        </p:nvSpPr>
        <p:spPr bwMode="auto">
          <a:xfrm>
            <a:off x="609600" y="5408613"/>
            <a:ext cx="77724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28700" indent="-574675">
              <a:tabLst>
                <a:tab pos="5888038" algn="r"/>
                <a:tab pos="7426325" algn="r"/>
              </a:tabLst>
              <a:defRPr sz="2900" b="1">
                <a:solidFill>
                  <a:schemeClr val="tx1"/>
                </a:solidFill>
                <a:latin typeface="Arial" charset="0"/>
              </a:defRPr>
            </a:lvl1pPr>
            <a:lvl2pPr marL="742950" indent="-285750">
              <a:tabLst>
                <a:tab pos="5888038" algn="r"/>
                <a:tab pos="7426325" algn="r"/>
              </a:tabLst>
              <a:defRPr sz="2900" b="1">
                <a:solidFill>
                  <a:schemeClr val="tx1"/>
                </a:solidFill>
                <a:latin typeface="Arial" charset="0"/>
              </a:defRPr>
            </a:lvl2pPr>
            <a:lvl3pPr marL="1143000" indent="-228600">
              <a:tabLst>
                <a:tab pos="5888038" algn="r"/>
                <a:tab pos="7426325" algn="r"/>
              </a:tabLst>
              <a:defRPr sz="2900" b="1">
                <a:solidFill>
                  <a:schemeClr val="tx1"/>
                </a:solidFill>
                <a:latin typeface="Arial" charset="0"/>
              </a:defRPr>
            </a:lvl3pPr>
            <a:lvl4pPr marL="1600200" indent="-228600">
              <a:tabLst>
                <a:tab pos="5888038" algn="r"/>
                <a:tab pos="7426325" algn="r"/>
              </a:tabLst>
              <a:defRPr sz="2900" b="1">
                <a:solidFill>
                  <a:schemeClr val="tx1"/>
                </a:solidFill>
                <a:latin typeface="Arial" charset="0"/>
              </a:defRPr>
            </a:lvl4pPr>
            <a:lvl5pPr marL="2057400" indent="-228600">
              <a:tabLst>
                <a:tab pos="5888038" algn="r"/>
                <a:tab pos="7426325" algn="r"/>
              </a:tabLst>
              <a:defRPr sz="2900" b="1">
                <a:solidFill>
                  <a:schemeClr val="tx1"/>
                </a:solidFill>
                <a:latin typeface="Arial" charset="0"/>
              </a:defRPr>
            </a:lvl5pPr>
            <a:lvl6pPr marL="2514600" indent="-228600" algn="ctr" eaLnBrk="0" fontAlgn="base" hangingPunct="0">
              <a:spcBef>
                <a:spcPct val="0"/>
              </a:spcBef>
              <a:spcAft>
                <a:spcPct val="0"/>
              </a:spcAft>
              <a:tabLst>
                <a:tab pos="5888038" algn="r"/>
                <a:tab pos="7426325" algn="r"/>
              </a:tabLst>
              <a:defRPr sz="2900" b="1">
                <a:solidFill>
                  <a:schemeClr val="tx1"/>
                </a:solidFill>
                <a:latin typeface="Arial" charset="0"/>
              </a:defRPr>
            </a:lvl6pPr>
            <a:lvl7pPr marL="2971800" indent="-228600" algn="ctr" eaLnBrk="0" fontAlgn="base" hangingPunct="0">
              <a:spcBef>
                <a:spcPct val="0"/>
              </a:spcBef>
              <a:spcAft>
                <a:spcPct val="0"/>
              </a:spcAft>
              <a:tabLst>
                <a:tab pos="5888038" algn="r"/>
                <a:tab pos="7426325" algn="r"/>
              </a:tabLst>
              <a:defRPr sz="2900" b="1">
                <a:solidFill>
                  <a:schemeClr val="tx1"/>
                </a:solidFill>
                <a:latin typeface="Arial" charset="0"/>
              </a:defRPr>
            </a:lvl7pPr>
            <a:lvl8pPr marL="3429000" indent="-228600" algn="ctr" eaLnBrk="0" fontAlgn="base" hangingPunct="0">
              <a:spcBef>
                <a:spcPct val="0"/>
              </a:spcBef>
              <a:spcAft>
                <a:spcPct val="0"/>
              </a:spcAft>
              <a:tabLst>
                <a:tab pos="5888038" algn="r"/>
                <a:tab pos="7426325" algn="r"/>
              </a:tabLst>
              <a:defRPr sz="2900" b="1">
                <a:solidFill>
                  <a:schemeClr val="tx1"/>
                </a:solidFill>
                <a:latin typeface="Arial" charset="0"/>
              </a:defRPr>
            </a:lvl8pPr>
            <a:lvl9pPr marL="3886200" indent="-228600" algn="ctr" eaLnBrk="0" fontAlgn="base" hangingPunct="0">
              <a:spcBef>
                <a:spcPct val="0"/>
              </a:spcBef>
              <a:spcAft>
                <a:spcPct val="0"/>
              </a:spcAft>
              <a:tabLst>
                <a:tab pos="5888038" algn="r"/>
                <a:tab pos="7426325" algn="r"/>
              </a:tabLst>
              <a:defRPr sz="2900" b="1">
                <a:solidFill>
                  <a:schemeClr val="tx1"/>
                </a:solidFill>
                <a:latin typeface="Arial" charset="0"/>
              </a:defRPr>
            </a:lvl9pPr>
          </a:lstStyle>
          <a:p>
            <a:pPr algn="l">
              <a:spcBef>
                <a:spcPct val="5000"/>
              </a:spcBef>
              <a:spcAft>
                <a:spcPct val="20000"/>
              </a:spcAft>
              <a:buSzPct val="80000"/>
            </a:pPr>
            <a:r>
              <a:rPr lang="en-US" altLang="en-US" sz="1800" dirty="0">
                <a:latin typeface="Liberation Sans" panose="020B0604020202020204" pitchFamily="34" charset="0"/>
              </a:rPr>
              <a:t>           Depreciation expense 	1,800</a:t>
            </a:r>
          </a:p>
          <a:p>
            <a:pPr algn="l">
              <a:spcBef>
                <a:spcPct val="15000"/>
              </a:spcBef>
              <a:spcAft>
                <a:spcPct val="20000"/>
              </a:spcAft>
              <a:buSzPct val="80000"/>
            </a:pPr>
            <a:r>
              <a:rPr lang="en-US" altLang="en-US" sz="1800" dirty="0">
                <a:latin typeface="Liberation Sans" panose="020B0604020202020204" pitchFamily="34" charset="0"/>
              </a:rPr>
              <a:t>	          Accumulated depreciation		 1,800</a:t>
            </a:r>
          </a:p>
        </p:txBody>
      </p:sp>
      <p:sp>
        <p:nvSpPr>
          <p:cNvPr id="26659" name="Text Box 35"/>
          <p:cNvSpPr txBox="1">
            <a:spLocks noChangeArrowheads="1"/>
          </p:cNvSpPr>
          <p:nvPr/>
        </p:nvSpPr>
        <p:spPr bwMode="auto">
          <a:xfrm>
            <a:off x="381000" y="5408613"/>
            <a:ext cx="1447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solidFill>
                  <a:srgbClr val="800000"/>
                </a:solidFill>
                <a:latin typeface="Liberation Sans" panose="020B0604020202020204" pitchFamily="34" charset="0"/>
              </a:rPr>
              <a:t>2017    Journal Entry</a:t>
            </a:r>
          </a:p>
        </p:txBody>
      </p:sp>
      <p:sp>
        <p:nvSpPr>
          <p:cNvPr id="26660" name="Line 36"/>
          <p:cNvSpPr>
            <a:spLocks noChangeShapeType="1"/>
          </p:cNvSpPr>
          <p:nvPr/>
        </p:nvSpPr>
        <p:spPr bwMode="auto">
          <a:xfrm>
            <a:off x="381000" y="5180013"/>
            <a:ext cx="86106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6663" name="Line 39"/>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1"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 Methods</a:t>
            </a:r>
          </a:p>
        </p:txBody>
      </p:sp>
      <p:sp>
        <p:nvSpPr>
          <p:cNvPr id="2" name="Slide Number Placeholder 1"/>
          <p:cNvSpPr>
            <a:spLocks noGrp="1"/>
          </p:cNvSpPr>
          <p:nvPr>
            <p:ph type="sldNum" sz="quarter" idx="12"/>
          </p:nvPr>
        </p:nvSpPr>
        <p:spPr/>
        <p:txBody>
          <a:bodyPr/>
          <a:lstStyle/>
          <a:p>
            <a:fld id="{5E1DEE7D-FEC5-4127-AD74-D6170319EA96}" type="slidenum">
              <a:rPr lang="en-US" smtClean="0"/>
              <a:t>10</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37698"/>
                                        </p:tgtEl>
                                        <p:attrNameLst>
                                          <p:attrName>style.visibility</p:attrName>
                                        </p:attrNameLst>
                                      </p:cBhvr>
                                      <p:to>
                                        <p:strVal val="visible"/>
                                      </p:to>
                                    </p:set>
                                    <p:animEffect transition="in" filter="wipe(up)">
                                      <p:cBhvr>
                                        <p:cTn id="7" dur="500"/>
                                        <p:tgtEl>
                                          <p:spTgt spid="113769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6659"/>
                                        </p:tgtEl>
                                        <p:attrNameLst>
                                          <p:attrName>style.visibility</p:attrName>
                                        </p:attrNameLst>
                                      </p:cBhvr>
                                      <p:to>
                                        <p:strVal val="visible"/>
                                      </p:to>
                                    </p:set>
                                    <p:animEffect transition="in" filter="wipe(up)">
                                      <p:cBhvr>
                                        <p:cTn id="10" dur="500"/>
                                        <p:tgtEl>
                                          <p:spTgt spid="26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98" grpId="0"/>
      <p:bldP spid="266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609600" y="1295400"/>
            <a:ext cx="80010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buSzPct val="80000"/>
            </a:pPr>
            <a:r>
              <a:rPr lang="en-US" altLang="en-US" sz="2600" dirty="0">
                <a:solidFill>
                  <a:srgbClr val="006600"/>
                </a:solidFill>
                <a:latin typeface="Liberation Sans" panose="020B0604020202020204" pitchFamily="34" charset="0"/>
              </a:rPr>
              <a:t>DECLINING-BALANCE METHOD</a:t>
            </a:r>
          </a:p>
        </p:txBody>
      </p:sp>
      <p:sp>
        <p:nvSpPr>
          <p:cNvPr id="27651" name="Text Box 1037"/>
          <p:cNvSpPr txBox="1">
            <a:spLocks noChangeArrowheads="1"/>
          </p:cNvSpPr>
          <p:nvPr/>
        </p:nvSpPr>
        <p:spPr bwMode="auto">
          <a:xfrm>
            <a:off x="609600" y="1905000"/>
            <a:ext cx="8077200" cy="2573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88975" indent="-457200">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25000"/>
              </a:lnSpc>
              <a:spcBef>
                <a:spcPts val="1200"/>
              </a:spcBef>
              <a:buClr>
                <a:srgbClr val="800000"/>
              </a:buClr>
              <a:buSzPct val="80000"/>
              <a:buFont typeface="Wingdings" pitchFamily="2" charset="2"/>
              <a:buChar char="u"/>
            </a:pPr>
            <a:r>
              <a:rPr lang="en-US" altLang="en-US" sz="2100" b="0" dirty="0">
                <a:latin typeface="Liberation Sans" panose="020B0604020202020204" pitchFamily="34" charset="0"/>
              </a:rPr>
              <a:t>Accelerated method – decreasing annual depreciation expense over the asset’s useful life.</a:t>
            </a:r>
          </a:p>
          <a:p>
            <a:pPr algn="l">
              <a:lnSpc>
                <a:spcPct val="125000"/>
              </a:lnSpc>
              <a:spcBef>
                <a:spcPts val="1200"/>
              </a:spcBef>
              <a:buClr>
                <a:srgbClr val="800000"/>
              </a:buClr>
              <a:buSzPct val="80000"/>
              <a:buFont typeface="Wingdings" pitchFamily="2" charset="2"/>
              <a:buChar char="u"/>
            </a:pPr>
            <a:r>
              <a:rPr lang="en-US" altLang="en-US" sz="2100" b="0" dirty="0">
                <a:latin typeface="Liberation Sans" panose="020B0604020202020204" pitchFamily="34" charset="0"/>
              </a:rPr>
              <a:t>Ideal for assets that lose usefulness rapidly.</a:t>
            </a:r>
          </a:p>
          <a:p>
            <a:pPr algn="l">
              <a:lnSpc>
                <a:spcPct val="125000"/>
              </a:lnSpc>
              <a:spcBef>
                <a:spcPts val="1200"/>
              </a:spcBef>
              <a:buClr>
                <a:srgbClr val="800000"/>
              </a:buClr>
              <a:buSzPct val="80000"/>
              <a:buFont typeface="Wingdings" pitchFamily="2" charset="2"/>
              <a:buChar char="u"/>
            </a:pPr>
            <a:r>
              <a:rPr lang="en-US" altLang="en-US" sz="2100" b="0" dirty="0">
                <a:latin typeface="Liberation Sans" panose="020B0604020202020204" pitchFamily="34" charset="0"/>
              </a:rPr>
              <a:t>Twice the straight-line rate with </a:t>
            </a:r>
            <a:r>
              <a:rPr lang="en-US" altLang="en-US" sz="2100" b="0" u="sng" dirty="0">
                <a:latin typeface="Liberation Sans" panose="020B0604020202020204" pitchFamily="34" charset="0"/>
              </a:rPr>
              <a:t>Double</a:t>
            </a:r>
            <a:r>
              <a:rPr lang="en-US" altLang="en-US" sz="2100" b="0" dirty="0">
                <a:latin typeface="Liberation Sans" panose="020B0604020202020204" pitchFamily="34" charset="0"/>
              </a:rPr>
              <a:t>-Declining-Balance.</a:t>
            </a:r>
          </a:p>
          <a:p>
            <a:pPr algn="l">
              <a:lnSpc>
                <a:spcPct val="125000"/>
              </a:lnSpc>
              <a:spcBef>
                <a:spcPts val="1200"/>
              </a:spcBef>
              <a:buClr>
                <a:srgbClr val="800000"/>
              </a:buClr>
              <a:buSzPct val="80000"/>
              <a:buFont typeface="Wingdings" pitchFamily="2" charset="2"/>
              <a:buChar char="u"/>
            </a:pPr>
            <a:r>
              <a:rPr lang="en-US" altLang="en-US" sz="2100" b="0" dirty="0">
                <a:latin typeface="Liberation Sans" panose="020B0604020202020204" pitchFamily="34" charset="0"/>
              </a:rPr>
              <a:t>Rate applied to book value (not depreciable cost).</a:t>
            </a:r>
          </a:p>
        </p:txBody>
      </p:sp>
      <p:sp>
        <p:nvSpPr>
          <p:cNvPr id="27653" name="Line 104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7654" name="Rectangle 1044"/>
          <p:cNvSpPr>
            <a:spLocks noChangeArrowheads="1"/>
          </p:cNvSpPr>
          <p:nvPr/>
        </p:nvSpPr>
        <p:spPr bwMode="auto">
          <a:xfrm>
            <a:off x="5029200" y="5867400"/>
            <a:ext cx="152400" cy="2286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endParaRPr lang="en-US" altLang="en-US" dirty="0">
              <a:latin typeface="Liberation Sans" panose="020B0604020202020204" pitchFamily="34" charset="0"/>
            </a:endParaRPr>
          </a:p>
        </p:txBody>
      </p:sp>
      <p:pic>
        <p:nvPicPr>
          <p:cNvPr id="27657" name="Picture 10"/>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1314450" y="4746625"/>
            <a:ext cx="6762750" cy="150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10"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 Methods</a:t>
            </a:r>
          </a:p>
        </p:txBody>
      </p:sp>
      <p:sp>
        <p:nvSpPr>
          <p:cNvPr id="2" name="Slide Number Placeholder 1"/>
          <p:cNvSpPr>
            <a:spLocks noGrp="1"/>
          </p:cNvSpPr>
          <p:nvPr>
            <p:ph type="sldNum" sz="quarter" idx="12"/>
          </p:nvPr>
        </p:nvSpPr>
        <p:spPr/>
        <p:txBody>
          <a:bodyPr/>
          <a:lstStyle/>
          <a:p>
            <a:fld id="{5E1DEE7D-FEC5-4127-AD74-D6170319EA96}" type="slidenum">
              <a:rPr lang="en-US" smtClean="0"/>
              <a:t>11</a:t>
            </a:fld>
            <a:endParaRPr lang="en-US"/>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extLst>
              <p:ext uri="{D42A27DB-BD31-4B8C-83A1-F6EECF244321}">
                <p14:modId xmlns:p14="http://schemas.microsoft.com/office/powerpoint/2010/main" val="3250520050"/>
              </p:ext>
            </p:extLst>
          </p:nvPr>
        </p:nvGraphicFramePr>
        <p:xfrm>
          <a:off x="304800" y="1779588"/>
          <a:ext cx="8582025" cy="3298825"/>
        </p:xfrm>
        <a:graphic>
          <a:graphicData uri="http://schemas.openxmlformats.org/presentationml/2006/ole">
            <mc:AlternateContent xmlns:mc="http://schemas.openxmlformats.org/markup-compatibility/2006">
              <mc:Choice xmlns:v="urn:schemas-microsoft-com:vml" Requires="v">
                <p:oleObj spid="_x0000_s2052" name="Worksheet" r:id="rId4" imgW="4962593" imgH="1895474" progId="Excel.Sheet.8">
                  <p:embed/>
                </p:oleObj>
              </mc:Choice>
              <mc:Fallback>
                <p:oleObj name="Worksheet" r:id="rId4" imgW="4962593" imgH="1895474"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79588"/>
                        <a:ext cx="8582025" cy="3298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5" name="Text Box 7"/>
          <p:cNvSpPr txBox="1">
            <a:spLocks noChangeArrowheads="1"/>
          </p:cNvSpPr>
          <p:nvPr/>
        </p:nvSpPr>
        <p:spPr bwMode="auto">
          <a:xfrm>
            <a:off x="609600" y="1200150"/>
            <a:ext cx="8153400" cy="453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05000"/>
              </a:lnSpc>
              <a:spcBef>
                <a:spcPct val="30000"/>
              </a:spcBef>
              <a:buSzPct val="80000"/>
            </a:pPr>
            <a:r>
              <a:rPr lang="en-US" altLang="en-US" sz="2400" dirty="0">
                <a:latin typeface="Liberation Sans" panose="020B0604020202020204" pitchFamily="34" charset="0"/>
              </a:rPr>
              <a:t>Illustration: (</a:t>
            </a:r>
            <a:r>
              <a:rPr lang="en-US" altLang="en-US" sz="2400" u="sng" dirty="0">
                <a:latin typeface="Liberation Sans" panose="020B0604020202020204" pitchFamily="34" charset="0"/>
              </a:rPr>
              <a:t>Double</a:t>
            </a:r>
            <a:r>
              <a:rPr lang="en-US" altLang="en-US" sz="2400" dirty="0">
                <a:latin typeface="Liberation Sans" panose="020B0604020202020204" pitchFamily="34" charset="0"/>
              </a:rPr>
              <a:t>-Declining-Balance)</a:t>
            </a:r>
          </a:p>
        </p:txBody>
      </p:sp>
      <p:sp>
        <p:nvSpPr>
          <p:cNvPr id="28676" name="Text Box 27"/>
          <p:cNvSpPr txBox="1">
            <a:spLocks noChangeArrowheads="1"/>
          </p:cNvSpPr>
          <p:nvPr/>
        </p:nvSpPr>
        <p:spPr bwMode="auto">
          <a:xfrm>
            <a:off x="304800" y="2873375"/>
            <a:ext cx="914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2017</a:t>
            </a:r>
          </a:p>
        </p:txBody>
      </p:sp>
      <p:sp>
        <p:nvSpPr>
          <p:cNvPr id="862236" name="Text Box 28"/>
          <p:cNvSpPr txBox="1">
            <a:spLocks noChangeArrowheads="1"/>
          </p:cNvSpPr>
          <p:nvPr/>
        </p:nvSpPr>
        <p:spPr bwMode="auto">
          <a:xfrm>
            <a:off x="1447800" y="2873375"/>
            <a:ext cx="10668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$13,000</a:t>
            </a:r>
          </a:p>
        </p:txBody>
      </p:sp>
      <p:sp>
        <p:nvSpPr>
          <p:cNvPr id="862237" name="Text Box 29"/>
          <p:cNvSpPr txBox="1">
            <a:spLocks noChangeArrowheads="1"/>
          </p:cNvSpPr>
          <p:nvPr/>
        </p:nvSpPr>
        <p:spPr bwMode="auto">
          <a:xfrm>
            <a:off x="3048000" y="2873375"/>
            <a:ext cx="9906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40%</a:t>
            </a:r>
          </a:p>
        </p:txBody>
      </p:sp>
      <p:sp>
        <p:nvSpPr>
          <p:cNvPr id="862238" name="Text Box 30"/>
          <p:cNvSpPr txBox="1">
            <a:spLocks noChangeArrowheads="1"/>
          </p:cNvSpPr>
          <p:nvPr/>
        </p:nvSpPr>
        <p:spPr bwMode="auto">
          <a:xfrm>
            <a:off x="4495800" y="2873375"/>
            <a:ext cx="1143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$ 5,200</a:t>
            </a:r>
          </a:p>
        </p:txBody>
      </p:sp>
      <p:sp>
        <p:nvSpPr>
          <p:cNvPr id="862239" name="Text Box 31"/>
          <p:cNvSpPr txBox="1">
            <a:spLocks noChangeArrowheads="1"/>
          </p:cNvSpPr>
          <p:nvPr/>
        </p:nvSpPr>
        <p:spPr bwMode="auto">
          <a:xfrm>
            <a:off x="5943600" y="2873375"/>
            <a:ext cx="1219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$ 5,200</a:t>
            </a:r>
          </a:p>
        </p:txBody>
      </p:sp>
      <p:sp>
        <p:nvSpPr>
          <p:cNvPr id="862240" name="Text Box 32"/>
          <p:cNvSpPr txBox="1">
            <a:spLocks noChangeArrowheads="1"/>
          </p:cNvSpPr>
          <p:nvPr/>
        </p:nvSpPr>
        <p:spPr bwMode="auto">
          <a:xfrm>
            <a:off x="7315200" y="2873375"/>
            <a:ext cx="1295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$ 7,800</a:t>
            </a:r>
          </a:p>
        </p:txBody>
      </p:sp>
      <p:sp>
        <p:nvSpPr>
          <p:cNvPr id="28682" name="Text Box 33"/>
          <p:cNvSpPr txBox="1">
            <a:spLocks noChangeArrowheads="1"/>
          </p:cNvSpPr>
          <p:nvPr/>
        </p:nvSpPr>
        <p:spPr bwMode="auto">
          <a:xfrm>
            <a:off x="304800" y="3282950"/>
            <a:ext cx="914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2018</a:t>
            </a:r>
          </a:p>
        </p:txBody>
      </p:sp>
      <p:sp>
        <p:nvSpPr>
          <p:cNvPr id="862242" name="Text Box 34"/>
          <p:cNvSpPr txBox="1">
            <a:spLocks noChangeArrowheads="1"/>
          </p:cNvSpPr>
          <p:nvPr/>
        </p:nvSpPr>
        <p:spPr bwMode="auto">
          <a:xfrm>
            <a:off x="1447800" y="3282950"/>
            <a:ext cx="10668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7,800</a:t>
            </a:r>
          </a:p>
        </p:txBody>
      </p:sp>
      <p:sp>
        <p:nvSpPr>
          <p:cNvPr id="862243" name="Text Box 35"/>
          <p:cNvSpPr txBox="1">
            <a:spLocks noChangeArrowheads="1"/>
          </p:cNvSpPr>
          <p:nvPr/>
        </p:nvSpPr>
        <p:spPr bwMode="auto">
          <a:xfrm>
            <a:off x="3048000" y="3282950"/>
            <a:ext cx="9906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28650" algn="r"/>
              </a:tabLst>
              <a:defRPr sz="2900" b="1">
                <a:solidFill>
                  <a:schemeClr val="tx1"/>
                </a:solidFill>
                <a:latin typeface="Arial" charset="0"/>
              </a:defRPr>
            </a:lvl1pPr>
            <a:lvl2pPr marL="742950" indent="-285750">
              <a:tabLst>
                <a:tab pos="628650" algn="r"/>
              </a:tabLst>
              <a:defRPr sz="2900" b="1">
                <a:solidFill>
                  <a:schemeClr val="tx1"/>
                </a:solidFill>
                <a:latin typeface="Arial" charset="0"/>
              </a:defRPr>
            </a:lvl2pPr>
            <a:lvl3pPr marL="1143000" indent="-228600">
              <a:tabLst>
                <a:tab pos="628650" algn="r"/>
              </a:tabLst>
              <a:defRPr sz="2900" b="1">
                <a:solidFill>
                  <a:schemeClr val="tx1"/>
                </a:solidFill>
                <a:latin typeface="Arial" charset="0"/>
              </a:defRPr>
            </a:lvl3pPr>
            <a:lvl4pPr marL="1600200" indent="-228600">
              <a:tabLst>
                <a:tab pos="628650" algn="r"/>
              </a:tabLst>
              <a:defRPr sz="2900" b="1">
                <a:solidFill>
                  <a:schemeClr val="tx1"/>
                </a:solidFill>
                <a:latin typeface="Arial" charset="0"/>
              </a:defRPr>
            </a:lvl4pPr>
            <a:lvl5pPr marL="2057400" indent="-228600">
              <a:tabLst>
                <a:tab pos="628650" algn="r"/>
              </a:tabLst>
              <a:defRPr sz="2900" b="1">
                <a:solidFill>
                  <a:schemeClr val="tx1"/>
                </a:solidFill>
                <a:latin typeface="Arial" charset="0"/>
              </a:defRPr>
            </a:lvl5pPr>
            <a:lvl6pPr marL="2514600" indent="-228600" algn="ctr" eaLnBrk="0" fontAlgn="base" hangingPunct="0">
              <a:spcBef>
                <a:spcPct val="0"/>
              </a:spcBef>
              <a:spcAft>
                <a:spcPct val="0"/>
              </a:spcAft>
              <a:tabLst>
                <a:tab pos="628650" algn="r"/>
              </a:tabLst>
              <a:defRPr sz="2900" b="1">
                <a:solidFill>
                  <a:schemeClr val="tx1"/>
                </a:solidFill>
                <a:latin typeface="Arial" charset="0"/>
              </a:defRPr>
            </a:lvl6pPr>
            <a:lvl7pPr marL="2971800" indent="-228600" algn="ctr" eaLnBrk="0" fontAlgn="base" hangingPunct="0">
              <a:spcBef>
                <a:spcPct val="0"/>
              </a:spcBef>
              <a:spcAft>
                <a:spcPct val="0"/>
              </a:spcAft>
              <a:tabLst>
                <a:tab pos="628650" algn="r"/>
              </a:tabLst>
              <a:defRPr sz="2900" b="1">
                <a:solidFill>
                  <a:schemeClr val="tx1"/>
                </a:solidFill>
                <a:latin typeface="Arial" charset="0"/>
              </a:defRPr>
            </a:lvl7pPr>
            <a:lvl8pPr marL="3429000" indent="-228600" algn="ctr" eaLnBrk="0" fontAlgn="base" hangingPunct="0">
              <a:spcBef>
                <a:spcPct val="0"/>
              </a:spcBef>
              <a:spcAft>
                <a:spcPct val="0"/>
              </a:spcAft>
              <a:tabLst>
                <a:tab pos="628650" algn="r"/>
              </a:tabLst>
              <a:defRPr sz="2900" b="1">
                <a:solidFill>
                  <a:schemeClr val="tx1"/>
                </a:solidFill>
                <a:latin typeface="Arial" charset="0"/>
              </a:defRPr>
            </a:lvl8pPr>
            <a:lvl9pPr marL="3886200" indent="-228600" algn="ctr" eaLnBrk="0" fontAlgn="base" hangingPunct="0">
              <a:spcBef>
                <a:spcPct val="0"/>
              </a:spcBef>
              <a:spcAft>
                <a:spcPct val="0"/>
              </a:spcAft>
              <a:tabLst>
                <a:tab pos="62865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40</a:t>
            </a:r>
          </a:p>
        </p:txBody>
      </p:sp>
      <p:sp>
        <p:nvSpPr>
          <p:cNvPr id="862244" name="Text Box 36"/>
          <p:cNvSpPr txBox="1">
            <a:spLocks noChangeArrowheads="1"/>
          </p:cNvSpPr>
          <p:nvPr/>
        </p:nvSpPr>
        <p:spPr bwMode="auto">
          <a:xfrm>
            <a:off x="4495800" y="3282950"/>
            <a:ext cx="1143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3,120</a:t>
            </a:r>
          </a:p>
        </p:txBody>
      </p:sp>
      <p:sp>
        <p:nvSpPr>
          <p:cNvPr id="862245" name="Text Box 37"/>
          <p:cNvSpPr txBox="1">
            <a:spLocks noChangeArrowheads="1"/>
          </p:cNvSpPr>
          <p:nvPr/>
        </p:nvSpPr>
        <p:spPr bwMode="auto">
          <a:xfrm>
            <a:off x="5943600" y="3282950"/>
            <a:ext cx="1219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8,320</a:t>
            </a:r>
          </a:p>
        </p:txBody>
      </p:sp>
      <p:sp>
        <p:nvSpPr>
          <p:cNvPr id="862246" name="Text Box 38"/>
          <p:cNvSpPr txBox="1">
            <a:spLocks noChangeArrowheads="1"/>
          </p:cNvSpPr>
          <p:nvPr/>
        </p:nvSpPr>
        <p:spPr bwMode="auto">
          <a:xfrm>
            <a:off x="7315200" y="3282950"/>
            <a:ext cx="1295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4,680</a:t>
            </a:r>
          </a:p>
        </p:txBody>
      </p:sp>
      <p:sp>
        <p:nvSpPr>
          <p:cNvPr id="28688" name="Text Box 39"/>
          <p:cNvSpPr txBox="1">
            <a:spLocks noChangeArrowheads="1"/>
          </p:cNvSpPr>
          <p:nvPr/>
        </p:nvSpPr>
        <p:spPr bwMode="auto">
          <a:xfrm>
            <a:off x="304800" y="3679825"/>
            <a:ext cx="914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2019</a:t>
            </a:r>
          </a:p>
        </p:txBody>
      </p:sp>
      <p:sp>
        <p:nvSpPr>
          <p:cNvPr id="862248" name="Text Box 40"/>
          <p:cNvSpPr txBox="1">
            <a:spLocks noChangeArrowheads="1"/>
          </p:cNvSpPr>
          <p:nvPr/>
        </p:nvSpPr>
        <p:spPr bwMode="auto">
          <a:xfrm>
            <a:off x="1447800" y="3679825"/>
            <a:ext cx="10668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4,680</a:t>
            </a:r>
          </a:p>
        </p:txBody>
      </p:sp>
      <p:sp>
        <p:nvSpPr>
          <p:cNvPr id="862249" name="Text Box 41"/>
          <p:cNvSpPr txBox="1">
            <a:spLocks noChangeArrowheads="1"/>
          </p:cNvSpPr>
          <p:nvPr/>
        </p:nvSpPr>
        <p:spPr bwMode="auto">
          <a:xfrm>
            <a:off x="3048000" y="3679825"/>
            <a:ext cx="9906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28650" algn="r"/>
              </a:tabLst>
              <a:defRPr sz="2900" b="1">
                <a:solidFill>
                  <a:schemeClr val="tx1"/>
                </a:solidFill>
                <a:latin typeface="Arial" charset="0"/>
              </a:defRPr>
            </a:lvl1pPr>
            <a:lvl2pPr marL="742950" indent="-285750">
              <a:tabLst>
                <a:tab pos="628650" algn="r"/>
              </a:tabLst>
              <a:defRPr sz="2900" b="1">
                <a:solidFill>
                  <a:schemeClr val="tx1"/>
                </a:solidFill>
                <a:latin typeface="Arial" charset="0"/>
              </a:defRPr>
            </a:lvl2pPr>
            <a:lvl3pPr marL="1143000" indent="-228600">
              <a:tabLst>
                <a:tab pos="628650" algn="r"/>
              </a:tabLst>
              <a:defRPr sz="2900" b="1">
                <a:solidFill>
                  <a:schemeClr val="tx1"/>
                </a:solidFill>
                <a:latin typeface="Arial" charset="0"/>
              </a:defRPr>
            </a:lvl3pPr>
            <a:lvl4pPr marL="1600200" indent="-228600">
              <a:tabLst>
                <a:tab pos="628650" algn="r"/>
              </a:tabLst>
              <a:defRPr sz="2900" b="1">
                <a:solidFill>
                  <a:schemeClr val="tx1"/>
                </a:solidFill>
                <a:latin typeface="Arial" charset="0"/>
              </a:defRPr>
            </a:lvl4pPr>
            <a:lvl5pPr marL="2057400" indent="-228600">
              <a:tabLst>
                <a:tab pos="628650" algn="r"/>
              </a:tabLst>
              <a:defRPr sz="2900" b="1">
                <a:solidFill>
                  <a:schemeClr val="tx1"/>
                </a:solidFill>
                <a:latin typeface="Arial" charset="0"/>
              </a:defRPr>
            </a:lvl5pPr>
            <a:lvl6pPr marL="2514600" indent="-228600" algn="ctr" eaLnBrk="0" fontAlgn="base" hangingPunct="0">
              <a:spcBef>
                <a:spcPct val="0"/>
              </a:spcBef>
              <a:spcAft>
                <a:spcPct val="0"/>
              </a:spcAft>
              <a:tabLst>
                <a:tab pos="628650" algn="r"/>
              </a:tabLst>
              <a:defRPr sz="2900" b="1">
                <a:solidFill>
                  <a:schemeClr val="tx1"/>
                </a:solidFill>
                <a:latin typeface="Arial" charset="0"/>
              </a:defRPr>
            </a:lvl6pPr>
            <a:lvl7pPr marL="2971800" indent="-228600" algn="ctr" eaLnBrk="0" fontAlgn="base" hangingPunct="0">
              <a:spcBef>
                <a:spcPct val="0"/>
              </a:spcBef>
              <a:spcAft>
                <a:spcPct val="0"/>
              </a:spcAft>
              <a:tabLst>
                <a:tab pos="628650" algn="r"/>
              </a:tabLst>
              <a:defRPr sz="2900" b="1">
                <a:solidFill>
                  <a:schemeClr val="tx1"/>
                </a:solidFill>
                <a:latin typeface="Arial" charset="0"/>
              </a:defRPr>
            </a:lvl7pPr>
            <a:lvl8pPr marL="3429000" indent="-228600" algn="ctr" eaLnBrk="0" fontAlgn="base" hangingPunct="0">
              <a:spcBef>
                <a:spcPct val="0"/>
              </a:spcBef>
              <a:spcAft>
                <a:spcPct val="0"/>
              </a:spcAft>
              <a:tabLst>
                <a:tab pos="628650" algn="r"/>
              </a:tabLst>
              <a:defRPr sz="2900" b="1">
                <a:solidFill>
                  <a:schemeClr val="tx1"/>
                </a:solidFill>
                <a:latin typeface="Arial" charset="0"/>
              </a:defRPr>
            </a:lvl8pPr>
            <a:lvl9pPr marL="3886200" indent="-228600" algn="ctr" eaLnBrk="0" fontAlgn="base" hangingPunct="0">
              <a:spcBef>
                <a:spcPct val="0"/>
              </a:spcBef>
              <a:spcAft>
                <a:spcPct val="0"/>
              </a:spcAft>
              <a:tabLst>
                <a:tab pos="62865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40</a:t>
            </a:r>
          </a:p>
        </p:txBody>
      </p:sp>
      <p:sp>
        <p:nvSpPr>
          <p:cNvPr id="862250" name="Text Box 42"/>
          <p:cNvSpPr txBox="1">
            <a:spLocks noChangeArrowheads="1"/>
          </p:cNvSpPr>
          <p:nvPr/>
        </p:nvSpPr>
        <p:spPr bwMode="auto">
          <a:xfrm>
            <a:off x="4495800" y="3679825"/>
            <a:ext cx="1143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1,872</a:t>
            </a:r>
          </a:p>
        </p:txBody>
      </p:sp>
      <p:sp>
        <p:nvSpPr>
          <p:cNvPr id="862251" name="Text Box 43"/>
          <p:cNvSpPr txBox="1">
            <a:spLocks noChangeArrowheads="1"/>
          </p:cNvSpPr>
          <p:nvPr/>
        </p:nvSpPr>
        <p:spPr bwMode="auto">
          <a:xfrm>
            <a:off x="5943600" y="3679825"/>
            <a:ext cx="1219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10,192</a:t>
            </a:r>
          </a:p>
        </p:txBody>
      </p:sp>
      <p:sp>
        <p:nvSpPr>
          <p:cNvPr id="862252" name="Text Box 44"/>
          <p:cNvSpPr txBox="1">
            <a:spLocks noChangeArrowheads="1"/>
          </p:cNvSpPr>
          <p:nvPr/>
        </p:nvSpPr>
        <p:spPr bwMode="auto">
          <a:xfrm>
            <a:off x="7315200" y="3679825"/>
            <a:ext cx="1295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2,808</a:t>
            </a:r>
          </a:p>
        </p:txBody>
      </p:sp>
      <p:sp>
        <p:nvSpPr>
          <p:cNvPr id="28694" name="Text Box 45"/>
          <p:cNvSpPr txBox="1">
            <a:spLocks noChangeArrowheads="1"/>
          </p:cNvSpPr>
          <p:nvPr/>
        </p:nvSpPr>
        <p:spPr bwMode="auto">
          <a:xfrm>
            <a:off x="304800" y="4108450"/>
            <a:ext cx="914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2020</a:t>
            </a:r>
          </a:p>
        </p:txBody>
      </p:sp>
      <p:sp>
        <p:nvSpPr>
          <p:cNvPr id="862254" name="Text Box 46"/>
          <p:cNvSpPr txBox="1">
            <a:spLocks noChangeArrowheads="1"/>
          </p:cNvSpPr>
          <p:nvPr/>
        </p:nvSpPr>
        <p:spPr bwMode="auto">
          <a:xfrm>
            <a:off x="1447800" y="4108450"/>
            <a:ext cx="10668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2,808</a:t>
            </a:r>
          </a:p>
        </p:txBody>
      </p:sp>
      <p:sp>
        <p:nvSpPr>
          <p:cNvPr id="862255" name="Text Box 47"/>
          <p:cNvSpPr txBox="1">
            <a:spLocks noChangeArrowheads="1"/>
          </p:cNvSpPr>
          <p:nvPr/>
        </p:nvSpPr>
        <p:spPr bwMode="auto">
          <a:xfrm>
            <a:off x="3048000" y="4108450"/>
            <a:ext cx="9906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28650" algn="r"/>
              </a:tabLst>
              <a:defRPr sz="2900" b="1">
                <a:solidFill>
                  <a:schemeClr val="tx1"/>
                </a:solidFill>
                <a:latin typeface="Arial" charset="0"/>
              </a:defRPr>
            </a:lvl1pPr>
            <a:lvl2pPr marL="742950" indent="-285750">
              <a:tabLst>
                <a:tab pos="628650" algn="r"/>
              </a:tabLst>
              <a:defRPr sz="2900" b="1">
                <a:solidFill>
                  <a:schemeClr val="tx1"/>
                </a:solidFill>
                <a:latin typeface="Arial" charset="0"/>
              </a:defRPr>
            </a:lvl2pPr>
            <a:lvl3pPr marL="1143000" indent="-228600">
              <a:tabLst>
                <a:tab pos="628650" algn="r"/>
              </a:tabLst>
              <a:defRPr sz="2900" b="1">
                <a:solidFill>
                  <a:schemeClr val="tx1"/>
                </a:solidFill>
                <a:latin typeface="Arial" charset="0"/>
              </a:defRPr>
            </a:lvl3pPr>
            <a:lvl4pPr marL="1600200" indent="-228600">
              <a:tabLst>
                <a:tab pos="628650" algn="r"/>
              </a:tabLst>
              <a:defRPr sz="2900" b="1">
                <a:solidFill>
                  <a:schemeClr val="tx1"/>
                </a:solidFill>
                <a:latin typeface="Arial" charset="0"/>
              </a:defRPr>
            </a:lvl4pPr>
            <a:lvl5pPr marL="2057400" indent="-228600">
              <a:tabLst>
                <a:tab pos="628650" algn="r"/>
              </a:tabLst>
              <a:defRPr sz="2900" b="1">
                <a:solidFill>
                  <a:schemeClr val="tx1"/>
                </a:solidFill>
                <a:latin typeface="Arial" charset="0"/>
              </a:defRPr>
            </a:lvl5pPr>
            <a:lvl6pPr marL="2514600" indent="-228600" algn="ctr" eaLnBrk="0" fontAlgn="base" hangingPunct="0">
              <a:spcBef>
                <a:spcPct val="0"/>
              </a:spcBef>
              <a:spcAft>
                <a:spcPct val="0"/>
              </a:spcAft>
              <a:tabLst>
                <a:tab pos="628650" algn="r"/>
              </a:tabLst>
              <a:defRPr sz="2900" b="1">
                <a:solidFill>
                  <a:schemeClr val="tx1"/>
                </a:solidFill>
                <a:latin typeface="Arial" charset="0"/>
              </a:defRPr>
            </a:lvl6pPr>
            <a:lvl7pPr marL="2971800" indent="-228600" algn="ctr" eaLnBrk="0" fontAlgn="base" hangingPunct="0">
              <a:spcBef>
                <a:spcPct val="0"/>
              </a:spcBef>
              <a:spcAft>
                <a:spcPct val="0"/>
              </a:spcAft>
              <a:tabLst>
                <a:tab pos="628650" algn="r"/>
              </a:tabLst>
              <a:defRPr sz="2900" b="1">
                <a:solidFill>
                  <a:schemeClr val="tx1"/>
                </a:solidFill>
                <a:latin typeface="Arial" charset="0"/>
              </a:defRPr>
            </a:lvl7pPr>
            <a:lvl8pPr marL="3429000" indent="-228600" algn="ctr" eaLnBrk="0" fontAlgn="base" hangingPunct="0">
              <a:spcBef>
                <a:spcPct val="0"/>
              </a:spcBef>
              <a:spcAft>
                <a:spcPct val="0"/>
              </a:spcAft>
              <a:tabLst>
                <a:tab pos="628650" algn="r"/>
              </a:tabLst>
              <a:defRPr sz="2900" b="1">
                <a:solidFill>
                  <a:schemeClr val="tx1"/>
                </a:solidFill>
                <a:latin typeface="Arial" charset="0"/>
              </a:defRPr>
            </a:lvl8pPr>
            <a:lvl9pPr marL="3886200" indent="-228600" algn="ctr" eaLnBrk="0" fontAlgn="base" hangingPunct="0">
              <a:spcBef>
                <a:spcPct val="0"/>
              </a:spcBef>
              <a:spcAft>
                <a:spcPct val="0"/>
              </a:spcAft>
              <a:tabLst>
                <a:tab pos="62865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40</a:t>
            </a:r>
          </a:p>
        </p:txBody>
      </p:sp>
      <p:sp>
        <p:nvSpPr>
          <p:cNvPr id="862256" name="Text Box 48"/>
          <p:cNvSpPr txBox="1">
            <a:spLocks noChangeArrowheads="1"/>
          </p:cNvSpPr>
          <p:nvPr/>
        </p:nvSpPr>
        <p:spPr bwMode="auto">
          <a:xfrm>
            <a:off x="4495800" y="4108450"/>
            <a:ext cx="1143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1,123</a:t>
            </a:r>
          </a:p>
        </p:txBody>
      </p:sp>
      <p:sp>
        <p:nvSpPr>
          <p:cNvPr id="862257" name="Text Box 49"/>
          <p:cNvSpPr txBox="1">
            <a:spLocks noChangeArrowheads="1"/>
          </p:cNvSpPr>
          <p:nvPr/>
        </p:nvSpPr>
        <p:spPr bwMode="auto">
          <a:xfrm>
            <a:off x="5943600" y="4108450"/>
            <a:ext cx="1219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11,315</a:t>
            </a:r>
          </a:p>
        </p:txBody>
      </p:sp>
      <p:sp>
        <p:nvSpPr>
          <p:cNvPr id="862258" name="Text Box 50"/>
          <p:cNvSpPr txBox="1">
            <a:spLocks noChangeArrowheads="1"/>
          </p:cNvSpPr>
          <p:nvPr/>
        </p:nvSpPr>
        <p:spPr bwMode="auto">
          <a:xfrm>
            <a:off x="7315200" y="4108450"/>
            <a:ext cx="1295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1,685</a:t>
            </a:r>
          </a:p>
        </p:txBody>
      </p:sp>
      <p:sp>
        <p:nvSpPr>
          <p:cNvPr id="28700" name="Text Box 51"/>
          <p:cNvSpPr txBox="1">
            <a:spLocks noChangeArrowheads="1"/>
          </p:cNvSpPr>
          <p:nvPr/>
        </p:nvSpPr>
        <p:spPr bwMode="auto">
          <a:xfrm>
            <a:off x="304800" y="4518025"/>
            <a:ext cx="914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2021</a:t>
            </a:r>
          </a:p>
        </p:txBody>
      </p:sp>
      <p:sp>
        <p:nvSpPr>
          <p:cNvPr id="862260" name="Text Box 52"/>
          <p:cNvSpPr txBox="1">
            <a:spLocks noChangeArrowheads="1"/>
          </p:cNvSpPr>
          <p:nvPr/>
        </p:nvSpPr>
        <p:spPr bwMode="auto">
          <a:xfrm>
            <a:off x="1447800" y="4518025"/>
            <a:ext cx="10668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1,685</a:t>
            </a:r>
          </a:p>
        </p:txBody>
      </p:sp>
      <p:sp>
        <p:nvSpPr>
          <p:cNvPr id="862261" name="Text Box 53"/>
          <p:cNvSpPr txBox="1">
            <a:spLocks noChangeArrowheads="1"/>
          </p:cNvSpPr>
          <p:nvPr/>
        </p:nvSpPr>
        <p:spPr bwMode="auto">
          <a:xfrm>
            <a:off x="3048000" y="4518025"/>
            <a:ext cx="9906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28650" algn="r"/>
              </a:tabLst>
              <a:defRPr sz="2900" b="1">
                <a:solidFill>
                  <a:schemeClr val="tx1"/>
                </a:solidFill>
                <a:latin typeface="Arial" charset="0"/>
              </a:defRPr>
            </a:lvl1pPr>
            <a:lvl2pPr marL="742950" indent="-285750">
              <a:tabLst>
                <a:tab pos="628650" algn="r"/>
              </a:tabLst>
              <a:defRPr sz="2900" b="1">
                <a:solidFill>
                  <a:schemeClr val="tx1"/>
                </a:solidFill>
                <a:latin typeface="Arial" charset="0"/>
              </a:defRPr>
            </a:lvl2pPr>
            <a:lvl3pPr marL="1143000" indent="-228600">
              <a:tabLst>
                <a:tab pos="628650" algn="r"/>
              </a:tabLst>
              <a:defRPr sz="2900" b="1">
                <a:solidFill>
                  <a:schemeClr val="tx1"/>
                </a:solidFill>
                <a:latin typeface="Arial" charset="0"/>
              </a:defRPr>
            </a:lvl3pPr>
            <a:lvl4pPr marL="1600200" indent="-228600">
              <a:tabLst>
                <a:tab pos="628650" algn="r"/>
              </a:tabLst>
              <a:defRPr sz="2900" b="1">
                <a:solidFill>
                  <a:schemeClr val="tx1"/>
                </a:solidFill>
                <a:latin typeface="Arial" charset="0"/>
              </a:defRPr>
            </a:lvl4pPr>
            <a:lvl5pPr marL="2057400" indent="-228600">
              <a:tabLst>
                <a:tab pos="628650" algn="r"/>
              </a:tabLst>
              <a:defRPr sz="2900" b="1">
                <a:solidFill>
                  <a:schemeClr val="tx1"/>
                </a:solidFill>
                <a:latin typeface="Arial" charset="0"/>
              </a:defRPr>
            </a:lvl5pPr>
            <a:lvl6pPr marL="2514600" indent="-228600" algn="ctr" eaLnBrk="0" fontAlgn="base" hangingPunct="0">
              <a:spcBef>
                <a:spcPct val="0"/>
              </a:spcBef>
              <a:spcAft>
                <a:spcPct val="0"/>
              </a:spcAft>
              <a:tabLst>
                <a:tab pos="628650" algn="r"/>
              </a:tabLst>
              <a:defRPr sz="2900" b="1">
                <a:solidFill>
                  <a:schemeClr val="tx1"/>
                </a:solidFill>
                <a:latin typeface="Arial" charset="0"/>
              </a:defRPr>
            </a:lvl6pPr>
            <a:lvl7pPr marL="2971800" indent="-228600" algn="ctr" eaLnBrk="0" fontAlgn="base" hangingPunct="0">
              <a:spcBef>
                <a:spcPct val="0"/>
              </a:spcBef>
              <a:spcAft>
                <a:spcPct val="0"/>
              </a:spcAft>
              <a:tabLst>
                <a:tab pos="628650" algn="r"/>
              </a:tabLst>
              <a:defRPr sz="2900" b="1">
                <a:solidFill>
                  <a:schemeClr val="tx1"/>
                </a:solidFill>
                <a:latin typeface="Arial" charset="0"/>
              </a:defRPr>
            </a:lvl7pPr>
            <a:lvl8pPr marL="3429000" indent="-228600" algn="ctr" eaLnBrk="0" fontAlgn="base" hangingPunct="0">
              <a:spcBef>
                <a:spcPct val="0"/>
              </a:spcBef>
              <a:spcAft>
                <a:spcPct val="0"/>
              </a:spcAft>
              <a:tabLst>
                <a:tab pos="628650" algn="r"/>
              </a:tabLst>
              <a:defRPr sz="2900" b="1">
                <a:solidFill>
                  <a:schemeClr val="tx1"/>
                </a:solidFill>
                <a:latin typeface="Arial" charset="0"/>
              </a:defRPr>
            </a:lvl8pPr>
            <a:lvl9pPr marL="3886200" indent="-228600" algn="ctr" eaLnBrk="0" fontAlgn="base" hangingPunct="0">
              <a:spcBef>
                <a:spcPct val="0"/>
              </a:spcBef>
              <a:spcAft>
                <a:spcPct val="0"/>
              </a:spcAft>
              <a:tabLst>
                <a:tab pos="62865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40</a:t>
            </a:r>
          </a:p>
        </p:txBody>
      </p:sp>
      <p:sp>
        <p:nvSpPr>
          <p:cNvPr id="862262" name="Text Box 54"/>
          <p:cNvSpPr txBox="1">
            <a:spLocks noChangeArrowheads="1"/>
          </p:cNvSpPr>
          <p:nvPr/>
        </p:nvSpPr>
        <p:spPr bwMode="auto">
          <a:xfrm>
            <a:off x="4572000" y="4518025"/>
            <a:ext cx="1143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685*</a:t>
            </a:r>
          </a:p>
        </p:txBody>
      </p:sp>
      <p:sp>
        <p:nvSpPr>
          <p:cNvPr id="862263" name="Text Box 55"/>
          <p:cNvSpPr txBox="1">
            <a:spLocks noChangeArrowheads="1"/>
          </p:cNvSpPr>
          <p:nvPr/>
        </p:nvSpPr>
        <p:spPr bwMode="auto">
          <a:xfrm>
            <a:off x="5943600" y="4518025"/>
            <a:ext cx="1219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12,000</a:t>
            </a:r>
          </a:p>
        </p:txBody>
      </p:sp>
      <p:sp>
        <p:nvSpPr>
          <p:cNvPr id="862264" name="Text Box 56"/>
          <p:cNvSpPr txBox="1">
            <a:spLocks noChangeArrowheads="1"/>
          </p:cNvSpPr>
          <p:nvPr/>
        </p:nvSpPr>
        <p:spPr bwMode="auto">
          <a:xfrm>
            <a:off x="7315200" y="4518025"/>
            <a:ext cx="1295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1,000</a:t>
            </a:r>
          </a:p>
        </p:txBody>
      </p:sp>
      <p:sp>
        <p:nvSpPr>
          <p:cNvPr id="862266" name="Rectangle 58"/>
          <p:cNvSpPr>
            <a:spLocks noChangeArrowheads="1"/>
          </p:cNvSpPr>
          <p:nvPr/>
        </p:nvSpPr>
        <p:spPr bwMode="auto">
          <a:xfrm>
            <a:off x="1338263" y="6319838"/>
            <a:ext cx="5711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1600" dirty="0">
                <a:solidFill>
                  <a:srgbClr val="800000"/>
                </a:solidFill>
                <a:latin typeface="Liberation Sans" panose="020B0604020202020204" pitchFamily="34" charset="0"/>
              </a:rPr>
              <a:t>* </a:t>
            </a:r>
            <a:r>
              <a:rPr lang="en-US" altLang="en-US" sz="1600" dirty="0">
                <a:latin typeface="Liberation Sans" panose="020B0604020202020204" pitchFamily="34" charset="0"/>
              </a:rPr>
              <a:t>Computation of $674 ($1,685 x 40%) is adjusted to $685.</a:t>
            </a:r>
          </a:p>
        </p:txBody>
      </p:sp>
      <p:sp>
        <p:nvSpPr>
          <p:cNvPr id="862267" name="Text Box 59"/>
          <p:cNvSpPr txBox="1">
            <a:spLocks noChangeArrowheads="1"/>
          </p:cNvSpPr>
          <p:nvPr/>
        </p:nvSpPr>
        <p:spPr bwMode="auto">
          <a:xfrm>
            <a:off x="609600" y="5256213"/>
            <a:ext cx="77724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28700" indent="-574675">
              <a:tabLst>
                <a:tab pos="5888038" algn="r"/>
                <a:tab pos="7426325" algn="r"/>
              </a:tabLst>
              <a:defRPr sz="2900" b="1">
                <a:solidFill>
                  <a:schemeClr val="tx1"/>
                </a:solidFill>
                <a:latin typeface="Arial" charset="0"/>
              </a:defRPr>
            </a:lvl1pPr>
            <a:lvl2pPr marL="742950" indent="-285750">
              <a:tabLst>
                <a:tab pos="5888038" algn="r"/>
                <a:tab pos="7426325" algn="r"/>
              </a:tabLst>
              <a:defRPr sz="2900" b="1">
                <a:solidFill>
                  <a:schemeClr val="tx1"/>
                </a:solidFill>
                <a:latin typeface="Arial" charset="0"/>
              </a:defRPr>
            </a:lvl2pPr>
            <a:lvl3pPr marL="1143000" indent="-228600">
              <a:tabLst>
                <a:tab pos="5888038" algn="r"/>
                <a:tab pos="7426325" algn="r"/>
              </a:tabLst>
              <a:defRPr sz="2900" b="1">
                <a:solidFill>
                  <a:schemeClr val="tx1"/>
                </a:solidFill>
                <a:latin typeface="Arial" charset="0"/>
              </a:defRPr>
            </a:lvl3pPr>
            <a:lvl4pPr marL="1600200" indent="-228600">
              <a:tabLst>
                <a:tab pos="5888038" algn="r"/>
                <a:tab pos="7426325" algn="r"/>
              </a:tabLst>
              <a:defRPr sz="2900" b="1">
                <a:solidFill>
                  <a:schemeClr val="tx1"/>
                </a:solidFill>
                <a:latin typeface="Arial" charset="0"/>
              </a:defRPr>
            </a:lvl4pPr>
            <a:lvl5pPr marL="2057400" indent="-228600">
              <a:tabLst>
                <a:tab pos="5888038" algn="r"/>
                <a:tab pos="7426325" algn="r"/>
              </a:tabLst>
              <a:defRPr sz="2900" b="1">
                <a:solidFill>
                  <a:schemeClr val="tx1"/>
                </a:solidFill>
                <a:latin typeface="Arial" charset="0"/>
              </a:defRPr>
            </a:lvl5pPr>
            <a:lvl6pPr marL="2514600" indent="-228600" algn="ctr" eaLnBrk="0" fontAlgn="base" hangingPunct="0">
              <a:spcBef>
                <a:spcPct val="0"/>
              </a:spcBef>
              <a:spcAft>
                <a:spcPct val="0"/>
              </a:spcAft>
              <a:tabLst>
                <a:tab pos="5888038" algn="r"/>
                <a:tab pos="7426325" algn="r"/>
              </a:tabLst>
              <a:defRPr sz="2900" b="1">
                <a:solidFill>
                  <a:schemeClr val="tx1"/>
                </a:solidFill>
                <a:latin typeface="Arial" charset="0"/>
              </a:defRPr>
            </a:lvl6pPr>
            <a:lvl7pPr marL="2971800" indent="-228600" algn="ctr" eaLnBrk="0" fontAlgn="base" hangingPunct="0">
              <a:spcBef>
                <a:spcPct val="0"/>
              </a:spcBef>
              <a:spcAft>
                <a:spcPct val="0"/>
              </a:spcAft>
              <a:tabLst>
                <a:tab pos="5888038" algn="r"/>
                <a:tab pos="7426325" algn="r"/>
              </a:tabLst>
              <a:defRPr sz="2900" b="1">
                <a:solidFill>
                  <a:schemeClr val="tx1"/>
                </a:solidFill>
                <a:latin typeface="Arial" charset="0"/>
              </a:defRPr>
            </a:lvl7pPr>
            <a:lvl8pPr marL="3429000" indent="-228600" algn="ctr" eaLnBrk="0" fontAlgn="base" hangingPunct="0">
              <a:spcBef>
                <a:spcPct val="0"/>
              </a:spcBef>
              <a:spcAft>
                <a:spcPct val="0"/>
              </a:spcAft>
              <a:tabLst>
                <a:tab pos="5888038" algn="r"/>
                <a:tab pos="7426325" algn="r"/>
              </a:tabLst>
              <a:defRPr sz="2900" b="1">
                <a:solidFill>
                  <a:schemeClr val="tx1"/>
                </a:solidFill>
                <a:latin typeface="Arial" charset="0"/>
              </a:defRPr>
            </a:lvl8pPr>
            <a:lvl9pPr marL="3886200" indent="-228600" algn="ctr" eaLnBrk="0" fontAlgn="base" hangingPunct="0">
              <a:spcBef>
                <a:spcPct val="0"/>
              </a:spcBef>
              <a:spcAft>
                <a:spcPct val="0"/>
              </a:spcAft>
              <a:tabLst>
                <a:tab pos="5888038" algn="r"/>
                <a:tab pos="7426325" algn="r"/>
              </a:tabLst>
              <a:defRPr sz="2900" b="1">
                <a:solidFill>
                  <a:schemeClr val="tx1"/>
                </a:solidFill>
                <a:latin typeface="Arial" charset="0"/>
              </a:defRPr>
            </a:lvl9pPr>
          </a:lstStyle>
          <a:p>
            <a:pPr algn="l">
              <a:spcBef>
                <a:spcPct val="5000"/>
              </a:spcBef>
              <a:spcAft>
                <a:spcPct val="20000"/>
              </a:spcAft>
              <a:buSzPct val="80000"/>
            </a:pPr>
            <a:r>
              <a:rPr lang="en-US" altLang="en-US" sz="1800" dirty="0">
                <a:latin typeface="Liberation Sans" panose="020B0604020202020204" pitchFamily="34" charset="0"/>
              </a:rPr>
              <a:t>           Depreciation expense 	5,200</a:t>
            </a:r>
          </a:p>
          <a:p>
            <a:pPr algn="l">
              <a:spcBef>
                <a:spcPct val="15000"/>
              </a:spcBef>
              <a:spcAft>
                <a:spcPct val="20000"/>
              </a:spcAft>
              <a:buSzPct val="80000"/>
            </a:pPr>
            <a:r>
              <a:rPr lang="en-US" altLang="en-US" sz="1800" dirty="0">
                <a:latin typeface="Liberation Sans" panose="020B0604020202020204" pitchFamily="34" charset="0"/>
              </a:rPr>
              <a:t>	          Accumulated depreciation		5,200</a:t>
            </a:r>
          </a:p>
        </p:txBody>
      </p:sp>
      <p:sp>
        <p:nvSpPr>
          <p:cNvPr id="28708" name="Text Box 60"/>
          <p:cNvSpPr txBox="1">
            <a:spLocks noChangeArrowheads="1"/>
          </p:cNvSpPr>
          <p:nvPr/>
        </p:nvSpPr>
        <p:spPr bwMode="auto">
          <a:xfrm>
            <a:off x="381000" y="5256213"/>
            <a:ext cx="1447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solidFill>
                  <a:srgbClr val="800000"/>
                </a:solidFill>
                <a:latin typeface="Liberation Sans" panose="020B0604020202020204" pitchFamily="34" charset="0"/>
              </a:rPr>
              <a:t>2017    Journal Entry</a:t>
            </a:r>
          </a:p>
        </p:txBody>
      </p:sp>
      <p:sp>
        <p:nvSpPr>
          <p:cNvPr id="28709" name="Line 61"/>
          <p:cNvSpPr>
            <a:spLocks noChangeShapeType="1"/>
          </p:cNvSpPr>
          <p:nvPr/>
        </p:nvSpPr>
        <p:spPr bwMode="auto">
          <a:xfrm>
            <a:off x="381000" y="5048250"/>
            <a:ext cx="86106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8712" name="Line 7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2"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 Methods</a:t>
            </a:r>
          </a:p>
        </p:txBody>
      </p:sp>
      <p:sp>
        <p:nvSpPr>
          <p:cNvPr id="2" name="Slide Number Placeholder 1"/>
          <p:cNvSpPr>
            <a:spLocks noGrp="1"/>
          </p:cNvSpPr>
          <p:nvPr>
            <p:ph type="sldNum" sz="quarter" idx="12"/>
          </p:nvPr>
        </p:nvSpPr>
        <p:spPr/>
        <p:txBody>
          <a:bodyPr/>
          <a:lstStyle/>
          <a:p>
            <a:fld id="{5E1DEE7D-FEC5-4127-AD74-D6170319EA96}" type="slidenum">
              <a:rPr lang="en-US" smtClean="0"/>
              <a:t>12</a:t>
            </a:fld>
            <a:endParaRPr lang="en-US"/>
          </a:p>
        </p:txBody>
      </p:sp>
      <p:sp>
        <p:nvSpPr>
          <p:cNvPr id="6" name="Rectangle 5"/>
          <p:cNvSpPr/>
          <p:nvPr/>
        </p:nvSpPr>
        <p:spPr bwMode="auto">
          <a:xfrm>
            <a:off x="1524000" y="2873375"/>
            <a:ext cx="990600" cy="369888"/>
          </a:xfrm>
          <a:prstGeom prst="rect">
            <a:avLst/>
          </a:prstGeom>
          <a:noFill/>
          <a:ln w="381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900" b="1" i="0" u="none" strike="noStrike" cap="none" normalizeH="0" baseline="0">
              <a:ln>
                <a:noFill/>
              </a:ln>
              <a:solidFill>
                <a:schemeClr val="tx1"/>
              </a:solidFill>
              <a:effectLst/>
              <a:latin typeface="Arial" charset="0"/>
            </a:endParaRPr>
          </a:p>
        </p:txBody>
      </p:sp>
      <p:sp>
        <p:nvSpPr>
          <p:cNvPr id="46" name="Rectangle 45"/>
          <p:cNvSpPr/>
          <p:nvPr/>
        </p:nvSpPr>
        <p:spPr bwMode="auto">
          <a:xfrm>
            <a:off x="4952999" y="4487958"/>
            <a:ext cx="828533" cy="369888"/>
          </a:xfrm>
          <a:prstGeom prst="rect">
            <a:avLst/>
          </a:prstGeom>
          <a:noFill/>
          <a:ln w="381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900" b="1" i="0" u="none" strike="noStrike" cap="none" normalizeH="0" baseline="0">
              <a:ln>
                <a:noFill/>
              </a:ln>
              <a:solidFill>
                <a:schemeClr val="tx1"/>
              </a:solidFill>
              <a:effectLst/>
              <a:latin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heel(1)">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62267"/>
                                        </p:tgtEl>
                                        <p:attrNameLst>
                                          <p:attrName>style.visibility</p:attrName>
                                        </p:attrNameLst>
                                      </p:cBhvr>
                                      <p:to>
                                        <p:strVal val="visible"/>
                                      </p:to>
                                    </p:set>
                                    <p:animEffect transition="in" filter="wipe(up)">
                                      <p:cBhvr>
                                        <p:cTn id="17" dur="500"/>
                                        <p:tgtEl>
                                          <p:spTgt spid="862267"/>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8708"/>
                                        </p:tgtEl>
                                        <p:attrNameLst>
                                          <p:attrName>style.visibility</p:attrName>
                                        </p:attrNameLst>
                                      </p:cBhvr>
                                      <p:to>
                                        <p:strVal val="visible"/>
                                      </p:to>
                                    </p:set>
                                    <p:animEffect transition="in" filter="wipe(up)">
                                      <p:cBhvr>
                                        <p:cTn id="20" dur="500"/>
                                        <p:tgtEl>
                                          <p:spTgt spid="28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67" grpId="0"/>
      <p:bldP spid="28708" grpId="0"/>
      <p:bldP spid="6" grpId="0" animBg="1"/>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3"/>
          <p:cNvGraphicFramePr>
            <a:graphicFrameLocks noChangeAspect="1"/>
          </p:cNvGraphicFramePr>
          <p:nvPr>
            <p:extLst>
              <p:ext uri="{D42A27DB-BD31-4B8C-83A1-F6EECF244321}">
                <p14:modId xmlns:p14="http://schemas.microsoft.com/office/powerpoint/2010/main" val="1953067363"/>
              </p:ext>
            </p:extLst>
          </p:nvPr>
        </p:nvGraphicFramePr>
        <p:xfrm>
          <a:off x="234950" y="1828800"/>
          <a:ext cx="8604250" cy="4143375"/>
        </p:xfrm>
        <a:graphic>
          <a:graphicData uri="http://schemas.openxmlformats.org/presentationml/2006/ole">
            <mc:AlternateContent xmlns:mc="http://schemas.openxmlformats.org/markup-compatibility/2006">
              <mc:Choice xmlns:v="urn:schemas-microsoft-com:vml" Requires="v">
                <p:oleObj spid="_x0000_s1028" name="Worksheet" r:id="rId4" imgW="6353058" imgH="3057538" progId="Excel.Sheet.8">
                  <p:embed/>
                </p:oleObj>
              </mc:Choice>
              <mc:Fallback>
                <p:oleObj name="Worksheet" r:id="rId4" imgW="6353058" imgH="3057538" progId="Excel.Sheet.8">
                  <p:embed/>
                  <p:pic>
                    <p:nvPicPr>
                      <p:cNvPr id="0" name="Object 3"/>
                      <p:cNvPicPr>
                        <a:picLocks noChangeAspect="1" noChangeArrowheads="1"/>
                      </p:cNvPicPr>
                      <p:nvPr/>
                    </p:nvPicPr>
                    <p:blipFill>
                      <a:blip r:embed="rId5"/>
                      <a:srcRect/>
                      <a:stretch>
                        <a:fillRect/>
                      </a:stretch>
                    </p:blipFill>
                    <p:spPr bwMode="auto">
                      <a:xfrm>
                        <a:off x="234950" y="1828800"/>
                        <a:ext cx="860425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699" name="Line 4"/>
          <p:cNvSpPr>
            <a:spLocks noChangeShapeType="1"/>
          </p:cNvSpPr>
          <p:nvPr/>
        </p:nvSpPr>
        <p:spPr bwMode="auto">
          <a:xfrm>
            <a:off x="6248400" y="4419600"/>
            <a:ext cx="533400" cy="0"/>
          </a:xfrm>
          <a:prstGeom prst="line">
            <a:avLst/>
          </a:prstGeom>
          <a:noFill/>
          <a:ln w="28575" cap="sq">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29700" name="Text Box 8"/>
          <p:cNvSpPr txBox="1">
            <a:spLocks noChangeArrowheads="1"/>
          </p:cNvSpPr>
          <p:nvPr/>
        </p:nvSpPr>
        <p:spPr bwMode="auto">
          <a:xfrm>
            <a:off x="609600" y="1200150"/>
            <a:ext cx="5905500"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05000"/>
              </a:lnSpc>
              <a:spcBef>
                <a:spcPct val="30000"/>
              </a:spcBef>
              <a:buSzPct val="80000"/>
            </a:pPr>
            <a:r>
              <a:rPr lang="en-US" altLang="en-US" sz="2400" dirty="0">
                <a:latin typeface="Liberation Sans" panose="020B0604020202020204" pitchFamily="34" charset="0"/>
              </a:rPr>
              <a:t>Illustration: (</a:t>
            </a:r>
            <a:r>
              <a:rPr lang="en-US" altLang="en-US" sz="2400" u="sng" dirty="0">
                <a:latin typeface="Liberation Sans" panose="020B0604020202020204" pitchFamily="34" charset="0"/>
              </a:rPr>
              <a:t>Double</a:t>
            </a:r>
            <a:r>
              <a:rPr lang="en-US" altLang="en-US" sz="2400" dirty="0">
                <a:latin typeface="Liberation Sans" panose="020B0604020202020204" pitchFamily="34" charset="0"/>
              </a:rPr>
              <a:t>-Declining-Balance)</a:t>
            </a:r>
          </a:p>
        </p:txBody>
      </p:sp>
      <p:sp>
        <p:nvSpPr>
          <p:cNvPr id="29702"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9703" name="Text Box 11"/>
          <p:cNvSpPr txBox="1">
            <a:spLocks noChangeArrowheads="1"/>
          </p:cNvSpPr>
          <p:nvPr/>
        </p:nvSpPr>
        <p:spPr bwMode="auto">
          <a:xfrm>
            <a:off x="6705600" y="492125"/>
            <a:ext cx="1676400" cy="955675"/>
          </a:xfrm>
          <a:prstGeom prst="rect">
            <a:avLst/>
          </a:prstGeom>
          <a:solidFill>
            <a:schemeClr val="bg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nSpc>
                <a:spcPct val="105000"/>
              </a:lnSpc>
              <a:spcBef>
                <a:spcPct val="30000"/>
              </a:spcBef>
              <a:buSzPct val="80000"/>
            </a:pPr>
            <a:r>
              <a:rPr lang="en-US" altLang="en-US" sz="2600" dirty="0">
                <a:latin typeface="Liberation Sans" panose="020B0604020202020204" pitchFamily="34" charset="0"/>
              </a:rPr>
              <a:t>Partial Year</a:t>
            </a:r>
            <a:endParaRPr lang="en-US" altLang="en-US" sz="2400" b="0" dirty="0">
              <a:latin typeface="Liberation Sans" panose="020B0604020202020204" pitchFamily="34" charset="0"/>
            </a:endParaRPr>
          </a:p>
        </p:txBody>
      </p:sp>
      <p:sp>
        <p:nvSpPr>
          <p:cNvPr id="9"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 Methods</a:t>
            </a:r>
          </a:p>
        </p:txBody>
      </p:sp>
      <p:sp>
        <p:nvSpPr>
          <p:cNvPr id="2" name="Slide Number Placeholder 1"/>
          <p:cNvSpPr>
            <a:spLocks noGrp="1"/>
          </p:cNvSpPr>
          <p:nvPr>
            <p:ph type="sldNum" sz="quarter" idx="12"/>
          </p:nvPr>
        </p:nvSpPr>
        <p:spPr/>
        <p:txBody>
          <a:bodyPr/>
          <a:lstStyle/>
          <a:p>
            <a:fld id="{5E1DEE7D-FEC5-4127-AD74-D6170319EA96}" type="slidenum">
              <a:rPr lang="en-US" smtClean="0"/>
              <a:t>13</a:t>
            </a:fld>
            <a:endParaRPr lang="en-US"/>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Line 104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1"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Comparison of Methods</a:t>
            </a:r>
          </a:p>
        </p:txBody>
      </p:sp>
      <p:sp>
        <p:nvSpPr>
          <p:cNvPr id="2" name="Slide Number Placeholder 1"/>
          <p:cNvSpPr>
            <a:spLocks noGrp="1"/>
          </p:cNvSpPr>
          <p:nvPr>
            <p:ph type="sldNum" sz="quarter" idx="12"/>
          </p:nvPr>
        </p:nvSpPr>
        <p:spPr/>
        <p:txBody>
          <a:bodyPr/>
          <a:lstStyle/>
          <a:p>
            <a:fld id="{5E1DEE7D-FEC5-4127-AD74-D6170319EA96}" type="slidenum">
              <a:rPr lang="en-US" smtClean="0"/>
              <a:t>14</a:t>
            </a:fld>
            <a:endParaRPr lang="en-US"/>
          </a:p>
        </p:txBody>
      </p:sp>
      <p:pic>
        <p:nvPicPr>
          <p:cNvPr id="6" name="Content Placeholder 11" descr="The graph shows the values of depreciation expense by using different methods. The declining-balance method, in 2019, with maximum value has continuously decreased along a slight curve down across the years, reaching its minimum value in 2023. The value of straight-line method is constant across all the years, which is $2,400. The units-of-activity method is not a straight line. The line begins at 2019, $1,800 and is drawn straight up to 2020, 3,600. From there, it is drawn straight down to 2021, 2,400. Next, it is drawn straight up to 2022, 3,000. From there it is drawn straight up to 2023, 1,200.">
            <a:extLst>
              <a:ext uri="{FF2B5EF4-FFF2-40B4-BE49-F238E27FC236}">
                <a16:creationId xmlns:a16="http://schemas.microsoft.com/office/drawing/2014/main" id="{B977EB47-95CB-411F-AF79-B115676E4A27}"/>
              </a:ext>
            </a:extLst>
          </p:cNvPr>
          <p:cNvPicPr>
            <a:picLocks noChangeAspect="1"/>
          </p:cNvPicPr>
          <p:nvPr/>
        </p:nvPicPr>
        <p:blipFill>
          <a:blip r:embed="rId3"/>
          <a:stretch>
            <a:fillRect/>
          </a:stretch>
        </p:blipFill>
        <p:spPr>
          <a:xfrm>
            <a:off x="533400" y="3048000"/>
            <a:ext cx="3718180" cy="2877456"/>
          </a:xfrm>
          <a:prstGeom prst="rect">
            <a:avLst/>
          </a:prstGeom>
          <a:noFill/>
          <a:ln w="19050" cap="sq">
            <a:solidFill>
              <a:srgbClr val="231F20"/>
            </a:solidFill>
            <a:miter lim="800000"/>
            <a:headEnd type="none" w="sm" len="sm"/>
            <a:tailEnd type="none" w="sm" len="sm"/>
          </a:ln>
        </p:spPr>
      </p:pic>
      <p:pic>
        <p:nvPicPr>
          <p:cNvPr id="7" name="Content Placeholder 12" descr="The illustration shows the comparison of different depreciation methods across the years from 2019 to 2023. Column headings are: Straight-Line, Units-of-Activity, Declining-Balance. All the values under the straight-line column are same across the years from 2019 to 2023, which is $2,400. In 2019, the values under units-of-activity and declining-balance are $1,800 and $5,200 respectively. In 2020, the values under units-of-activity and declining-balance are 3,600 and 3,120 respectively. In 2021, the values under units-of-activity and declining-balance are 2,400 and 1,872 respectively. In 2022, the values under units-of-activity and declining-balance are 3,000 and 1,123 respectively. In 2023, the values under units-of-activity and declining-balance are 1,200 and 685 respectively. At the end of the straight-line column, units-of-activity column and declining- balance column the totaled value is recorded as $12,000. ">
            <a:extLst>
              <a:ext uri="{FF2B5EF4-FFF2-40B4-BE49-F238E27FC236}">
                <a16:creationId xmlns:a16="http://schemas.microsoft.com/office/drawing/2014/main" id="{0DB629F8-B621-4C00-B69E-2A3349A6E4B3}"/>
              </a:ext>
            </a:extLst>
          </p:cNvPr>
          <p:cNvPicPr>
            <a:picLocks noChangeAspect="1"/>
          </p:cNvPicPr>
          <p:nvPr/>
        </p:nvPicPr>
        <p:blipFill>
          <a:blip r:embed="rId4"/>
          <a:stretch>
            <a:fillRect/>
          </a:stretch>
        </p:blipFill>
        <p:spPr>
          <a:xfrm>
            <a:off x="4479667" y="1636669"/>
            <a:ext cx="4432122" cy="2086250"/>
          </a:xfrm>
          <a:prstGeom prst="rect">
            <a:avLst/>
          </a:prstGeom>
          <a:noFill/>
          <a:ln w="19050" cap="sq">
            <a:solidFill>
              <a:srgbClr val="231F20"/>
            </a:solidFill>
            <a:miter lim="800000"/>
            <a:headEnd type="none" w="sm" len="sm"/>
            <a:tailEnd type="none" w="sm" len="sm"/>
          </a:ln>
        </p:spPr>
      </p:pic>
      <p:sp>
        <p:nvSpPr>
          <p:cNvPr id="8" name="Content Placeholder 3">
            <a:extLst>
              <a:ext uri="{FF2B5EF4-FFF2-40B4-BE49-F238E27FC236}">
                <a16:creationId xmlns:a16="http://schemas.microsoft.com/office/drawing/2014/main" id="{8C832FC3-403F-4BCD-ABEB-6802477AFD45}"/>
              </a:ext>
            </a:extLst>
          </p:cNvPr>
          <p:cNvSpPr txBox="1">
            <a:spLocks/>
          </p:cNvSpPr>
          <p:nvPr/>
        </p:nvSpPr>
        <p:spPr>
          <a:xfrm>
            <a:off x="5188671" y="4038601"/>
            <a:ext cx="2507529" cy="187267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Clr>
                <a:schemeClr val="accent2"/>
              </a:buClr>
              <a:buFont typeface="Arial" charset="0"/>
              <a:buNone/>
              <a:defRPr sz="2000" b="0" i="0" kern="1200" baseline="0">
                <a:solidFill>
                  <a:schemeClr val="tx1"/>
                </a:solidFill>
                <a:latin typeface="Times New Roman" charset="0"/>
                <a:ea typeface="Times New Roman" charset="0"/>
                <a:cs typeface="Times New Roman" charset="0"/>
              </a:defRPr>
            </a:lvl1pPr>
            <a:lvl2pPr marL="803275" indent="-450850" algn="l" defTabSz="914400" rtl="0" eaLnBrk="1" latinLnBrk="0" hangingPunct="1">
              <a:lnSpc>
                <a:spcPct val="90000"/>
              </a:lnSpc>
              <a:spcBef>
                <a:spcPts val="1000"/>
              </a:spcBef>
              <a:buClr>
                <a:schemeClr val="accent2"/>
              </a:buClr>
              <a:buFont typeface="+mj-lt"/>
              <a:buAutoNum type="alphaLcPeriod"/>
              <a:tabLst/>
              <a:defRPr sz="2800" b="0" i="0" kern="1200" baseline="0">
                <a:solidFill>
                  <a:schemeClr val="tx1"/>
                </a:solidFill>
                <a:latin typeface="Source Sans Pro" charset="0"/>
                <a:ea typeface="Source Sans Pro" charset="0"/>
                <a:cs typeface="Source Sans Pro" charset="0"/>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en-US">
                <a:solidFill>
                  <a:srgbClr val="1919F3"/>
                </a:solidFill>
                <a:latin typeface="+mn-lt"/>
                <a:cs typeface="Times New Roman" panose="02020603050405020304" pitchFamily="18" charset="0"/>
              </a:rPr>
              <a:t>Helpful Hint</a:t>
            </a:r>
          </a:p>
          <a:p>
            <a:pPr fontAlgn="auto">
              <a:spcAft>
                <a:spcPts val="0"/>
              </a:spcAft>
            </a:pPr>
            <a:r>
              <a:rPr lang="en-US" altLang="en-US">
                <a:latin typeface="+mn-lt"/>
                <a:cs typeface="Times New Roman" panose="02020603050405020304" pitchFamily="18" charset="0"/>
              </a:rPr>
              <a:t>Under any method, depreciation stops when the asset’s book value equals expected salvage value.</a:t>
            </a:r>
            <a:endParaRPr lang="en-IN" dirty="0">
              <a:latin typeface="+mn-lt"/>
              <a:cs typeface="Times New Roman" panose="02020603050405020304" pitchFamily="18" charset="0"/>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04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304800" y="1371600"/>
            <a:ext cx="8534400" cy="313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1"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buSzPct val="80000"/>
            </a:pPr>
            <a:r>
              <a:rPr lang="en-US" altLang="en-US" sz="3200" dirty="0">
                <a:solidFill>
                  <a:schemeClr val="tx2">
                    <a:lumMod val="75000"/>
                  </a:schemeClr>
                </a:solidFill>
                <a:latin typeface="Liberation Sans" panose="020B0604020202020204" pitchFamily="34" charset="0"/>
              </a:rPr>
              <a:t>Factors in Computing Depreciation</a:t>
            </a:r>
          </a:p>
        </p:txBody>
      </p:sp>
      <p:sp>
        <p:nvSpPr>
          <p:cNvPr id="19462" name="Line 104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5" name="Slide Number Placeholder 4"/>
          <p:cNvSpPr>
            <a:spLocks noGrp="1"/>
          </p:cNvSpPr>
          <p:nvPr>
            <p:ph type="sldNum" sz="quarter" idx="12"/>
          </p:nvPr>
        </p:nvSpPr>
        <p:spPr/>
        <p:txBody>
          <a:bodyPr/>
          <a:lstStyle/>
          <a:p>
            <a:fld id="{5E1DEE7D-FEC5-4127-AD74-D6170319EA96}" type="slidenum">
              <a:rPr lang="en-US" smtClean="0"/>
              <a:t>2</a:t>
            </a:fld>
            <a:endParaRPr lang="en-US"/>
          </a:p>
        </p:txBody>
      </p:sp>
      <p:cxnSp>
        <p:nvCxnSpPr>
          <p:cNvPr id="15" name="Straight Connector 14"/>
          <p:cNvCxnSpPr/>
          <p:nvPr/>
        </p:nvCxnSpPr>
        <p:spPr bwMode="auto">
          <a:xfrm>
            <a:off x="7620000" y="3886200"/>
            <a:ext cx="685800" cy="0"/>
          </a:xfrm>
          <a:prstGeom prst="line">
            <a:avLst/>
          </a:prstGeom>
          <a:solidFill>
            <a:schemeClr val="accent1"/>
          </a:solidFill>
          <a:ln w="38100" cap="sq"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4267200" y="3657600"/>
            <a:ext cx="609600" cy="0"/>
          </a:xfrm>
          <a:prstGeom prst="line">
            <a:avLst/>
          </a:prstGeom>
          <a:solidFill>
            <a:schemeClr val="accent1"/>
          </a:solidFill>
          <a:ln w="38100" cap="sq"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609600" y="1295400"/>
            <a:ext cx="8153400" cy="941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20000"/>
              </a:lnSpc>
              <a:spcBef>
                <a:spcPct val="40000"/>
              </a:spcBef>
            </a:pPr>
            <a:r>
              <a:rPr lang="en-US" altLang="en-US" sz="2300" dirty="0">
                <a:latin typeface="Liberation Sans" panose="020B0604020202020204" pitchFamily="34" charset="0"/>
              </a:rPr>
              <a:t>Management selects the method </a:t>
            </a:r>
            <a:r>
              <a:rPr lang="en-US" altLang="en-US" sz="2300" b="0" dirty="0">
                <a:latin typeface="Liberation Sans" panose="020B0604020202020204" pitchFamily="34" charset="0"/>
              </a:rPr>
              <a:t>it believes best measures an asset’s contribution to revenue over its useful life.</a:t>
            </a:r>
          </a:p>
        </p:txBody>
      </p:sp>
      <p:sp>
        <p:nvSpPr>
          <p:cNvPr id="20484" name="Text Box 6"/>
          <p:cNvSpPr txBox="1">
            <a:spLocks noChangeArrowheads="1"/>
          </p:cNvSpPr>
          <p:nvPr/>
        </p:nvSpPr>
        <p:spPr bwMode="auto">
          <a:xfrm>
            <a:off x="622300" y="2343150"/>
            <a:ext cx="4813300" cy="2176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5143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20000"/>
              </a:lnSpc>
              <a:spcBef>
                <a:spcPct val="40000"/>
              </a:spcBef>
              <a:buClr>
                <a:srgbClr val="800000"/>
              </a:buClr>
            </a:pPr>
            <a:r>
              <a:rPr lang="en-US" altLang="en-US" sz="2300" dirty="0">
                <a:latin typeface="Liberation Sans" panose="020B0604020202020204" pitchFamily="34" charset="0"/>
              </a:rPr>
              <a:t>Examples</a:t>
            </a:r>
            <a:r>
              <a:rPr lang="en-US" altLang="en-US" sz="2300" b="0" dirty="0">
                <a:latin typeface="Liberation Sans" panose="020B0604020202020204" pitchFamily="34" charset="0"/>
              </a:rPr>
              <a:t> include:</a:t>
            </a:r>
          </a:p>
          <a:p>
            <a:pPr lvl="1" algn="l">
              <a:lnSpc>
                <a:spcPct val="120000"/>
              </a:lnSpc>
              <a:spcBef>
                <a:spcPct val="40000"/>
              </a:spcBef>
              <a:buClr>
                <a:schemeClr val="tx1"/>
              </a:buClr>
              <a:buFont typeface="Comic Sans MS" pitchFamily="66" charset="0"/>
              <a:buAutoNum type="arabicPeriod"/>
            </a:pPr>
            <a:r>
              <a:rPr lang="en-US" altLang="en-US" sz="2200" b="0" dirty="0">
                <a:latin typeface="Liberation Sans" panose="020B0604020202020204" pitchFamily="34" charset="0"/>
              </a:rPr>
              <a:t>Straight-line method.</a:t>
            </a:r>
          </a:p>
          <a:p>
            <a:pPr lvl="1" algn="l">
              <a:lnSpc>
                <a:spcPct val="120000"/>
              </a:lnSpc>
              <a:spcBef>
                <a:spcPct val="40000"/>
              </a:spcBef>
              <a:buClr>
                <a:schemeClr val="tx1"/>
              </a:buClr>
              <a:buFont typeface="Comic Sans MS" pitchFamily="66" charset="0"/>
              <a:buAutoNum type="arabicPeriod"/>
            </a:pPr>
            <a:r>
              <a:rPr lang="en-US" altLang="en-US" sz="2200" b="0" dirty="0">
                <a:latin typeface="Liberation Sans" panose="020B0604020202020204" pitchFamily="34" charset="0"/>
              </a:rPr>
              <a:t>Units-of-activity method.</a:t>
            </a:r>
          </a:p>
          <a:p>
            <a:pPr lvl="1" algn="l">
              <a:lnSpc>
                <a:spcPct val="120000"/>
              </a:lnSpc>
              <a:spcBef>
                <a:spcPct val="40000"/>
              </a:spcBef>
              <a:buClr>
                <a:schemeClr val="tx1"/>
              </a:buClr>
              <a:buFont typeface="Comic Sans MS" pitchFamily="66" charset="0"/>
              <a:buAutoNum type="arabicPeriod"/>
            </a:pPr>
            <a:r>
              <a:rPr lang="en-US" altLang="en-US" sz="2200" b="0" dirty="0">
                <a:latin typeface="Liberation Sans" panose="020B0604020202020204" pitchFamily="34" charset="0"/>
              </a:rPr>
              <a:t>Declining-balance method.</a:t>
            </a:r>
          </a:p>
        </p:txBody>
      </p:sp>
      <p:sp>
        <p:nvSpPr>
          <p:cNvPr id="20486"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 Methods</a:t>
            </a:r>
          </a:p>
        </p:txBody>
      </p:sp>
      <p:sp>
        <p:nvSpPr>
          <p:cNvPr id="20487" name="Line 2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0489" name="Rectangle 22"/>
          <p:cNvSpPr>
            <a:spLocks noChangeArrowheads="1"/>
          </p:cNvSpPr>
          <p:nvPr/>
        </p:nvSpPr>
        <p:spPr bwMode="auto">
          <a:xfrm>
            <a:off x="6005513" y="4476750"/>
            <a:ext cx="533400" cy="1524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endParaRPr lang="en-US" altLang="en-US" dirty="0">
              <a:latin typeface="Liberation Sans" panose="020B0604020202020204" pitchFamily="34" charset="0"/>
            </a:endParaRPr>
          </a:p>
        </p:txBody>
      </p:sp>
      <p:sp>
        <p:nvSpPr>
          <p:cNvPr id="20490" name="Rectangle 23"/>
          <p:cNvSpPr>
            <a:spLocks noChangeArrowheads="1"/>
          </p:cNvSpPr>
          <p:nvPr/>
        </p:nvSpPr>
        <p:spPr bwMode="auto">
          <a:xfrm>
            <a:off x="6005513" y="5314950"/>
            <a:ext cx="533400" cy="1524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endParaRPr lang="en-US" altLang="en-US" dirty="0">
              <a:latin typeface="Liberation Sans" panose="020B0604020202020204" pitchFamily="34" charset="0"/>
            </a:endParaRPr>
          </a:p>
        </p:txBody>
      </p:sp>
      <p:pic>
        <p:nvPicPr>
          <p:cNvPr id="20492" name="Picture 1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5410200" y="2419350"/>
            <a:ext cx="2557163"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 name="Slide Number Placeholder 1"/>
          <p:cNvSpPr>
            <a:spLocks noGrp="1"/>
          </p:cNvSpPr>
          <p:nvPr>
            <p:ph type="sldNum" sz="quarter" idx="12"/>
          </p:nvPr>
        </p:nvSpPr>
        <p:spPr/>
        <p:txBody>
          <a:bodyPr/>
          <a:lstStyle/>
          <a:p>
            <a:fld id="{5E1DEE7D-FEC5-4127-AD74-D6170319EA96}" type="slidenum">
              <a:rPr lang="en-US" smtClean="0"/>
              <a:t>3</a:t>
            </a:fld>
            <a:endParaRPr lang="en-US"/>
          </a:p>
        </p:txBody>
      </p:sp>
      <p:sp>
        <p:nvSpPr>
          <p:cNvPr id="3" name="TextBox 2"/>
          <p:cNvSpPr txBox="1"/>
          <p:nvPr/>
        </p:nvSpPr>
        <p:spPr>
          <a:xfrm>
            <a:off x="622300" y="4959518"/>
            <a:ext cx="4191000" cy="1015663"/>
          </a:xfrm>
          <a:prstGeom prst="rect">
            <a:avLst/>
          </a:prstGeom>
          <a:noFill/>
          <a:ln>
            <a:solidFill>
              <a:schemeClr val="tx1"/>
            </a:solidFill>
          </a:ln>
        </p:spPr>
        <p:txBody>
          <a:bodyPr wrap="square" rtlCol="0">
            <a:spAutoFit/>
          </a:bodyPr>
          <a:lstStyle/>
          <a:p>
            <a:r>
              <a:rPr lang="en-US" sz="2000" b="0" dirty="0"/>
              <a:t>Simple to use and good matching when the use of an asset is reasonably uniform</a:t>
            </a:r>
          </a:p>
        </p:txBody>
      </p:sp>
      <p:cxnSp>
        <p:nvCxnSpPr>
          <p:cNvPr id="5" name="Straight Arrow Connector 4"/>
          <p:cNvCxnSpPr>
            <a:stCxn id="3" idx="3"/>
          </p:cNvCxnSpPr>
          <p:nvPr/>
        </p:nvCxnSpPr>
        <p:spPr bwMode="auto">
          <a:xfrm flipV="1">
            <a:off x="4813300" y="3657600"/>
            <a:ext cx="1458913" cy="1809750"/>
          </a:xfrm>
          <a:prstGeom prst="straightConnector1">
            <a:avLst/>
          </a:prstGeom>
          <a:solidFill>
            <a:schemeClr val="accent1"/>
          </a:solidFill>
          <a:ln w="12700" cap="sq"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09600" y="1295400"/>
            <a:ext cx="8153400" cy="280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85800" algn="l"/>
                <a:tab pos="5943600" algn="r"/>
              </a:tabLst>
              <a:defRPr sz="2900" b="1">
                <a:solidFill>
                  <a:schemeClr val="tx1"/>
                </a:solidFill>
                <a:latin typeface="Arial" charset="0"/>
              </a:defRPr>
            </a:lvl1pPr>
            <a:lvl2pPr marL="742950" indent="-285750">
              <a:tabLst>
                <a:tab pos="685800" algn="l"/>
                <a:tab pos="5943600" algn="r"/>
              </a:tabLst>
              <a:defRPr sz="2900" b="1">
                <a:solidFill>
                  <a:schemeClr val="tx1"/>
                </a:solidFill>
                <a:latin typeface="Arial" charset="0"/>
              </a:defRPr>
            </a:lvl2pPr>
            <a:lvl3pPr marL="1143000" indent="-228600">
              <a:tabLst>
                <a:tab pos="685800" algn="l"/>
                <a:tab pos="5943600" algn="r"/>
              </a:tabLst>
              <a:defRPr sz="2900" b="1">
                <a:solidFill>
                  <a:schemeClr val="tx1"/>
                </a:solidFill>
                <a:latin typeface="Arial" charset="0"/>
              </a:defRPr>
            </a:lvl3pPr>
            <a:lvl4pPr marL="1600200" indent="-228600">
              <a:tabLst>
                <a:tab pos="685800" algn="l"/>
                <a:tab pos="5943600" algn="r"/>
              </a:tabLst>
              <a:defRPr sz="2900" b="1">
                <a:solidFill>
                  <a:schemeClr val="tx1"/>
                </a:solidFill>
                <a:latin typeface="Arial" charset="0"/>
              </a:defRPr>
            </a:lvl4pPr>
            <a:lvl5pPr marL="2057400" indent="-228600">
              <a:tabLst>
                <a:tab pos="685800" algn="l"/>
                <a:tab pos="5943600" algn="r"/>
              </a:tabLst>
              <a:defRPr sz="2900" b="1">
                <a:solidFill>
                  <a:schemeClr val="tx1"/>
                </a:solidFill>
                <a:latin typeface="Arial" charset="0"/>
              </a:defRPr>
            </a:lvl5pPr>
            <a:lvl6pPr marL="2514600" indent="-228600" algn="ctr" eaLnBrk="0" fontAlgn="base" hangingPunct="0">
              <a:spcBef>
                <a:spcPct val="0"/>
              </a:spcBef>
              <a:spcAft>
                <a:spcPct val="0"/>
              </a:spcAft>
              <a:tabLst>
                <a:tab pos="685800" algn="l"/>
                <a:tab pos="5943600" algn="r"/>
              </a:tabLst>
              <a:defRPr sz="2900" b="1">
                <a:solidFill>
                  <a:schemeClr val="tx1"/>
                </a:solidFill>
                <a:latin typeface="Arial" charset="0"/>
              </a:defRPr>
            </a:lvl6pPr>
            <a:lvl7pPr marL="2971800" indent="-228600" algn="ctr" eaLnBrk="0" fontAlgn="base" hangingPunct="0">
              <a:spcBef>
                <a:spcPct val="0"/>
              </a:spcBef>
              <a:spcAft>
                <a:spcPct val="0"/>
              </a:spcAft>
              <a:tabLst>
                <a:tab pos="685800" algn="l"/>
                <a:tab pos="5943600" algn="r"/>
              </a:tabLst>
              <a:defRPr sz="2900" b="1">
                <a:solidFill>
                  <a:schemeClr val="tx1"/>
                </a:solidFill>
                <a:latin typeface="Arial" charset="0"/>
              </a:defRPr>
            </a:lvl7pPr>
            <a:lvl8pPr marL="3429000" indent="-228600" algn="ctr" eaLnBrk="0" fontAlgn="base" hangingPunct="0">
              <a:spcBef>
                <a:spcPct val="0"/>
              </a:spcBef>
              <a:spcAft>
                <a:spcPct val="0"/>
              </a:spcAft>
              <a:tabLst>
                <a:tab pos="685800" algn="l"/>
                <a:tab pos="5943600" algn="r"/>
              </a:tabLst>
              <a:defRPr sz="2900" b="1">
                <a:solidFill>
                  <a:schemeClr val="tx1"/>
                </a:solidFill>
                <a:latin typeface="Arial" charset="0"/>
              </a:defRPr>
            </a:lvl8pPr>
            <a:lvl9pPr marL="3886200" indent="-228600" algn="ctr" eaLnBrk="0" fontAlgn="base" hangingPunct="0">
              <a:spcBef>
                <a:spcPct val="0"/>
              </a:spcBef>
              <a:spcAft>
                <a:spcPct val="0"/>
              </a:spcAft>
              <a:tabLst>
                <a:tab pos="685800" algn="l"/>
                <a:tab pos="5943600" algn="r"/>
              </a:tabLst>
              <a:defRPr sz="2900" b="1">
                <a:solidFill>
                  <a:schemeClr val="tx1"/>
                </a:solidFill>
                <a:latin typeface="Arial" charset="0"/>
              </a:defRPr>
            </a:lvl9pPr>
          </a:lstStyle>
          <a:p>
            <a:pPr algn="l">
              <a:lnSpc>
                <a:spcPct val="120000"/>
              </a:lnSpc>
              <a:spcBef>
                <a:spcPts val="1200"/>
              </a:spcBef>
              <a:buSzPct val="80000"/>
            </a:pPr>
            <a:r>
              <a:rPr lang="en-US" altLang="en-US" sz="2100" dirty="0">
                <a:latin typeface="Liberation Sans" panose="020B0604020202020204" pitchFamily="34" charset="0"/>
              </a:rPr>
              <a:t>Illustration:  </a:t>
            </a:r>
            <a:r>
              <a:rPr lang="en-US" altLang="en-US" sz="2100" b="0" dirty="0">
                <a:latin typeface="Liberation Sans" panose="020B0604020202020204" pitchFamily="34" charset="0"/>
              </a:rPr>
              <a:t>Barb’s Florists purchased a small delivery truck on January 1, 2017.</a:t>
            </a:r>
          </a:p>
          <a:p>
            <a:pPr algn="l">
              <a:lnSpc>
                <a:spcPct val="120000"/>
              </a:lnSpc>
              <a:spcBef>
                <a:spcPts val="1200"/>
              </a:spcBef>
              <a:buSzPct val="80000"/>
            </a:pPr>
            <a:r>
              <a:rPr lang="en-US" altLang="en-US" sz="2100" b="0" dirty="0">
                <a:latin typeface="Liberation Sans" panose="020B0604020202020204" pitchFamily="34" charset="0"/>
              </a:rPr>
              <a:t>	Cost 	$13,000</a:t>
            </a:r>
          </a:p>
          <a:p>
            <a:pPr algn="l">
              <a:lnSpc>
                <a:spcPct val="120000"/>
              </a:lnSpc>
              <a:spcBef>
                <a:spcPts val="600"/>
              </a:spcBef>
              <a:buSzPct val="80000"/>
            </a:pPr>
            <a:r>
              <a:rPr lang="en-US" altLang="en-US" sz="2100" b="0" dirty="0">
                <a:latin typeface="Liberation Sans" panose="020B0604020202020204" pitchFamily="34" charset="0"/>
              </a:rPr>
              <a:t>	Expected salvage value 	$1,000</a:t>
            </a:r>
          </a:p>
          <a:p>
            <a:pPr algn="l">
              <a:lnSpc>
                <a:spcPct val="120000"/>
              </a:lnSpc>
              <a:spcBef>
                <a:spcPts val="600"/>
              </a:spcBef>
              <a:buSzPct val="80000"/>
            </a:pPr>
            <a:r>
              <a:rPr lang="en-US" altLang="en-US" sz="2100" b="0" dirty="0">
                <a:latin typeface="Liberation Sans" panose="020B0604020202020204" pitchFamily="34" charset="0"/>
              </a:rPr>
              <a:t>	Estimated useful life in years	5</a:t>
            </a:r>
          </a:p>
          <a:p>
            <a:pPr algn="l">
              <a:lnSpc>
                <a:spcPct val="120000"/>
              </a:lnSpc>
              <a:spcBef>
                <a:spcPts val="600"/>
              </a:spcBef>
              <a:buSzPct val="80000"/>
            </a:pPr>
            <a:r>
              <a:rPr lang="en-US" altLang="en-US" sz="2100" b="0" dirty="0">
                <a:latin typeface="Liberation Sans" panose="020B0604020202020204" pitchFamily="34" charset="0"/>
              </a:rPr>
              <a:t>	Estimated useful life in miles	100,000</a:t>
            </a:r>
          </a:p>
        </p:txBody>
      </p:sp>
      <p:sp>
        <p:nvSpPr>
          <p:cNvPr id="21507" name="Rectangle 3"/>
          <p:cNvSpPr>
            <a:spLocks noChangeArrowheads="1"/>
          </p:cNvSpPr>
          <p:nvPr/>
        </p:nvSpPr>
        <p:spPr bwMode="auto">
          <a:xfrm>
            <a:off x="609600" y="4267200"/>
            <a:ext cx="8153400" cy="997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20000"/>
              </a:lnSpc>
              <a:spcBef>
                <a:spcPct val="40000"/>
              </a:spcBef>
              <a:buSzPct val="80000"/>
            </a:pPr>
            <a:r>
              <a:rPr lang="en-US" altLang="en-US" sz="2100" dirty="0">
                <a:latin typeface="Liberation Sans" panose="020B0604020202020204" pitchFamily="34" charset="0"/>
              </a:rPr>
              <a:t>Required:</a:t>
            </a:r>
            <a:r>
              <a:rPr lang="en-US" altLang="en-US" sz="2100" b="0" dirty="0">
                <a:latin typeface="Liberation Sans" panose="020B0604020202020204" pitchFamily="34" charset="0"/>
              </a:rPr>
              <a:t>  Compute depreciation using the following. </a:t>
            </a:r>
          </a:p>
          <a:p>
            <a:pPr algn="l">
              <a:lnSpc>
                <a:spcPct val="120000"/>
              </a:lnSpc>
              <a:spcBef>
                <a:spcPct val="40000"/>
              </a:spcBef>
              <a:buSzPct val="80000"/>
            </a:pPr>
            <a:r>
              <a:rPr lang="en-US" altLang="en-US" sz="2100" b="0" dirty="0">
                <a:latin typeface="Liberation Sans" panose="020B0604020202020204" pitchFamily="34" charset="0"/>
              </a:rPr>
              <a:t>(a) Straight-line  (b) Units-of-activity  (c) Declining balance</a:t>
            </a:r>
          </a:p>
        </p:txBody>
      </p:sp>
      <p:sp>
        <p:nvSpPr>
          <p:cNvPr id="21509"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 Methods</a:t>
            </a:r>
          </a:p>
        </p:txBody>
      </p:sp>
      <p:sp>
        <p:nvSpPr>
          <p:cNvPr id="2" name="Slide Number Placeholder 1"/>
          <p:cNvSpPr>
            <a:spLocks noGrp="1"/>
          </p:cNvSpPr>
          <p:nvPr>
            <p:ph type="sldNum" sz="quarter" idx="12"/>
          </p:nvPr>
        </p:nvSpPr>
        <p:spPr/>
        <p:txBody>
          <a:bodyPr/>
          <a:lstStyle/>
          <a:p>
            <a:fld id="{5E1DEE7D-FEC5-4127-AD74-D6170319EA96}" type="slidenum">
              <a:rPr lang="en-US" smtClean="0"/>
              <a:t>4</a:t>
            </a:fld>
            <a:endParaRPr lang="en-US"/>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7" name="Picture 9"/>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1466850" y="3276600"/>
            <a:ext cx="6210300" cy="2948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2530" name="Text Box 3"/>
          <p:cNvSpPr txBox="1">
            <a:spLocks noChangeArrowheads="1"/>
          </p:cNvSpPr>
          <p:nvPr/>
        </p:nvSpPr>
        <p:spPr bwMode="auto">
          <a:xfrm>
            <a:off x="609600" y="1295400"/>
            <a:ext cx="80010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buSzPct val="80000"/>
            </a:pPr>
            <a:r>
              <a:rPr lang="en-US" altLang="en-US" sz="2800" dirty="0">
                <a:solidFill>
                  <a:srgbClr val="006600"/>
                </a:solidFill>
                <a:latin typeface="Liberation Sans" panose="020B0604020202020204" pitchFamily="34" charset="0"/>
              </a:rPr>
              <a:t>STRAIGHT-LINE METHOD</a:t>
            </a:r>
          </a:p>
        </p:txBody>
      </p:sp>
      <p:sp>
        <p:nvSpPr>
          <p:cNvPr id="22531" name="Text Box 2"/>
          <p:cNvSpPr txBox="1">
            <a:spLocks noChangeArrowheads="1"/>
          </p:cNvSpPr>
          <p:nvPr/>
        </p:nvSpPr>
        <p:spPr bwMode="auto">
          <a:xfrm>
            <a:off x="609600" y="1912937"/>
            <a:ext cx="7708900"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88975" indent="-457200">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20000"/>
              </a:lnSpc>
              <a:spcBef>
                <a:spcPts val="1200"/>
              </a:spcBef>
              <a:buClr>
                <a:srgbClr val="800000"/>
              </a:buClr>
              <a:buSzPct val="80000"/>
              <a:buFont typeface="Wingdings" pitchFamily="2" charset="2"/>
              <a:buChar char="u"/>
            </a:pPr>
            <a:r>
              <a:rPr lang="en-US" altLang="en-US" sz="2200" b="0" dirty="0">
                <a:latin typeface="Liberation Sans" panose="020B0604020202020204" pitchFamily="34" charset="0"/>
              </a:rPr>
              <a:t>Expense is </a:t>
            </a:r>
            <a:r>
              <a:rPr lang="en-US" altLang="en-US" sz="2200" dirty="0">
                <a:latin typeface="Liberation Sans" panose="020B0604020202020204" pitchFamily="34" charset="0"/>
              </a:rPr>
              <a:t>same amount</a:t>
            </a:r>
            <a:r>
              <a:rPr lang="en-US" altLang="en-US" sz="2200" b="0" dirty="0">
                <a:latin typeface="Liberation Sans" panose="020B0604020202020204" pitchFamily="34" charset="0"/>
              </a:rPr>
              <a:t> for each year.</a:t>
            </a:r>
          </a:p>
          <a:p>
            <a:pPr algn="l">
              <a:lnSpc>
                <a:spcPct val="120000"/>
              </a:lnSpc>
              <a:spcBef>
                <a:spcPts val="1200"/>
              </a:spcBef>
              <a:buClr>
                <a:srgbClr val="800000"/>
              </a:buClr>
              <a:buSzPct val="80000"/>
              <a:buFont typeface="Wingdings" pitchFamily="2" charset="2"/>
              <a:buChar char="u"/>
            </a:pPr>
            <a:r>
              <a:rPr lang="en-US" altLang="en-US" sz="2200" b="0" dirty="0">
                <a:latin typeface="Liberation Sans" panose="020B0604020202020204" pitchFamily="34" charset="0"/>
              </a:rPr>
              <a:t>Depreciable cost = Cost less salvage value.</a:t>
            </a:r>
          </a:p>
        </p:txBody>
      </p:sp>
      <p:sp>
        <p:nvSpPr>
          <p:cNvPr id="22533" name="Line 2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9"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 Methods</a:t>
            </a:r>
          </a:p>
        </p:txBody>
      </p:sp>
      <p:sp>
        <p:nvSpPr>
          <p:cNvPr id="2" name="Slide Number Placeholder 1"/>
          <p:cNvSpPr>
            <a:spLocks noGrp="1"/>
          </p:cNvSpPr>
          <p:nvPr>
            <p:ph type="sldNum" sz="quarter" idx="12"/>
          </p:nvPr>
        </p:nvSpPr>
        <p:spPr/>
        <p:txBody>
          <a:bodyPr/>
          <a:lstStyle/>
          <a:p>
            <a:fld id="{5E1DEE7D-FEC5-4127-AD74-D6170319EA96}" type="slidenum">
              <a:rPr lang="en-US" smtClean="0"/>
              <a:t>5</a:t>
            </a:fld>
            <a:endParaRPr lang="en-US"/>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extLst>
              <p:ext uri="{D42A27DB-BD31-4B8C-83A1-F6EECF244321}">
                <p14:modId xmlns:p14="http://schemas.microsoft.com/office/powerpoint/2010/main" val="3131065728"/>
              </p:ext>
            </p:extLst>
          </p:nvPr>
        </p:nvGraphicFramePr>
        <p:xfrm>
          <a:off x="228600" y="1827213"/>
          <a:ext cx="8667750" cy="3562350"/>
        </p:xfrm>
        <a:graphic>
          <a:graphicData uri="http://schemas.openxmlformats.org/presentationml/2006/ole">
            <mc:AlternateContent xmlns:mc="http://schemas.openxmlformats.org/markup-compatibility/2006">
              <mc:Choice xmlns:v="urn:schemas-microsoft-com:vml" Requires="v">
                <p:oleObj spid="_x0000_s3075" name="Worksheet" r:id="rId4" imgW="4981489" imgH="2038268" progId="Excel.Sheet.8">
                  <p:embed/>
                </p:oleObj>
              </mc:Choice>
              <mc:Fallback>
                <p:oleObj name="Worksheet" r:id="rId4" imgW="4981489" imgH="2038268"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827213"/>
                        <a:ext cx="8667750" cy="3562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5" name="Text Box 3"/>
          <p:cNvSpPr txBox="1">
            <a:spLocks noChangeArrowheads="1"/>
          </p:cNvSpPr>
          <p:nvPr/>
        </p:nvSpPr>
        <p:spPr bwMode="auto">
          <a:xfrm>
            <a:off x="609600" y="1295400"/>
            <a:ext cx="81534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05000"/>
              </a:lnSpc>
              <a:spcBef>
                <a:spcPct val="30000"/>
              </a:spcBef>
              <a:buSzPct val="80000"/>
            </a:pPr>
            <a:r>
              <a:rPr lang="en-US" altLang="en-US" sz="2400" dirty="0">
                <a:latin typeface="Liberation Sans" panose="020B0604020202020204" pitchFamily="34" charset="0"/>
              </a:rPr>
              <a:t>Illustration</a:t>
            </a:r>
            <a:r>
              <a:rPr lang="en-US" altLang="en-US" sz="2400" dirty="0">
                <a:solidFill>
                  <a:srgbClr val="800000"/>
                </a:solidFill>
                <a:latin typeface="Liberation Sans" panose="020B0604020202020204" pitchFamily="34" charset="0"/>
              </a:rPr>
              <a:t>:  </a:t>
            </a:r>
            <a:r>
              <a:rPr lang="en-US" altLang="en-US" sz="2400" dirty="0">
                <a:latin typeface="Liberation Sans" panose="020B0604020202020204" pitchFamily="34" charset="0"/>
              </a:rPr>
              <a:t>(Straight-Line)</a:t>
            </a:r>
          </a:p>
        </p:txBody>
      </p:sp>
      <p:sp>
        <p:nvSpPr>
          <p:cNvPr id="23556" name="Text Box 4"/>
          <p:cNvSpPr txBox="1">
            <a:spLocks noChangeArrowheads="1"/>
          </p:cNvSpPr>
          <p:nvPr/>
        </p:nvSpPr>
        <p:spPr bwMode="auto">
          <a:xfrm>
            <a:off x="304800" y="2894013"/>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2017</a:t>
            </a:r>
          </a:p>
        </p:txBody>
      </p:sp>
      <p:sp>
        <p:nvSpPr>
          <p:cNvPr id="1168389" name="Text Box 5"/>
          <p:cNvSpPr txBox="1">
            <a:spLocks noChangeArrowheads="1"/>
          </p:cNvSpPr>
          <p:nvPr/>
        </p:nvSpPr>
        <p:spPr bwMode="auto">
          <a:xfrm>
            <a:off x="1371600" y="2894013"/>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$ 12,000</a:t>
            </a:r>
          </a:p>
        </p:txBody>
      </p:sp>
      <p:sp>
        <p:nvSpPr>
          <p:cNvPr id="1168390" name="Text Box 6"/>
          <p:cNvSpPr txBox="1">
            <a:spLocks noChangeArrowheads="1"/>
          </p:cNvSpPr>
          <p:nvPr/>
        </p:nvSpPr>
        <p:spPr bwMode="auto">
          <a:xfrm>
            <a:off x="3048000" y="2894013"/>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20%</a:t>
            </a:r>
          </a:p>
        </p:txBody>
      </p:sp>
      <p:sp>
        <p:nvSpPr>
          <p:cNvPr id="1168391" name="Text Box 7"/>
          <p:cNvSpPr txBox="1">
            <a:spLocks noChangeArrowheads="1"/>
          </p:cNvSpPr>
          <p:nvPr/>
        </p:nvSpPr>
        <p:spPr bwMode="auto">
          <a:xfrm>
            <a:off x="4398963" y="2894013"/>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$ 2,400</a:t>
            </a:r>
          </a:p>
        </p:txBody>
      </p:sp>
      <p:sp>
        <p:nvSpPr>
          <p:cNvPr id="1168392" name="Text Box 8"/>
          <p:cNvSpPr txBox="1">
            <a:spLocks noChangeArrowheads="1"/>
          </p:cNvSpPr>
          <p:nvPr/>
        </p:nvSpPr>
        <p:spPr bwMode="auto">
          <a:xfrm>
            <a:off x="5934075" y="2894013"/>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$ 2,400</a:t>
            </a:r>
          </a:p>
        </p:txBody>
      </p:sp>
      <p:sp>
        <p:nvSpPr>
          <p:cNvPr id="1168393" name="Text Box 9"/>
          <p:cNvSpPr txBox="1">
            <a:spLocks noChangeArrowheads="1"/>
          </p:cNvSpPr>
          <p:nvPr/>
        </p:nvSpPr>
        <p:spPr bwMode="auto">
          <a:xfrm>
            <a:off x="7391400" y="2894013"/>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$ 10,600</a:t>
            </a:r>
          </a:p>
        </p:txBody>
      </p:sp>
      <p:sp>
        <p:nvSpPr>
          <p:cNvPr id="23562" name="Text Box 10"/>
          <p:cNvSpPr txBox="1">
            <a:spLocks noChangeArrowheads="1"/>
          </p:cNvSpPr>
          <p:nvPr/>
        </p:nvSpPr>
        <p:spPr bwMode="auto">
          <a:xfrm>
            <a:off x="304800" y="33035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2018</a:t>
            </a:r>
          </a:p>
        </p:txBody>
      </p:sp>
      <p:sp>
        <p:nvSpPr>
          <p:cNvPr id="1168395" name="Text Box 11"/>
          <p:cNvSpPr txBox="1">
            <a:spLocks noChangeArrowheads="1"/>
          </p:cNvSpPr>
          <p:nvPr/>
        </p:nvSpPr>
        <p:spPr bwMode="auto">
          <a:xfrm>
            <a:off x="1371600" y="33035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12,000</a:t>
            </a:r>
          </a:p>
        </p:txBody>
      </p:sp>
      <p:sp>
        <p:nvSpPr>
          <p:cNvPr id="1168396" name="Text Box 12"/>
          <p:cNvSpPr txBox="1">
            <a:spLocks noChangeArrowheads="1"/>
          </p:cNvSpPr>
          <p:nvPr/>
        </p:nvSpPr>
        <p:spPr bwMode="auto">
          <a:xfrm>
            <a:off x="3057525" y="3303588"/>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0" algn="r"/>
              </a:tabLst>
              <a:defRPr sz="2900" b="1">
                <a:solidFill>
                  <a:schemeClr val="tx1"/>
                </a:solidFill>
                <a:latin typeface="Arial" charset="0"/>
              </a:defRPr>
            </a:lvl1pPr>
            <a:lvl2pPr marL="742950" indent="-285750">
              <a:tabLst>
                <a:tab pos="571500" algn="r"/>
              </a:tabLst>
              <a:defRPr sz="2900" b="1">
                <a:solidFill>
                  <a:schemeClr val="tx1"/>
                </a:solidFill>
                <a:latin typeface="Arial" charset="0"/>
              </a:defRPr>
            </a:lvl2pPr>
            <a:lvl3pPr marL="1143000" indent="-228600">
              <a:tabLst>
                <a:tab pos="571500" algn="r"/>
              </a:tabLst>
              <a:defRPr sz="2900" b="1">
                <a:solidFill>
                  <a:schemeClr val="tx1"/>
                </a:solidFill>
                <a:latin typeface="Arial" charset="0"/>
              </a:defRPr>
            </a:lvl3pPr>
            <a:lvl4pPr marL="1600200" indent="-228600">
              <a:tabLst>
                <a:tab pos="571500" algn="r"/>
              </a:tabLst>
              <a:defRPr sz="2900" b="1">
                <a:solidFill>
                  <a:schemeClr val="tx1"/>
                </a:solidFill>
                <a:latin typeface="Arial" charset="0"/>
              </a:defRPr>
            </a:lvl4pPr>
            <a:lvl5pPr marL="2057400" indent="-228600">
              <a:tabLst>
                <a:tab pos="571500" algn="r"/>
              </a:tabLst>
              <a:defRPr sz="2900" b="1">
                <a:solidFill>
                  <a:schemeClr val="tx1"/>
                </a:solidFill>
                <a:latin typeface="Arial" charset="0"/>
              </a:defRPr>
            </a:lvl5pPr>
            <a:lvl6pPr marL="2514600" indent="-228600" algn="ctr" eaLnBrk="0" fontAlgn="base" hangingPunct="0">
              <a:spcBef>
                <a:spcPct val="0"/>
              </a:spcBef>
              <a:spcAft>
                <a:spcPct val="0"/>
              </a:spcAft>
              <a:tabLst>
                <a:tab pos="571500" algn="r"/>
              </a:tabLst>
              <a:defRPr sz="2900" b="1">
                <a:solidFill>
                  <a:schemeClr val="tx1"/>
                </a:solidFill>
                <a:latin typeface="Arial" charset="0"/>
              </a:defRPr>
            </a:lvl6pPr>
            <a:lvl7pPr marL="2971800" indent="-228600" algn="ctr" eaLnBrk="0" fontAlgn="base" hangingPunct="0">
              <a:spcBef>
                <a:spcPct val="0"/>
              </a:spcBef>
              <a:spcAft>
                <a:spcPct val="0"/>
              </a:spcAft>
              <a:tabLst>
                <a:tab pos="571500" algn="r"/>
              </a:tabLst>
              <a:defRPr sz="2900" b="1">
                <a:solidFill>
                  <a:schemeClr val="tx1"/>
                </a:solidFill>
                <a:latin typeface="Arial" charset="0"/>
              </a:defRPr>
            </a:lvl7pPr>
            <a:lvl8pPr marL="3429000" indent="-228600" algn="ctr" eaLnBrk="0" fontAlgn="base" hangingPunct="0">
              <a:spcBef>
                <a:spcPct val="0"/>
              </a:spcBef>
              <a:spcAft>
                <a:spcPct val="0"/>
              </a:spcAft>
              <a:tabLst>
                <a:tab pos="571500" algn="r"/>
              </a:tabLst>
              <a:defRPr sz="2900" b="1">
                <a:solidFill>
                  <a:schemeClr val="tx1"/>
                </a:solidFill>
                <a:latin typeface="Arial" charset="0"/>
              </a:defRPr>
            </a:lvl8pPr>
            <a:lvl9pPr marL="3886200" indent="-228600" algn="ctr" eaLnBrk="0" fontAlgn="base" hangingPunct="0">
              <a:spcBef>
                <a:spcPct val="0"/>
              </a:spcBef>
              <a:spcAft>
                <a:spcPct val="0"/>
              </a:spcAft>
              <a:tabLst>
                <a:tab pos="57150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20</a:t>
            </a:r>
          </a:p>
        </p:txBody>
      </p:sp>
      <p:sp>
        <p:nvSpPr>
          <p:cNvPr id="1168397" name="Text Box 13"/>
          <p:cNvSpPr txBox="1">
            <a:spLocks noChangeArrowheads="1"/>
          </p:cNvSpPr>
          <p:nvPr/>
        </p:nvSpPr>
        <p:spPr bwMode="auto">
          <a:xfrm>
            <a:off x="4495800" y="3303588"/>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2,400</a:t>
            </a:r>
          </a:p>
        </p:txBody>
      </p:sp>
      <p:sp>
        <p:nvSpPr>
          <p:cNvPr id="1168398" name="Text Box 14"/>
          <p:cNvSpPr txBox="1">
            <a:spLocks noChangeArrowheads="1"/>
          </p:cNvSpPr>
          <p:nvPr/>
        </p:nvSpPr>
        <p:spPr bwMode="auto">
          <a:xfrm>
            <a:off x="5943600" y="33035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4,800</a:t>
            </a:r>
          </a:p>
        </p:txBody>
      </p:sp>
      <p:sp>
        <p:nvSpPr>
          <p:cNvPr id="1168399" name="Text Box 15"/>
          <p:cNvSpPr txBox="1">
            <a:spLocks noChangeArrowheads="1"/>
          </p:cNvSpPr>
          <p:nvPr/>
        </p:nvSpPr>
        <p:spPr bwMode="auto">
          <a:xfrm>
            <a:off x="7391400" y="33035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8,200</a:t>
            </a:r>
          </a:p>
        </p:txBody>
      </p:sp>
      <p:sp>
        <p:nvSpPr>
          <p:cNvPr id="23568" name="Text Box 16"/>
          <p:cNvSpPr txBox="1">
            <a:spLocks noChangeArrowheads="1"/>
          </p:cNvSpPr>
          <p:nvPr/>
        </p:nvSpPr>
        <p:spPr bwMode="auto">
          <a:xfrm>
            <a:off x="304800" y="3732213"/>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2019</a:t>
            </a:r>
          </a:p>
        </p:txBody>
      </p:sp>
      <p:sp>
        <p:nvSpPr>
          <p:cNvPr id="1168401" name="Text Box 17"/>
          <p:cNvSpPr txBox="1">
            <a:spLocks noChangeArrowheads="1"/>
          </p:cNvSpPr>
          <p:nvPr/>
        </p:nvSpPr>
        <p:spPr bwMode="auto">
          <a:xfrm>
            <a:off x="1371600" y="3732213"/>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12,000</a:t>
            </a:r>
          </a:p>
        </p:txBody>
      </p:sp>
      <p:sp>
        <p:nvSpPr>
          <p:cNvPr id="1168402" name="Text Box 18"/>
          <p:cNvSpPr txBox="1">
            <a:spLocks noChangeArrowheads="1"/>
          </p:cNvSpPr>
          <p:nvPr/>
        </p:nvSpPr>
        <p:spPr bwMode="auto">
          <a:xfrm>
            <a:off x="3057525" y="3732213"/>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0" algn="r"/>
              </a:tabLst>
              <a:defRPr sz="2900" b="1">
                <a:solidFill>
                  <a:schemeClr val="tx1"/>
                </a:solidFill>
                <a:latin typeface="Arial" charset="0"/>
              </a:defRPr>
            </a:lvl1pPr>
            <a:lvl2pPr marL="742950" indent="-285750">
              <a:tabLst>
                <a:tab pos="571500" algn="r"/>
              </a:tabLst>
              <a:defRPr sz="2900" b="1">
                <a:solidFill>
                  <a:schemeClr val="tx1"/>
                </a:solidFill>
                <a:latin typeface="Arial" charset="0"/>
              </a:defRPr>
            </a:lvl2pPr>
            <a:lvl3pPr marL="1143000" indent="-228600">
              <a:tabLst>
                <a:tab pos="571500" algn="r"/>
              </a:tabLst>
              <a:defRPr sz="2900" b="1">
                <a:solidFill>
                  <a:schemeClr val="tx1"/>
                </a:solidFill>
                <a:latin typeface="Arial" charset="0"/>
              </a:defRPr>
            </a:lvl3pPr>
            <a:lvl4pPr marL="1600200" indent="-228600">
              <a:tabLst>
                <a:tab pos="571500" algn="r"/>
              </a:tabLst>
              <a:defRPr sz="2900" b="1">
                <a:solidFill>
                  <a:schemeClr val="tx1"/>
                </a:solidFill>
                <a:latin typeface="Arial" charset="0"/>
              </a:defRPr>
            </a:lvl4pPr>
            <a:lvl5pPr marL="2057400" indent="-228600">
              <a:tabLst>
                <a:tab pos="571500" algn="r"/>
              </a:tabLst>
              <a:defRPr sz="2900" b="1">
                <a:solidFill>
                  <a:schemeClr val="tx1"/>
                </a:solidFill>
                <a:latin typeface="Arial" charset="0"/>
              </a:defRPr>
            </a:lvl5pPr>
            <a:lvl6pPr marL="2514600" indent="-228600" algn="ctr" eaLnBrk="0" fontAlgn="base" hangingPunct="0">
              <a:spcBef>
                <a:spcPct val="0"/>
              </a:spcBef>
              <a:spcAft>
                <a:spcPct val="0"/>
              </a:spcAft>
              <a:tabLst>
                <a:tab pos="571500" algn="r"/>
              </a:tabLst>
              <a:defRPr sz="2900" b="1">
                <a:solidFill>
                  <a:schemeClr val="tx1"/>
                </a:solidFill>
                <a:latin typeface="Arial" charset="0"/>
              </a:defRPr>
            </a:lvl6pPr>
            <a:lvl7pPr marL="2971800" indent="-228600" algn="ctr" eaLnBrk="0" fontAlgn="base" hangingPunct="0">
              <a:spcBef>
                <a:spcPct val="0"/>
              </a:spcBef>
              <a:spcAft>
                <a:spcPct val="0"/>
              </a:spcAft>
              <a:tabLst>
                <a:tab pos="571500" algn="r"/>
              </a:tabLst>
              <a:defRPr sz="2900" b="1">
                <a:solidFill>
                  <a:schemeClr val="tx1"/>
                </a:solidFill>
                <a:latin typeface="Arial" charset="0"/>
              </a:defRPr>
            </a:lvl7pPr>
            <a:lvl8pPr marL="3429000" indent="-228600" algn="ctr" eaLnBrk="0" fontAlgn="base" hangingPunct="0">
              <a:spcBef>
                <a:spcPct val="0"/>
              </a:spcBef>
              <a:spcAft>
                <a:spcPct val="0"/>
              </a:spcAft>
              <a:tabLst>
                <a:tab pos="571500" algn="r"/>
              </a:tabLst>
              <a:defRPr sz="2900" b="1">
                <a:solidFill>
                  <a:schemeClr val="tx1"/>
                </a:solidFill>
                <a:latin typeface="Arial" charset="0"/>
              </a:defRPr>
            </a:lvl8pPr>
            <a:lvl9pPr marL="3886200" indent="-228600" algn="ctr" eaLnBrk="0" fontAlgn="base" hangingPunct="0">
              <a:spcBef>
                <a:spcPct val="0"/>
              </a:spcBef>
              <a:spcAft>
                <a:spcPct val="0"/>
              </a:spcAft>
              <a:tabLst>
                <a:tab pos="57150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20</a:t>
            </a:r>
          </a:p>
        </p:txBody>
      </p:sp>
      <p:sp>
        <p:nvSpPr>
          <p:cNvPr id="1168403" name="Text Box 19"/>
          <p:cNvSpPr txBox="1">
            <a:spLocks noChangeArrowheads="1"/>
          </p:cNvSpPr>
          <p:nvPr/>
        </p:nvSpPr>
        <p:spPr bwMode="auto">
          <a:xfrm>
            <a:off x="4495800" y="3732213"/>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2,400</a:t>
            </a:r>
          </a:p>
        </p:txBody>
      </p:sp>
      <p:sp>
        <p:nvSpPr>
          <p:cNvPr id="1168404" name="Text Box 20"/>
          <p:cNvSpPr txBox="1">
            <a:spLocks noChangeArrowheads="1"/>
          </p:cNvSpPr>
          <p:nvPr/>
        </p:nvSpPr>
        <p:spPr bwMode="auto">
          <a:xfrm>
            <a:off x="5943600" y="3732213"/>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7,200</a:t>
            </a:r>
          </a:p>
        </p:txBody>
      </p:sp>
      <p:sp>
        <p:nvSpPr>
          <p:cNvPr id="1168405" name="Text Box 21"/>
          <p:cNvSpPr txBox="1">
            <a:spLocks noChangeArrowheads="1"/>
          </p:cNvSpPr>
          <p:nvPr/>
        </p:nvSpPr>
        <p:spPr bwMode="auto">
          <a:xfrm>
            <a:off x="7391400" y="3732213"/>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5,800</a:t>
            </a:r>
          </a:p>
        </p:txBody>
      </p:sp>
      <p:sp>
        <p:nvSpPr>
          <p:cNvPr id="23574" name="Text Box 22"/>
          <p:cNvSpPr txBox="1">
            <a:spLocks noChangeArrowheads="1"/>
          </p:cNvSpPr>
          <p:nvPr/>
        </p:nvSpPr>
        <p:spPr bwMode="auto">
          <a:xfrm>
            <a:off x="304800" y="41417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2020</a:t>
            </a:r>
          </a:p>
        </p:txBody>
      </p:sp>
      <p:sp>
        <p:nvSpPr>
          <p:cNvPr id="1168407" name="Text Box 23"/>
          <p:cNvSpPr txBox="1">
            <a:spLocks noChangeArrowheads="1"/>
          </p:cNvSpPr>
          <p:nvPr/>
        </p:nvSpPr>
        <p:spPr bwMode="auto">
          <a:xfrm>
            <a:off x="1371600" y="41417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12,000</a:t>
            </a:r>
          </a:p>
        </p:txBody>
      </p:sp>
      <p:sp>
        <p:nvSpPr>
          <p:cNvPr id="1168408" name="Text Box 24"/>
          <p:cNvSpPr txBox="1">
            <a:spLocks noChangeArrowheads="1"/>
          </p:cNvSpPr>
          <p:nvPr/>
        </p:nvSpPr>
        <p:spPr bwMode="auto">
          <a:xfrm>
            <a:off x="3057525" y="4141788"/>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0" algn="r"/>
              </a:tabLst>
              <a:defRPr sz="2900" b="1">
                <a:solidFill>
                  <a:schemeClr val="tx1"/>
                </a:solidFill>
                <a:latin typeface="Arial" charset="0"/>
              </a:defRPr>
            </a:lvl1pPr>
            <a:lvl2pPr marL="742950" indent="-285750">
              <a:tabLst>
                <a:tab pos="571500" algn="r"/>
              </a:tabLst>
              <a:defRPr sz="2900" b="1">
                <a:solidFill>
                  <a:schemeClr val="tx1"/>
                </a:solidFill>
                <a:latin typeface="Arial" charset="0"/>
              </a:defRPr>
            </a:lvl2pPr>
            <a:lvl3pPr marL="1143000" indent="-228600">
              <a:tabLst>
                <a:tab pos="571500" algn="r"/>
              </a:tabLst>
              <a:defRPr sz="2900" b="1">
                <a:solidFill>
                  <a:schemeClr val="tx1"/>
                </a:solidFill>
                <a:latin typeface="Arial" charset="0"/>
              </a:defRPr>
            </a:lvl3pPr>
            <a:lvl4pPr marL="1600200" indent="-228600">
              <a:tabLst>
                <a:tab pos="571500" algn="r"/>
              </a:tabLst>
              <a:defRPr sz="2900" b="1">
                <a:solidFill>
                  <a:schemeClr val="tx1"/>
                </a:solidFill>
                <a:latin typeface="Arial" charset="0"/>
              </a:defRPr>
            </a:lvl4pPr>
            <a:lvl5pPr marL="2057400" indent="-228600">
              <a:tabLst>
                <a:tab pos="571500" algn="r"/>
              </a:tabLst>
              <a:defRPr sz="2900" b="1">
                <a:solidFill>
                  <a:schemeClr val="tx1"/>
                </a:solidFill>
                <a:latin typeface="Arial" charset="0"/>
              </a:defRPr>
            </a:lvl5pPr>
            <a:lvl6pPr marL="2514600" indent="-228600" algn="ctr" eaLnBrk="0" fontAlgn="base" hangingPunct="0">
              <a:spcBef>
                <a:spcPct val="0"/>
              </a:spcBef>
              <a:spcAft>
                <a:spcPct val="0"/>
              </a:spcAft>
              <a:tabLst>
                <a:tab pos="571500" algn="r"/>
              </a:tabLst>
              <a:defRPr sz="2900" b="1">
                <a:solidFill>
                  <a:schemeClr val="tx1"/>
                </a:solidFill>
                <a:latin typeface="Arial" charset="0"/>
              </a:defRPr>
            </a:lvl6pPr>
            <a:lvl7pPr marL="2971800" indent="-228600" algn="ctr" eaLnBrk="0" fontAlgn="base" hangingPunct="0">
              <a:spcBef>
                <a:spcPct val="0"/>
              </a:spcBef>
              <a:spcAft>
                <a:spcPct val="0"/>
              </a:spcAft>
              <a:tabLst>
                <a:tab pos="571500" algn="r"/>
              </a:tabLst>
              <a:defRPr sz="2900" b="1">
                <a:solidFill>
                  <a:schemeClr val="tx1"/>
                </a:solidFill>
                <a:latin typeface="Arial" charset="0"/>
              </a:defRPr>
            </a:lvl7pPr>
            <a:lvl8pPr marL="3429000" indent="-228600" algn="ctr" eaLnBrk="0" fontAlgn="base" hangingPunct="0">
              <a:spcBef>
                <a:spcPct val="0"/>
              </a:spcBef>
              <a:spcAft>
                <a:spcPct val="0"/>
              </a:spcAft>
              <a:tabLst>
                <a:tab pos="571500" algn="r"/>
              </a:tabLst>
              <a:defRPr sz="2900" b="1">
                <a:solidFill>
                  <a:schemeClr val="tx1"/>
                </a:solidFill>
                <a:latin typeface="Arial" charset="0"/>
              </a:defRPr>
            </a:lvl8pPr>
            <a:lvl9pPr marL="3886200" indent="-228600" algn="ctr" eaLnBrk="0" fontAlgn="base" hangingPunct="0">
              <a:spcBef>
                <a:spcPct val="0"/>
              </a:spcBef>
              <a:spcAft>
                <a:spcPct val="0"/>
              </a:spcAft>
              <a:tabLst>
                <a:tab pos="57150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20</a:t>
            </a:r>
          </a:p>
        </p:txBody>
      </p:sp>
      <p:sp>
        <p:nvSpPr>
          <p:cNvPr id="1168409" name="Text Box 25"/>
          <p:cNvSpPr txBox="1">
            <a:spLocks noChangeArrowheads="1"/>
          </p:cNvSpPr>
          <p:nvPr/>
        </p:nvSpPr>
        <p:spPr bwMode="auto">
          <a:xfrm>
            <a:off x="4495800" y="4141788"/>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2,400</a:t>
            </a:r>
          </a:p>
        </p:txBody>
      </p:sp>
      <p:sp>
        <p:nvSpPr>
          <p:cNvPr id="1168410" name="Text Box 26"/>
          <p:cNvSpPr txBox="1">
            <a:spLocks noChangeArrowheads="1"/>
          </p:cNvSpPr>
          <p:nvPr/>
        </p:nvSpPr>
        <p:spPr bwMode="auto">
          <a:xfrm>
            <a:off x="5943600" y="41417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9,600</a:t>
            </a:r>
          </a:p>
        </p:txBody>
      </p:sp>
      <p:sp>
        <p:nvSpPr>
          <p:cNvPr id="1168411" name="Text Box 27"/>
          <p:cNvSpPr txBox="1">
            <a:spLocks noChangeArrowheads="1"/>
          </p:cNvSpPr>
          <p:nvPr/>
        </p:nvSpPr>
        <p:spPr bwMode="auto">
          <a:xfrm>
            <a:off x="7391400" y="41417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3,400</a:t>
            </a:r>
          </a:p>
        </p:txBody>
      </p:sp>
      <p:sp>
        <p:nvSpPr>
          <p:cNvPr id="23580" name="Text Box 28"/>
          <p:cNvSpPr txBox="1">
            <a:spLocks noChangeArrowheads="1"/>
          </p:cNvSpPr>
          <p:nvPr/>
        </p:nvSpPr>
        <p:spPr bwMode="auto">
          <a:xfrm>
            <a:off x="304800" y="4570413"/>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2021</a:t>
            </a:r>
          </a:p>
        </p:txBody>
      </p:sp>
      <p:sp>
        <p:nvSpPr>
          <p:cNvPr id="1168413" name="Text Box 29"/>
          <p:cNvSpPr txBox="1">
            <a:spLocks noChangeArrowheads="1"/>
          </p:cNvSpPr>
          <p:nvPr/>
        </p:nvSpPr>
        <p:spPr bwMode="auto">
          <a:xfrm>
            <a:off x="1371600" y="4570413"/>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latin typeface="Liberation Sans" panose="020B0604020202020204" pitchFamily="34" charset="0"/>
              </a:rPr>
              <a:t>12,000</a:t>
            </a:r>
          </a:p>
        </p:txBody>
      </p:sp>
      <p:sp>
        <p:nvSpPr>
          <p:cNvPr id="1168414" name="Text Box 30"/>
          <p:cNvSpPr txBox="1">
            <a:spLocks noChangeArrowheads="1"/>
          </p:cNvSpPr>
          <p:nvPr/>
        </p:nvSpPr>
        <p:spPr bwMode="auto">
          <a:xfrm>
            <a:off x="3057525" y="4570413"/>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0" algn="r"/>
              </a:tabLst>
              <a:defRPr sz="2900" b="1">
                <a:solidFill>
                  <a:schemeClr val="tx1"/>
                </a:solidFill>
                <a:latin typeface="Arial" charset="0"/>
              </a:defRPr>
            </a:lvl1pPr>
            <a:lvl2pPr marL="742950" indent="-285750">
              <a:tabLst>
                <a:tab pos="571500" algn="r"/>
              </a:tabLst>
              <a:defRPr sz="2900" b="1">
                <a:solidFill>
                  <a:schemeClr val="tx1"/>
                </a:solidFill>
                <a:latin typeface="Arial" charset="0"/>
              </a:defRPr>
            </a:lvl2pPr>
            <a:lvl3pPr marL="1143000" indent="-228600">
              <a:tabLst>
                <a:tab pos="571500" algn="r"/>
              </a:tabLst>
              <a:defRPr sz="2900" b="1">
                <a:solidFill>
                  <a:schemeClr val="tx1"/>
                </a:solidFill>
                <a:latin typeface="Arial" charset="0"/>
              </a:defRPr>
            </a:lvl3pPr>
            <a:lvl4pPr marL="1600200" indent="-228600">
              <a:tabLst>
                <a:tab pos="571500" algn="r"/>
              </a:tabLst>
              <a:defRPr sz="2900" b="1">
                <a:solidFill>
                  <a:schemeClr val="tx1"/>
                </a:solidFill>
                <a:latin typeface="Arial" charset="0"/>
              </a:defRPr>
            </a:lvl4pPr>
            <a:lvl5pPr marL="2057400" indent="-228600">
              <a:tabLst>
                <a:tab pos="571500" algn="r"/>
              </a:tabLst>
              <a:defRPr sz="2900" b="1">
                <a:solidFill>
                  <a:schemeClr val="tx1"/>
                </a:solidFill>
                <a:latin typeface="Arial" charset="0"/>
              </a:defRPr>
            </a:lvl5pPr>
            <a:lvl6pPr marL="2514600" indent="-228600" algn="ctr" eaLnBrk="0" fontAlgn="base" hangingPunct="0">
              <a:spcBef>
                <a:spcPct val="0"/>
              </a:spcBef>
              <a:spcAft>
                <a:spcPct val="0"/>
              </a:spcAft>
              <a:tabLst>
                <a:tab pos="571500" algn="r"/>
              </a:tabLst>
              <a:defRPr sz="2900" b="1">
                <a:solidFill>
                  <a:schemeClr val="tx1"/>
                </a:solidFill>
                <a:latin typeface="Arial" charset="0"/>
              </a:defRPr>
            </a:lvl6pPr>
            <a:lvl7pPr marL="2971800" indent="-228600" algn="ctr" eaLnBrk="0" fontAlgn="base" hangingPunct="0">
              <a:spcBef>
                <a:spcPct val="0"/>
              </a:spcBef>
              <a:spcAft>
                <a:spcPct val="0"/>
              </a:spcAft>
              <a:tabLst>
                <a:tab pos="571500" algn="r"/>
              </a:tabLst>
              <a:defRPr sz="2900" b="1">
                <a:solidFill>
                  <a:schemeClr val="tx1"/>
                </a:solidFill>
                <a:latin typeface="Arial" charset="0"/>
              </a:defRPr>
            </a:lvl7pPr>
            <a:lvl8pPr marL="3429000" indent="-228600" algn="ctr" eaLnBrk="0" fontAlgn="base" hangingPunct="0">
              <a:spcBef>
                <a:spcPct val="0"/>
              </a:spcBef>
              <a:spcAft>
                <a:spcPct val="0"/>
              </a:spcAft>
              <a:tabLst>
                <a:tab pos="571500" algn="r"/>
              </a:tabLst>
              <a:defRPr sz="2900" b="1">
                <a:solidFill>
                  <a:schemeClr val="tx1"/>
                </a:solidFill>
                <a:latin typeface="Arial" charset="0"/>
              </a:defRPr>
            </a:lvl8pPr>
            <a:lvl9pPr marL="3886200" indent="-228600" algn="ctr" eaLnBrk="0" fontAlgn="base" hangingPunct="0">
              <a:spcBef>
                <a:spcPct val="0"/>
              </a:spcBef>
              <a:spcAft>
                <a:spcPct val="0"/>
              </a:spcAft>
              <a:tabLst>
                <a:tab pos="571500" algn="r"/>
              </a:tabLst>
              <a:defRPr sz="2900" b="1">
                <a:solidFill>
                  <a:schemeClr val="tx1"/>
                </a:solidFill>
                <a:latin typeface="Arial" charset="0"/>
              </a:defRPr>
            </a:lvl9pPr>
          </a:lstStyle>
          <a:p>
            <a:pPr algn="l">
              <a:spcBef>
                <a:spcPct val="50000"/>
              </a:spcBef>
            </a:pPr>
            <a:r>
              <a:rPr lang="en-US" altLang="en-US" sz="1800" dirty="0">
                <a:latin typeface="Liberation Sans" panose="020B0604020202020204" pitchFamily="34" charset="0"/>
              </a:rPr>
              <a:t>	20</a:t>
            </a:r>
          </a:p>
        </p:txBody>
      </p:sp>
      <p:sp>
        <p:nvSpPr>
          <p:cNvPr id="1168415" name="Text Box 31"/>
          <p:cNvSpPr txBox="1">
            <a:spLocks noChangeArrowheads="1"/>
          </p:cNvSpPr>
          <p:nvPr/>
        </p:nvSpPr>
        <p:spPr bwMode="auto">
          <a:xfrm>
            <a:off x="4495800" y="4570413"/>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latin typeface="Liberation Sans" panose="020B0604020202020204" pitchFamily="34" charset="0"/>
              </a:rPr>
              <a:t>2,400</a:t>
            </a:r>
          </a:p>
        </p:txBody>
      </p:sp>
      <p:sp>
        <p:nvSpPr>
          <p:cNvPr id="1168416" name="Text Box 32"/>
          <p:cNvSpPr txBox="1">
            <a:spLocks noChangeArrowheads="1"/>
          </p:cNvSpPr>
          <p:nvPr/>
        </p:nvSpPr>
        <p:spPr bwMode="auto">
          <a:xfrm>
            <a:off x="5943600" y="4570413"/>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12,000</a:t>
            </a:r>
          </a:p>
        </p:txBody>
      </p:sp>
      <p:sp>
        <p:nvSpPr>
          <p:cNvPr id="1168417" name="Text Box 33"/>
          <p:cNvSpPr txBox="1">
            <a:spLocks noChangeArrowheads="1"/>
          </p:cNvSpPr>
          <p:nvPr/>
        </p:nvSpPr>
        <p:spPr bwMode="auto">
          <a:xfrm>
            <a:off x="7391400" y="4570413"/>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r">
              <a:spcBef>
                <a:spcPct val="50000"/>
              </a:spcBef>
            </a:pPr>
            <a:r>
              <a:rPr lang="en-US" altLang="en-US" sz="1800" dirty="0">
                <a:solidFill>
                  <a:srgbClr val="800000"/>
                </a:solidFill>
                <a:latin typeface="Liberation Sans" panose="020B0604020202020204" pitchFamily="34" charset="0"/>
              </a:rPr>
              <a:t>1,000</a:t>
            </a:r>
          </a:p>
        </p:txBody>
      </p:sp>
      <p:sp>
        <p:nvSpPr>
          <p:cNvPr id="23586" name="Text Box 34"/>
          <p:cNvSpPr txBox="1">
            <a:spLocks noChangeArrowheads="1"/>
          </p:cNvSpPr>
          <p:nvPr/>
        </p:nvSpPr>
        <p:spPr bwMode="auto">
          <a:xfrm>
            <a:off x="381000" y="5256213"/>
            <a:ext cx="1447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spcBef>
                <a:spcPct val="50000"/>
              </a:spcBef>
            </a:pPr>
            <a:r>
              <a:rPr lang="en-US" altLang="en-US" sz="1800" dirty="0">
                <a:solidFill>
                  <a:srgbClr val="800000"/>
                </a:solidFill>
                <a:latin typeface="Liberation Sans" panose="020B0604020202020204" pitchFamily="34" charset="0"/>
              </a:rPr>
              <a:t>2017  Journal Entry</a:t>
            </a:r>
          </a:p>
        </p:txBody>
      </p:sp>
      <p:sp>
        <p:nvSpPr>
          <p:cNvPr id="1168419" name="Text Box 35"/>
          <p:cNvSpPr txBox="1">
            <a:spLocks noChangeArrowheads="1"/>
          </p:cNvSpPr>
          <p:nvPr/>
        </p:nvSpPr>
        <p:spPr bwMode="auto">
          <a:xfrm>
            <a:off x="1828800" y="5256213"/>
            <a:ext cx="6858000"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tabLst>
                <a:tab pos="5257800" algn="r"/>
                <a:tab pos="6286500" algn="r"/>
                <a:tab pos="7426325" algn="r"/>
              </a:tabLst>
              <a:defRPr sz="2900" b="1">
                <a:solidFill>
                  <a:schemeClr val="tx1"/>
                </a:solidFill>
                <a:latin typeface="Arial" charset="0"/>
              </a:defRPr>
            </a:lvl1pPr>
            <a:lvl2pPr marL="742950" indent="-285750">
              <a:tabLst>
                <a:tab pos="5257800" algn="r"/>
                <a:tab pos="6286500" algn="r"/>
                <a:tab pos="7426325" algn="r"/>
              </a:tabLst>
              <a:defRPr sz="2900" b="1">
                <a:solidFill>
                  <a:schemeClr val="tx1"/>
                </a:solidFill>
                <a:latin typeface="Arial" charset="0"/>
              </a:defRPr>
            </a:lvl2pPr>
            <a:lvl3pPr marL="1143000" indent="-228600">
              <a:tabLst>
                <a:tab pos="5257800" algn="r"/>
                <a:tab pos="6286500" algn="r"/>
                <a:tab pos="7426325" algn="r"/>
              </a:tabLst>
              <a:defRPr sz="2900" b="1">
                <a:solidFill>
                  <a:schemeClr val="tx1"/>
                </a:solidFill>
                <a:latin typeface="Arial" charset="0"/>
              </a:defRPr>
            </a:lvl3pPr>
            <a:lvl4pPr marL="1600200" indent="-228600">
              <a:tabLst>
                <a:tab pos="5257800" algn="r"/>
                <a:tab pos="6286500" algn="r"/>
                <a:tab pos="7426325" algn="r"/>
              </a:tabLst>
              <a:defRPr sz="2900" b="1">
                <a:solidFill>
                  <a:schemeClr val="tx1"/>
                </a:solidFill>
                <a:latin typeface="Arial" charset="0"/>
              </a:defRPr>
            </a:lvl4pPr>
            <a:lvl5pPr marL="2057400" indent="-228600">
              <a:tabLst>
                <a:tab pos="5257800" algn="r"/>
                <a:tab pos="6286500" algn="r"/>
                <a:tab pos="7426325" algn="r"/>
              </a:tabLst>
              <a:defRPr sz="2900" b="1">
                <a:solidFill>
                  <a:schemeClr val="tx1"/>
                </a:solidFill>
                <a:latin typeface="Arial" charset="0"/>
              </a:defRPr>
            </a:lvl5pPr>
            <a:lvl6pPr marL="2514600" indent="-228600" algn="ctr" eaLnBrk="0" fontAlgn="base" hangingPunct="0">
              <a:spcBef>
                <a:spcPct val="0"/>
              </a:spcBef>
              <a:spcAft>
                <a:spcPct val="0"/>
              </a:spcAft>
              <a:tabLst>
                <a:tab pos="5257800" algn="r"/>
                <a:tab pos="6286500" algn="r"/>
                <a:tab pos="7426325" algn="r"/>
              </a:tabLst>
              <a:defRPr sz="2900" b="1">
                <a:solidFill>
                  <a:schemeClr val="tx1"/>
                </a:solidFill>
                <a:latin typeface="Arial" charset="0"/>
              </a:defRPr>
            </a:lvl6pPr>
            <a:lvl7pPr marL="2971800" indent="-228600" algn="ctr" eaLnBrk="0" fontAlgn="base" hangingPunct="0">
              <a:spcBef>
                <a:spcPct val="0"/>
              </a:spcBef>
              <a:spcAft>
                <a:spcPct val="0"/>
              </a:spcAft>
              <a:tabLst>
                <a:tab pos="5257800" algn="r"/>
                <a:tab pos="6286500" algn="r"/>
                <a:tab pos="7426325" algn="r"/>
              </a:tabLst>
              <a:defRPr sz="2900" b="1">
                <a:solidFill>
                  <a:schemeClr val="tx1"/>
                </a:solidFill>
                <a:latin typeface="Arial" charset="0"/>
              </a:defRPr>
            </a:lvl7pPr>
            <a:lvl8pPr marL="3429000" indent="-228600" algn="ctr" eaLnBrk="0" fontAlgn="base" hangingPunct="0">
              <a:spcBef>
                <a:spcPct val="0"/>
              </a:spcBef>
              <a:spcAft>
                <a:spcPct val="0"/>
              </a:spcAft>
              <a:tabLst>
                <a:tab pos="5257800" algn="r"/>
                <a:tab pos="6286500" algn="r"/>
                <a:tab pos="7426325" algn="r"/>
              </a:tabLst>
              <a:defRPr sz="2900" b="1">
                <a:solidFill>
                  <a:schemeClr val="tx1"/>
                </a:solidFill>
                <a:latin typeface="Arial" charset="0"/>
              </a:defRPr>
            </a:lvl8pPr>
            <a:lvl9pPr marL="3886200" indent="-228600" algn="ctr" eaLnBrk="0" fontAlgn="base" hangingPunct="0">
              <a:spcBef>
                <a:spcPct val="0"/>
              </a:spcBef>
              <a:spcAft>
                <a:spcPct val="0"/>
              </a:spcAft>
              <a:tabLst>
                <a:tab pos="5257800" algn="r"/>
                <a:tab pos="6286500" algn="r"/>
                <a:tab pos="7426325" algn="r"/>
              </a:tabLst>
              <a:defRPr sz="2900" b="1">
                <a:solidFill>
                  <a:schemeClr val="tx1"/>
                </a:solidFill>
                <a:latin typeface="Arial" charset="0"/>
              </a:defRPr>
            </a:lvl9pPr>
          </a:lstStyle>
          <a:p>
            <a:pPr algn="l">
              <a:spcBef>
                <a:spcPct val="5000"/>
              </a:spcBef>
              <a:spcAft>
                <a:spcPct val="20000"/>
              </a:spcAft>
              <a:buSzPct val="80000"/>
            </a:pPr>
            <a:r>
              <a:rPr lang="en-US" altLang="en-US" sz="1800" dirty="0">
                <a:latin typeface="Liberation Sans" panose="020B0604020202020204" pitchFamily="34" charset="0"/>
              </a:rPr>
              <a:t>Depreciation expense 	2,400</a:t>
            </a:r>
          </a:p>
          <a:p>
            <a:pPr algn="l">
              <a:spcBef>
                <a:spcPct val="15000"/>
              </a:spcBef>
              <a:spcAft>
                <a:spcPct val="20000"/>
              </a:spcAft>
              <a:buSzPct val="80000"/>
            </a:pPr>
            <a:r>
              <a:rPr lang="en-US" altLang="en-US" sz="1800" dirty="0">
                <a:latin typeface="Liberation Sans" panose="020B0604020202020204" pitchFamily="34" charset="0"/>
              </a:rPr>
              <a:t>	Accumulated depreciation		2,400</a:t>
            </a:r>
          </a:p>
        </p:txBody>
      </p:sp>
      <p:sp>
        <p:nvSpPr>
          <p:cNvPr id="23588" name="Line 36"/>
          <p:cNvSpPr>
            <a:spLocks noChangeShapeType="1"/>
          </p:cNvSpPr>
          <p:nvPr/>
        </p:nvSpPr>
        <p:spPr bwMode="auto">
          <a:xfrm>
            <a:off x="381000" y="5027613"/>
            <a:ext cx="86106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3591" name="Line 2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Rectangle 1"/>
          <p:cNvSpPr>
            <a:spLocks noChangeArrowheads="1"/>
          </p:cNvSpPr>
          <p:nvPr/>
        </p:nvSpPr>
        <p:spPr bwMode="auto">
          <a:xfrm>
            <a:off x="914400" y="6324600"/>
            <a:ext cx="6934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1600" dirty="0">
                <a:latin typeface="Liberation Sans" panose="020B0604020202020204" pitchFamily="34" charset="0"/>
              </a:rPr>
              <a:t>* Book value = Cost - Accumulated depreciation = ($13,000 - $2,400).</a:t>
            </a:r>
          </a:p>
        </p:txBody>
      </p:sp>
      <p:sp>
        <p:nvSpPr>
          <p:cNvPr id="3" name="TextBox 2"/>
          <p:cNvSpPr txBox="1">
            <a:spLocks noChangeArrowheads="1"/>
          </p:cNvSpPr>
          <p:nvPr/>
        </p:nvSpPr>
        <p:spPr bwMode="auto">
          <a:xfrm>
            <a:off x="8534400" y="2906713"/>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r>
              <a:rPr lang="en-US" altLang="en-US" sz="1800" dirty="0">
                <a:latin typeface="Liberation Sans" panose="020B0604020202020204" pitchFamily="34" charset="0"/>
              </a:rPr>
              <a:t>*</a:t>
            </a:r>
          </a:p>
        </p:txBody>
      </p:sp>
      <p:sp>
        <p:nvSpPr>
          <p:cNvPr id="43"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 Methods</a:t>
            </a:r>
          </a:p>
        </p:txBody>
      </p:sp>
      <p:sp>
        <p:nvSpPr>
          <p:cNvPr id="4" name="Slide Number Placeholder 3"/>
          <p:cNvSpPr>
            <a:spLocks noGrp="1"/>
          </p:cNvSpPr>
          <p:nvPr>
            <p:ph type="sldNum" sz="quarter" idx="12"/>
          </p:nvPr>
        </p:nvSpPr>
        <p:spPr/>
        <p:txBody>
          <a:bodyPr/>
          <a:lstStyle/>
          <a:p>
            <a:fld id="{5E1DEE7D-FEC5-4127-AD74-D6170319EA96}" type="slidenum">
              <a:rPr lang="en-US" smtClean="0"/>
              <a:t>6</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86"/>
                                        </p:tgtEl>
                                        <p:attrNameLst>
                                          <p:attrName>style.visibility</p:attrName>
                                        </p:attrNameLst>
                                      </p:cBhvr>
                                      <p:to>
                                        <p:strVal val="visible"/>
                                      </p:to>
                                    </p:set>
                                    <p:animEffect transition="in" filter="wipe(up)">
                                      <p:cBhvr>
                                        <p:cTn id="7" dur="500"/>
                                        <p:tgtEl>
                                          <p:spTgt spid="2358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68419"/>
                                        </p:tgtEl>
                                        <p:attrNameLst>
                                          <p:attrName>style.visibility</p:attrName>
                                        </p:attrNameLst>
                                      </p:cBhvr>
                                      <p:to>
                                        <p:strVal val="visible"/>
                                      </p:to>
                                    </p:set>
                                    <p:animEffect transition="in" filter="wipe(up)">
                                      <p:cBhvr>
                                        <p:cTn id="10" dur="500"/>
                                        <p:tgtEl>
                                          <p:spTgt spid="1168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6" grpId="0"/>
      <p:bldP spid="11684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15"/>
          <p:cNvGraphicFramePr>
            <a:graphicFrameLocks noChangeAspect="1"/>
          </p:cNvGraphicFramePr>
          <p:nvPr>
            <p:extLst>
              <p:ext uri="{D42A27DB-BD31-4B8C-83A1-F6EECF244321}">
                <p14:modId xmlns:p14="http://schemas.microsoft.com/office/powerpoint/2010/main" val="72872780"/>
              </p:ext>
            </p:extLst>
          </p:nvPr>
        </p:nvGraphicFramePr>
        <p:xfrm>
          <a:off x="304800" y="2514600"/>
          <a:ext cx="8521700" cy="3903663"/>
        </p:xfrm>
        <a:graphic>
          <a:graphicData uri="http://schemas.openxmlformats.org/presentationml/2006/ole">
            <mc:AlternateContent xmlns:mc="http://schemas.openxmlformats.org/markup-compatibility/2006">
              <mc:Choice xmlns:v="urn:schemas-microsoft-com:vml" Requires="v">
                <p:oleObj spid="_x0000_s4099" name="Worksheet" r:id="rId4" imgW="6314997" imgH="2905025" progId="Excel.Sheet.8">
                  <p:embed/>
                </p:oleObj>
              </mc:Choice>
              <mc:Fallback>
                <p:oleObj name="Worksheet" r:id="rId4" imgW="6314997" imgH="2905025" progId="Excel.Sheet.8">
                  <p:embed/>
                  <p:pic>
                    <p:nvPicPr>
                      <p:cNvPr id="0" name="Object 15"/>
                      <p:cNvPicPr>
                        <a:picLocks noChangeAspect="1" noChangeArrowheads="1"/>
                      </p:cNvPicPr>
                      <p:nvPr/>
                    </p:nvPicPr>
                    <p:blipFill>
                      <a:blip r:embed="rId5"/>
                      <a:srcRect/>
                      <a:stretch>
                        <a:fillRect/>
                      </a:stretch>
                    </p:blipFill>
                    <p:spPr bwMode="auto">
                      <a:xfrm>
                        <a:off x="304800" y="2514600"/>
                        <a:ext cx="8521700" cy="3903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9" name="Rectangle 16"/>
          <p:cNvSpPr>
            <a:spLocks noChangeArrowheads="1"/>
          </p:cNvSpPr>
          <p:nvPr/>
        </p:nvSpPr>
        <p:spPr bwMode="auto">
          <a:xfrm>
            <a:off x="609600" y="1889125"/>
            <a:ext cx="777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2000" dirty="0">
                <a:latin typeface="Liberation Sans" panose="020B0604020202020204" pitchFamily="34" charset="0"/>
              </a:rPr>
              <a:t>Assume the delivery truck was </a:t>
            </a:r>
            <a:r>
              <a:rPr lang="en-US" altLang="en-US" sz="2000" dirty="0">
                <a:solidFill>
                  <a:srgbClr val="800000"/>
                </a:solidFill>
                <a:latin typeface="Liberation Sans" panose="020B0604020202020204" pitchFamily="34" charset="0"/>
              </a:rPr>
              <a:t>purchased on April 1, 2017</a:t>
            </a:r>
            <a:r>
              <a:rPr lang="en-US" altLang="en-US" sz="2000" dirty="0">
                <a:latin typeface="Liberation Sans" panose="020B0604020202020204" pitchFamily="34" charset="0"/>
              </a:rPr>
              <a:t>.</a:t>
            </a:r>
          </a:p>
        </p:txBody>
      </p:sp>
      <p:sp>
        <p:nvSpPr>
          <p:cNvPr id="24580" name="Text Box 18"/>
          <p:cNvSpPr txBox="1">
            <a:spLocks noChangeArrowheads="1"/>
          </p:cNvSpPr>
          <p:nvPr/>
        </p:nvSpPr>
        <p:spPr bwMode="auto">
          <a:xfrm>
            <a:off x="609600" y="1295400"/>
            <a:ext cx="5105400"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05000"/>
              </a:lnSpc>
              <a:spcBef>
                <a:spcPct val="30000"/>
              </a:spcBef>
              <a:buSzPct val="80000"/>
            </a:pPr>
            <a:r>
              <a:rPr lang="en-US" altLang="en-US" sz="2400" dirty="0">
                <a:latin typeface="Liberation Sans" panose="020B0604020202020204" pitchFamily="34" charset="0"/>
              </a:rPr>
              <a:t>Illustration:  (Straight-Line)</a:t>
            </a:r>
          </a:p>
        </p:txBody>
      </p:sp>
      <p:sp>
        <p:nvSpPr>
          <p:cNvPr id="24582" name="Line 2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4583" name="Text Box 9"/>
          <p:cNvSpPr txBox="1">
            <a:spLocks noChangeArrowheads="1"/>
          </p:cNvSpPr>
          <p:nvPr/>
        </p:nvSpPr>
        <p:spPr bwMode="auto">
          <a:xfrm>
            <a:off x="6781800" y="492125"/>
            <a:ext cx="1371600" cy="955675"/>
          </a:xfrm>
          <a:prstGeom prst="rect">
            <a:avLst/>
          </a:prstGeom>
          <a:solidFill>
            <a:schemeClr val="bg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nSpc>
                <a:spcPct val="105000"/>
              </a:lnSpc>
              <a:spcBef>
                <a:spcPct val="30000"/>
              </a:spcBef>
              <a:buSzPct val="80000"/>
            </a:pPr>
            <a:r>
              <a:rPr lang="en-US" altLang="en-US" sz="2600" dirty="0">
                <a:latin typeface="Liberation Sans" panose="020B0604020202020204" pitchFamily="34" charset="0"/>
              </a:rPr>
              <a:t>Partial Year</a:t>
            </a:r>
            <a:endParaRPr lang="en-US" altLang="en-US" sz="2400" b="0" dirty="0">
              <a:latin typeface="Liberation Sans" panose="020B0604020202020204" pitchFamily="34" charset="0"/>
            </a:endParaRPr>
          </a:p>
        </p:txBody>
      </p:sp>
      <p:sp>
        <p:nvSpPr>
          <p:cNvPr id="9"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 Methods</a:t>
            </a:r>
          </a:p>
        </p:txBody>
      </p:sp>
      <p:sp>
        <p:nvSpPr>
          <p:cNvPr id="2" name="Slide Number Placeholder 1"/>
          <p:cNvSpPr>
            <a:spLocks noGrp="1"/>
          </p:cNvSpPr>
          <p:nvPr>
            <p:ph type="sldNum" sz="quarter" idx="12"/>
          </p:nvPr>
        </p:nvSpPr>
        <p:spPr/>
        <p:txBody>
          <a:bodyPr/>
          <a:lstStyle/>
          <a:p>
            <a:fld id="{5E1DEE7D-FEC5-4127-AD74-D6170319EA96}" type="slidenum">
              <a:rPr lang="en-US" smtClean="0"/>
              <a:t>7</a:t>
            </a:fld>
            <a:endParaRPr lang="en-US"/>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09600" y="1905000"/>
            <a:ext cx="7708900" cy="3474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82625" indent="-450850">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25000"/>
              </a:lnSpc>
              <a:spcBef>
                <a:spcPts val="1200"/>
              </a:spcBef>
              <a:buClr>
                <a:srgbClr val="800000"/>
              </a:buClr>
              <a:buSzPct val="80000"/>
              <a:buFont typeface="Wingdings" pitchFamily="2" charset="2"/>
              <a:buChar char="u"/>
            </a:pPr>
            <a:r>
              <a:rPr lang="en-US" altLang="en-US" sz="2200" b="0" dirty="0">
                <a:latin typeface="Liberation Sans" panose="020B0604020202020204" pitchFamily="34" charset="0"/>
              </a:rPr>
              <a:t>Companies estimate total units of activity to calculate depreciation cost per unit.</a:t>
            </a:r>
          </a:p>
          <a:p>
            <a:pPr algn="l">
              <a:lnSpc>
                <a:spcPct val="125000"/>
              </a:lnSpc>
              <a:spcBef>
                <a:spcPts val="1200"/>
              </a:spcBef>
              <a:buClr>
                <a:srgbClr val="800000"/>
              </a:buClr>
              <a:buSzPct val="80000"/>
              <a:buFont typeface="Wingdings" pitchFamily="2" charset="2"/>
              <a:buChar char="u"/>
            </a:pPr>
            <a:r>
              <a:rPr lang="en-US" altLang="en-US" sz="2200" b="0" dirty="0">
                <a:latin typeface="Liberation Sans" panose="020B0604020202020204" pitchFamily="34" charset="0"/>
              </a:rPr>
              <a:t>Expense varies based on units of activity.</a:t>
            </a:r>
          </a:p>
          <a:p>
            <a:pPr algn="l">
              <a:lnSpc>
                <a:spcPct val="125000"/>
              </a:lnSpc>
              <a:spcBef>
                <a:spcPts val="1200"/>
              </a:spcBef>
              <a:buClr>
                <a:srgbClr val="800000"/>
              </a:buClr>
              <a:buSzPct val="80000"/>
              <a:buFont typeface="Wingdings" pitchFamily="2" charset="2"/>
              <a:buChar char="u"/>
            </a:pPr>
            <a:r>
              <a:rPr lang="en-US" altLang="en-US" sz="2200" b="0" dirty="0">
                <a:latin typeface="Liberation Sans" panose="020B0604020202020204" pitchFamily="34" charset="0"/>
              </a:rPr>
              <a:t>Ideally suited for use-based depreciation (factory machinery) rather than time-based depreciation (buildings and furniture).</a:t>
            </a:r>
          </a:p>
          <a:p>
            <a:pPr algn="l">
              <a:lnSpc>
                <a:spcPct val="125000"/>
              </a:lnSpc>
              <a:spcBef>
                <a:spcPts val="1200"/>
              </a:spcBef>
              <a:buClr>
                <a:srgbClr val="800000"/>
              </a:buClr>
              <a:buSzPct val="80000"/>
              <a:buFont typeface="Wingdings" pitchFamily="2" charset="2"/>
              <a:buChar char="u"/>
            </a:pPr>
            <a:r>
              <a:rPr lang="en-US" altLang="en-US" sz="2200" b="0" dirty="0">
                <a:latin typeface="Liberation Sans" panose="020B0604020202020204" pitchFamily="34" charset="0"/>
              </a:rPr>
              <a:t>Depreciable cost = cost less salvage value.</a:t>
            </a:r>
          </a:p>
        </p:txBody>
      </p:sp>
      <p:sp>
        <p:nvSpPr>
          <p:cNvPr id="25603" name="Text Box 3"/>
          <p:cNvSpPr txBox="1">
            <a:spLocks noChangeArrowheads="1"/>
          </p:cNvSpPr>
          <p:nvPr/>
        </p:nvSpPr>
        <p:spPr bwMode="auto">
          <a:xfrm>
            <a:off x="609600" y="1295400"/>
            <a:ext cx="80010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buSzPct val="80000"/>
            </a:pPr>
            <a:r>
              <a:rPr lang="en-US" altLang="en-US" sz="2800" dirty="0">
                <a:solidFill>
                  <a:srgbClr val="006600"/>
                </a:solidFill>
                <a:latin typeface="Liberation Sans" panose="020B0604020202020204" pitchFamily="34" charset="0"/>
              </a:rPr>
              <a:t>UNITS-OF-ACTIVITY METHOD</a:t>
            </a:r>
          </a:p>
        </p:txBody>
      </p:sp>
      <p:sp>
        <p:nvSpPr>
          <p:cNvPr id="25607"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1"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 Methods</a:t>
            </a:r>
          </a:p>
        </p:txBody>
      </p:sp>
      <p:sp>
        <p:nvSpPr>
          <p:cNvPr id="3" name="Slide Number Placeholder 2"/>
          <p:cNvSpPr>
            <a:spLocks noGrp="1"/>
          </p:cNvSpPr>
          <p:nvPr>
            <p:ph type="sldNum" sz="quarter" idx="12"/>
          </p:nvPr>
        </p:nvSpPr>
        <p:spPr/>
        <p:txBody>
          <a:bodyPr/>
          <a:lstStyle/>
          <a:p>
            <a:fld id="{5E1DEE7D-FEC5-4127-AD74-D6170319EA96}" type="slidenum">
              <a:rPr lang="en-US" smtClean="0"/>
              <a:t>8</a:t>
            </a:fld>
            <a:endParaRPr lang="en-US"/>
          </a:p>
        </p:txBody>
      </p:sp>
      <p:sp>
        <p:nvSpPr>
          <p:cNvPr id="7" name="Content Placeholder 5">
            <a:extLst>
              <a:ext uri="{FF2B5EF4-FFF2-40B4-BE49-F238E27FC236}">
                <a16:creationId xmlns:a16="http://schemas.microsoft.com/office/drawing/2014/main" id="{FC21FB44-4B5C-45C9-9D6B-6847E427338C}"/>
              </a:ext>
            </a:extLst>
          </p:cNvPr>
          <p:cNvSpPr txBox="1">
            <a:spLocks/>
          </p:cNvSpPr>
          <p:nvPr/>
        </p:nvSpPr>
        <p:spPr>
          <a:xfrm>
            <a:off x="757385" y="5466114"/>
            <a:ext cx="8057322" cy="1066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2800" b="0" i="0" kern="1200">
                <a:solidFill>
                  <a:schemeClr val="tx1"/>
                </a:solidFill>
                <a:latin typeface="Times New Roman" charset="0"/>
                <a:ea typeface="Times New Roman" charset="0"/>
                <a:cs typeface="Times New Roman" charset="0"/>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Aft>
                <a:spcPts val="0"/>
              </a:spcAft>
              <a:defRPr/>
            </a:pPr>
            <a:r>
              <a:rPr lang="en-US" sz="2200" b="1" dirty="0">
                <a:solidFill>
                  <a:srgbClr val="00007F"/>
                </a:solidFill>
                <a:latin typeface="Liberation Sans" panose="020B0604020202020204"/>
                <a:cs typeface="Times New Roman" panose="02020603050405020304" pitchFamily="18" charset="0"/>
              </a:rPr>
              <a:t>Alternative Terminology</a:t>
            </a:r>
          </a:p>
          <a:p>
            <a:pPr fontAlgn="auto">
              <a:lnSpc>
                <a:spcPct val="100000"/>
              </a:lnSpc>
              <a:spcAft>
                <a:spcPts val="0"/>
              </a:spcAft>
              <a:defRPr/>
            </a:pPr>
            <a:r>
              <a:rPr lang="en-US" sz="2200" dirty="0">
                <a:latin typeface="Liberation Sans" panose="020B0604020202020204"/>
                <a:cs typeface="Times New Roman" panose="02020603050405020304" pitchFamily="18" charset="0"/>
              </a:rPr>
              <a:t>Another term often used is the units-of-production method.</a:t>
            </a:r>
            <a:endParaRPr lang="en-IN" sz="2200" dirty="0">
              <a:latin typeface="Liberation Sans" panose="020B0604020202020204"/>
              <a:cs typeface="Times New Roman" panose="02020603050405020304" pitchFamily="18" charset="0"/>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609600" y="1295400"/>
            <a:ext cx="80010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buSzPct val="80000"/>
            </a:pPr>
            <a:r>
              <a:rPr lang="en-US" altLang="en-US" sz="2800" dirty="0">
                <a:solidFill>
                  <a:srgbClr val="006600"/>
                </a:solidFill>
                <a:latin typeface="Liberation Sans" panose="020B0604020202020204" pitchFamily="34" charset="0"/>
              </a:rPr>
              <a:t>UNITS-OF-ACTIVITY METHOD</a:t>
            </a:r>
          </a:p>
        </p:txBody>
      </p:sp>
      <p:sp>
        <p:nvSpPr>
          <p:cNvPr id="25607"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1" name="Rectangle 7"/>
          <p:cNvSpPr>
            <a:spLocks noChangeArrowheads="1"/>
          </p:cNvSpPr>
          <p:nvPr/>
        </p:nvSpPr>
        <p:spPr bwMode="auto">
          <a:xfrm>
            <a:off x="609600" y="304800"/>
            <a:ext cx="83058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r>
              <a:rPr lang="en-US" altLang="en-US" sz="3200" dirty="0">
                <a:solidFill>
                  <a:schemeClr val="tx2">
                    <a:lumMod val="75000"/>
                  </a:schemeClr>
                </a:solidFill>
                <a:latin typeface="Liberation Sans" panose="020B0604020202020204" pitchFamily="34" charset="0"/>
              </a:rPr>
              <a:t>Depreciation Methods</a:t>
            </a:r>
          </a:p>
        </p:txBody>
      </p:sp>
      <p:pic>
        <p:nvPicPr>
          <p:cNvPr id="17203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304800" y="1378828"/>
            <a:ext cx="8534400" cy="426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 name="Slide Number Placeholder 1"/>
          <p:cNvSpPr>
            <a:spLocks noGrp="1"/>
          </p:cNvSpPr>
          <p:nvPr>
            <p:ph type="sldNum" sz="quarter" idx="12"/>
          </p:nvPr>
        </p:nvSpPr>
        <p:spPr/>
        <p:txBody>
          <a:bodyPr/>
          <a:lstStyle/>
          <a:p>
            <a:fld id="{5E1DEE7D-FEC5-4127-AD74-D6170319EA96}" type="slidenum">
              <a:rPr lang="en-US" smtClean="0"/>
              <a:t>9</a:t>
            </a:fld>
            <a:endParaRPr lang="en-US"/>
          </a:p>
        </p:txBody>
      </p:sp>
    </p:spTree>
    <p:extLst>
      <p:ext uri="{BB962C8B-B14F-4D97-AF65-F5344CB8AC3E}">
        <p14:creationId xmlns:p14="http://schemas.microsoft.com/office/powerpoint/2010/main" val="2870875001"/>
      </p:ext>
    </p:extLst>
  </p:cSld>
  <p:clrMapOvr>
    <a:masterClrMapping/>
  </p:clrMapOvr>
  <p:transition>
    <p:wipe dir="r"/>
  </p:transition>
</p:sld>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9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900" b="1" i="0" u="none" strike="noStrike" cap="none" normalizeH="0" baseline="0" smtClean="0">
            <a:ln>
              <a:noFill/>
            </a:ln>
            <a:solidFill>
              <a:schemeClr val="tx1"/>
            </a:solidFill>
            <a:effectLst/>
            <a:latin typeface="Arial"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19126</TotalTime>
  <Pages>43</Pages>
  <Words>594</Words>
  <Application>Microsoft Office PowerPoint</Application>
  <PresentationFormat>On-screen Show (4:3)</PresentationFormat>
  <Paragraphs>174</Paragraphs>
  <Slides>14</Slides>
  <Notes>14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1" baseType="lpstr">
      <vt:lpstr>Liberation Sans</vt:lpstr>
      <vt:lpstr>Arial</vt:lpstr>
      <vt:lpstr>Comic Sans MS</vt:lpstr>
      <vt:lpstr>Wingdings</vt:lpstr>
      <vt:lpstr>movnglnc</vt:lpstr>
      <vt:lpstr>1_movnglnc</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Xi Jiang</cp:lastModifiedBy>
  <cp:revision>2646</cp:revision>
  <cp:lastPrinted>1999-09-16T17:08:20Z</cp:lastPrinted>
  <dcterms:created xsi:type="dcterms:W3CDTF">1997-03-28T18:03:02Z</dcterms:created>
  <dcterms:modified xsi:type="dcterms:W3CDTF">2022-02-15T23:48:31Z</dcterms:modified>
</cp:coreProperties>
</file>