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  <p:sldMasterId id="2147483675" r:id="rId2"/>
    <p:sldMasterId id="2147483705" r:id="rId3"/>
    <p:sldMasterId id="2147483688" r:id="rId4"/>
    <p:sldMasterId id="2147483697" r:id="rId5"/>
    <p:sldMasterId id="2147483761" r:id="rId6"/>
    <p:sldMasterId id="2147483808" r:id="rId7"/>
    <p:sldMasterId id="2147483812" r:id="rId8"/>
  </p:sldMasterIdLst>
  <p:notesMasterIdLst>
    <p:notesMasterId r:id="rId52"/>
  </p:notesMasterIdLst>
  <p:handoutMasterIdLst>
    <p:handoutMasterId r:id="rId53"/>
  </p:handoutMasterIdLst>
  <p:sldIdLst>
    <p:sldId id="314" r:id="rId9"/>
    <p:sldId id="267" r:id="rId10"/>
    <p:sldId id="266" r:id="rId11"/>
    <p:sldId id="261" r:id="rId12"/>
    <p:sldId id="316" r:id="rId13"/>
    <p:sldId id="264" r:id="rId14"/>
    <p:sldId id="353" r:id="rId15"/>
    <p:sldId id="265" r:id="rId16"/>
    <p:sldId id="365" r:id="rId17"/>
    <p:sldId id="366" r:id="rId18"/>
    <p:sldId id="367" r:id="rId19"/>
    <p:sldId id="368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940" r:id="rId28"/>
    <p:sldId id="981" r:id="rId29"/>
    <p:sldId id="286" r:id="rId30"/>
    <p:sldId id="287" r:id="rId31"/>
    <p:sldId id="288" r:id="rId32"/>
    <p:sldId id="278" r:id="rId33"/>
    <p:sldId id="280" r:id="rId34"/>
    <p:sldId id="281" r:id="rId35"/>
    <p:sldId id="282" r:id="rId36"/>
    <p:sldId id="983" r:id="rId37"/>
    <p:sldId id="277" r:id="rId38"/>
    <p:sldId id="275" r:id="rId39"/>
    <p:sldId id="984" r:id="rId40"/>
    <p:sldId id="986" r:id="rId41"/>
    <p:sldId id="987" r:id="rId42"/>
    <p:sldId id="988" r:id="rId43"/>
    <p:sldId id="351" r:id="rId44"/>
    <p:sldId id="272" r:id="rId45"/>
    <p:sldId id="273" r:id="rId46"/>
    <p:sldId id="274" r:id="rId47"/>
    <p:sldId id="301" r:id="rId48"/>
    <p:sldId id="343" r:id="rId49"/>
    <p:sldId id="345" r:id="rId50"/>
    <p:sldId id="98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C3D"/>
    <a:srgbClr val="90152A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546" autoAdjust="0"/>
    <p:restoredTop sz="86418" autoAdjust="0"/>
  </p:normalViewPr>
  <p:slideViewPr>
    <p:cSldViewPr snapToGrid="0">
      <p:cViewPr varScale="1">
        <p:scale>
          <a:sx n="90" d="100"/>
          <a:sy n="90" d="100"/>
        </p:scale>
        <p:origin x="20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2616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0.jpeg"/><Relationship Id="rId4" Type="http://schemas.openxmlformats.org/officeDocument/2006/relationships/image" Target="../media/image14.jpe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80155" y="1450565"/>
            <a:ext cx="4188542" cy="399650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936791" y="5586913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50565"/>
            <a:ext cx="4242014" cy="437013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431434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543262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431434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424569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599111" y="180790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599564" y="138970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8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6241143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31506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27012" y="1389144"/>
            <a:ext cx="8563027" cy="443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857464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372447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365582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47979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4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377" y="1877962"/>
            <a:ext cx="2740354" cy="2337130"/>
          </a:xfrm>
          <a:prstGeom prst="rect">
            <a:avLst/>
          </a:prstGeom>
        </p:spPr>
      </p:pic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606068" y="3940848"/>
            <a:ext cx="4195867" cy="1496391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Email</a:t>
            </a:r>
            <a:br>
              <a:rPr lang="en-US" dirty="0"/>
            </a:br>
            <a:r>
              <a:rPr lang="en-US" dirty="0"/>
              <a:t>Presenter’s phone number (optional)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06068" y="1781465"/>
            <a:ext cx="4195867" cy="15713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baseline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Thank You or other sign-off text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H="1">
            <a:off x="3962400" y="432619"/>
            <a:ext cx="68826" cy="547656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60606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675469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87194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C14-71A8-2E47-857A-267B715B40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stevenstrain.jpg"/>
          <p:cNvPicPr>
            <a:picLocks noChangeAspect="1"/>
          </p:cNvPicPr>
          <p:nvPr userDrawn="1"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0" y="704556"/>
            <a:ext cx="2444838" cy="188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ebaun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4838" y="704556"/>
            <a:ext cx="2933806" cy="188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Placeholder 14" descr="NYC Skyline from Campus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>
          <a:xfrm>
            <a:off x="5303632" y="704557"/>
            <a:ext cx="3867203" cy="1881342"/>
          </a:xfrm>
          <a:prstGeom prst="rect">
            <a:avLst/>
          </a:prstGeom>
        </p:spPr>
      </p:pic>
      <p:pic>
        <p:nvPicPr>
          <p:cNvPr id="9" name="Picture 3" descr="Stevens-Secondary-Color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4929" y="5342562"/>
            <a:ext cx="1372208" cy="117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79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 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391150" y="39372"/>
            <a:ext cx="3851889" cy="636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1" y="1953484"/>
            <a:ext cx="4754186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368420" y="2312408"/>
            <a:ext cx="4754186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C14-71A8-2E47-857A-267B715B40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Se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5718"/>
            <a:ext cx="9144000" cy="33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43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C14-71A8-2E47-857A-267B715B40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" y="606818"/>
            <a:ext cx="9152312" cy="2530424"/>
            <a:chOff x="1" y="-3355"/>
            <a:chExt cx="9152312" cy="2530424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" y="1153752"/>
              <a:ext cx="9143999" cy="1373317"/>
            </a:xfrm>
            <a:prstGeom prst="rect">
              <a:avLst/>
            </a:prstGeom>
            <a:solidFill>
              <a:srgbClr val="53616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algn="ctr" defTabSz="914400"/>
              <a:endParaRPr lang="en-US" sz="1600" i="1" dirty="0">
                <a:solidFill>
                  <a:srgbClr val="BFBFBF"/>
                </a:solidFill>
                <a:latin typeface="Perpetua" charset="0"/>
                <a:ea typeface="Times New Roman" charset="0"/>
              </a:endParaRPr>
            </a:p>
          </p:txBody>
        </p:sp>
        <p:pic>
          <p:nvPicPr>
            <p:cNvPr id="8" name="scaleImg" descr="http://gallery.me.com/kristinegallo/100154/iStock_000001467661Medium.jpg?derivative=medium&amp;source=web.jpg&amp;type=medium&amp;ver=126400603700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23120" y="1153752"/>
              <a:ext cx="2895600" cy="1236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img_detail" descr="http://gallery.me.com/kristinegallo/100222/iStock_000002620177Large/web.jpg?ver=128467993400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54569" y="1153752"/>
              <a:ext cx="2964967" cy="1236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Macintosh HD:Users:maiacanlas:Downloads:iStock_000012547029XSmall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857" y="1153752"/>
              <a:ext cx="3091810" cy="1236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" y="-3355"/>
              <a:ext cx="9152312" cy="1157107"/>
            </a:xfrm>
            <a:prstGeom prst="rect">
              <a:avLst/>
            </a:prstGeom>
            <a:solidFill>
              <a:srgbClr val="53616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algn="ctr" defTabSz="914400"/>
              <a:r>
                <a:rPr lang="en-US" sz="2400" dirty="0">
                  <a:solidFill>
                    <a:srgbClr val="BFBFBF"/>
                  </a:solidFill>
                  <a:latin typeface="Trajan" charset="0"/>
                  <a:ea typeface="Times New Roman" charset="0"/>
                </a:rPr>
                <a:t>TECHNICAL LEADERSHIP</a:t>
              </a:r>
            </a:p>
            <a:p>
              <a:pPr algn="ctr" defTabSz="914400"/>
              <a:r>
                <a:rPr lang="en-US" sz="1200" dirty="0">
                  <a:solidFill>
                    <a:srgbClr val="FFFFFF"/>
                  </a:solidFill>
                  <a:latin typeface="Trajan Pro" charset="0"/>
                  <a:ea typeface="Times New Roman" charset="0"/>
                </a:rPr>
                <a:t>Executive Education &amp; Master’s Program</a:t>
              </a:r>
            </a:p>
            <a:p>
              <a:pPr algn="ctr" defTabSz="914400"/>
              <a:endParaRPr lang="en-US" sz="400" dirty="0">
                <a:solidFill>
                  <a:prstClr val="black"/>
                </a:solidFill>
                <a:latin typeface="Trajan Pro" charset="0"/>
                <a:ea typeface="Times New Roman" charset="0"/>
              </a:endParaRPr>
            </a:p>
            <a:p>
              <a:pPr algn="ctr" defTabSz="914400"/>
              <a:r>
                <a:rPr lang="en-US" sz="1600" i="1" dirty="0">
                  <a:solidFill>
                    <a:srgbClr val="BFBFBF"/>
                  </a:solidFill>
                  <a:latin typeface="Perpetua" charset="0"/>
                  <a:ea typeface="Times New Roman" charset="0"/>
                </a:rPr>
                <a:t>Empowering the Next Generation of Technical Leaders</a:t>
              </a:r>
            </a:p>
          </p:txBody>
        </p:sp>
      </p:grpSp>
      <p:pic>
        <p:nvPicPr>
          <p:cNvPr id="12" name="Picture 3" descr="Stevens-Secondary-Color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4929" y="5342562"/>
            <a:ext cx="1372208" cy="117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6394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208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5079-36A2-F445-9D02-38D0B12A21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3" descr="Stevens-Secondary-Colo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4929" y="5342562"/>
            <a:ext cx="1372208" cy="117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9810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4B3-F572-2247-997B-846DE5A6191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55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3B87-A143-E84F-8B98-C74AF0C5A6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79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130632"/>
            <a:ext cx="4232329" cy="51230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130632"/>
            <a:ext cx="4263325" cy="51230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418F-00F7-9244-9AA4-387FBD08E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47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74" y="1062424"/>
            <a:ext cx="428816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74" y="1702186"/>
            <a:ext cx="4288161" cy="47528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2424"/>
            <a:ext cx="42665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2186"/>
            <a:ext cx="4266500" cy="47528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E77D-3668-5048-A6D7-B1EA7045DC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63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CA30-58B5-8E45-AF7B-6865FFEB7C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55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259B-2154-4B40-94AB-253319AF76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340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8902"/>
            <a:ext cx="3008313" cy="53619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8902"/>
            <a:ext cx="5111750" cy="52272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FE62-C6EB-524A-9CEB-D420F3E654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9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399"/>
            <a:ext cx="54864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8A5B-2377-A647-9B7B-3BB81F45B8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600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A29A-D3FE-C44A-B16E-93261CFA23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7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63168"/>
            <a:ext cx="2057400" cy="54742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63168"/>
            <a:ext cx="6019800" cy="5474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C9F93-7D57-3842-918F-A72EDD0C34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82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608" y="0"/>
            <a:ext cx="7095744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9936" y="963168"/>
            <a:ext cx="8656320" cy="5437632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E8857-D238-584E-9379-B32D212F03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pPr>
              <a:defRPr/>
            </a:pPr>
            <a:fld id="{B6F592CE-78AF-3E46-AB75-094D0137B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129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3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32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  <a:defRPr sz="28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4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 sz="2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TM 617 </a:t>
            </a:r>
            <a:r>
              <a:rPr lang="en-US" i="1" dirty="0"/>
              <a:t>Next Generation 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5846"/>
            <a:ext cx="8691562" cy="436552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35855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414382"/>
            <a:ext cx="4242014" cy="438454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charset="0"/>
              <a:buNone/>
              <a:defRPr sz="18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 typeface="Arial"/>
              <a:buNone/>
              <a:defRPr sz="16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150487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1" b="8211"/>
          <a:stretch/>
        </p:blipFill>
        <p:spPr>
          <a:xfrm>
            <a:off x="4512989" y="1170132"/>
            <a:ext cx="4631011" cy="5220836"/>
          </a:xfrm>
          <a:prstGeom prst="rect">
            <a:avLst/>
          </a:prstGeom>
        </p:spPr>
      </p:pic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68420" y="1953484"/>
            <a:ext cx="5098315" cy="3589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0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Number </a:t>
            </a: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368419" y="4196489"/>
            <a:ext cx="3503827" cy="1306044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359708" y="5643524"/>
            <a:ext cx="286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academic use only.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368420" y="2312408"/>
            <a:ext cx="5786574" cy="15811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3000" b="1" i="0" smtClean="0">
                <a:effectLst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Class name that can be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359237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27012" y="358550"/>
            <a:ext cx="7933761" cy="909811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B12C3D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5968181"/>
            <a:ext cx="7933761" cy="309236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1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Course # and Title</a:t>
            </a:r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e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CE202-EBAA-4D33-B7BA-4F98C4C7CA96}"/>
              </a:ext>
            </a:extLst>
          </p:cNvPr>
          <p:cNvSpPr txBox="1"/>
          <p:nvPr userDrawn="1"/>
        </p:nvSpPr>
        <p:spPr>
          <a:xfrm>
            <a:off x="457200" y="2236698"/>
            <a:ext cx="8418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TM 617 Lecture Notes Two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Introduction to 6G Mobile Wireless Networks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Prof. Kevin Ryan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02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©2020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7" r:id="rId2"/>
    <p:sldLayoutId id="2147483800" r:id="rId3"/>
    <p:sldLayoutId id="2147483803" r:id="rId4"/>
    <p:sldLayoutId id="2147483804" r:id="rId5"/>
    <p:sldLayoutId id="2147483811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805" r:id="rId2"/>
    <p:sldLayoutId id="2147483806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9048" y="26122"/>
            <a:ext cx="3044952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26679"/>
            <a:ext cx="6099048" cy="0"/>
          </a:xfrm>
          <a:prstGeom prst="line">
            <a:avLst/>
          </a:prstGeom>
          <a:ln w="50800">
            <a:solidFill>
              <a:srgbClr val="9015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67365"/>
            <a:ext cx="2587752" cy="1035101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6324" y="6521455"/>
            <a:ext cx="4389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©2018 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18840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7802" y="7838"/>
            <a:ext cx="7113723" cy="728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723" y="999641"/>
            <a:ext cx="8655802" cy="542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936" y="6648566"/>
            <a:ext cx="2133600" cy="1582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A48C14-71A8-2E47-857A-267B715B40C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4/30/2020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2656" y="6648566"/>
            <a:ext cx="2133600" cy="1582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0BDFB5B-4FFC-4C4E-B6E6-F7F3849D0CC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14" descr="header_logo_long.jpg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978" y="2993"/>
            <a:ext cx="169401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0" y="874419"/>
            <a:ext cx="9144000" cy="158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605878"/>
            <a:ext cx="9144000" cy="158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0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–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–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xpertsystem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678713" y="1694222"/>
            <a:ext cx="5786574" cy="3521589"/>
          </a:xfrm>
        </p:spPr>
        <p:txBody>
          <a:bodyPr/>
          <a:lstStyle/>
          <a:p>
            <a:pPr algn="ctr"/>
            <a:r>
              <a:rPr lang="en-US" dirty="0"/>
              <a:t>TM 617 Lecture Notes Four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5G Mobile Wireless Networks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Use Cases and Scenarios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Prof. Kevin Ryan</a:t>
            </a:r>
          </a:p>
        </p:txBody>
      </p:sp>
    </p:spTree>
    <p:extLst>
      <p:ext uri="{BB962C8B-B14F-4D97-AF65-F5344CB8AC3E}">
        <p14:creationId xmlns:p14="http://schemas.microsoft.com/office/powerpoint/2010/main" val="34437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1095153"/>
            <a:ext cx="8795962" cy="5189736"/>
          </a:xfrm>
        </p:spPr>
        <p:txBody>
          <a:bodyPr/>
          <a:lstStyle/>
          <a:p>
            <a:r>
              <a:rPr lang="en-US" sz="3200" dirty="0"/>
              <a:t>Hardware makers;</a:t>
            </a:r>
          </a:p>
          <a:p>
            <a:pPr lvl="1"/>
            <a:r>
              <a:rPr lang="en-US" sz="2800" dirty="0"/>
              <a:t>Design and manufacture of;</a:t>
            </a:r>
          </a:p>
          <a:p>
            <a:pPr lvl="2"/>
            <a:r>
              <a:rPr lang="en-US" sz="2400" dirty="0"/>
              <a:t>Networking equipment</a:t>
            </a:r>
          </a:p>
          <a:p>
            <a:pPr lvl="2"/>
            <a:r>
              <a:rPr lang="en-US" sz="2400" dirty="0"/>
              <a:t>End-user equipment</a:t>
            </a:r>
          </a:p>
          <a:p>
            <a:r>
              <a:rPr lang="en-US" sz="3200" dirty="0"/>
              <a:t>Software providers;</a:t>
            </a:r>
          </a:p>
          <a:p>
            <a:pPr lvl="1"/>
            <a:r>
              <a:rPr lang="en-US" sz="2800" dirty="0"/>
              <a:t>Develop software (“middleware” and applications) </a:t>
            </a:r>
          </a:p>
          <a:p>
            <a:pPr lvl="2"/>
            <a:r>
              <a:rPr lang="en-US" sz="2400" dirty="0"/>
              <a:t>For operating &amp; maintaining infrastructure</a:t>
            </a:r>
          </a:p>
          <a:p>
            <a:pPr lvl="2"/>
            <a:r>
              <a:rPr lang="en-US" sz="2400" dirty="0"/>
              <a:t>End-user devices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85802"/>
            <a:ext cx="8066982" cy="687672"/>
          </a:xfrm>
        </p:spPr>
        <p:txBody>
          <a:bodyPr/>
          <a:lstStyle/>
          <a:p>
            <a:r>
              <a:rPr lang="en-US" sz="3600" dirty="0"/>
              <a:t>Mobile Network Value Chain </a:t>
            </a:r>
            <a:r>
              <a:rPr lang="en-US" sz="32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024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477214"/>
            <a:ext cx="8795962" cy="5983726"/>
          </a:xfrm>
        </p:spPr>
        <p:txBody>
          <a:bodyPr/>
          <a:lstStyle/>
          <a:p>
            <a:r>
              <a:rPr lang="en-US" sz="3200" dirty="0"/>
              <a:t>Facilities &amp; equipment managers</a:t>
            </a:r>
          </a:p>
          <a:p>
            <a:pPr lvl="1"/>
            <a:r>
              <a:rPr lang="en-US" sz="2800" dirty="0"/>
              <a:t>Tower companies </a:t>
            </a:r>
          </a:p>
          <a:p>
            <a:pPr lvl="1"/>
            <a:r>
              <a:rPr lang="en-US" sz="2800" dirty="0"/>
              <a:t>“Urban furniture managers”</a:t>
            </a:r>
          </a:p>
          <a:p>
            <a:pPr lvl="2"/>
            <a:r>
              <a:rPr lang="en-US" sz="2400" dirty="0"/>
              <a:t>Recall; BBU “hotels”</a:t>
            </a:r>
          </a:p>
          <a:p>
            <a:pPr lvl="1"/>
            <a:r>
              <a:rPr lang="en-US" sz="2800" dirty="0"/>
              <a:t>Note; MNOs may subcontract some of the network operation and management tasks to;</a:t>
            </a:r>
          </a:p>
          <a:p>
            <a:pPr lvl="2"/>
            <a:r>
              <a:rPr lang="en-US" sz="2400" dirty="0"/>
              <a:t>Equipment vendors &amp; specialized companies</a:t>
            </a:r>
          </a:p>
          <a:p>
            <a:r>
              <a:rPr lang="en-US" sz="3200" dirty="0"/>
              <a:t>Mobile Network Operators (MNOs)</a:t>
            </a:r>
          </a:p>
          <a:p>
            <a:pPr lvl="1"/>
            <a:r>
              <a:rPr lang="en-US" sz="2800" dirty="0"/>
              <a:t>Intermediate between;</a:t>
            </a:r>
          </a:p>
          <a:p>
            <a:pPr lvl="2"/>
            <a:r>
              <a:rPr lang="en-US" sz="2400" dirty="0"/>
              <a:t>Infrastructure providers</a:t>
            </a:r>
          </a:p>
          <a:p>
            <a:pPr lvl="2"/>
            <a:r>
              <a:rPr lang="en-US" sz="2400" dirty="0"/>
              <a:t>Content and service-related providers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00742"/>
            <a:ext cx="8066982" cy="599756"/>
          </a:xfrm>
        </p:spPr>
        <p:txBody>
          <a:bodyPr/>
          <a:lstStyle/>
          <a:p>
            <a:r>
              <a:rPr lang="en-US" sz="3600" dirty="0"/>
              <a:t>Mobile Network Value Chain </a:t>
            </a:r>
            <a:r>
              <a:rPr lang="en-US" sz="32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929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669850"/>
            <a:ext cx="8795962" cy="5656521"/>
          </a:xfrm>
        </p:spPr>
        <p:txBody>
          <a:bodyPr/>
          <a:lstStyle/>
          <a:p>
            <a:r>
              <a:rPr lang="en-US" sz="3200" dirty="0"/>
              <a:t>“Over The Top” players provide (for example);</a:t>
            </a:r>
          </a:p>
          <a:p>
            <a:pPr lvl="1"/>
            <a:r>
              <a:rPr lang="en-US" sz="2800" dirty="0"/>
              <a:t>Voice and video conferencing</a:t>
            </a:r>
          </a:p>
          <a:p>
            <a:pPr lvl="2"/>
            <a:r>
              <a:rPr lang="en-US" sz="2400" dirty="0"/>
              <a:t>Skype is one example</a:t>
            </a:r>
          </a:p>
          <a:p>
            <a:r>
              <a:rPr lang="en-US" sz="3200" dirty="0"/>
              <a:t>Service providers;</a:t>
            </a:r>
          </a:p>
          <a:p>
            <a:pPr lvl="1"/>
            <a:r>
              <a:rPr lang="en-US" sz="2800" dirty="0"/>
              <a:t>Wireless services to end clients</a:t>
            </a:r>
          </a:p>
          <a:p>
            <a:pPr lvl="1"/>
            <a:r>
              <a:rPr lang="en-US" sz="2800" dirty="0"/>
              <a:t>Large number of examples; can you name some?</a:t>
            </a:r>
          </a:p>
          <a:p>
            <a:pPr lvl="2"/>
            <a:r>
              <a:rPr lang="en-US" sz="2400" dirty="0"/>
              <a:t>Location based services</a:t>
            </a:r>
          </a:p>
          <a:p>
            <a:pPr lvl="2"/>
            <a:r>
              <a:rPr lang="en-US" sz="2400" dirty="0"/>
              <a:t>Text alerts</a:t>
            </a:r>
          </a:p>
          <a:p>
            <a:r>
              <a:rPr lang="en-US" sz="3200" dirty="0"/>
              <a:t>End users</a:t>
            </a:r>
          </a:p>
          <a:p>
            <a:pPr lvl="1"/>
            <a:r>
              <a:rPr lang="en-US" sz="2800" dirty="0"/>
              <a:t>You, me, robots, vehicles, sensors, and more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85802"/>
            <a:ext cx="8066982" cy="687672"/>
          </a:xfrm>
        </p:spPr>
        <p:txBody>
          <a:bodyPr/>
          <a:lstStyle/>
          <a:p>
            <a:r>
              <a:rPr lang="en-US" sz="3600" dirty="0"/>
              <a:t>Mobile Network Value Chain </a:t>
            </a:r>
            <a:r>
              <a:rPr lang="en-US" sz="32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57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1663369"/>
            <a:ext cx="8193974" cy="4152640"/>
          </a:xfrm>
        </p:spPr>
        <p:txBody>
          <a:bodyPr/>
          <a:lstStyle/>
          <a:p>
            <a:r>
              <a:rPr lang="en-US" dirty="0"/>
              <a:t>Four categories;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Complementors</a:t>
            </a:r>
          </a:p>
          <a:p>
            <a:pPr lvl="1"/>
            <a:r>
              <a:rPr lang="en-US" dirty="0"/>
              <a:t>Competitors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397059"/>
            <a:ext cx="8066982" cy="687672"/>
          </a:xfrm>
        </p:spPr>
        <p:txBody>
          <a:bodyPr/>
          <a:lstStyle/>
          <a:p>
            <a:r>
              <a:rPr lang="en-US" dirty="0"/>
              <a:t>Value Net Model for MNOs</a:t>
            </a:r>
          </a:p>
        </p:txBody>
      </p:sp>
    </p:spTree>
    <p:extLst>
      <p:ext uri="{BB962C8B-B14F-4D97-AF65-F5344CB8AC3E}">
        <p14:creationId xmlns:p14="http://schemas.microsoft.com/office/powerpoint/2010/main" val="20911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73849" y="957141"/>
            <a:ext cx="8796302" cy="5252274"/>
          </a:xfrm>
        </p:spPr>
        <p:txBody>
          <a:bodyPr/>
          <a:lstStyle/>
          <a:p>
            <a:r>
              <a:rPr lang="en-US" dirty="0"/>
              <a:t>Customers</a:t>
            </a:r>
          </a:p>
          <a:p>
            <a:pPr lvl="1"/>
            <a:r>
              <a:rPr lang="en-US" dirty="0"/>
              <a:t>End users</a:t>
            </a:r>
          </a:p>
          <a:p>
            <a:pPr lvl="1"/>
            <a:r>
              <a:rPr lang="en-US" dirty="0"/>
              <a:t>Mobile Virtual Network Operators (MVNOs)</a:t>
            </a:r>
          </a:p>
          <a:p>
            <a:r>
              <a:rPr lang="en-US" dirty="0"/>
              <a:t>Suppliers</a:t>
            </a:r>
          </a:p>
          <a:p>
            <a:pPr lvl="1"/>
            <a:r>
              <a:rPr lang="en-US" dirty="0"/>
              <a:t>Equipment vendors</a:t>
            </a:r>
          </a:p>
          <a:p>
            <a:pPr lvl="1"/>
            <a:r>
              <a:rPr lang="en-US" dirty="0"/>
              <a:t>Network operation &amp; management software developers</a:t>
            </a:r>
          </a:p>
          <a:p>
            <a:pPr lvl="1"/>
            <a:r>
              <a:rPr lang="en-US" dirty="0"/>
              <a:t>Device manufacturers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849" y="141878"/>
            <a:ext cx="8066982" cy="687672"/>
          </a:xfrm>
        </p:spPr>
        <p:txBody>
          <a:bodyPr/>
          <a:lstStyle/>
          <a:p>
            <a:r>
              <a:rPr lang="en-US" sz="3600" dirty="0"/>
              <a:t>Present </a:t>
            </a:r>
            <a:r>
              <a:rPr lang="en-US" sz="3600" i="1" dirty="0"/>
              <a:t>Value Net Model </a:t>
            </a:r>
            <a:r>
              <a:rPr lang="en-US" sz="3600" dirty="0"/>
              <a:t>for MNOs</a:t>
            </a:r>
          </a:p>
        </p:txBody>
      </p:sp>
    </p:spTree>
    <p:extLst>
      <p:ext uri="{BB962C8B-B14F-4D97-AF65-F5344CB8AC3E}">
        <p14:creationId xmlns:p14="http://schemas.microsoft.com/office/powerpoint/2010/main" val="107375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73849" y="418399"/>
            <a:ext cx="8796302" cy="6042541"/>
          </a:xfrm>
        </p:spPr>
        <p:txBody>
          <a:bodyPr/>
          <a:lstStyle/>
          <a:p>
            <a:r>
              <a:rPr lang="en-US" sz="3200" dirty="0"/>
              <a:t>Competitors</a:t>
            </a:r>
          </a:p>
          <a:p>
            <a:pPr lvl="1"/>
            <a:r>
              <a:rPr lang="en-US" sz="2800" dirty="0"/>
              <a:t>Other MNOs and MVNOs</a:t>
            </a:r>
          </a:p>
          <a:p>
            <a:pPr lvl="1"/>
            <a:r>
              <a:rPr lang="en-US" sz="2800" dirty="0"/>
              <a:t>OTT players</a:t>
            </a:r>
          </a:p>
          <a:p>
            <a:pPr lvl="2"/>
            <a:r>
              <a:rPr lang="en-US" sz="2400" dirty="0"/>
              <a:t>Examples include; Skype/Google</a:t>
            </a:r>
          </a:p>
          <a:p>
            <a:r>
              <a:rPr lang="en-US" sz="3200" dirty="0"/>
              <a:t>Complementors</a:t>
            </a:r>
          </a:p>
          <a:p>
            <a:pPr lvl="1"/>
            <a:r>
              <a:rPr lang="en-US" sz="2800" dirty="0"/>
              <a:t>Definition; encourage customers to buy more services from MNO</a:t>
            </a:r>
          </a:p>
          <a:p>
            <a:pPr lvl="1"/>
            <a:r>
              <a:rPr lang="en-US" sz="2800" dirty="0"/>
              <a:t>Content providers</a:t>
            </a:r>
          </a:p>
          <a:p>
            <a:pPr lvl="2"/>
            <a:r>
              <a:rPr lang="en-US" sz="2400" dirty="0"/>
              <a:t>Streaming services, Facebook, Google Maps</a:t>
            </a:r>
          </a:p>
          <a:p>
            <a:pPr lvl="1"/>
            <a:r>
              <a:rPr lang="en-US" sz="2800" dirty="0"/>
              <a:t>Device manufacturers</a:t>
            </a:r>
          </a:p>
          <a:p>
            <a:pPr lvl="1"/>
            <a:r>
              <a:rPr lang="en-US" sz="2800" dirty="0"/>
              <a:t>Device application providers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849" y="35553"/>
            <a:ext cx="8066982" cy="527973"/>
          </a:xfrm>
        </p:spPr>
        <p:txBody>
          <a:bodyPr/>
          <a:lstStyle/>
          <a:p>
            <a:r>
              <a:rPr lang="en-US" sz="3600" dirty="0"/>
              <a:t>Present </a:t>
            </a:r>
            <a:r>
              <a:rPr lang="en-US" sz="3600" i="1" dirty="0"/>
              <a:t>Value Net Model </a:t>
            </a:r>
            <a:r>
              <a:rPr lang="en-US" sz="3600" dirty="0"/>
              <a:t>for MNOs</a:t>
            </a:r>
          </a:p>
        </p:txBody>
      </p:sp>
    </p:spTree>
    <p:extLst>
      <p:ext uri="{BB962C8B-B14F-4D97-AF65-F5344CB8AC3E}">
        <p14:creationId xmlns:p14="http://schemas.microsoft.com/office/powerpoint/2010/main" val="100891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1238067"/>
            <a:ext cx="8193974" cy="4609840"/>
          </a:xfrm>
        </p:spPr>
        <p:txBody>
          <a:bodyPr/>
          <a:lstStyle/>
          <a:p>
            <a:r>
              <a:rPr lang="en-US" dirty="0"/>
              <a:t>Same four categories;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Complementors</a:t>
            </a:r>
          </a:p>
          <a:p>
            <a:pPr lvl="1"/>
            <a:r>
              <a:rPr lang="en-US" dirty="0"/>
              <a:t>Competitors</a:t>
            </a:r>
          </a:p>
          <a:p>
            <a:r>
              <a:rPr lang="en-US" dirty="0"/>
              <a:t>The following slides show </a:t>
            </a:r>
            <a:r>
              <a:rPr lang="en-US" i="1" u="sng" dirty="0"/>
              <a:t>additions</a:t>
            </a:r>
            <a:r>
              <a:rPr lang="en-US" i="1" dirty="0"/>
              <a:t> </a:t>
            </a:r>
            <a:r>
              <a:rPr lang="en-US" dirty="0"/>
              <a:t>to each category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397059"/>
            <a:ext cx="8066982" cy="687672"/>
          </a:xfrm>
        </p:spPr>
        <p:txBody>
          <a:bodyPr/>
          <a:lstStyle/>
          <a:p>
            <a:r>
              <a:rPr lang="en-US" dirty="0"/>
              <a:t>Value Net Model for </a:t>
            </a:r>
            <a:r>
              <a:rPr lang="en-US" i="1" u="sng" dirty="0"/>
              <a:t>5G</a:t>
            </a:r>
            <a:r>
              <a:rPr lang="en-US" dirty="0"/>
              <a:t> MNOs</a:t>
            </a:r>
          </a:p>
        </p:txBody>
      </p:sp>
    </p:spTree>
    <p:extLst>
      <p:ext uri="{BB962C8B-B14F-4D97-AF65-F5344CB8AC3E}">
        <p14:creationId xmlns:p14="http://schemas.microsoft.com/office/powerpoint/2010/main" val="317987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73849" y="664639"/>
            <a:ext cx="8796302" cy="5682997"/>
          </a:xfrm>
        </p:spPr>
        <p:txBody>
          <a:bodyPr/>
          <a:lstStyle/>
          <a:p>
            <a:r>
              <a:rPr lang="en-US" dirty="0"/>
              <a:t>Customers</a:t>
            </a:r>
          </a:p>
          <a:p>
            <a:pPr lvl="1"/>
            <a:r>
              <a:rPr lang="en-US" dirty="0"/>
              <a:t>Verticals that buy connectivity directly</a:t>
            </a:r>
          </a:p>
          <a:p>
            <a:pPr lvl="1"/>
            <a:r>
              <a:rPr lang="en-US" dirty="0"/>
              <a:t>Private Virtual Network Operators (PVNOs)</a:t>
            </a:r>
          </a:p>
          <a:p>
            <a:r>
              <a:rPr lang="en-US" dirty="0"/>
              <a:t>Suppliers</a:t>
            </a:r>
          </a:p>
          <a:p>
            <a:pPr lvl="1"/>
            <a:r>
              <a:rPr lang="en-US" dirty="0"/>
              <a:t>Equipment vendors from the IT world</a:t>
            </a:r>
          </a:p>
          <a:p>
            <a:pPr lvl="2"/>
            <a:r>
              <a:rPr lang="en-US" dirty="0"/>
              <a:t>IBM, HP, and many others</a:t>
            </a:r>
          </a:p>
          <a:p>
            <a:pPr lvl="1"/>
            <a:r>
              <a:rPr lang="en-US" dirty="0"/>
              <a:t>Data centers</a:t>
            </a:r>
          </a:p>
          <a:p>
            <a:pPr lvl="1"/>
            <a:r>
              <a:rPr lang="en-US" dirty="0"/>
              <a:t>Spectrum brokers</a:t>
            </a:r>
          </a:p>
          <a:p>
            <a:pPr lvl="1"/>
            <a:r>
              <a:rPr lang="en-US" dirty="0"/>
              <a:t>CDN companies for content hosting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849" y="141878"/>
            <a:ext cx="8066982" cy="687672"/>
          </a:xfrm>
        </p:spPr>
        <p:txBody>
          <a:bodyPr/>
          <a:lstStyle/>
          <a:p>
            <a:r>
              <a:rPr lang="en-US" sz="3600" i="1" dirty="0"/>
              <a:t>Value Net Model </a:t>
            </a:r>
            <a:r>
              <a:rPr lang="en-US" sz="3600" dirty="0"/>
              <a:t>for 5G MNOs</a:t>
            </a:r>
          </a:p>
        </p:txBody>
      </p:sp>
    </p:spTree>
    <p:extLst>
      <p:ext uri="{BB962C8B-B14F-4D97-AF65-F5344CB8AC3E}">
        <p14:creationId xmlns:p14="http://schemas.microsoft.com/office/powerpoint/2010/main" val="253882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73849" y="914400"/>
            <a:ext cx="8459788" cy="5114260"/>
          </a:xfrm>
        </p:spPr>
        <p:txBody>
          <a:bodyPr/>
          <a:lstStyle/>
          <a:p>
            <a:r>
              <a:rPr lang="en-US" sz="3200" dirty="0"/>
              <a:t>Competitors</a:t>
            </a:r>
          </a:p>
          <a:p>
            <a:pPr lvl="1"/>
            <a:r>
              <a:rPr lang="en-US" sz="2800" dirty="0"/>
              <a:t>Large </a:t>
            </a:r>
            <a:r>
              <a:rPr lang="en-US" sz="2800" dirty="0" err="1"/>
              <a:t>WiFi</a:t>
            </a:r>
            <a:r>
              <a:rPr lang="en-US" sz="2800" dirty="0"/>
              <a:t> players</a:t>
            </a:r>
          </a:p>
          <a:p>
            <a:pPr lvl="2"/>
            <a:r>
              <a:rPr lang="en-US" sz="2400" dirty="0"/>
              <a:t>Bundling access</a:t>
            </a:r>
          </a:p>
          <a:p>
            <a:pPr lvl="2"/>
            <a:r>
              <a:rPr lang="en-US" sz="2400" dirty="0"/>
              <a:t>Google, Microsoft, traditional “cable” companies</a:t>
            </a:r>
          </a:p>
          <a:p>
            <a:pPr lvl="1"/>
            <a:r>
              <a:rPr lang="en-US" sz="2800" dirty="0"/>
              <a:t>PNVOs</a:t>
            </a:r>
          </a:p>
          <a:p>
            <a:pPr lvl="1"/>
            <a:r>
              <a:rPr lang="en-US" sz="2800" dirty="0"/>
              <a:t>Machine-Type Communications</a:t>
            </a:r>
          </a:p>
          <a:p>
            <a:r>
              <a:rPr lang="en-US" sz="3200" dirty="0"/>
              <a:t>Complementors</a:t>
            </a:r>
          </a:p>
          <a:p>
            <a:pPr lvl="1"/>
            <a:r>
              <a:rPr lang="en-US" sz="2800" dirty="0"/>
              <a:t>Evolved vertical industries that develop new communication needs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3849" y="35553"/>
            <a:ext cx="8066982" cy="527973"/>
          </a:xfrm>
        </p:spPr>
        <p:txBody>
          <a:bodyPr/>
          <a:lstStyle/>
          <a:p>
            <a:r>
              <a:rPr lang="en-US" sz="3600" i="1" dirty="0"/>
              <a:t>Value Net Model </a:t>
            </a:r>
            <a:r>
              <a:rPr lang="en-US" sz="3600" dirty="0"/>
              <a:t>for 5G MNOs</a:t>
            </a:r>
          </a:p>
        </p:txBody>
      </p:sp>
    </p:spTree>
    <p:extLst>
      <p:ext uri="{BB962C8B-B14F-4D97-AF65-F5344CB8AC3E}">
        <p14:creationId xmlns:p14="http://schemas.microsoft.com/office/powerpoint/2010/main" val="182717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21026" y="531628"/>
            <a:ext cx="8817227" cy="5852510"/>
          </a:xfrm>
        </p:spPr>
        <p:txBody>
          <a:bodyPr/>
          <a:lstStyle/>
          <a:p>
            <a:r>
              <a:rPr lang="en-US" sz="3200" dirty="0"/>
              <a:t>Three principle 5G Service Types</a:t>
            </a:r>
          </a:p>
          <a:p>
            <a:pPr lvl="1"/>
            <a:r>
              <a:rPr lang="en-US" dirty="0"/>
              <a:t>Foundation for all 5G services</a:t>
            </a:r>
          </a:p>
          <a:p>
            <a:pPr lvl="2"/>
            <a:r>
              <a:rPr lang="en-US" sz="2400" dirty="0"/>
              <a:t>Enhanced mobile broadband (</a:t>
            </a:r>
            <a:r>
              <a:rPr lang="en-US" sz="2400" dirty="0" err="1"/>
              <a:t>eMBB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Ultra-reliable &amp; low-latency communications (URLLC)</a:t>
            </a:r>
          </a:p>
          <a:p>
            <a:pPr lvl="2"/>
            <a:r>
              <a:rPr lang="en-US" sz="2400" dirty="0"/>
              <a:t>Massive machine-type communication (</a:t>
            </a:r>
            <a:r>
              <a:rPr lang="en-US" sz="2400" dirty="0" err="1"/>
              <a:t>mMTC</a:t>
            </a:r>
            <a:r>
              <a:rPr lang="en-US" sz="2400" dirty="0"/>
              <a:t>)</a:t>
            </a:r>
          </a:p>
          <a:p>
            <a:r>
              <a:rPr lang="en-US" sz="3200" dirty="0"/>
              <a:t>Emerging Value Chains of Mobile Network Operators</a:t>
            </a:r>
          </a:p>
          <a:p>
            <a:pPr lvl="2"/>
            <a:r>
              <a:rPr lang="en-US" sz="2400" dirty="0"/>
              <a:t>Customers</a:t>
            </a:r>
          </a:p>
          <a:p>
            <a:pPr lvl="2"/>
            <a:r>
              <a:rPr lang="en-US" sz="2400" dirty="0"/>
              <a:t>Suppliers</a:t>
            </a:r>
          </a:p>
          <a:p>
            <a:pPr lvl="2"/>
            <a:r>
              <a:rPr lang="en-US" sz="2400" dirty="0"/>
              <a:t>Complementors</a:t>
            </a:r>
          </a:p>
          <a:p>
            <a:pPr lvl="2"/>
            <a:r>
              <a:rPr lang="en-US" sz="2400" dirty="0"/>
              <a:t>Competitors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7" y="76659"/>
            <a:ext cx="7933761" cy="63572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5119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2235875"/>
            <a:ext cx="8691562" cy="2386250"/>
          </a:xfrm>
        </p:spPr>
        <p:txBody>
          <a:bodyPr/>
          <a:lstStyle/>
          <a:p>
            <a:pPr algn="just"/>
            <a:r>
              <a:rPr lang="en-US" sz="2400" dirty="0"/>
              <a:t>Salah </a:t>
            </a:r>
            <a:r>
              <a:rPr lang="en-US" sz="2400" dirty="0" err="1"/>
              <a:t>Eddine</a:t>
            </a:r>
            <a:r>
              <a:rPr lang="en-US" sz="2400" dirty="0"/>
              <a:t> </a:t>
            </a:r>
            <a:r>
              <a:rPr lang="en-US" sz="2400" dirty="0" err="1"/>
              <a:t>Elayoubi</a:t>
            </a:r>
            <a:r>
              <a:rPr lang="en-US" sz="2400" dirty="0"/>
              <a:t> et al., “Use Cases, Scenarios, and their Impact on the Mobile Network Ecosystem”, Chapter Two, pp. 15-34 in </a:t>
            </a:r>
            <a:r>
              <a:rPr lang="en-US" sz="2400" i="1" dirty="0"/>
              <a:t>5G System Design: Architecture  and Functional Considerations and Long Term Research, </a:t>
            </a:r>
            <a:r>
              <a:rPr lang="en-US" sz="2400" dirty="0"/>
              <a:t>First Edition. Edited by Patrick </a:t>
            </a:r>
            <a:r>
              <a:rPr lang="en-US" sz="2400" dirty="0" err="1"/>
              <a:t>Marsch</a:t>
            </a:r>
            <a:r>
              <a:rPr lang="en-US" sz="2400" dirty="0"/>
              <a:t> et al., 2018 John Wiley &amp; Sons Ltd. ISBN: 9781119425120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</p:spTree>
    <p:extLst>
      <p:ext uri="{BB962C8B-B14F-4D97-AF65-F5344CB8AC3E}">
        <p14:creationId xmlns:p14="http://schemas.microsoft.com/office/powerpoint/2010/main" val="335735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581400"/>
            <a:ext cx="9144000" cy="152400"/>
          </a:xfrm>
          <a:prstGeom prst="rect">
            <a:avLst/>
          </a:prstGeom>
          <a:solidFill>
            <a:srgbClr val="A52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2400" y="3973071"/>
            <a:ext cx="8610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Evolution to 6G Mobile Networks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Stevens Institute of Technology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29592"/>
            <a:ext cx="3656668" cy="24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 descr="debaun.jpg"/>
          <p:cNvPicPr>
            <a:picLocks noChangeAspect="1"/>
          </p:cNvPicPr>
          <p:nvPr/>
        </p:nvPicPr>
        <p:blipFill>
          <a:blip r:embed="rId4"/>
          <a:srcRect l="19846" t="9677"/>
          <a:stretch>
            <a:fillRect/>
          </a:stretch>
        </p:blipFill>
        <p:spPr bwMode="auto">
          <a:xfrm>
            <a:off x="5286375" y="1219200"/>
            <a:ext cx="385762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9" descr="babbio 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220402"/>
            <a:ext cx="3200400" cy="240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4804068"/>
            <a:ext cx="807720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Dr. Kevin Ryan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Network &amp; Communication Management &amp; Services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Program Director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kryan@stevens.edu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93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1584251"/>
            <a:ext cx="8691562" cy="4189228"/>
          </a:xfrm>
        </p:spPr>
        <p:txBody>
          <a:bodyPr/>
          <a:lstStyle/>
          <a:p>
            <a:pPr algn="just"/>
            <a:r>
              <a:rPr lang="en-US" sz="2400" dirty="0" err="1"/>
              <a:t>Zhengquan</a:t>
            </a:r>
            <a:r>
              <a:rPr lang="en-US" sz="2400" dirty="0"/>
              <a:t> Zhang et al., “6G Wireless Networks; Vision, Requirements, Architecture, and Key Technologies” </a:t>
            </a:r>
            <a:r>
              <a:rPr lang="en-US" sz="2400" i="1" dirty="0"/>
              <a:t>IEEE Vehicular Technology Magazine, pp. 28-41, Sept. 2019.</a:t>
            </a:r>
          </a:p>
          <a:p>
            <a:pPr algn="just"/>
            <a:r>
              <a:rPr lang="en-US" sz="2400" dirty="0"/>
              <a:t>Khaled B. </a:t>
            </a:r>
            <a:r>
              <a:rPr lang="en-US" sz="2400" dirty="0" err="1"/>
              <a:t>Letaief</a:t>
            </a:r>
            <a:r>
              <a:rPr lang="en-US" sz="2400" dirty="0"/>
              <a:t> et al., “The Roadmap to 6G: AI Empowered Wireless Networks” </a:t>
            </a:r>
            <a:r>
              <a:rPr lang="en-US" sz="2400" i="1" dirty="0"/>
              <a:t>IEEE Communications Magazine, pp. 84-90, August 2019.</a:t>
            </a:r>
          </a:p>
          <a:p>
            <a:pPr algn="just"/>
            <a:r>
              <a:rPr lang="en-US" sz="2400" dirty="0"/>
              <a:t>Baiging Zhong et al., “6G Technologies; Key Drivers, Core Requirements, System Architectures, and Enabling Technologies” </a:t>
            </a:r>
            <a:r>
              <a:rPr lang="en-US" sz="2400" i="1" dirty="0"/>
              <a:t>IEEE Vehicular Technology Magazine, pp. 18-27, Sept. 2019.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Papers</a:t>
            </a:r>
          </a:p>
        </p:txBody>
      </p:sp>
    </p:spTree>
    <p:extLst>
      <p:ext uri="{BB962C8B-B14F-4D97-AF65-F5344CB8AC3E}">
        <p14:creationId xmlns:p14="http://schemas.microsoft.com/office/powerpoint/2010/main" val="403030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988828"/>
            <a:ext cx="8691562" cy="5472111"/>
          </a:xfrm>
        </p:spPr>
        <p:txBody>
          <a:bodyPr/>
          <a:lstStyle/>
          <a:p>
            <a:r>
              <a:rPr lang="en-US" sz="3200" dirty="0"/>
              <a:t>Can be viewed from the evolutions of;</a:t>
            </a:r>
          </a:p>
          <a:p>
            <a:pPr lvl="1"/>
            <a:r>
              <a:rPr lang="en-US" sz="2800" dirty="0"/>
              <a:t>Mobile Terminal </a:t>
            </a:r>
          </a:p>
          <a:p>
            <a:pPr lvl="1"/>
            <a:r>
              <a:rPr lang="en-US" sz="2800" dirty="0"/>
              <a:t>Fundamental Technology</a:t>
            </a:r>
          </a:p>
          <a:p>
            <a:pPr lvl="1"/>
            <a:r>
              <a:rPr lang="en-US" sz="2800" dirty="0"/>
              <a:t>Base Station</a:t>
            </a:r>
          </a:p>
          <a:p>
            <a:r>
              <a:rPr lang="en-US" sz="3200" dirty="0"/>
              <a:t>Mobile terminal</a:t>
            </a:r>
          </a:p>
          <a:p>
            <a:pPr lvl="1"/>
            <a:r>
              <a:rPr lang="en-US" sz="2800" dirty="0"/>
              <a:t>2G; Voice only phone (limited texting capability)</a:t>
            </a:r>
          </a:p>
          <a:p>
            <a:pPr lvl="1"/>
            <a:r>
              <a:rPr lang="en-US" sz="2800" dirty="0"/>
              <a:t>4G; Wide deployment of the smartphone</a:t>
            </a:r>
          </a:p>
          <a:p>
            <a:pPr lvl="1"/>
            <a:r>
              <a:rPr lang="en-US" sz="2800" dirty="0"/>
              <a:t>B5G and 6G; Smart car and smart mobile robot (Internet of Everything)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67165"/>
            <a:ext cx="7933761" cy="630278"/>
          </a:xfrm>
        </p:spPr>
        <p:txBody>
          <a:bodyPr/>
          <a:lstStyle/>
          <a:p>
            <a:r>
              <a:rPr lang="en-US" sz="3600" dirty="0"/>
              <a:t>Mobile Network Evolution</a:t>
            </a:r>
          </a:p>
        </p:txBody>
      </p:sp>
    </p:spTree>
    <p:extLst>
      <p:ext uri="{BB962C8B-B14F-4D97-AF65-F5344CB8AC3E}">
        <p14:creationId xmlns:p14="http://schemas.microsoft.com/office/powerpoint/2010/main" val="237153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797443"/>
            <a:ext cx="8691562" cy="5554589"/>
          </a:xfrm>
        </p:spPr>
        <p:txBody>
          <a:bodyPr/>
          <a:lstStyle/>
          <a:p>
            <a:r>
              <a:rPr lang="en-US" sz="3200" dirty="0"/>
              <a:t>Fundamental Technology</a:t>
            </a:r>
          </a:p>
          <a:p>
            <a:pPr lvl="1"/>
            <a:r>
              <a:rPr lang="en-US" sz="2800" dirty="0"/>
              <a:t>2G; Digital radio</a:t>
            </a:r>
          </a:p>
          <a:p>
            <a:pPr lvl="1"/>
            <a:r>
              <a:rPr lang="en-US" sz="2800" dirty="0"/>
              <a:t>4G; SDN/NFV</a:t>
            </a:r>
          </a:p>
          <a:p>
            <a:pPr lvl="1"/>
            <a:r>
              <a:rPr lang="en-US" sz="2800" dirty="0"/>
              <a:t>B5G and 6G; Photonics-Defined Radio</a:t>
            </a:r>
          </a:p>
          <a:p>
            <a:r>
              <a:rPr lang="en-US" sz="3200" dirty="0"/>
              <a:t>Base Station</a:t>
            </a:r>
          </a:p>
          <a:p>
            <a:pPr lvl="1"/>
            <a:r>
              <a:rPr lang="en-US" sz="2800" dirty="0"/>
              <a:t>2G; Traditional centralized BS with Base Station Controller</a:t>
            </a:r>
          </a:p>
          <a:p>
            <a:pPr lvl="1"/>
            <a:r>
              <a:rPr lang="en-US" sz="2800" dirty="0"/>
              <a:t>4G; Distributed BS</a:t>
            </a:r>
          </a:p>
          <a:p>
            <a:pPr lvl="1"/>
            <a:r>
              <a:rPr lang="en-US" sz="2800" dirty="0"/>
              <a:t>B5G and 6G; Distributed computing and intelligence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67165"/>
            <a:ext cx="7933761" cy="630278"/>
          </a:xfrm>
        </p:spPr>
        <p:txBody>
          <a:bodyPr/>
          <a:lstStyle/>
          <a:p>
            <a:r>
              <a:rPr lang="en-US" sz="3600" dirty="0"/>
              <a:t>Mobile Network Evolution </a:t>
            </a:r>
            <a:r>
              <a:rPr lang="en-US" sz="3200" dirty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680554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5912FB-015C-45E3-8AA0-5126E101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670"/>
            <a:ext cx="9144000" cy="3601758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797443"/>
            <a:ext cx="8691562" cy="630279"/>
          </a:xfrm>
        </p:spPr>
        <p:txBody>
          <a:bodyPr/>
          <a:lstStyle/>
          <a:p>
            <a:r>
              <a:rPr lang="en-US" sz="2800" dirty="0"/>
              <a:t>Possible evolution path to 6G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67165"/>
            <a:ext cx="7933761" cy="630278"/>
          </a:xfrm>
        </p:spPr>
        <p:txBody>
          <a:bodyPr/>
          <a:lstStyle/>
          <a:p>
            <a:r>
              <a:rPr lang="en-US" sz="3600" dirty="0"/>
              <a:t>Mobile Network Evolution </a:t>
            </a:r>
            <a:r>
              <a:rPr lang="en-US" sz="3200" dirty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3553796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6219" y="1505363"/>
            <a:ext cx="8691562" cy="3533324"/>
          </a:xfrm>
        </p:spPr>
        <p:txBody>
          <a:bodyPr/>
          <a:lstStyle/>
          <a:p>
            <a:r>
              <a:rPr lang="en-US" dirty="0"/>
              <a:t>AI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Photonic Technology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Drivers for 6G</a:t>
            </a:r>
          </a:p>
        </p:txBody>
      </p:sp>
    </p:spTree>
    <p:extLst>
      <p:ext uri="{BB962C8B-B14F-4D97-AF65-F5344CB8AC3E}">
        <p14:creationId xmlns:p14="http://schemas.microsoft.com/office/powerpoint/2010/main" val="515373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524382"/>
            <a:ext cx="8691562" cy="5809235"/>
          </a:xfrm>
        </p:spPr>
        <p:txBody>
          <a:bodyPr/>
          <a:lstStyle/>
          <a:p>
            <a:r>
              <a:rPr lang="en-US" sz="3200" dirty="0"/>
              <a:t>Principle goal; efficient resource sharing</a:t>
            </a:r>
          </a:p>
          <a:p>
            <a:pPr lvl="1"/>
            <a:r>
              <a:rPr lang="en-US" sz="2400" dirty="0"/>
              <a:t>Spectrum and power</a:t>
            </a:r>
          </a:p>
          <a:p>
            <a:pPr lvl="1"/>
            <a:r>
              <a:rPr lang="en-US" sz="2400" dirty="0"/>
              <a:t>(To be achieved through increased cooperation)</a:t>
            </a:r>
          </a:p>
          <a:p>
            <a:r>
              <a:rPr lang="en-US" sz="3200" dirty="0"/>
              <a:t>5G dense networks;</a:t>
            </a:r>
          </a:p>
          <a:p>
            <a:pPr lvl="1"/>
            <a:r>
              <a:rPr lang="en-US" sz="2400" dirty="0"/>
              <a:t>Smaller cell sizes and more antennas</a:t>
            </a:r>
          </a:p>
          <a:p>
            <a:r>
              <a:rPr lang="en-US" sz="3200" dirty="0"/>
              <a:t>Result;</a:t>
            </a:r>
          </a:p>
          <a:p>
            <a:pPr lvl="1"/>
            <a:r>
              <a:rPr lang="en-US" sz="2400" dirty="0"/>
              <a:t>Increase in intra and intercell interference</a:t>
            </a:r>
          </a:p>
          <a:p>
            <a:pPr lvl="1"/>
            <a:r>
              <a:rPr lang="en-US" sz="2400" dirty="0"/>
              <a:t>Interference management will be a growing challenge</a:t>
            </a:r>
          </a:p>
          <a:p>
            <a:r>
              <a:rPr lang="en-US" sz="3200" dirty="0"/>
              <a:t>Solution;</a:t>
            </a:r>
          </a:p>
          <a:p>
            <a:pPr lvl="1"/>
            <a:r>
              <a:rPr lang="en-US" sz="2400" dirty="0"/>
              <a:t>Large-scale cooperation between distributed wireless radios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54789"/>
            <a:ext cx="7933761" cy="484540"/>
          </a:xfrm>
        </p:spPr>
        <p:txBody>
          <a:bodyPr/>
          <a:lstStyle/>
          <a:p>
            <a:r>
              <a:rPr lang="en-US" sz="3600" dirty="0"/>
              <a:t>A New Paradigm is Required in 6G</a:t>
            </a:r>
          </a:p>
        </p:txBody>
      </p:sp>
    </p:spTree>
    <p:extLst>
      <p:ext uri="{BB962C8B-B14F-4D97-AF65-F5344CB8AC3E}">
        <p14:creationId xmlns:p14="http://schemas.microsoft.com/office/powerpoint/2010/main" val="32310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988829"/>
            <a:ext cx="8691562" cy="5284380"/>
          </a:xfrm>
        </p:spPr>
        <p:txBody>
          <a:bodyPr/>
          <a:lstStyle/>
          <a:p>
            <a:r>
              <a:rPr lang="en-US" sz="3200" dirty="0"/>
              <a:t>Some important characteristics;</a:t>
            </a:r>
          </a:p>
          <a:p>
            <a:pPr lvl="1"/>
            <a:r>
              <a:rPr lang="en-US" sz="2800" dirty="0"/>
              <a:t>Dense network (as in 5G)</a:t>
            </a:r>
          </a:p>
          <a:p>
            <a:pPr lvl="1"/>
            <a:r>
              <a:rPr lang="en-US" sz="2800" dirty="0"/>
              <a:t>Higher carrier frequencies</a:t>
            </a:r>
          </a:p>
          <a:p>
            <a:pPr lvl="1"/>
            <a:r>
              <a:rPr lang="en-US" sz="2800" dirty="0"/>
              <a:t>Smaller antennas (and more of them)</a:t>
            </a:r>
          </a:p>
          <a:p>
            <a:pPr lvl="1"/>
            <a:r>
              <a:rPr lang="en-US" sz="2800" dirty="0"/>
              <a:t>High bandwidth RF channels (100 GHz or more)</a:t>
            </a:r>
          </a:p>
          <a:p>
            <a:pPr lvl="2"/>
            <a:r>
              <a:rPr lang="en-US" sz="2400" dirty="0"/>
              <a:t>Channel bonding</a:t>
            </a:r>
          </a:p>
          <a:p>
            <a:r>
              <a:rPr lang="en-US" sz="3200" dirty="0"/>
              <a:t>Need to analyze and learn channel(s) characteristic in real-time</a:t>
            </a:r>
          </a:p>
          <a:p>
            <a:pPr lvl="1"/>
            <a:r>
              <a:rPr lang="en-US" sz="2800" dirty="0"/>
              <a:t>Goal; optimize channel utilization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67165"/>
            <a:ext cx="7933761" cy="630278"/>
          </a:xfrm>
        </p:spPr>
        <p:txBody>
          <a:bodyPr/>
          <a:lstStyle/>
          <a:p>
            <a:r>
              <a:rPr lang="en-US" sz="3600" dirty="0"/>
              <a:t>6G Mobile Wireless Networking</a:t>
            </a:r>
          </a:p>
        </p:txBody>
      </p:sp>
    </p:spTree>
    <p:extLst>
      <p:ext uri="{BB962C8B-B14F-4D97-AF65-F5344CB8AC3E}">
        <p14:creationId xmlns:p14="http://schemas.microsoft.com/office/powerpoint/2010/main" val="4193946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6219" y="1173202"/>
            <a:ext cx="8691562" cy="5068109"/>
          </a:xfrm>
        </p:spPr>
        <p:txBody>
          <a:bodyPr/>
          <a:lstStyle/>
          <a:p>
            <a:r>
              <a:rPr lang="en-US" sz="3200" dirty="0"/>
              <a:t>Photonic system (radio and DSP) provides;</a:t>
            </a:r>
          </a:p>
          <a:p>
            <a:pPr lvl="1"/>
            <a:r>
              <a:rPr lang="en-US" sz="2800" dirty="0"/>
              <a:t>Extreme bandwidth</a:t>
            </a:r>
          </a:p>
          <a:p>
            <a:pPr lvl="1"/>
            <a:r>
              <a:rPr lang="en-US" sz="2800" dirty="0"/>
              <a:t>Full-spectrum capacity</a:t>
            </a:r>
          </a:p>
          <a:p>
            <a:pPr lvl="1"/>
            <a:r>
              <a:rPr lang="en-US" sz="2800" dirty="0"/>
              <a:t>Digital photonics (photonic DSP and optical computing) for ML</a:t>
            </a:r>
          </a:p>
          <a:p>
            <a:r>
              <a:rPr lang="en-US" sz="3200" dirty="0"/>
              <a:t>Introduction of a new paradigm;</a:t>
            </a:r>
          </a:p>
          <a:p>
            <a:pPr lvl="1"/>
            <a:r>
              <a:rPr lang="en-US" sz="2800" dirty="0"/>
              <a:t>New technology and architecture</a:t>
            </a:r>
          </a:p>
          <a:p>
            <a:pPr lvl="1"/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060" y="167165"/>
            <a:ext cx="8229600" cy="630278"/>
          </a:xfrm>
        </p:spPr>
        <p:txBody>
          <a:bodyPr/>
          <a:lstStyle/>
          <a:p>
            <a:r>
              <a:rPr lang="en-US" sz="3600" dirty="0"/>
              <a:t>6G Mobile Wireless Networking </a:t>
            </a:r>
            <a:r>
              <a:rPr lang="en-US" sz="2800" dirty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1442438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1075603"/>
            <a:ext cx="8691562" cy="4892577"/>
          </a:xfrm>
        </p:spPr>
        <p:txBody>
          <a:bodyPr/>
          <a:lstStyle/>
          <a:p>
            <a:r>
              <a:rPr lang="en-US" dirty="0"/>
              <a:t>Autonomous Networks;</a:t>
            </a:r>
          </a:p>
          <a:p>
            <a:pPr lvl="1"/>
            <a:r>
              <a:rPr lang="en-US" dirty="0"/>
              <a:t>“Zero-touch” networks</a:t>
            </a:r>
          </a:p>
          <a:p>
            <a:pPr lvl="1"/>
            <a:r>
              <a:rPr lang="en-US" dirty="0"/>
              <a:t>Significantly improve;</a:t>
            </a:r>
          </a:p>
          <a:p>
            <a:pPr lvl="2"/>
            <a:r>
              <a:rPr lang="en-US" dirty="0"/>
              <a:t>Efficiency of network operations</a:t>
            </a:r>
          </a:p>
          <a:p>
            <a:pPr lvl="2"/>
            <a:r>
              <a:rPr lang="en-US" dirty="0"/>
              <a:t>Network maintenance</a:t>
            </a:r>
          </a:p>
          <a:p>
            <a:pPr lvl="2"/>
            <a:r>
              <a:rPr lang="en-US" dirty="0"/>
              <a:t>Operational expenditures</a:t>
            </a:r>
          </a:p>
          <a:p>
            <a:r>
              <a:rPr lang="en-US" dirty="0"/>
              <a:t>AI is viewed as a key technology to achieve autonomous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65368"/>
            <a:ext cx="7933761" cy="531270"/>
          </a:xfrm>
        </p:spPr>
        <p:txBody>
          <a:bodyPr/>
          <a:lstStyle/>
          <a:p>
            <a:r>
              <a:rPr lang="en-US" sz="3600" dirty="0"/>
              <a:t>Autonomous Networks</a:t>
            </a:r>
          </a:p>
        </p:txBody>
      </p:sp>
    </p:spTree>
    <p:extLst>
      <p:ext uri="{BB962C8B-B14F-4D97-AF65-F5344CB8AC3E}">
        <p14:creationId xmlns:p14="http://schemas.microsoft.com/office/powerpoint/2010/main" val="373982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8468" y="1348089"/>
            <a:ext cx="8907064" cy="3493197"/>
          </a:xfrm>
        </p:spPr>
        <p:txBody>
          <a:bodyPr/>
          <a:lstStyle/>
          <a:p>
            <a:r>
              <a:rPr lang="en-US" dirty="0"/>
              <a:t>5G Service Types</a:t>
            </a:r>
          </a:p>
          <a:p>
            <a:r>
              <a:rPr lang="en-US" dirty="0"/>
              <a:t>Emerging Value Chains of Mobile Network Operators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30927"/>
            <a:ext cx="7933761" cy="569697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890935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1075603"/>
            <a:ext cx="8691562" cy="4892577"/>
          </a:xfrm>
        </p:spPr>
        <p:txBody>
          <a:bodyPr/>
          <a:lstStyle/>
          <a:p>
            <a:r>
              <a:rPr lang="en-US" dirty="0"/>
              <a:t>Combination of AI and photonics will result in;</a:t>
            </a:r>
          </a:p>
          <a:p>
            <a:pPr lvl="1"/>
            <a:r>
              <a:rPr lang="en-US" dirty="0"/>
              <a:t>A “self-managed” network for;</a:t>
            </a:r>
          </a:p>
          <a:p>
            <a:pPr lvl="2"/>
            <a:r>
              <a:rPr lang="en-US" dirty="0"/>
              <a:t>Spectrum sharing</a:t>
            </a:r>
          </a:p>
          <a:p>
            <a:pPr lvl="2"/>
            <a:r>
              <a:rPr lang="en-US" dirty="0"/>
              <a:t>Interference management</a:t>
            </a:r>
          </a:p>
          <a:p>
            <a:r>
              <a:rPr lang="en-US" dirty="0"/>
              <a:t>Result;</a:t>
            </a:r>
          </a:p>
          <a:p>
            <a:pPr lvl="1"/>
            <a:r>
              <a:rPr lang="en-US" dirty="0"/>
              <a:t>Low-latency, high data rate, and highly reliable 6G infrastructure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Conclusions</a:t>
            </a:r>
          </a:p>
        </p:txBody>
      </p:sp>
    </p:spTree>
    <p:extLst>
      <p:ext uri="{BB962C8B-B14F-4D97-AF65-F5344CB8AC3E}">
        <p14:creationId xmlns:p14="http://schemas.microsoft.com/office/powerpoint/2010/main" val="805104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699622"/>
            <a:ext cx="8795962" cy="5761318"/>
          </a:xfrm>
        </p:spPr>
        <p:txBody>
          <a:bodyPr/>
          <a:lstStyle/>
          <a:p>
            <a:r>
              <a:rPr lang="en-US" sz="3200" dirty="0"/>
              <a:t>AI can help with:</a:t>
            </a:r>
          </a:p>
          <a:p>
            <a:pPr lvl="1"/>
            <a:r>
              <a:rPr lang="en-US" sz="2800" dirty="0"/>
              <a:t>Precision capacity forecasts</a:t>
            </a:r>
          </a:p>
          <a:p>
            <a:pPr lvl="1"/>
            <a:r>
              <a:rPr lang="en-US" sz="2800" dirty="0"/>
              <a:t>Auto-optimization for coverage</a:t>
            </a:r>
          </a:p>
          <a:p>
            <a:pPr lvl="1"/>
            <a:r>
              <a:rPr lang="en-US" sz="2800" dirty="0"/>
              <a:t>Network resource scheduling &amp; network slicing</a:t>
            </a:r>
          </a:p>
          <a:p>
            <a:r>
              <a:rPr lang="en-US" sz="3200" dirty="0"/>
              <a:t>5G service providers are deploying AI to;</a:t>
            </a:r>
          </a:p>
          <a:p>
            <a:pPr lvl="1"/>
            <a:r>
              <a:rPr lang="en-US" sz="2800" dirty="0"/>
              <a:t>Increase network performance</a:t>
            </a:r>
          </a:p>
          <a:p>
            <a:pPr lvl="1"/>
            <a:r>
              <a:rPr lang="en-US" sz="2800" dirty="0"/>
              <a:t>Reduce deployment costs</a:t>
            </a:r>
          </a:p>
          <a:p>
            <a:r>
              <a:rPr lang="en-US" sz="3200" dirty="0"/>
              <a:t>AI = automation</a:t>
            </a:r>
          </a:p>
          <a:p>
            <a:pPr lvl="1"/>
            <a:r>
              <a:rPr lang="en-US" sz="2800" dirty="0"/>
              <a:t>Result; service providers can shift from managing networks to managing services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68352"/>
            <a:ext cx="7933761" cy="531270"/>
          </a:xfrm>
        </p:spPr>
        <p:txBody>
          <a:bodyPr/>
          <a:lstStyle/>
          <a:p>
            <a:r>
              <a:rPr lang="en-US" sz="3600" dirty="0"/>
              <a:t>Applications of AI in 5G</a:t>
            </a:r>
          </a:p>
        </p:txBody>
      </p:sp>
    </p:spTree>
    <p:extLst>
      <p:ext uri="{BB962C8B-B14F-4D97-AF65-F5344CB8AC3E}">
        <p14:creationId xmlns:p14="http://schemas.microsoft.com/office/powerpoint/2010/main" val="1356838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805147"/>
            <a:ext cx="8691562" cy="5338076"/>
          </a:xfrm>
        </p:spPr>
        <p:txBody>
          <a:bodyPr/>
          <a:lstStyle/>
          <a:p>
            <a:r>
              <a:rPr lang="en-US" dirty="0"/>
              <a:t>Important architectures (from 5G);</a:t>
            </a:r>
          </a:p>
          <a:p>
            <a:pPr lvl="1"/>
            <a:r>
              <a:rPr lang="en-US" dirty="0"/>
              <a:t>SDN</a:t>
            </a:r>
          </a:p>
          <a:p>
            <a:pPr lvl="1"/>
            <a:r>
              <a:rPr lang="en-US" dirty="0"/>
              <a:t>NFV</a:t>
            </a:r>
          </a:p>
          <a:p>
            <a:pPr lvl="1"/>
            <a:r>
              <a:rPr lang="en-US" dirty="0"/>
              <a:t>Network slicing</a:t>
            </a:r>
          </a:p>
          <a:p>
            <a:r>
              <a:rPr lang="en-US" dirty="0"/>
              <a:t>Next step; wide deployment of AI</a:t>
            </a:r>
          </a:p>
          <a:p>
            <a:pPr lvl="1"/>
            <a:r>
              <a:rPr lang="en-US" dirty="0"/>
              <a:t>“Learning” from big-data analysis</a:t>
            </a:r>
          </a:p>
          <a:p>
            <a:r>
              <a:rPr lang="en-US" dirty="0"/>
              <a:t>(SDN + NFV + NS) + AI;</a:t>
            </a:r>
          </a:p>
          <a:p>
            <a:pPr lvl="1"/>
            <a:r>
              <a:rPr lang="en-US" dirty="0"/>
              <a:t>Equals autonomous 6G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65368"/>
            <a:ext cx="7933761" cy="531270"/>
          </a:xfrm>
        </p:spPr>
        <p:txBody>
          <a:bodyPr/>
          <a:lstStyle/>
          <a:p>
            <a:r>
              <a:rPr lang="en-US" sz="3600" dirty="0"/>
              <a:t>AI Enabled Autonomous Networks</a:t>
            </a:r>
          </a:p>
        </p:txBody>
      </p:sp>
    </p:spTree>
    <p:extLst>
      <p:ext uri="{BB962C8B-B14F-4D97-AF65-F5344CB8AC3E}">
        <p14:creationId xmlns:p14="http://schemas.microsoft.com/office/powerpoint/2010/main" val="1429081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0" y="582589"/>
            <a:ext cx="9144000" cy="5878351"/>
          </a:xfrm>
        </p:spPr>
        <p:txBody>
          <a:bodyPr/>
          <a:lstStyle/>
          <a:p>
            <a:r>
              <a:rPr lang="en-US" sz="3200" dirty="0"/>
              <a:t>Conventional wireless network design;</a:t>
            </a:r>
          </a:p>
          <a:p>
            <a:pPr lvl="1"/>
            <a:r>
              <a:rPr lang="en-US" sz="2800" dirty="0"/>
              <a:t>Use of mathematical and statistical models</a:t>
            </a:r>
          </a:p>
          <a:p>
            <a:pPr lvl="2"/>
            <a:r>
              <a:rPr lang="en-US" sz="2400" dirty="0"/>
              <a:t>Requires expert knowledge (example; network coverage)</a:t>
            </a:r>
          </a:p>
          <a:p>
            <a:pPr lvl="1"/>
            <a:r>
              <a:rPr lang="en-US" sz="2800" dirty="0"/>
              <a:t>Signal processing modules (coding, modulation, detection)</a:t>
            </a:r>
          </a:p>
          <a:p>
            <a:pPr lvl="2"/>
            <a:r>
              <a:rPr lang="en-US" sz="2400" dirty="0"/>
              <a:t>Designed to match specific channel models</a:t>
            </a:r>
          </a:p>
          <a:p>
            <a:pPr lvl="2"/>
            <a:r>
              <a:rPr lang="en-US" sz="2400" dirty="0"/>
              <a:t>Require “feedback” (typically from receiver) to operate</a:t>
            </a:r>
          </a:p>
          <a:p>
            <a:pPr lvl="3"/>
            <a:r>
              <a:rPr lang="en-US" sz="2000" dirty="0"/>
              <a:t>Design parameters are then selected</a:t>
            </a:r>
          </a:p>
          <a:p>
            <a:pPr lvl="2"/>
            <a:r>
              <a:rPr lang="en-US" sz="2400" dirty="0"/>
              <a:t>In practice; </a:t>
            </a:r>
          </a:p>
          <a:p>
            <a:pPr lvl="3"/>
            <a:r>
              <a:rPr lang="en-US" sz="2000" dirty="0"/>
              <a:t>Perfect system characteristic information cannot be captured</a:t>
            </a:r>
          </a:p>
          <a:p>
            <a:pPr lvl="3"/>
            <a:r>
              <a:rPr lang="en-US" sz="2000" dirty="0"/>
              <a:t>Example; Received Signal Strength measurement in a mobile environment</a:t>
            </a:r>
          </a:p>
          <a:p>
            <a:pPr lvl="2"/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219" y="85630"/>
            <a:ext cx="7933761" cy="635587"/>
          </a:xfrm>
        </p:spPr>
        <p:txBody>
          <a:bodyPr/>
          <a:lstStyle/>
          <a:p>
            <a:r>
              <a:rPr lang="en-US" sz="3600" dirty="0"/>
              <a:t>AI-Enabled Wireless Design</a:t>
            </a:r>
          </a:p>
        </p:txBody>
      </p:sp>
    </p:spTree>
    <p:extLst>
      <p:ext uri="{BB962C8B-B14F-4D97-AF65-F5344CB8AC3E}">
        <p14:creationId xmlns:p14="http://schemas.microsoft.com/office/powerpoint/2010/main" val="3212748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6218" y="850006"/>
            <a:ext cx="8691563" cy="5228822"/>
          </a:xfrm>
        </p:spPr>
        <p:txBody>
          <a:bodyPr/>
          <a:lstStyle/>
          <a:p>
            <a:r>
              <a:rPr lang="en-US" dirty="0"/>
              <a:t>Result of conventional wireless network design;</a:t>
            </a:r>
          </a:p>
          <a:p>
            <a:pPr lvl="1"/>
            <a:r>
              <a:rPr lang="en-US" dirty="0"/>
              <a:t>Not optimal</a:t>
            </a:r>
          </a:p>
          <a:p>
            <a:pPr lvl="1"/>
            <a:r>
              <a:rPr lang="en-US" dirty="0"/>
              <a:t>Decisions are made on current measurements</a:t>
            </a:r>
          </a:p>
          <a:p>
            <a:pPr lvl="2"/>
            <a:r>
              <a:rPr lang="en-US" dirty="0"/>
              <a:t>Making decisions on “lagging” indicators</a:t>
            </a:r>
          </a:p>
          <a:p>
            <a:pPr lvl="1"/>
            <a:r>
              <a:rPr lang="en-US" dirty="0"/>
              <a:t>Cannot make decisions based upon current and </a:t>
            </a:r>
            <a:r>
              <a:rPr lang="en-US" i="1" dirty="0"/>
              <a:t>predicted</a:t>
            </a:r>
            <a:r>
              <a:rPr lang="en-US" dirty="0"/>
              <a:t> inputs</a:t>
            </a:r>
          </a:p>
          <a:p>
            <a:pPr lvl="2"/>
            <a:r>
              <a:rPr lang="en-US" dirty="0"/>
              <a:t>Does not learn from data analysis</a:t>
            </a:r>
          </a:p>
          <a:p>
            <a:pPr lvl="2"/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219" y="85630"/>
            <a:ext cx="7933761" cy="635587"/>
          </a:xfrm>
        </p:spPr>
        <p:txBody>
          <a:bodyPr/>
          <a:lstStyle/>
          <a:p>
            <a:r>
              <a:rPr lang="en-US" sz="3600" dirty="0"/>
              <a:t>AI-Enabled Wireless Design </a:t>
            </a:r>
            <a:r>
              <a:rPr lang="en-US" sz="32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148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6218" y="850005"/>
            <a:ext cx="8691563" cy="5473521"/>
          </a:xfrm>
        </p:spPr>
        <p:txBody>
          <a:bodyPr/>
          <a:lstStyle/>
          <a:p>
            <a:r>
              <a:rPr lang="en-US" dirty="0"/>
              <a:t>New approach to network design; AI</a:t>
            </a:r>
          </a:p>
          <a:p>
            <a:r>
              <a:rPr lang="en-US" dirty="0"/>
              <a:t>Data analysis and AI can;</a:t>
            </a:r>
          </a:p>
          <a:p>
            <a:pPr lvl="1"/>
            <a:r>
              <a:rPr lang="en-US" dirty="0"/>
              <a:t>Learn, predict, &amp; make decisions</a:t>
            </a:r>
          </a:p>
          <a:p>
            <a:r>
              <a:rPr lang="en-US" dirty="0"/>
              <a:t>Result is AI can;</a:t>
            </a:r>
          </a:p>
          <a:p>
            <a:pPr lvl="1"/>
            <a:r>
              <a:rPr lang="en-US" dirty="0"/>
              <a:t>Add to expert knowledge</a:t>
            </a:r>
          </a:p>
          <a:p>
            <a:pPr lvl="1"/>
            <a:r>
              <a:rPr lang="en-US" dirty="0"/>
              <a:t>Be an alternative to existing (traditional) channel modes</a:t>
            </a:r>
          </a:p>
          <a:p>
            <a:pPr lvl="1"/>
            <a:r>
              <a:rPr lang="en-US" dirty="0"/>
              <a:t>Work with imperfect system characteristic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219" y="85630"/>
            <a:ext cx="7933761" cy="635587"/>
          </a:xfrm>
        </p:spPr>
        <p:txBody>
          <a:bodyPr/>
          <a:lstStyle/>
          <a:p>
            <a:r>
              <a:rPr lang="en-US" sz="3600" dirty="0"/>
              <a:t>AI-Enabled Wireless Design </a:t>
            </a:r>
            <a:r>
              <a:rPr lang="en-US" sz="32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6481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6219" y="982711"/>
            <a:ext cx="8691562" cy="3164286"/>
          </a:xfrm>
        </p:spPr>
        <p:txBody>
          <a:bodyPr/>
          <a:lstStyle/>
          <a:p>
            <a:r>
              <a:rPr lang="en-US" sz="3200" dirty="0"/>
              <a:t>AI and optimization;</a:t>
            </a:r>
          </a:p>
          <a:p>
            <a:pPr lvl="1"/>
            <a:r>
              <a:rPr lang="en-US" sz="2800" dirty="0"/>
              <a:t>Feedback loop between decision maker and physical system</a:t>
            </a:r>
          </a:p>
          <a:p>
            <a:pPr lvl="1"/>
            <a:r>
              <a:rPr lang="en-US" sz="2800" dirty="0"/>
              <a:t>Decision maker iteratively refine its decision</a:t>
            </a:r>
          </a:p>
          <a:p>
            <a:pPr lvl="2"/>
            <a:r>
              <a:rPr lang="en-US" sz="2400" dirty="0"/>
              <a:t>Guided by feedback</a:t>
            </a:r>
          </a:p>
          <a:p>
            <a:pPr lvl="2"/>
            <a:r>
              <a:rPr lang="en-US" sz="2400" dirty="0"/>
              <a:t>“Learning”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219" y="235716"/>
            <a:ext cx="7938987" cy="607850"/>
          </a:xfrm>
        </p:spPr>
        <p:txBody>
          <a:bodyPr/>
          <a:lstStyle/>
          <a:p>
            <a:r>
              <a:rPr lang="en-US" sz="3600" dirty="0"/>
              <a:t>AI Closed Loop Optimization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9CA64-2124-4E81-95D1-4A4789E5F0A3}"/>
              </a:ext>
            </a:extLst>
          </p:cNvPr>
          <p:cNvSpPr/>
          <p:nvPr/>
        </p:nvSpPr>
        <p:spPr>
          <a:xfrm>
            <a:off x="502508" y="4556993"/>
            <a:ext cx="3077820" cy="746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 Maker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4F1602-B4CB-4316-85FF-1E1C9595F1C8}"/>
              </a:ext>
            </a:extLst>
          </p:cNvPr>
          <p:cNvSpPr/>
          <p:nvPr/>
        </p:nvSpPr>
        <p:spPr>
          <a:xfrm>
            <a:off x="6890197" y="4556992"/>
            <a:ext cx="2040693" cy="746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7E32A0-9529-4B19-A10C-1A184973456F}"/>
              </a:ext>
            </a:extLst>
          </p:cNvPr>
          <p:cNvCxnSpPr/>
          <p:nvPr/>
        </p:nvCxnSpPr>
        <p:spPr>
          <a:xfrm>
            <a:off x="3611236" y="4715913"/>
            <a:ext cx="329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27EFD0-07DC-46DF-98D3-C7EDC74BA3F7}"/>
              </a:ext>
            </a:extLst>
          </p:cNvPr>
          <p:cNvSpPr txBox="1"/>
          <p:nvPr/>
        </p:nvSpPr>
        <p:spPr>
          <a:xfrm>
            <a:off x="4211392" y="4146997"/>
            <a:ext cx="22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+mn-cs"/>
              </a:rPr>
              <a:t>Set Parameters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552377-35CF-47CE-838C-39237C2EF3FF}"/>
              </a:ext>
            </a:extLst>
          </p:cNvPr>
          <p:cNvCxnSpPr/>
          <p:nvPr/>
        </p:nvCxnSpPr>
        <p:spPr>
          <a:xfrm flipH="1">
            <a:off x="3580328" y="5164428"/>
            <a:ext cx="3322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795934-E660-405C-8370-A23ECA2E4D2C}"/>
              </a:ext>
            </a:extLst>
          </p:cNvPr>
          <p:cNvSpPr txBox="1"/>
          <p:nvPr/>
        </p:nvSpPr>
        <p:spPr>
          <a:xfrm>
            <a:off x="4211392" y="5303967"/>
            <a:ext cx="224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-128"/>
                <a:cs typeface="+mn-cs"/>
              </a:rPr>
              <a:t>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3158084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1268361"/>
            <a:ext cx="8691562" cy="4892577"/>
          </a:xfrm>
        </p:spPr>
        <p:txBody>
          <a:bodyPr/>
          <a:lstStyle/>
          <a:p>
            <a:r>
              <a:rPr lang="en-US" sz="3200" dirty="0"/>
              <a:t>Moore’s law</a:t>
            </a:r>
          </a:p>
          <a:p>
            <a:pPr lvl="1"/>
            <a:r>
              <a:rPr lang="en-US" sz="2800" dirty="0"/>
              <a:t>Number of transistors in a dense integrated circuit doubles approximately every two years</a:t>
            </a:r>
          </a:p>
          <a:p>
            <a:pPr lvl="1"/>
            <a:r>
              <a:rPr lang="en-US" sz="2800" dirty="0"/>
              <a:t>Expected to expire between 2021 and 2025</a:t>
            </a:r>
          </a:p>
          <a:p>
            <a:pPr lvl="2"/>
            <a:r>
              <a:rPr lang="en-US" sz="2400" dirty="0"/>
              <a:t>Increasingly difficult to reduce chip linewidths</a:t>
            </a:r>
          </a:p>
          <a:p>
            <a:r>
              <a:rPr lang="en-US" sz="3200" dirty="0"/>
              <a:t>Next evolution in IC design is combination of;</a:t>
            </a:r>
          </a:p>
          <a:p>
            <a:pPr lvl="1"/>
            <a:r>
              <a:rPr lang="en-US" sz="2800" dirty="0"/>
              <a:t>Optical signal processing</a:t>
            </a:r>
          </a:p>
          <a:p>
            <a:pPr lvl="2"/>
            <a:r>
              <a:rPr lang="en-US" sz="2400" dirty="0"/>
              <a:t>Photonic chip &amp; photonic computing</a:t>
            </a:r>
          </a:p>
          <a:p>
            <a:pPr lvl="1"/>
            <a:r>
              <a:rPr lang="en-US" sz="2800" dirty="0"/>
              <a:t>Artificial Intelligence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Technology and AI</a:t>
            </a:r>
          </a:p>
        </p:txBody>
      </p:sp>
    </p:spTree>
    <p:extLst>
      <p:ext uri="{BB962C8B-B14F-4D97-AF65-F5344CB8AC3E}">
        <p14:creationId xmlns:p14="http://schemas.microsoft.com/office/powerpoint/2010/main" val="942674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1075603"/>
            <a:ext cx="8691562" cy="5197606"/>
          </a:xfrm>
        </p:spPr>
        <p:txBody>
          <a:bodyPr/>
          <a:lstStyle/>
          <a:p>
            <a:r>
              <a:rPr lang="en-US" sz="3200" dirty="0"/>
              <a:t>Photonics Defined Radio is the integration of;</a:t>
            </a:r>
          </a:p>
          <a:p>
            <a:pPr lvl="1"/>
            <a:r>
              <a:rPr lang="en-US" sz="2800" dirty="0"/>
              <a:t>Optics</a:t>
            </a:r>
          </a:p>
          <a:p>
            <a:pPr lvl="1"/>
            <a:r>
              <a:rPr lang="en-US" sz="2800" dirty="0"/>
              <a:t>Integrated microwave photonics</a:t>
            </a:r>
          </a:p>
          <a:p>
            <a:pPr lvl="1"/>
            <a:r>
              <a:rPr lang="en-US" sz="2800" dirty="0"/>
              <a:t>Photonic Digital Signal Processing (DSP)</a:t>
            </a:r>
          </a:p>
          <a:p>
            <a:r>
              <a:rPr lang="en-US" sz="3200" dirty="0"/>
              <a:t>Another major advancement is </a:t>
            </a:r>
            <a:r>
              <a:rPr lang="en-US" sz="3200" i="1" dirty="0"/>
              <a:t>Machine Learning </a:t>
            </a:r>
            <a:r>
              <a:rPr lang="en-US" sz="3200" dirty="0"/>
              <a:t>and its application to;</a:t>
            </a:r>
          </a:p>
          <a:p>
            <a:pPr lvl="1"/>
            <a:r>
              <a:rPr lang="en-US" sz="2800" dirty="0"/>
              <a:t>RF signal processing</a:t>
            </a:r>
          </a:p>
          <a:p>
            <a:pPr lvl="1"/>
            <a:r>
              <a:rPr lang="en-US" sz="2800" dirty="0"/>
              <a:t>Spectrum mining</a:t>
            </a:r>
          </a:p>
          <a:p>
            <a:pPr lvl="1"/>
            <a:r>
              <a:rPr lang="en-US" sz="2800" dirty="0"/>
              <a:t>RF spectrum mapping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Photonics-Defined Radio</a:t>
            </a:r>
          </a:p>
        </p:txBody>
      </p:sp>
    </p:spTree>
    <p:extLst>
      <p:ext uri="{BB962C8B-B14F-4D97-AF65-F5344CB8AC3E}">
        <p14:creationId xmlns:p14="http://schemas.microsoft.com/office/powerpoint/2010/main" val="467271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1268361"/>
            <a:ext cx="8784664" cy="4892577"/>
          </a:xfrm>
        </p:spPr>
        <p:txBody>
          <a:bodyPr/>
          <a:lstStyle/>
          <a:p>
            <a:r>
              <a:rPr lang="en-US" sz="3200" dirty="0"/>
              <a:t>Definition from </a:t>
            </a:r>
            <a:r>
              <a:rPr lang="en-US" sz="3200" dirty="0">
                <a:hlinkClick r:id="rId2"/>
              </a:rPr>
              <a:t>https://expertsystem.com</a:t>
            </a:r>
            <a:endParaRPr lang="en-US" sz="3200" dirty="0"/>
          </a:p>
          <a:p>
            <a:pPr lvl="1"/>
            <a:r>
              <a:rPr lang="en-US" sz="2800" dirty="0"/>
              <a:t>Machine learning is an application of artificial intelligence (AI) </a:t>
            </a:r>
          </a:p>
          <a:p>
            <a:pPr lvl="1"/>
            <a:r>
              <a:rPr lang="en-US" sz="2800" dirty="0"/>
              <a:t>Provides systems the ability to automatically learn and improve from experience without being explicitly programmed</a:t>
            </a:r>
          </a:p>
          <a:p>
            <a:pPr lvl="1"/>
            <a:r>
              <a:rPr lang="en-US" sz="2800" dirty="0"/>
              <a:t>Machine learning focuses on the development of computer programs that can access data and use it to </a:t>
            </a:r>
            <a:r>
              <a:rPr lang="en-US" sz="2800" b="1" dirty="0"/>
              <a:t>learn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3872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696638"/>
            <a:ext cx="8691562" cy="5629734"/>
          </a:xfrm>
        </p:spPr>
        <p:txBody>
          <a:bodyPr/>
          <a:lstStyle/>
          <a:p>
            <a:r>
              <a:rPr lang="en-US" sz="3200" dirty="0"/>
              <a:t>5G not just an evolution of 4G with;</a:t>
            </a:r>
          </a:p>
          <a:p>
            <a:pPr lvl="1"/>
            <a:r>
              <a:rPr lang="en-US" sz="2800" dirty="0"/>
              <a:t>New spectrum bands</a:t>
            </a:r>
          </a:p>
          <a:p>
            <a:pPr lvl="1"/>
            <a:r>
              <a:rPr lang="en-US" sz="2800" dirty="0"/>
              <a:t>Increased spectral efficiency (bps/Hz) &amp; peak throughput</a:t>
            </a:r>
          </a:p>
          <a:p>
            <a:r>
              <a:rPr lang="en-US" sz="3200" dirty="0"/>
              <a:t>5G will also target new;</a:t>
            </a:r>
          </a:p>
          <a:p>
            <a:pPr lvl="1"/>
            <a:r>
              <a:rPr lang="en-US" sz="2800" dirty="0"/>
              <a:t>Services and business models</a:t>
            </a:r>
          </a:p>
          <a:p>
            <a:r>
              <a:rPr lang="en-US" sz="3200" dirty="0"/>
              <a:t>5G service types;</a:t>
            </a:r>
          </a:p>
          <a:p>
            <a:pPr lvl="1"/>
            <a:r>
              <a:rPr lang="en-US" sz="2400" dirty="0"/>
              <a:t>Enhanced mobile broadband (</a:t>
            </a:r>
            <a:r>
              <a:rPr lang="en-US" sz="2400" dirty="0" err="1"/>
              <a:t>eMBB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Ultra-reliable &amp; low-latency communications (URLLC)</a:t>
            </a:r>
          </a:p>
          <a:p>
            <a:pPr lvl="1"/>
            <a:r>
              <a:rPr lang="en-US" sz="2400" dirty="0"/>
              <a:t>Massive machine-type communication (</a:t>
            </a:r>
            <a:r>
              <a:rPr lang="en-US" sz="2400" dirty="0" err="1"/>
              <a:t>mMTC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65368"/>
            <a:ext cx="7933761" cy="531270"/>
          </a:xfrm>
        </p:spPr>
        <p:txBody>
          <a:bodyPr/>
          <a:lstStyle/>
          <a:p>
            <a:r>
              <a:rPr lang="en-US" sz="3600" dirty="0"/>
              <a:t>Main 5G Service Types</a:t>
            </a:r>
          </a:p>
        </p:txBody>
      </p:sp>
    </p:spTree>
    <p:extLst>
      <p:ext uri="{BB962C8B-B14F-4D97-AF65-F5344CB8AC3E}">
        <p14:creationId xmlns:p14="http://schemas.microsoft.com/office/powerpoint/2010/main" val="1906082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1148316"/>
            <a:ext cx="8691562" cy="5146158"/>
          </a:xfrm>
        </p:spPr>
        <p:txBody>
          <a:bodyPr/>
          <a:lstStyle/>
          <a:p>
            <a:r>
              <a:rPr lang="en-US" sz="3200" dirty="0"/>
              <a:t>Combination of photonic technology with ML</a:t>
            </a:r>
          </a:p>
          <a:p>
            <a:r>
              <a:rPr lang="en-US" sz="3200" dirty="0"/>
              <a:t>AI in 5G;</a:t>
            </a:r>
          </a:p>
          <a:p>
            <a:pPr lvl="1"/>
            <a:r>
              <a:rPr lang="en-US" sz="2800" dirty="0"/>
              <a:t>Goal is smart management &amp; maintenance</a:t>
            </a:r>
          </a:p>
          <a:p>
            <a:pPr lvl="1"/>
            <a:r>
              <a:rPr lang="en-US" sz="2800" dirty="0"/>
              <a:t>Used in operation, management, and maintenance of the network</a:t>
            </a:r>
          </a:p>
          <a:p>
            <a:r>
              <a:rPr lang="en-US" sz="3200" dirty="0"/>
              <a:t>AI in 6G;</a:t>
            </a:r>
          </a:p>
          <a:p>
            <a:pPr lvl="1"/>
            <a:r>
              <a:rPr lang="en-US" sz="2800" dirty="0"/>
              <a:t>In each network node</a:t>
            </a:r>
          </a:p>
          <a:p>
            <a:pPr lvl="1"/>
            <a:r>
              <a:rPr lang="en-US" sz="2800" dirty="0"/>
              <a:t>Photonics-Based Cognitive Radio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426" y="165793"/>
            <a:ext cx="8588965" cy="642282"/>
          </a:xfrm>
        </p:spPr>
        <p:txBody>
          <a:bodyPr/>
          <a:lstStyle/>
          <a:p>
            <a:r>
              <a:rPr lang="en-US" sz="3200" dirty="0"/>
              <a:t>AI &amp; Photonics-Based Cognitive Radio</a:t>
            </a:r>
          </a:p>
        </p:txBody>
      </p:sp>
    </p:spTree>
    <p:extLst>
      <p:ext uri="{BB962C8B-B14F-4D97-AF65-F5344CB8AC3E}">
        <p14:creationId xmlns:p14="http://schemas.microsoft.com/office/powerpoint/2010/main" val="104611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6219" y="1352282"/>
            <a:ext cx="8691562" cy="4649273"/>
          </a:xfrm>
        </p:spPr>
        <p:txBody>
          <a:bodyPr/>
          <a:lstStyle/>
          <a:p>
            <a:r>
              <a:rPr lang="en-US" dirty="0"/>
              <a:t>Intelligent radio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423" y="401051"/>
            <a:ext cx="7933761" cy="652337"/>
          </a:xfrm>
        </p:spPr>
        <p:txBody>
          <a:bodyPr/>
          <a:lstStyle/>
          <a:p>
            <a:r>
              <a:rPr lang="en-US" sz="3600" dirty="0"/>
              <a:t>Intelligent Radio Concept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04FD0-B13F-483E-B20A-041D89487F9C}"/>
              </a:ext>
            </a:extLst>
          </p:cNvPr>
          <p:cNvSpPr/>
          <p:nvPr/>
        </p:nvSpPr>
        <p:spPr>
          <a:xfrm>
            <a:off x="2279791" y="2256229"/>
            <a:ext cx="3825025" cy="746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 Radio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4B1E3-326A-41F7-ACE7-FE962375B357}"/>
              </a:ext>
            </a:extLst>
          </p:cNvPr>
          <p:cNvSpPr/>
          <p:nvPr/>
        </p:nvSpPr>
        <p:spPr>
          <a:xfrm>
            <a:off x="2344187" y="3606499"/>
            <a:ext cx="3825025" cy="746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DF1ED-087C-4075-876E-B0B28D1C49E6}"/>
              </a:ext>
            </a:extLst>
          </p:cNvPr>
          <p:cNvSpPr/>
          <p:nvPr/>
        </p:nvSpPr>
        <p:spPr>
          <a:xfrm>
            <a:off x="2344187" y="4955686"/>
            <a:ext cx="3825025" cy="746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Hardware Platform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D278AC-1DBE-435B-8E41-063B0D3515E8}"/>
              </a:ext>
            </a:extLst>
          </p:cNvPr>
          <p:cNvCxnSpPr>
            <a:cxnSpLocks/>
          </p:cNvCxnSpPr>
          <p:nvPr/>
        </p:nvCxnSpPr>
        <p:spPr>
          <a:xfrm flipH="1">
            <a:off x="4192304" y="3054720"/>
            <a:ext cx="1" cy="551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004904-DEBE-415C-B1C5-4BA1D811EA5E}"/>
              </a:ext>
            </a:extLst>
          </p:cNvPr>
          <p:cNvCxnSpPr/>
          <p:nvPr/>
        </p:nvCxnSpPr>
        <p:spPr>
          <a:xfrm flipH="1">
            <a:off x="4192304" y="4392267"/>
            <a:ext cx="1" cy="551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92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686588"/>
            <a:ext cx="8795962" cy="5671682"/>
          </a:xfrm>
        </p:spPr>
        <p:txBody>
          <a:bodyPr/>
          <a:lstStyle/>
          <a:p>
            <a:r>
              <a:rPr lang="en-US" sz="3200" dirty="0"/>
              <a:t>Software Defined Radio (SDR)</a:t>
            </a:r>
          </a:p>
          <a:p>
            <a:pPr lvl="1"/>
            <a:r>
              <a:rPr lang="en-US" sz="2800" dirty="0"/>
              <a:t>Programmable hardware platform</a:t>
            </a:r>
          </a:p>
          <a:p>
            <a:r>
              <a:rPr lang="en-US" sz="3200" dirty="0"/>
              <a:t>Cognitive Radio (CR)</a:t>
            </a:r>
          </a:p>
          <a:p>
            <a:pPr lvl="1"/>
            <a:r>
              <a:rPr lang="en-US" sz="2800" dirty="0"/>
              <a:t>SDR + “Opportunistic”</a:t>
            </a:r>
          </a:p>
          <a:p>
            <a:pPr lvl="2"/>
            <a:r>
              <a:rPr lang="en-US" sz="2400" dirty="0"/>
              <a:t>Can adapt to environment</a:t>
            </a:r>
          </a:p>
          <a:p>
            <a:pPr lvl="2"/>
            <a:r>
              <a:rPr lang="en-US" sz="2400" dirty="0"/>
              <a:t>Example; locating and using idle spectrum</a:t>
            </a:r>
          </a:p>
          <a:p>
            <a:r>
              <a:rPr lang="en-US" sz="3200" dirty="0"/>
              <a:t>Intelligent Radio (IR)</a:t>
            </a:r>
          </a:p>
          <a:p>
            <a:pPr lvl="1"/>
            <a:r>
              <a:rPr lang="en-US" sz="2800" dirty="0"/>
              <a:t>Can adapt to environment &amp; hardware</a:t>
            </a:r>
          </a:p>
          <a:p>
            <a:pPr lvl="1"/>
            <a:r>
              <a:rPr lang="en-US" sz="2800" dirty="0"/>
              <a:t>AI-enabled</a:t>
            </a:r>
          </a:p>
          <a:p>
            <a:pPr lvl="2"/>
            <a:r>
              <a:rPr lang="en-US" sz="2400" dirty="0"/>
              <a:t>Machine Learning and Deep Neural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69037"/>
            <a:ext cx="8066982" cy="687672"/>
          </a:xfrm>
        </p:spPr>
        <p:txBody>
          <a:bodyPr/>
          <a:lstStyle/>
          <a:p>
            <a:r>
              <a:rPr lang="en-US" sz="3600" dirty="0"/>
              <a:t>Intelligent Radio; Comparison</a:t>
            </a:r>
          </a:p>
        </p:txBody>
      </p:sp>
    </p:spTree>
    <p:extLst>
      <p:ext uri="{BB962C8B-B14F-4D97-AF65-F5344CB8AC3E}">
        <p14:creationId xmlns:p14="http://schemas.microsoft.com/office/powerpoint/2010/main" val="1377458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5060" y="557909"/>
            <a:ext cx="8937914" cy="5821625"/>
          </a:xfrm>
        </p:spPr>
        <p:txBody>
          <a:bodyPr/>
          <a:lstStyle/>
          <a:p>
            <a:r>
              <a:rPr lang="en-US" sz="3200" dirty="0"/>
              <a:t>Discuss the evolution of mobile wireless from the perspective of;</a:t>
            </a:r>
          </a:p>
          <a:p>
            <a:pPr lvl="1"/>
            <a:r>
              <a:rPr lang="en-US" sz="2800" dirty="0"/>
              <a:t>Fundamental technology, Mobile Unit, BS</a:t>
            </a:r>
          </a:p>
          <a:p>
            <a:r>
              <a:rPr lang="en-US" sz="3200" dirty="0"/>
              <a:t>Identify and discuss the two key drivers in the evolution to 6G</a:t>
            </a:r>
          </a:p>
          <a:p>
            <a:r>
              <a:rPr lang="en-US" sz="3200" dirty="0"/>
              <a:t>Define “autonomous network” as it relates to 6G mobile wireless</a:t>
            </a:r>
          </a:p>
          <a:p>
            <a:r>
              <a:rPr lang="en-US" sz="3200" dirty="0"/>
              <a:t>How can AI be used in 6G wireless design?</a:t>
            </a:r>
          </a:p>
          <a:p>
            <a:r>
              <a:rPr lang="en-US" sz="3200" dirty="0"/>
              <a:t>Discuss the role and importance of a photonic radio in 6G; compare to existing radio designs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218" y="113709"/>
            <a:ext cx="7933761" cy="635587"/>
          </a:xfrm>
        </p:spPr>
        <p:txBody>
          <a:bodyPr/>
          <a:lstStyle/>
          <a:p>
            <a:r>
              <a:rPr lang="en-US" sz="3600" dirty="0"/>
              <a:t>Summary (Quiz)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822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759962"/>
            <a:ext cx="8691562" cy="5598308"/>
          </a:xfrm>
        </p:spPr>
        <p:txBody>
          <a:bodyPr/>
          <a:lstStyle/>
          <a:p>
            <a:r>
              <a:rPr lang="en-US" dirty="0"/>
              <a:t>Human-centric access to multi-media content</a:t>
            </a:r>
          </a:p>
          <a:p>
            <a:r>
              <a:rPr lang="en-US" dirty="0"/>
              <a:t>“Seamless” user experience</a:t>
            </a:r>
          </a:p>
          <a:p>
            <a:r>
              <a:rPr lang="en-US" dirty="0"/>
              <a:t>Specific use cases include;</a:t>
            </a:r>
          </a:p>
          <a:p>
            <a:pPr lvl="1"/>
            <a:r>
              <a:rPr lang="en-US" dirty="0"/>
              <a:t>Hotspot coverage</a:t>
            </a:r>
          </a:p>
          <a:p>
            <a:pPr lvl="2"/>
            <a:r>
              <a:rPr lang="en-US" dirty="0"/>
              <a:t>High user density and traffic capacity</a:t>
            </a:r>
          </a:p>
          <a:p>
            <a:pPr lvl="2"/>
            <a:r>
              <a:rPr lang="en-US" dirty="0"/>
              <a:t>Low user mobility</a:t>
            </a:r>
          </a:p>
          <a:p>
            <a:pPr lvl="1"/>
            <a:r>
              <a:rPr lang="en-US" dirty="0"/>
              <a:t>Wide-area coverage</a:t>
            </a:r>
          </a:p>
          <a:p>
            <a:pPr lvl="2"/>
            <a:r>
              <a:rPr lang="en-US" dirty="0"/>
              <a:t>Medium to high user mobility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65368"/>
            <a:ext cx="7933761" cy="531270"/>
          </a:xfrm>
        </p:spPr>
        <p:txBody>
          <a:bodyPr/>
          <a:lstStyle/>
          <a:p>
            <a:r>
              <a:rPr lang="en-US" sz="3600" dirty="0"/>
              <a:t>Enhanced Mobile Broadband</a:t>
            </a:r>
          </a:p>
        </p:txBody>
      </p:sp>
    </p:spTree>
    <p:extLst>
      <p:ext uri="{BB962C8B-B14F-4D97-AF65-F5344CB8AC3E}">
        <p14:creationId xmlns:p14="http://schemas.microsoft.com/office/powerpoint/2010/main" val="14268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5426" y="1270983"/>
            <a:ext cx="8691562" cy="5189957"/>
          </a:xfrm>
        </p:spPr>
        <p:txBody>
          <a:bodyPr/>
          <a:lstStyle/>
          <a:p>
            <a:r>
              <a:rPr lang="en-US" sz="3200" dirty="0"/>
              <a:t>Stringent requirements on;</a:t>
            </a:r>
          </a:p>
          <a:p>
            <a:pPr lvl="1"/>
            <a:r>
              <a:rPr lang="en-US" sz="2800" dirty="0"/>
              <a:t>Latency, reliability, &amp; availability</a:t>
            </a:r>
          </a:p>
          <a:p>
            <a:r>
              <a:rPr lang="en-US" sz="3200" dirty="0"/>
              <a:t>Example use cases;</a:t>
            </a:r>
          </a:p>
          <a:p>
            <a:pPr lvl="1"/>
            <a:r>
              <a:rPr lang="en-US" sz="2800" dirty="0"/>
              <a:t>Control of industrial manufacturing &amp; production processes</a:t>
            </a:r>
          </a:p>
          <a:p>
            <a:pPr lvl="2"/>
            <a:r>
              <a:rPr lang="en-US" sz="2400" dirty="0"/>
              <a:t>Massive robotics</a:t>
            </a:r>
          </a:p>
          <a:p>
            <a:pPr lvl="1"/>
            <a:r>
              <a:rPr lang="en-US" sz="2800" dirty="0"/>
              <a:t>Smart grids</a:t>
            </a:r>
          </a:p>
          <a:p>
            <a:pPr lvl="2"/>
            <a:r>
              <a:rPr lang="en-US" sz="2400" dirty="0"/>
              <a:t>Power distribution</a:t>
            </a:r>
          </a:p>
          <a:p>
            <a:pPr lvl="1"/>
            <a:r>
              <a:rPr lang="en-US" sz="2800" dirty="0"/>
              <a:t>Transportation safety &amp; remote medical surgery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426" y="145242"/>
            <a:ext cx="7933761" cy="1131206"/>
          </a:xfrm>
        </p:spPr>
        <p:txBody>
          <a:bodyPr/>
          <a:lstStyle/>
          <a:p>
            <a:r>
              <a:rPr lang="en-US" sz="3600" dirty="0"/>
              <a:t>Ultra-Reliable and Low-Latency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89067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6219" y="1468069"/>
            <a:ext cx="8691562" cy="4427452"/>
          </a:xfrm>
        </p:spPr>
        <p:txBody>
          <a:bodyPr/>
          <a:lstStyle/>
          <a:p>
            <a:r>
              <a:rPr lang="en-US" sz="3200" dirty="0"/>
              <a:t>Expected to substantially impact many industries</a:t>
            </a:r>
          </a:p>
          <a:p>
            <a:pPr lvl="1"/>
            <a:r>
              <a:rPr lang="en-US" sz="2800" dirty="0"/>
              <a:t>Impact will be felt beyond the information and communication technology industries</a:t>
            </a:r>
          </a:p>
          <a:p>
            <a:r>
              <a:rPr lang="en-US" sz="3200" dirty="0"/>
              <a:t>Fourth industrial revolution (Industry 4.0)</a:t>
            </a:r>
          </a:p>
          <a:p>
            <a:pPr lvl="1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;  Steam</a:t>
            </a:r>
          </a:p>
          <a:p>
            <a:pPr lvl="1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; Electricity</a:t>
            </a:r>
          </a:p>
          <a:p>
            <a:pPr lvl="1"/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; Digital era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426" y="145242"/>
            <a:ext cx="7933761" cy="1131206"/>
          </a:xfrm>
        </p:spPr>
        <p:txBody>
          <a:bodyPr/>
          <a:lstStyle/>
          <a:p>
            <a:r>
              <a:rPr lang="en-US" sz="3600" dirty="0"/>
              <a:t>Ultra-Reliable and Low-Latency Communications </a:t>
            </a:r>
            <a:r>
              <a:rPr lang="en-US" sz="3200" dirty="0"/>
              <a:t>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630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6219" y="946297"/>
            <a:ext cx="8691562" cy="5273750"/>
          </a:xfrm>
        </p:spPr>
        <p:txBody>
          <a:bodyPr/>
          <a:lstStyle/>
          <a:p>
            <a:r>
              <a:rPr lang="en-US" sz="3200" dirty="0"/>
              <a:t>Characteristics;</a:t>
            </a:r>
          </a:p>
          <a:p>
            <a:pPr lvl="1"/>
            <a:r>
              <a:rPr lang="en-US" sz="2800" dirty="0"/>
              <a:t>Very large number of devices</a:t>
            </a:r>
          </a:p>
          <a:p>
            <a:pPr lvl="1"/>
            <a:r>
              <a:rPr lang="en-US" sz="2800" dirty="0"/>
              <a:t>Low volume of non-delay sensitive data</a:t>
            </a:r>
          </a:p>
          <a:p>
            <a:r>
              <a:rPr lang="en-US" sz="3200" dirty="0"/>
              <a:t>Example services;</a:t>
            </a:r>
          </a:p>
          <a:p>
            <a:pPr lvl="1"/>
            <a:r>
              <a:rPr lang="en-US" sz="2800" dirty="0"/>
              <a:t>Logistical applications</a:t>
            </a:r>
          </a:p>
          <a:p>
            <a:pPr lvl="2"/>
            <a:r>
              <a:rPr lang="en-US" sz="2400" dirty="0"/>
              <a:t>Tracking</a:t>
            </a:r>
          </a:p>
          <a:p>
            <a:pPr lvl="1"/>
            <a:r>
              <a:rPr lang="en-US" sz="2800" dirty="0"/>
              <a:t>Smart metering</a:t>
            </a:r>
          </a:p>
          <a:p>
            <a:pPr lvl="1"/>
            <a:r>
              <a:rPr lang="en-US" sz="2800" dirty="0"/>
              <a:t>IoT</a:t>
            </a:r>
          </a:p>
          <a:p>
            <a:pPr lvl="2"/>
            <a:r>
              <a:rPr lang="en-US" sz="2400" dirty="0"/>
              <a:t>One example; agricultural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219" y="170158"/>
            <a:ext cx="8035280" cy="627283"/>
          </a:xfrm>
        </p:spPr>
        <p:txBody>
          <a:bodyPr/>
          <a:lstStyle/>
          <a:p>
            <a:r>
              <a:rPr lang="en-US" sz="3200" dirty="0"/>
              <a:t>Massive Machine-Type Communications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386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27012" y="1046923"/>
            <a:ext cx="8795962" cy="687672"/>
          </a:xfrm>
        </p:spPr>
        <p:txBody>
          <a:bodyPr/>
          <a:lstStyle/>
          <a:p>
            <a:r>
              <a:rPr lang="en-US" sz="3200" dirty="0"/>
              <a:t>Present view;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342C3A-DD85-7843-B416-BD52AB030D5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2" y="185802"/>
            <a:ext cx="8066982" cy="687672"/>
          </a:xfrm>
        </p:spPr>
        <p:txBody>
          <a:bodyPr/>
          <a:lstStyle/>
          <a:p>
            <a:r>
              <a:rPr lang="en-US" sz="3600" dirty="0"/>
              <a:t>Mobile Network Value Chain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ED0D6-5B4B-4C08-A05E-31B18654AA40}"/>
              </a:ext>
            </a:extLst>
          </p:cNvPr>
          <p:cNvSpPr/>
          <p:nvPr/>
        </p:nvSpPr>
        <p:spPr>
          <a:xfrm>
            <a:off x="227012" y="1947886"/>
            <a:ext cx="1618404" cy="1084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Hardware Makers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7ABE45-FCEC-4912-979A-E34207E1304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45416" y="2490146"/>
            <a:ext cx="384776" cy="4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F0A959-8C14-4B15-9D69-FBBBF19085F8}"/>
              </a:ext>
            </a:extLst>
          </p:cNvPr>
          <p:cNvCxnSpPr>
            <a:cxnSpLocks/>
          </p:cNvCxnSpPr>
          <p:nvPr/>
        </p:nvCxnSpPr>
        <p:spPr>
          <a:xfrm flipH="1" flipV="1">
            <a:off x="8348330" y="3996313"/>
            <a:ext cx="4363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C5F3203-9704-4604-9B68-E3F68B8EEF71}"/>
              </a:ext>
            </a:extLst>
          </p:cNvPr>
          <p:cNvSpPr/>
          <p:nvPr/>
        </p:nvSpPr>
        <p:spPr>
          <a:xfrm>
            <a:off x="2176698" y="1947886"/>
            <a:ext cx="1618404" cy="1084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Software Providers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5F91D3-5011-4CCC-83E9-BD6204B1AC58}"/>
              </a:ext>
            </a:extLst>
          </p:cNvPr>
          <p:cNvSpPr/>
          <p:nvPr/>
        </p:nvSpPr>
        <p:spPr>
          <a:xfrm>
            <a:off x="4126384" y="1947886"/>
            <a:ext cx="1618404" cy="1084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Facilities &amp; Equip Managers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B913E-8648-447C-8EB4-343554759473}"/>
              </a:ext>
            </a:extLst>
          </p:cNvPr>
          <p:cNvSpPr/>
          <p:nvPr/>
        </p:nvSpPr>
        <p:spPr>
          <a:xfrm>
            <a:off x="6076070" y="1947886"/>
            <a:ext cx="1618404" cy="1084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Mobile Network Operators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DB0F0-BF68-47A1-BF74-F813B8BF5F8F}"/>
              </a:ext>
            </a:extLst>
          </p:cNvPr>
          <p:cNvSpPr/>
          <p:nvPr/>
        </p:nvSpPr>
        <p:spPr>
          <a:xfrm>
            <a:off x="6751729" y="3480748"/>
            <a:ext cx="1618404" cy="1084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Content 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4CE381-E057-4A79-B406-B17FB15D5201}"/>
              </a:ext>
            </a:extLst>
          </p:cNvPr>
          <p:cNvSpPr/>
          <p:nvPr/>
        </p:nvSpPr>
        <p:spPr>
          <a:xfrm>
            <a:off x="4693154" y="3477034"/>
            <a:ext cx="1618404" cy="1084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OTT Players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8C55D-B69C-4C4F-8123-F2FDFEE43B66}"/>
              </a:ext>
            </a:extLst>
          </p:cNvPr>
          <p:cNvSpPr/>
          <p:nvPr/>
        </p:nvSpPr>
        <p:spPr>
          <a:xfrm>
            <a:off x="2631493" y="3454051"/>
            <a:ext cx="1618404" cy="1084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 Providers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40D475-7CDF-49BD-B782-87A1E9160026}"/>
              </a:ext>
            </a:extLst>
          </p:cNvPr>
          <p:cNvSpPr/>
          <p:nvPr/>
        </p:nvSpPr>
        <p:spPr>
          <a:xfrm>
            <a:off x="564277" y="3454050"/>
            <a:ext cx="1618404" cy="1084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 Users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5A6BDA-61D3-4C52-8E94-56E7F01BBC7C}"/>
              </a:ext>
            </a:extLst>
          </p:cNvPr>
          <p:cNvCxnSpPr>
            <a:cxnSpLocks/>
          </p:cNvCxnSpPr>
          <p:nvPr/>
        </p:nvCxnSpPr>
        <p:spPr>
          <a:xfrm>
            <a:off x="3776342" y="2490146"/>
            <a:ext cx="384776" cy="4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FA5E3E-5BA9-4CC3-BD9B-93387DE68255}"/>
              </a:ext>
            </a:extLst>
          </p:cNvPr>
          <p:cNvCxnSpPr>
            <a:cxnSpLocks/>
          </p:cNvCxnSpPr>
          <p:nvPr/>
        </p:nvCxnSpPr>
        <p:spPr>
          <a:xfrm>
            <a:off x="5718041" y="2490146"/>
            <a:ext cx="384776" cy="4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25E310-63C1-4CA3-9D5D-7936407795FA}"/>
              </a:ext>
            </a:extLst>
          </p:cNvPr>
          <p:cNvCxnSpPr>
            <a:stCxn id="18" idx="3"/>
          </p:cNvCxnSpPr>
          <p:nvPr/>
        </p:nvCxnSpPr>
        <p:spPr>
          <a:xfrm>
            <a:off x="7694474" y="2490146"/>
            <a:ext cx="10901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7A5428-6A44-494C-A020-42977FA6BFF3}"/>
              </a:ext>
            </a:extLst>
          </p:cNvPr>
          <p:cNvCxnSpPr/>
          <p:nvPr/>
        </p:nvCxnSpPr>
        <p:spPr>
          <a:xfrm>
            <a:off x="8784662" y="2490146"/>
            <a:ext cx="0" cy="1514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FBDB83-BCD4-4E3B-9BF5-92A56ED3C6F2}"/>
              </a:ext>
            </a:extLst>
          </p:cNvPr>
          <p:cNvCxnSpPr>
            <a:cxnSpLocks/>
          </p:cNvCxnSpPr>
          <p:nvPr/>
        </p:nvCxnSpPr>
        <p:spPr>
          <a:xfrm flipH="1" flipV="1">
            <a:off x="6315397" y="3996312"/>
            <a:ext cx="4363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81203E-84D7-4D0D-8BEB-6287B3AF9DB7}"/>
              </a:ext>
            </a:extLst>
          </p:cNvPr>
          <p:cNvCxnSpPr>
            <a:cxnSpLocks/>
          </p:cNvCxnSpPr>
          <p:nvPr/>
        </p:nvCxnSpPr>
        <p:spPr>
          <a:xfrm flipH="1" flipV="1">
            <a:off x="4254903" y="3996311"/>
            <a:ext cx="4363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2A9031-46D4-48AA-BDDC-68902D497975}"/>
              </a:ext>
            </a:extLst>
          </p:cNvPr>
          <p:cNvCxnSpPr>
            <a:cxnSpLocks/>
          </p:cNvCxnSpPr>
          <p:nvPr/>
        </p:nvCxnSpPr>
        <p:spPr>
          <a:xfrm flipH="1" flipV="1">
            <a:off x="2192658" y="3996310"/>
            <a:ext cx="43633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711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39979</TotalTime>
  <Words>1822</Words>
  <Application>Microsoft Office PowerPoint</Application>
  <PresentationFormat>On-screen Show (4:3)</PresentationFormat>
  <Paragraphs>395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Arial Unicode MS</vt:lpstr>
      <vt:lpstr>Arial</vt:lpstr>
      <vt:lpstr>Calibri</vt:lpstr>
      <vt:lpstr>Century Gothic</vt:lpstr>
      <vt:lpstr>Courier New</vt:lpstr>
      <vt:lpstr>Perpetua</vt:lpstr>
      <vt:lpstr>Trajan</vt:lpstr>
      <vt:lpstr>Trajan Pro</vt:lpstr>
      <vt:lpstr>Wingdings</vt:lpstr>
      <vt:lpstr>Cover Slides</vt:lpstr>
      <vt:lpstr>Content - No Photos</vt:lpstr>
      <vt:lpstr>Blanks</vt:lpstr>
      <vt:lpstr>Content with Photos</vt:lpstr>
      <vt:lpstr>Charts, Data and Tables</vt:lpstr>
      <vt:lpstr>Closing Slide</vt:lpstr>
      <vt:lpstr>1_Cover Slides</vt:lpstr>
      <vt:lpstr>1_Office Theme</vt:lpstr>
      <vt:lpstr>PowerPoint Presentation</vt:lpstr>
      <vt:lpstr>Reference </vt:lpstr>
      <vt:lpstr>Overview</vt:lpstr>
      <vt:lpstr>Main 5G Service Types</vt:lpstr>
      <vt:lpstr>Enhanced Mobile Broadband</vt:lpstr>
      <vt:lpstr>Ultra-Reliable and Low-Latency Communications</vt:lpstr>
      <vt:lpstr>Ultra-Reliable and Low-Latency Communications (cont.)</vt:lpstr>
      <vt:lpstr>Massive Machine-Type Communications </vt:lpstr>
      <vt:lpstr>Mobile Network Value Chain</vt:lpstr>
      <vt:lpstr>Mobile Network Value Chain (cont.)</vt:lpstr>
      <vt:lpstr>Mobile Network Value Chain (cont.)</vt:lpstr>
      <vt:lpstr>Mobile Network Value Chain (cont.)</vt:lpstr>
      <vt:lpstr>Value Net Model for MNOs</vt:lpstr>
      <vt:lpstr>Present Value Net Model for MNOs</vt:lpstr>
      <vt:lpstr>Present Value Net Model for MNOs</vt:lpstr>
      <vt:lpstr>Value Net Model for 5G MNOs</vt:lpstr>
      <vt:lpstr>Value Net Model for 5G MNOs</vt:lpstr>
      <vt:lpstr>Value Net Model for 5G MNOs</vt:lpstr>
      <vt:lpstr>Summary</vt:lpstr>
      <vt:lpstr>PowerPoint Presentation</vt:lpstr>
      <vt:lpstr>Reference Papers</vt:lpstr>
      <vt:lpstr>Mobile Network Evolution</vt:lpstr>
      <vt:lpstr>Mobile Network Evolution (cont.)</vt:lpstr>
      <vt:lpstr>Mobile Network Evolution (cont.)</vt:lpstr>
      <vt:lpstr>Two Key Drivers for 6G</vt:lpstr>
      <vt:lpstr>A New Paradigm is Required in 6G</vt:lpstr>
      <vt:lpstr>6G Mobile Wireless Networking</vt:lpstr>
      <vt:lpstr>6G Mobile Wireless Networking (cont.)</vt:lpstr>
      <vt:lpstr>Autonomous Networks</vt:lpstr>
      <vt:lpstr>Key Conclusions</vt:lpstr>
      <vt:lpstr>Applications of AI in 5G</vt:lpstr>
      <vt:lpstr>AI Enabled Autonomous Networks</vt:lpstr>
      <vt:lpstr>AI-Enabled Wireless Design</vt:lpstr>
      <vt:lpstr>AI-Enabled Wireless Design (cont.)</vt:lpstr>
      <vt:lpstr>AI-Enabled Wireless Design (cont.)</vt:lpstr>
      <vt:lpstr>AI Closed Loop Optimization</vt:lpstr>
      <vt:lpstr>Photonic Technology and AI</vt:lpstr>
      <vt:lpstr>Photonics-Defined Radio</vt:lpstr>
      <vt:lpstr>Machine Learning</vt:lpstr>
      <vt:lpstr>AI &amp; Photonics-Based Cognitive Radio</vt:lpstr>
      <vt:lpstr>Intelligent Radio Concept</vt:lpstr>
      <vt:lpstr>Intelligent Radio; Comparison</vt:lpstr>
      <vt:lpstr>Summary (Quiz) 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 617 Lecture Notes</dc:title>
  <dc:creator>Laura Bubeck</dc:creator>
  <cp:lastModifiedBy>Kevin Ryan</cp:lastModifiedBy>
  <cp:revision>1184</cp:revision>
  <cp:lastPrinted>2016-08-09T14:57:31Z</cp:lastPrinted>
  <dcterms:created xsi:type="dcterms:W3CDTF">2013-11-01T14:42:31Z</dcterms:created>
  <dcterms:modified xsi:type="dcterms:W3CDTF">2020-04-30T21:59:54Z</dcterms:modified>
</cp:coreProperties>
</file>