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notesMasterIdLst>
    <p:notesMasterId r:id="rId9"/>
  </p:notesMasterIdLst>
  <p:sldIdLst>
    <p:sldId id="256" r:id="rId3"/>
    <p:sldId id="257" r:id="rId4"/>
    <p:sldId id="258" r:id="rId5"/>
    <p:sldId id="265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4"/>
    <p:restoredTop sz="94666"/>
  </p:normalViewPr>
  <p:slideViewPr>
    <p:cSldViewPr snapToGrid="0" snapToObjects="1">
      <p:cViewPr varScale="1">
        <p:scale>
          <a:sx n="119" d="100"/>
          <a:sy n="119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2C9F-5010-CB4A-A4E9-2C8DDF026C9D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C7D9-C1B7-0446-8CAF-A80AE090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8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C2B-FAF2-924C-AF61-0BF5415A7D1C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030F-F64C-604A-B303-277B1DA9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6851A233-6174-C14B-9DFA-A8215DDE1E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2/5/23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7030C657-BCF0-8545-96C8-B101BEDFFB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4.0953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43435"/>
          </a:xfrm>
        </p:spPr>
        <p:txBody>
          <a:bodyPr/>
          <a:lstStyle/>
          <a:p>
            <a:r>
              <a:rPr lang="en-US" dirty="0"/>
              <a:t>Class Project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89711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BIA-660-A Web Mining</a:t>
            </a:r>
          </a:p>
        </p:txBody>
      </p:sp>
    </p:spTree>
    <p:extLst>
      <p:ext uri="{BB962C8B-B14F-4D97-AF65-F5344CB8AC3E}">
        <p14:creationId xmlns:p14="http://schemas.microsoft.com/office/powerpoint/2010/main" val="99471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50302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74364"/>
              </p:ext>
            </p:extLst>
          </p:nvPr>
        </p:nvGraphicFramePr>
        <p:xfrm>
          <a:off x="593125" y="1016950"/>
          <a:ext cx="7957751" cy="550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0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Deadline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621">
                <a:tc>
                  <a:txBody>
                    <a:bodyPr/>
                    <a:lstStyle/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Brainstorm ideas (</a:t>
                      </a:r>
                      <a:r>
                        <a:rPr lang="en-US" sz="1800" b="1" baseline="0" dirty="0"/>
                        <a:t>your own creative ideas!)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dirty="0"/>
                        <a:t>Form your project team (3-4 people per team)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dirty="0"/>
                        <a:t>Send member</a:t>
                      </a:r>
                      <a:r>
                        <a:rPr lang="en-US" sz="1800" baseline="0" dirty="0"/>
                        <a:t> names to 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2/12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2950">
                <a:tc>
                  <a:txBody>
                    <a:bodyPr/>
                    <a:lstStyle/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Discuss your proposal draft with instructor (will schedule)</a:t>
                      </a:r>
                      <a:endParaRPr lang="en-US" sz="180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dirty="0"/>
                        <a:t>Submit your project proposal draft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sz="1800" dirty="0"/>
                        <a:t>Objectives,</a:t>
                      </a:r>
                      <a:r>
                        <a:rPr lang="en-US" sz="1800" baseline="0" dirty="0"/>
                        <a:t> d</a:t>
                      </a:r>
                      <a:r>
                        <a:rPr lang="en-US" sz="1800" dirty="0"/>
                        <a:t>ata</a:t>
                      </a:r>
                      <a:r>
                        <a:rPr lang="en-US" sz="1800" baseline="0" dirty="0"/>
                        <a:t> sources, methodology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US" sz="1800" baseline="0" dirty="0"/>
                        <a:t>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2/26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353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dirty="0"/>
                        <a:t>Complete data collection,</a:t>
                      </a:r>
                      <a:r>
                        <a:rPr lang="en-US" sz="1800" baseline="0" dirty="0"/>
                        <a:t> preprocessing, and exploratory data analysis</a:t>
                      </a:r>
                      <a:endParaRPr lang="en-US" sz="1800" dirty="0"/>
                    </a:p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="0" dirty="0"/>
                        <a:t>Submit mid-term report,</a:t>
                      </a:r>
                      <a:r>
                        <a:rPr lang="en-US" sz="1800" b="0" baseline="0" dirty="0"/>
                        <a:t> updated project plan</a:t>
                      </a:r>
                      <a:endParaRPr lang="en-US" sz="1800" baseline="0" dirty="0"/>
                    </a:p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 Mid-term</a:t>
                      </a:r>
                      <a:r>
                        <a:rPr lang="en-US" sz="1800" baseline="0" dirty="0"/>
                        <a:t> project review/discussion with instructor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3/26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26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dirty="0"/>
                        <a:t>Mid-term</a:t>
                      </a:r>
                      <a:r>
                        <a:rPr lang="en-US" sz="1800" baseline="0" dirty="0"/>
                        <a:t> project review/discussion with instructor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4/2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91038"/>
                  </a:ext>
                </a:extLst>
              </a:tr>
              <a:tr h="1164126">
                <a:tc>
                  <a:txBody>
                    <a:bodyPr/>
                    <a:lstStyle/>
                    <a:p>
                      <a:pPr marL="285750" marR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Final project poster in a provided template</a:t>
                      </a:r>
                      <a:endParaRPr lang="en-US" sz="180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800" dirty="0"/>
                        <a:t>Submit</a:t>
                      </a:r>
                      <a:r>
                        <a:rPr lang="en-US" sz="1800" baseline="0" dirty="0"/>
                        <a:t> final project report, progress log (completed tasks and signatures of task owners)</a:t>
                      </a:r>
                    </a:p>
                    <a:p>
                      <a:pPr marL="285750" marR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Conduct peer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5/7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2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504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2681"/>
            <a:ext cx="82296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Your project should focus on text analytics</a:t>
            </a:r>
          </a:p>
          <a:p>
            <a:pPr lvl="1"/>
            <a:r>
              <a:rPr lang="en-US" dirty="0"/>
              <a:t>At least 50% of your project is about text analytics</a:t>
            </a:r>
          </a:p>
          <a:p>
            <a:pPr lvl="1"/>
            <a:r>
              <a:rPr lang="en-US" dirty="0"/>
              <a:t>You’re encouraged to combine text with other types of data, e.g., tabular data</a:t>
            </a:r>
          </a:p>
          <a:p>
            <a:pPr lvl="1"/>
            <a:r>
              <a:rPr lang="en-US" dirty="0"/>
              <a:t>You need to </a:t>
            </a:r>
            <a:r>
              <a:rPr lang="en-US" b="1" dirty="0"/>
              <a:t>demonstrate and implement your own idea</a:t>
            </a:r>
            <a:r>
              <a:rPr lang="en-US" dirty="0"/>
              <a:t> in the project. </a:t>
            </a:r>
            <a:r>
              <a:rPr lang="en-US" b="1" dirty="0"/>
              <a:t>Never copy others’ work </a:t>
            </a:r>
            <a:r>
              <a:rPr lang="en-US" dirty="0"/>
              <a:t>(e.g., Kaggle, </a:t>
            </a:r>
            <a:r>
              <a:rPr lang="en-US" dirty="0" err="1"/>
              <a:t>Github</a:t>
            </a:r>
            <a:r>
              <a:rPr lang="en-US" dirty="0"/>
              <a:t>) as your project delivery.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Check “Code of Academic Integrity Involving Programming” </a:t>
            </a:r>
          </a:p>
          <a:p>
            <a:r>
              <a:rPr lang="en-US" b="1" dirty="0"/>
              <a:t>Mid-term</a:t>
            </a:r>
            <a:r>
              <a:rPr lang="en-US" dirty="0"/>
              <a:t>: Data collection and preprocessing </a:t>
            </a:r>
          </a:p>
          <a:p>
            <a:pPr lvl="1"/>
            <a:r>
              <a:rPr lang="en-US" i="1" dirty="0"/>
              <a:t>Deliverables</a:t>
            </a:r>
            <a:r>
              <a:rPr lang="en-US" dirty="0"/>
              <a:t>: data set collected, scraping and preprocessing scripts, exploratory data analysis, research question proposal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You must scrape a dataset</a:t>
            </a:r>
            <a:r>
              <a:rPr lang="en-US" dirty="0"/>
              <a:t>. You can incorporate pre-crawled datasets for model training and other analyses </a:t>
            </a:r>
          </a:p>
          <a:p>
            <a:r>
              <a:rPr lang="en-US" b="1" dirty="0"/>
              <a:t>Final</a:t>
            </a:r>
            <a:r>
              <a:rPr lang="en-US" dirty="0"/>
              <a:t>: Text mining 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Model selection/comparison </a:t>
            </a:r>
          </a:p>
          <a:p>
            <a:pPr lvl="2"/>
            <a:r>
              <a:rPr lang="en-US" dirty="0"/>
              <a:t>Choose </a:t>
            </a:r>
            <a:r>
              <a:rPr lang="en-US" b="1" dirty="0"/>
              <a:t>at least 2 relevant algorithms </a:t>
            </a:r>
            <a:r>
              <a:rPr lang="en-US" dirty="0"/>
              <a:t>and compare their performance</a:t>
            </a:r>
          </a:p>
          <a:p>
            <a:pPr lvl="1"/>
            <a:r>
              <a:rPr lang="en-US" dirty="0"/>
              <a:t>Result analysis, reporting, and visualization</a:t>
            </a:r>
          </a:p>
          <a:p>
            <a:pPr lvl="2"/>
            <a:r>
              <a:rPr lang="en-US" dirty="0"/>
              <a:t>Why does your methodology work (or does not work)</a:t>
            </a:r>
          </a:p>
          <a:p>
            <a:pPr lvl="2"/>
            <a:r>
              <a:rPr lang="en-US" dirty="0"/>
              <a:t>How to improve?</a:t>
            </a:r>
          </a:p>
          <a:p>
            <a:pPr lvl="2"/>
            <a:r>
              <a:rPr lang="en-US" dirty="0"/>
              <a:t>How to utilize your results?</a:t>
            </a:r>
          </a:p>
        </p:txBody>
      </p:sp>
    </p:spTree>
    <p:extLst>
      <p:ext uri="{BB962C8B-B14F-4D97-AF65-F5344CB8AC3E}">
        <p14:creationId xmlns:p14="http://schemas.microsoft.com/office/powerpoint/2010/main" val="105277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00399"/>
          </a:xfrm>
        </p:spPr>
        <p:txBody>
          <a:bodyPr/>
          <a:lstStyle/>
          <a:p>
            <a:r>
              <a:rPr lang="en-US" dirty="0"/>
              <a:t>Topic Selection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06" y="1260388"/>
            <a:ext cx="7947588" cy="5322973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768"/>
              </a:spcBef>
            </a:pPr>
            <a:r>
              <a:rPr lang="en-US" dirty="0"/>
              <a:t>For diversity, there should </a:t>
            </a:r>
            <a:r>
              <a:rPr lang="en-US" b="1" dirty="0"/>
              <a:t>be no more than 2 projects using similar datasets </a:t>
            </a:r>
            <a:r>
              <a:rPr lang="en-US" dirty="0"/>
              <a:t>in each session. </a:t>
            </a:r>
          </a:p>
          <a:p>
            <a:pPr>
              <a:spcBef>
                <a:spcPts val="768"/>
              </a:spcBef>
            </a:pPr>
            <a:r>
              <a:rPr lang="en-US" dirty="0"/>
              <a:t>Projects on similar datasets should target at different problems.</a:t>
            </a:r>
          </a:p>
          <a:p>
            <a:pPr>
              <a:spcBef>
                <a:spcPts val="768"/>
              </a:spcBef>
            </a:pPr>
            <a:r>
              <a:rPr lang="en-US" dirty="0"/>
              <a:t>Finally, at this stage, find the topics you’re interested in. We’ll figure out appropriate technologies together later. </a:t>
            </a:r>
          </a:p>
          <a:p>
            <a:pPr lvl="1">
              <a:spcBef>
                <a:spcPts val="768"/>
              </a:spcBef>
            </a:pPr>
            <a:r>
              <a:rPr lang="en-US" dirty="0"/>
              <a:t>You should not be limited to the sample project list or techniques covered in this course. </a:t>
            </a:r>
          </a:p>
          <a:p>
            <a:pPr lvl="1">
              <a:spcBef>
                <a:spcPts val="768"/>
              </a:spcBef>
            </a:pPr>
            <a:r>
              <a:rPr lang="en-US" dirty="0"/>
              <a:t>You’re encouraged to learn other text mining techniques by yourself. </a:t>
            </a:r>
          </a:p>
          <a:p>
            <a:pPr>
              <a:spcBef>
                <a:spcPts val="768"/>
              </a:spcBef>
            </a:pPr>
            <a:r>
              <a:rPr lang="en-US" b="1" dirty="0"/>
              <a:t>Always think about potential business value of your project</a:t>
            </a:r>
          </a:p>
          <a:p>
            <a:pPr lvl="1">
              <a:spcBef>
                <a:spcPts val="768"/>
              </a:spcBef>
            </a:pPr>
            <a:r>
              <a:rPr lang="en-US" dirty="0"/>
              <a:t>Target at presenting your project at corporate events or job fairs</a:t>
            </a:r>
          </a:p>
          <a:p>
            <a:pPr lvl="1">
              <a:spcBef>
                <a:spcPts val="768"/>
              </a:spcBef>
            </a:pPr>
            <a:r>
              <a:rPr lang="en-US" dirty="0"/>
              <a:t>Think about how your project can attract attention from corporate guests</a:t>
            </a:r>
          </a:p>
          <a:p>
            <a:pPr>
              <a:spcBef>
                <a:spcPts val="768"/>
              </a:spcBef>
            </a:pPr>
            <a:r>
              <a:rPr lang="en-US" dirty="0"/>
              <a:t>Sample projects</a:t>
            </a:r>
          </a:p>
          <a:p>
            <a:pPr lvl="1">
              <a:spcBef>
                <a:spcPts val="768"/>
              </a:spcBef>
            </a:pPr>
            <a:r>
              <a:rPr lang="en-US" dirty="0"/>
              <a:t>WHAT TYPES OF COVID-19 CONSPIRACIES ARE POPULATED BY TWITTER BOTS? (</a:t>
            </a:r>
            <a:r>
              <a:rPr lang="en-US" dirty="0">
                <a:hlinkClick r:id="rId2"/>
              </a:rPr>
              <a:t>https://arxiv.org/pdf/2004.09531.pdf</a:t>
            </a:r>
            <a:r>
              <a:rPr lang="en-US" dirty="0"/>
              <a:t>). This timely project can be used a model for our class project, but more text analytics can be added</a:t>
            </a:r>
          </a:p>
          <a:p>
            <a:pPr lvl="1">
              <a:spcBef>
                <a:spcPts val="768"/>
              </a:spcBef>
            </a:pPr>
            <a:r>
              <a:rPr lang="en-US" dirty="0"/>
              <a:t>Projects from students in other university: http://cs229.stanford.edu/proj2019spr/</a:t>
            </a:r>
          </a:p>
          <a:p>
            <a:pPr>
              <a:spcBef>
                <a:spcPts val="7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4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57568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14400"/>
            <a:ext cx="8481317" cy="578435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Machine learning for healthcare </a:t>
            </a:r>
          </a:p>
          <a:p>
            <a:pPr marL="573088" lvl="1" indent="-225425">
              <a:lnSpc>
                <a:spcPct val="110000"/>
              </a:lnSpc>
              <a:buFont typeface="System Font Regular"/>
              <a:buChar char="−"/>
            </a:pPr>
            <a:r>
              <a:rPr lang="en-US" sz="2600" dirty="0"/>
              <a:t>Social media for medicine</a:t>
            </a:r>
          </a:p>
          <a:p>
            <a:pPr marL="573088" lvl="1" indent="-225425">
              <a:lnSpc>
                <a:spcPct val="110000"/>
              </a:lnSpc>
              <a:buFont typeface="System Font Regular"/>
              <a:buChar char="−"/>
            </a:pPr>
            <a:r>
              <a:rPr lang="en-US" sz="2600" dirty="0"/>
              <a:t>Machine Learning-based Behavioral Modification</a:t>
            </a:r>
          </a:p>
          <a:p>
            <a:pPr marL="573088" lvl="1" indent="-225425">
              <a:lnSpc>
                <a:spcPct val="110000"/>
              </a:lnSpc>
              <a:buFont typeface="System Font Regular"/>
              <a:buChar char="−"/>
            </a:pPr>
            <a:r>
              <a:rPr lang="en-US" sz="2600" dirty="0"/>
              <a:t>Outbreak prediction by social media</a:t>
            </a:r>
          </a:p>
          <a:p>
            <a:pPr marL="350838" indent="-350838">
              <a:lnSpc>
                <a:spcPct val="110000"/>
              </a:lnSpc>
              <a:buFont typeface="+mj-lt"/>
              <a:buAutoNum type="arabicPeriod"/>
            </a:pPr>
            <a:r>
              <a:rPr lang="en-US" sz="3000" dirty="0"/>
              <a:t>Social media analysis, e.g., twitter, </a:t>
            </a:r>
            <a:r>
              <a:rPr lang="en-US" sz="3000" dirty="0" err="1"/>
              <a:t>facebook</a:t>
            </a:r>
            <a:r>
              <a:rPr lang="en-US" sz="3000" dirty="0"/>
              <a:t>, reddit</a:t>
            </a:r>
          </a:p>
          <a:p>
            <a:pPr marL="573088" lvl="1" indent="-225425">
              <a:lnSpc>
                <a:spcPct val="110000"/>
              </a:lnSpc>
              <a:buFont typeface="System Font Regular"/>
              <a:buChar char="−"/>
            </a:pPr>
            <a:r>
              <a:rPr lang="en-US" sz="2600" dirty="0"/>
              <a:t>Select a specific theme, e.g., </a:t>
            </a:r>
            <a:r>
              <a:rPr lang="en-US" sz="2600" dirty="0" err="1"/>
              <a:t>ChatGPT</a:t>
            </a:r>
            <a:r>
              <a:rPr lang="en-US" sz="2600" dirty="0"/>
              <a:t>, climate changes, cryptocurrencies, …</a:t>
            </a:r>
          </a:p>
          <a:p>
            <a:pPr marL="573088" lvl="1" indent="-225425">
              <a:lnSpc>
                <a:spcPct val="110000"/>
              </a:lnSpc>
              <a:buFont typeface="System Font Regular"/>
              <a:buChar char="−"/>
            </a:pPr>
            <a:r>
              <a:rPr lang="en-US" sz="2600" dirty="0"/>
              <a:t>Cluster major topics and concerns, sentiment mining</a:t>
            </a:r>
          </a:p>
          <a:p>
            <a:pPr marL="573088" lvl="1" indent="-225425">
              <a:lnSpc>
                <a:spcPct val="110000"/>
              </a:lnSpc>
              <a:buFont typeface="System Font Regular"/>
              <a:buChar char="−"/>
            </a:pPr>
            <a:r>
              <a:rPr lang="en-US" sz="2600" dirty="0"/>
              <a:t>Investigate language features (e.g., concrete, abstract, vivid, coherent etc.) that improve communication effectiveness</a:t>
            </a:r>
            <a:endParaRPr lang="en-US" sz="3000" dirty="0"/>
          </a:p>
          <a:p>
            <a:pPr marL="347663" indent="-347663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Review analysis (product, movie, service, company, ...)</a:t>
            </a:r>
          </a:p>
          <a:p>
            <a:pPr marL="573088" lvl="1" indent="-225425">
              <a:spcBef>
                <a:spcPts val="600"/>
              </a:spcBef>
            </a:pPr>
            <a:r>
              <a:rPr lang="en-US" dirty="0"/>
              <a:t>Opinion mining, sentiment mining</a:t>
            </a:r>
          </a:p>
          <a:p>
            <a:pPr marL="573088" lvl="1" indent="-225425">
              <a:spcBef>
                <a:spcPts val="600"/>
              </a:spcBef>
            </a:pPr>
            <a:r>
              <a:rPr lang="en-US" dirty="0"/>
              <a:t>Marketing customer profiling; customer engagements</a:t>
            </a:r>
          </a:p>
          <a:p>
            <a:pPr marL="573088" lvl="1" indent="-225425">
              <a:spcBef>
                <a:spcPts val="600"/>
              </a:spcBef>
            </a:pPr>
            <a:r>
              <a:rPr lang="en-US" dirty="0"/>
              <a:t>Defect analysis, product recall</a:t>
            </a:r>
          </a:p>
          <a:p>
            <a:pPr marL="347663" indent="-347663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Our future jobs: skill demand analysis</a:t>
            </a:r>
          </a:p>
          <a:p>
            <a:pPr marL="573088" lvl="1" indent="-225425">
              <a:spcBef>
                <a:spcPts val="600"/>
              </a:spcBef>
            </a:pPr>
            <a:r>
              <a:rPr lang="en-US" dirty="0"/>
              <a:t>How would AI/</a:t>
            </a:r>
            <a:r>
              <a:rPr lang="en-US" dirty="0" err="1"/>
              <a:t>ChatGPT</a:t>
            </a:r>
            <a:r>
              <a:rPr lang="en-US" dirty="0"/>
              <a:t> affect our job market?</a:t>
            </a:r>
          </a:p>
          <a:p>
            <a:pPr marL="573088" lvl="1" indent="-225425">
              <a:spcBef>
                <a:spcPts val="600"/>
              </a:spcBef>
            </a:pPr>
            <a:r>
              <a:rPr lang="en-US" dirty="0"/>
              <a:t>For a specific profession or industry, what skills (soft skills or technical skills) are highly needed? </a:t>
            </a:r>
          </a:p>
          <a:p>
            <a:pPr marL="573088" lvl="1" indent="-225425">
              <a:spcBef>
                <a:spcPts val="600"/>
              </a:spcBef>
            </a:pPr>
            <a:r>
              <a:rPr lang="en-US" dirty="0"/>
              <a:t>Prediction on the matching between resumes and job postings</a:t>
            </a:r>
          </a:p>
          <a:p>
            <a:pPr marL="573088" lvl="1" indent="-225425">
              <a:spcBef>
                <a:spcPts val="600"/>
              </a:spcBef>
            </a:pPr>
            <a:r>
              <a:rPr lang="en-US" dirty="0"/>
              <a:t>Career development path</a:t>
            </a:r>
          </a:p>
          <a:p>
            <a:pPr marL="347663" indent="-347663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Fake reviews/fake news/spam message detection</a:t>
            </a:r>
          </a:p>
          <a:p>
            <a:pPr marL="573088" lvl="1" indent="-225425">
              <a:spcBef>
                <a:spcPts val="600"/>
              </a:spcBef>
            </a:pPr>
            <a:r>
              <a:rPr lang="en-US" dirty="0"/>
              <a:t>Misinformation/conspiracies around COVID-19 and vaccines</a:t>
            </a:r>
          </a:p>
        </p:txBody>
      </p:sp>
    </p:spTree>
    <p:extLst>
      <p:ext uri="{BB962C8B-B14F-4D97-AF65-F5344CB8AC3E}">
        <p14:creationId xmlns:p14="http://schemas.microsoft.com/office/powerpoint/2010/main" val="167096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16471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3303"/>
            <a:ext cx="8229600" cy="5835721"/>
          </a:xfrm>
        </p:spPr>
        <p:txBody>
          <a:bodyPr wrap="square">
            <a:normAutofit lnSpcReduction="10000"/>
          </a:bodyPr>
          <a:lstStyle/>
          <a:p>
            <a:pPr marL="350838" indent="-350838">
              <a:buFont typeface="+mj-lt"/>
              <a:buAutoNum type="arabicPeriod" startAt="6"/>
            </a:pPr>
            <a:r>
              <a:rPr lang="en-US" sz="2000" dirty="0"/>
              <a:t>Crowdfunding/Cryptocurrency Success</a:t>
            </a:r>
          </a:p>
          <a:p>
            <a:pPr lvl="1"/>
            <a:r>
              <a:rPr lang="en-US" sz="1600" dirty="0"/>
              <a:t>How to communicate with potential supporters/investors?</a:t>
            </a:r>
          </a:p>
          <a:p>
            <a:pPr lvl="1"/>
            <a:r>
              <a:rPr lang="en-US" sz="1600" dirty="0"/>
              <a:t>Should linguistic features vary by project types? e.g., art vs. prosocial projects</a:t>
            </a:r>
          </a:p>
          <a:p>
            <a:pPr marL="404813" indent="-404813">
              <a:buNone/>
            </a:pPr>
            <a:r>
              <a:rPr lang="en-US" sz="2000" dirty="0"/>
              <a:t>7.  Discover “hidden” messages from corporate textual disclosures (e.g. 10K) (may combine with numerical performance data) </a:t>
            </a:r>
          </a:p>
          <a:p>
            <a:pPr marL="746125" lvl="2" indent="-285750">
              <a:buFont typeface="System Font Regular"/>
              <a:buChar char="−"/>
            </a:pPr>
            <a:r>
              <a:rPr lang="en-US" sz="1600" dirty="0"/>
              <a:t>Fraud detection, bankruptcy prediction</a:t>
            </a:r>
          </a:p>
          <a:p>
            <a:pPr marL="746125" lvl="2" indent="-285750">
              <a:buFont typeface="System Font Regular"/>
              <a:buChar char="−"/>
            </a:pPr>
            <a:r>
              <a:rPr lang="en-US" sz="1600" dirty="0"/>
              <a:t>Risk analysis</a:t>
            </a:r>
          </a:p>
          <a:p>
            <a:pPr marL="746125" lvl="2" indent="-285750">
              <a:buFont typeface="System Font Regular"/>
              <a:buChar char="−"/>
            </a:pPr>
            <a:r>
              <a:rPr lang="en-US" sz="1600" dirty="0"/>
              <a:t>Company clustering </a:t>
            </a:r>
          </a:p>
          <a:p>
            <a:pPr marL="60336" lvl="1" indent="0">
              <a:buNone/>
            </a:pPr>
            <a:r>
              <a:rPr lang="en-US" sz="2000" dirty="0"/>
              <a:t>8.   Campaign analysis</a:t>
            </a:r>
          </a:p>
          <a:p>
            <a:pPr marL="746125" marR="0" lvl="2" indent="-28575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Campaign messages, engagements, success</a:t>
            </a:r>
          </a:p>
          <a:p>
            <a:pPr marL="746125" marR="0" lvl="2" indent="-28575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stem Font Regular"/>
              <a:buChar char="−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What/How messages are communicated</a:t>
            </a:r>
            <a:endParaRPr lang="en-US" sz="2000" dirty="0"/>
          </a:p>
          <a:p>
            <a:pPr marL="350838" lvl="1" indent="-290513">
              <a:buNone/>
            </a:pPr>
            <a:r>
              <a:rPr lang="en-US" sz="2000" dirty="0"/>
              <a:t>9.  If you are participating a Kaggle competition which it’s related to text analytics, you may use it as your class project</a:t>
            </a:r>
          </a:p>
          <a:p>
            <a:pPr marL="746125" marR="0" lvl="2" indent="-28575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stem Font Regular"/>
              <a:buChar char="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Campaign messages, engagements, success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 . Or, feel free to propose any topic you like, </a:t>
            </a:r>
            <a:r>
              <a:rPr lang="mr-IN" sz="2000" dirty="0"/>
              <a:t>…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Popular websites for scraping: Twitter, Facebook, Indeed, Shopify, </a:t>
            </a:r>
            <a:r>
              <a:rPr lang="en-US" sz="2000" dirty="0" err="1"/>
              <a:t>Tripadvisor</a:t>
            </a:r>
            <a:r>
              <a:rPr lang="en-US" sz="2000" dirty="0"/>
              <a:t>, </a:t>
            </a:r>
            <a:r>
              <a:rPr lang="en-US" sz="2000" dirty="0" err="1"/>
              <a:t>Youtube</a:t>
            </a:r>
            <a:r>
              <a:rPr lang="en-US" sz="2000" dirty="0"/>
              <a:t>, Amazon, WebMD, …</a:t>
            </a:r>
          </a:p>
          <a:p>
            <a:pPr marL="460375" indent="-460375">
              <a:buFont typeface="+mj-lt"/>
              <a:buAutoNum type="arabicPeriod" startAt="6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454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13630</TotalTime>
  <Words>780</Words>
  <Application>Microsoft Macintosh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System Font Regular</vt:lpstr>
      <vt:lpstr>1_Office Theme</vt:lpstr>
      <vt:lpstr>Office Theme</vt:lpstr>
      <vt:lpstr>Class Project Guidelines</vt:lpstr>
      <vt:lpstr>Project Timeline</vt:lpstr>
      <vt:lpstr>Project Requirements</vt:lpstr>
      <vt:lpstr>Topic Selection Guideline</vt:lpstr>
      <vt:lpstr>Sample Projects</vt:lpstr>
      <vt:lpstr>Sample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Rong Liu</dc:creator>
  <cp:lastModifiedBy>Rong Liu</cp:lastModifiedBy>
  <cp:revision>99</cp:revision>
  <dcterms:created xsi:type="dcterms:W3CDTF">2017-08-23T21:31:36Z</dcterms:created>
  <dcterms:modified xsi:type="dcterms:W3CDTF">2023-02-13T16:34:45Z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2023-02-06T04:37:14Z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ff2b0578-e814-4347-9717-5ff277e89568</vt:lpwstr>
  </property>
  <property fmtid="{D5CDD505-2E9C-101B-9397-08002B2CF9AE}" pid="8" name="MSIP_Label_a73fd474-4f3c-44ed-88fb-5cc4bd2471bf_ContentBits">
    <vt:lpwstr>0</vt:lpwstr>
  </property>
</Properties>
</file>