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87" r:id="rId5"/>
    <p:sldId id="259" r:id="rId6"/>
    <p:sldId id="289" r:id="rId7"/>
    <p:sldId id="288" r:id="rId8"/>
    <p:sldId id="262" r:id="rId9"/>
    <p:sldId id="290" r:id="rId10"/>
    <p:sldId id="291" r:id="rId11"/>
    <p:sldId id="265" r:id="rId12"/>
    <p:sldId id="292" r:id="rId13"/>
    <p:sldId id="293" r:id="rId14"/>
    <p:sldId id="294" r:id="rId15"/>
    <p:sldId id="295" r:id="rId16"/>
    <p:sldId id="296" r:id="rId17"/>
    <p:sldId id="297" r:id="rId18"/>
    <p:sldId id="266" r:id="rId19"/>
    <p:sldId id="267" r:id="rId20"/>
    <p:sldId id="285" r:id="rId21"/>
    <p:sldId id="299"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jMoPwLM1Sr0qXK0hRZMrRUOZ19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361722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168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349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55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199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502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96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62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2894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890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49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8726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9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
        <p:cNvGrpSpPr/>
        <p:nvPr/>
      </p:nvGrpSpPr>
      <p:grpSpPr>
        <a:xfrm>
          <a:off x="0" y="0"/>
          <a:ext cx="0" cy="0"/>
          <a:chOff x="0" y="0"/>
          <a:chExt cx="0" cy="0"/>
        </a:xfrm>
      </p:grpSpPr>
      <p:sp>
        <p:nvSpPr>
          <p:cNvPr id="15" name="Google Shape;15;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6" name="Google Shape;16;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
        <p:cNvGrpSpPr/>
        <p:nvPr/>
      </p:nvGrpSpPr>
      <p:grpSpPr>
        <a:xfrm>
          <a:off x="0" y="0"/>
          <a:ext cx="0" cy="0"/>
          <a:chOff x="0" y="0"/>
          <a:chExt cx="0" cy="0"/>
        </a:xfrm>
      </p:grpSpPr>
      <p:sp>
        <p:nvSpPr>
          <p:cNvPr id="25" name="Google Shape;25;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7" name="Google Shape;27;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 name="Google Shape;28;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9" name="Google Shape;2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
        <p:cNvGrpSpPr/>
        <p:nvPr/>
      </p:nvGrpSpPr>
      <p:grpSpPr>
        <a:xfrm>
          <a:off x="0" y="0"/>
          <a:ext cx="0" cy="0"/>
          <a:chOff x="0" y="0"/>
          <a:chExt cx="0" cy="0"/>
        </a:xfrm>
      </p:grpSpPr>
      <p:sp>
        <p:nvSpPr>
          <p:cNvPr id="31" name="Google Shape;31;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2" name="Google Shape;3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
        <p:cNvGrpSpPr/>
        <p:nvPr/>
      </p:nvGrpSpPr>
      <p:grpSpPr>
        <a:xfrm>
          <a:off x="0" y="0"/>
          <a:ext cx="0" cy="0"/>
          <a:chOff x="0" y="0"/>
          <a:chExt cx="0" cy="0"/>
        </a:xfrm>
      </p:grpSpPr>
      <p:sp>
        <p:nvSpPr>
          <p:cNvPr id="34" name="Google Shape;34;p38"/>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5" name="Google Shape;35;p38"/>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6" name="Google Shape;36;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31"/>
          <p:cNvPicPr preferRelativeResize="0"/>
          <p:nvPr/>
        </p:nvPicPr>
        <p:blipFill rotWithShape="1">
          <a:blip r:embed="rId8">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315749" y="0"/>
            <a:ext cx="8512500" cy="3784800"/>
          </a:xfrm>
          <a:prstGeom prst="rect">
            <a:avLst/>
          </a:prstGeom>
          <a:noFill/>
          <a:ln>
            <a:noFill/>
          </a:ln>
        </p:spPr>
        <p:txBody>
          <a:bodyPr spcFirstLastPara="1" wrap="square" lIns="91425" tIns="91425" rIns="91425" bIns="91425" anchor="b" anchorCtr="0">
            <a:noAutofit/>
          </a:bodyPr>
          <a:lstStyle/>
          <a:p>
            <a:pPr lvl="0"/>
            <a:r>
              <a:rPr lang="en-US" sz="4200" b="1" dirty="0">
                <a:solidFill>
                  <a:srgbClr val="CC0000"/>
                </a:solidFill>
                <a:latin typeface="Montserrat"/>
                <a:ea typeface="Montserrat"/>
                <a:cs typeface="Montserrat"/>
                <a:sym typeface="Montserrat"/>
              </a:rPr>
              <a:t>           Capstone </a:t>
            </a:r>
            <a:r>
              <a:rPr lang="en-US" sz="4200" b="1" dirty="0" smtClean="0">
                <a:solidFill>
                  <a:srgbClr val="CC0000"/>
                </a:solidFill>
                <a:latin typeface="Montserrat"/>
                <a:ea typeface="Montserrat"/>
                <a:cs typeface="Montserrat"/>
                <a:sym typeface="Montserrat"/>
              </a:rPr>
              <a:t>Project-3</a:t>
            </a:r>
            <a:r>
              <a:rPr lang="en-US" sz="4200" b="1" dirty="0" smtClean="0">
                <a:solidFill>
                  <a:srgbClr val="CC0000"/>
                </a:solidFill>
                <a:latin typeface="Montserrat"/>
                <a:ea typeface="Montserrat"/>
                <a:cs typeface="Montserrat"/>
                <a:sym typeface="Montserrat"/>
              </a:rPr>
              <a:t/>
            </a:r>
            <a:br>
              <a:rPr lang="en-US" sz="4200" b="1" dirty="0" smtClean="0">
                <a:solidFill>
                  <a:srgbClr val="CC0000"/>
                </a:solidFill>
                <a:latin typeface="Montserrat"/>
                <a:ea typeface="Montserrat"/>
                <a:cs typeface="Montserrat"/>
                <a:sym typeface="Montserrat"/>
              </a:rPr>
            </a:br>
            <a:r>
              <a:rPr lang="en-US" sz="4200" b="1" dirty="0" smtClean="0">
                <a:solidFill>
                  <a:srgbClr val="CC0000"/>
                </a:solidFill>
                <a:latin typeface="Montserrat"/>
                <a:ea typeface="Montserrat"/>
                <a:cs typeface="Montserrat"/>
                <a:sym typeface="Montserrat"/>
              </a:rPr>
              <a:t>Supervised ML- </a:t>
            </a:r>
            <a:r>
              <a:rPr lang="en-US" sz="4200" b="1" dirty="0" smtClean="0">
                <a:solidFill>
                  <a:srgbClr val="CC0000"/>
                </a:solidFill>
                <a:latin typeface="Montserrat"/>
                <a:ea typeface="Montserrat"/>
                <a:cs typeface="Montserrat"/>
                <a:sym typeface="Montserrat"/>
              </a:rPr>
              <a:t>Classification</a:t>
            </a:r>
            <a:br>
              <a:rPr lang="en-US" sz="4200" b="1" dirty="0" smtClean="0">
                <a:solidFill>
                  <a:srgbClr val="CC0000"/>
                </a:solidFill>
                <a:latin typeface="Montserrat"/>
                <a:ea typeface="Montserrat"/>
                <a:cs typeface="Montserrat"/>
                <a:sym typeface="Montserrat"/>
              </a:rPr>
            </a:br>
            <a:r>
              <a:rPr lang="en-US" sz="3600" dirty="0"/>
              <a:t>COMPANY </a:t>
            </a:r>
            <a:r>
              <a:rPr lang="en-US" sz="3600" dirty="0" smtClean="0"/>
              <a:t>BANKRUPTCY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2" name="Google Shape;42;p1"/>
          <p:cNvSpPr txBox="1"/>
          <p:nvPr/>
        </p:nvSpPr>
        <p:spPr>
          <a:xfrm>
            <a:off x="3388822" y="2859932"/>
            <a:ext cx="236635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1" dirty="0" smtClean="0">
                <a:solidFill>
                  <a:schemeClr val="lt1"/>
                </a:solidFill>
              </a:rPr>
              <a:t>BY:</a:t>
            </a:r>
          </a:p>
          <a:p>
            <a:pPr marL="0" marR="0" lvl="0" indent="0" algn="ctr" rtl="0">
              <a:lnSpc>
                <a:spcPct val="100000"/>
              </a:lnSpc>
              <a:spcBef>
                <a:spcPts val="0"/>
              </a:spcBef>
              <a:spcAft>
                <a:spcPts val="0"/>
              </a:spcAft>
              <a:buNone/>
            </a:pPr>
            <a:r>
              <a:rPr lang="en-US" sz="2000" b="1" i="1" dirty="0" smtClean="0">
                <a:solidFill>
                  <a:schemeClr val="lt1"/>
                </a:solidFill>
              </a:rPr>
              <a:t>Kanika Bhardwaj</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Testing</a:t>
            </a:r>
            <a:endParaRPr lang="en-US" b="1" dirty="0"/>
          </a:p>
        </p:txBody>
      </p:sp>
      <p:sp>
        <p:nvSpPr>
          <p:cNvPr id="3" name="Text Placeholder 2"/>
          <p:cNvSpPr>
            <a:spLocks noGrp="1"/>
          </p:cNvSpPr>
          <p:nvPr>
            <p:ph type="body" idx="1"/>
          </p:nvPr>
        </p:nvSpPr>
        <p:spPr/>
        <p:txBody>
          <a:bodyPr/>
          <a:lstStyle/>
          <a:p>
            <a:pPr marL="152400" indent="0">
              <a:buClr>
                <a:schemeClr val="bg1"/>
              </a:buClr>
              <a:buNone/>
            </a:pPr>
            <a:r>
              <a:rPr lang="en-US" sz="1600" b="1" dirty="0" smtClean="0">
                <a:solidFill>
                  <a:schemeClr val="bg1"/>
                </a:solidFill>
              </a:rPr>
              <a:t>We use different types of model for testing, like:</a:t>
            </a:r>
          </a:p>
          <a:p>
            <a:pPr>
              <a:buClr>
                <a:schemeClr val="bg1"/>
              </a:buClr>
              <a:buFont typeface="+mj-lt"/>
              <a:buAutoNum type="arabicPeriod"/>
            </a:pPr>
            <a:r>
              <a:rPr lang="en-US" b="1" dirty="0" smtClean="0">
                <a:solidFill>
                  <a:schemeClr val="bg1"/>
                </a:solidFill>
              </a:rPr>
              <a:t>Logistic Regression</a:t>
            </a:r>
          </a:p>
          <a:p>
            <a:pPr>
              <a:buClr>
                <a:schemeClr val="bg1"/>
              </a:buClr>
              <a:buFont typeface="+mj-lt"/>
              <a:buAutoNum type="arabicPeriod"/>
            </a:pPr>
            <a:r>
              <a:rPr lang="en-US" b="1" dirty="0">
                <a:solidFill>
                  <a:schemeClr val="bg1"/>
                </a:solidFill>
              </a:rPr>
              <a:t>K- Nearest </a:t>
            </a:r>
            <a:r>
              <a:rPr lang="en-US" b="1" dirty="0" smtClean="0">
                <a:solidFill>
                  <a:schemeClr val="bg1"/>
                </a:solidFill>
              </a:rPr>
              <a:t>Neighbors</a:t>
            </a:r>
          </a:p>
          <a:p>
            <a:pPr>
              <a:buClr>
                <a:schemeClr val="bg1"/>
              </a:buClr>
              <a:buFont typeface="+mj-lt"/>
              <a:buAutoNum type="arabicPeriod"/>
            </a:pPr>
            <a:r>
              <a:rPr lang="en-US" b="1" dirty="0">
                <a:solidFill>
                  <a:schemeClr val="bg1"/>
                </a:solidFill>
              </a:rPr>
              <a:t>Kernel </a:t>
            </a:r>
            <a:r>
              <a:rPr lang="en-US" b="1" dirty="0" smtClean="0">
                <a:solidFill>
                  <a:schemeClr val="bg1"/>
                </a:solidFill>
              </a:rPr>
              <a:t>SVM</a:t>
            </a:r>
          </a:p>
          <a:p>
            <a:pPr>
              <a:buClr>
                <a:schemeClr val="bg1"/>
              </a:buClr>
              <a:buFont typeface="+mj-lt"/>
              <a:buAutoNum type="arabicPeriod"/>
            </a:pPr>
            <a:r>
              <a:rPr lang="en-US" b="1" dirty="0">
                <a:solidFill>
                  <a:schemeClr val="bg1"/>
                </a:solidFill>
              </a:rPr>
              <a:t>Gaussian Naive </a:t>
            </a:r>
            <a:r>
              <a:rPr lang="en-US" b="1" dirty="0" smtClean="0">
                <a:solidFill>
                  <a:schemeClr val="bg1"/>
                </a:solidFill>
              </a:rPr>
              <a:t>Baye's</a:t>
            </a:r>
          </a:p>
          <a:p>
            <a:pPr>
              <a:buClr>
                <a:schemeClr val="bg1"/>
              </a:buClr>
              <a:buFont typeface="+mj-lt"/>
              <a:buAutoNum type="arabicPeriod"/>
            </a:pPr>
            <a:r>
              <a:rPr lang="en-US" b="1" dirty="0">
                <a:solidFill>
                  <a:schemeClr val="bg1"/>
                </a:solidFill>
              </a:rPr>
              <a:t> Decision </a:t>
            </a:r>
            <a:r>
              <a:rPr lang="en-US" b="1" dirty="0" smtClean="0">
                <a:solidFill>
                  <a:schemeClr val="bg1"/>
                </a:solidFill>
              </a:rPr>
              <a:t>Tree</a:t>
            </a:r>
          </a:p>
          <a:p>
            <a:pPr>
              <a:buClr>
                <a:schemeClr val="bg1"/>
              </a:buClr>
              <a:buFont typeface="+mj-lt"/>
              <a:buAutoNum type="arabicPeriod"/>
            </a:pPr>
            <a:r>
              <a:rPr lang="en-US" b="1" dirty="0">
                <a:solidFill>
                  <a:schemeClr val="bg1"/>
                </a:solidFill>
              </a:rPr>
              <a:t>Random </a:t>
            </a:r>
            <a:r>
              <a:rPr lang="en-US" b="1" dirty="0" smtClean="0">
                <a:solidFill>
                  <a:schemeClr val="bg1"/>
                </a:solidFill>
              </a:rPr>
              <a:t>Forest</a:t>
            </a:r>
          </a:p>
          <a:p>
            <a:pPr>
              <a:buClr>
                <a:schemeClr val="bg1"/>
              </a:buClr>
              <a:buFont typeface="+mj-lt"/>
              <a:buAutoNum type="arabicPeriod"/>
            </a:pPr>
            <a:r>
              <a:rPr lang="en-US" b="1" dirty="0" smtClean="0">
                <a:solidFill>
                  <a:schemeClr val="bg1"/>
                </a:solidFill>
              </a:rPr>
              <a:t>XG-Boost</a:t>
            </a:r>
          </a:p>
          <a:p>
            <a:pPr>
              <a:buClr>
                <a:schemeClr val="bg1"/>
              </a:buClr>
              <a:buFont typeface="+mj-lt"/>
              <a:buAutoNum type="arabicPeriod"/>
            </a:pPr>
            <a:endParaRPr lang="en-US" b="1" dirty="0" smtClean="0">
              <a:solidFill>
                <a:schemeClr val="bg1"/>
              </a:solidFill>
            </a:endParaRPr>
          </a:p>
          <a:p>
            <a:pPr>
              <a:buClr>
                <a:schemeClr val="bg1"/>
              </a:buClr>
              <a:buFont typeface="+mj-lt"/>
              <a:buAutoNum type="arabicPeriod"/>
            </a:pPr>
            <a:endParaRPr lang="en-US" b="1" dirty="0">
              <a:solidFill>
                <a:schemeClr val="bg1"/>
              </a:solidFill>
            </a:endParaRPr>
          </a:p>
        </p:txBody>
      </p:sp>
      <p:pic>
        <p:nvPicPr>
          <p:cNvPr id="4" name="Picture 3"/>
          <p:cNvPicPr>
            <a:picLocks noChangeAspect="1"/>
          </p:cNvPicPr>
          <p:nvPr/>
        </p:nvPicPr>
        <p:blipFill>
          <a:blip r:embed="rId2"/>
          <a:stretch>
            <a:fillRect/>
          </a:stretch>
        </p:blipFill>
        <p:spPr>
          <a:xfrm>
            <a:off x="3781106" y="1077288"/>
            <a:ext cx="5013573" cy="3631385"/>
          </a:xfrm>
          <a:prstGeom prst="rect">
            <a:avLst/>
          </a:prstGeom>
        </p:spPr>
      </p:pic>
    </p:spTree>
    <p:extLst>
      <p:ext uri="{BB962C8B-B14F-4D97-AF65-F5344CB8AC3E}">
        <p14:creationId xmlns:p14="http://schemas.microsoft.com/office/powerpoint/2010/main" val="17381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lvl="0" algn="ctr"/>
            <a:r>
              <a:rPr lang="en-US" b="1" dirty="0" smtClean="0"/>
              <a:t>Model Testing by Logistic </a:t>
            </a:r>
            <a:r>
              <a:rPr lang="en-US" b="1" dirty="0"/>
              <a:t>regression</a:t>
            </a:r>
            <a:endParaRPr b="1" dirty="0"/>
          </a:p>
        </p:txBody>
      </p:sp>
      <p:sp>
        <p:nvSpPr>
          <p:cNvPr id="105" name="Google Shape;105;p10"/>
          <p:cNvSpPr txBox="1"/>
          <p:nvPr/>
        </p:nvSpPr>
        <p:spPr>
          <a:xfrm>
            <a:off x="573932" y="1371600"/>
            <a:ext cx="7920758" cy="120028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smtClean="0">
                <a:solidFill>
                  <a:schemeClr val="lt1"/>
                </a:solidFill>
                <a:latin typeface="Arial"/>
                <a:ea typeface="Arial"/>
                <a:cs typeface="Arial"/>
                <a:sym typeface="Arial"/>
              </a:rPr>
              <a:t>Here we get accuracy score 90.89%</a:t>
            </a:r>
          </a:p>
          <a:p>
            <a:pPr marL="285750" marR="0" lvl="0" indent="-285750" algn="l" rtl="0">
              <a:lnSpc>
                <a:spcPct val="100000"/>
              </a:lnSpc>
              <a:spcBef>
                <a:spcPts val="0"/>
              </a:spcBef>
              <a:spcAft>
                <a:spcPts val="0"/>
              </a:spcAft>
              <a:buClr>
                <a:srgbClr val="000000"/>
              </a:buClr>
              <a:buSzPts val="2400"/>
              <a:buFont typeface="Arial"/>
              <a:buChar char="•"/>
            </a:pPr>
            <a:r>
              <a:rPr lang="en-US" sz="2400" dirty="0" smtClean="0">
                <a:solidFill>
                  <a:schemeClr val="lt1"/>
                </a:solidFill>
              </a:rPr>
              <a:t>F1 score as 91%</a:t>
            </a:r>
            <a:r>
              <a:rPr lang="en-US" sz="2400" b="0" i="0" u="none" strike="noStrike" cap="none" dirty="0">
                <a:solidFill>
                  <a:schemeClr val="lt1"/>
                </a:solidFill>
                <a:latin typeface="Arial"/>
                <a:ea typeface="Arial"/>
                <a:cs typeface="Arial"/>
                <a:sym typeface="Arial"/>
              </a:rPr>
              <a:t/>
            </a:r>
            <a:br>
              <a:rPr lang="en-US" sz="2400" b="0" i="0" u="none" strike="noStrike" cap="none" dirty="0">
                <a:solidFill>
                  <a:schemeClr val="lt1"/>
                </a:solidFill>
                <a:latin typeface="Arial"/>
                <a:ea typeface="Arial"/>
                <a:cs typeface="Arial"/>
                <a:sym typeface="Arial"/>
              </a:rPr>
            </a:br>
            <a:endParaRPr sz="2400" b="0" i="0" u="none" strike="noStrike" cap="none" dirty="0">
              <a:solidFill>
                <a:schemeClr val="lt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480970" y="2556431"/>
            <a:ext cx="4182059" cy="2076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Testing by </a:t>
            </a:r>
            <a:r>
              <a:rPr lang="en-US" b="1" dirty="0"/>
              <a:t>K Nearest Neighbors</a:t>
            </a:r>
            <a:endParaRPr lang="en-US" dirty="0"/>
          </a:p>
        </p:txBody>
      </p:sp>
      <p:pic>
        <p:nvPicPr>
          <p:cNvPr id="3" name="Picture 2"/>
          <p:cNvPicPr>
            <a:picLocks noChangeAspect="1"/>
          </p:cNvPicPr>
          <p:nvPr/>
        </p:nvPicPr>
        <p:blipFill>
          <a:blip r:embed="rId2"/>
          <a:stretch>
            <a:fillRect/>
          </a:stretch>
        </p:blipFill>
        <p:spPr>
          <a:xfrm>
            <a:off x="1325366" y="1438117"/>
            <a:ext cx="6133671" cy="2661272"/>
          </a:xfrm>
          <a:prstGeom prst="rect">
            <a:avLst/>
          </a:prstGeom>
        </p:spPr>
      </p:pic>
    </p:spTree>
    <p:extLst>
      <p:ext uri="{BB962C8B-B14F-4D97-AF65-F5344CB8AC3E}">
        <p14:creationId xmlns:p14="http://schemas.microsoft.com/office/powerpoint/2010/main" val="118225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Testing by </a:t>
            </a:r>
            <a:r>
              <a:rPr lang="en-US" b="1" dirty="0"/>
              <a:t> XG boost</a:t>
            </a:r>
            <a:r>
              <a:rPr lang="en-US" dirty="0"/>
              <a:t/>
            </a:r>
            <a:br>
              <a:rPr lang="en-US" dirty="0"/>
            </a:br>
            <a:endParaRPr lang="en-US" dirty="0"/>
          </a:p>
        </p:txBody>
      </p:sp>
      <p:pic>
        <p:nvPicPr>
          <p:cNvPr id="3" name="Picture 2"/>
          <p:cNvPicPr>
            <a:picLocks noChangeAspect="1"/>
          </p:cNvPicPr>
          <p:nvPr/>
        </p:nvPicPr>
        <p:blipFill>
          <a:blip r:embed="rId2"/>
          <a:stretch>
            <a:fillRect/>
          </a:stretch>
        </p:blipFill>
        <p:spPr>
          <a:xfrm>
            <a:off x="1993187" y="1509564"/>
            <a:ext cx="5024061" cy="2672018"/>
          </a:xfrm>
          <a:prstGeom prst="rect">
            <a:avLst/>
          </a:prstGeom>
        </p:spPr>
      </p:pic>
    </p:spTree>
    <p:extLst>
      <p:ext uri="{BB962C8B-B14F-4D97-AF65-F5344CB8AC3E}">
        <p14:creationId xmlns:p14="http://schemas.microsoft.com/office/powerpoint/2010/main" val="164547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Testing by </a:t>
            </a:r>
            <a:r>
              <a:rPr lang="en-US" b="1" dirty="0" smtClean="0"/>
              <a:t>Kernel</a:t>
            </a:r>
            <a:r>
              <a:rPr lang="en-US" b="1" dirty="0"/>
              <a:t> SV</a:t>
            </a:r>
            <a:r>
              <a:rPr lang="en-US" dirty="0"/>
              <a:t/>
            </a:r>
            <a:br>
              <a:rPr lang="en-US" dirty="0"/>
            </a:br>
            <a:endParaRPr lang="en-US" dirty="0"/>
          </a:p>
        </p:txBody>
      </p:sp>
      <p:pic>
        <p:nvPicPr>
          <p:cNvPr id="3" name="Picture 2"/>
          <p:cNvPicPr>
            <a:picLocks noChangeAspect="1"/>
          </p:cNvPicPr>
          <p:nvPr/>
        </p:nvPicPr>
        <p:blipFill>
          <a:blip r:embed="rId2"/>
          <a:stretch>
            <a:fillRect/>
          </a:stretch>
        </p:blipFill>
        <p:spPr>
          <a:xfrm>
            <a:off x="1263721" y="1476222"/>
            <a:ext cx="5897367" cy="3075230"/>
          </a:xfrm>
          <a:prstGeom prst="rect">
            <a:avLst/>
          </a:prstGeom>
        </p:spPr>
      </p:pic>
    </p:spTree>
    <p:extLst>
      <p:ext uri="{BB962C8B-B14F-4D97-AF65-F5344CB8AC3E}">
        <p14:creationId xmlns:p14="http://schemas.microsoft.com/office/powerpoint/2010/main" val="123883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Testing by </a:t>
            </a:r>
            <a:r>
              <a:rPr lang="en-US" b="1" dirty="0"/>
              <a:t>Gaussian Naive Baye's</a:t>
            </a:r>
            <a:r>
              <a:rPr lang="en-US" dirty="0"/>
              <a:t/>
            </a:r>
            <a:br>
              <a:rPr lang="en-US" dirty="0"/>
            </a:br>
            <a:endParaRPr lang="en-US" dirty="0"/>
          </a:p>
        </p:txBody>
      </p:sp>
      <p:pic>
        <p:nvPicPr>
          <p:cNvPr id="3" name="Picture 2"/>
          <p:cNvPicPr>
            <a:picLocks noChangeAspect="1"/>
          </p:cNvPicPr>
          <p:nvPr/>
        </p:nvPicPr>
        <p:blipFill>
          <a:blip r:embed="rId2"/>
          <a:stretch>
            <a:fillRect/>
          </a:stretch>
        </p:blipFill>
        <p:spPr>
          <a:xfrm>
            <a:off x="1900719" y="1504800"/>
            <a:ext cx="5352835" cy="2676781"/>
          </a:xfrm>
          <a:prstGeom prst="rect">
            <a:avLst/>
          </a:prstGeom>
        </p:spPr>
      </p:pic>
    </p:spTree>
    <p:extLst>
      <p:ext uri="{BB962C8B-B14F-4D97-AF65-F5344CB8AC3E}">
        <p14:creationId xmlns:p14="http://schemas.microsoft.com/office/powerpoint/2010/main" val="178455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Testing by </a:t>
            </a:r>
            <a:r>
              <a:rPr lang="en-US" b="1" dirty="0"/>
              <a:t> Decision Tree</a:t>
            </a:r>
            <a:r>
              <a:rPr lang="en-US" dirty="0"/>
              <a:t/>
            </a:r>
            <a:br>
              <a:rPr lang="en-US" dirty="0"/>
            </a:br>
            <a:endParaRPr lang="en-US" dirty="0"/>
          </a:p>
        </p:txBody>
      </p:sp>
      <p:pic>
        <p:nvPicPr>
          <p:cNvPr id="3" name="Picture 2"/>
          <p:cNvPicPr>
            <a:picLocks noChangeAspect="1"/>
          </p:cNvPicPr>
          <p:nvPr/>
        </p:nvPicPr>
        <p:blipFill>
          <a:blip r:embed="rId2"/>
          <a:stretch>
            <a:fillRect/>
          </a:stretch>
        </p:blipFill>
        <p:spPr>
          <a:xfrm>
            <a:off x="1993187" y="1471458"/>
            <a:ext cx="5198723" cy="2833413"/>
          </a:xfrm>
          <a:prstGeom prst="rect">
            <a:avLst/>
          </a:prstGeom>
        </p:spPr>
      </p:pic>
    </p:spTree>
    <p:extLst>
      <p:ext uri="{BB962C8B-B14F-4D97-AF65-F5344CB8AC3E}">
        <p14:creationId xmlns:p14="http://schemas.microsoft.com/office/powerpoint/2010/main" val="585065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Testing by </a:t>
            </a:r>
            <a:r>
              <a:rPr lang="en-US" b="1" dirty="0"/>
              <a:t>Random </a:t>
            </a:r>
            <a:r>
              <a:rPr lang="en-US" b="1" dirty="0" smtClean="0"/>
              <a:t>Forest</a:t>
            </a:r>
            <a:r>
              <a:rPr lang="en-US" dirty="0"/>
              <a:t/>
            </a:r>
            <a:br>
              <a:rPr lang="en-US" dirty="0"/>
            </a:br>
            <a:endParaRPr lang="en-US" dirty="0"/>
          </a:p>
        </p:txBody>
      </p:sp>
      <p:pic>
        <p:nvPicPr>
          <p:cNvPr id="3" name="Picture 2"/>
          <p:cNvPicPr>
            <a:picLocks noChangeAspect="1"/>
          </p:cNvPicPr>
          <p:nvPr/>
        </p:nvPicPr>
        <p:blipFill>
          <a:blip r:embed="rId2"/>
          <a:stretch>
            <a:fillRect/>
          </a:stretch>
        </p:blipFill>
        <p:spPr>
          <a:xfrm>
            <a:off x="2137026" y="1533379"/>
            <a:ext cx="4900772" cy="2709847"/>
          </a:xfrm>
          <a:prstGeom prst="rect">
            <a:avLst/>
          </a:prstGeom>
        </p:spPr>
      </p:pic>
    </p:spTree>
    <p:extLst>
      <p:ext uri="{BB962C8B-B14F-4D97-AF65-F5344CB8AC3E}">
        <p14:creationId xmlns:p14="http://schemas.microsoft.com/office/powerpoint/2010/main" val="334881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title"/>
          </p:nvPr>
        </p:nvSpPr>
        <p:spPr>
          <a:xfrm>
            <a:off x="250055" y="157349"/>
            <a:ext cx="8520600" cy="572700"/>
          </a:xfrm>
          <a:prstGeom prst="rect">
            <a:avLst/>
          </a:prstGeom>
          <a:noFill/>
          <a:ln>
            <a:noFill/>
          </a:ln>
        </p:spPr>
        <p:txBody>
          <a:bodyPr spcFirstLastPara="1" wrap="square" lIns="91425" tIns="91425" rIns="91425" bIns="91425" anchor="t" anchorCtr="0">
            <a:noAutofit/>
          </a:bodyPr>
          <a:lstStyle/>
          <a:p>
            <a:pPr algn="ctr"/>
            <a:r>
              <a:rPr lang="en-US" sz="2400" dirty="0"/>
              <a:t>C</a:t>
            </a:r>
            <a:r>
              <a:rPr lang="en-US" sz="2400" dirty="0" smtClean="0"/>
              <a:t>omparing</a:t>
            </a:r>
            <a:r>
              <a:rPr lang="en-US" sz="2400" dirty="0"/>
              <a:t> </a:t>
            </a:r>
            <a:r>
              <a:rPr lang="en-US" sz="2400" dirty="0" smtClean="0"/>
              <a:t>accuracies:</a:t>
            </a:r>
            <a:r>
              <a:rPr lang="en-US" sz="2400" dirty="0"/>
              <a:t/>
            </a:r>
            <a:br>
              <a:rPr lang="en-US" sz="2400" dirty="0"/>
            </a:br>
            <a:r>
              <a:rPr lang="en-US" sz="2400" dirty="0"/>
              <a:t/>
            </a:r>
            <a:br>
              <a:rPr lang="en-US" sz="2400" dirty="0"/>
            </a:br>
            <a:endParaRPr sz="2400" dirty="0"/>
          </a:p>
        </p:txBody>
      </p:sp>
      <p:sp>
        <p:nvSpPr>
          <p:cNvPr id="112" name="Google Shape;112;p11"/>
          <p:cNvSpPr txBox="1"/>
          <p:nvPr/>
        </p:nvSpPr>
        <p:spPr>
          <a:xfrm>
            <a:off x="5359635" y="1961707"/>
            <a:ext cx="3411020" cy="156962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dirty="0" smtClean="0">
                <a:solidFill>
                  <a:schemeClr val="lt1"/>
                </a:solidFill>
              </a:rPr>
              <a:t>XG Boost has highest accuracy than any other models</a:t>
            </a:r>
            <a:r>
              <a:rPr lang="en-US" sz="1600" b="0" i="0" u="none" strike="noStrike" cap="none" dirty="0" smtClean="0">
                <a:solidFill>
                  <a:schemeClr val="lt1"/>
                </a:solidFill>
                <a:latin typeface="Arial"/>
                <a:ea typeface="Arial"/>
                <a:cs typeface="Arial"/>
                <a:sym typeface="Arial"/>
              </a:rPr>
              <a:t>.</a:t>
            </a:r>
            <a:endParaRPr sz="1600" b="0" i="0" u="none" strike="noStrike" cap="none" dirty="0">
              <a:solidFill>
                <a:schemeClr val="lt1"/>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dirty="0" smtClean="0">
                <a:solidFill>
                  <a:schemeClr val="lt1"/>
                </a:solidFill>
              </a:rPr>
              <a:t>While Random Forest has poor accuracy.</a:t>
            </a:r>
            <a:endParaRPr dirty="0"/>
          </a:p>
          <a:p>
            <a:pPr marL="0" marR="0" lvl="0" indent="0" algn="l" rtl="0">
              <a:lnSpc>
                <a:spcPct val="100000"/>
              </a:lnSpc>
              <a:spcBef>
                <a:spcPts val="0"/>
              </a:spcBef>
              <a:spcAft>
                <a:spcPts val="0"/>
              </a:spcAft>
              <a:buNone/>
            </a:pPr>
            <a:endParaRPr sz="1600" b="0" i="0" u="none" strike="noStrike" cap="none" dirty="0">
              <a:solidFill>
                <a:schemeClr val="lt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50055" y="871219"/>
            <a:ext cx="5168971" cy="36802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title"/>
          </p:nvPr>
        </p:nvSpPr>
        <p:spPr>
          <a:xfrm>
            <a:off x="311700" y="75155"/>
            <a:ext cx="8520600" cy="572700"/>
          </a:xfrm>
          <a:prstGeom prst="rect">
            <a:avLst/>
          </a:prstGeom>
          <a:noFill/>
          <a:ln>
            <a:noFill/>
          </a:ln>
        </p:spPr>
        <p:txBody>
          <a:bodyPr spcFirstLastPara="1" wrap="square" lIns="91425" tIns="91425" rIns="91425" bIns="91425" anchor="t" anchorCtr="0">
            <a:noAutofit/>
          </a:bodyPr>
          <a:lstStyle/>
          <a:p>
            <a:r>
              <a:rPr lang="en-US" dirty="0"/>
              <a:t>C</a:t>
            </a:r>
            <a:r>
              <a:rPr lang="en-US" dirty="0" smtClean="0"/>
              <a:t>omparing</a:t>
            </a:r>
            <a:r>
              <a:rPr lang="en-US" dirty="0"/>
              <a:t> </a:t>
            </a:r>
            <a:r>
              <a:rPr lang="en-US" dirty="0" smtClean="0"/>
              <a:t>f1_score:</a:t>
            </a:r>
            <a:r>
              <a:rPr lang="en-US" dirty="0"/>
              <a:t/>
            </a:r>
            <a:br>
              <a:rPr lang="en-US" dirty="0"/>
            </a:br>
            <a:endParaRPr dirty="0"/>
          </a:p>
        </p:txBody>
      </p:sp>
      <p:sp>
        <p:nvSpPr>
          <p:cNvPr id="119" name="Google Shape;119;p12"/>
          <p:cNvSpPr txBox="1"/>
          <p:nvPr/>
        </p:nvSpPr>
        <p:spPr>
          <a:xfrm>
            <a:off x="6596009" y="1674687"/>
            <a:ext cx="2090791" cy="116951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dirty="0" smtClean="0">
                <a:solidFill>
                  <a:schemeClr val="lt1"/>
                </a:solidFill>
              </a:rPr>
              <a:t>F1_score of XG Boost is higher than any other model while Random forest has lowest score.</a:t>
            </a:r>
          </a:p>
        </p:txBody>
      </p:sp>
      <p:pic>
        <p:nvPicPr>
          <p:cNvPr id="2" name="Picture 1"/>
          <p:cNvPicPr>
            <a:picLocks noChangeAspect="1"/>
          </p:cNvPicPr>
          <p:nvPr/>
        </p:nvPicPr>
        <p:blipFill>
          <a:blip r:embed="rId3"/>
          <a:stretch>
            <a:fillRect/>
          </a:stretch>
        </p:blipFill>
        <p:spPr>
          <a:xfrm>
            <a:off x="311700" y="888042"/>
            <a:ext cx="5106113" cy="3820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8" name="Google Shape;48;p2"/>
          <p:cNvSpPr/>
          <p:nvPr/>
        </p:nvSpPr>
        <p:spPr>
          <a:xfrm>
            <a:off x="481519" y="385963"/>
            <a:ext cx="8180962" cy="31085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dirty="0" smtClean="0">
                <a:solidFill>
                  <a:srgbClr val="C00000"/>
                </a:solidFill>
                <a:latin typeface="Montserrat"/>
                <a:ea typeface="Montserrat"/>
                <a:cs typeface="Montserrat"/>
                <a:sym typeface="Montserrat"/>
              </a:rPr>
              <a:t>Outlines</a:t>
            </a:r>
            <a:r>
              <a:rPr lang="en-US" sz="3600" b="1" i="0" u="none" strike="noStrike" cap="none" dirty="0" smtClean="0">
                <a:solidFill>
                  <a:srgbClr val="C00000"/>
                </a:solidFill>
                <a:latin typeface="Montserrat"/>
                <a:ea typeface="Montserrat"/>
                <a:cs typeface="Montserrat"/>
                <a:sym typeface="Montserrat"/>
              </a:rPr>
              <a:t> </a:t>
            </a:r>
            <a:r>
              <a:rPr lang="en-US" sz="3600" b="1" i="0" u="none" strike="noStrike" cap="none" dirty="0">
                <a:solidFill>
                  <a:srgbClr val="C00000"/>
                </a:solidFill>
                <a:latin typeface="Montserrat"/>
                <a:ea typeface="Montserrat"/>
                <a:cs typeface="Montserrat"/>
                <a:sym typeface="Montserrat"/>
              </a:rPr>
              <a:t>to Discuss:</a:t>
            </a:r>
            <a:endParaRPr sz="3600" b="0" i="0" u="none" strike="noStrike" cap="none" dirty="0">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2000" b="0" i="0" u="none" strike="noStrike" cap="none" dirty="0">
              <a:solidFill>
                <a:srgbClr val="002060"/>
              </a:solidFill>
              <a:latin typeface="Arial"/>
              <a:ea typeface="Arial"/>
              <a:cs typeface="Arial"/>
              <a:sym typeface="Arial"/>
            </a:endParaRPr>
          </a:p>
          <a:p>
            <a:pPr marR="0" lvl="0" algn="l" rtl="0">
              <a:lnSpc>
                <a:spcPct val="100000"/>
              </a:lnSpc>
              <a:spcBef>
                <a:spcPts val="0"/>
              </a:spcBef>
              <a:spcAft>
                <a:spcPts val="0"/>
              </a:spcAft>
            </a:pPr>
            <a:endParaRPr sz="2000" b="0" i="0" u="none" strike="noStrike" cap="none" dirty="0">
              <a:solidFill>
                <a:srgbClr val="002060"/>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en-US" sz="2000" dirty="0" smtClean="0">
                <a:solidFill>
                  <a:schemeClr val="lt1"/>
                </a:solidFill>
              </a:rPr>
              <a:t>Introduction</a:t>
            </a:r>
            <a:endParaRPr sz="2000" b="0" i="0" u="none" strike="noStrike" cap="none" dirty="0" smtClean="0">
              <a:solidFill>
                <a:schemeClr val="lt1"/>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en-US" sz="2000" dirty="0" smtClean="0">
                <a:solidFill>
                  <a:schemeClr val="lt1"/>
                </a:solidFill>
              </a:rPr>
              <a:t>Exploring dataset</a:t>
            </a:r>
            <a:endParaRPr dirty="0" smtClean="0"/>
          </a:p>
          <a:p>
            <a:pPr marL="342900" marR="0" lvl="0" indent="-342900" algn="l" rtl="0">
              <a:lnSpc>
                <a:spcPct val="100000"/>
              </a:lnSpc>
              <a:spcBef>
                <a:spcPts val="0"/>
              </a:spcBef>
              <a:spcAft>
                <a:spcPts val="0"/>
              </a:spcAft>
              <a:buFont typeface="Arial" panose="020B0604020202020204" pitchFamily="34" charset="0"/>
              <a:buChar char="•"/>
            </a:pPr>
            <a:r>
              <a:rPr lang="en-US" sz="2000" dirty="0" smtClean="0">
                <a:solidFill>
                  <a:schemeClr val="lt1"/>
                </a:solidFill>
              </a:rPr>
              <a:t>Feature Selection</a:t>
            </a:r>
          </a:p>
          <a:p>
            <a:pPr marL="342900" indent="-342900">
              <a:buFont typeface="Arial" panose="020B0604020202020204" pitchFamily="34" charset="0"/>
              <a:buChar char="•"/>
            </a:pPr>
            <a:r>
              <a:rPr lang="en-US" sz="2000" dirty="0">
                <a:solidFill>
                  <a:schemeClr val="lt1"/>
                </a:solidFill>
              </a:rPr>
              <a:t>EDA and Data </a:t>
            </a:r>
            <a:r>
              <a:rPr lang="en-US" sz="2000" dirty="0" smtClean="0">
                <a:solidFill>
                  <a:schemeClr val="lt1"/>
                </a:solidFill>
              </a:rPr>
              <a:t>Processing</a:t>
            </a:r>
            <a:endParaRPr lang="en-US" sz="2000" dirty="0"/>
          </a:p>
          <a:p>
            <a:pPr marL="342900" indent="-342900">
              <a:buFont typeface="Arial" panose="020B0604020202020204" pitchFamily="34" charset="0"/>
              <a:buChar char="•"/>
            </a:pPr>
            <a:r>
              <a:rPr lang="en-US" sz="2000" dirty="0" smtClean="0">
                <a:solidFill>
                  <a:schemeClr val="bg1"/>
                </a:solidFill>
              </a:rPr>
              <a:t>Applying the models</a:t>
            </a:r>
            <a:endParaRPr lang="en-US" sz="2000" dirty="0">
              <a:solidFill>
                <a:schemeClr val="bg1"/>
              </a:solidFill>
            </a:endParaRPr>
          </a:p>
          <a:p>
            <a:pPr marL="342900" indent="-342900">
              <a:buFont typeface="Arial" panose="020B0604020202020204" pitchFamily="34" charset="0"/>
              <a:buChar char="•"/>
            </a:pPr>
            <a:r>
              <a:rPr lang="en-US" sz="2000" b="0" i="0" u="none" strike="noStrike" cap="none" dirty="0" smtClean="0">
                <a:solidFill>
                  <a:schemeClr val="lt1"/>
                </a:solidFill>
                <a:latin typeface="Arial"/>
                <a:ea typeface="Arial"/>
                <a:cs typeface="Arial"/>
                <a:sym typeface="Arial"/>
              </a:rPr>
              <a:t>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23388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Conclusion</a:t>
            </a:r>
            <a:endParaRPr/>
          </a:p>
        </p:txBody>
      </p:sp>
      <p:sp>
        <p:nvSpPr>
          <p:cNvPr id="241" name="Google Shape;241;p30"/>
          <p:cNvSpPr txBox="1"/>
          <p:nvPr/>
        </p:nvSpPr>
        <p:spPr>
          <a:xfrm>
            <a:off x="134300" y="572700"/>
            <a:ext cx="8903700" cy="486282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1400"/>
              <a:buFont typeface="Arial"/>
              <a:buAutoNum type="arabicPeriod"/>
            </a:pPr>
            <a:r>
              <a:rPr lang="en-US" sz="1800" dirty="0" smtClean="0">
                <a:solidFill>
                  <a:schemeClr val="bg1"/>
                </a:solidFill>
              </a:rPr>
              <a:t>We </a:t>
            </a:r>
            <a:r>
              <a:rPr lang="en-US" sz="1800" dirty="0">
                <a:solidFill>
                  <a:schemeClr val="bg1"/>
                </a:solidFill>
              </a:rPr>
              <a:t>find that two different Machine Learning algorithms, </a:t>
            </a:r>
            <a:r>
              <a:rPr lang="en-US" sz="1800" dirty="0" smtClean="0">
                <a:solidFill>
                  <a:schemeClr val="bg1"/>
                </a:solidFill>
              </a:rPr>
              <a:t>Logistic Regression, Decision Tree, K Nearest Neighbor, Random </a:t>
            </a:r>
            <a:r>
              <a:rPr lang="en-US" sz="1800" dirty="0">
                <a:solidFill>
                  <a:schemeClr val="bg1"/>
                </a:solidFill>
              </a:rPr>
              <a:t>Forest (RF) and Extreme Gradient Boosting (XGBoost) produce accurate predictions of whether a firm will go bankrupt </a:t>
            </a:r>
            <a:r>
              <a:rPr lang="en-US" sz="1800" dirty="0" smtClean="0">
                <a:solidFill>
                  <a:schemeClr val="bg1"/>
                </a:solidFill>
              </a:rPr>
              <a:t>features</a:t>
            </a:r>
            <a:r>
              <a:rPr lang="en-US" sz="1800" dirty="0">
                <a:solidFill>
                  <a:schemeClr val="bg1"/>
                </a:solidFill>
              </a:rPr>
              <a:t>. </a:t>
            </a:r>
            <a:endParaRPr lang="en-US" sz="1800" dirty="0" smtClean="0">
              <a:solidFill>
                <a:schemeClr val="bg1"/>
              </a:solidFill>
            </a:endParaRPr>
          </a:p>
          <a:p>
            <a:pPr marL="342900" marR="0" lvl="0" indent="-342900" algn="l" rtl="0">
              <a:lnSpc>
                <a:spcPct val="100000"/>
              </a:lnSpc>
              <a:spcBef>
                <a:spcPts val="0"/>
              </a:spcBef>
              <a:spcAft>
                <a:spcPts val="0"/>
              </a:spcAft>
              <a:buClr>
                <a:schemeClr val="lt1"/>
              </a:buClr>
              <a:buSzPts val="1400"/>
              <a:buFont typeface="Arial"/>
              <a:buAutoNum type="arabicPeriod"/>
            </a:pPr>
            <a:r>
              <a:rPr lang="en-US" sz="1800" dirty="0" smtClean="0">
                <a:solidFill>
                  <a:schemeClr val="bg1"/>
                </a:solidFill>
              </a:rPr>
              <a:t>The </a:t>
            </a:r>
            <a:r>
              <a:rPr lang="en-US" sz="1800" dirty="0">
                <a:solidFill>
                  <a:schemeClr val="bg1"/>
                </a:solidFill>
              </a:rPr>
              <a:t>XGBoost based models perform exceptionally well, with </a:t>
            </a:r>
            <a:r>
              <a:rPr lang="en-US" sz="1800" dirty="0" smtClean="0">
                <a:solidFill>
                  <a:schemeClr val="bg1"/>
                </a:solidFill>
              </a:rPr>
              <a:t>96% </a:t>
            </a:r>
            <a:r>
              <a:rPr lang="en-US" sz="1800" dirty="0">
                <a:solidFill>
                  <a:schemeClr val="bg1"/>
                </a:solidFill>
              </a:rPr>
              <a:t>out-of-sample accuracy</a:t>
            </a:r>
            <a:r>
              <a:rPr lang="en-US" sz="1800" dirty="0" smtClean="0">
                <a:solidFill>
                  <a:schemeClr val="bg1"/>
                </a:solidFill>
              </a:rPr>
              <a:t>.</a:t>
            </a:r>
          </a:p>
          <a:p>
            <a:pPr marL="342900" marR="0" lvl="0" indent="-342900" algn="l" rtl="0">
              <a:lnSpc>
                <a:spcPct val="100000"/>
              </a:lnSpc>
              <a:spcBef>
                <a:spcPts val="0"/>
              </a:spcBef>
              <a:spcAft>
                <a:spcPts val="0"/>
              </a:spcAft>
              <a:buClr>
                <a:schemeClr val="lt1"/>
              </a:buClr>
              <a:buSzPts val="1400"/>
              <a:buFont typeface="Arial"/>
              <a:buAutoNum type="arabicPeriod"/>
            </a:pPr>
            <a:r>
              <a:rPr lang="en-US" sz="1800" dirty="0" smtClean="0">
                <a:solidFill>
                  <a:schemeClr val="bg1"/>
                </a:solidFill>
              </a:rPr>
              <a:t>This </a:t>
            </a:r>
            <a:r>
              <a:rPr lang="en-US" sz="1800" dirty="0">
                <a:solidFill>
                  <a:schemeClr val="bg1"/>
                </a:solidFill>
              </a:rPr>
              <a:t>study has used a substantially larger training dataset as compared to previous </a:t>
            </a:r>
            <a:r>
              <a:rPr lang="en-US" sz="1800" dirty="0" smtClean="0">
                <a:solidFill>
                  <a:schemeClr val="bg1"/>
                </a:solidFill>
              </a:rPr>
              <a:t>studies.</a:t>
            </a:r>
          </a:p>
          <a:p>
            <a:pPr marL="342900" indent="-342900">
              <a:buClr>
                <a:schemeClr val="lt1"/>
              </a:buClr>
              <a:buSzPts val="1400"/>
              <a:buFont typeface="Arial"/>
              <a:buAutoNum type="arabicPeriod"/>
            </a:pPr>
            <a:r>
              <a:rPr lang="en-US" sz="1800" dirty="0" smtClean="0">
                <a:solidFill>
                  <a:schemeClr val="bg1"/>
                </a:solidFill>
              </a:rPr>
              <a:t>An </a:t>
            </a:r>
            <a:r>
              <a:rPr lang="en-US" sz="1800" dirty="0">
                <a:solidFill>
                  <a:schemeClr val="bg1"/>
                </a:solidFill>
              </a:rPr>
              <a:t>application of our best performing </a:t>
            </a:r>
            <a:r>
              <a:rPr lang="en-US" sz="1800" dirty="0" smtClean="0">
                <a:solidFill>
                  <a:schemeClr val="bg1"/>
                </a:solidFill>
              </a:rPr>
              <a:t>XGBoost.</a:t>
            </a:r>
            <a:r>
              <a:rPr lang="en-US" sz="1800" dirty="0">
                <a:solidFill>
                  <a:schemeClr val="bg1"/>
                </a:solidFill>
              </a:rPr>
              <a:t> Extreme Gradient Boosting (XGBoost) produce accurate predictions of whether a firm will go bankrupt </a:t>
            </a:r>
            <a:r>
              <a:rPr lang="en-US" sz="1800" dirty="0" smtClean="0">
                <a:solidFill>
                  <a:schemeClr val="bg1"/>
                </a:solidFill>
              </a:rPr>
              <a:t>with the selected features</a:t>
            </a:r>
            <a:r>
              <a:rPr lang="en-US" sz="1800" dirty="0">
                <a:solidFill>
                  <a:schemeClr val="bg1"/>
                </a:solidFill>
              </a:rPr>
              <a:t>. </a:t>
            </a:r>
          </a:p>
          <a:p>
            <a:pPr marR="0" lvl="0" algn="l" rtl="0">
              <a:lnSpc>
                <a:spcPct val="100000"/>
              </a:lnSpc>
              <a:spcBef>
                <a:spcPts val="0"/>
              </a:spcBef>
              <a:spcAft>
                <a:spcPts val="0"/>
              </a:spcAft>
              <a:buClr>
                <a:schemeClr val="lt1"/>
              </a:buClr>
              <a:buSzPts val="1400"/>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23388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smtClean="0"/>
              <a:t>Challenges</a:t>
            </a:r>
            <a:endParaRPr dirty="0"/>
          </a:p>
        </p:txBody>
      </p:sp>
      <p:sp>
        <p:nvSpPr>
          <p:cNvPr id="241" name="Google Shape;241;p30"/>
          <p:cNvSpPr txBox="1"/>
          <p:nvPr/>
        </p:nvSpPr>
        <p:spPr>
          <a:xfrm>
            <a:off x="134300" y="572700"/>
            <a:ext cx="8903700" cy="30777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1400"/>
              <a:buFont typeface="Arial" panose="020B0604020202020204" pitchFamily="34" charset="0"/>
              <a:buChar char="•"/>
            </a:pPr>
            <a:r>
              <a:rPr lang="en-US" sz="2400" dirty="0">
                <a:solidFill>
                  <a:schemeClr val="bg1"/>
                </a:solidFill>
              </a:rPr>
              <a:t>B</a:t>
            </a:r>
            <a:r>
              <a:rPr lang="en-US" sz="2400" dirty="0" smtClean="0">
                <a:solidFill>
                  <a:schemeClr val="bg1"/>
                </a:solidFill>
              </a:rPr>
              <a:t>alancing the trade off between recall and precision was a major challenge.</a:t>
            </a:r>
          </a:p>
          <a:p>
            <a:pPr marL="342900" marR="0" lvl="0" indent="-342900" algn="l" rtl="0">
              <a:lnSpc>
                <a:spcPct val="100000"/>
              </a:lnSpc>
              <a:spcBef>
                <a:spcPts val="0"/>
              </a:spcBef>
              <a:spcAft>
                <a:spcPts val="0"/>
              </a:spcAft>
              <a:buClr>
                <a:schemeClr val="lt1"/>
              </a:buClr>
              <a:buSzPts val="1400"/>
              <a:buFont typeface="Arial" panose="020B0604020202020204" pitchFamily="34" charset="0"/>
              <a:buChar char="•"/>
            </a:pPr>
            <a:r>
              <a:rPr lang="en-US" sz="2400" dirty="0" smtClean="0">
                <a:solidFill>
                  <a:schemeClr val="bg1"/>
                </a:solidFill>
              </a:rPr>
              <a:t>Feature selection and choosing the </a:t>
            </a:r>
            <a:r>
              <a:rPr lang="en-US" sz="2400" smtClean="0">
                <a:solidFill>
                  <a:schemeClr val="bg1"/>
                </a:solidFill>
              </a:rPr>
              <a:t>right technique</a:t>
            </a:r>
          </a:p>
          <a:p>
            <a:pPr marL="342900" marR="0" lvl="0" indent="-342900" algn="l" rtl="0">
              <a:lnSpc>
                <a:spcPct val="100000"/>
              </a:lnSpc>
              <a:spcBef>
                <a:spcPts val="0"/>
              </a:spcBef>
              <a:spcAft>
                <a:spcPts val="0"/>
              </a:spcAft>
              <a:buClr>
                <a:schemeClr val="lt1"/>
              </a:buClr>
              <a:buSzPts val="1400"/>
              <a:buFont typeface="Arial" panose="020B0604020202020204" pitchFamily="34" charset="0"/>
              <a:buChar char="•"/>
            </a:pPr>
            <a:r>
              <a:rPr lang="en-US" sz="2400" smtClean="0">
                <a:solidFill>
                  <a:schemeClr val="bg1"/>
                </a:solidFill>
              </a:rPr>
              <a:t>Deadline </a:t>
            </a:r>
            <a:r>
              <a:rPr lang="en-US" sz="2400" dirty="0" smtClean="0">
                <a:solidFill>
                  <a:schemeClr val="bg1"/>
                </a:solidFill>
              </a:rPr>
              <a:t>felt a little strained. But it all worked out for the best. </a:t>
            </a:r>
            <a:endParaRPr sz="2400" b="0" i="0" u="none" strike="noStrike" cap="none" dirty="0">
              <a:solidFill>
                <a:srgbClr val="000000"/>
              </a:solidFil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chemeClr val="lt1"/>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9194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3044626" y="359595"/>
            <a:ext cx="2808000" cy="89385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sz="3600" b="1" dirty="0" smtClean="0"/>
              <a:t>Problem Statement</a:t>
            </a:r>
            <a:endParaRPr sz="3600" b="1" dirty="0"/>
          </a:p>
        </p:txBody>
      </p:sp>
      <p:sp>
        <p:nvSpPr>
          <p:cNvPr id="54" name="Google Shape;54;p3"/>
          <p:cNvSpPr txBox="1">
            <a:spLocks noGrp="1"/>
          </p:cNvSpPr>
          <p:nvPr>
            <p:ph type="body" idx="1"/>
          </p:nvPr>
        </p:nvSpPr>
        <p:spPr>
          <a:xfrm>
            <a:off x="226351" y="1387010"/>
            <a:ext cx="8753261" cy="3113071"/>
          </a:xfrm>
          <a:prstGeom prst="rect">
            <a:avLst/>
          </a:prstGeom>
          <a:noFill/>
          <a:ln>
            <a:noFill/>
          </a:ln>
        </p:spPr>
        <p:txBody>
          <a:bodyPr spcFirstLastPara="1" wrap="square" lIns="91425" tIns="91425" rIns="91425" bIns="91425" anchor="t" anchorCtr="0">
            <a:noAutofit/>
          </a:bodyPr>
          <a:lstStyle/>
          <a:p>
            <a:pPr>
              <a:buClr>
                <a:schemeClr val="bg1"/>
              </a:buClr>
            </a:pPr>
            <a:r>
              <a:rPr lang="en-US" sz="1800" dirty="0">
                <a:solidFill>
                  <a:schemeClr val="bg1"/>
                </a:solidFill>
              </a:rPr>
              <a:t>Prediction of bankruptcy is a phenomenon of increasing interest to firms who stand to loose money because on unpaid debts. Since computers can store huge dataset pertaining to bankruptcy making accurate predictions from them before hand is becoming </a:t>
            </a:r>
            <a:r>
              <a:rPr lang="en-US" sz="1800" dirty="0" smtClean="0">
                <a:solidFill>
                  <a:schemeClr val="bg1"/>
                </a:solidFill>
              </a:rPr>
              <a:t>important.</a:t>
            </a:r>
          </a:p>
          <a:p>
            <a:pPr>
              <a:buClr>
                <a:schemeClr val="bg1"/>
              </a:buClr>
            </a:pPr>
            <a:r>
              <a:rPr lang="en-US" sz="1800" dirty="0" smtClean="0">
                <a:solidFill>
                  <a:schemeClr val="bg1"/>
                </a:solidFill>
              </a:rPr>
              <a:t>The </a:t>
            </a:r>
            <a:r>
              <a:rPr lang="en-US" sz="1800" dirty="0">
                <a:solidFill>
                  <a:schemeClr val="bg1"/>
                </a:solidFill>
              </a:rPr>
              <a:t>data were collected from the Taiwan Economic Journal for the years 1999 to 2009. Company bankruptcy was defined based on the business regulations of the Taiwan Stock </a:t>
            </a:r>
            <a:r>
              <a:rPr lang="en-US" sz="1800" dirty="0" smtClean="0">
                <a:solidFill>
                  <a:schemeClr val="bg1"/>
                </a:solidFill>
              </a:rPr>
              <a:t>Exchange.</a:t>
            </a:r>
          </a:p>
          <a:p>
            <a:pPr>
              <a:buClr>
                <a:schemeClr val="bg1"/>
              </a:buClr>
            </a:pPr>
            <a:r>
              <a:rPr lang="en-US" sz="1800" dirty="0" smtClean="0">
                <a:solidFill>
                  <a:schemeClr val="bg1"/>
                </a:solidFill>
              </a:rPr>
              <a:t>In </a:t>
            </a:r>
            <a:r>
              <a:rPr lang="en-US" sz="1800" dirty="0">
                <a:solidFill>
                  <a:schemeClr val="bg1"/>
                </a:solidFill>
              </a:rPr>
              <a:t>this project you will use various classification algorithms on bankruptcy dataset to predict bankruptcies with satisfying accuracies long before the actual event.</a:t>
            </a:r>
          </a:p>
          <a:p>
            <a:pPr>
              <a:buClrTx/>
            </a:pPr>
            <a:endParaRPr lang="en-US" sz="2000" dirty="0" smtClean="0">
              <a:solidFill>
                <a:schemeClr val="bg1"/>
              </a:solidFill>
            </a:endParaRPr>
          </a:p>
          <a:p>
            <a:pPr marL="457200" lvl="0" indent="-304800" algn="l" rtl="0">
              <a:lnSpc>
                <a:spcPct val="115000"/>
              </a:lnSpc>
              <a:spcBef>
                <a:spcPts val="0"/>
              </a:spcBef>
              <a:spcAft>
                <a:spcPts val="0"/>
              </a:spcAft>
              <a:buSzPts val="1200"/>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3044626" y="359595"/>
            <a:ext cx="2808000" cy="89385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sz="3600" b="1" dirty="0" smtClean="0"/>
              <a:t>Data Pipeline</a:t>
            </a:r>
            <a:endParaRPr sz="3600" b="1" dirty="0"/>
          </a:p>
        </p:txBody>
      </p:sp>
      <p:sp>
        <p:nvSpPr>
          <p:cNvPr id="54" name="Google Shape;54;p3"/>
          <p:cNvSpPr txBox="1">
            <a:spLocks noGrp="1"/>
          </p:cNvSpPr>
          <p:nvPr>
            <p:ph type="body" idx="1"/>
          </p:nvPr>
        </p:nvSpPr>
        <p:spPr>
          <a:xfrm>
            <a:off x="226351" y="1387010"/>
            <a:ext cx="8753261" cy="3113071"/>
          </a:xfrm>
          <a:prstGeom prst="rect">
            <a:avLst/>
          </a:prstGeom>
          <a:noFill/>
          <a:ln>
            <a:noFill/>
          </a:ln>
        </p:spPr>
        <p:txBody>
          <a:bodyPr spcFirstLastPara="1" wrap="square" lIns="91425" tIns="91425" rIns="91425" bIns="91425" anchor="t" anchorCtr="0">
            <a:noAutofit/>
          </a:bodyPr>
          <a:lstStyle/>
          <a:p>
            <a:pPr>
              <a:buClr>
                <a:schemeClr val="bg1"/>
              </a:buClr>
            </a:pPr>
            <a:r>
              <a:rPr lang="en-US" sz="1800" dirty="0">
                <a:solidFill>
                  <a:schemeClr val="bg1"/>
                </a:solidFill>
              </a:rPr>
              <a:t>The data were collected from the Taiwan Economic Journal for the years 1999 to 2009. Company bankruptcy was defined based on the business regulations of the Taiwan Stock Exchange.</a:t>
            </a:r>
          </a:p>
          <a:p>
            <a:pPr>
              <a:buClr>
                <a:schemeClr val="bg1"/>
              </a:buClr>
            </a:pPr>
            <a:r>
              <a:rPr lang="en-US" sz="1800" dirty="0" smtClean="0">
                <a:solidFill>
                  <a:schemeClr val="bg1"/>
                </a:solidFill>
              </a:rPr>
              <a:t>The dataset consists of 96 features including dependent variable and 6819 rows.</a:t>
            </a:r>
          </a:p>
          <a:p>
            <a:pPr>
              <a:buClr>
                <a:schemeClr val="bg1"/>
              </a:buClr>
            </a:pPr>
            <a:r>
              <a:rPr lang="en-US" sz="1800" dirty="0" smtClean="0">
                <a:solidFill>
                  <a:schemeClr val="bg1"/>
                </a:solidFill>
              </a:rPr>
              <a:t>Cleaning the data: The data was checked for null values and categorical values.</a:t>
            </a:r>
          </a:p>
          <a:p>
            <a:pPr>
              <a:buClr>
                <a:schemeClr val="bg1"/>
              </a:buClr>
            </a:pPr>
            <a:r>
              <a:rPr lang="en-US" sz="1800" dirty="0" smtClean="0">
                <a:solidFill>
                  <a:schemeClr val="bg1"/>
                </a:solidFill>
              </a:rPr>
              <a:t>Feature selection: Correlated values are used as important features.</a:t>
            </a:r>
          </a:p>
          <a:p>
            <a:pPr>
              <a:buClr>
                <a:schemeClr val="bg1"/>
              </a:buClr>
            </a:pPr>
            <a:r>
              <a:rPr lang="en-US" sz="1800" dirty="0" smtClean="0">
                <a:solidFill>
                  <a:schemeClr val="bg1"/>
                </a:solidFill>
              </a:rPr>
              <a:t>EDA: To check the skewness and removing the outliers.</a:t>
            </a:r>
          </a:p>
          <a:p>
            <a:pPr>
              <a:buClr>
                <a:schemeClr val="bg1"/>
              </a:buClr>
            </a:pPr>
            <a:r>
              <a:rPr lang="en-US" sz="1800" dirty="0" smtClean="0">
                <a:solidFill>
                  <a:schemeClr val="bg1"/>
                </a:solidFill>
              </a:rPr>
              <a:t>Model Testing: Combination of different models are used to get the optimal result.</a:t>
            </a:r>
          </a:p>
          <a:p>
            <a:pPr>
              <a:buClr>
                <a:schemeClr val="bg1"/>
              </a:buClr>
            </a:pPr>
            <a:endParaRPr lang="en-US" sz="2000" dirty="0" smtClean="0">
              <a:solidFill>
                <a:schemeClr val="bg1"/>
              </a:solidFill>
            </a:endParaRPr>
          </a:p>
          <a:p>
            <a:pPr marL="457200" lvl="0" indent="-304800" algn="l" rtl="0">
              <a:lnSpc>
                <a:spcPct val="115000"/>
              </a:lnSpc>
              <a:spcBef>
                <a:spcPts val="0"/>
              </a:spcBef>
              <a:spcAft>
                <a:spcPts val="0"/>
              </a:spcAft>
              <a:buSzPts val="1200"/>
              <a:buChar char="●"/>
            </a:pPr>
            <a:endParaRPr dirty="0"/>
          </a:p>
        </p:txBody>
      </p:sp>
    </p:spTree>
    <p:extLst>
      <p:ext uri="{BB962C8B-B14F-4D97-AF65-F5344CB8AC3E}">
        <p14:creationId xmlns:p14="http://schemas.microsoft.com/office/powerpoint/2010/main" val="211743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3119700" y="0"/>
            <a:ext cx="2808000" cy="7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sz="2800" b="1">
                <a:solidFill>
                  <a:schemeClr val="dk1"/>
                </a:solidFill>
              </a:rPr>
              <a:t>Data Summary </a:t>
            </a:r>
            <a:endParaRPr sz="2800" b="1">
              <a:solidFill>
                <a:schemeClr val="dk1"/>
              </a:solidFill>
            </a:endParaRPr>
          </a:p>
        </p:txBody>
      </p:sp>
      <p:pic>
        <p:nvPicPr>
          <p:cNvPr id="2" name="Picture 1"/>
          <p:cNvPicPr>
            <a:picLocks noChangeAspect="1"/>
          </p:cNvPicPr>
          <p:nvPr/>
        </p:nvPicPr>
        <p:blipFill>
          <a:blip r:embed="rId3"/>
          <a:stretch>
            <a:fillRect/>
          </a:stretch>
        </p:blipFill>
        <p:spPr>
          <a:xfrm>
            <a:off x="2085654" y="847484"/>
            <a:ext cx="5367127" cy="4090316"/>
          </a:xfrm>
          <a:prstGeom prst="rect">
            <a:avLst/>
          </a:prstGeom>
        </p:spPr>
      </p:pic>
      <p:sp>
        <p:nvSpPr>
          <p:cNvPr id="60" name="Google Shape;60;p4"/>
          <p:cNvSpPr txBox="1">
            <a:spLocks noGrp="1"/>
          </p:cNvSpPr>
          <p:nvPr>
            <p:ph type="body" idx="1"/>
          </p:nvPr>
        </p:nvSpPr>
        <p:spPr>
          <a:xfrm>
            <a:off x="342522" y="755700"/>
            <a:ext cx="8544624" cy="4206718"/>
          </a:xfrm>
          <a:prstGeom prst="rect">
            <a:avLst/>
          </a:prstGeom>
          <a:noFill/>
          <a:ln>
            <a:noFill/>
          </a:ln>
        </p:spPr>
        <p:txBody>
          <a:bodyPr spcFirstLastPara="1" wrap="square" lIns="91425" tIns="91425" rIns="91425" bIns="91425" anchor="t" anchorCtr="0">
            <a:noAutofit/>
          </a:bodyPr>
          <a:lstStyle/>
          <a:p>
            <a:pPr marL="152400" indent="0">
              <a:buNone/>
            </a:pPr>
            <a:endParaRPr lang="en-US" sz="1400" dirty="0">
              <a:solidFill>
                <a:schemeClr val="accent3">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Visualize the target variable</a:t>
            </a:r>
            <a:endParaRPr lang="en-US" dirty="0"/>
          </a:p>
        </p:txBody>
      </p:sp>
      <p:sp>
        <p:nvSpPr>
          <p:cNvPr id="3" name="Text Placeholder 2"/>
          <p:cNvSpPr>
            <a:spLocks noGrp="1"/>
          </p:cNvSpPr>
          <p:nvPr>
            <p:ph type="body" idx="1"/>
          </p:nvPr>
        </p:nvSpPr>
        <p:spPr/>
        <p:txBody>
          <a:bodyPr/>
          <a:lstStyle/>
          <a:p>
            <a:pPr>
              <a:buClr>
                <a:schemeClr val="bg1"/>
              </a:buClr>
            </a:pPr>
            <a:r>
              <a:rPr lang="en-US" dirty="0">
                <a:solidFill>
                  <a:schemeClr val="bg1"/>
                </a:solidFill>
              </a:rPr>
              <a:t>We can see that there is high imbalance in dependent variable. Only 220 out of 6819 companies are bankrupt</a:t>
            </a:r>
            <a:r>
              <a:rPr lang="en-US" dirty="0" smtClean="0">
                <a:solidFill>
                  <a:schemeClr val="bg1"/>
                </a:solidFill>
              </a:rPr>
              <a:t>.</a:t>
            </a:r>
            <a:endParaRPr lang="en-US" dirty="0" smtClean="0"/>
          </a:p>
          <a:p>
            <a:pPr>
              <a:buClr>
                <a:schemeClr val="bg1"/>
              </a:buClr>
            </a:pPr>
            <a:r>
              <a:rPr lang="en-US" dirty="0" smtClean="0">
                <a:solidFill>
                  <a:schemeClr val="bg1"/>
                </a:solidFill>
              </a:rPr>
              <a:t>Hence we apply SMOTE technique to balance this feature.</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4346185" y="1311299"/>
            <a:ext cx="4458768" cy="3257701"/>
          </a:xfrm>
          <a:prstGeom prst="rect">
            <a:avLst/>
          </a:prstGeom>
        </p:spPr>
      </p:pic>
    </p:spTree>
    <p:extLst>
      <p:ext uri="{BB962C8B-B14F-4D97-AF65-F5344CB8AC3E}">
        <p14:creationId xmlns:p14="http://schemas.microsoft.com/office/powerpoint/2010/main" val="480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3119700" y="226030"/>
            <a:ext cx="2808000" cy="81166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smtClean="0"/>
              <a:t>Feature Selection</a:t>
            </a:r>
            <a:r>
              <a:rPr lang="en-US" sz="2800" b="1" dirty="0" smtClean="0">
                <a:solidFill>
                  <a:schemeClr val="dk1"/>
                </a:solidFill>
              </a:rPr>
              <a:t> </a:t>
            </a:r>
            <a:endParaRPr sz="2800" b="1" dirty="0">
              <a:solidFill>
                <a:schemeClr val="dk1"/>
              </a:solidFill>
            </a:endParaRPr>
          </a:p>
        </p:txBody>
      </p:sp>
      <p:sp>
        <p:nvSpPr>
          <p:cNvPr id="66" name="Google Shape;66;p5"/>
          <p:cNvSpPr txBox="1">
            <a:spLocks noGrp="1"/>
          </p:cNvSpPr>
          <p:nvPr>
            <p:ph type="body" idx="1"/>
          </p:nvPr>
        </p:nvSpPr>
        <p:spPr>
          <a:xfrm>
            <a:off x="342522" y="1253446"/>
            <a:ext cx="8544624" cy="3708971"/>
          </a:xfrm>
          <a:prstGeom prst="rect">
            <a:avLst/>
          </a:prstGeom>
          <a:noFill/>
          <a:ln>
            <a:noFill/>
          </a:ln>
        </p:spPr>
        <p:txBody>
          <a:bodyPr spcFirstLastPara="1" wrap="square" lIns="91425" tIns="91425" rIns="91425" bIns="91425" anchor="t" anchorCtr="0">
            <a:noAutofit/>
          </a:bodyPr>
          <a:lstStyle/>
          <a:p>
            <a:pPr>
              <a:buClr>
                <a:schemeClr val="bg1"/>
              </a:buClr>
            </a:pPr>
            <a:r>
              <a:rPr lang="en-US" sz="1600" dirty="0">
                <a:solidFill>
                  <a:schemeClr val="bg1"/>
                </a:solidFill>
              </a:rPr>
              <a:t>Checking for correlation among the features using heatmap is good but it is very difficult to get an insight from the heatmap as we have huge number of features in our dataset</a:t>
            </a:r>
            <a:r>
              <a:rPr lang="en-US" sz="1600" dirty="0" smtClean="0">
                <a:solidFill>
                  <a:schemeClr val="bg1"/>
                </a:solidFill>
              </a:rPr>
              <a:t>.</a:t>
            </a:r>
          </a:p>
          <a:p>
            <a:pPr>
              <a:buClr>
                <a:schemeClr val="bg1"/>
              </a:buClr>
            </a:pPr>
            <a:r>
              <a:rPr lang="en-US" sz="1600" dirty="0" smtClean="0">
                <a:solidFill>
                  <a:schemeClr val="bg1"/>
                </a:solidFill>
              </a:rPr>
              <a:t> </a:t>
            </a:r>
            <a:r>
              <a:rPr lang="en-US" sz="1600" dirty="0">
                <a:solidFill>
                  <a:schemeClr val="bg1"/>
                </a:solidFill>
              </a:rPr>
              <a:t>Hence, we're taking the correlated features using feature selection</a:t>
            </a:r>
            <a:r>
              <a:rPr lang="en-US" sz="1600" dirty="0" smtClean="0">
                <a:solidFill>
                  <a:schemeClr val="bg1"/>
                </a:solidFill>
              </a:rPr>
              <a:t>.</a:t>
            </a:r>
            <a:endParaRPr lang="en-US" sz="1600" dirty="0">
              <a:solidFill>
                <a:schemeClr val="bg1"/>
              </a:solidFill>
            </a:endParaRPr>
          </a:p>
          <a:p>
            <a:pPr>
              <a:buClr>
                <a:schemeClr val="bg1"/>
              </a:buClr>
            </a:pPr>
            <a:r>
              <a:rPr lang="en-US" sz="1600" dirty="0">
                <a:solidFill>
                  <a:schemeClr val="bg1"/>
                </a:solidFill>
              </a:rPr>
              <a:t>Using feature selection we get 25 columns which are highly correlated. We will proceed with these features.</a:t>
            </a:r>
            <a:endParaRPr sz="1600" dirty="0">
              <a:solidFill>
                <a:schemeClr val="bg1"/>
              </a:solidFill>
            </a:endParaRPr>
          </a:p>
        </p:txBody>
      </p:sp>
    </p:spTree>
    <p:extLst>
      <p:ext uri="{BB962C8B-B14F-4D97-AF65-F5344CB8AC3E}">
        <p14:creationId xmlns:p14="http://schemas.microsoft.com/office/powerpoint/2010/main" val="155942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7"/>
          <p:cNvSpPr txBox="1">
            <a:spLocks noGrp="1"/>
          </p:cNvSpPr>
          <p:nvPr>
            <p:ph type="title"/>
          </p:nvPr>
        </p:nvSpPr>
        <p:spPr>
          <a:xfrm>
            <a:off x="291151"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400" dirty="0"/>
              <a:t>Correlation</a:t>
            </a:r>
            <a:r>
              <a:rPr lang="en-US" sz="2400" dirty="0">
                <a:solidFill>
                  <a:schemeClr val="dk1"/>
                </a:solidFill>
              </a:rPr>
              <a:t> between </a:t>
            </a:r>
            <a:r>
              <a:rPr lang="en-US" sz="2400" dirty="0" smtClean="0">
                <a:solidFill>
                  <a:schemeClr val="dk1"/>
                </a:solidFill>
              </a:rPr>
              <a:t>selected features.</a:t>
            </a:r>
            <a:r>
              <a:rPr lang="en-US" sz="2400" dirty="0">
                <a:solidFill>
                  <a:schemeClr val="dk1"/>
                </a:solidFill>
              </a:rPr>
              <a:t/>
            </a:r>
            <a:br>
              <a:rPr lang="en-US" sz="2400" dirty="0">
                <a:solidFill>
                  <a:schemeClr val="dk1"/>
                </a:solidFill>
              </a:rPr>
            </a:br>
            <a:endParaRPr sz="2400" dirty="0">
              <a:solidFill>
                <a:schemeClr val="dk1"/>
              </a:solidFill>
            </a:endParaRPr>
          </a:p>
        </p:txBody>
      </p:sp>
      <p:pic>
        <p:nvPicPr>
          <p:cNvPr id="2" name="Picture 1"/>
          <p:cNvPicPr>
            <a:picLocks noChangeAspect="1"/>
          </p:cNvPicPr>
          <p:nvPr/>
        </p:nvPicPr>
        <p:blipFill>
          <a:blip r:embed="rId3"/>
          <a:stretch>
            <a:fillRect/>
          </a:stretch>
        </p:blipFill>
        <p:spPr>
          <a:xfrm>
            <a:off x="291151" y="572700"/>
            <a:ext cx="7815159" cy="44022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Detecting and capping </a:t>
            </a:r>
            <a:r>
              <a:rPr lang="en-US" b="1" dirty="0"/>
              <a:t>outliers</a:t>
            </a:r>
          </a:p>
        </p:txBody>
      </p:sp>
      <p:sp>
        <p:nvSpPr>
          <p:cNvPr id="5" name="Text Placeholder 4"/>
          <p:cNvSpPr>
            <a:spLocks noGrp="1"/>
          </p:cNvSpPr>
          <p:nvPr>
            <p:ph type="body" idx="1"/>
          </p:nvPr>
        </p:nvSpPr>
        <p:spPr/>
        <p:txBody>
          <a:bodyPr/>
          <a:lstStyle/>
          <a:p>
            <a:pPr>
              <a:buClr>
                <a:schemeClr val="bg1"/>
              </a:buClr>
            </a:pPr>
            <a:r>
              <a:rPr lang="en-US" sz="1100" dirty="0">
                <a:solidFill>
                  <a:schemeClr val="bg1"/>
                </a:solidFill>
              </a:rPr>
              <a:t>The data has many outliers and it can be seen that it is very </a:t>
            </a:r>
            <a:r>
              <a:rPr lang="en-US" sz="1100" dirty="0" smtClean="0">
                <a:solidFill>
                  <a:schemeClr val="bg1"/>
                </a:solidFill>
              </a:rPr>
              <a:t>skewed.</a:t>
            </a:r>
          </a:p>
          <a:p>
            <a:pPr>
              <a:buClr>
                <a:schemeClr val="bg1"/>
              </a:buClr>
            </a:pPr>
            <a:r>
              <a:rPr lang="en-US" sz="1100" dirty="0" smtClean="0">
                <a:solidFill>
                  <a:schemeClr val="bg1"/>
                </a:solidFill>
              </a:rPr>
              <a:t>Many </a:t>
            </a:r>
            <a:r>
              <a:rPr lang="en-US" sz="1100" dirty="0">
                <a:solidFill>
                  <a:schemeClr val="bg1"/>
                </a:solidFill>
              </a:rPr>
              <a:t>columns are highly skewed, both in left and right direction.</a:t>
            </a:r>
          </a:p>
          <a:p>
            <a:r>
              <a:rPr lang="en-US" sz="1100" dirty="0">
                <a:solidFill>
                  <a:schemeClr val="bg1"/>
                </a:solidFill>
              </a:rPr>
              <a:t>We found that a lot of columns have high </a:t>
            </a:r>
            <a:r>
              <a:rPr lang="en-US" sz="1100" dirty="0" smtClean="0">
                <a:solidFill>
                  <a:schemeClr val="bg1"/>
                </a:solidFill>
              </a:rPr>
              <a:t>kurtosis.</a:t>
            </a:r>
          </a:p>
          <a:p>
            <a:r>
              <a:rPr lang="en-US" sz="1100" dirty="0" smtClean="0">
                <a:solidFill>
                  <a:schemeClr val="bg1"/>
                </a:solidFill>
              </a:rPr>
              <a:t>A </a:t>
            </a:r>
            <a:r>
              <a:rPr lang="en-US" sz="1100" dirty="0">
                <a:solidFill>
                  <a:schemeClr val="bg1"/>
                </a:solidFill>
              </a:rPr>
              <a:t>company is more likely to go bankrupt, if the value of features such as ROA(A) value is low</a:t>
            </a:r>
            <a:r>
              <a:rPr lang="en-US" sz="1100" dirty="0" smtClean="0">
                <a:solidFill>
                  <a:schemeClr val="bg1"/>
                </a:solidFill>
              </a:rPr>
              <a:t>.</a:t>
            </a:r>
          </a:p>
          <a:p>
            <a:pPr>
              <a:buClr>
                <a:schemeClr val="bg1"/>
              </a:buClr>
            </a:pPr>
            <a:r>
              <a:rPr lang="en-US" sz="1100" dirty="0" smtClean="0">
                <a:solidFill>
                  <a:schemeClr val="bg1"/>
                </a:solidFill>
              </a:rPr>
              <a:t>Outliers are capped at 80 percentile value at upper side and 20 percentile at lower side</a:t>
            </a:r>
            <a:endParaRPr lang="en-US" sz="1100" dirty="0">
              <a:solidFill>
                <a:schemeClr val="bg1"/>
              </a:solidFill>
            </a:endParaRPr>
          </a:p>
        </p:txBody>
      </p:sp>
      <p:pic>
        <p:nvPicPr>
          <p:cNvPr id="6" name="Picture 5"/>
          <p:cNvPicPr>
            <a:picLocks noChangeAspect="1"/>
          </p:cNvPicPr>
          <p:nvPr/>
        </p:nvPicPr>
        <p:blipFill>
          <a:blip r:embed="rId2"/>
          <a:stretch>
            <a:fillRect/>
          </a:stretch>
        </p:blipFill>
        <p:spPr>
          <a:xfrm>
            <a:off x="3349375" y="1643864"/>
            <a:ext cx="5739609" cy="2925135"/>
          </a:xfrm>
          <a:prstGeom prst="rect">
            <a:avLst/>
          </a:prstGeom>
        </p:spPr>
      </p:pic>
    </p:spTree>
    <p:extLst>
      <p:ext uri="{BB962C8B-B14F-4D97-AF65-F5344CB8AC3E}">
        <p14:creationId xmlns:p14="http://schemas.microsoft.com/office/powerpoint/2010/main" val="290874651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TotalTime>
  <Words>646</Words>
  <Application>Microsoft Office PowerPoint</Application>
  <PresentationFormat>On-screen Show (16:9)</PresentationFormat>
  <Paragraphs>85</Paragraphs>
  <Slides>21</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Montserrat</vt:lpstr>
      <vt:lpstr>Simple Light</vt:lpstr>
      <vt:lpstr>           Capstone Project-3 Supervised ML- Classification COMPANY BANKRUPTCY PREDICTION   </vt:lpstr>
      <vt:lpstr>   </vt:lpstr>
      <vt:lpstr>Problem Statement</vt:lpstr>
      <vt:lpstr>Data Pipeline</vt:lpstr>
      <vt:lpstr>Data Summary </vt:lpstr>
      <vt:lpstr>Visualize the target variable</vt:lpstr>
      <vt:lpstr>   Feature Selection </vt:lpstr>
      <vt:lpstr>Correlation between selected features. </vt:lpstr>
      <vt:lpstr>Detecting and capping outliers</vt:lpstr>
      <vt:lpstr>Model Testing</vt:lpstr>
      <vt:lpstr>Model Testing by Logistic regression</vt:lpstr>
      <vt:lpstr>Model Testing by K Nearest Neighbors</vt:lpstr>
      <vt:lpstr>Model Testing by  XG boost </vt:lpstr>
      <vt:lpstr>Model Testing by Kernel SV </vt:lpstr>
      <vt:lpstr>Model Testing by Gaussian Naive Baye's </vt:lpstr>
      <vt:lpstr>Model Testing by  Decision Tree </vt:lpstr>
      <vt:lpstr>Model Testing by Random Forest </vt:lpstr>
      <vt:lpstr>Comparing accuracies:  </vt:lpstr>
      <vt:lpstr>Comparing f1_score: </vt:lpstr>
      <vt:lpstr>Conclusion</vt:lpstr>
      <vt:lpstr>Challenges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Tubai</dc:creator>
  <cp:lastModifiedBy>Microsoft account</cp:lastModifiedBy>
  <cp:revision>42</cp:revision>
  <dcterms:modified xsi:type="dcterms:W3CDTF">2022-05-18T00:13:14Z</dcterms:modified>
</cp:coreProperties>
</file>