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MoPwLM1Sr0qXK0hRZMrRUOZ19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61722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68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72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9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34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021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96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892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57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08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06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10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5025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499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47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205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029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186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668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625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16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8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36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969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55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89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97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16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49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468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 name="Google Shape;1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3" name="Google Shape;2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
        <p:cNvGrpSpPr/>
        <p:nvPr/>
      </p:nvGrpSpPr>
      <p:grpSpPr>
        <a:xfrm>
          <a:off x="0" y="0"/>
          <a:ext cx="0" cy="0"/>
          <a:chOff x="0" y="0"/>
          <a:chExt cx="0" cy="0"/>
        </a:xfrm>
      </p:grpSpPr>
      <p:sp>
        <p:nvSpPr>
          <p:cNvPr id="25" name="Google Shape;25;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7" name="Google Shape;27;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 name="Google Shape;28;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
        <p:cNvGrpSpPr/>
        <p:nvPr/>
      </p:nvGrpSpPr>
      <p:grpSpPr>
        <a:xfrm>
          <a:off x="0" y="0"/>
          <a:ext cx="0" cy="0"/>
          <a:chOff x="0" y="0"/>
          <a:chExt cx="0" cy="0"/>
        </a:xfrm>
      </p:grpSpPr>
      <p:sp>
        <p:nvSpPr>
          <p:cNvPr id="34" name="Google Shape;34;p38"/>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 name="Google Shape;35;p38"/>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6" name="Google Shape;36;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1"/>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315749" y="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a:t>
            </a:r>
            <a:r>
              <a:rPr lang="en-US" sz="4200" b="1" dirty="0" smtClean="0">
                <a:solidFill>
                  <a:srgbClr val="CC0000"/>
                </a:solidFill>
                <a:latin typeface="Montserrat"/>
                <a:ea typeface="Montserrat"/>
                <a:cs typeface="Montserrat"/>
                <a:sym typeface="Montserrat"/>
              </a:rPr>
              <a:t>Project-2</a:t>
            </a:r>
            <a:br>
              <a:rPr lang="en-US" sz="4200" b="1" dirty="0" smtClean="0">
                <a:solidFill>
                  <a:srgbClr val="CC0000"/>
                </a:solidFill>
                <a:latin typeface="Montserrat"/>
                <a:ea typeface="Montserrat"/>
                <a:cs typeface="Montserrat"/>
                <a:sym typeface="Montserrat"/>
              </a:rPr>
            </a:br>
            <a:r>
              <a:rPr lang="en-US" sz="4200" b="1" dirty="0" smtClean="0">
                <a:solidFill>
                  <a:srgbClr val="CC0000"/>
                </a:solidFill>
                <a:latin typeface="Montserrat"/>
                <a:ea typeface="Montserrat"/>
                <a:cs typeface="Montserrat"/>
                <a:sym typeface="Montserrat"/>
              </a:rPr>
              <a:t>Supervised ML- Regression</a:t>
            </a:r>
            <a:endParaRPr sz="4200" b="1" dirty="0">
              <a:solidFill>
                <a:srgbClr val="CC0000"/>
              </a:solidFill>
              <a:latin typeface="Montserrat"/>
              <a:ea typeface="Montserrat"/>
              <a:cs typeface="Montserrat"/>
              <a:sym typeface="Montserrat"/>
            </a:endParaRPr>
          </a:p>
          <a:p>
            <a:r>
              <a:rPr lang="en-US" sz="3600" b="1" u="heavy" dirty="0"/>
              <a:t>NYC TAXI TIME PREDICTION</a:t>
            </a:r>
            <a:r>
              <a:rPr lang="en-US" sz="3600" dirty="0"/>
              <a:t/>
            </a:r>
            <a:br>
              <a:rPr lang="en-US" sz="3600" dirty="0"/>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2" name="Google Shape;42;p1"/>
          <p:cNvSpPr txBox="1"/>
          <p:nvPr/>
        </p:nvSpPr>
        <p:spPr>
          <a:xfrm>
            <a:off x="3388822" y="2859932"/>
            <a:ext cx="236635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1" dirty="0" smtClean="0">
                <a:solidFill>
                  <a:schemeClr val="lt1"/>
                </a:solidFill>
              </a:rPr>
              <a:t>BY:</a:t>
            </a:r>
          </a:p>
          <a:p>
            <a:pPr marL="0" marR="0" lvl="0" indent="0" algn="ctr" rtl="0">
              <a:lnSpc>
                <a:spcPct val="100000"/>
              </a:lnSpc>
              <a:spcBef>
                <a:spcPts val="0"/>
              </a:spcBef>
              <a:spcAft>
                <a:spcPts val="0"/>
              </a:spcAft>
              <a:buNone/>
            </a:pPr>
            <a:r>
              <a:rPr lang="en-US" sz="2000" b="1" i="1" dirty="0" err="1" smtClean="0">
                <a:solidFill>
                  <a:schemeClr val="lt1"/>
                </a:solidFill>
              </a:rPr>
              <a:t>Kanika</a:t>
            </a:r>
            <a:r>
              <a:rPr lang="en-US" sz="2000" b="1" i="1" dirty="0" smtClean="0">
                <a:solidFill>
                  <a:schemeClr val="lt1"/>
                </a:solidFill>
              </a:rPr>
              <a:t> Bhardwaj</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Hotel wise analysis.</a:t>
            </a:r>
            <a:endParaRPr/>
          </a:p>
        </p:txBody>
      </p:sp>
      <p:sp>
        <p:nvSpPr>
          <p:cNvPr id="105" name="Google Shape;105;p10"/>
          <p:cNvSpPr txBox="1"/>
          <p:nvPr/>
        </p:nvSpPr>
        <p:spPr>
          <a:xfrm>
            <a:off x="573932" y="1371600"/>
            <a:ext cx="7920758" cy="23083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The booking ratio between Resort Hotel and City Hotel</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Average ADR variation Hotel wise.</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Different hotels booked month wise.</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Different hotels booked year wise.</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Staying at night in different hotels.</a:t>
            </a:r>
            <a:br>
              <a:rPr lang="en-US" sz="2400" b="0" i="0" u="none" strike="noStrike" cap="none">
                <a:solidFill>
                  <a:schemeClr val="lt1"/>
                </a:solidFill>
                <a:latin typeface="Arial"/>
                <a:ea typeface="Arial"/>
                <a:cs typeface="Arial"/>
                <a:sym typeface="Arial"/>
              </a:rPr>
            </a:b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250055" y="15734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dirty="0"/>
              <a:t>The booking ratio between Resort Hotel and City Hotel</a:t>
            </a:r>
            <a:br>
              <a:rPr lang="en-US" sz="2400" dirty="0"/>
            </a:br>
            <a:endParaRPr sz="2400" dirty="0"/>
          </a:p>
        </p:txBody>
      </p:sp>
      <p:pic>
        <p:nvPicPr>
          <p:cNvPr id="111" name="Google Shape;111;p11"/>
          <p:cNvPicPr preferRelativeResize="0"/>
          <p:nvPr/>
        </p:nvPicPr>
        <p:blipFill rotWithShape="1">
          <a:blip r:embed="rId3">
            <a:alphaModFix/>
          </a:blip>
          <a:srcRect/>
          <a:stretch/>
        </p:blipFill>
        <p:spPr>
          <a:xfrm>
            <a:off x="511196" y="1140431"/>
            <a:ext cx="4566661" cy="3242991"/>
          </a:xfrm>
          <a:prstGeom prst="rect">
            <a:avLst/>
          </a:prstGeom>
          <a:noFill/>
          <a:ln>
            <a:noFill/>
          </a:ln>
        </p:spPr>
      </p:pic>
      <p:sp>
        <p:nvSpPr>
          <p:cNvPr id="112" name="Google Shape;112;p11"/>
          <p:cNvSpPr txBox="1"/>
          <p:nvPr/>
        </p:nvSpPr>
        <p:spPr>
          <a:xfrm>
            <a:off x="5359635" y="1961707"/>
            <a:ext cx="3411020" cy="18158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The percentage of booking in City hotel is above 61.5%.</a:t>
            </a:r>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The percentage of booking in Resort hotel is 38.5%.</a:t>
            </a:r>
            <a:endParaRPr/>
          </a:p>
          <a:p>
            <a:pPr marL="0" marR="0" lvl="0" indent="0" algn="l"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311700" y="751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Average ADR variation Hotel wise.</a:t>
            </a:r>
            <a:endParaRPr/>
          </a:p>
        </p:txBody>
      </p:sp>
      <p:pic>
        <p:nvPicPr>
          <p:cNvPr id="118" name="Google Shape;118;p12"/>
          <p:cNvPicPr preferRelativeResize="0"/>
          <p:nvPr/>
        </p:nvPicPr>
        <p:blipFill rotWithShape="1">
          <a:blip r:embed="rId3">
            <a:alphaModFix/>
          </a:blip>
          <a:srcRect/>
          <a:stretch/>
        </p:blipFill>
        <p:spPr>
          <a:xfrm>
            <a:off x="311700" y="1017725"/>
            <a:ext cx="5700331" cy="3468455"/>
          </a:xfrm>
          <a:prstGeom prst="rect">
            <a:avLst/>
          </a:prstGeom>
          <a:noFill/>
          <a:ln>
            <a:noFill/>
          </a:ln>
        </p:spPr>
      </p:pic>
      <p:sp>
        <p:nvSpPr>
          <p:cNvPr id="119" name="Google Shape;119;p12"/>
          <p:cNvSpPr txBox="1"/>
          <p:nvPr/>
        </p:nvSpPr>
        <p:spPr>
          <a:xfrm>
            <a:off x="6596009" y="1674687"/>
            <a:ext cx="2090791" cy="22467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As we have seen in the previous chart that demand in City hotel is high so the adr average is also high. It can be said that City hotel is generating more revenues than Resort hotels.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a:t>Different hotels booked month wise.</a:t>
            </a:r>
            <a:endParaRPr sz="2400"/>
          </a:p>
        </p:txBody>
      </p:sp>
      <p:sp>
        <p:nvSpPr>
          <p:cNvPr id="125" name="Google Shape;125;p13"/>
          <p:cNvSpPr txBox="1"/>
          <p:nvPr/>
        </p:nvSpPr>
        <p:spPr>
          <a:xfrm>
            <a:off x="311700" y="3922613"/>
            <a:ext cx="8520600"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City Hotel booking is high in July and August month.</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Resort Hotel booking is high in July and August month also but the demand is low compared to City hotel.</a:t>
            </a:r>
            <a:endParaRPr sz="1400" b="0" i="0" u="none" strike="noStrike" cap="none">
              <a:solidFill>
                <a:schemeClr val="lt1"/>
              </a:solidFill>
              <a:latin typeface="Arial"/>
              <a:ea typeface="Arial"/>
              <a:cs typeface="Arial"/>
              <a:sym typeface="Arial"/>
            </a:endParaRPr>
          </a:p>
        </p:txBody>
      </p:sp>
      <p:pic>
        <p:nvPicPr>
          <p:cNvPr id="126" name="Google Shape;126;p13"/>
          <p:cNvPicPr preferRelativeResize="0"/>
          <p:nvPr/>
        </p:nvPicPr>
        <p:blipFill rotWithShape="1">
          <a:blip r:embed="rId3">
            <a:alphaModFix/>
          </a:blip>
          <a:srcRect/>
          <a:stretch/>
        </p:blipFill>
        <p:spPr>
          <a:xfrm>
            <a:off x="311700" y="533340"/>
            <a:ext cx="8520600" cy="32020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Different hotels booked year wise.</a:t>
            </a:r>
            <a:endParaRPr/>
          </a:p>
        </p:txBody>
      </p:sp>
      <p:pic>
        <p:nvPicPr>
          <p:cNvPr id="132" name="Google Shape;132;p14"/>
          <p:cNvPicPr preferRelativeResize="0"/>
          <p:nvPr/>
        </p:nvPicPr>
        <p:blipFill rotWithShape="1">
          <a:blip r:embed="rId3">
            <a:alphaModFix/>
          </a:blip>
          <a:srcRect/>
          <a:stretch/>
        </p:blipFill>
        <p:spPr>
          <a:xfrm>
            <a:off x="311700" y="1150705"/>
            <a:ext cx="4893862" cy="3494237"/>
          </a:xfrm>
          <a:prstGeom prst="rect">
            <a:avLst/>
          </a:prstGeom>
          <a:noFill/>
          <a:ln>
            <a:noFill/>
          </a:ln>
        </p:spPr>
      </p:pic>
      <p:sp>
        <p:nvSpPr>
          <p:cNvPr id="133" name="Google Shape;133;p14"/>
          <p:cNvSpPr txBox="1"/>
          <p:nvPr/>
        </p:nvSpPr>
        <p:spPr>
          <a:xfrm>
            <a:off x="5588664" y="1552353"/>
            <a:ext cx="2924659" cy="28007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Hotels were mostly booked in 2016</a:t>
            </a:r>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Demand in City Hotels are high in every year.</a:t>
            </a:r>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In 2016, which is the most demanded year, City hotel demand is higher by 1.75x compared to Resort hotel.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Staying at night in different hotels.</a:t>
            </a:r>
            <a:endParaRPr/>
          </a:p>
        </p:txBody>
      </p:sp>
      <p:pic>
        <p:nvPicPr>
          <p:cNvPr id="139" name="Google Shape;139;p15"/>
          <p:cNvPicPr preferRelativeResize="0"/>
          <p:nvPr/>
        </p:nvPicPr>
        <p:blipFill rotWithShape="1">
          <a:blip r:embed="rId3">
            <a:alphaModFix/>
          </a:blip>
          <a:srcRect/>
          <a:stretch/>
        </p:blipFill>
        <p:spPr>
          <a:xfrm>
            <a:off x="252918" y="572700"/>
            <a:ext cx="8706255" cy="3428685"/>
          </a:xfrm>
          <a:prstGeom prst="rect">
            <a:avLst/>
          </a:prstGeom>
          <a:noFill/>
          <a:ln>
            <a:noFill/>
          </a:ln>
        </p:spPr>
      </p:pic>
      <p:sp>
        <p:nvSpPr>
          <p:cNvPr id="140" name="Google Shape;140;p15"/>
          <p:cNvSpPr txBox="1"/>
          <p:nvPr/>
        </p:nvSpPr>
        <p:spPr>
          <a:xfrm>
            <a:off x="321012" y="4158586"/>
            <a:ext cx="8715983"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Customers who are preferring City hotels, stays mostly multiple nights of range one to five.</a:t>
            </a:r>
            <a:endParaRPr sz="16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Customers who are preferring Resort hotels, stays mostly multiple nights of range one to seven.</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dk1"/>
                </a:solidFill>
              </a:rPr>
              <a:t>Distribution Channel wise analysis</a:t>
            </a:r>
            <a:br>
              <a:rPr lang="en-US">
                <a:solidFill>
                  <a:schemeClr val="dk1"/>
                </a:solidFill>
              </a:rPr>
            </a:br>
            <a:endParaRPr>
              <a:solidFill>
                <a:schemeClr val="dk1"/>
              </a:solidFill>
            </a:endParaRPr>
          </a:p>
        </p:txBody>
      </p:sp>
      <p:sp>
        <p:nvSpPr>
          <p:cNvPr id="146" name="Google Shape;146;p16"/>
          <p:cNvSpPr txBox="1"/>
          <p:nvPr/>
        </p:nvSpPr>
        <p:spPr>
          <a:xfrm>
            <a:off x="311700" y="1663425"/>
            <a:ext cx="8216100" cy="120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Distribution channel wise average ADR.</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Distribution </a:t>
            </a:r>
            <a:r>
              <a:rPr lang="en-US" sz="2400">
                <a:solidFill>
                  <a:schemeClr val="lt1"/>
                </a:solidFill>
              </a:rPr>
              <a:t>c</a:t>
            </a:r>
            <a:r>
              <a:rPr lang="en-US" sz="2400" b="0" i="0" u="none" strike="noStrike" cap="none">
                <a:solidFill>
                  <a:schemeClr val="lt1"/>
                </a:solidFill>
                <a:latin typeface="Arial"/>
                <a:ea typeface="Arial"/>
                <a:cs typeface="Arial"/>
                <a:sym typeface="Arial"/>
              </a:rPr>
              <a:t>hannel wise lead time variation.</a:t>
            </a:r>
            <a:endParaRPr sz="2400" b="0" i="0" u="none" strike="noStrike" cap="none">
              <a:solidFill>
                <a:schemeClr val="lt1"/>
              </a:solidFill>
              <a:latin typeface="Arial"/>
              <a:ea typeface="Arial"/>
              <a:cs typeface="Arial"/>
              <a:sym typeface="Arial"/>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204696"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dk1"/>
                </a:solidFill>
              </a:rPr>
              <a:t>Distribution channel wise average ADR.</a:t>
            </a:r>
            <a:endParaRPr>
              <a:solidFill>
                <a:schemeClr val="dk1"/>
              </a:solidFill>
            </a:endParaRPr>
          </a:p>
        </p:txBody>
      </p:sp>
      <p:pic>
        <p:nvPicPr>
          <p:cNvPr id="152" name="Google Shape;152;p17"/>
          <p:cNvPicPr preferRelativeResize="0"/>
          <p:nvPr/>
        </p:nvPicPr>
        <p:blipFill rotWithShape="1">
          <a:blip r:embed="rId3">
            <a:alphaModFix/>
          </a:blip>
          <a:srcRect/>
          <a:stretch/>
        </p:blipFill>
        <p:spPr>
          <a:xfrm>
            <a:off x="1401032" y="959359"/>
            <a:ext cx="6127928" cy="3068451"/>
          </a:xfrm>
          <a:prstGeom prst="rect">
            <a:avLst/>
          </a:prstGeom>
          <a:noFill/>
          <a:ln>
            <a:noFill/>
          </a:ln>
        </p:spPr>
      </p:pic>
      <p:sp>
        <p:nvSpPr>
          <p:cNvPr id="153" name="Google Shape;153;p17"/>
          <p:cNvSpPr txBox="1"/>
          <p:nvPr/>
        </p:nvSpPr>
        <p:spPr>
          <a:xfrm>
            <a:off x="1459670" y="4414469"/>
            <a:ext cx="6069290"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Average ADR is highest in GDS chanel, followed by Direct and TA/TO.</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301972"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dk1"/>
                </a:solidFill>
              </a:rPr>
              <a:t>Distribution Chanel wise lead time variation.</a:t>
            </a:r>
            <a:endParaRPr>
              <a:solidFill>
                <a:schemeClr val="dk1"/>
              </a:solidFill>
            </a:endParaRPr>
          </a:p>
        </p:txBody>
      </p:sp>
      <p:pic>
        <p:nvPicPr>
          <p:cNvPr id="159" name="Google Shape;159;p18"/>
          <p:cNvPicPr preferRelativeResize="0"/>
          <p:nvPr/>
        </p:nvPicPr>
        <p:blipFill rotWithShape="1">
          <a:blip r:embed="rId3">
            <a:alphaModFix/>
          </a:blip>
          <a:srcRect/>
          <a:stretch/>
        </p:blipFill>
        <p:spPr>
          <a:xfrm>
            <a:off x="1373787" y="853790"/>
            <a:ext cx="6376970" cy="3216702"/>
          </a:xfrm>
          <a:prstGeom prst="rect">
            <a:avLst/>
          </a:prstGeom>
          <a:noFill/>
          <a:ln>
            <a:noFill/>
          </a:ln>
        </p:spPr>
      </p:pic>
      <p:sp>
        <p:nvSpPr>
          <p:cNvPr id="160" name="Google Shape;160;p18"/>
          <p:cNvSpPr txBox="1"/>
          <p:nvPr/>
        </p:nvSpPr>
        <p:spPr>
          <a:xfrm>
            <a:off x="151366" y="4198387"/>
            <a:ext cx="8671206"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For TA/TO i.e. Travel Agencies/ Travel Operator lead time lead time is high. If any customer is booking hotels through TA/TO they should book the hotel several days before compared to other booking channels.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dk1"/>
                </a:solidFill>
                <a:latin typeface="Arial"/>
                <a:ea typeface="Arial"/>
                <a:cs typeface="Arial"/>
                <a:sym typeface="Arial"/>
              </a:rPr>
              <a:t>Booking cancellation analysis</a:t>
            </a:r>
            <a:br>
              <a:rPr lang="en-US">
                <a:solidFill>
                  <a:schemeClr val="dk1"/>
                </a:solidFill>
                <a:latin typeface="Arial"/>
                <a:ea typeface="Arial"/>
                <a:cs typeface="Arial"/>
                <a:sym typeface="Arial"/>
              </a:rPr>
            </a:br>
            <a:endParaRPr>
              <a:solidFill>
                <a:schemeClr val="dk1"/>
              </a:solidFill>
            </a:endParaRPr>
          </a:p>
        </p:txBody>
      </p:sp>
      <p:sp>
        <p:nvSpPr>
          <p:cNvPr id="166" name="Google Shape;166;p19"/>
          <p:cNvSpPr txBox="1"/>
          <p:nvPr/>
        </p:nvSpPr>
        <p:spPr>
          <a:xfrm>
            <a:off x="311700" y="1517516"/>
            <a:ext cx="7803739" cy="12003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Cancellation based on lead time and waiting time.</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Hotel cancellation on various months.</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Cancellation of hotels in various distribution channels.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8" name="Google Shape;48;p2"/>
          <p:cNvSpPr/>
          <p:nvPr/>
        </p:nvSpPr>
        <p:spPr>
          <a:xfrm>
            <a:off x="481519" y="385963"/>
            <a:ext cx="8180962" cy="3108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smtClean="0">
                <a:solidFill>
                  <a:srgbClr val="C00000"/>
                </a:solidFill>
                <a:latin typeface="Montserrat"/>
                <a:ea typeface="Montserrat"/>
                <a:cs typeface="Montserrat"/>
                <a:sym typeface="Montserrat"/>
              </a:rPr>
              <a:t>Outlines</a:t>
            </a:r>
            <a:r>
              <a:rPr lang="en-US" sz="3600" b="1" i="0" u="none" strike="noStrike" cap="none" dirty="0" smtClean="0">
                <a:solidFill>
                  <a:srgbClr val="C00000"/>
                </a:solidFill>
                <a:latin typeface="Montserrat"/>
                <a:ea typeface="Montserrat"/>
                <a:cs typeface="Montserrat"/>
                <a:sym typeface="Montserrat"/>
              </a:rPr>
              <a:t> </a:t>
            </a:r>
            <a:r>
              <a:rPr lang="en-US" sz="3600" b="1" i="0" u="none" strike="noStrike" cap="none" dirty="0">
                <a:solidFill>
                  <a:srgbClr val="C00000"/>
                </a:solidFill>
                <a:latin typeface="Montserrat"/>
                <a:ea typeface="Montserrat"/>
                <a:cs typeface="Montserrat"/>
                <a:sym typeface="Montserrat"/>
              </a:rPr>
              <a:t>to Discuss:</a:t>
            </a:r>
            <a:endParaRPr sz="3600" b="0" i="0" u="none" strike="noStrike" cap="none" dirty="0">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2000" b="0" i="0" u="none" strike="noStrike" cap="none" dirty="0">
              <a:solidFill>
                <a:srgbClr val="002060"/>
              </a:solidFill>
              <a:latin typeface="Arial"/>
              <a:ea typeface="Arial"/>
              <a:cs typeface="Arial"/>
              <a:sym typeface="Arial"/>
            </a:endParaRPr>
          </a:p>
          <a:p>
            <a:pPr marR="0" lvl="0" algn="l" rtl="0">
              <a:lnSpc>
                <a:spcPct val="100000"/>
              </a:lnSpc>
              <a:spcBef>
                <a:spcPts val="0"/>
              </a:spcBef>
              <a:spcAft>
                <a:spcPts val="0"/>
              </a:spcAft>
            </a:pPr>
            <a:endParaRPr sz="2000" b="0"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a:t>
            </a:r>
            <a:r>
              <a:rPr lang="en-US" sz="2000" dirty="0" smtClean="0">
                <a:solidFill>
                  <a:schemeClr val="lt1"/>
                </a:solidFill>
              </a:rPr>
              <a:t>Introduction</a:t>
            </a: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a:t>
            </a:r>
            <a:r>
              <a:rPr lang="en-US" sz="2000" dirty="0" smtClean="0">
                <a:solidFill>
                  <a:schemeClr val="lt1"/>
                </a:solidFill>
              </a:rPr>
              <a:t>Exploring dataset</a:t>
            </a:r>
            <a:endParaRPr dirty="0"/>
          </a:p>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a:t>
            </a:r>
            <a:r>
              <a:rPr lang="en-US" sz="2000" dirty="0" smtClean="0">
                <a:solidFill>
                  <a:schemeClr val="lt1"/>
                </a:solidFill>
              </a:rPr>
              <a:t>Methodology</a:t>
            </a:r>
            <a:endParaRPr dirty="0"/>
          </a:p>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•EDA and Data Processing</a:t>
            </a:r>
            <a:endParaRPr dirty="0"/>
          </a:p>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a:t>
            </a:r>
            <a:r>
              <a:rPr lang="en-US" sz="2000" dirty="0" smtClean="0">
                <a:solidFill>
                  <a:schemeClr val="lt1"/>
                </a:solidFill>
              </a:rPr>
              <a:t>ML model regression</a:t>
            </a:r>
            <a:endParaRPr dirty="0"/>
          </a:p>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428"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Cancellation based on lead time and waiting time.</a:t>
            </a:r>
            <a:endParaRPr/>
          </a:p>
        </p:txBody>
      </p:sp>
      <p:pic>
        <p:nvPicPr>
          <p:cNvPr id="172" name="Google Shape;172;p20"/>
          <p:cNvPicPr preferRelativeResize="0"/>
          <p:nvPr/>
        </p:nvPicPr>
        <p:blipFill rotWithShape="1">
          <a:blip r:embed="rId3">
            <a:alphaModFix/>
          </a:blip>
          <a:srcRect/>
          <a:stretch/>
        </p:blipFill>
        <p:spPr>
          <a:xfrm>
            <a:off x="1434830" y="674384"/>
            <a:ext cx="6293796" cy="3172286"/>
          </a:xfrm>
          <a:prstGeom prst="rect">
            <a:avLst/>
          </a:prstGeom>
          <a:noFill/>
          <a:ln>
            <a:noFill/>
          </a:ln>
        </p:spPr>
      </p:pic>
      <p:sp>
        <p:nvSpPr>
          <p:cNvPr id="173" name="Google Shape;173;p20"/>
          <p:cNvSpPr txBox="1"/>
          <p:nvPr/>
        </p:nvSpPr>
        <p:spPr>
          <a:xfrm>
            <a:off x="321428" y="3948354"/>
            <a:ext cx="8601508"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In both of the above plot it is seen that customers who cancelled and those who did not cancelled the bookings have lead time and waiting list mostly in the  range of 150 days. So we can say lead time and waiting days have no relation with booking cancellation.</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Hotel cancellation on various months.</a:t>
            </a:r>
            <a:endParaRPr/>
          </a:p>
        </p:txBody>
      </p:sp>
      <p:pic>
        <p:nvPicPr>
          <p:cNvPr id="179" name="Google Shape;179;p21"/>
          <p:cNvPicPr preferRelativeResize="0"/>
          <p:nvPr/>
        </p:nvPicPr>
        <p:blipFill rotWithShape="1">
          <a:blip r:embed="rId3">
            <a:alphaModFix/>
          </a:blip>
          <a:srcRect/>
          <a:stretch/>
        </p:blipFill>
        <p:spPr>
          <a:xfrm>
            <a:off x="0" y="649736"/>
            <a:ext cx="9144000" cy="3299280"/>
          </a:xfrm>
          <a:prstGeom prst="rect">
            <a:avLst/>
          </a:prstGeom>
          <a:noFill/>
          <a:ln>
            <a:noFill/>
          </a:ln>
        </p:spPr>
      </p:pic>
      <p:sp>
        <p:nvSpPr>
          <p:cNvPr id="180" name="Google Shape;180;p21"/>
          <p:cNvSpPr txBox="1"/>
          <p:nvPr/>
        </p:nvSpPr>
        <p:spPr>
          <a:xfrm>
            <a:off x="749030" y="4114800"/>
            <a:ext cx="6064481" cy="5232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It can be concluded that cancellation of booking is highest in August.</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April, May, June, July have almost same number of cancellation count.</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214424"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a:t>Cancellation of hotels in various distribution channels.</a:t>
            </a:r>
            <a:endParaRPr sz="2400"/>
          </a:p>
        </p:txBody>
      </p:sp>
      <p:pic>
        <p:nvPicPr>
          <p:cNvPr id="186" name="Google Shape;186;p22"/>
          <p:cNvPicPr preferRelativeResize="0"/>
          <p:nvPr/>
        </p:nvPicPr>
        <p:blipFill rotWithShape="1">
          <a:blip r:embed="rId3">
            <a:alphaModFix/>
          </a:blip>
          <a:srcRect/>
          <a:stretch/>
        </p:blipFill>
        <p:spPr>
          <a:xfrm>
            <a:off x="214424" y="781507"/>
            <a:ext cx="5135788" cy="3401385"/>
          </a:xfrm>
          <a:prstGeom prst="rect">
            <a:avLst/>
          </a:prstGeom>
          <a:noFill/>
          <a:ln>
            <a:noFill/>
          </a:ln>
        </p:spPr>
      </p:pic>
      <p:sp>
        <p:nvSpPr>
          <p:cNvPr id="187" name="Google Shape;187;p22"/>
          <p:cNvSpPr txBox="1"/>
          <p:nvPr/>
        </p:nvSpPr>
        <p:spPr>
          <a:xfrm>
            <a:off x="5749367" y="1950236"/>
            <a:ext cx="2801780"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Cancellation percentage of cancellation of hotels is higher in Travel Agencies/ Travel Operators.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1"/>
                </a:solidFill>
              </a:rPr>
              <a:t>Analysis based on size of customer groups( Single, Couple, Family).</a:t>
            </a:r>
            <a:endParaRPr/>
          </a:p>
        </p:txBody>
      </p:sp>
      <p:sp>
        <p:nvSpPr>
          <p:cNvPr id="193" name="Google Shape;193;p23"/>
          <p:cNvSpPr txBox="1"/>
          <p:nvPr/>
        </p:nvSpPr>
        <p:spPr>
          <a:xfrm>
            <a:off x="311701" y="2256817"/>
            <a:ext cx="8520599" cy="12003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Various customer type and their hotel preferences.</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Various customer types and their preferable booking months.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Various customer type and their hotel preferences.</a:t>
            </a:r>
            <a:endParaRPr/>
          </a:p>
        </p:txBody>
      </p:sp>
      <p:pic>
        <p:nvPicPr>
          <p:cNvPr id="199" name="Google Shape;199;p24"/>
          <p:cNvPicPr preferRelativeResize="0"/>
          <p:nvPr/>
        </p:nvPicPr>
        <p:blipFill rotWithShape="1">
          <a:blip r:embed="rId3">
            <a:alphaModFix/>
          </a:blip>
          <a:srcRect/>
          <a:stretch/>
        </p:blipFill>
        <p:spPr>
          <a:xfrm>
            <a:off x="282101" y="572700"/>
            <a:ext cx="8522401" cy="3483734"/>
          </a:xfrm>
          <a:prstGeom prst="rect">
            <a:avLst/>
          </a:prstGeom>
          <a:noFill/>
          <a:ln>
            <a:noFill/>
          </a:ln>
        </p:spPr>
      </p:pic>
      <p:sp>
        <p:nvSpPr>
          <p:cNvPr id="200" name="Google Shape;200;p24"/>
          <p:cNvSpPr txBox="1"/>
          <p:nvPr/>
        </p:nvSpPr>
        <p:spPr>
          <a:xfrm>
            <a:off x="350195" y="4163437"/>
            <a:ext cx="8522402"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There are mostly couple type customers i.e. two adults.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For any type of customers (Single, Couple, Family) preferences is higher in booking City hotels than Resort hotels.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300"/>
              <a:t>Various customer types and their preferable booking months.</a:t>
            </a:r>
            <a:endParaRPr sz="2300"/>
          </a:p>
        </p:txBody>
      </p:sp>
      <p:pic>
        <p:nvPicPr>
          <p:cNvPr id="206" name="Google Shape;206;p25"/>
          <p:cNvPicPr preferRelativeResize="0"/>
          <p:nvPr/>
        </p:nvPicPr>
        <p:blipFill rotWithShape="1">
          <a:blip r:embed="rId3">
            <a:alphaModFix/>
          </a:blip>
          <a:srcRect/>
          <a:stretch/>
        </p:blipFill>
        <p:spPr>
          <a:xfrm>
            <a:off x="473757" y="540195"/>
            <a:ext cx="6017478" cy="3912476"/>
          </a:xfrm>
          <a:prstGeom prst="rect">
            <a:avLst/>
          </a:prstGeom>
          <a:noFill/>
          <a:ln>
            <a:noFill/>
          </a:ln>
        </p:spPr>
      </p:pic>
      <p:sp>
        <p:nvSpPr>
          <p:cNvPr id="207" name="Google Shape;207;p25"/>
          <p:cNvSpPr txBox="1"/>
          <p:nvPr/>
        </p:nvSpPr>
        <p:spPr>
          <a:xfrm>
            <a:off x="6913450" y="980854"/>
            <a:ext cx="1729385" cy="33239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In case of Couple and Family type customers preferences are high in booking hotels in July and August.</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But in case of Single type customers they are preferring March and October mostly.</a:t>
            </a:r>
            <a:endParaRPr/>
          </a:p>
        </p:txBody>
      </p:sp>
      <p:sp>
        <p:nvSpPr>
          <p:cNvPr id="208" name="Google Shape;208;p25"/>
          <p:cNvSpPr txBox="1"/>
          <p:nvPr/>
        </p:nvSpPr>
        <p:spPr>
          <a:xfrm>
            <a:off x="473757" y="4599215"/>
            <a:ext cx="6740948" cy="5232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We can predict that Singles are preferring Summer and Winter holidays mostly.</a:t>
            </a:r>
            <a:endParaRPr/>
          </a:p>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solidFill>
                  <a:schemeClr val="dk1"/>
                </a:solidFill>
                <a:latin typeface="Arial"/>
                <a:ea typeface="Arial"/>
                <a:cs typeface="Arial"/>
                <a:sym typeface="Arial"/>
              </a:rPr>
              <a:t>Some important questions</a:t>
            </a:r>
            <a:br>
              <a:rPr lang="en-US">
                <a:solidFill>
                  <a:schemeClr val="dk1"/>
                </a:solidFill>
                <a:latin typeface="Arial"/>
                <a:ea typeface="Arial"/>
                <a:cs typeface="Arial"/>
                <a:sym typeface="Arial"/>
              </a:rPr>
            </a:br>
            <a:endParaRPr>
              <a:solidFill>
                <a:schemeClr val="dk1"/>
              </a:solidFill>
            </a:endParaRPr>
          </a:p>
        </p:txBody>
      </p:sp>
      <p:sp>
        <p:nvSpPr>
          <p:cNvPr id="214" name="Google Shape;214;p26"/>
          <p:cNvSpPr txBox="1"/>
          <p:nvPr/>
        </p:nvSpPr>
        <p:spPr>
          <a:xfrm>
            <a:off x="719847" y="1809345"/>
            <a:ext cx="7869676" cy="267765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When the best time of year to book a hotel room is?</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The optimal length of stay in order to get the best daily rate?</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chemeClr val="lt1"/>
                </a:solidFill>
                <a:latin typeface="Arial"/>
                <a:ea typeface="Arial"/>
                <a:cs typeface="Arial"/>
                <a:sym typeface="Arial"/>
              </a:rPr>
              <a:t>What if you wanted to predict whether or not a hotel was likely to receive a disproportionately high number of special requests?</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11039"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a:solidFill>
                  <a:schemeClr val="dk1"/>
                </a:solidFill>
              </a:rPr>
              <a:t>When the best time of year to book a hotel room is?</a:t>
            </a:r>
            <a:br>
              <a:rPr lang="en-US" sz="2400">
                <a:solidFill>
                  <a:schemeClr val="dk1"/>
                </a:solidFill>
              </a:rPr>
            </a:br>
            <a:endParaRPr sz="2400">
              <a:solidFill>
                <a:schemeClr val="dk1"/>
              </a:solidFill>
            </a:endParaRPr>
          </a:p>
        </p:txBody>
      </p:sp>
      <p:pic>
        <p:nvPicPr>
          <p:cNvPr id="220" name="Google Shape;220;p27"/>
          <p:cNvPicPr preferRelativeResize="0"/>
          <p:nvPr/>
        </p:nvPicPr>
        <p:blipFill rotWithShape="1">
          <a:blip r:embed="rId3">
            <a:alphaModFix/>
          </a:blip>
          <a:srcRect/>
          <a:stretch/>
        </p:blipFill>
        <p:spPr>
          <a:xfrm>
            <a:off x="631468" y="572700"/>
            <a:ext cx="7772400" cy="3016647"/>
          </a:xfrm>
          <a:prstGeom prst="rect">
            <a:avLst/>
          </a:prstGeom>
          <a:noFill/>
          <a:ln>
            <a:noFill/>
          </a:ln>
        </p:spPr>
      </p:pic>
      <p:sp>
        <p:nvSpPr>
          <p:cNvPr id="221" name="Google Shape;221;p27"/>
          <p:cNvSpPr txBox="1"/>
          <p:nvPr/>
        </p:nvSpPr>
        <p:spPr>
          <a:xfrm>
            <a:off x="111039" y="3861882"/>
            <a:ext cx="9017540" cy="119650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As the demand is high in City hotels in the month of July and August so the ADR is also high for those particular months.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ADR is higher in May, June in case of Resort hotels. Customers are preferring summer times in Resort hotels.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The optimal time for booking the hotels is January and December to get the best daily rates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194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chemeClr val="dk1"/>
                </a:solidFill>
              </a:rPr>
              <a:t>The optimal length of stay in order to get the best daily rate?</a:t>
            </a:r>
            <a:br>
              <a:rPr lang="en-US" sz="2400">
                <a:solidFill>
                  <a:schemeClr val="dk1"/>
                </a:solidFill>
              </a:rPr>
            </a:br>
            <a:endParaRPr sz="2400">
              <a:solidFill>
                <a:schemeClr val="dk1"/>
              </a:solidFill>
            </a:endParaRPr>
          </a:p>
        </p:txBody>
      </p:sp>
      <p:pic>
        <p:nvPicPr>
          <p:cNvPr id="227" name="Google Shape;227;p28"/>
          <p:cNvPicPr preferRelativeResize="0"/>
          <p:nvPr/>
        </p:nvPicPr>
        <p:blipFill rotWithShape="1">
          <a:blip r:embed="rId3">
            <a:alphaModFix/>
          </a:blip>
          <a:srcRect/>
          <a:stretch/>
        </p:blipFill>
        <p:spPr>
          <a:xfrm>
            <a:off x="1318098" y="762593"/>
            <a:ext cx="6507804" cy="3201223"/>
          </a:xfrm>
          <a:prstGeom prst="rect">
            <a:avLst/>
          </a:prstGeom>
          <a:noFill/>
          <a:ln>
            <a:noFill/>
          </a:ln>
        </p:spPr>
      </p:pic>
      <p:sp>
        <p:nvSpPr>
          <p:cNvPr id="228" name="Google Shape;228;p28"/>
          <p:cNvSpPr txBox="1"/>
          <p:nvPr/>
        </p:nvSpPr>
        <p:spPr>
          <a:xfrm>
            <a:off x="541890" y="4299626"/>
            <a:ext cx="80602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Customers who are staying in the hotels more than 20 days can get the best daily rate.</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233878"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chemeClr val="dk1"/>
                </a:solidFill>
              </a:rPr>
              <a:t>What if you wanted to predict whether or not a hotel was likely to receive a disproportionately high number of special requests?</a:t>
            </a:r>
            <a:br>
              <a:rPr lang="en-US" sz="2400">
                <a:solidFill>
                  <a:schemeClr val="dk1"/>
                </a:solidFill>
              </a:rPr>
            </a:br>
            <a:endParaRPr sz="2400">
              <a:solidFill>
                <a:schemeClr val="dk1"/>
              </a:solidFill>
            </a:endParaRPr>
          </a:p>
        </p:txBody>
      </p:sp>
      <p:pic>
        <p:nvPicPr>
          <p:cNvPr id="234" name="Google Shape;234;p29"/>
          <p:cNvPicPr preferRelativeResize="0"/>
          <p:nvPr/>
        </p:nvPicPr>
        <p:blipFill rotWithShape="1">
          <a:blip r:embed="rId3">
            <a:alphaModFix/>
          </a:blip>
          <a:srcRect/>
          <a:stretch/>
        </p:blipFill>
        <p:spPr>
          <a:xfrm>
            <a:off x="3838224" y="1371277"/>
            <a:ext cx="4916254" cy="3159379"/>
          </a:xfrm>
          <a:prstGeom prst="rect">
            <a:avLst/>
          </a:prstGeom>
          <a:noFill/>
          <a:ln>
            <a:noFill/>
          </a:ln>
        </p:spPr>
      </p:pic>
      <p:sp>
        <p:nvSpPr>
          <p:cNvPr id="235" name="Google Shape;235;p29"/>
          <p:cNvSpPr txBox="1"/>
          <p:nvPr/>
        </p:nvSpPr>
        <p:spPr>
          <a:xfrm>
            <a:off x="233878" y="1935804"/>
            <a:ext cx="3112223" cy="22467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chemeClr val="lt1"/>
                </a:solidFill>
                <a:latin typeface="Arial"/>
                <a:ea typeface="Arial"/>
                <a:cs typeface="Arial"/>
                <a:sym typeface="Arial"/>
              </a:rPr>
              <a:t>We can conclude from this chart that from every market segment the hotels are getting disproportionately high number of special requests.</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3044626" y="359595"/>
            <a:ext cx="2808000" cy="89385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3600" b="1" dirty="0" smtClean="0"/>
              <a:t>Problem Statement</a:t>
            </a:r>
            <a:endParaRPr sz="3600" b="1" dirty="0"/>
          </a:p>
        </p:txBody>
      </p:sp>
      <p:sp>
        <p:nvSpPr>
          <p:cNvPr id="54" name="Google Shape;54;p3"/>
          <p:cNvSpPr txBox="1">
            <a:spLocks noGrp="1"/>
          </p:cNvSpPr>
          <p:nvPr>
            <p:ph type="body" idx="1"/>
          </p:nvPr>
        </p:nvSpPr>
        <p:spPr>
          <a:xfrm>
            <a:off x="226351" y="1387010"/>
            <a:ext cx="8753261" cy="3113071"/>
          </a:xfrm>
          <a:prstGeom prst="rect">
            <a:avLst/>
          </a:prstGeom>
          <a:noFill/>
          <a:ln>
            <a:noFill/>
          </a:ln>
        </p:spPr>
        <p:txBody>
          <a:bodyPr spcFirstLastPara="1" wrap="square" lIns="91425" tIns="91425" rIns="91425" bIns="91425" anchor="t" anchorCtr="0">
            <a:noAutofit/>
          </a:bodyPr>
          <a:lstStyle/>
          <a:p>
            <a:pPr>
              <a:buClrTx/>
            </a:pPr>
            <a:r>
              <a:rPr lang="en-US" sz="2000" dirty="0">
                <a:solidFill>
                  <a:schemeClr val="bg1"/>
                </a:solidFill>
              </a:rPr>
              <a:t>O</a:t>
            </a:r>
            <a:r>
              <a:rPr lang="en-US" sz="2000" dirty="0" smtClean="0">
                <a:solidFill>
                  <a:schemeClr val="bg1"/>
                </a:solidFill>
              </a:rPr>
              <a:t>ur </a:t>
            </a:r>
            <a:r>
              <a:rPr lang="en-US" sz="2000" dirty="0">
                <a:solidFill>
                  <a:schemeClr val="bg1"/>
                </a:solidFill>
              </a:rPr>
              <a:t>task is to build a model that predicts the total ride duration of taxi trips in New York City. </a:t>
            </a:r>
          </a:p>
          <a:p>
            <a:pPr>
              <a:buClrTx/>
            </a:pPr>
            <a:r>
              <a:rPr lang="en-US" sz="2000" dirty="0" smtClean="0">
                <a:solidFill>
                  <a:schemeClr val="bg1"/>
                </a:solidFill>
              </a:rPr>
              <a:t>Our </a:t>
            </a:r>
            <a:r>
              <a:rPr lang="en-US" sz="2000" dirty="0">
                <a:solidFill>
                  <a:schemeClr val="bg1"/>
                </a:solidFill>
              </a:rPr>
              <a:t>primary dataset is one released by the NYC Taxi and Limousine Commission, which includes pickup time, geo-coordinates, number of passengers, and several other variables.</a:t>
            </a:r>
          </a:p>
          <a:p>
            <a:pPr marL="457200" lvl="0" indent="-304800" algn="l" rtl="0">
              <a:lnSpc>
                <a:spcPct val="115000"/>
              </a:lnSpc>
              <a:spcBef>
                <a:spcPts val="0"/>
              </a:spcBef>
              <a:spcAft>
                <a:spcPts val="0"/>
              </a:spcAft>
              <a:buSzPts val="12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23388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Conclusion</a:t>
            </a:r>
            <a:endParaRPr/>
          </a:p>
        </p:txBody>
      </p:sp>
      <p:sp>
        <p:nvSpPr>
          <p:cNvPr id="241" name="Google Shape;241;p30"/>
          <p:cNvSpPr txBox="1"/>
          <p:nvPr/>
        </p:nvSpPr>
        <p:spPr>
          <a:xfrm>
            <a:off x="134300" y="572700"/>
            <a:ext cx="8903700" cy="6126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Around 61.5% bookings are for City hotels and 38.5% bookings are for Resort hotels, therefore City Hotels are busier than Resort hotels. Also the overall ADR of City hotels is slightly higher than Resort hotels.</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Mostly guests stay for less than 5 days in hotel and for longer stays Resort hotel is preferred.</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Most of the customers came from European countries, with most of them coming from Portugal.</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Customers use different channels for making bookings out of which most preferred way is TA/TO.</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For hotels higher ADR deals come via GDS channel, so hotels should increase their popularity on this channel.</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Nearly 30% of bookings via TA/TO are cancelled.</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More number of people in guests results in more number of special requests.</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Most of the customers prefer Type A rooms.</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Longer lead time and waiting time do not affect cancellation of bookings. </a:t>
            </a:r>
            <a:endParaRPr sz="1400" b="0" i="0" u="none" strike="noStrike" cap="none" dirty="0">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July-August are the most busier and profitable months for both of hotels. </a:t>
            </a:r>
            <a:endParaRPr sz="1400" b="0" i="0" u="none" strike="noStrike" cap="none" dirty="0">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Couples are the most common guests for hotels, hence hotels can plan services according to couples needs to increase revenue.</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Singles prefers summer and winter holidays over other months. Hotels should provide better deals for singles at that time.</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For customers, generally the longer stays (more than 20 days) can result in better deals in terms of low ADR.</a:t>
            </a:r>
            <a:endParaRPr dirty="0"/>
          </a:p>
          <a:p>
            <a:pPr marL="342900" marR="0" lvl="0" indent="-342900" algn="l" rtl="0">
              <a:lnSpc>
                <a:spcPct val="100000"/>
              </a:lnSpc>
              <a:spcBef>
                <a:spcPts val="0"/>
              </a:spcBef>
              <a:spcAft>
                <a:spcPts val="0"/>
              </a:spcAft>
              <a:buClr>
                <a:schemeClr val="lt1"/>
              </a:buClr>
              <a:buSzPts val="1400"/>
              <a:buFont typeface="Arial"/>
              <a:buAutoNum type="arabicPeriod"/>
            </a:pPr>
            <a:r>
              <a:rPr lang="en-US" sz="1400" b="0" i="0" u="none" strike="noStrike" cap="none" dirty="0">
                <a:solidFill>
                  <a:schemeClr val="lt1"/>
                </a:solidFill>
                <a:latin typeface="Arial"/>
                <a:ea typeface="Arial"/>
                <a:cs typeface="Arial"/>
                <a:sym typeface="Arial"/>
              </a:rPr>
              <a:t>City hotels should provide more two spaced parking and Resort hotels should provide more one and three spaced parking in order to get more bookings.</a:t>
            </a:r>
            <a:endParaRPr sz="1400" b="0" i="0" u="none" strike="noStrike" cap="none" dirty="0">
              <a:solidFill>
                <a:schemeClr val="lt1"/>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3119700" y="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2800" b="1">
                <a:solidFill>
                  <a:schemeClr val="dk1"/>
                </a:solidFill>
              </a:rPr>
              <a:t>Data Summary </a:t>
            </a:r>
            <a:endParaRPr sz="2800" b="1">
              <a:solidFill>
                <a:schemeClr val="dk1"/>
              </a:solidFill>
            </a:endParaRPr>
          </a:p>
        </p:txBody>
      </p:sp>
      <p:sp>
        <p:nvSpPr>
          <p:cNvPr id="60" name="Google Shape;60;p4"/>
          <p:cNvSpPr txBox="1">
            <a:spLocks noGrp="1"/>
          </p:cNvSpPr>
          <p:nvPr>
            <p:ph type="body" idx="1"/>
          </p:nvPr>
        </p:nvSpPr>
        <p:spPr>
          <a:xfrm>
            <a:off x="342522" y="755700"/>
            <a:ext cx="8544624" cy="4206718"/>
          </a:xfrm>
          <a:prstGeom prst="rect">
            <a:avLst/>
          </a:prstGeom>
          <a:noFill/>
          <a:ln>
            <a:noFill/>
          </a:ln>
        </p:spPr>
        <p:txBody>
          <a:bodyPr spcFirstLastPara="1" wrap="square" lIns="91425" tIns="91425" rIns="91425" bIns="91425" anchor="t" anchorCtr="0">
            <a:noAutofit/>
          </a:bodyPr>
          <a:lstStyle/>
          <a:p>
            <a:pPr marL="152400" indent="0" algn="just">
              <a:buNone/>
            </a:pPr>
            <a:r>
              <a:rPr lang="en-US" sz="1800" dirty="0" smtClean="0">
                <a:solidFill>
                  <a:srgbClr val="002060"/>
                </a:solidFill>
              </a:rPr>
              <a:t>The </a:t>
            </a:r>
            <a:r>
              <a:rPr lang="en-US" sz="1800" dirty="0">
                <a:solidFill>
                  <a:srgbClr val="002060"/>
                </a:solidFill>
              </a:rPr>
              <a:t>dataset is based on the 2016 NYC Yellow Cab trip record data made available in Big Query on Google Cloud Platform. The data was originally published by the NYC Taxi and Limousine Commission (TLC).</a:t>
            </a:r>
            <a:r>
              <a:rPr lang="en-US" sz="1800" dirty="0">
                <a:solidFill>
                  <a:schemeClr val="bg1"/>
                </a:solidFill>
              </a:rPr>
              <a:t> </a:t>
            </a:r>
          </a:p>
          <a:p>
            <a:pPr marL="152400" indent="0">
              <a:buClrTx/>
              <a:buNone/>
            </a:pPr>
            <a:r>
              <a:rPr lang="en-US" sz="1400" b="1" dirty="0">
                <a:solidFill>
                  <a:schemeClr val="accent3">
                    <a:lumMod val="50000"/>
                  </a:schemeClr>
                </a:solidFill>
              </a:rPr>
              <a:t>Data </a:t>
            </a:r>
            <a:r>
              <a:rPr lang="en-US" sz="1400" b="1" dirty="0" smtClean="0">
                <a:solidFill>
                  <a:schemeClr val="accent3">
                    <a:lumMod val="50000"/>
                  </a:schemeClr>
                </a:solidFill>
              </a:rPr>
              <a:t>fields:</a:t>
            </a:r>
            <a:endParaRPr lang="en-US" sz="1400" b="1" dirty="0">
              <a:solidFill>
                <a:schemeClr val="accent3">
                  <a:lumMod val="50000"/>
                </a:schemeClr>
              </a:solidFill>
            </a:endParaRPr>
          </a:p>
          <a:p>
            <a:pPr>
              <a:buClr>
                <a:schemeClr val="accent2">
                  <a:lumMod val="90000"/>
                  <a:lumOff val="10000"/>
                </a:schemeClr>
              </a:buClr>
              <a:buFont typeface="Wingdings" panose="05000000000000000000" pitchFamily="2" charset="2"/>
              <a:buChar char="v"/>
            </a:pPr>
            <a:r>
              <a:rPr lang="en-US" sz="1400" b="1" dirty="0">
                <a:solidFill>
                  <a:schemeClr val="accent3">
                    <a:lumMod val="50000"/>
                  </a:schemeClr>
                </a:solidFill>
              </a:rPr>
              <a:t>id</a:t>
            </a:r>
            <a:r>
              <a:rPr lang="en-US" sz="1400" dirty="0">
                <a:solidFill>
                  <a:schemeClr val="accent3">
                    <a:lumMod val="50000"/>
                  </a:schemeClr>
                </a:solidFill>
              </a:rPr>
              <a:t> - a unique identifier for each </a:t>
            </a:r>
            <a:r>
              <a:rPr lang="en-US" sz="1400" dirty="0" smtClean="0">
                <a:solidFill>
                  <a:schemeClr val="accent3">
                    <a:lumMod val="50000"/>
                  </a:schemeClr>
                </a:solidFill>
              </a:rPr>
              <a:t>trip</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vendor_id</a:t>
            </a:r>
            <a:r>
              <a:rPr lang="en-US" sz="1400" dirty="0" smtClean="0">
                <a:solidFill>
                  <a:schemeClr val="accent3">
                    <a:lumMod val="50000"/>
                  </a:schemeClr>
                </a:solidFill>
              </a:rPr>
              <a:t> </a:t>
            </a:r>
            <a:r>
              <a:rPr lang="en-US" sz="1400" dirty="0">
                <a:solidFill>
                  <a:schemeClr val="accent3">
                    <a:lumMod val="50000"/>
                  </a:schemeClr>
                </a:solidFill>
              </a:rPr>
              <a:t>- a code indicating the provider associated with the trip </a:t>
            </a:r>
            <a:r>
              <a:rPr lang="en-US" sz="1400" dirty="0" smtClean="0">
                <a:solidFill>
                  <a:schemeClr val="accent3">
                    <a:lumMod val="50000"/>
                  </a:schemeClr>
                </a:solidFill>
              </a:rPr>
              <a:t>record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pickup_datetime </a:t>
            </a:r>
            <a:r>
              <a:rPr lang="en-US" sz="1400" dirty="0">
                <a:solidFill>
                  <a:schemeClr val="accent3">
                    <a:lumMod val="50000"/>
                  </a:schemeClr>
                </a:solidFill>
              </a:rPr>
              <a:t>- date and time when the meter was </a:t>
            </a:r>
            <a:r>
              <a:rPr lang="en-US" sz="1400" dirty="0" smtClean="0">
                <a:solidFill>
                  <a:schemeClr val="accent3">
                    <a:lumMod val="50000"/>
                  </a:schemeClr>
                </a:solidFill>
              </a:rPr>
              <a:t>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dropoff_datetime</a:t>
            </a:r>
            <a:r>
              <a:rPr lang="en-US" sz="1400" dirty="0" smtClean="0">
                <a:solidFill>
                  <a:schemeClr val="accent3">
                    <a:lumMod val="50000"/>
                  </a:schemeClr>
                </a:solidFill>
              </a:rPr>
              <a:t> </a:t>
            </a:r>
            <a:r>
              <a:rPr lang="en-US" sz="1400" dirty="0">
                <a:solidFill>
                  <a:schemeClr val="accent3">
                    <a:lumMod val="50000"/>
                  </a:schemeClr>
                </a:solidFill>
              </a:rPr>
              <a:t>- date and time when the meter was </a:t>
            </a:r>
            <a:r>
              <a:rPr lang="en-US" sz="1400" dirty="0" smtClean="0">
                <a:solidFill>
                  <a:schemeClr val="accent3">
                    <a:lumMod val="50000"/>
                  </a:schemeClr>
                </a:solidFill>
              </a:rPr>
              <a:t>disengaged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passenger_count</a:t>
            </a:r>
            <a:r>
              <a:rPr lang="en-US" sz="1400" dirty="0" smtClean="0">
                <a:solidFill>
                  <a:schemeClr val="accent3">
                    <a:lumMod val="50000"/>
                  </a:schemeClr>
                </a:solidFill>
              </a:rPr>
              <a:t> </a:t>
            </a:r>
            <a:r>
              <a:rPr lang="en-US" sz="1400" dirty="0">
                <a:solidFill>
                  <a:schemeClr val="accent3">
                    <a:lumMod val="50000"/>
                  </a:schemeClr>
                </a:solidFill>
              </a:rPr>
              <a:t>- the number of passengers in the vehicle (driver entered </a:t>
            </a:r>
            <a:r>
              <a:rPr lang="en-US" sz="1400" dirty="0" smtClean="0">
                <a:solidFill>
                  <a:schemeClr val="accent3">
                    <a:lumMod val="50000"/>
                  </a:schemeClr>
                </a:solidFill>
              </a:rPr>
              <a:t>value)</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pickup_longitude</a:t>
            </a:r>
            <a:r>
              <a:rPr lang="en-US" sz="1400" dirty="0" smtClean="0">
                <a:solidFill>
                  <a:schemeClr val="accent3">
                    <a:lumMod val="50000"/>
                  </a:schemeClr>
                </a:solidFill>
              </a:rPr>
              <a:t> </a:t>
            </a:r>
            <a:r>
              <a:rPr lang="en-US" sz="1400" dirty="0">
                <a:solidFill>
                  <a:schemeClr val="accent3">
                    <a:lumMod val="50000"/>
                  </a:schemeClr>
                </a:solidFill>
              </a:rPr>
              <a:t>- the longitude where the meter was </a:t>
            </a:r>
            <a:r>
              <a:rPr lang="en-US" sz="1400" dirty="0" smtClean="0">
                <a:solidFill>
                  <a:schemeClr val="accent3">
                    <a:lumMod val="50000"/>
                  </a:schemeClr>
                </a:solidFill>
              </a:rPr>
              <a:t>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pickup_latitude</a:t>
            </a:r>
            <a:r>
              <a:rPr lang="en-US" sz="1400" dirty="0" smtClean="0">
                <a:solidFill>
                  <a:schemeClr val="accent3">
                    <a:lumMod val="50000"/>
                  </a:schemeClr>
                </a:solidFill>
              </a:rPr>
              <a:t> </a:t>
            </a:r>
            <a:r>
              <a:rPr lang="en-US" sz="1400" dirty="0">
                <a:solidFill>
                  <a:schemeClr val="accent3">
                    <a:lumMod val="50000"/>
                  </a:schemeClr>
                </a:solidFill>
              </a:rPr>
              <a:t>- the latitude where the meter was </a:t>
            </a:r>
            <a:r>
              <a:rPr lang="en-US" sz="1400" dirty="0" smtClean="0">
                <a:solidFill>
                  <a:schemeClr val="accent3">
                    <a:lumMod val="50000"/>
                  </a:schemeClr>
                </a:solidFill>
              </a:rPr>
              <a:t>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dropoff_longitude</a:t>
            </a:r>
            <a:r>
              <a:rPr lang="en-US" sz="1400" dirty="0" smtClean="0">
                <a:solidFill>
                  <a:schemeClr val="accent3">
                    <a:lumMod val="50000"/>
                  </a:schemeClr>
                </a:solidFill>
              </a:rPr>
              <a:t> </a:t>
            </a:r>
            <a:r>
              <a:rPr lang="en-US" sz="1400" dirty="0">
                <a:solidFill>
                  <a:schemeClr val="accent3">
                    <a:lumMod val="50000"/>
                  </a:schemeClr>
                </a:solidFill>
              </a:rPr>
              <a:t>- the longitude where the meter was </a:t>
            </a:r>
            <a:r>
              <a:rPr lang="en-US" sz="1400" dirty="0" smtClean="0">
                <a:solidFill>
                  <a:schemeClr val="accent3">
                    <a:lumMod val="50000"/>
                  </a:schemeClr>
                </a:solidFill>
              </a:rPr>
              <a:t>disengaged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dropoff_latitude </a:t>
            </a:r>
            <a:r>
              <a:rPr lang="en-US" sz="1400" dirty="0">
                <a:solidFill>
                  <a:schemeClr val="accent3">
                    <a:lumMod val="50000"/>
                  </a:schemeClr>
                </a:solidFill>
              </a:rPr>
              <a:t>- the latitude where the meter was </a:t>
            </a:r>
            <a:r>
              <a:rPr lang="en-US" sz="1400" dirty="0" smtClean="0">
                <a:solidFill>
                  <a:schemeClr val="accent3">
                    <a:lumMod val="50000"/>
                  </a:schemeClr>
                </a:solidFill>
              </a:rPr>
              <a:t>disengaged</a:t>
            </a: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store_and_fwd_flag</a:t>
            </a:r>
            <a:r>
              <a:rPr lang="en-US" sz="1400" dirty="0" smtClean="0">
                <a:solidFill>
                  <a:schemeClr val="accent3">
                    <a:lumMod val="50000"/>
                  </a:schemeClr>
                </a:solidFill>
              </a:rPr>
              <a:t> </a:t>
            </a:r>
            <a:r>
              <a:rPr lang="en-US" sz="1400" dirty="0">
                <a:solidFill>
                  <a:schemeClr val="accent3">
                    <a:lumMod val="50000"/>
                  </a:schemeClr>
                </a:solidFill>
              </a:rPr>
              <a:t>- This flag indicates whether the trip record was held in vehicle memory before sending to the vendor because the vehicle did not have a connection to the server </a:t>
            </a:r>
            <a:endParaRPr lang="en-US" sz="1400" dirty="0" smtClean="0">
              <a:solidFill>
                <a:schemeClr val="accent3">
                  <a:lumMod val="50000"/>
                </a:schemeClr>
              </a:solidFill>
            </a:endParaRPr>
          </a:p>
          <a:p>
            <a:pPr>
              <a:buClr>
                <a:schemeClr val="accent2">
                  <a:lumMod val="90000"/>
                  <a:lumOff val="10000"/>
                </a:schemeClr>
              </a:buClr>
              <a:buFont typeface="Wingdings" panose="05000000000000000000" pitchFamily="2" charset="2"/>
              <a:buChar char="v"/>
            </a:pPr>
            <a:r>
              <a:rPr lang="en-US" sz="1400" b="1" dirty="0" smtClean="0">
                <a:solidFill>
                  <a:schemeClr val="accent3">
                    <a:lumMod val="50000"/>
                  </a:schemeClr>
                </a:solidFill>
              </a:rPr>
              <a:t>trip_duration</a:t>
            </a:r>
            <a:r>
              <a:rPr lang="en-US" sz="1400" dirty="0" smtClean="0">
                <a:solidFill>
                  <a:schemeClr val="accent3">
                    <a:lumMod val="50000"/>
                  </a:schemeClr>
                </a:solidFill>
              </a:rPr>
              <a:t> </a:t>
            </a:r>
            <a:r>
              <a:rPr lang="en-US" sz="1400" dirty="0">
                <a:solidFill>
                  <a:schemeClr val="accent3">
                    <a:lumMod val="50000"/>
                  </a:schemeClr>
                </a:solidFill>
              </a:rPr>
              <a:t>- duration of the trip in seconds</a:t>
            </a:r>
          </a:p>
          <a:p>
            <a:pPr marL="152400" indent="0">
              <a:buNone/>
            </a:pPr>
            <a:endParaRPr lang="en-US" sz="1400" dirty="0">
              <a:solidFill>
                <a:schemeClr val="accent3">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3119700" y="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2800" b="1" dirty="0">
                <a:solidFill>
                  <a:schemeClr val="dk1"/>
                </a:solidFill>
              </a:rPr>
              <a:t>Data Summary </a:t>
            </a:r>
            <a:endParaRPr sz="2800" b="1" dirty="0">
              <a:solidFill>
                <a:schemeClr val="dk1"/>
              </a:solidFill>
            </a:endParaRPr>
          </a:p>
        </p:txBody>
      </p:sp>
      <p:sp>
        <p:nvSpPr>
          <p:cNvPr id="66" name="Google Shape;66;p5"/>
          <p:cNvSpPr txBox="1">
            <a:spLocks noGrp="1"/>
          </p:cNvSpPr>
          <p:nvPr>
            <p:ph type="body" idx="1"/>
          </p:nvPr>
        </p:nvSpPr>
        <p:spPr>
          <a:xfrm>
            <a:off x="342522" y="755700"/>
            <a:ext cx="8544624" cy="4206718"/>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US" sz="2000" dirty="0" err="1">
                <a:solidFill>
                  <a:srgbClr val="00B050"/>
                </a:solidFill>
              </a:rPr>
              <a:t>market_segment:</a:t>
            </a:r>
            <a:r>
              <a:rPr lang="en-US" sz="2000" dirty="0" err="1">
                <a:solidFill>
                  <a:schemeClr val="lt1"/>
                </a:solidFill>
              </a:rPr>
              <a:t>This</a:t>
            </a:r>
            <a:r>
              <a:rPr lang="en-US" sz="2000" dirty="0">
                <a:solidFill>
                  <a:schemeClr val="lt1"/>
                </a:solidFill>
              </a:rPr>
              <a:t> column show how reservation was made and what is the purpose of reservation. E.g., corporate means corporate trip, TA for travel agency.</a:t>
            </a:r>
            <a:endParaRPr dirty="0"/>
          </a:p>
          <a:p>
            <a:pPr marL="457200" lvl="0" indent="-304800" algn="l" rtl="0">
              <a:lnSpc>
                <a:spcPct val="115000"/>
              </a:lnSpc>
              <a:spcBef>
                <a:spcPts val="0"/>
              </a:spcBef>
              <a:spcAft>
                <a:spcPts val="0"/>
              </a:spcAft>
              <a:buSzPts val="1200"/>
              <a:buChar char="●"/>
            </a:pPr>
            <a:r>
              <a:rPr lang="en-US" sz="2000" dirty="0" err="1">
                <a:solidFill>
                  <a:srgbClr val="00B050"/>
                </a:solidFill>
              </a:rPr>
              <a:t>distribution_channel:</a:t>
            </a:r>
            <a:r>
              <a:rPr lang="en-US" sz="2000" dirty="0" err="1">
                <a:solidFill>
                  <a:schemeClr val="lt1"/>
                </a:solidFill>
              </a:rPr>
              <a:t>The</a:t>
            </a:r>
            <a:r>
              <a:rPr lang="en-US" sz="2000" dirty="0">
                <a:solidFill>
                  <a:schemeClr val="lt1"/>
                </a:solidFill>
              </a:rPr>
              <a:t> medium through booking was made.[</a:t>
            </a:r>
            <a:r>
              <a:rPr lang="en-US" sz="2000" dirty="0" err="1">
                <a:solidFill>
                  <a:schemeClr val="lt1"/>
                </a:solidFill>
              </a:rPr>
              <a:t>Direct,Corporate,TA</a:t>
            </a:r>
            <a:r>
              <a:rPr lang="en-US" sz="2000" dirty="0">
                <a:solidFill>
                  <a:schemeClr val="lt1"/>
                </a:solidFill>
              </a:rPr>
              <a:t>/TO, </a:t>
            </a:r>
            <a:r>
              <a:rPr lang="en-US" sz="2000" dirty="0" err="1">
                <a:solidFill>
                  <a:schemeClr val="lt1"/>
                </a:solidFill>
              </a:rPr>
              <a:t>undefined,GDS</a:t>
            </a:r>
            <a:r>
              <a:rPr lang="en-US" sz="2000" dirty="0">
                <a:solidFill>
                  <a:schemeClr val="lt1"/>
                </a:solidFill>
              </a:rPr>
              <a:t>.] </a:t>
            </a:r>
            <a:endParaRPr dirty="0"/>
          </a:p>
          <a:p>
            <a:pPr marL="457200" lvl="0" indent="-304800" algn="l" rtl="0">
              <a:lnSpc>
                <a:spcPct val="115000"/>
              </a:lnSpc>
              <a:spcBef>
                <a:spcPts val="0"/>
              </a:spcBef>
              <a:spcAft>
                <a:spcPts val="0"/>
              </a:spcAft>
              <a:buSzPts val="1200"/>
              <a:buChar char="●"/>
            </a:pPr>
            <a:r>
              <a:rPr lang="en-US" sz="2000" dirty="0" err="1">
                <a:solidFill>
                  <a:srgbClr val="00B050"/>
                </a:solidFill>
              </a:rPr>
              <a:t>Is_repeated_guest:</a:t>
            </a:r>
            <a:r>
              <a:rPr lang="en-US" sz="2000" dirty="0" err="1">
                <a:solidFill>
                  <a:schemeClr val="lt1"/>
                </a:solidFill>
              </a:rPr>
              <a:t>Shows</a:t>
            </a:r>
            <a:r>
              <a:rPr lang="en-US" sz="2000" dirty="0">
                <a:solidFill>
                  <a:schemeClr val="lt1"/>
                </a:solidFill>
              </a:rPr>
              <a:t> if the guest is who has arrived earlier or not. Values[0,1]--&gt;0 indicates no and 1 indicated yes person is repeated guest.</a:t>
            </a:r>
            <a:endParaRPr dirty="0"/>
          </a:p>
          <a:p>
            <a:pPr marL="457200" lvl="0" indent="-304800" algn="l" rtl="0">
              <a:lnSpc>
                <a:spcPct val="115000"/>
              </a:lnSpc>
              <a:spcBef>
                <a:spcPts val="0"/>
              </a:spcBef>
              <a:spcAft>
                <a:spcPts val="0"/>
              </a:spcAft>
              <a:buSzPts val="1200"/>
              <a:buChar char="●"/>
            </a:pPr>
            <a:r>
              <a:rPr lang="en-US" sz="2000" dirty="0" err="1">
                <a:solidFill>
                  <a:srgbClr val="00B050"/>
                </a:solidFill>
              </a:rPr>
              <a:t>days_in_waiting_list</a:t>
            </a:r>
            <a:r>
              <a:rPr lang="en-US" sz="2000" dirty="0">
                <a:solidFill>
                  <a:srgbClr val="00B050"/>
                </a:solidFill>
              </a:rPr>
              <a:t>: </a:t>
            </a:r>
            <a:r>
              <a:rPr lang="en-US" sz="2000" dirty="0">
                <a:solidFill>
                  <a:schemeClr val="lt1"/>
                </a:solidFill>
              </a:rPr>
              <a:t>Number of days between actual booking and transact.</a:t>
            </a:r>
            <a:endParaRPr dirty="0"/>
          </a:p>
          <a:p>
            <a:pPr marL="457200" lvl="0" indent="-304800" algn="l" rtl="0">
              <a:lnSpc>
                <a:spcPct val="115000"/>
              </a:lnSpc>
              <a:spcBef>
                <a:spcPts val="0"/>
              </a:spcBef>
              <a:spcAft>
                <a:spcPts val="0"/>
              </a:spcAft>
              <a:buSzPts val="1200"/>
              <a:buChar char="●"/>
            </a:pPr>
            <a:r>
              <a:rPr lang="en-US" sz="2000" dirty="0" err="1">
                <a:solidFill>
                  <a:srgbClr val="00B050"/>
                </a:solidFill>
              </a:rPr>
              <a:t>customer_type</a:t>
            </a:r>
            <a:r>
              <a:rPr lang="en-US" sz="2000" dirty="0">
                <a:solidFill>
                  <a:srgbClr val="00B050"/>
                </a:solidFill>
              </a:rPr>
              <a:t>: </a:t>
            </a:r>
            <a:r>
              <a:rPr lang="en-US" sz="2000" dirty="0">
                <a:solidFill>
                  <a:schemeClr val="lt1"/>
                </a:solidFill>
              </a:rPr>
              <a:t>Type of customers( Transient, group, 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chemeClr val="dk1"/>
                </a:solidFill>
              </a:rPr>
              <a:t>Data Summary</a:t>
            </a:r>
            <a:endParaRPr b="1">
              <a:solidFill>
                <a:schemeClr val="dk1"/>
              </a:solidFill>
            </a:endParaRPr>
          </a:p>
        </p:txBody>
      </p:sp>
      <p:pic>
        <p:nvPicPr>
          <p:cNvPr id="72" name="Google Shape;72;p6"/>
          <p:cNvPicPr preferRelativeResize="0"/>
          <p:nvPr/>
        </p:nvPicPr>
        <p:blipFill rotWithShape="1">
          <a:blip r:embed="rId3">
            <a:alphaModFix/>
          </a:blip>
          <a:srcRect/>
          <a:stretch/>
        </p:blipFill>
        <p:spPr>
          <a:xfrm>
            <a:off x="456087" y="1017725"/>
            <a:ext cx="8231825" cy="38592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291151"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a:t>Correlation</a:t>
            </a:r>
            <a:r>
              <a:rPr lang="en-US" sz="2400">
                <a:solidFill>
                  <a:schemeClr val="dk1"/>
                </a:solidFill>
              </a:rPr>
              <a:t> between every columns with numerical values.</a:t>
            </a:r>
            <a:br>
              <a:rPr lang="en-US" sz="2400">
                <a:solidFill>
                  <a:schemeClr val="dk1"/>
                </a:solidFill>
              </a:rPr>
            </a:br>
            <a:endParaRPr sz="2400">
              <a:solidFill>
                <a:schemeClr val="dk1"/>
              </a:solidFill>
            </a:endParaRPr>
          </a:p>
        </p:txBody>
      </p:sp>
      <p:sp>
        <p:nvSpPr>
          <p:cNvPr id="78" name="Google Shape;78;p7"/>
          <p:cNvSpPr txBox="1"/>
          <p:nvPr/>
        </p:nvSpPr>
        <p:spPr>
          <a:xfrm>
            <a:off x="5335687" y="2019638"/>
            <a:ext cx="3476100" cy="15699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Arial"/>
                <a:ea typeface="Arial"/>
                <a:cs typeface="Arial"/>
                <a:sym typeface="Arial"/>
              </a:rPr>
              <a:t>ADR and number of customers is slightly </a:t>
            </a:r>
            <a:r>
              <a:rPr lang="en-US" sz="1600">
                <a:solidFill>
                  <a:schemeClr val="lt1"/>
                </a:solidFill>
              </a:rPr>
              <a:t>correlated</a:t>
            </a:r>
            <a:r>
              <a:rPr lang="en-US" sz="1600" b="0" i="0" u="none" strike="noStrike" cap="none">
                <a:solidFill>
                  <a:schemeClr val="lt1"/>
                </a:solidFill>
                <a:latin typeface="Arial"/>
                <a:ea typeface="Arial"/>
                <a:cs typeface="Arial"/>
                <a:sym typeface="Arial"/>
              </a:rPr>
              <a:t>. This means for more number of customers, ADR is high as service requirement is high in case of more number of customers.</a:t>
            </a:r>
            <a:endParaRPr sz="1600" b="0" i="0" u="none" strike="noStrike" cap="none">
              <a:solidFill>
                <a:schemeClr val="lt1"/>
              </a:solidFill>
              <a:latin typeface="Arial"/>
              <a:ea typeface="Arial"/>
              <a:cs typeface="Arial"/>
              <a:sym typeface="Arial"/>
            </a:endParaRPr>
          </a:p>
        </p:txBody>
      </p:sp>
      <p:pic>
        <p:nvPicPr>
          <p:cNvPr id="79" name="Google Shape;79;p7"/>
          <p:cNvPicPr preferRelativeResize="0"/>
          <p:nvPr/>
        </p:nvPicPr>
        <p:blipFill rotWithShape="1">
          <a:blip r:embed="rId3">
            <a:alphaModFix/>
          </a:blip>
          <a:srcRect/>
          <a:stretch/>
        </p:blipFill>
        <p:spPr>
          <a:xfrm>
            <a:off x="170122" y="572701"/>
            <a:ext cx="5050464" cy="4473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77406"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Some basic analysis</a:t>
            </a:r>
            <a:endParaRPr/>
          </a:p>
        </p:txBody>
      </p:sp>
      <p:pic>
        <p:nvPicPr>
          <p:cNvPr id="85" name="Google Shape;85;p8"/>
          <p:cNvPicPr preferRelativeResize="0"/>
          <p:nvPr/>
        </p:nvPicPr>
        <p:blipFill rotWithShape="1">
          <a:blip r:embed="rId3">
            <a:alphaModFix/>
          </a:blip>
          <a:srcRect/>
          <a:stretch/>
        </p:blipFill>
        <p:spPr>
          <a:xfrm>
            <a:off x="77400" y="597150"/>
            <a:ext cx="3482502" cy="2245409"/>
          </a:xfrm>
          <a:prstGeom prst="rect">
            <a:avLst/>
          </a:prstGeom>
          <a:noFill/>
          <a:ln>
            <a:noFill/>
          </a:ln>
        </p:spPr>
      </p:pic>
      <p:pic>
        <p:nvPicPr>
          <p:cNvPr id="86" name="Google Shape;86;p8"/>
          <p:cNvPicPr preferRelativeResize="0"/>
          <p:nvPr/>
        </p:nvPicPr>
        <p:blipFill rotWithShape="1">
          <a:blip r:embed="rId4">
            <a:alphaModFix/>
          </a:blip>
          <a:srcRect/>
          <a:stretch/>
        </p:blipFill>
        <p:spPr>
          <a:xfrm>
            <a:off x="5233481" y="502351"/>
            <a:ext cx="3745149" cy="2435008"/>
          </a:xfrm>
          <a:prstGeom prst="rect">
            <a:avLst/>
          </a:prstGeom>
          <a:noFill/>
          <a:ln>
            <a:noFill/>
          </a:ln>
        </p:spPr>
      </p:pic>
      <p:pic>
        <p:nvPicPr>
          <p:cNvPr id="87" name="Google Shape;87;p8"/>
          <p:cNvPicPr preferRelativeResize="0"/>
          <p:nvPr/>
        </p:nvPicPr>
        <p:blipFill rotWithShape="1">
          <a:blip r:embed="rId5">
            <a:alphaModFix/>
          </a:blip>
          <a:srcRect/>
          <a:stretch/>
        </p:blipFill>
        <p:spPr>
          <a:xfrm>
            <a:off x="5233481" y="2937359"/>
            <a:ext cx="3910519" cy="2206141"/>
          </a:xfrm>
          <a:prstGeom prst="rect">
            <a:avLst/>
          </a:prstGeom>
          <a:noFill/>
          <a:ln>
            <a:noFill/>
          </a:ln>
        </p:spPr>
      </p:pic>
      <p:sp>
        <p:nvSpPr>
          <p:cNvPr id="88" name="Google Shape;88;p8"/>
          <p:cNvSpPr txBox="1"/>
          <p:nvPr/>
        </p:nvSpPr>
        <p:spPr>
          <a:xfrm>
            <a:off x="3559908" y="690665"/>
            <a:ext cx="1673573"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Most of the customers are from Portugal followed by Great Britain, France, Spain.</a:t>
            </a:r>
            <a:endParaRPr sz="1400" b="0" i="0" u="none" strike="noStrike" cap="none">
              <a:solidFill>
                <a:schemeClr val="lt1"/>
              </a:solidFill>
              <a:latin typeface="Arial"/>
              <a:ea typeface="Arial"/>
              <a:cs typeface="Arial"/>
              <a:sym typeface="Arial"/>
            </a:endParaRPr>
          </a:p>
        </p:txBody>
      </p:sp>
      <p:sp>
        <p:nvSpPr>
          <p:cNvPr id="89" name="Google Shape;89;p8"/>
          <p:cNvSpPr txBox="1"/>
          <p:nvPr/>
        </p:nvSpPr>
        <p:spPr>
          <a:xfrm>
            <a:off x="262647" y="3186792"/>
            <a:ext cx="4970834" cy="138499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Demand for BB i.e. Bed and Breakfast high in both of the hotels compared to another meal types.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Demand for car parking with 2 spaces is high in City hotels.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Demand for 1 and 3 parking spaces is high in resort hotels.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Some basic analysis(Continued)</a:t>
            </a:r>
            <a:endParaRPr/>
          </a:p>
        </p:txBody>
      </p:sp>
      <p:pic>
        <p:nvPicPr>
          <p:cNvPr id="95" name="Google Shape;95;p9"/>
          <p:cNvPicPr preferRelativeResize="0"/>
          <p:nvPr/>
        </p:nvPicPr>
        <p:blipFill rotWithShape="1">
          <a:blip r:embed="rId3">
            <a:alphaModFix/>
          </a:blip>
          <a:srcRect/>
          <a:stretch/>
        </p:blipFill>
        <p:spPr>
          <a:xfrm>
            <a:off x="174575" y="572700"/>
            <a:ext cx="3293038" cy="2059046"/>
          </a:xfrm>
          <a:prstGeom prst="rect">
            <a:avLst/>
          </a:prstGeom>
          <a:noFill/>
          <a:ln>
            <a:noFill/>
          </a:ln>
        </p:spPr>
      </p:pic>
      <p:pic>
        <p:nvPicPr>
          <p:cNvPr id="96" name="Google Shape;96;p9"/>
          <p:cNvPicPr preferRelativeResize="0"/>
          <p:nvPr/>
        </p:nvPicPr>
        <p:blipFill rotWithShape="1">
          <a:blip r:embed="rId4">
            <a:alphaModFix/>
          </a:blip>
          <a:srcRect/>
          <a:stretch/>
        </p:blipFill>
        <p:spPr>
          <a:xfrm>
            <a:off x="5787957" y="572700"/>
            <a:ext cx="3166902" cy="2059046"/>
          </a:xfrm>
          <a:prstGeom prst="rect">
            <a:avLst/>
          </a:prstGeom>
          <a:noFill/>
          <a:ln>
            <a:noFill/>
          </a:ln>
        </p:spPr>
      </p:pic>
      <p:pic>
        <p:nvPicPr>
          <p:cNvPr id="97" name="Google Shape;97;p9"/>
          <p:cNvPicPr preferRelativeResize="0"/>
          <p:nvPr/>
        </p:nvPicPr>
        <p:blipFill rotWithShape="1">
          <a:blip r:embed="rId5">
            <a:alphaModFix/>
          </a:blip>
          <a:srcRect/>
          <a:stretch/>
        </p:blipFill>
        <p:spPr>
          <a:xfrm>
            <a:off x="5787958" y="2957041"/>
            <a:ext cx="3166902" cy="2059046"/>
          </a:xfrm>
          <a:prstGeom prst="rect">
            <a:avLst/>
          </a:prstGeom>
          <a:noFill/>
          <a:ln>
            <a:noFill/>
          </a:ln>
        </p:spPr>
      </p:pic>
      <p:sp>
        <p:nvSpPr>
          <p:cNvPr id="98" name="Google Shape;98;p9"/>
          <p:cNvSpPr txBox="1"/>
          <p:nvPr/>
        </p:nvSpPr>
        <p:spPr>
          <a:xfrm>
            <a:off x="3638145" y="1050587"/>
            <a:ext cx="1322961"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Most of the customers prefer Type A hotel rooms</a:t>
            </a:r>
            <a:endParaRPr sz="1400" b="0" i="0" u="none" strike="noStrike" cap="none">
              <a:solidFill>
                <a:schemeClr val="lt1"/>
              </a:solidFill>
              <a:latin typeface="Arial"/>
              <a:ea typeface="Arial"/>
              <a:cs typeface="Arial"/>
              <a:sym typeface="Arial"/>
            </a:endParaRPr>
          </a:p>
        </p:txBody>
      </p:sp>
      <p:sp>
        <p:nvSpPr>
          <p:cNvPr id="99" name="Google Shape;99;p9"/>
          <p:cNvSpPr txBox="1"/>
          <p:nvPr/>
        </p:nvSpPr>
        <p:spPr>
          <a:xfrm>
            <a:off x="369652" y="3317132"/>
            <a:ext cx="5418306" cy="11695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Most of the customers are of Transient type. They are staying for short time periods.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Though there is very nominal margin of repeated customers, most of them are transient type. </a:t>
            </a: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1656</TotalTime>
  <Words>1428</Words>
  <Application>Microsoft Office PowerPoint</Application>
  <PresentationFormat>On-screen Show (16:9)</PresentationFormat>
  <Paragraphs>141</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Wingdings</vt:lpstr>
      <vt:lpstr>Montserrat</vt:lpstr>
      <vt:lpstr>Simple Light</vt:lpstr>
      <vt:lpstr>           Capstone Project-2 Supervised ML- Regression NYC TAXI TIME PREDICTION    </vt:lpstr>
      <vt:lpstr>   </vt:lpstr>
      <vt:lpstr>Problem Statement</vt:lpstr>
      <vt:lpstr>Data Summary </vt:lpstr>
      <vt:lpstr>Data Summary </vt:lpstr>
      <vt:lpstr>Data Summary</vt:lpstr>
      <vt:lpstr>Correlation between every columns with numerical values. </vt:lpstr>
      <vt:lpstr>Some basic analysis</vt:lpstr>
      <vt:lpstr>Some basic analysis(Continued)</vt:lpstr>
      <vt:lpstr>Hotel wise analysis.</vt:lpstr>
      <vt:lpstr>The booking ratio between Resort Hotel and City Hotel </vt:lpstr>
      <vt:lpstr>Average ADR variation Hotel wise.</vt:lpstr>
      <vt:lpstr>Different hotels booked month wise.</vt:lpstr>
      <vt:lpstr>Different hotels booked year wise.</vt:lpstr>
      <vt:lpstr>Staying at night in different hotels.</vt:lpstr>
      <vt:lpstr>Distribution Channel wise analysis </vt:lpstr>
      <vt:lpstr>Distribution channel wise average ADR.</vt:lpstr>
      <vt:lpstr>Distribution Chanel wise lead time variation.</vt:lpstr>
      <vt:lpstr>Booking cancellation analysis </vt:lpstr>
      <vt:lpstr>Cancellation based on lead time and waiting time.</vt:lpstr>
      <vt:lpstr>Hotel cancellation on various months.</vt:lpstr>
      <vt:lpstr>Cancellation of hotels in various distribution channels.</vt:lpstr>
      <vt:lpstr>Analysis based on size of customer groups( Single, Couple, Family).</vt:lpstr>
      <vt:lpstr>Various customer type and their hotel preferences.</vt:lpstr>
      <vt:lpstr>Various customer types and their preferable booking months.</vt:lpstr>
      <vt:lpstr>Some important questions </vt:lpstr>
      <vt:lpstr>When the best time of year to book a hotel room is? </vt:lpstr>
      <vt:lpstr>The optimal length of stay in order to get the best daily rate? </vt:lpstr>
      <vt:lpstr>What if you wanted to predict whether or not a hotel was likely to receive a disproportionately high number of special requests?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Tubai</dc:creator>
  <cp:lastModifiedBy>lenovo</cp:lastModifiedBy>
  <cp:revision>14</cp:revision>
  <dcterms:modified xsi:type="dcterms:W3CDTF">2022-05-03T23:10:36Z</dcterms:modified>
</cp:coreProperties>
</file>