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r>
              <a:rPr lang="en-US" dirty="0" smtClean="0"/>
              <a:t>Assignment-</a:t>
            </a:r>
            <a:r>
              <a:rPr lang="en-US" dirty="0" err="1" smtClean="0"/>
              <a:t>ReUNion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pPr algn="l"/>
            <a:r>
              <a:rPr lang="en-US" dirty="0" smtClean="0"/>
              <a:t>BY: Kanika Bhardwaj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the basis of loan history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228046"/>
            <a:ext cx="5105400" cy="342577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3788" y="2228046"/>
            <a:ext cx="5094287" cy="3425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794" y="5756856"/>
            <a:ext cx="10353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 </a:t>
            </a:r>
            <a:r>
              <a:rPr lang="en-US" dirty="0"/>
              <a:t>who belong to the category existing loan paid back are less risky, they are expected to pay back loan to the </a:t>
            </a:r>
            <a:r>
              <a:rPr lang="en-US" dirty="0" smtClean="0"/>
              <a:t>company as their </a:t>
            </a:r>
            <a:r>
              <a:rPr lang="en-US" dirty="0"/>
              <a:t>history </a:t>
            </a:r>
            <a:r>
              <a:rPr lang="en-US" dirty="0" smtClean="0"/>
              <a:t>is good.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8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Housing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6372" y="1935922"/>
            <a:ext cx="4507605" cy="385527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3788" y="1935921"/>
            <a:ext cx="5094287" cy="385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2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10353675" cy="1325563"/>
          </a:xfrm>
        </p:spPr>
        <p:txBody>
          <a:bodyPr/>
          <a:lstStyle/>
          <a:p>
            <a:r>
              <a:rPr lang="en-US" dirty="0" smtClean="0"/>
              <a:t>Multivariate analysis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continuous variable:</a:t>
            </a:r>
            <a:br>
              <a:rPr lang="en-US" dirty="0" smtClean="0"/>
            </a:br>
            <a:r>
              <a:rPr lang="en-US" sz="2800" dirty="0" smtClean="0"/>
              <a:t>Principal loan amount</a:t>
            </a:r>
            <a:endParaRPr lang="en-US" sz="2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data distribution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62601" y="3041467"/>
            <a:ext cx="4010585" cy="261974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 applying log transformation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29134" y="3046230"/>
            <a:ext cx="3982006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60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basis of applicant 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data distribution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5943" y="3060520"/>
            <a:ext cx="4525059" cy="288951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 applying log transformation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76766" y="3060520"/>
            <a:ext cx="4490790" cy="288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51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months loan taken for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data distribution: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62601" y="3074809"/>
            <a:ext cx="4010585" cy="272068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distribution after log transformation: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72003" y="3089099"/>
            <a:ext cx="4767467" cy="270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4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loan amount and moths loan taken for: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30" y="2109603"/>
            <a:ext cx="7366715" cy="40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4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</a:t>
            </a:r>
            <a:r>
              <a:rPr lang="en-US" dirty="0" smtClean="0">
                <a:effectLst/>
              </a:rPr>
              <a:t>se</a:t>
            </a:r>
            <a:r>
              <a:rPr lang="en-US" dirty="0">
                <a:effectLst/>
              </a:rPr>
              <a:t> inbuilt class feature_importances of tree based classifiers</a:t>
            </a:r>
          </a:p>
          <a:p>
            <a:r>
              <a:rPr lang="en-US" dirty="0">
                <a:effectLst/>
              </a:rPr>
              <a:t>P</a:t>
            </a:r>
            <a:r>
              <a:rPr lang="en-US" dirty="0" smtClean="0">
                <a:effectLst/>
              </a:rPr>
              <a:t>lot</a:t>
            </a:r>
            <a:r>
              <a:rPr lang="en-US" dirty="0">
                <a:effectLst/>
              </a:rPr>
              <a:t> graph of feature importances for 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  better</a:t>
            </a:r>
            <a:r>
              <a:rPr lang="en-US" dirty="0">
                <a:effectLst/>
              </a:rPr>
              <a:t> visualization</a:t>
            </a:r>
          </a:p>
          <a:p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3788" y="2088320"/>
            <a:ext cx="5365682" cy="37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98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141927"/>
          </a:xfrm>
        </p:spPr>
        <p:txBody>
          <a:bodyPr/>
          <a:lstStyle/>
          <a:p>
            <a:r>
              <a:rPr lang="en-US" dirty="0" smtClean="0"/>
              <a:t>Balanced the dataset by Smote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53897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Original distribution of target variable: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9286" y="3022414"/>
            <a:ext cx="3877216" cy="2154893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53897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After applying the smote technique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76766" y="3060520"/>
            <a:ext cx="4490790" cy="21167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1972" y="5680260"/>
            <a:ext cx="11449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SMOTE (Synthetic Minority Oversampling </a:t>
            </a:r>
            <a:r>
              <a:rPr lang="en-US" b="1" dirty="0" smtClean="0"/>
              <a:t>Technique</a:t>
            </a:r>
            <a:r>
              <a:rPr lang="en-US" b="1" dirty="0"/>
              <a:t>) – Oversampling is one of </a:t>
            </a:r>
            <a:r>
              <a:rPr lang="en-US" b="1" dirty="0" smtClean="0"/>
              <a:t>the</a:t>
            </a:r>
            <a:r>
              <a:rPr lang="en-US" dirty="0" smtClean="0"/>
              <a:t> </a:t>
            </a:r>
            <a:r>
              <a:rPr lang="en-US" b="1" dirty="0" smtClean="0"/>
              <a:t>most </a:t>
            </a:r>
            <a:r>
              <a:rPr lang="en-US" b="1" dirty="0"/>
              <a:t>commonly used oversampling methods </a:t>
            </a:r>
            <a:r>
              <a:rPr lang="en-US" b="1" dirty="0" smtClean="0"/>
              <a:t>to </a:t>
            </a:r>
            <a:r>
              <a:rPr lang="en-US" b="1" dirty="0"/>
              <a:t>solve the imbalance problem. It aims </a:t>
            </a:r>
            <a:r>
              <a:rPr lang="en-US" b="1" dirty="0" smtClean="0"/>
              <a:t>to</a:t>
            </a:r>
            <a:r>
              <a:rPr lang="en-US" dirty="0" smtClean="0"/>
              <a:t> </a:t>
            </a:r>
            <a:r>
              <a:rPr lang="en-US" b="1" dirty="0" smtClean="0"/>
              <a:t>balance </a:t>
            </a:r>
            <a:r>
              <a:rPr lang="en-US" b="1" dirty="0"/>
              <a:t>class distribution by randomly </a:t>
            </a:r>
            <a:r>
              <a:rPr lang="en-US" b="1" dirty="0" smtClean="0"/>
              <a:t>increasing </a:t>
            </a:r>
            <a:r>
              <a:rPr lang="en-US" b="1" dirty="0"/>
              <a:t>minority class examples </a:t>
            </a:r>
            <a:r>
              <a:rPr lang="en-US" b="1" dirty="0" smtClean="0"/>
              <a:t>by</a:t>
            </a:r>
            <a:r>
              <a:rPr lang="en-US" dirty="0" smtClean="0"/>
              <a:t> </a:t>
            </a:r>
            <a:r>
              <a:rPr lang="en-US" b="1" dirty="0" smtClean="0"/>
              <a:t>replicating </a:t>
            </a:r>
            <a:r>
              <a:rPr lang="en-US" b="1" dirty="0"/>
              <a:t>them. </a:t>
            </a:r>
            <a:r>
              <a:rPr lang="en-US" b="1" dirty="0" smtClean="0"/>
              <a:t>After </a:t>
            </a:r>
            <a:r>
              <a:rPr lang="en-US" b="1" dirty="0"/>
              <a:t>performing SMOTE </a:t>
            </a:r>
          </a:p>
          <a:p>
            <a:r>
              <a:rPr lang="en-US" b="1" dirty="0"/>
              <a:t>operation we get this balance </a:t>
            </a:r>
            <a:r>
              <a:rPr lang="en-US" b="1" dirty="0" smtClean="0"/>
              <a:t>dataset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9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ys\OneDrive\Desktop\1_cG6U1qstYDijh9bPL42e-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220" y="539504"/>
            <a:ext cx="6027312" cy="562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5003" y="553792"/>
            <a:ext cx="45848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Machine Learning  Classifier Algorithms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7046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contents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b="1" dirty="0"/>
              <a:t>Problem Statement</a:t>
            </a:r>
          </a:p>
          <a:p>
            <a:pPr fontAlgn="base"/>
            <a:r>
              <a:rPr lang="en-US" b="1" dirty="0"/>
              <a:t>Introduction</a:t>
            </a:r>
          </a:p>
          <a:p>
            <a:pPr fontAlgn="base"/>
            <a:r>
              <a:rPr lang="en-US" b="1" dirty="0"/>
              <a:t>Data Summary</a:t>
            </a:r>
          </a:p>
          <a:p>
            <a:pPr fontAlgn="base"/>
            <a:r>
              <a:rPr lang="en-US" b="1" dirty="0"/>
              <a:t>Methodology</a:t>
            </a:r>
          </a:p>
          <a:p>
            <a:pPr fontAlgn="base"/>
            <a:r>
              <a:rPr lang="en-US" b="1" dirty="0"/>
              <a:t>Exploratory Data Analysis</a:t>
            </a:r>
          </a:p>
          <a:p>
            <a:pPr fontAlgn="base"/>
            <a:r>
              <a:rPr lang="en-US" b="1" dirty="0"/>
              <a:t>Data Processing</a:t>
            </a:r>
          </a:p>
          <a:p>
            <a:pPr fontAlgn="base"/>
            <a:r>
              <a:rPr lang="en-US" b="1" dirty="0"/>
              <a:t>Implementing ML algorithms</a:t>
            </a:r>
          </a:p>
          <a:p>
            <a:pPr fontAlgn="base"/>
            <a:r>
              <a:rPr lang="en-US" b="1" dirty="0"/>
              <a:t>Challenges</a:t>
            </a:r>
          </a:p>
          <a:p>
            <a:pPr fontAlgn="base"/>
            <a:r>
              <a:rPr lang="en-US" b="1" dirty="0"/>
              <a:t>Conclusion</a:t>
            </a:r>
          </a:p>
          <a:p>
            <a:endParaRPr lang="en-US" dirty="0"/>
          </a:p>
        </p:txBody>
      </p:sp>
      <p:pic>
        <p:nvPicPr>
          <p:cNvPr id="7" name="Picture 4" descr="C:\Users\ys\OneDrive\Desktop\data-science-768x384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8" y="1935921"/>
            <a:ext cx="5339925" cy="374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767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Model building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l">
              <a:buAutoNum type="arabicPeriod"/>
            </a:pPr>
            <a:r>
              <a:rPr lang="en-US" dirty="0" smtClean="0"/>
              <a:t>Logistic Regression</a:t>
            </a: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dirty="0">
                <a:effectLst/>
              </a:rPr>
              <a:t>KNeighborsClassifier</a:t>
            </a: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dirty="0">
                <a:effectLst/>
              </a:rPr>
              <a:t>RandomForestClassifier</a:t>
            </a:r>
          </a:p>
          <a:p>
            <a:pPr marL="342900" indent="-342900" algn="l">
              <a:buAutoNum type="arabicPeriod"/>
            </a:pPr>
            <a:endParaRPr lang="en-US" dirty="0"/>
          </a:p>
        </p:txBody>
      </p:sp>
      <p:pic>
        <p:nvPicPr>
          <p:cNvPr id="8194" name="Picture 2" descr="C:\Users\ys\OneDrive\Desktop\EDA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2" y="1114484"/>
            <a:ext cx="6538331" cy="452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789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Logistic regression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9346" y="1738648"/>
            <a:ext cx="5088000" cy="405255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The accuracy that we get from logistic regression is 63.64%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61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ffectLst/>
              </a:rPr>
              <a:t>K-neighbors Classifier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4582" y="1687133"/>
            <a:ext cx="5234431" cy="428866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 smtClean="0"/>
              <a:t>The accuracy that we from KNN Classifier is 72.22%.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27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Random- Forest Classifier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2661" y="1416676"/>
            <a:ext cx="5038775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The accuracy we get by using random forest classifier as 89.9%.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25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applying hyper parameter tuning: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1369" y="2088319"/>
            <a:ext cx="4752303" cy="370288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3690" y="2088320"/>
            <a:ext cx="4713865" cy="37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99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Challenged face: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effectLst/>
              </a:rPr>
              <a:t>We summarize four major challenges in this project of credit risk. </a:t>
            </a:r>
          </a:p>
          <a:p>
            <a:pPr lvl="0"/>
            <a:r>
              <a:rPr lang="en-US" dirty="0">
                <a:effectLst/>
              </a:rPr>
              <a:t>First, data imbalance in credit risk is quite severe. Although several approaches such as over-sampling and under-sampling (usually chosen to under-sample the majority) have been proposed to solve this problem, the results are still unsatisfactory in terms of both effectiveness and efficiency.</a:t>
            </a:r>
          </a:p>
          <a:p>
            <a:pPr lvl="0"/>
            <a:r>
              <a:rPr lang="en-US" dirty="0">
                <a:effectLst/>
              </a:rPr>
              <a:t> Second, the shortage of benchmark datasets is serious. Most existing works use private datasets, thus the results of performance comparison cannot be fair enough.</a:t>
            </a:r>
          </a:p>
          <a:p>
            <a:pPr lvl="0"/>
            <a:r>
              <a:rPr lang="en-US" dirty="0">
                <a:effectLst/>
              </a:rPr>
              <a:t> Third, most machine learning models are black boxes since they are generally not transparent. Information transparency should be noticed. </a:t>
            </a:r>
          </a:p>
          <a:p>
            <a:pPr lvl="0"/>
            <a:r>
              <a:rPr lang="en-US" dirty="0">
                <a:effectLst/>
              </a:rPr>
              <a:t>Fourth, the application of deep learning models is still limited in credit risk.</a:t>
            </a:r>
          </a:p>
          <a:p>
            <a:r>
              <a:rPr lang="en-US" dirty="0">
                <a:effectLst/>
              </a:rPr>
              <a:t>These four challenges are what we are supposed to overcome in future work. We hope more and more deep advanced models will emerge in this area.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22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effectLst/>
              </a:rPr>
              <a:t>On the basis of employment Status it be concluded that skilled employees are less risky than any other category.</a:t>
            </a:r>
          </a:p>
          <a:p>
            <a:pPr lvl="0"/>
            <a:r>
              <a:rPr lang="en-US" dirty="0">
                <a:effectLst/>
              </a:rPr>
              <a:t>Customer who belong to the category existing loan paid back are less risky, they are expected to pay back loan to the </a:t>
            </a:r>
            <a:r>
              <a:rPr lang="en-US" dirty="0" smtClean="0">
                <a:effectLst/>
              </a:rPr>
              <a:t>company as their </a:t>
            </a:r>
            <a:r>
              <a:rPr lang="en-US" dirty="0">
                <a:effectLst/>
              </a:rPr>
              <a:t>history is </a:t>
            </a:r>
            <a:r>
              <a:rPr lang="en-US" dirty="0" smtClean="0">
                <a:effectLst/>
              </a:rPr>
              <a:t>good.</a:t>
            </a:r>
          </a:p>
          <a:p>
            <a:pPr lvl="0"/>
            <a:r>
              <a:rPr lang="en-US" dirty="0" smtClean="0">
                <a:effectLst/>
              </a:rPr>
              <a:t>Random forest gives good accuracy as 89.9% with good F1 score.</a:t>
            </a:r>
          </a:p>
          <a:p>
            <a:pPr lvl="0"/>
            <a:endParaRPr lang="en-US" dirty="0" smtClean="0">
              <a:effectLst/>
            </a:endParaRPr>
          </a:p>
          <a:p>
            <a:pPr lvl="0"/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77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095500"/>
            <a:ext cx="12192000" cy="3695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effectLst/>
              </a:rPr>
              <a:t>Thank you</a:t>
            </a:r>
            <a:endParaRPr lang="en-US" sz="9600" dirty="0"/>
          </a:p>
        </p:txBody>
      </p:sp>
      <p:sp>
        <p:nvSpPr>
          <p:cNvPr id="5" name="Rectangle 4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6674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person’s creditworthiness is often associated (conversely) with the likelihood they may default on loans.</a:t>
            </a:r>
          </a:p>
          <a:p>
            <a:r>
              <a:rPr lang="en-US" dirty="0"/>
              <a:t>We’re giving you anonymized data on about 1000 loan applications, along with a certain set of attributes about the applicant itself, and whether they were considered high risk.</a:t>
            </a:r>
          </a:p>
          <a:p>
            <a:r>
              <a:rPr lang="en-US" dirty="0"/>
              <a:t>0 = Low credit risk </a:t>
            </a:r>
            <a:r>
              <a:rPr lang="en-US" dirty="0" smtClean="0"/>
              <a:t>i.e. </a:t>
            </a:r>
            <a:r>
              <a:rPr lang="en-US" dirty="0"/>
              <a:t>high chance of paying back the loan amount</a:t>
            </a:r>
          </a:p>
          <a:p>
            <a:r>
              <a:rPr lang="en-US" dirty="0"/>
              <a:t>1 = High credit risk </a:t>
            </a:r>
            <a:r>
              <a:rPr lang="en-US" dirty="0" smtClean="0"/>
              <a:t>i.e. </a:t>
            </a:r>
            <a:r>
              <a:rPr lang="en-US" dirty="0"/>
              <a:t>low chance of paying back the loan amount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0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974501"/>
          </a:xfrm>
        </p:spPr>
        <p:txBody>
          <a:bodyPr/>
          <a:lstStyle/>
          <a:p>
            <a:r>
              <a:rPr lang="en-US" dirty="0">
                <a:effectLst/>
              </a:rPr>
              <a:t>Data Summary: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913795" y="1470847"/>
            <a:ext cx="4843061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Applicant.csv dataset: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ID: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applicant_id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(string)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fields: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Primary_applicant_age_in_years (numeric)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(string)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Marital_status (string)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Number_of_dependents (numeric)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Housing (string)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Years_at_current_residence (numeric)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Employment_status (string)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Has_been_employed_for_at_least (string)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Has_been_employed_for_at_most (string)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Telephone (string)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Foreign_worker (numeric)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Savings_account_balance (string)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Balance_in_existing_bank_account_(lower_limit_of_bucket) (string)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Balance_in_existing_bank_account_(upper_limit_of_bucket) (string)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6568226" y="1608960"/>
            <a:ext cx="3786388" cy="3814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effectLst/>
                <a:latin typeface="Arial" panose="020B0604020202020204" pitchFamily="34" charset="0"/>
              </a:rPr>
              <a:t>Loan.csv dataset: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high_risk_application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(numeric)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fields: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applicant_id (string)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Months_loan_taken_for (numeric)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 (string)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Principal_loan_amount (numeric)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EMI_rate_in_percentage_of_disposable_income (numeric)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Property (string)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Has_coapplicant (numeric)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Has_guarantor (numeric)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Other_EMI_plans (string)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Number_of_existing_loans_at_this_bank (numeric)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Loan_history (string)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s\OneDrive\Desktop\meth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7" y="852891"/>
            <a:ext cx="10818252" cy="522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62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5122" name="Picture 2" descr="C:\Users\ys\OneDrive\Desktop\Met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617" y="1763695"/>
            <a:ext cx="9189509" cy="44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08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Univariate analysis</a:t>
            </a:r>
          </a:p>
          <a:p>
            <a:r>
              <a:rPr lang="en-US" dirty="0" smtClean="0"/>
              <a:t>Bivariate analysis</a:t>
            </a:r>
          </a:p>
          <a:p>
            <a:r>
              <a:rPr lang="en-US" dirty="0" smtClean="0"/>
              <a:t>Multivariate analysis</a:t>
            </a:r>
            <a:endParaRPr lang="en-US" dirty="0"/>
          </a:p>
        </p:txBody>
      </p:sp>
      <p:pic>
        <p:nvPicPr>
          <p:cNvPr id="6148" name="Picture 4" descr="C:\Users\ys\OneDrive\Desktop\EDA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8" y="2088319"/>
            <a:ext cx="5094287" cy="397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27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ANALYSIS OF DEPENDENT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As we can see from above graph </a:t>
            </a:r>
            <a:r>
              <a:rPr lang="en-US" dirty="0" smtClean="0">
                <a:effectLst/>
              </a:rPr>
              <a:t>that </a:t>
            </a:r>
            <a:r>
              <a:rPr lang="en-US" dirty="0">
                <a:effectLst/>
              </a:rPr>
              <a:t>both classes are not in </a:t>
            </a:r>
            <a:r>
              <a:rPr lang="en-US" dirty="0" smtClean="0">
                <a:effectLst/>
              </a:rPr>
              <a:t>proportion </a:t>
            </a:r>
            <a:r>
              <a:rPr lang="en-US" dirty="0">
                <a:effectLst/>
              </a:rPr>
              <a:t>and we have </a:t>
            </a:r>
            <a:r>
              <a:rPr lang="en-US" dirty="0" smtClean="0">
                <a:effectLst/>
              </a:rPr>
              <a:t>imbalanced </a:t>
            </a:r>
            <a:r>
              <a:rPr lang="en-US" dirty="0">
                <a:effectLst/>
              </a:rPr>
              <a:t>dataset. We need to </a:t>
            </a:r>
            <a:r>
              <a:rPr lang="en-US" dirty="0" smtClean="0">
                <a:effectLst/>
              </a:rPr>
              <a:t>do </a:t>
            </a:r>
            <a:r>
              <a:rPr lang="en-US" dirty="0">
                <a:effectLst/>
              </a:rPr>
              <a:t>normalize the data in next </a:t>
            </a:r>
            <a:r>
              <a:rPr lang="en-US" dirty="0" smtClean="0">
                <a:effectLst/>
              </a:rPr>
              <a:t>step</a:t>
            </a:r>
            <a:r>
              <a:rPr lang="en-US" dirty="0">
                <a:effectLst/>
              </a:rPr>
              <a:t>.</a:t>
            </a:r>
            <a:endParaRPr lang="en-US" dirty="0">
              <a:effectLst/>
            </a:endParaRPr>
          </a:p>
          <a:p>
            <a:r>
              <a:rPr lang="en-US" dirty="0"/>
              <a:t>0 = Low credit risk </a:t>
            </a:r>
            <a:r>
              <a:rPr lang="en-US" dirty="0" smtClean="0"/>
              <a:t>i.e. </a:t>
            </a:r>
            <a:r>
              <a:rPr lang="en-US" dirty="0"/>
              <a:t>high chance of paying back the loan amount</a:t>
            </a:r>
          </a:p>
          <a:p>
            <a:r>
              <a:rPr lang="en-US" dirty="0"/>
              <a:t>1 = High credit risk </a:t>
            </a:r>
            <a:r>
              <a:rPr lang="en-US" dirty="0" smtClean="0"/>
              <a:t>i.e. </a:t>
            </a:r>
            <a:r>
              <a:rPr lang="en-US" dirty="0"/>
              <a:t>low chance of paying back the loan amount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6139" y="2088319"/>
            <a:ext cx="4617422" cy="401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5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the basis of employment status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343956"/>
            <a:ext cx="5105400" cy="354168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3788" y="2343955"/>
            <a:ext cx="5094287" cy="35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01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167</TotalTime>
  <Words>666</Words>
  <Application>Microsoft Office PowerPoint</Application>
  <PresentationFormat>Widescreen</PresentationFormat>
  <Paragraphs>110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 Unicode MS</vt:lpstr>
      <vt:lpstr>Arial</vt:lpstr>
      <vt:lpstr>Bookman Old Style</vt:lpstr>
      <vt:lpstr>Rockwell</vt:lpstr>
      <vt:lpstr>Damask</vt:lpstr>
      <vt:lpstr>Data Science Assignment-ReUNion</vt:lpstr>
      <vt:lpstr>contents</vt:lpstr>
      <vt:lpstr>Problem Statement:</vt:lpstr>
      <vt:lpstr>Data Summary:</vt:lpstr>
      <vt:lpstr>PowerPoint Presentation</vt:lpstr>
      <vt:lpstr>Approach</vt:lpstr>
      <vt:lpstr>Exploratory data Analysis</vt:lpstr>
      <vt:lpstr>ANALYSIS OF DEPENDENT VARIABLE</vt:lpstr>
      <vt:lpstr>Analysis on the basis of employment status</vt:lpstr>
      <vt:lpstr>Analysis on the basis of loan history</vt:lpstr>
      <vt:lpstr>Analysis of Housing</vt:lpstr>
      <vt:lpstr>Multivariate analysis</vt:lpstr>
      <vt:lpstr>Analysis on continuous variable: Principal loan amount</vt:lpstr>
      <vt:lpstr>Analysis on basis of applicant age</vt:lpstr>
      <vt:lpstr>Analysis on months loan taken for</vt:lpstr>
      <vt:lpstr>Relationship between loan amount and moths loan taken for:</vt:lpstr>
      <vt:lpstr>Feature selections</vt:lpstr>
      <vt:lpstr>Balanced the dataset by Smote </vt:lpstr>
      <vt:lpstr>PowerPoint Presentation</vt:lpstr>
      <vt:lpstr>Model building</vt:lpstr>
      <vt:lpstr>Logistic regression</vt:lpstr>
      <vt:lpstr>K-neighbors Classifier </vt:lpstr>
      <vt:lpstr>Random- Forest Classifier </vt:lpstr>
      <vt:lpstr>After applying hyper parameter tuning:</vt:lpstr>
      <vt:lpstr>Challenged face: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Assignment-ReUNion</dc:title>
  <dc:creator>Microsoft account</dc:creator>
  <cp:lastModifiedBy>Microsoft account</cp:lastModifiedBy>
  <cp:revision>36</cp:revision>
  <dcterms:created xsi:type="dcterms:W3CDTF">2022-11-05T04:44:26Z</dcterms:created>
  <dcterms:modified xsi:type="dcterms:W3CDTF">2022-11-05T07:32:10Z</dcterms:modified>
</cp:coreProperties>
</file>