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PPyRDjnVZrqQCJ4cG68KxA/vc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17c7d6ee0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17c7d6e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9" name="Google Shape;3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2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2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ctrTitle"/>
          </p:nvPr>
        </p:nvSpPr>
        <p:spPr>
          <a:xfrm>
            <a:off x="315750" y="509499"/>
            <a:ext cx="8512500" cy="444264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lang="en-US" sz="3600">
                <a:solidFill>
                  <a:schemeClr val="lt1"/>
                </a:solidFill>
              </a:rPr>
              <a:t>ZOMATO RESTAURANT CLUSTERING AND SENTIMENT ANALYSIS </a:t>
            </a:r>
            <a:br>
              <a:rPr lang="en-US" sz="3600"/>
            </a:br>
            <a:br>
              <a:rPr lang="en-US" sz="3600"/>
            </a:br>
            <a:r>
              <a:rPr lang="en-US" sz="3600"/>
              <a:t>by</a:t>
            </a:r>
            <a:br>
              <a:rPr lang="en-US" sz="3600"/>
            </a:br>
            <a:r>
              <a:rPr lang="en-US" sz="3600"/>
              <a:t>Kanika Bhardwaj</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idx="4294967295" type="title"/>
          </p:nvPr>
        </p:nvSpPr>
        <p:spPr>
          <a:xfrm>
            <a:off x="0" y="444500"/>
            <a:ext cx="8521700" cy="5730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a:t>K Mean Clustering</a:t>
            </a:r>
            <a:br>
              <a:rPr lang="en-US"/>
            </a:br>
            <a:endParaRPr/>
          </a:p>
        </p:txBody>
      </p:sp>
      <p:pic>
        <p:nvPicPr>
          <p:cNvPr id="110" name="Google Shape;110;p10"/>
          <p:cNvPicPr preferRelativeResize="0"/>
          <p:nvPr/>
        </p:nvPicPr>
        <p:blipFill rotWithShape="1">
          <a:blip r:embed="rId3">
            <a:alphaModFix/>
          </a:blip>
          <a:srcRect b="0" l="0" r="0" t="0"/>
          <a:stretch/>
        </p:blipFill>
        <p:spPr>
          <a:xfrm>
            <a:off x="297951" y="1115132"/>
            <a:ext cx="3077004" cy="2152950"/>
          </a:xfrm>
          <a:prstGeom prst="rect">
            <a:avLst/>
          </a:prstGeom>
          <a:noFill/>
          <a:ln>
            <a:noFill/>
          </a:ln>
        </p:spPr>
      </p:pic>
      <p:pic>
        <p:nvPicPr>
          <p:cNvPr id="111" name="Google Shape;111;p10"/>
          <p:cNvPicPr preferRelativeResize="0"/>
          <p:nvPr/>
        </p:nvPicPr>
        <p:blipFill rotWithShape="1">
          <a:blip r:embed="rId4">
            <a:alphaModFix/>
          </a:blip>
          <a:srcRect b="0" l="0" r="0" t="0"/>
          <a:stretch/>
        </p:blipFill>
        <p:spPr>
          <a:xfrm>
            <a:off x="3692239" y="904125"/>
            <a:ext cx="5059447" cy="34582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p:nvPr/>
        </p:nvSpPr>
        <p:spPr>
          <a:xfrm>
            <a:off x="441789" y="246580"/>
            <a:ext cx="574325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Roboto"/>
                <a:ea typeface="Roboto"/>
                <a:cs typeface="Roboto"/>
                <a:sym typeface="Roboto"/>
              </a:rPr>
              <a:t>Dendrogram to find optimal number of cluster</a:t>
            </a:r>
            <a:endParaRPr/>
          </a:p>
        </p:txBody>
      </p:sp>
      <p:pic>
        <p:nvPicPr>
          <p:cNvPr id="117" name="Google Shape;117;p11"/>
          <p:cNvPicPr preferRelativeResize="0"/>
          <p:nvPr/>
        </p:nvPicPr>
        <p:blipFill rotWithShape="1">
          <a:blip r:embed="rId3">
            <a:alphaModFix/>
          </a:blip>
          <a:srcRect b="0" l="0" r="0" t="0"/>
          <a:stretch/>
        </p:blipFill>
        <p:spPr>
          <a:xfrm>
            <a:off x="917871" y="760289"/>
            <a:ext cx="6239746" cy="42139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p:nvPr/>
        </p:nvSpPr>
        <p:spPr>
          <a:xfrm>
            <a:off x="205483" y="359596"/>
            <a:ext cx="594162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Georgia"/>
                <a:ea typeface="Georgia"/>
                <a:cs typeface="Georgia"/>
                <a:sym typeface="Georgia"/>
              </a:rPr>
              <a:t>Agglomerative hierarchical Clustering</a:t>
            </a:r>
            <a:endParaRPr/>
          </a:p>
        </p:txBody>
      </p:sp>
      <p:pic>
        <p:nvPicPr>
          <p:cNvPr id="123" name="Google Shape;123;p12"/>
          <p:cNvPicPr preferRelativeResize="0"/>
          <p:nvPr/>
        </p:nvPicPr>
        <p:blipFill rotWithShape="1">
          <a:blip r:embed="rId3">
            <a:alphaModFix/>
          </a:blip>
          <a:srcRect b="0" l="0" r="0" t="0"/>
          <a:stretch/>
        </p:blipFill>
        <p:spPr>
          <a:xfrm>
            <a:off x="462337" y="893852"/>
            <a:ext cx="8065214" cy="40404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Zomato Restaurant reviews</a:t>
            </a:r>
            <a:br>
              <a:rPr lang="en-US"/>
            </a:br>
            <a:endParaRPr/>
          </a:p>
        </p:txBody>
      </p:sp>
      <p:sp>
        <p:nvSpPr>
          <p:cNvPr id="129" name="Google Shape;129;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9272E"/>
              </a:buClr>
              <a:buSzPts val="1400"/>
              <a:buChar char="●"/>
            </a:pPr>
            <a:r>
              <a:rPr b="1" lang="en-US">
                <a:solidFill>
                  <a:srgbClr val="0E3B44"/>
                </a:solidFill>
              </a:rPr>
              <a:t>Counts of Ratings</a:t>
            </a:r>
            <a:endParaRPr/>
          </a:p>
          <a:p>
            <a:pPr indent="-228600" lvl="0" marL="457200" rtl="0" algn="l">
              <a:lnSpc>
                <a:spcPct val="115000"/>
              </a:lnSpc>
              <a:spcBef>
                <a:spcPts val="0"/>
              </a:spcBef>
              <a:spcAft>
                <a:spcPts val="0"/>
              </a:spcAft>
              <a:buSzPts val="1400"/>
              <a:buNone/>
            </a:pPr>
            <a:r>
              <a:t/>
            </a:r>
            <a:endParaRPr>
              <a:solidFill>
                <a:srgbClr val="0E3B44"/>
              </a:solidFill>
            </a:endParaRPr>
          </a:p>
        </p:txBody>
      </p:sp>
      <p:sp>
        <p:nvSpPr>
          <p:cNvPr id="130" name="Google Shape;130;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E3B44"/>
              </a:buClr>
              <a:buSzPts val="1400"/>
              <a:buChar char="●"/>
            </a:pPr>
            <a:r>
              <a:rPr lang="en-US">
                <a:solidFill>
                  <a:srgbClr val="0E3B44"/>
                </a:solidFill>
              </a:rPr>
              <a:t>Plotting of ratings</a:t>
            </a:r>
            <a:endParaRPr>
              <a:solidFill>
                <a:srgbClr val="0E3B44"/>
              </a:solidFill>
            </a:endParaRPr>
          </a:p>
        </p:txBody>
      </p:sp>
      <p:pic>
        <p:nvPicPr>
          <p:cNvPr id="131" name="Google Shape;131;p13"/>
          <p:cNvPicPr preferRelativeResize="0"/>
          <p:nvPr/>
        </p:nvPicPr>
        <p:blipFill rotWithShape="1">
          <a:blip r:embed="rId3">
            <a:alphaModFix/>
          </a:blip>
          <a:srcRect b="0" l="0" r="0" t="0"/>
          <a:stretch/>
        </p:blipFill>
        <p:spPr>
          <a:xfrm>
            <a:off x="763070" y="1874700"/>
            <a:ext cx="2750692" cy="2362628"/>
          </a:xfrm>
          <a:prstGeom prst="rect">
            <a:avLst/>
          </a:prstGeom>
          <a:noFill/>
          <a:ln>
            <a:noFill/>
          </a:ln>
        </p:spPr>
      </p:pic>
      <p:pic>
        <p:nvPicPr>
          <p:cNvPr id="132" name="Google Shape;132;p13"/>
          <p:cNvPicPr preferRelativeResize="0"/>
          <p:nvPr/>
        </p:nvPicPr>
        <p:blipFill rotWithShape="1">
          <a:blip r:embed="rId4">
            <a:alphaModFix/>
          </a:blip>
          <a:srcRect b="0" l="0" r="0" t="0"/>
          <a:stretch/>
        </p:blipFill>
        <p:spPr>
          <a:xfrm>
            <a:off x="4953936" y="1769959"/>
            <a:ext cx="3878364" cy="28927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idx="4294967295" type="body"/>
          </p:nvPr>
        </p:nvSpPr>
        <p:spPr>
          <a:xfrm>
            <a:off x="5305425" y="723900"/>
            <a:ext cx="3838575" cy="369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E3B44"/>
              </a:buClr>
              <a:buSzPts val="1800"/>
              <a:buChar char="●"/>
            </a:pPr>
            <a:r>
              <a:rPr lang="en-US">
                <a:solidFill>
                  <a:srgbClr val="09272E"/>
                </a:solidFill>
              </a:rPr>
              <a:t>We have applied logistic regression on reviews dataset. getting 82% Accuracy on model</a:t>
            </a:r>
            <a:endParaRPr>
              <a:solidFill>
                <a:srgbClr val="09272E"/>
              </a:solidFill>
            </a:endParaRPr>
          </a:p>
        </p:txBody>
      </p:sp>
      <p:sp>
        <p:nvSpPr>
          <p:cNvPr id="138" name="Google Shape;138;p14"/>
          <p:cNvSpPr txBox="1"/>
          <p:nvPr>
            <p:ph idx="4294967295" type="title"/>
          </p:nvPr>
        </p:nvSpPr>
        <p:spPr>
          <a:xfrm>
            <a:off x="0" y="450850"/>
            <a:ext cx="6367463" cy="40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a:t>Results by Logistic Regression </a:t>
            </a:r>
            <a:endParaRPr/>
          </a:p>
        </p:txBody>
      </p:sp>
      <p:pic>
        <p:nvPicPr>
          <p:cNvPr id="139" name="Google Shape;139;p14"/>
          <p:cNvPicPr preferRelativeResize="0"/>
          <p:nvPr/>
        </p:nvPicPr>
        <p:blipFill rotWithShape="1">
          <a:blip r:embed="rId3">
            <a:alphaModFix/>
          </a:blip>
          <a:srcRect b="0" l="0" r="0" t="0"/>
          <a:stretch/>
        </p:blipFill>
        <p:spPr>
          <a:xfrm>
            <a:off x="309838" y="1780899"/>
            <a:ext cx="4963929" cy="14293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idx="4294967295" type="title"/>
          </p:nvPr>
        </p:nvSpPr>
        <p:spPr>
          <a:xfrm>
            <a:off x="0" y="444500"/>
            <a:ext cx="8521700" cy="5730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a:t>Positive and Negative Word Clouds</a:t>
            </a:r>
            <a:endParaRPr/>
          </a:p>
        </p:txBody>
      </p:sp>
      <p:pic>
        <p:nvPicPr>
          <p:cNvPr id="145" name="Google Shape;145;p15"/>
          <p:cNvPicPr preferRelativeResize="0"/>
          <p:nvPr/>
        </p:nvPicPr>
        <p:blipFill rotWithShape="1">
          <a:blip r:embed="rId3">
            <a:alphaModFix/>
          </a:blip>
          <a:srcRect b="0" l="0" r="0" t="0"/>
          <a:stretch/>
        </p:blipFill>
        <p:spPr>
          <a:xfrm>
            <a:off x="98526" y="1017588"/>
            <a:ext cx="3884874" cy="2009572"/>
          </a:xfrm>
          <a:prstGeom prst="rect">
            <a:avLst/>
          </a:prstGeom>
          <a:noFill/>
          <a:ln>
            <a:noFill/>
          </a:ln>
        </p:spPr>
      </p:pic>
      <p:pic>
        <p:nvPicPr>
          <p:cNvPr id="146" name="Google Shape;146;p15"/>
          <p:cNvPicPr preferRelativeResize="0"/>
          <p:nvPr/>
        </p:nvPicPr>
        <p:blipFill rotWithShape="1">
          <a:blip r:embed="rId4">
            <a:alphaModFix/>
          </a:blip>
          <a:srcRect b="0" l="0" r="0" t="0"/>
          <a:stretch/>
        </p:blipFill>
        <p:spPr>
          <a:xfrm>
            <a:off x="3983400" y="2280863"/>
            <a:ext cx="5088133" cy="26350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a:t>
            </a:r>
            <a:endParaRPr/>
          </a:p>
        </p:txBody>
      </p:sp>
      <p:sp>
        <p:nvSpPr>
          <p:cNvPr id="152" name="Google Shape;152;p16"/>
          <p:cNvSpPr txBox="1"/>
          <p:nvPr>
            <p:ph idx="1" type="body"/>
          </p:nvPr>
        </p:nvSpPr>
        <p:spPr>
          <a:xfrm>
            <a:off x="311700" y="1152475"/>
            <a:ext cx="8520600" cy="3871588"/>
          </a:xfrm>
          <a:prstGeom prst="rect">
            <a:avLst/>
          </a:prstGeom>
          <a:noFill/>
          <a:ln>
            <a:noFill/>
          </a:ln>
        </p:spPr>
        <p:txBody>
          <a:bodyPr anchorCtr="0" anchor="t" bIns="91425" lIns="91425" spcFirstLastPara="1" rIns="91425" wrap="square" tIns="91425">
            <a:noAutofit/>
          </a:bodyPr>
          <a:lstStyle/>
          <a:p>
            <a:pPr indent="0" lvl="0" marL="0" rtl="0" algn="l">
              <a:spcBef>
                <a:spcPts val="900"/>
              </a:spcBef>
              <a:spcAft>
                <a:spcPts val="0"/>
              </a:spcAft>
              <a:buNone/>
            </a:pPr>
            <a:r>
              <a:rPr b="1" lang="en-US" sz="1750">
                <a:solidFill>
                  <a:schemeClr val="accent2"/>
                </a:solidFill>
                <a:highlight>
                  <a:srgbClr val="FFFFFF"/>
                </a:highlight>
                <a:latin typeface="Roboto"/>
                <a:ea typeface="Roboto"/>
                <a:cs typeface="Roboto"/>
                <a:sym typeface="Roboto"/>
              </a:rPr>
              <a:t>Clustering Analysis</a:t>
            </a:r>
            <a:endParaRPr b="1" sz="1750">
              <a:solidFill>
                <a:schemeClr val="accent2"/>
              </a:solidFill>
              <a:highlight>
                <a:srgbClr val="FFFFFF"/>
              </a:highlight>
              <a:latin typeface="Roboto"/>
              <a:ea typeface="Roboto"/>
              <a:cs typeface="Roboto"/>
              <a:sym typeface="Roboto"/>
            </a:endParaRPr>
          </a:p>
          <a:p>
            <a:pPr indent="-342900" lvl="0" marL="457200" rtl="0" algn="l">
              <a:spcBef>
                <a:spcPts val="900"/>
              </a:spcBef>
              <a:spcAft>
                <a:spcPts val="0"/>
              </a:spcAft>
              <a:buClr>
                <a:srgbClr val="09272E"/>
              </a:buClr>
              <a:buSzPts val="1800"/>
              <a:buChar char="●"/>
            </a:pPr>
            <a:r>
              <a:rPr lang="en-US" sz="1200">
                <a:solidFill>
                  <a:schemeClr val="accent2"/>
                </a:solidFill>
                <a:highlight>
                  <a:srgbClr val="FFFFFF"/>
                </a:highlight>
                <a:latin typeface="Roboto"/>
                <a:ea typeface="Roboto"/>
                <a:cs typeface="Roboto"/>
                <a:sym typeface="Roboto"/>
              </a:rPr>
              <a:t> </a:t>
            </a:r>
            <a:r>
              <a:rPr b="1" lang="en-US" sz="1400">
                <a:solidFill>
                  <a:schemeClr val="accent2"/>
                </a:solidFill>
                <a:highlight>
                  <a:srgbClr val="FFFFFF"/>
                </a:highlight>
                <a:latin typeface="Roboto"/>
                <a:ea typeface="Roboto"/>
                <a:cs typeface="Roboto"/>
                <a:sym typeface="Roboto"/>
              </a:rPr>
              <a:t>Top 5 cuisines are</a:t>
            </a:r>
            <a:endParaRPr b="1"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i)North Indian, Chinese ii)North Indian iii)Continental</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iv)Ice Cream, Desserts v)Fast Food</a:t>
            </a:r>
            <a:endParaRPr sz="1400">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rgbClr val="09272E"/>
              </a:buClr>
              <a:buSzPts val="1400"/>
              <a:buChar char="●"/>
            </a:pPr>
            <a:r>
              <a:rPr b="1" lang="en-US" sz="1400">
                <a:solidFill>
                  <a:schemeClr val="accent2"/>
                </a:solidFill>
                <a:highlight>
                  <a:srgbClr val="FFFFFF"/>
                </a:highlight>
                <a:latin typeface="Roboto"/>
                <a:ea typeface="Roboto"/>
                <a:cs typeface="Roboto"/>
                <a:sym typeface="Roboto"/>
              </a:rPr>
              <a:t>Bottom 5 </a:t>
            </a:r>
            <a:r>
              <a:rPr b="1" lang="en-US" sz="1400">
                <a:solidFill>
                  <a:schemeClr val="accent2"/>
                </a:solidFill>
                <a:highlight>
                  <a:srgbClr val="FFFFFF"/>
                </a:highlight>
                <a:latin typeface="Roboto"/>
                <a:ea typeface="Roboto"/>
                <a:cs typeface="Roboto"/>
                <a:sym typeface="Roboto"/>
              </a:rPr>
              <a:t>cuisines</a:t>
            </a:r>
            <a:r>
              <a:rPr b="1" lang="en-US" sz="1400">
                <a:solidFill>
                  <a:schemeClr val="accent2"/>
                </a:solidFill>
                <a:highlight>
                  <a:srgbClr val="FFFFFF"/>
                </a:highlight>
                <a:latin typeface="Roboto"/>
                <a:ea typeface="Roboto"/>
                <a:cs typeface="Roboto"/>
                <a:sym typeface="Roboto"/>
              </a:rPr>
              <a:t> are</a:t>
            </a:r>
            <a:endParaRPr b="1"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 American, Fast Food, Salad, Burger</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ii)Continental, Italian, North Indian, Chinese iii)North Indian, Italian, Continental, Asian iv)Mexican, Italian, North          Indian, Chinese, Salad v)Momos</a:t>
            </a:r>
            <a:endParaRPr sz="1400">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rgbClr val="09272E"/>
              </a:buClr>
              <a:buSzPts val="1400"/>
              <a:buChar char="●"/>
            </a:pPr>
            <a:r>
              <a:rPr b="1" i="1" lang="en-US" sz="1400">
                <a:solidFill>
                  <a:schemeClr val="accent2"/>
                </a:solidFill>
                <a:highlight>
                  <a:srgbClr val="FFFFFF"/>
                </a:highlight>
                <a:latin typeface="Roboto"/>
                <a:ea typeface="Roboto"/>
                <a:cs typeface="Roboto"/>
                <a:sym typeface="Roboto"/>
              </a:rPr>
              <a:t>Top 5 collections are :</a:t>
            </a:r>
            <a:endParaRPr b="1" i="1"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 Unknown ii)Food Hygiene Rated Restaurants in Hyderabad</a:t>
            </a:r>
            <a:endParaRPr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iii)Great Buffets iv)Trending This Week v)Hyderabad's Hottest</a:t>
            </a:r>
            <a:endParaRPr sz="14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None/>
            </a:pPr>
            <a:r>
              <a:t/>
            </a:r>
            <a:endParaRPr sz="1400">
              <a:solidFill>
                <a:srgbClr val="0E3B4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317c7d6ee0_0_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 (conti…..)</a:t>
            </a:r>
            <a:endParaRPr/>
          </a:p>
        </p:txBody>
      </p:sp>
      <p:sp>
        <p:nvSpPr>
          <p:cNvPr id="158" name="Google Shape;158;g1317c7d6ee0_0_1"/>
          <p:cNvSpPr txBox="1"/>
          <p:nvPr>
            <p:ph idx="1" type="body"/>
          </p:nvPr>
        </p:nvSpPr>
        <p:spPr>
          <a:xfrm>
            <a:off x="311700" y="1152475"/>
            <a:ext cx="8723400" cy="3817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9272E"/>
              </a:buClr>
              <a:buSzPts val="2000"/>
              <a:buChar char="●"/>
            </a:pPr>
            <a:r>
              <a:rPr b="1" lang="en-US" sz="1400">
                <a:solidFill>
                  <a:schemeClr val="accent2"/>
                </a:solidFill>
                <a:highlight>
                  <a:srgbClr val="FFFFFF"/>
                </a:highlight>
                <a:latin typeface="Roboto"/>
                <a:ea typeface="Roboto"/>
                <a:cs typeface="Roboto"/>
                <a:sym typeface="Roboto"/>
              </a:rPr>
              <a:t>Bottom 5 collections are</a:t>
            </a:r>
            <a:endParaRPr b="1" sz="14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US" sz="1400">
                <a:solidFill>
                  <a:schemeClr val="accent2"/>
                </a:solidFill>
                <a:highlight>
                  <a:srgbClr val="FFFFFF"/>
                </a:highlight>
                <a:latin typeface="Roboto"/>
                <a:ea typeface="Roboto"/>
                <a:cs typeface="Roboto"/>
                <a:sym typeface="Roboto"/>
              </a:rPr>
              <a:t>  i)Sneak Peek Hyderabad ii)Best Milkshakes iii)Happy Hours, Top-Rated, Gold Curated                                          iv)Best Bakeries v)Great Breakfasts, Late Night Restaurants</a:t>
            </a:r>
            <a:endParaRPr sz="1400">
              <a:solidFill>
                <a:schemeClr val="accent2"/>
              </a:solidFill>
              <a:highlight>
                <a:srgbClr val="FFFFFF"/>
              </a:highlight>
              <a:latin typeface="Roboto"/>
              <a:ea typeface="Roboto"/>
              <a:cs typeface="Roboto"/>
              <a:sym typeface="Roboto"/>
            </a:endParaRPr>
          </a:p>
          <a:p>
            <a:pPr indent="-355600" lvl="0" marL="457200" rtl="0" algn="l">
              <a:spcBef>
                <a:spcPts val="60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In collection top 3 vocab used is week, visit and veggie</a:t>
            </a:r>
            <a:endParaRPr sz="1400">
              <a:solidFill>
                <a:schemeClr val="accent2"/>
              </a:solidFill>
              <a:highlight>
                <a:srgbClr val="FFFFFF"/>
              </a:highlight>
              <a:latin typeface="Roboto"/>
              <a:ea typeface="Roboto"/>
              <a:cs typeface="Roboto"/>
              <a:sym typeface="Roboto"/>
            </a:endParaRPr>
          </a:p>
          <a:p>
            <a:pPr indent="-355600" lvl="0" marL="457200" rtl="0" algn="l">
              <a:spcBef>
                <a:spcPts val="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In cuisines top 3 vocab used is wrap, thai and sushi</a:t>
            </a:r>
            <a:endParaRPr sz="1400">
              <a:solidFill>
                <a:schemeClr val="accent2"/>
              </a:solidFill>
              <a:highlight>
                <a:srgbClr val="FFFFFF"/>
              </a:highlight>
              <a:latin typeface="Roboto"/>
              <a:ea typeface="Roboto"/>
              <a:cs typeface="Roboto"/>
              <a:sym typeface="Roboto"/>
            </a:endParaRPr>
          </a:p>
          <a:p>
            <a:pPr indent="-355600" lvl="0" marL="457200" rtl="0" algn="l">
              <a:spcBef>
                <a:spcPts val="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For n_clusters = 4, we get highest silhouette score is 0.4722959202437076</a:t>
            </a:r>
            <a:endParaRPr sz="1400">
              <a:solidFill>
                <a:schemeClr val="accent2"/>
              </a:solidFill>
              <a:highlight>
                <a:srgbClr val="FFFFFF"/>
              </a:highlight>
              <a:latin typeface="Roboto"/>
              <a:ea typeface="Roboto"/>
              <a:cs typeface="Roboto"/>
              <a:sym typeface="Roboto"/>
            </a:endParaRPr>
          </a:p>
          <a:p>
            <a:pPr indent="-355600" lvl="0" marL="457200" rtl="0" algn="l">
              <a:spcBef>
                <a:spcPts val="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From elbow method we get 4 number of cluster is best among all.</a:t>
            </a:r>
            <a:endParaRPr sz="1400">
              <a:solidFill>
                <a:schemeClr val="accent2"/>
              </a:solidFill>
              <a:highlight>
                <a:srgbClr val="FFFFFF"/>
              </a:highlight>
              <a:latin typeface="Roboto"/>
              <a:ea typeface="Roboto"/>
              <a:cs typeface="Roboto"/>
              <a:sym typeface="Roboto"/>
            </a:endParaRPr>
          </a:p>
          <a:p>
            <a:pPr indent="-355600" lvl="0" marL="457200" rtl="0" algn="l">
              <a:spcBef>
                <a:spcPts val="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Used dendogram to find optimal number of cluster</a:t>
            </a:r>
            <a:endParaRPr sz="1400">
              <a:solidFill>
                <a:schemeClr val="accent2"/>
              </a:solidFill>
              <a:highlight>
                <a:srgbClr val="FFFFFF"/>
              </a:highlight>
              <a:latin typeface="Roboto"/>
              <a:ea typeface="Roboto"/>
              <a:cs typeface="Roboto"/>
              <a:sym typeface="Roboto"/>
            </a:endParaRPr>
          </a:p>
          <a:p>
            <a:pPr indent="-355600" lvl="0" marL="457200" rtl="0" algn="l">
              <a:spcBef>
                <a:spcPts val="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Applied agglomerative hierarchical clustering from this we find 4 number of cluster good fit our model.</a:t>
            </a:r>
            <a:endParaRPr sz="1400">
              <a:solidFill>
                <a:schemeClr val="accent2"/>
              </a:solidFill>
              <a:highlight>
                <a:srgbClr val="FFFFFF"/>
              </a:highlight>
              <a:latin typeface="Roboto"/>
              <a:ea typeface="Roboto"/>
              <a:cs typeface="Roboto"/>
              <a:sym typeface="Roboto"/>
            </a:endParaRPr>
          </a:p>
          <a:p>
            <a:pPr indent="-355600" lvl="0" marL="457200" rtl="0" algn="l">
              <a:spcBef>
                <a:spcPts val="0"/>
              </a:spcBef>
              <a:spcAft>
                <a:spcPts val="0"/>
              </a:spcAft>
              <a:buClr>
                <a:srgbClr val="09272E"/>
              </a:buClr>
              <a:buSzPts val="2000"/>
              <a:buChar char="●"/>
            </a:pPr>
            <a:r>
              <a:rPr lang="en-US" sz="1400">
                <a:solidFill>
                  <a:schemeClr val="accent2"/>
                </a:solidFill>
                <a:highlight>
                  <a:srgbClr val="FFFFFF"/>
                </a:highlight>
                <a:latin typeface="Roboto"/>
                <a:ea typeface="Roboto"/>
                <a:cs typeface="Roboto"/>
                <a:sym typeface="Roboto"/>
              </a:rPr>
              <a:t>By applying different clustering algorithms to our dataset. we get the optimal number of cluster is equal to 4.</a:t>
            </a:r>
            <a:endParaRPr sz="14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a:t>
            </a:r>
            <a:endParaRPr/>
          </a:p>
        </p:txBody>
      </p:sp>
      <p:sp>
        <p:nvSpPr>
          <p:cNvPr id="164" name="Google Shape;164;p17"/>
          <p:cNvSpPr txBox="1"/>
          <p:nvPr>
            <p:ph idx="1" type="body"/>
          </p:nvPr>
        </p:nvSpPr>
        <p:spPr>
          <a:xfrm>
            <a:off x="311700" y="1152475"/>
            <a:ext cx="8520600" cy="3871588"/>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00">
              <a:solidFill>
                <a:srgbClr val="0E3B44"/>
              </a:solidFill>
            </a:endParaRPr>
          </a:p>
          <a:p>
            <a:pPr indent="0" lvl="0" marL="0" rtl="0" algn="l">
              <a:spcBef>
                <a:spcPts val="1200"/>
              </a:spcBef>
              <a:spcAft>
                <a:spcPts val="0"/>
              </a:spcAft>
              <a:buNone/>
            </a:pPr>
            <a:r>
              <a:rPr b="1" lang="en-US" sz="1950">
                <a:solidFill>
                  <a:schemeClr val="accent2"/>
                </a:solidFill>
                <a:highlight>
                  <a:srgbClr val="FFFFFF"/>
                </a:highlight>
                <a:latin typeface="Roboto"/>
                <a:ea typeface="Roboto"/>
                <a:cs typeface="Roboto"/>
                <a:sym typeface="Roboto"/>
              </a:rPr>
              <a:t>Sentiment Analysis</a:t>
            </a:r>
            <a:endParaRPr/>
          </a:p>
          <a:p>
            <a:pPr indent="-342900" lvl="0" marL="457200" rtl="0" algn="l">
              <a:lnSpc>
                <a:spcPct val="115000"/>
              </a:lnSpc>
              <a:spcBef>
                <a:spcPts val="1200"/>
              </a:spcBef>
              <a:spcAft>
                <a:spcPts val="0"/>
              </a:spcAft>
              <a:buClr>
                <a:srgbClr val="09272E"/>
              </a:buClr>
              <a:buSzPts val="1800"/>
              <a:buChar char="●"/>
            </a:pPr>
            <a:r>
              <a:rPr lang="en-US" sz="1400">
                <a:solidFill>
                  <a:srgbClr val="0E3B44"/>
                </a:solidFill>
              </a:rPr>
              <a:t>Restaurants with negative reviews should be worked with in order to arrive at a win-win situation.</a:t>
            </a:r>
            <a:endParaRPr/>
          </a:p>
          <a:p>
            <a:pPr indent="-342900" lvl="0" marL="457200" rtl="0" algn="l">
              <a:lnSpc>
                <a:spcPct val="115000"/>
              </a:lnSpc>
              <a:spcBef>
                <a:spcPts val="0"/>
              </a:spcBef>
              <a:spcAft>
                <a:spcPts val="0"/>
              </a:spcAft>
              <a:buClr>
                <a:srgbClr val="09272E"/>
              </a:buClr>
              <a:buSzPts val="1800"/>
              <a:buChar char="●"/>
            </a:pPr>
            <a:r>
              <a:rPr lang="en-US" sz="1400">
                <a:solidFill>
                  <a:srgbClr val="0E3B44"/>
                </a:solidFill>
              </a:rPr>
              <a:t>Ratings should be collected on a category basis such as rating for packaging, delivery, taste, quality, quantity, service, etc. This would help in targeting specific fields that are lagging.</a:t>
            </a:r>
            <a:endParaRPr b="1" sz="195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rgbClr val="0E3B44"/>
              </a:buClr>
              <a:buSzPts val="1400"/>
              <a:buChar char="●"/>
            </a:pPr>
            <a:r>
              <a:rPr lang="en-US" sz="1200">
                <a:solidFill>
                  <a:schemeClr val="accent2"/>
                </a:solidFill>
                <a:highlight>
                  <a:srgbClr val="FFFFFF"/>
                </a:highlight>
                <a:latin typeface="Roboto"/>
                <a:ea typeface="Roboto"/>
                <a:cs typeface="Roboto"/>
                <a:sym typeface="Roboto"/>
              </a:rPr>
              <a:t> </a:t>
            </a:r>
            <a:r>
              <a:rPr lang="en-US" sz="1400">
                <a:solidFill>
                  <a:schemeClr val="accent2"/>
                </a:solidFill>
                <a:highlight>
                  <a:srgbClr val="FFFFFF"/>
                </a:highlight>
                <a:latin typeface="Roboto"/>
                <a:ea typeface="Roboto"/>
                <a:cs typeface="Roboto"/>
                <a:sym typeface="Roboto"/>
              </a:rPr>
              <a:t>We have categorize rating in 3 types i.e. good, bad and average. 4500+ good, 1700+ bad and 900+ average ratings given by customer.</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rgbClr val="0E3B44"/>
              </a:buClr>
              <a:buSzPts val="1400"/>
              <a:buChar char="●"/>
            </a:pPr>
            <a:r>
              <a:rPr lang="en-US" sz="1400">
                <a:solidFill>
                  <a:schemeClr val="accent2"/>
                </a:solidFill>
                <a:highlight>
                  <a:srgbClr val="FFFFFF"/>
                </a:highlight>
                <a:latin typeface="Roboto"/>
                <a:ea typeface="Roboto"/>
                <a:cs typeface="Roboto"/>
                <a:sym typeface="Roboto"/>
              </a:rPr>
              <a:t>We have applied logistic regression on reviews dataset. getting 82% Accuracy on model.</a:t>
            </a:r>
            <a:endParaRPr sz="14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sz="1400">
              <a:solidFill>
                <a:srgbClr val="0E3B4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Table of contents</a:t>
            </a:r>
            <a:endParaRPr/>
          </a:p>
        </p:txBody>
      </p:sp>
      <p:sp>
        <p:nvSpPr>
          <p:cNvPr id="54" name="Google Shape;54;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9272E"/>
              </a:buClr>
              <a:buSzPts val="1800"/>
              <a:buChar char="●"/>
            </a:pPr>
            <a:r>
              <a:rPr lang="en-US" sz="2000">
                <a:solidFill>
                  <a:srgbClr val="0E3B44"/>
                </a:solidFill>
              </a:rPr>
              <a:t>Problem Statement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Business Problem Analysis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Data Summary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Methodology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Exploratory Data Analysis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Restaurant Clustering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Sentiment Analysis </a:t>
            </a:r>
            <a:endParaRPr/>
          </a:p>
          <a:p>
            <a:pPr indent="-342900" lvl="0" marL="457200" rtl="0" algn="l">
              <a:lnSpc>
                <a:spcPct val="115000"/>
              </a:lnSpc>
              <a:spcBef>
                <a:spcPts val="0"/>
              </a:spcBef>
              <a:spcAft>
                <a:spcPts val="0"/>
              </a:spcAft>
              <a:buClr>
                <a:srgbClr val="09272E"/>
              </a:buClr>
              <a:buSzPts val="1800"/>
              <a:buChar char="●"/>
            </a:pPr>
            <a:r>
              <a:rPr lang="en-US" sz="2000">
                <a:solidFill>
                  <a:srgbClr val="0E3B44"/>
                </a:solidFill>
              </a:rPr>
              <a:t>Conclusion</a:t>
            </a:r>
            <a:endParaRPr sz="2000">
              <a:solidFill>
                <a:srgbClr val="0E3B4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
        <p:nvSpPr>
          <p:cNvPr id="60" name="Google Shape;60;p3"/>
          <p:cNvSpPr txBox="1"/>
          <p:nvPr>
            <p:ph idx="1" type="body"/>
          </p:nvPr>
        </p:nvSpPr>
        <p:spPr>
          <a:xfrm>
            <a:off x="311700" y="1017724"/>
            <a:ext cx="8520600" cy="404743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E3B44"/>
              </a:buClr>
              <a:buSzPts val="1800"/>
              <a:buChar char="●"/>
            </a:pPr>
            <a:r>
              <a:rPr lang="en-US" sz="1200">
                <a:solidFill>
                  <a:srgbClr val="0E3B44"/>
                </a:solidFill>
              </a:rPr>
              <a:t>Zomato is an Indian restaurant aggregator and food delivery start-up founded by Deepinder Goyal and Pankaj Chaddah in 2008. Zomato provides information, menus and user-reviews of restaurants, and also has food delivery options from partner restaurants in select cities.</a:t>
            </a:r>
            <a:endParaRPr/>
          </a:p>
          <a:p>
            <a:pPr indent="-342900" lvl="0" marL="457200" rtl="0" algn="l">
              <a:lnSpc>
                <a:spcPct val="115000"/>
              </a:lnSpc>
              <a:spcBef>
                <a:spcPts val="0"/>
              </a:spcBef>
              <a:spcAft>
                <a:spcPts val="0"/>
              </a:spcAft>
              <a:buClr>
                <a:srgbClr val="0E3B44"/>
              </a:buClr>
              <a:buSzPts val="1800"/>
              <a:buChar char="●"/>
            </a:pPr>
            <a:r>
              <a:rPr lang="en-US" sz="1200">
                <a:solidFill>
                  <a:srgbClr val="0E3B44"/>
                </a:solidFill>
              </a:rPr>
              <a:t>India is quite famous for its diverse multi cuisine available in a large number of restaurants and hotel resorts, which is reminiscent of unity in diversity. Restaurant business in India is always evolving. More Indians are warming up to the idea of eating restaurant food whether by dining outside or getting food delivered. The growing number of restaurants in every state of India has been a motivation to inspect the data to get some insights, interesting facts and figures about the Indian food industry in each city. So, this project focuses on analysing the Zomato restaurant data for each city in India.</a:t>
            </a:r>
            <a:endParaRPr/>
          </a:p>
          <a:p>
            <a:pPr indent="-342900" lvl="0" marL="457200" rtl="0" algn="l">
              <a:lnSpc>
                <a:spcPct val="115000"/>
              </a:lnSpc>
              <a:spcBef>
                <a:spcPts val="0"/>
              </a:spcBef>
              <a:spcAft>
                <a:spcPts val="0"/>
              </a:spcAft>
              <a:buClr>
                <a:srgbClr val="0E3B44"/>
              </a:buClr>
              <a:buSzPts val="1800"/>
              <a:buChar char="●"/>
            </a:pPr>
            <a:r>
              <a:rPr lang="en-US" sz="1200">
                <a:solidFill>
                  <a:srgbClr val="0E3B44"/>
                </a:solidFill>
              </a:rPr>
              <a:t>The Project focuses on Customers and Company, you have to analyze the sentiments of the reviews given by the customer in the data and made some useful conclusion in the form of Visualizations. Also, cluster the zomato restaurants into different segments. The data is visualized as it becomes easy to analyse data at instant. The Analysis also solve some of the business cases that can directly help the customers finding the Best restaurant in their locality and for the company to grow up and work on the fields they are currently lagging in.</a:t>
            </a:r>
            <a:endParaRPr/>
          </a:p>
          <a:p>
            <a:pPr indent="-342900" lvl="0" marL="457200" rtl="0" algn="l">
              <a:lnSpc>
                <a:spcPct val="115000"/>
              </a:lnSpc>
              <a:spcBef>
                <a:spcPts val="0"/>
              </a:spcBef>
              <a:spcAft>
                <a:spcPts val="0"/>
              </a:spcAft>
              <a:buClr>
                <a:srgbClr val="0E3B44"/>
              </a:buClr>
              <a:buSzPts val="1800"/>
              <a:buChar char="●"/>
            </a:pPr>
            <a:r>
              <a:rPr lang="en-US" sz="1200">
                <a:solidFill>
                  <a:srgbClr val="0E3B44"/>
                </a:solidFill>
              </a:rPr>
              <a:t>This could help in clustering the restaurants into segments. Also the data has valuable information around cuisine and costing which can be used in cost vs. benefit analysis</a:t>
            </a:r>
            <a:endParaRPr/>
          </a:p>
          <a:p>
            <a:pPr indent="-342900" lvl="0" marL="457200" rtl="0" algn="l">
              <a:lnSpc>
                <a:spcPct val="115000"/>
              </a:lnSpc>
              <a:spcBef>
                <a:spcPts val="0"/>
              </a:spcBef>
              <a:spcAft>
                <a:spcPts val="0"/>
              </a:spcAft>
              <a:buClr>
                <a:srgbClr val="0E3B44"/>
              </a:buClr>
              <a:buSzPts val="1800"/>
              <a:buChar char="●"/>
            </a:pPr>
            <a:r>
              <a:rPr lang="en-US" sz="1200">
                <a:solidFill>
                  <a:srgbClr val="0E3B44"/>
                </a:solidFill>
              </a:rPr>
              <a:t>Data could be used for sentiment analysis. Also the metadata of reviewers can be used for identifying the critics in the industry.</a:t>
            </a:r>
            <a:endParaRPr/>
          </a:p>
          <a:p>
            <a:pPr indent="-228600" lvl="0" marL="457200" rtl="0" algn="l">
              <a:lnSpc>
                <a:spcPct val="115000"/>
              </a:lnSpc>
              <a:spcBef>
                <a:spcPts val="0"/>
              </a:spcBef>
              <a:spcAft>
                <a:spcPts val="0"/>
              </a:spcAft>
              <a:buSzPts val="1800"/>
              <a:buNone/>
            </a:pPr>
            <a:r>
              <a:t/>
            </a:r>
            <a:endParaRPr sz="1200">
              <a:solidFill>
                <a:srgbClr val="0E3B4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Summary</a:t>
            </a:r>
            <a:endParaRPr/>
          </a:p>
        </p:txBody>
      </p:sp>
      <p:sp>
        <p:nvSpPr>
          <p:cNvPr id="66" name="Google Shape;66;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Clr>
                <a:srgbClr val="0E3B44"/>
              </a:buClr>
              <a:buSzPts val="1400"/>
              <a:buNone/>
            </a:pPr>
            <a:r>
              <a:rPr b="1" lang="en-US" sz="1800">
                <a:solidFill>
                  <a:srgbClr val="0E3B44"/>
                </a:solidFill>
              </a:rPr>
              <a:t>Zomato Restaurant names and Metadata</a:t>
            </a:r>
            <a:endParaRPr sz="1800">
              <a:solidFill>
                <a:srgbClr val="0E3B44"/>
              </a:solidFill>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Name : Name of Restaurants</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Links : URL Links of Restaurants</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Cost : Per person estimated Cost of dining</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Collection : Tagging of Restaurants w.r.t. Zomato categories</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Cuisines : Cuisines served by Restaurants</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Timings : Restaurant Timings</a:t>
            </a:r>
            <a:endParaRPr/>
          </a:p>
          <a:p>
            <a:pPr indent="-228600" lvl="0" marL="457200" rtl="0" algn="l">
              <a:lnSpc>
                <a:spcPct val="115000"/>
              </a:lnSpc>
              <a:spcBef>
                <a:spcPts val="0"/>
              </a:spcBef>
              <a:spcAft>
                <a:spcPts val="0"/>
              </a:spcAft>
              <a:buClr>
                <a:srgbClr val="0E3B44"/>
              </a:buClr>
              <a:buSzPts val="1400"/>
              <a:buNone/>
            </a:pPr>
            <a:r>
              <a:t/>
            </a:r>
            <a:endParaRPr>
              <a:solidFill>
                <a:srgbClr val="0E3B44"/>
              </a:solidFill>
            </a:endParaRPr>
          </a:p>
        </p:txBody>
      </p:sp>
      <p:sp>
        <p:nvSpPr>
          <p:cNvPr id="67" name="Google Shape;67;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US" sz="2000">
                <a:solidFill>
                  <a:srgbClr val="0E3B44"/>
                </a:solidFill>
              </a:rPr>
              <a:t>Zomato Restaurant reviews</a:t>
            </a:r>
            <a:endParaRPr sz="2000">
              <a:solidFill>
                <a:srgbClr val="0E3B44"/>
              </a:solidFill>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Restaurant : Name of the Restaurant</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Reviewer : Name of the Reviewer</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Review : Review Text</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Rating : Rating Provided by Reviewer</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MetaData : Reviewer Metadata - No. of Reviews and followers</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Time: Date and Time of Review</a:t>
            </a:r>
            <a:endParaRPr/>
          </a:p>
          <a:p>
            <a:pPr indent="-317500" lvl="0" marL="457200" rtl="0" algn="l">
              <a:lnSpc>
                <a:spcPct val="115000"/>
              </a:lnSpc>
              <a:spcBef>
                <a:spcPts val="0"/>
              </a:spcBef>
              <a:spcAft>
                <a:spcPts val="0"/>
              </a:spcAft>
              <a:buClr>
                <a:srgbClr val="0E3B44"/>
              </a:buClr>
              <a:buSzPts val="1400"/>
              <a:buChar char="●"/>
            </a:pPr>
            <a:r>
              <a:rPr lang="en-US">
                <a:solidFill>
                  <a:srgbClr val="0E3B44"/>
                </a:solidFill>
              </a:rPr>
              <a:t>Pictures : No. of pictures posted with review</a:t>
            </a:r>
            <a:endParaRPr/>
          </a:p>
          <a:p>
            <a:pPr indent="-228600" lvl="0" marL="457200" rtl="0" algn="l">
              <a:lnSpc>
                <a:spcPct val="115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Outliers</a:t>
            </a:r>
            <a:endParaRPr/>
          </a:p>
        </p:txBody>
      </p:sp>
      <p:pic>
        <p:nvPicPr>
          <p:cNvPr id="73" name="Google Shape;73;p5"/>
          <p:cNvPicPr preferRelativeResize="0"/>
          <p:nvPr/>
        </p:nvPicPr>
        <p:blipFill rotWithShape="1">
          <a:blip r:embed="rId3">
            <a:alphaModFix/>
          </a:blip>
          <a:srcRect b="0" l="0" r="0" t="0"/>
          <a:stretch/>
        </p:blipFill>
        <p:spPr>
          <a:xfrm>
            <a:off x="625489" y="1405994"/>
            <a:ext cx="3372321" cy="2495898"/>
          </a:xfrm>
          <a:prstGeom prst="rect">
            <a:avLst/>
          </a:prstGeom>
          <a:noFill/>
          <a:ln>
            <a:noFill/>
          </a:ln>
        </p:spPr>
      </p:pic>
      <p:sp>
        <p:nvSpPr>
          <p:cNvPr id="74" name="Google Shape;7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a:solidFill>
                  <a:srgbClr val="0E3B44"/>
                </a:solidFill>
              </a:rPr>
              <a:t>Outliers</a:t>
            </a:r>
            <a:endParaRPr>
              <a:solidFill>
                <a:srgbClr val="0E3B44"/>
              </a:solidFill>
            </a:endParaRPr>
          </a:p>
        </p:txBody>
      </p:sp>
      <p:sp>
        <p:nvSpPr>
          <p:cNvPr id="75" name="Google Shape;7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a:solidFill>
                  <a:srgbClr val="0E3B44"/>
                </a:solidFill>
              </a:rPr>
              <a:t>After removing the outliers</a:t>
            </a:r>
            <a:endParaRPr>
              <a:solidFill>
                <a:srgbClr val="0E3B44"/>
              </a:solidFill>
            </a:endParaRPr>
          </a:p>
        </p:txBody>
      </p:sp>
      <p:pic>
        <p:nvPicPr>
          <p:cNvPr id="76" name="Google Shape;76;p5"/>
          <p:cNvPicPr preferRelativeResize="0"/>
          <p:nvPr/>
        </p:nvPicPr>
        <p:blipFill rotWithShape="1">
          <a:blip r:embed="rId4">
            <a:alphaModFix/>
          </a:blip>
          <a:srcRect b="0" l="0" r="0" t="0"/>
          <a:stretch/>
        </p:blipFill>
        <p:spPr>
          <a:xfrm>
            <a:off x="5054434" y="1730004"/>
            <a:ext cx="3391373" cy="250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Top 5 Cuisines</a:t>
            </a:r>
            <a:br>
              <a:rPr lang="en-US"/>
            </a:br>
            <a:endParaRPr/>
          </a:p>
        </p:txBody>
      </p:sp>
      <p:sp>
        <p:nvSpPr>
          <p:cNvPr id="82" name="Google Shape;8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US" sz="1400">
                <a:solidFill>
                  <a:srgbClr val="0E3B44"/>
                </a:solidFill>
              </a:rPr>
              <a:t>i)North Indian, Chinese</a:t>
            </a:r>
            <a:endParaRPr/>
          </a:p>
          <a:p>
            <a:pPr indent="-317500" lvl="0" marL="457200" rtl="0" algn="l">
              <a:lnSpc>
                <a:spcPct val="115000"/>
              </a:lnSpc>
              <a:spcBef>
                <a:spcPts val="0"/>
              </a:spcBef>
              <a:spcAft>
                <a:spcPts val="0"/>
              </a:spcAft>
              <a:buSzPts val="1400"/>
              <a:buChar char="●"/>
            </a:pPr>
            <a:r>
              <a:rPr lang="en-US" sz="1400">
                <a:solidFill>
                  <a:srgbClr val="0E3B44"/>
                </a:solidFill>
              </a:rPr>
              <a:t>ii)North Indian </a:t>
            </a:r>
            <a:endParaRPr sz="1400">
              <a:solidFill>
                <a:srgbClr val="0E3B44"/>
              </a:solidFill>
            </a:endParaRPr>
          </a:p>
          <a:p>
            <a:pPr indent="-317500" lvl="0" marL="457200" rtl="0" algn="l">
              <a:lnSpc>
                <a:spcPct val="115000"/>
              </a:lnSpc>
              <a:spcBef>
                <a:spcPts val="0"/>
              </a:spcBef>
              <a:spcAft>
                <a:spcPts val="0"/>
              </a:spcAft>
              <a:buSzPts val="1400"/>
              <a:buChar char="●"/>
            </a:pPr>
            <a:r>
              <a:rPr lang="en-US" sz="1400">
                <a:solidFill>
                  <a:srgbClr val="0E3B44"/>
                </a:solidFill>
              </a:rPr>
              <a:t>iii)Continental</a:t>
            </a:r>
            <a:endParaRPr/>
          </a:p>
          <a:p>
            <a:pPr indent="-317500" lvl="0" marL="457200" rtl="0" algn="l">
              <a:lnSpc>
                <a:spcPct val="115000"/>
              </a:lnSpc>
              <a:spcBef>
                <a:spcPts val="0"/>
              </a:spcBef>
              <a:spcAft>
                <a:spcPts val="0"/>
              </a:spcAft>
              <a:buSzPts val="1400"/>
              <a:buChar char="●"/>
            </a:pPr>
            <a:r>
              <a:rPr lang="en-US" sz="1400">
                <a:solidFill>
                  <a:srgbClr val="0E3B44"/>
                </a:solidFill>
              </a:rPr>
              <a:t>iv)Ice Cream, Desserts </a:t>
            </a:r>
            <a:endParaRPr sz="1400">
              <a:solidFill>
                <a:srgbClr val="0E3B44"/>
              </a:solidFill>
            </a:endParaRPr>
          </a:p>
          <a:p>
            <a:pPr indent="-317500" lvl="0" marL="457200" rtl="0" algn="l">
              <a:lnSpc>
                <a:spcPct val="115000"/>
              </a:lnSpc>
              <a:spcBef>
                <a:spcPts val="0"/>
              </a:spcBef>
              <a:spcAft>
                <a:spcPts val="0"/>
              </a:spcAft>
              <a:buSzPts val="1400"/>
              <a:buChar char="●"/>
            </a:pPr>
            <a:r>
              <a:rPr lang="en-US" sz="1400">
                <a:solidFill>
                  <a:srgbClr val="0E3B44"/>
                </a:solidFill>
              </a:rPr>
              <a:t>v)Fast Food</a:t>
            </a:r>
            <a:endParaRPr sz="1400">
              <a:solidFill>
                <a:srgbClr val="0E3B44"/>
              </a:solidFill>
            </a:endParaRPr>
          </a:p>
        </p:txBody>
      </p:sp>
      <p:sp>
        <p:nvSpPr>
          <p:cNvPr id="83" name="Google Shape;8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a:p>
        </p:txBody>
      </p:sp>
      <p:pic>
        <p:nvPicPr>
          <p:cNvPr id="84" name="Google Shape;84;p6"/>
          <p:cNvPicPr preferRelativeResize="0"/>
          <p:nvPr/>
        </p:nvPicPr>
        <p:blipFill rotWithShape="1">
          <a:blip r:embed="rId3">
            <a:alphaModFix/>
          </a:blip>
          <a:srcRect b="0" l="0" r="0" t="0"/>
          <a:stretch/>
        </p:blipFill>
        <p:spPr>
          <a:xfrm>
            <a:off x="3192892" y="731375"/>
            <a:ext cx="5745625" cy="41439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Top 5 Collections</a:t>
            </a:r>
            <a:br>
              <a:rPr lang="en-US"/>
            </a:br>
            <a:endParaRPr/>
          </a:p>
        </p:txBody>
      </p:sp>
      <p:sp>
        <p:nvSpPr>
          <p:cNvPr id="90" name="Google Shape;9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t/>
            </a:r>
            <a:endParaRPr sz="1400">
              <a:solidFill>
                <a:srgbClr val="0E3B44"/>
              </a:solidFill>
            </a:endParaRPr>
          </a:p>
          <a:p>
            <a:pPr indent="-317500" lvl="0" marL="457200" rtl="0" algn="l">
              <a:spcBef>
                <a:spcPts val="600"/>
              </a:spcBef>
              <a:spcAft>
                <a:spcPts val="0"/>
              </a:spcAft>
              <a:buClr>
                <a:srgbClr val="0E3B44"/>
              </a:buClr>
              <a:buSzPts val="1400"/>
              <a:buChar char="●"/>
            </a:pPr>
            <a:r>
              <a:rPr lang="en-US">
                <a:solidFill>
                  <a:schemeClr val="accent2"/>
                </a:solidFill>
                <a:highlight>
                  <a:srgbClr val="FFFFFF"/>
                </a:highlight>
                <a:latin typeface="Roboto"/>
                <a:ea typeface="Roboto"/>
                <a:cs typeface="Roboto"/>
                <a:sym typeface="Roboto"/>
              </a:rPr>
              <a:t> i) Unknown </a:t>
            </a:r>
            <a:endParaRPr>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rgbClr val="0E3B44"/>
              </a:buClr>
              <a:buSzPts val="1400"/>
              <a:buChar char="●"/>
            </a:pPr>
            <a:r>
              <a:rPr lang="en-US">
                <a:solidFill>
                  <a:schemeClr val="accent2"/>
                </a:solidFill>
                <a:highlight>
                  <a:srgbClr val="FFFFFF"/>
                </a:highlight>
                <a:latin typeface="Roboto"/>
                <a:ea typeface="Roboto"/>
                <a:cs typeface="Roboto"/>
                <a:sym typeface="Roboto"/>
              </a:rPr>
              <a:t>ii)Food Hygiene Rated Restaurants in Hyderabad</a:t>
            </a:r>
            <a:endParaRPr>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rgbClr val="0E3B44"/>
              </a:buClr>
              <a:buSzPts val="1400"/>
              <a:buChar char="●"/>
            </a:pPr>
            <a:r>
              <a:rPr lang="en-US">
                <a:solidFill>
                  <a:schemeClr val="accent2"/>
                </a:solidFill>
                <a:highlight>
                  <a:srgbClr val="FFFFFF"/>
                </a:highlight>
                <a:latin typeface="Roboto"/>
                <a:ea typeface="Roboto"/>
                <a:cs typeface="Roboto"/>
                <a:sym typeface="Roboto"/>
              </a:rPr>
              <a:t> iii)Great Buffets </a:t>
            </a:r>
            <a:endParaRPr>
              <a:solidFill>
                <a:schemeClr val="accent2"/>
              </a:solidFill>
              <a:highlight>
                <a:srgbClr val="FFFFFF"/>
              </a:highlight>
              <a:latin typeface="Roboto"/>
              <a:ea typeface="Roboto"/>
              <a:cs typeface="Roboto"/>
              <a:sym typeface="Roboto"/>
            </a:endParaRPr>
          </a:p>
          <a:p>
            <a:pPr indent="-317500" lvl="0" marL="457200" rtl="0" algn="l">
              <a:spcBef>
                <a:spcPts val="600"/>
              </a:spcBef>
              <a:spcAft>
                <a:spcPts val="0"/>
              </a:spcAft>
              <a:buClr>
                <a:srgbClr val="0E3B44"/>
              </a:buClr>
              <a:buSzPts val="1400"/>
              <a:buChar char="●"/>
            </a:pPr>
            <a:r>
              <a:rPr lang="en-US">
                <a:solidFill>
                  <a:schemeClr val="accent2"/>
                </a:solidFill>
                <a:highlight>
                  <a:srgbClr val="FFFFFF"/>
                </a:highlight>
                <a:latin typeface="Roboto"/>
                <a:ea typeface="Roboto"/>
                <a:cs typeface="Roboto"/>
                <a:sym typeface="Roboto"/>
              </a:rPr>
              <a:t>iv)Trending This Week </a:t>
            </a:r>
            <a:endParaRPr>
              <a:solidFill>
                <a:schemeClr val="accent2"/>
              </a:solidFill>
              <a:highlight>
                <a:srgbClr val="FFFFFF"/>
              </a:highlight>
              <a:latin typeface="Roboto"/>
              <a:ea typeface="Roboto"/>
              <a:cs typeface="Roboto"/>
              <a:sym typeface="Roboto"/>
            </a:endParaRPr>
          </a:p>
          <a:p>
            <a:pPr indent="-317500" lvl="0" marL="457200" rtl="0" algn="l">
              <a:spcBef>
                <a:spcPts val="600"/>
              </a:spcBef>
              <a:spcAft>
                <a:spcPts val="500"/>
              </a:spcAft>
              <a:buClr>
                <a:srgbClr val="0E3B44"/>
              </a:buClr>
              <a:buSzPts val="1400"/>
              <a:buChar char="●"/>
            </a:pPr>
            <a:r>
              <a:rPr lang="en-US">
                <a:solidFill>
                  <a:schemeClr val="accent2"/>
                </a:solidFill>
                <a:highlight>
                  <a:srgbClr val="FFFFFF"/>
                </a:highlight>
                <a:latin typeface="Roboto"/>
                <a:ea typeface="Roboto"/>
                <a:cs typeface="Roboto"/>
                <a:sym typeface="Roboto"/>
              </a:rPr>
              <a:t>v)Hyderabad's Hottest</a:t>
            </a:r>
            <a:endParaRPr>
              <a:solidFill>
                <a:srgbClr val="0E3B44"/>
              </a:solidFill>
            </a:endParaRPr>
          </a:p>
        </p:txBody>
      </p:sp>
      <p:pic>
        <p:nvPicPr>
          <p:cNvPr id="91" name="Google Shape;91;p7"/>
          <p:cNvPicPr preferRelativeResize="0"/>
          <p:nvPr/>
        </p:nvPicPr>
        <p:blipFill rotWithShape="1">
          <a:blip r:embed="rId3">
            <a:alphaModFix/>
          </a:blip>
          <a:srcRect b="0" l="0" r="0" t="0"/>
          <a:stretch/>
        </p:blipFill>
        <p:spPr>
          <a:xfrm>
            <a:off x="4832400" y="1541123"/>
            <a:ext cx="3993106" cy="3359649"/>
          </a:xfrm>
          <a:prstGeom prst="rect">
            <a:avLst/>
          </a:prstGeom>
          <a:noFill/>
          <a:ln>
            <a:noFill/>
          </a:ln>
        </p:spPr>
      </p:pic>
      <p:sp>
        <p:nvSpPr>
          <p:cNvPr id="92" name="Google Shape;92;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Applying Silhouette Score Method</a:t>
            </a:r>
            <a:br>
              <a:rPr lang="en-US"/>
            </a:br>
            <a:endParaRPr/>
          </a:p>
        </p:txBody>
      </p:sp>
      <p:sp>
        <p:nvSpPr>
          <p:cNvPr id="98" name="Google Shape;9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E3B44"/>
                </a:solidFill>
              </a:rPr>
              <a:t>Silhouette score is used to evaluate the quality of clusters created using clustering algorithms such as K-Means in terms of how well samples are clustered with other samples that are similar to each other. The Silhouette score is calculated for each sample of different clusters. The following distances need to be found out for each observations belonging to all the clusters:</a:t>
            </a:r>
            <a:endParaRPr>
              <a:solidFill>
                <a:srgbClr val="0E3B44"/>
              </a:solidFill>
            </a:endParaRPr>
          </a:p>
          <a:p>
            <a:pPr indent="-342900" lvl="0" marL="457200" rtl="0" algn="l">
              <a:lnSpc>
                <a:spcPct val="115000"/>
              </a:lnSpc>
              <a:spcBef>
                <a:spcPts val="0"/>
              </a:spcBef>
              <a:spcAft>
                <a:spcPts val="0"/>
              </a:spcAft>
              <a:buClr>
                <a:srgbClr val="0E3B44"/>
              </a:buClr>
              <a:buSzPts val="1800"/>
              <a:buChar char="●"/>
            </a:pPr>
            <a:r>
              <a:rPr lang="en-US" sz="1600">
                <a:solidFill>
                  <a:srgbClr val="0E3B44"/>
                </a:solidFill>
              </a:rPr>
              <a:t>Mean distance between the observation and all other data points in the same cluster. The mean distance is denoted by a</a:t>
            </a:r>
            <a:endParaRPr/>
          </a:p>
          <a:p>
            <a:pPr indent="-228600" lvl="0" marL="457200" rtl="0" algn="l">
              <a:lnSpc>
                <a:spcPct val="115000"/>
              </a:lnSpc>
              <a:spcBef>
                <a:spcPts val="0"/>
              </a:spcBef>
              <a:spcAft>
                <a:spcPts val="0"/>
              </a:spcAft>
              <a:buClr>
                <a:srgbClr val="0E3B44"/>
              </a:buClr>
              <a:buSzPts val="1800"/>
              <a:buNone/>
            </a:pPr>
            <a:r>
              <a:t/>
            </a:r>
            <a:endParaRPr sz="1600">
              <a:solidFill>
                <a:srgbClr val="0E3B44"/>
              </a:solidFill>
            </a:endParaRPr>
          </a:p>
          <a:p>
            <a:pPr indent="-342900" lvl="0" marL="457200" rtl="0" algn="l">
              <a:lnSpc>
                <a:spcPct val="115000"/>
              </a:lnSpc>
              <a:spcBef>
                <a:spcPts val="0"/>
              </a:spcBef>
              <a:spcAft>
                <a:spcPts val="0"/>
              </a:spcAft>
              <a:buClr>
                <a:srgbClr val="0E3B44"/>
              </a:buClr>
              <a:buSzPts val="1800"/>
              <a:buChar char="●"/>
            </a:pPr>
            <a:r>
              <a:rPr lang="en-US" sz="1600">
                <a:solidFill>
                  <a:srgbClr val="0E3B44"/>
                </a:solidFill>
              </a:rPr>
              <a:t>Mean distance between the observation and all other data points of next nearer cluster. The mean distance is denoted by b.</a:t>
            </a:r>
            <a:endParaRPr sz="1600">
              <a:solidFill>
                <a:srgbClr val="0E3B44"/>
              </a:solidFill>
            </a:endParaRPr>
          </a:p>
          <a:p>
            <a:pPr indent="-228600" lvl="0" marL="457200" rtl="0" algn="l">
              <a:lnSpc>
                <a:spcPct val="115000"/>
              </a:lnSpc>
              <a:spcBef>
                <a:spcPts val="0"/>
              </a:spcBef>
              <a:spcAft>
                <a:spcPts val="0"/>
              </a:spcAft>
              <a:buClr>
                <a:srgbClr val="0E3B44"/>
              </a:buClr>
              <a:buSzPts val="1800"/>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9"/>
          <p:cNvPicPr preferRelativeResize="0"/>
          <p:nvPr/>
        </p:nvPicPr>
        <p:blipFill rotWithShape="1">
          <a:blip r:embed="rId3">
            <a:alphaModFix/>
          </a:blip>
          <a:srcRect b="0" l="0" r="0" t="0"/>
          <a:stretch/>
        </p:blipFill>
        <p:spPr>
          <a:xfrm>
            <a:off x="1301168" y="426454"/>
            <a:ext cx="5534797" cy="1228896"/>
          </a:xfrm>
          <a:prstGeom prst="rect">
            <a:avLst/>
          </a:prstGeom>
          <a:noFill/>
          <a:ln>
            <a:noFill/>
          </a:ln>
        </p:spPr>
      </p:pic>
      <p:pic>
        <p:nvPicPr>
          <p:cNvPr id="104" name="Google Shape;104;p9"/>
          <p:cNvPicPr preferRelativeResize="0"/>
          <p:nvPr/>
        </p:nvPicPr>
        <p:blipFill rotWithShape="1">
          <a:blip r:embed="rId4">
            <a:alphaModFix/>
          </a:blip>
          <a:srcRect b="0" l="0" r="0" t="0"/>
          <a:stretch/>
        </p:blipFill>
        <p:spPr>
          <a:xfrm>
            <a:off x="566178" y="1766619"/>
            <a:ext cx="6800392" cy="31050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