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62" r:id="rId3"/>
    <p:sldId id="258" r:id="rId4"/>
    <p:sldId id="260" r:id="rId5"/>
    <p:sldId id="261" r:id="rId6"/>
    <p:sldId id="259" r:id="rId7"/>
    <p:sldId id="264"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5143500" type="screen16x9"/>
  <p:notesSz cx="6858000" cy="9144000"/>
  <p:embeddedFontLst>
    <p:embeddedFont>
      <p:font typeface="Montserrat"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3482634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83615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lvl="0"/>
            <a:r>
              <a:rPr lang="en-US" sz="3600" dirty="0">
                <a:solidFill>
                  <a:schemeClr val="bg1"/>
                </a:solidFill>
              </a:rPr>
              <a:t>EDA </a:t>
            </a:r>
            <a:r>
              <a:rPr lang="en-US" sz="3600" dirty="0" smtClean="0">
                <a:solidFill>
                  <a:schemeClr val="bg1"/>
                </a:solidFill>
              </a:rPr>
              <a:t>on Airbnb </a:t>
            </a:r>
            <a:r>
              <a:rPr lang="en-US" sz="3600" dirty="0">
                <a:solidFill>
                  <a:schemeClr val="bg1"/>
                </a:solidFill>
              </a:rPr>
              <a:t>booking </a:t>
            </a:r>
            <a:r>
              <a:rPr lang="en-US" sz="3600" dirty="0"/>
              <a:t/>
            </a:r>
            <a:br>
              <a:rPr lang="en-US" sz="3600" dirty="0"/>
            </a:br>
            <a:r>
              <a:rPr lang="en-US" sz="3600" dirty="0" smtClean="0"/>
              <a:t>by</a:t>
            </a:r>
            <a:br>
              <a:rPr lang="en-US" sz="3600" dirty="0" smtClean="0"/>
            </a:br>
            <a:r>
              <a:rPr lang="en-US" sz="3600" dirty="0" smtClean="0"/>
              <a:t>Kanika Bhardwaj</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we learn about different hosts and areas?</a:t>
            </a:r>
            <a:br>
              <a:rPr lang="en-US" dirty="0"/>
            </a:br>
            <a:endParaRPr lang="en-US" dirty="0"/>
          </a:p>
        </p:txBody>
      </p:sp>
      <p:sp>
        <p:nvSpPr>
          <p:cNvPr id="3" name="Text Placeholder 2"/>
          <p:cNvSpPr>
            <a:spLocks noGrp="1"/>
          </p:cNvSpPr>
          <p:nvPr>
            <p:ph type="body" idx="1"/>
          </p:nvPr>
        </p:nvSpPr>
        <p:spPr/>
        <p:txBody>
          <a:bodyPr/>
          <a:lstStyle/>
          <a:p>
            <a:pPr>
              <a:buClr>
                <a:schemeClr val="bg1">
                  <a:lumMod val="50000"/>
                </a:schemeClr>
              </a:buClr>
            </a:pPr>
            <a:r>
              <a:rPr lang="en-US" dirty="0">
                <a:solidFill>
                  <a:schemeClr val="bg1">
                    <a:lumMod val="50000"/>
                  </a:schemeClr>
                </a:solidFill>
              </a:rPr>
              <a:t>The pie chart above shows that Airbnb Listings in </a:t>
            </a:r>
            <a:r>
              <a:rPr lang="en-US" dirty="0" smtClean="0">
                <a:solidFill>
                  <a:schemeClr val="bg1">
                    <a:lumMod val="50000"/>
                  </a:schemeClr>
                </a:solidFill>
              </a:rPr>
              <a:t>New York </a:t>
            </a:r>
            <a:r>
              <a:rPr lang="en-US" dirty="0">
                <a:solidFill>
                  <a:schemeClr val="bg1">
                    <a:lumMod val="50000"/>
                  </a:schemeClr>
                </a:solidFill>
              </a:rPr>
              <a:t>are near Manhattan, and Brooklyn has the highest share of hotels. We also know that from this map of Neighborhood Group.</a:t>
            </a:r>
          </a:p>
          <a:p>
            <a:pPr>
              <a:buClr>
                <a:schemeClr val="bg1">
                  <a:lumMod val="50000"/>
                </a:schemeClr>
              </a:buClr>
            </a:pPr>
            <a:r>
              <a:rPr lang="en-US" dirty="0">
                <a:solidFill>
                  <a:schemeClr val="bg1">
                    <a:lumMod val="50000"/>
                  </a:schemeClr>
                </a:solidFill>
              </a:rPr>
              <a:t>We can see that Manhattan has the highest number of listings - making up for 43.8% of the total - followed by Brooklyn with 39.6%. The other three groups have significantly less listings: Queens (13.1%), Bronx (2.7%), and Staten Island (1%).</a:t>
            </a:r>
          </a:p>
          <a:p>
            <a:endParaRPr lang="en-US" dirty="0"/>
          </a:p>
        </p:txBody>
      </p:sp>
      <p:pic>
        <p:nvPicPr>
          <p:cNvPr id="5" name="Picture 4"/>
          <p:cNvPicPr>
            <a:picLocks noChangeAspect="1"/>
          </p:cNvPicPr>
          <p:nvPr/>
        </p:nvPicPr>
        <p:blipFill>
          <a:blip r:embed="rId2"/>
          <a:stretch>
            <a:fillRect/>
          </a:stretch>
        </p:blipFill>
        <p:spPr>
          <a:xfrm>
            <a:off x="4832400" y="1282463"/>
            <a:ext cx="3874027" cy="3001862"/>
          </a:xfrm>
          <a:prstGeom prst="rect">
            <a:avLst/>
          </a:prstGeom>
        </p:spPr>
      </p:pic>
      <p:sp>
        <p:nvSpPr>
          <p:cNvPr id="4" name="Text Placeholder 3"/>
          <p:cNvSpPr>
            <a:spLocks noGrp="1"/>
          </p:cNvSpPr>
          <p:nvPr>
            <p:ph type="body" idx="2"/>
          </p:nvPr>
        </p:nvSpPr>
        <p:spPr/>
        <p:txBody>
          <a:bodyPr/>
          <a:lstStyle/>
          <a:p>
            <a:endParaRPr lang="en-US" dirty="0"/>
          </a:p>
        </p:txBody>
      </p:sp>
    </p:spTree>
    <p:extLst>
      <p:ext uri="{BB962C8B-B14F-4D97-AF65-F5344CB8AC3E}">
        <p14:creationId xmlns:p14="http://schemas.microsoft.com/office/powerpoint/2010/main" val="1934678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Room type on Neighbourhood Group</a:t>
            </a:r>
            <a:endParaRPr lang="en-US" dirty="0"/>
          </a:p>
        </p:txBody>
      </p:sp>
      <p:sp>
        <p:nvSpPr>
          <p:cNvPr id="3" name="Text Placeholder 2"/>
          <p:cNvSpPr>
            <a:spLocks noGrp="1"/>
          </p:cNvSpPr>
          <p:nvPr>
            <p:ph type="body" idx="1"/>
          </p:nvPr>
        </p:nvSpPr>
        <p:spPr/>
        <p:txBody>
          <a:bodyPr/>
          <a:lstStyle/>
          <a:p>
            <a:pPr>
              <a:buClr>
                <a:schemeClr val="bg1">
                  <a:lumMod val="50000"/>
                </a:schemeClr>
              </a:buClr>
            </a:pPr>
            <a:r>
              <a:rPr lang="en-US" dirty="0">
                <a:solidFill>
                  <a:schemeClr val="bg1">
                    <a:lumMod val="50000"/>
                  </a:schemeClr>
                </a:solidFill>
              </a:rPr>
              <a:t>The graph shows that the Entire Home/Apartment is listed most near Manhattan, while Private Rooms and Apartments Near Brooklyn are Nearly equal.</a:t>
            </a:r>
          </a:p>
          <a:p>
            <a:pPr>
              <a:buClr>
                <a:schemeClr val="bg1">
                  <a:lumMod val="50000"/>
                </a:schemeClr>
              </a:buClr>
            </a:pPr>
            <a:r>
              <a:rPr lang="en-US" dirty="0">
                <a:solidFill>
                  <a:schemeClr val="bg1">
                    <a:lumMod val="50000"/>
                  </a:schemeClr>
                </a:solidFill>
              </a:rPr>
              <a:t>from this plot, we can infer that although the number of </a:t>
            </a:r>
            <a:r>
              <a:rPr lang="en-US" dirty="0" smtClean="0">
                <a:solidFill>
                  <a:schemeClr val="bg1">
                    <a:lumMod val="50000"/>
                  </a:schemeClr>
                </a:solidFill>
              </a:rPr>
              <a:t>Airbnb's </a:t>
            </a:r>
            <a:r>
              <a:rPr lang="en-US" dirty="0">
                <a:solidFill>
                  <a:schemeClr val="bg1">
                    <a:lumMod val="50000"/>
                  </a:schemeClr>
                </a:solidFill>
              </a:rPr>
              <a:t>in Manhattan is more, The number of private </a:t>
            </a:r>
            <a:r>
              <a:rPr lang="en-US" dirty="0" smtClean="0">
                <a:solidFill>
                  <a:schemeClr val="bg1">
                    <a:lumMod val="50000"/>
                  </a:schemeClr>
                </a:solidFill>
              </a:rPr>
              <a:t>Airbnb </a:t>
            </a:r>
            <a:r>
              <a:rPr lang="en-US" dirty="0">
                <a:solidFill>
                  <a:schemeClr val="bg1">
                    <a:lumMod val="50000"/>
                  </a:schemeClr>
                </a:solidFill>
              </a:rPr>
              <a:t>in Brooklyn is way more than in Manhattan.</a:t>
            </a:r>
          </a:p>
          <a:p>
            <a:pPr>
              <a:buClr>
                <a:schemeClr val="bg1">
                  <a:lumMod val="50000"/>
                </a:schemeClr>
              </a:buClr>
            </a:pPr>
            <a:r>
              <a:rPr lang="en-US" dirty="0">
                <a:solidFill>
                  <a:schemeClr val="bg1">
                    <a:lumMod val="50000"/>
                  </a:schemeClr>
                </a:solidFill>
              </a:rPr>
              <a:t>also, the total number of shared rooms are </a:t>
            </a:r>
            <a:r>
              <a:rPr lang="en-US" dirty="0" smtClean="0">
                <a:solidFill>
                  <a:schemeClr val="bg1">
                    <a:lumMod val="50000"/>
                  </a:schemeClr>
                </a:solidFill>
              </a:rPr>
              <a:t>comparatively </a:t>
            </a:r>
            <a:r>
              <a:rPr lang="en-US" dirty="0">
                <a:solidFill>
                  <a:schemeClr val="bg1">
                    <a:lumMod val="50000"/>
                  </a:schemeClr>
                </a:solidFill>
              </a:rPr>
              <a:t>very less than </a:t>
            </a:r>
            <a:r>
              <a:rPr lang="en-US" dirty="0" smtClean="0">
                <a:solidFill>
                  <a:schemeClr val="bg1">
                    <a:lumMod val="50000"/>
                  </a:schemeClr>
                </a:solidFill>
              </a:rPr>
              <a:t>another </a:t>
            </a:r>
            <a:r>
              <a:rPr lang="en-US" dirty="0">
                <a:solidFill>
                  <a:schemeClr val="bg1">
                    <a:lumMod val="50000"/>
                  </a:schemeClr>
                </a:solidFill>
              </a:rPr>
              <a:t>type</a:t>
            </a:r>
          </a:p>
          <a:p>
            <a:endParaRPr lang="en-US" dirty="0"/>
          </a:p>
        </p:txBody>
      </p:sp>
      <p:pic>
        <p:nvPicPr>
          <p:cNvPr id="5" name="Picture 4"/>
          <p:cNvPicPr>
            <a:picLocks noChangeAspect="1"/>
          </p:cNvPicPr>
          <p:nvPr/>
        </p:nvPicPr>
        <p:blipFill>
          <a:blip r:embed="rId2"/>
          <a:stretch>
            <a:fillRect/>
          </a:stretch>
        </p:blipFill>
        <p:spPr>
          <a:xfrm>
            <a:off x="4832400" y="1325366"/>
            <a:ext cx="4016921" cy="3265966"/>
          </a:xfrm>
          <a:prstGeom prst="rect">
            <a:avLst/>
          </a:prstGeom>
        </p:spPr>
      </p:pic>
      <p:sp>
        <p:nvSpPr>
          <p:cNvPr id="4" name="Text Placeholder 3"/>
          <p:cNvSpPr>
            <a:spLocks noGrp="1"/>
          </p:cNvSpPr>
          <p:nvPr>
            <p:ph type="body" idx="2"/>
          </p:nvPr>
        </p:nvSpPr>
        <p:spPr/>
        <p:txBody>
          <a:bodyPr/>
          <a:lstStyle/>
          <a:p>
            <a:endParaRPr lang="en-US" dirty="0"/>
          </a:p>
        </p:txBody>
      </p:sp>
    </p:spTree>
    <p:extLst>
      <p:ext uri="{BB962C8B-B14F-4D97-AF65-F5344CB8AC3E}">
        <p14:creationId xmlns:p14="http://schemas.microsoft.com/office/powerpoint/2010/main" val="3272505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between different variables</a:t>
            </a:r>
            <a:endParaRPr lang="en-US" dirty="0"/>
          </a:p>
        </p:txBody>
      </p:sp>
      <p:sp>
        <p:nvSpPr>
          <p:cNvPr id="3" name="Text Placeholder 2"/>
          <p:cNvSpPr>
            <a:spLocks noGrp="1"/>
          </p:cNvSpPr>
          <p:nvPr>
            <p:ph type="body" idx="1"/>
          </p:nvPr>
        </p:nvSpPr>
        <p:spPr/>
        <p:txBody>
          <a:bodyPr/>
          <a:lstStyle/>
          <a:p>
            <a:pPr>
              <a:buClr>
                <a:schemeClr val="bg1">
                  <a:lumMod val="50000"/>
                </a:schemeClr>
              </a:buClr>
            </a:pPr>
            <a:r>
              <a:rPr lang="en-US" sz="1600" dirty="0">
                <a:solidFill>
                  <a:schemeClr val="bg1">
                    <a:lumMod val="50000"/>
                  </a:schemeClr>
                </a:solidFill>
              </a:rPr>
              <a:t>From the above graph, we can see that there is not a strong correlation except review_per_month and number_of_review. We need to try a price prediction using some machine learning model</a:t>
            </a:r>
            <a:endParaRPr lang="en-US" sz="1600" dirty="0">
              <a:solidFill>
                <a:schemeClr val="bg1">
                  <a:lumMod val="50000"/>
                </a:schemeClr>
              </a:solidFill>
            </a:endParaRPr>
          </a:p>
        </p:txBody>
      </p:sp>
      <p:pic>
        <p:nvPicPr>
          <p:cNvPr id="5" name="Picture 4"/>
          <p:cNvPicPr>
            <a:picLocks noChangeAspect="1"/>
          </p:cNvPicPr>
          <p:nvPr/>
        </p:nvPicPr>
        <p:blipFill>
          <a:blip r:embed="rId2"/>
          <a:stretch>
            <a:fillRect/>
          </a:stretch>
        </p:blipFill>
        <p:spPr>
          <a:xfrm>
            <a:off x="4832400" y="1152474"/>
            <a:ext cx="3999900" cy="3416401"/>
          </a:xfrm>
          <a:prstGeom prst="rect">
            <a:avLst/>
          </a:prstGeom>
        </p:spPr>
      </p:pic>
      <p:sp>
        <p:nvSpPr>
          <p:cNvPr id="4" name="Text Placeholder 3"/>
          <p:cNvSpPr>
            <a:spLocks noGrp="1"/>
          </p:cNvSpPr>
          <p:nvPr>
            <p:ph type="body" idx="2"/>
          </p:nvPr>
        </p:nvSpPr>
        <p:spPr/>
        <p:txBody>
          <a:bodyPr/>
          <a:lstStyle/>
          <a:p>
            <a:endParaRPr lang="en-US" dirty="0"/>
          </a:p>
        </p:txBody>
      </p:sp>
    </p:spTree>
    <p:extLst>
      <p:ext uri="{BB962C8B-B14F-4D97-AF65-F5344CB8AC3E}">
        <p14:creationId xmlns:p14="http://schemas.microsoft.com/office/powerpoint/2010/main" val="3067537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Price Prediction</a:t>
            </a:r>
            <a:br>
              <a:rPr lang="en-US" dirty="0"/>
            </a:br>
            <a:endParaRPr lang="en-US" dirty="0"/>
          </a:p>
        </p:txBody>
      </p:sp>
      <p:pic>
        <p:nvPicPr>
          <p:cNvPr id="6" name="Picture 5"/>
          <p:cNvPicPr>
            <a:picLocks noChangeAspect="1"/>
          </p:cNvPicPr>
          <p:nvPr/>
        </p:nvPicPr>
        <p:blipFill>
          <a:blip r:embed="rId2"/>
          <a:stretch>
            <a:fillRect/>
          </a:stretch>
        </p:blipFill>
        <p:spPr>
          <a:xfrm>
            <a:off x="1280653" y="1119883"/>
            <a:ext cx="6582694" cy="3853316"/>
          </a:xfrm>
          <a:prstGeom prst="rect">
            <a:avLst/>
          </a:prstGeom>
        </p:spPr>
      </p:pic>
    </p:spTree>
    <p:extLst>
      <p:ext uri="{BB962C8B-B14F-4D97-AF65-F5344CB8AC3E}">
        <p14:creationId xmlns:p14="http://schemas.microsoft.com/office/powerpoint/2010/main" val="432603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Reviews Prediction</a:t>
            </a:r>
            <a:br>
              <a:rPr lang="en-US" dirty="0"/>
            </a:br>
            <a:endParaRPr lang="en-US" dirty="0"/>
          </a:p>
        </p:txBody>
      </p:sp>
      <p:pic>
        <p:nvPicPr>
          <p:cNvPr id="3" name="Picture 2"/>
          <p:cNvPicPr>
            <a:picLocks noChangeAspect="1"/>
          </p:cNvPicPr>
          <p:nvPr/>
        </p:nvPicPr>
        <p:blipFill>
          <a:blip r:embed="rId2"/>
          <a:stretch>
            <a:fillRect/>
          </a:stretch>
        </p:blipFill>
        <p:spPr>
          <a:xfrm>
            <a:off x="1337811" y="1458930"/>
            <a:ext cx="6468378" cy="3383744"/>
          </a:xfrm>
          <a:prstGeom prst="rect">
            <a:avLst/>
          </a:prstGeom>
        </p:spPr>
      </p:pic>
    </p:spTree>
    <p:extLst>
      <p:ext uri="{BB962C8B-B14F-4D97-AF65-F5344CB8AC3E}">
        <p14:creationId xmlns:p14="http://schemas.microsoft.com/office/powerpoint/2010/main" val="1135061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Top busy hosts</a:t>
            </a:r>
            <a:r>
              <a:rPr lang="en-US" dirty="0"/>
              <a:t/>
            </a:r>
            <a:br>
              <a:rPr lang="en-US" dirty="0"/>
            </a:br>
            <a:endParaRPr lang="en-US" dirty="0"/>
          </a:p>
        </p:txBody>
      </p:sp>
      <p:pic>
        <p:nvPicPr>
          <p:cNvPr id="11" name="Picture 10"/>
          <p:cNvPicPr>
            <a:picLocks noChangeAspect="1"/>
          </p:cNvPicPr>
          <p:nvPr/>
        </p:nvPicPr>
        <p:blipFill>
          <a:blip r:embed="rId2"/>
          <a:stretch>
            <a:fillRect/>
          </a:stretch>
        </p:blipFill>
        <p:spPr>
          <a:xfrm>
            <a:off x="113678" y="1254030"/>
            <a:ext cx="8916644" cy="3657017"/>
          </a:xfrm>
          <a:prstGeom prst="rect">
            <a:avLst/>
          </a:prstGeom>
        </p:spPr>
      </p:pic>
    </p:spTree>
    <p:extLst>
      <p:ext uri="{BB962C8B-B14F-4D97-AF65-F5344CB8AC3E}">
        <p14:creationId xmlns:p14="http://schemas.microsoft.com/office/powerpoint/2010/main" val="69521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Busiest Host</a:t>
            </a:r>
            <a:endParaRPr lang="en-US" dirty="0"/>
          </a:p>
        </p:txBody>
      </p:sp>
      <p:sp>
        <p:nvSpPr>
          <p:cNvPr id="4" name="Text Placeholder 3"/>
          <p:cNvSpPr>
            <a:spLocks noGrp="1"/>
          </p:cNvSpPr>
          <p:nvPr>
            <p:ph type="body" idx="1"/>
          </p:nvPr>
        </p:nvSpPr>
        <p:spPr/>
        <p:txBody>
          <a:bodyPr/>
          <a:lstStyle/>
          <a:p>
            <a:pPr>
              <a:buClr>
                <a:schemeClr val="bg1">
                  <a:lumMod val="50000"/>
                </a:schemeClr>
              </a:buClr>
            </a:pPr>
            <a:r>
              <a:rPr lang="en-US" sz="1400" dirty="0">
                <a:solidFill>
                  <a:schemeClr val="bg1">
                    <a:lumMod val="50000"/>
                  </a:schemeClr>
                </a:solidFill>
              </a:rPr>
              <a:t>All </a:t>
            </a:r>
            <a:r>
              <a:rPr lang="en-US" sz="1400" dirty="0" smtClean="0">
                <a:solidFill>
                  <a:schemeClr val="bg1">
                    <a:lumMod val="50000"/>
                  </a:schemeClr>
                </a:solidFill>
              </a:rPr>
              <a:t>busiest </a:t>
            </a:r>
            <a:r>
              <a:rPr lang="en-US" sz="1400" dirty="0">
                <a:solidFill>
                  <a:schemeClr val="bg1">
                    <a:lumMod val="50000"/>
                  </a:schemeClr>
                </a:solidFill>
              </a:rPr>
              <a:t>hosts </a:t>
            </a:r>
            <a:r>
              <a:rPr lang="en-US" sz="1400" dirty="0" smtClean="0">
                <a:solidFill>
                  <a:schemeClr val="bg1">
                    <a:lumMod val="50000"/>
                  </a:schemeClr>
                </a:solidFill>
              </a:rPr>
              <a:t>belong </a:t>
            </a:r>
            <a:r>
              <a:rPr lang="en-US" sz="1400" dirty="0">
                <a:solidFill>
                  <a:schemeClr val="bg1">
                    <a:lumMod val="50000"/>
                  </a:schemeClr>
                </a:solidFill>
              </a:rPr>
              <a:t>to Manhattan group and Manhattan group is already having most no of listing.</a:t>
            </a:r>
            <a:endParaRPr lang="en-US" sz="1400" dirty="0">
              <a:solidFill>
                <a:schemeClr val="bg1">
                  <a:lumMod val="50000"/>
                </a:schemeClr>
              </a:solidFill>
            </a:endParaRPr>
          </a:p>
        </p:txBody>
      </p:sp>
      <p:pic>
        <p:nvPicPr>
          <p:cNvPr id="5" name="Picture 4"/>
          <p:cNvPicPr>
            <a:picLocks noChangeAspect="1"/>
          </p:cNvPicPr>
          <p:nvPr/>
        </p:nvPicPr>
        <p:blipFill>
          <a:blip r:embed="rId2"/>
          <a:stretch>
            <a:fillRect/>
          </a:stretch>
        </p:blipFill>
        <p:spPr>
          <a:xfrm>
            <a:off x="3431569" y="986319"/>
            <a:ext cx="5317726" cy="3605013"/>
          </a:xfrm>
          <a:prstGeom prst="rect">
            <a:avLst/>
          </a:prstGeom>
        </p:spPr>
      </p:pic>
    </p:spTree>
    <p:extLst>
      <p:ext uri="{BB962C8B-B14F-4D97-AF65-F5344CB8AC3E}">
        <p14:creationId xmlns:p14="http://schemas.microsoft.com/office/powerpoint/2010/main" val="1884826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55600"/>
            <a:ext cx="2808000" cy="834000"/>
          </a:xfrm>
        </p:spPr>
        <p:txBody>
          <a:bodyPr/>
          <a:lstStyle/>
          <a:p>
            <a:r>
              <a:rPr lang="en-US" dirty="0" smtClean="0"/>
              <a:t>Room Types on Neighbourhood Group</a:t>
            </a:r>
            <a:endParaRPr lang="en-US" dirty="0"/>
          </a:p>
        </p:txBody>
      </p:sp>
      <p:sp>
        <p:nvSpPr>
          <p:cNvPr id="3" name="Text Placeholder 2"/>
          <p:cNvSpPr>
            <a:spLocks noGrp="1"/>
          </p:cNvSpPr>
          <p:nvPr>
            <p:ph type="body" idx="1"/>
          </p:nvPr>
        </p:nvSpPr>
        <p:spPr/>
        <p:txBody>
          <a:bodyPr/>
          <a:lstStyle/>
          <a:p>
            <a:pPr>
              <a:buClr>
                <a:schemeClr val="bg1">
                  <a:lumMod val="50000"/>
                </a:schemeClr>
              </a:buClr>
            </a:pPr>
            <a:r>
              <a:rPr lang="en-US" sz="1400" dirty="0">
                <a:solidFill>
                  <a:schemeClr val="bg1">
                    <a:lumMod val="50000"/>
                  </a:schemeClr>
                </a:solidFill>
              </a:rPr>
              <a:t>The graph shows that the Entire Home/Apartment is listed most near Manhattan, while Private Rooms and Apartments Near Brooklyn are Nearly </a:t>
            </a:r>
            <a:r>
              <a:rPr lang="en-US" sz="1400" dirty="0" smtClean="0">
                <a:solidFill>
                  <a:schemeClr val="bg1">
                    <a:lumMod val="50000"/>
                  </a:schemeClr>
                </a:solidFill>
              </a:rPr>
              <a:t>equal.</a:t>
            </a:r>
            <a:endParaRPr lang="en-US" sz="1400" dirty="0">
              <a:solidFill>
                <a:schemeClr val="bg1">
                  <a:lumMod val="50000"/>
                </a:schemeClr>
              </a:solidFill>
            </a:endParaRPr>
          </a:p>
        </p:txBody>
      </p:sp>
      <p:pic>
        <p:nvPicPr>
          <p:cNvPr id="4" name="Picture 3"/>
          <p:cNvPicPr>
            <a:picLocks noChangeAspect="1"/>
          </p:cNvPicPr>
          <p:nvPr/>
        </p:nvPicPr>
        <p:blipFill>
          <a:blip r:embed="rId2"/>
          <a:stretch>
            <a:fillRect/>
          </a:stretch>
        </p:blipFill>
        <p:spPr>
          <a:xfrm>
            <a:off x="3294239" y="1075285"/>
            <a:ext cx="5849761" cy="3493715"/>
          </a:xfrm>
          <a:prstGeom prst="rect">
            <a:avLst/>
          </a:prstGeom>
        </p:spPr>
      </p:pic>
    </p:spTree>
    <p:extLst>
      <p:ext uri="{BB962C8B-B14F-4D97-AF65-F5344CB8AC3E}">
        <p14:creationId xmlns:p14="http://schemas.microsoft.com/office/powerpoint/2010/main" val="1433940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55599"/>
            <a:ext cx="2808000" cy="1108813"/>
          </a:xfrm>
        </p:spPr>
        <p:txBody>
          <a:bodyPr/>
          <a:lstStyle/>
          <a:p>
            <a:r>
              <a:rPr lang="en-US" dirty="0" smtClean="0"/>
              <a:t>Minimum nights on Neighbourhood Group</a:t>
            </a:r>
            <a:endParaRPr lang="en-US" dirty="0"/>
          </a:p>
        </p:txBody>
      </p:sp>
      <p:sp>
        <p:nvSpPr>
          <p:cNvPr id="3" name="Text Placeholder 2"/>
          <p:cNvSpPr>
            <a:spLocks noGrp="1"/>
          </p:cNvSpPr>
          <p:nvPr>
            <p:ph type="body" idx="1"/>
          </p:nvPr>
        </p:nvSpPr>
        <p:spPr>
          <a:xfrm>
            <a:off x="311700" y="1890444"/>
            <a:ext cx="2808000" cy="2678555"/>
          </a:xfrm>
        </p:spPr>
        <p:txBody>
          <a:bodyPr/>
          <a:lstStyle/>
          <a:p>
            <a:pPr>
              <a:buClr>
                <a:schemeClr val="bg1">
                  <a:lumMod val="50000"/>
                </a:schemeClr>
              </a:buClr>
            </a:pPr>
            <a:r>
              <a:rPr lang="en-US" sz="1600" dirty="0">
                <a:solidFill>
                  <a:schemeClr val="bg1">
                    <a:lumMod val="50000"/>
                  </a:schemeClr>
                </a:solidFill>
              </a:rPr>
              <a:t>The graph shows that Manhattan has the highest count for minimum_nights.</a:t>
            </a:r>
            <a:endParaRPr lang="en-US" sz="1600" dirty="0">
              <a:solidFill>
                <a:schemeClr val="bg1">
                  <a:lumMod val="50000"/>
                </a:schemeClr>
              </a:solidFill>
            </a:endParaRPr>
          </a:p>
        </p:txBody>
      </p:sp>
      <p:pic>
        <p:nvPicPr>
          <p:cNvPr id="4" name="Picture 3"/>
          <p:cNvPicPr>
            <a:picLocks noChangeAspect="1"/>
          </p:cNvPicPr>
          <p:nvPr/>
        </p:nvPicPr>
        <p:blipFill>
          <a:blip r:embed="rId2"/>
          <a:stretch>
            <a:fillRect/>
          </a:stretch>
        </p:blipFill>
        <p:spPr>
          <a:xfrm>
            <a:off x="3207523" y="1140430"/>
            <a:ext cx="5834083" cy="3673941"/>
          </a:xfrm>
          <a:prstGeom prst="rect">
            <a:avLst/>
          </a:prstGeom>
        </p:spPr>
      </p:pic>
    </p:spTree>
    <p:extLst>
      <p:ext uri="{BB962C8B-B14F-4D97-AF65-F5344CB8AC3E}">
        <p14:creationId xmlns:p14="http://schemas.microsoft.com/office/powerpoint/2010/main" val="1178350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Density and Distribution of prices</a:t>
            </a:r>
            <a:endParaRPr lang="en-US" dirty="0"/>
          </a:p>
        </p:txBody>
      </p:sp>
      <p:sp>
        <p:nvSpPr>
          <p:cNvPr id="3" name="Text Placeholder 2"/>
          <p:cNvSpPr>
            <a:spLocks noGrp="1"/>
          </p:cNvSpPr>
          <p:nvPr>
            <p:ph type="body" idx="1"/>
          </p:nvPr>
        </p:nvSpPr>
        <p:spPr>
          <a:xfrm>
            <a:off x="311700" y="1389599"/>
            <a:ext cx="2808000" cy="3490625"/>
          </a:xfrm>
        </p:spPr>
        <p:txBody>
          <a:bodyPr/>
          <a:lstStyle/>
          <a:p>
            <a:pPr>
              <a:buClr>
                <a:schemeClr val="bg1">
                  <a:lumMod val="50000"/>
                </a:schemeClr>
              </a:buClr>
            </a:pPr>
            <a:r>
              <a:rPr lang="en-US" dirty="0">
                <a:solidFill>
                  <a:schemeClr val="bg1">
                    <a:lumMod val="50000"/>
                  </a:schemeClr>
                </a:solidFill>
              </a:rPr>
              <a:t>With a box plot we can definitely observe a couple of things about distribution and density of prices for Airbnb in NYC Groups. </a:t>
            </a:r>
            <a:endParaRPr lang="en-US" dirty="0" smtClean="0">
              <a:solidFill>
                <a:schemeClr val="bg1">
                  <a:lumMod val="50000"/>
                </a:schemeClr>
              </a:solidFill>
            </a:endParaRPr>
          </a:p>
          <a:p>
            <a:pPr>
              <a:buClr>
                <a:schemeClr val="bg1">
                  <a:lumMod val="50000"/>
                </a:schemeClr>
              </a:buClr>
            </a:pPr>
            <a:r>
              <a:rPr lang="en-US" dirty="0" smtClean="0">
                <a:solidFill>
                  <a:schemeClr val="bg1">
                    <a:lumMod val="50000"/>
                  </a:schemeClr>
                </a:solidFill>
              </a:rPr>
              <a:t>First</a:t>
            </a:r>
            <a:r>
              <a:rPr lang="en-US" dirty="0">
                <a:solidFill>
                  <a:schemeClr val="bg1">
                    <a:lumMod val="50000"/>
                  </a:schemeClr>
                </a:solidFill>
              </a:rPr>
              <a:t>, we can state that Manhattan has the highest range of prices for the listings with $150 price as average observation, followed by Brooklyn with $90 per </a:t>
            </a:r>
            <a:r>
              <a:rPr lang="en-US" dirty="0" smtClean="0">
                <a:solidFill>
                  <a:schemeClr val="bg1">
                    <a:lumMod val="50000"/>
                  </a:schemeClr>
                </a:solidFill>
              </a:rPr>
              <a:t>night.</a:t>
            </a:r>
          </a:p>
          <a:p>
            <a:pPr>
              <a:buClr>
                <a:schemeClr val="bg1">
                  <a:lumMod val="50000"/>
                </a:schemeClr>
              </a:buClr>
            </a:pPr>
            <a:r>
              <a:rPr lang="en-US" dirty="0" smtClean="0">
                <a:solidFill>
                  <a:schemeClr val="bg1">
                    <a:lumMod val="50000"/>
                  </a:schemeClr>
                </a:solidFill>
              </a:rPr>
              <a:t>Queens </a:t>
            </a:r>
            <a:r>
              <a:rPr lang="en-US" dirty="0">
                <a:solidFill>
                  <a:schemeClr val="bg1">
                    <a:lumMod val="50000"/>
                  </a:schemeClr>
                </a:solidFill>
              </a:rPr>
              <a:t>and Staten Island appear to have very similar distributions, Bronx is the cheapest of them all</a:t>
            </a:r>
          </a:p>
          <a:p>
            <a:endParaRPr lang="en-US" dirty="0"/>
          </a:p>
        </p:txBody>
      </p:sp>
      <p:pic>
        <p:nvPicPr>
          <p:cNvPr id="4" name="Picture 3"/>
          <p:cNvPicPr>
            <a:picLocks noChangeAspect="1"/>
          </p:cNvPicPr>
          <p:nvPr/>
        </p:nvPicPr>
        <p:blipFill>
          <a:blip r:embed="rId2"/>
          <a:stretch>
            <a:fillRect/>
          </a:stretch>
        </p:blipFill>
        <p:spPr>
          <a:xfrm>
            <a:off x="3629965" y="933450"/>
            <a:ext cx="5318826" cy="3635550"/>
          </a:xfrm>
          <a:prstGeom prst="rect">
            <a:avLst/>
          </a:prstGeom>
        </p:spPr>
      </p:pic>
    </p:spTree>
    <p:extLst>
      <p:ext uri="{BB962C8B-B14F-4D97-AF65-F5344CB8AC3E}">
        <p14:creationId xmlns:p14="http://schemas.microsoft.com/office/powerpoint/2010/main" val="41474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 of contents</a:t>
            </a:r>
            <a:endParaRPr lang="en-US" dirty="0"/>
          </a:p>
        </p:txBody>
      </p:sp>
      <p:sp>
        <p:nvSpPr>
          <p:cNvPr id="3" name="Text Placeholder 2"/>
          <p:cNvSpPr>
            <a:spLocks noGrp="1"/>
          </p:cNvSpPr>
          <p:nvPr>
            <p:ph type="body" idx="1"/>
          </p:nvPr>
        </p:nvSpPr>
        <p:spPr/>
        <p:txBody>
          <a:bodyPr/>
          <a:lstStyle/>
          <a:p>
            <a:pPr>
              <a:buClr>
                <a:schemeClr val="bg1">
                  <a:lumMod val="50000"/>
                </a:schemeClr>
              </a:buClr>
            </a:pPr>
            <a:r>
              <a:rPr lang="en-US" sz="2000" dirty="0" smtClean="0">
                <a:solidFill>
                  <a:schemeClr val="bg1">
                    <a:lumMod val="50000"/>
                  </a:schemeClr>
                </a:solidFill>
              </a:rPr>
              <a:t>Problem </a:t>
            </a:r>
            <a:r>
              <a:rPr lang="en-US" sz="2000" dirty="0">
                <a:solidFill>
                  <a:schemeClr val="bg1">
                    <a:lumMod val="50000"/>
                  </a:schemeClr>
                </a:solidFill>
              </a:rPr>
              <a:t>statement </a:t>
            </a:r>
          </a:p>
          <a:p>
            <a:pPr>
              <a:buClr>
                <a:schemeClr val="bg1">
                  <a:lumMod val="50000"/>
                </a:schemeClr>
              </a:buClr>
            </a:pPr>
            <a:r>
              <a:rPr lang="en-US" sz="2000" dirty="0" smtClean="0">
                <a:solidFill>
                  <a:schemeClr val="bg1">
                    <a:lumMod val="50000"/>
                  </a:schemeClr>
                </a:solidFill>
              </a:rPr>
              <a:t>Objective </a:t>
            </a:r>
          </a:p>
          <a:p>
            <a:pPr>
              <a:buClr>
                <a:schemeClr val="bg1">
                  <a:lumMod val="50000"/>
                </a:schemeClr>
              </a:buClr>
            </a:pPr>
            <a:r>
              <a:rPr lang="en-US" sz="2000" dirty="0" smtClean="0">
                <a:solidFill>
                  <a:schemeClr val="bg1">
                    <a:lumMod val="50000"/>
                  </a:schemeClr>
                </a:solidFill>
              </a:rPr>
              <a:t>Data </a:t>
            </a:r>
            <a:r>
              <a:rPr lang="en-US" sz="2000" dirty="0">
                <a:solidFill>
                  <a:schemeClr val="bg1">
                    <a:lumMod val="50000"/>
                  </a:schemeClr>
                </a:solidFill>
              </a:rPr>
              <a:t>summary </a:t>
            </a:r>
            <a:r>
              <a:rPr lang="en-US" sz="2000" dirty="0" smtClean="0">
                <a:solidFill>
                  <a:schemeClr val="bg1">
                    <a:lumMod val="50000"/>
                  </a:schemeClr>
                </a:solidFill>
              </a:rPr>
              <a:t> </a:t>
            </a:r>
          </a:p>
          <a:p>
            <a:pPr>
              <a:buClr>
                <a:schemeClr val="bg1">
                  <a:lumMod val="50000"/>
                </a:schemeClr>
              </a:buClr>
            </a:pPr>
            <a:r>
              <a:rPr lang="en-US" sz="2000" dirty="0" smtClean="0">
                <a:solidFill>
                  <a:schemeClr val="bg1">
                    <a:lumMod val="50000"/>
                  </a:schemeClr>
                </a:solidFill>
              </a:rPr>
              <a:t>Analysis </a:t>
            </a:r>
            <a:r>
              <a:rPr lang="en-US" sz="2000" dirty="0">
                <a:solidFill>
                  <a:schemeClr val="bg1">
                    <a:lumMod val="50000"/>
                  </a:schemeClr>
                </a:solidFill>
              </a:rPr>
              <a:t>based on: </a:t>
            </a:r>
          </a:p>
          <a:p>
            <a:pPr>
              <a:buClr>
                <a:schemeClr val="bg1">
                  <a:lumMod val="50000"/>
                </a:schemeClr>
              </a:buClr>
              <a:buFont typeface="+mj-lt"/>
              <a:buAutoNum type="arabicPeriod"/>
            </a:pPr>
            <a:r>
              <a:rPr lang="en-US" sz="1400" dirty="0" smtClean="0">
                <a:solidFill>
                  <a:schemeClr val="bg1">
                    <a:lumMod val="50000"/>
                  </a:schemeClr>
                </a:solidFill>
              </a:rPr>
              <a:t>Neighborhood </a:t>
            </a:r>
            <a:r>
              <a:rPr lang="en-US" sz="1400" dirty="0">
                <a:solidFill>
                  <a:schemeClr val="bg1">
                    <a:lumMod val="50000"/>
                  </a:schemeClr>
                </a:solidFill>
              </a:rPr>
              <a:t>group </a:t>
            </a:r>
          </a:p>
          <a:p>
            <a:pPr>
              <a:buClr>
                <a:schemeClr val="bg1">
                  <a:lumMod val="50000"/>
                </a:schemeClr>
              </a:buClr>
              <a:buFont typeface="+mj-lt"/>
              <a:buAutoNum type="arabicPeriod"/>
            </a:pPr>
            <a:r>
              <a:rPr lang="en-US" sz="1400" dirty="0" smtClean="0">
                <a:solidFill>
                  <a:schemeClr val="bg1">
                    <a:lumMod val="50000"/>
                  </a:schemeClr>
                </a:solidFill>
              </a:rPr>
              <a:t>Price </a:t>
            </a:r>
          </a:p>
          <a:p>
            <a:pPr>
              <a:buClr>
                <a:schemeClr val="bg1">
                  <a:lumMod val="50000"/>
                </a:schemeClr>
              </a:buClr>
              <a:buFont typeface="+mj-lt"/>
              <a:buAutoNum type="arabicPeriod"/>
            </a:pPr>
            <a:r>
              <a:rPr lang="en-US" sz="1400" dirty="0" smtClean="0">
                <a:solidFill>
                  <a:schemeClr val="bg1">
                    <a:lumMod val="50000"/>
                  </a:schemeClr>
                </a:solidFill>
              </a:rPr>
              <a:t>Room </a:t>
            </a:r>
            <a:r>
              <a:rPr lang="en-US" sz="1400" dirty="0">
                <a:solidFill>
                  <a:schemeClr val="bg1">
                    <a:lumMod val="50000"/>
                  </a:schemeClr>
                </a:solidFill>
              </a:rPr>
              <a:t>types </a:t>
            </a:r>
          </a:p>
          <a:p>
            <a:pPr>
              <a:buClr>
                <a:schemeClr val="bg1">
                  <a:lumMod val="50000"/>
                </a:schemeClr>
              </a:buClr>
              <a:buFont typeface="+mj-lt"/>
              <a:buAutoNum type="arabicPeriod"/>
            </a:pPr>
            <a:r>
              <a:rPr lang="en-US" sz="1400" dirty="0" smtClean="0">
                <a:solidFill>
                  <a:schemeClr val="bg1">
                    <a:lumMod val="50000"/>
                  </a:schemeClr>
                </a:solidFill>
              </a:rPr>
              <a:t>Number </a:t>
            </a:r>
            <a:r>
              <a:rPr lang="en-US" sz="1400" dirty="0">
                <a:solidFill>
                  <a:schemeClr val="bg1">
                    <a:lumMod val="50000"/>
                  </a:schemeClr>
                </a:solidFill>
              </a:rPr>
              <a:t>of reviews </a:t>
            </a:r>
          </a:p>
          <a:p>
            <a:pPr>
              <a:buClr>
                <a:schemeClr val="bg1">
                  <a:lumMod val="50000"/>
                </a:schemeClr>
              </a:buClr>
              <a:buFont typeface="+mj-lt"/>
              <a:buAutoNum type="arabicPeriod"/>
            </a:pPr>
            <a:r>
              <a:rPr lang="en-US" sz="1400" dirty="0" smtClean="0">
                <a:solidFill>
                  <a:schemeClr val="bg1">
                    <a:lumMod val="50000"/>
                  </a:schemeClr>
                </a:solidFill>
              </a:rPr>
              <a:t>Longitude </a:t>
            </a:r>
            <a:r>
              <a:rPr lang="en-US" sz="1400" dirty="0">
                <a:solidFill>
                  <a:schemeClr val="bg1">
                    <a:lumMod val="50000"/>
                  </a:schemeClr>
                </a:solidFill>
              </a:rPr>
              <a:t>and latitude </a:t>
            </a:r>
          </a:p>
          <a:p>
            <a:pPr>
              <a:buClr>
                <a:schemeClr val="bg1">
                  <a:lumMod val="50000"/>
                </a:schemeClr>
              </a:buClr>
            </a:pPr>
            <a:r>
              <a:rPr lang="en-US" sz="2000" dirty="0" smtClean="0">
                <a:solidFill>
                  <a:schemeClr val="bg1">
                    <a:lumMod val="50000"/>
                  </a:schemeClr>
                </a:solidFill>
              </a:rPr>
              <a:t>Conclusion</a:t>
            </a:r>
            <a:endParaRPr lang="en-US" sz="2000" dirty="0">
              <a:solidFill>
                <a:schemeClr val="bg1">
                  <a:lumMod val="50000"/>
                </a:schemeClr>
              </a:solidFill>
            </a:endParaRPr>
          </a:p>
        </p:txBody>
      </p:sp>
    </p:spTree>
    <p:extLst>
      <p:ext uri="{BB962C8B-B14F-4D97-AF65-F5344CB8AC3E}">
        <p14:creationId xmlns:p14="http://schemas.microsoft.com/office/powerpoint/2010/main" val="1161800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Conclusion</a:t>
            </a:r>
            <a:endParaRPr lang="en-US" dirty="0"/>
          </a:p>
        </p:txBody>
      </p:sp>
      <p:sp>
        <p:nvSpPr>
          <p:cNvPr id="5" name="Text Placeholder 4"/>
          <p:cNvSpPr>
            <a:spLocks noGrp="1"/>
          </p:cNvSpPr>
          <p:nvPr>
            <p:ph type="body" idx="1"/>
          </p:nvPr>
        </p:nvSpPr>
        <p:spPr/>
        <p:txBody>
          <a:bodyPr/>
          <a:lstStyle/>
          <a:p>
            <a:pPr>
              <a:buClr>
                <a:schemeClr val="bg1">
                  <a:lumMod val="50000"/>
                </a:schemeClr>
              </a:buClr>
            </a:pPr>
            <a:r>
              <a:rPr lang="en-US" dirty="0">
                <a:solidFill>
                  <a:schemeClr val="bg1">
                    <a:lumMod val="50000"/>
                  </a:schemeClr>
                </a:solidFill>
              </a:rPr>
              <a:t>Price depends on Neighbourhood group. Its high in Manhattan. Manhattan is the city which has a lot of price fluctuations. </a:t>
            </a:r>
            <a:endParaRPr lang="en-US" dirty="0" smtClean="0">
              <a:solidFill>
                <a:schemeClr val="bg1">
                  <a:lumMod val="50000"/>
                </a:schemeClr>
              </a:solidFill>
            </a:endParaRPr>
          </a:p>
          <a:p>
            <a:pPr>
              <a:buClr>
                <a:schemeClr val="bg1">
                  <a:lumMod val="50000"/>
                </a:schemeClr>
              </a:buClr>
            </a:pPr>
            <a:r>
              <a:rPr lang="en-US" dirty="0" smtClean="0">
                <a:solidFill>
                  <a:schemeClr val="bg1">
                    <a:lumMod val="50000"/>
                  </a:schemeClr>
                </a:solidFill>
              </a:rPr>
              <a:t>We </a:t>
            </a:r>
            <a:r>
              <a:rPr lang="en-US" dirty="0">
                <a:solidFill>
                  <a:schemeClr val="bg1">
                    <a:lumMod val="50000"/>
                  </a:schemeClr>
                </a:solidFill>
              </a:rPr>
              <a:t>can even find the less prices for some listings in particular neighbourhood. We can even find the costliest listings in the same neighbourhood. </a:t>
            </a:r>
            <a:endParaRPr lang="en-US" dirty="0" smtClean="0">
              <a:solidFill>
                <a:schemeClr val="bg1">
                  <a:lumMod val="50000"/>
                </a:schemeClr>
              </a:solidFill>
            </a:endParaRPr>
          </a:p>
          <a:p>
            <a:pPr>
              <a:buClr>
                <a:schemeClr val="bg1">
                  <a:lumMod val="50000"/>
                </a:schemeClr>
              </a:buClr>
            </a:pPr>
            <a:r>
              <a:rPr lang="en-US" dirty="0" smtClean="0">
                <a:solidFill>
                  <a:schemeClr val="bg1">
                    <a:lumMod val="50000"/>
                  </a:schemeClr>
                </a:solidFill>
              </a:rPr>
              <a:t>We </a:t>
            </a:r>
            <a:r>
              <a:rPr lang="en-US" dirty="0">
                <a:solidFill>
                  <a:schemeClr val="bg1">
                    <a:lumMod val="50000"/>
                  </a:schemeClr>
                </a:solidFill>
              </a:rPr>
              <a:t>can get the famous host (Sonder from Manhattan) from the number of properties he is offering. He owns many properties throughout Manhattan, New York, which in turn is the busiest city in New York</a:t>
            </a:r>
            <a:r>
              <a:rPr lang="en-US" dirty="0" smtClean="0">
                <a:solidFill>
                  <a:schemeClr val="bg1">
                    <a:lumMod val="50000"/>
                  </a:schemeClr>
                </a:solidFill>
              </a:rPr>
              <a:t>.</a:t>
            </a:r>
          </a:p>
          <a:p>
            <a:pPr>
              <a:buClr>
                <a:schemeClr val="bg1">
                  <a:lumMod val="50000"/>
                </a:schemeClr>
              </a:buClr>
            </a:pPr>
            <a:r>
              <a:rPr lang="en-US" dirty="0">
                <a:solidFill>
                  <a:schemeClr val="bg1">
                    <a:lumMod val="50000"/>
                  </a:schemeClr>
                </a:solidFill>
              </a:rPr>
              <a:t>Manhattan is the place which is famous and can be a good option for the companies to invest on properties of Entire home/Apt.</a:t>
            </a:r>
          </a:p>
        </p:txBody>
      </p:sp>
    </p:spTree>
    <p:extLst>
      <p:ext uri="{BB962C8B-B14F-4D97-AF65-F5344CB8AC3E}">
        <p14:creationId xmlns:p14="http://schemas.microsoft.com/office/powerpoint/2010/main" val="2867853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8000" dirty="0" smtClean="0"/>
              <a:t>Thank You</a:t>
            </a:r>
            <a:endParaRPr lang="en-US" sz="8000" dirty="0"/>
          </a:p>
        </p:txBody>
      </p:sp>
    </p:spTree>
    <p:extLst>
      <p:ext uri="{BB962C8B-B14F-4D97-AF65-F5344CB8AC3E}">
        <p14:creationId xmlns:p14="http://schemas.microsoft.com/office/powerpoint/2010/main" val="3642139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Text Placeholder 2"/>
          <p:cNvSpPr>
            <a:spLocks noGrp="1"/>
          </p:cNvSpPr>
          <p:nvPr>
            <p:ph type="body" idx="1"/>
          </p:nvPr>
        </p:nvSpPr>
        <p:spPr>
          <a:xfrm>
            <a:off x="311700" y="1017724"/>
            <a:ext cx="8520600" cy="3831677"/>
          </a:xfrm>
        </p:spPr>
        <p:txBody>
          <a:bodyPr/>
          <a:lstStyle/>
          <a:p>
            <a:r>
              <a:rPr lang="en-US" dirty="0">
                <a:solidFill>
                  <a:schemeClr val="bg1">
                    <a:lumMod val="50000"/>
                  </a:schemeClr>
                </a:solidFill>
              </a:rPr>
              <a:t>❖ For this project we are analyzing Airbnb’s New York City(NYC) data of 2019. NYC is not only the most famous city in the world but also top global destination for visitors drawn to its museums, entertainment, restaurants and commerce. </a:t>
            </a:r>
            <a:endParaRPr lang="en-US" dirty="0" smtClean="0">
              <a:solidFill>
                <a:schemeClr val="bg1">
                  <a:lumMod val="50000"/>
                </a:schemeClr>
              </a:solidFill>
            </a:endParaRPr>
          </a:p>
          <a:p>
            <a:r>
              <a:rPr lang="en-US" dirty="0" smtClean="0">
                <a:solidFill>
                  <a:schemeClr val="bg1">
                    <a:lumMod val="50000"/>
                  </a:schemeClr>
                </a:solidFill>
              </a:rPr>
              <a:t>❖ </a:t>
            </a:r>
            <a:r>
              <a:rPr lang="en-US" dirty="0">
                <a:solidFill>
                  <a:schemeClr val="bg1">
                    <a:lumMod val="50000"/>
                  </a:schemeClr>
                </a:solidFill>
              </a:rPr>
              <a:t>Our main objective is to find out the key metrics that influence the listing of properties on the platform. For this, we will explore and visualize the dataset from Airbnb in NYC using basic exploratory data analysis (EDA) techniques. ❖ Data analysis on thousands of listings provided through Airbnb is a crucial factor for the company. </a:t>
            </a:r>
            <a:endParaRPr lang="en-US" dirty="0" smtClean="0">
              <a:solidFill>
                <a:schemeClr val="bg1">
                  <a:lumMod val="50000"/>
                </a:schemeClr>
              </a:solidFill>
            </a:endParaRPr>
          </a:p>
          <a:p>
            <a:r>
              <a:rPr lang="en-US" dirty="0" smtClean="0">
                <a:solidFill>
                  <a:schemeClr val="bg1">
                    <a:lumMod val="50000"/>
                  </a:schemeClr>
                </a:solidFill>
              </a:rPr>
              <a:t>❖ </a:t>
            </a:r>
            <a:r>
              <a:rPr lang="en-US" dirty="0">
                <a:solidFill>
                  <a:schemeClr val="bg1">
                    <a:lumMod val="50000"/>
                  </a:schemeClr>
                </a:solidFill>
              </a:rPr>
              <a:t>We will be finding out the distribution of every Airbnb listing based on their location, including their price range, room type, listing name, and other related factors. </a:t>
            </a:r>
          </a:p>
        </p:txBody>
      </p:sp>
    </p:spTree>
    <p:extLst>
      <p:ext uri="{BB962C8B-B14F-4D97-AF65-F5344CB8AC3E}">
        <p14:creationId xmlns:p14="http://schemas.microsoft.com/office/powerpoint/2010/main" val="2066324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idx="1"/>
          </p:nvPr>
        </p:nvSpPr>
        <p:spPr/>
        <p:txBody>
          <a:bodyPr/>
          <a:lstStyle/>
          <a:p>
            <a:pPr marL="114300" indent="0">
              <a:buClr>
                <a:schemeClr val="bg1">
                  <a:lumMod val="50000"/>
                </a:schemeClr>
              </a:buClr>
              <a:buNone/>
            </a:pPr>
            <a:r>
              <a:rPr lang="en-US" sz="2000" b="1" dirty="0" smtClean="0">
                <a:solidFill>
                  <a:schemeClr val="bg1">
                    <a:lumMod val="50000"/>
                  </a:schemeClr>
                </a:solidFill>
              </a:rPr>
              <a:t>We </a:t>
            </a:r>
            <a:r>
              <a:rPr lang="en-US" sz="2000" b="1" dirty="0">
                <a:solidFill>
                  <a:schemeClr val="bg1">
                    <a:lumMod val="50000"/>
                  </a:schemeClr>
                </a:solidFill>
              </a:rPr>
              <a:t>try to answer following questions for Airbnb: </a:t>
            </a:r>
            <a:endParaRPr lang="en-US" sz="2000" b="1" dirty="0" smtClean="0">
              <a:solidFill>
                <a:schemeClr val="bg1">
                  <a:lumMod val="50000"/>
                </a:schemeClr>
              </a:solidFill>
            </a:endParaRPr>
          </a:p>
          <a:p>
            <a:pPr>
              <a:buClr>
                <a:schemeClr val="bg1">
                  <a:lumMod val="50000"/>
                </a:schemeClr>
              </a:buClr>
            </a:pPr>
            <a:r>
              <a:rPr lang="en-US" dirty="0">
                <a:solidFill>
                  <a:schemeClr val="bg1">
                    <a:lumMod val="50000"/>
                  </a:schemeClr>
                </a:solidFill>
              </a:rPr>
              <a:t>What can we learn about different hosts and </a:t>
            </a:r>
            <a:r>
              <a:rPr lang="en-US" dirty="0" smtClean="0">
                <a:solidFill>
                  <a:schemeClr val="bg1">
                    <a:lumMod val="50000"/>
                  </a:schemeClr>
                </a:solidFill>
              </a:rPr>
              <a:t>areas?</a:t>
            </a:r>
          </a:p>
          <a:p>
            <a:pPr>
              <a:buClr>
                <a:schemeClr val="bg1">
                  <a:lumMod val="50000"/>
                </a:schemeClr>
              </a:buClr>
            </a:pPr>
            <a:r>
              <a:rPr lang="en-US" dirty="0" smtClean="0">
                <a:solidFill>
                  <a:schemeClr val="bg1">
                    <a:lumMod val="50000"/>
                  </a:schemeClr>
                </a:solidFill>
              </a:rPr>
              <a:t>What </a:t>
            </a:r>
            <a:r>
              <a:rPr lang="en-US" dirty="0">
                <a:solidFill>
                  <a:schemeClr val="bg1">
                    <a:lumMod val="50000"/>
                  </a:schemeClr>
                </a:solidFill>
              </a:rPr>
              <a:t>can we learn from predictions? (ex: locations, prices, reviews, </a:t>
            </a:r>
            <a:r>
              <a:rPr lang="en-US" dirty="0" err="1" smtClean="0">
                <a:solidFill>
                  <a:schemeClr val="bg1">
                    <a:lumMod val="50000"/>
                  </a:schemeClr>
                </a:solidFill>
              </a:rPr>
              <a:t>etc</a:t>
            </a:r>
            <a:r>
              <a:rPr lang="en-US" dirty="0" smtClean="0">
                <a:solidFill>
                  <a:schemeClr val="bg1">
                    <a:lumMod val="50000"/>
                  </a:schemeClr>
                </a:solidFill>
              </a:rPr>
              <a:t>)</a:t>
            </a:r>
          </a:p>
          <a:p>
            <a:pPr>
              <a:buClr>
                <a:schemeClr val="bg1">
                  <a:lumMod val="50000"/>
                </a:schemeClr>
              </a:buClr>
            </a:pPr>
            <a:r>
              <a:rPr lang="en-US" dirty="0" smtClean="0">
                <a:solidFill>
                  <a:schemeClr val="bg1">
                    <a:lumMod val="50000"/>
                  </a:schemeClr>
                </a:solidFill>
              </a:rPr>
              <a:t>Which </a:t>
            </a:r>
            <a:r>
              <a:rPr lang="en-US" dirty="0">
                <a:solidFill>
                  <a:schemeClr val="bg1">
                    <a:lumMod val="50000"/>
                  </a:schemeClr>
                </a:solidFill>
              </a:rPr>
              <a:t>hosts are the busiest and </a:t>
            </a:r>
            <a:r>
              <a:rPr lang="en-US" dirty="0" smtClean="0">
                <a:solidFill>
                  <a:schemeClr val="bg1">
                    <a:lumMod val="50000"/>
                  </a:schemeClr>
                </a:solidFill>
              </a:rPr>
              <a:t>why?</a:t>
            </a:r>
          </a:p>
          <a:p>
            <a:pPr>
              <a:buClr>
                <a:schemeClr val="bg1">
                  <a:lumMod val="50000"/>
                </a:schemeClr>
              </a:buClr>
            </a:pPr>
            <a:r>
              <a:rPr lang="en-US" dirty="0" smtClean="0">
                <a:solidFill>
                  <a:schemeClr val="bg1">
                    <a:lumMod val="50000"/>
                  </a:schemeClr>
                </a:solidFill>
              </a:rPr>
              <a:t>Is </a:t>
            </a:r>
            <a:r>
              <a:rPr lang="en-US" dirty="0">
                <a:solidFill>
                  <a:schemeClr val="bg1">
                    <a:lumMod val="50000"/>
                  </a:schemeClr>
                </a:solidFill>
              </a:rPr>
              <a:t>there any noticeable difference of traffic among different areas and what could be the reason for it?</a:t>
            </a:r>
          </a:p>
          <a:p>
            <a:pPr marL="114300" indent="0">
              <a:buClr>
                <a:schemeClr val="bg1">
                  <a:lumMod val="50000"/>
                </a:schemeClr>
              </a:buClr>
              <a:buNone/>
            </a:pPr>
            <a:endParaRPr lang="en-US" dirty="0" smtClean="0">
              <a:solidFill>
                <a:schemeClr val="bg1">
                  <a:lumMod val="50000"/>
                </a:schemeClr>
              </a:solidFill>
            </a:endParaRPr>
          </a:p>
        </p:txBody>
      </p:sp>
    </p:spTree>
    <p:extLst>
      <p:ext uri="{BB962C8B-B14F-4D97-AF65-F5344CB8AC3E}">
        <p14:creationId xmlns:p14="http://schemas.microsoft.com/office/powerpoint/2010/main" val="4138750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r>
              <a:rPr lang="en-US" dirty="0" err="1" smtClean="0"/>
              <a:t>conti</a:t>
            </a:r>
            <a:r>
              <a:rPr lang="en-US" dirty="0" smtClean="0"/>
              <a:t>……)</a:t>
            </a:r>
            <a:endParaRPr lang="en-US" dirty="0"/>
          </a:p>
        </p:txBody>
      </p:sp>
      <p:sp>
        <p:nvSpPr>
          <p:cNvPr id="3" name="Text Placeholder 2"/>
          <p:cNvSpPr>
            <a:spLocks noGrp="1"/>
          </p:cNvSpPr>
          <p:nvPr>
            <p:ph type="body" idx="1"/>
          </p:nvPr>
        </p:nvSpPr>
        <p:spPr/>
        <p:txBody>
          <a:bodyPr/>
          <a:lstStyle/>
          <a:p>
            <a:pPr>
              <a:buClr>
                <a:schemeClr val="bg1">
                  <a:lumMod val="50000"/>
                </a:schemeClr>
              </a:buClr>
            </a:pPr>
            <a:r>
              <a:rPr lang="en-US" dirty="0" smtClean="0">
                <a:solidFill>
                  <a:schemeClr val="bg1">
                    <a:lumMod val="50000"/>
                  </a:schemeClr>
                </a:solidFill>
              </a:rPr>
              <a:t>Find </a:t>
            </a:r>
            <a:r>
              <a:rPr lang="en-US" dirty="0">
                <a:solidFill>
                  <a:schemeClr val="bg1">
                    <a:lumMod val="50000"/>
                  </a:schemeClr>
                </a:solidFill>
              </a:rPr>
              <a:t>top 10 hosts with most listings </a:t>
            </a:r>
          </a:p>
          <a:p>
            <a:pPr>
              <a:buClr>
                <a:schemeClr val="bg1">
                  <a:lumMod val="50000"/>
                </a:schemeClr>
              </a:buClr>
            </a:pPr>
            <a:r>
              <a:rPr lang="en-US" dirty="0" smtClean="0">
                <a:solidFill>
                  <a:schemeClr val="bg1">
                    <a:lumMod val="50000"/>
                  </a:schemeClr>
                </a:solidFill>
              </a:rPr>
              <a:t>Find </a:t>
            </a:r>
            <a:r>
              <a:rPr lang="en-US" dirty="0">
                <a:solidFill>
                  <a:schemeClr val="bg1">
                    <a:lumMod val="50000"/>
                  </a:schemeClr>
                </a:solidFill>
              </a:rPr>
              <a:t>the top three hosts based on their turnover </a:t>
            </a:r>
          </a:p>
          <a:p>
            <a:pPr>
              <a:buClr>
                <a:schemeClr val="bg1">
                  <a:lumMod val="50000"/>
                </a:schemeClr>
              </a:buClr>
            </a:pPr>
            <a:r>
              <a:rPr lang="en-US" dirty="0" smtClean="0">
                <a:solidFill>
                  <a:schemeClr val="bg1">
                    <a:lumMod val="50000"/>
                  </a:schemeClr>
                </a:solidFill>
              </a:rPr>
              <a:t>Find </a:t>
            </a:r>
            <a:r>
              <a:rPr lang="en-US" dirty="0">
                <a:solidFill>
                  <a:schemeClr val="bg1">
                    <a:lumMod val="50000"/>
                  </a:schemeClr>
                </a:solidFill>
              </a:rPr>
              <a:t>total no. of nights spend per location </a:t>
            </a:r>
            <a:endParaRPr lang="en-US" dirty="0" smtClean="0">
              <a:solidFill>
                <a:schemeClr val="bg1">
                  <a:lumMod val="50000"/>
                </a:schemeClr>
              </a:solidFill>
            </a:endParaRPr>
          </a:p>
          <a:p>
            <a:pPr>
              <a:buClr>
                <a:schemeClr val="bg1">
                  <a:lumMod val="50000"/>
                </a:schemeClr>
              </a:buClr>
            </a:pPr>
            <a:r>
              <a:rPr lang="en-US" dirty="0" smtClean="0">
                <a:solidFill>
                  <a:schemeClr val="bg1">
                    <a:lumMod val="50000"/>
                  </a:schemeClr>
                </a:solidFill>
              </a:rPr>
              <a:t>Total </a:t>
            </a:r>
            <a:r>
              <a:rPr lang="en-US" dirty="0">
                <a:solidFill>
                  <a:schemeClr val="bg1">
                    <a:lumMod val="50000"/>
                  </a:schemeClr>
                </a:solidFill>
              </a:rPr>
              <a:t>no. of nights spends per room types </a:t>
            </a:r>
          </a:p>
          <a:p>
            <a:pPr>
              <a:buClr>
                <a:schemeClr val="bg1">
                  <a:lumMod val="50000"/>
                </a:schemeClr>
              </a:buClr>
            </a:pPr>
            <a:r>
              <a:rPr lang="en-US" dirty="0" smtClean="0">
                <a:solidFill>
                  <a:schemeClr val="bg1">
                    <a:lumMod val="50000"/>
                  </a:schemeClr>
                </a:solidFill>
              </a:rPr>
              <a:t>Top </a:t>
            </a:r>
            <a:r>
              <a:rPr lang="en-US" dirty="0">
                <a:solidFill>
                  <a:schemeClr val="bg1">
                    <a:lumMod val="50000"/>
                  </a:schemeClr>
                </a:solidFill>
              </a:rPr>
              <a:t>10 highest listing </a:t>
            </a:r>
            <a:r>
              <a:rPr lang="en-US" dirty="0" smtClean="0">
                <a:solidFill>
                  <a:schemeClr val="bg1">
                    <a:lumMod val="50000"/>
                  </a:schemeClr>
                </a:solidFill>
              </a:rPr>
              <a:t>neighborhood</a:t>
            </a:r>
            <a:endParaRPr lang="en-US" dirty="0">
              <a:solidFill>
                <a:schemeClr val="bg1">
                  <a:lumMod val="50000"/>
                </a:schemeClr>
              </a:solidFill>
            </a:endParaRPr>
          </a:p>
        </p:txBody>
      </p:sp>
    </p:spTree>
    <p:extLst>
      <p:ext uri="{BB962C8B-B14F-4D97-AF65-F5344CB8AC3E}">
        <p14:creationId xmlns:p14="http://schemas.microsoft.com/office/powerpoint/2010/main" val="3850391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Summary</a:t>
            </a:r>
            <a:endParaRPr lang="en-US" dirty="0"/>
          </a:p>
        </p:txBody>
      </p:sp>
      <p:sp>
        <p:nvSpPr>
          <p:cNvPr id="3" name="Text Placeholder 2"/>
          <p:cNvSpPr>
            <a:spLocks noGrp="1"/>
          </p:cNvSpPr>
          <p:nvPr>
            <p:ph type="body" idx="1"/>
          </p:nvPr>
        </p:nvSpPr>
        <p:spPr>
          <a:xfrm>
            <a:off x="311699" y="1152474"/>
            <a:ext cx="8626817" cy="3912685"/>
          </a:xfrm>
        </p:spPr>
        <p:txBody>
          <a:bodyPr/>
          <a:lstStyle/>
          <a:p>
            <a:pPr>
              <a:buClrTx/>
            </a:pPr>
            <a:r>
              <a:rPr lang="en-US" dirty="0">
                <a:solidFill>
                  <a:schemeClr val="bg1">
                    <a:lumMod val="50000"/>
                  </a:schemeClr>
                </a:solidFill>
              </a:rPr>
              <a:t>There are 49,000 observations with various types of field in our dataset. </a:t>
            </a:r>
            <a:r>
              <a:rPr lang="en-US" dirty="0" smtClean="0">
                <a:solidFill>
                  <a:schemeClr val="bg1">
                    <a:lumMod val="50000"/>
                  </a:schemeClr>
                </a:solidFill>
              </a:rPr>
              <a:t>List </a:t>
            </a:r>
            <a:r>
              <a:rPr lang="en-US" dirty="0">
                <a:solidFill>
                  <a:schemeClr val="bg1">
                    <a:lumMod val="50000"/>
                  </a:schemeClr>
                </a:solidFill>
              </a:rPr>
              <a:t>of field: </a:t>
            </a:r>
            <a:endParaRPr lang="en-US" dirty="0" smtClean="0">
              <a:solidFill>
                <a:schemeClr val="bg1">
                  <a:lumMod val="50000"/>
                </a:schemeClr>
              </a:solidFill>
            </a:endParaRPr>
          </a:p>
          <a:p>
            <a:pPr>
              <a:buClrTx/>
              <a:buFont typeface="Arial" panose="020B0604020202020204" pitchFamily="34" charset="0"/>
              <a:buChar char="•"/>
            </a:pPr>
            <a:r>
              <a:rPr lang="en-US" dirty="0" smtClean="0">
                <a:solidFill>
                  <a:schemeClr val="bg1">
                    <a:lumMod val="50000"/>
                  </a:schemeClr>
                </a:solidFill>
              </a:rPr>
              <a:t> </a:t>
            </a:r>
            <a:r>
              <a:rPr lang="en-US" sz="1100" dirty="0" smtClean="0">
                <a:solidFill>
                  <a:schemeClr val="bg1">
                    <a:lumMod val="50000"/>
                  </a:schemeClr>
                </a:solidFill>
              </a:rPr>
              <a:t>Id</a:t>
            </a:r>
          </a:p>
          <a:p>
            <a:pPr>
              <a:buClrTx/>
              <a:buFont typeface="Arial" panose="020B0604020202020204" pitchFamily="34" charset="0"/>
              <a:buChar char="•"/>
            </a:pPr>
            <a:r>
              <a:rPr lang="en-US" sz="1100" dirty="0" smtClean="0">
                <a:solidFill>
                  <a:schemeClr val="bg1">
                    <a:lumMod val="50000"/>
                  </a:schemeClr>
                </a:solidFill>
              </a:rPr>
              <a:t>Name </a:t>
            </a:r>
          </a:p>
          <a:p>
            <a:pPr>
              <a:buClrTx/>
              <a:buFont typeface="Arial" panose="020B0604020202020204" pitchFamily="34" charset="0"/>
              <a:buChar char="•"/>
            </a:pPr>
            <a:r>
              <a:rPr lang="en-US" sz="1100" dirty="0" smtClean="0">
                <a:solidFill>
                  <a:schemeClr val="bg1">
                    <a:lumMod val="50000"/>
                  </a:schemeClr>
                </a:solidFill>
              </a:rPr>
              <a:t>Host_name </a:t>
            </a:r>
          </a:p>
          <a:p>
            <a:pPr>
              <a:buClrTx/>
              <a:buFont typeface="Arial" panose="020B0604020202020204" pitchFamily="34" charset="0"/>
              <a:buChar char="•"/>
            </a:pPr>
            <a:r>
              <a:rPr lang="en-US" sz="1100" dirty="0" smtClean="0">
                <a:solidFill>
                  <a:schemeClr val="bg1">
                    <a:lumMod val="50000"/>
                  </a:schemeClr>
                </a:solidFill>
              </a:rPr>
              <a:t>Neighbourhood_group </a:t>
            </a:r>
          </a:p>
          <a:p>
            <a:pPr>
              <a:buClrTx/>
              <a:buFont typeface="Arial" panose="020B0604020202020204" pitchFamily="34" charset="0"/>
              <a:buChar char="•"/>
            </a:pPr>
            <a:r>
              <a:rPr lang="en-US" sz="1100" dirty="0" smtClean="0">
                <a:solidFill>
                  <a:schemeClr val="bg1">
                    <a:lumMod val="50000"/>
                  </a:schemeClr>
                </a:solidFill>
              </a:rPr>
              <a:t>Neighbourhood </a:t>
            </a:r>
          </a:p>
          <a:p>
            <a:pPr>
              <a:buClrTx/>
              <a:buFont typeface="Arial" panose="020B0604020202020204" pitchFamily="34" charset="0"/>
              <a:buChar char="•"/>
            </a:pPr>
            <a:r>
              <a:rPr lang="en-US" sz="1100" dirty="0" smtClean="0">
                <a:solidFill>
                  <a:schemeClr val="bg1">
                    <a:lumMod val="50000"/>
                  </a:schemeClr>
                </a:solidFill>
              </a:rPr>
              <a:t>Latitude </a:t>
            </a:r>
          </a:p>
          <a:p>
            <a:pPr>
              <a:buClrTx/>
              <a:buFont typeface="Arial" panose="020B0604020202020204" pitchFamily="34" charset="0"/>
              <a:buChar char="•"/>
            </a:pPr>
            <a:r>
              <a:rPr lang="en-US" sz="1100" dirty="0" smtClean="0">
                <a:solidFill>
                  <a:schemeClr val="bg1">
                    <a:lumMod val="50000"/>
                  </a:schemeClr>
                </a:solidFill>
              </a:rPr>
              <a:t>Longitude </a:t>
            </a:r>
          </a:p>
          <a:p>
            <a:pPr>
              <a:buClrTx/>
              <a:buFont typeface="Arial" panose="020B0604020202020204" pitchFamily="34" charset="0"/>
              <a:buChar char="•"/>
            </a:pPr>
            <a:r>
              <a:rPr lang="en-US" sz="1100" dirty="0" smtClean="0">
                <a:solidFill>
                  <a:schemeClr val="bg1">
                    <a:lumMod val="50000"/>
                  </a:schemeClr>
                </a:solidFill>
              </a:rPr>
              <a:t>Room_type </a:t>
            </a:r>
          </a:p>
          <a:p>
            <a:pPr>
              <a:buClrTx/>
              <a:buFont typeface="Arial" panose="020B0604020202020204" pitchFamily="34" charset="0"/>
              <a:buChar char="•"/>
            </a:pPr>
            <a:r>
              <a:rPr lang="en-US" sz="1100" dirty="0" smtClean="0">
                <a:solidFill>
                  <a:schemeClr val="bg1">
                    <a:lumMod val="50000"/>
                  </a:schemeClr>
                </a:solidFill>
              </a:rPr>
              <a:t>Price </a:t>
            </a:r>
          </a:p>
          <a:p>
            <a:pPr>
              <a:buClrTx/>
              <a:buFont typeface="Arial" panose="020B0604020202020204" pitchFamily="34" charset="0"/>
              <a:buChar char="•"/>
            </a:pPr>
            <a:r>
              <a:rPr lang="en-US" sz="1100" dirty="0" smtClean="0">
                <a:solidFill>
                  <a:schemeClr val="bg1">
                    <a:lumMod val="50000"/>
                  </a:schemeClr>
                </a:solidFill>
              </a:rPr>
              <a:t>Minimum_nights </a:t>
            </a:r>
          </a:p>
          <a:p>
            <a:pPr>
              <a:buClrTx/>
              <a:buFont typeface="Arial" panose="020B0604020202020204" pitchFamily="34" charset="0"/>
              <a:buChar char="•"/>
            </a:pPr>
            <a:r>
              <a:rPr lang="en-US" sz="1100" dirty="0" smtClean="0">
                <a:solidFill>
                  <a:schemeClr val="bg1">
                    <a:lumMod val="50000"/>
                  </a:schemeClr>
                </a:solidFill>
              </a:rPr>
              <a:t>Number_of_reviews </a:t>
            </a:r>
          </a:p>
          <a:p>
            <a:pPr>
              <a:buClrTx/>
              <a:buFont typeface="Arial" panose="020B0604020202020204" pitchFamily="34" charset="0"/>
              <a:buChar char="•"/>
            </a:pPr>
            <a:r>
              <a:rPr lang="en-US" sz="1100" dirty="0" smtClean="0">
                <a:solidFill>
                  <a:schemeClr val="bg1">
                    <a:lumMod val="50000"/>
                  </a:schemeClr>
                </a:solidFill>
              </a:rPr>
              <a:t>Last_review </a:t>
            </a:r>
          </a:p>
          <a:p>
            <a:pPr>
              <a:buClrTx/>
              <a:buFont typeface="Arial" panose="020B0604020202020204" pitchFamily="34" charset="0"/>
              <a:buChar char="•"/>
            </a:pPr>
            <a:r>
              <a:rPr lang="en-US" sz="1100" dirty="0" smtClean="0">
                <a:solidFill>
                  <a:schemeClr val="bg1">
                    <a:lumMod val="50000"/>
                  </a:schemeClr>
                </a:solidFill>
              </a:rPr>
              <a:t>Reviews_per_month </a:t>
            </a:r>
          </a:p>
          <a:p>
            <a:pPr>
              <a:buClrTx/>
              <a:buFont typeface="Arial" panose="020B0604020202020204" pitchFamily="34" charset="0"/>
              <a:buChar char="•"/>
            </a:pPr>
            <a:r>
              <a:rPr lang="en-US" sz="1100" dirty="0" smtClean="0">
                <a:solidFill>
                  <a:schemeClr val="bg1">
                    <a:lumMod val="50000"/>
                  </a:schemeClr>
                </a:solidFill>
              </a:rPr>
              <a:t>Calculated_host_listing_count </a:t>
            </a:r>
          </a:p>
          <a:p>
            <a:pPr>
              <a:buClrTx/>
              <a:buFont typeface="Arial" panose="020B0604020202020204" pitchFamily="34" charset="0"/>
              <a:buChar char="•"/>
            </a:pPr>
            <a:r>
              <a:rPr lang="en-US" sz="1100" dirty="0" smtClean="0">
                <a:solidFill>
                  <a:schemeClr val="bg1">
                    <a:lumMod val="50000"/>
                  </a:schemeClr>
                </a:solidFill>
              </a:rPr>
              <a:t>availabilty_365</a:t>
            </a:r>
            <a:endParaRPr lang="en-US" sz="1100" dirty="0">
              <a:solidFill>
                <a:schemeClr val="bg1">
                  <a:lumMod val="50000"/>
                </a:schemeClr>
              </a:solidFill>
            </a:endParaRPr>
          </a:p>
        </p:txBody>
      </p:sp>
    </p:spTree>
    <p:extLst>
      <p:ext uri="{BB962C8B-B14F-4D97-AF65-F5344CB8AC3E}">
        <p14:creationId xmlns:p14="http://schemas.microsoft.com/office/powerpoint/2010/main" val="1636599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data types and non-null values count</a:t>
            </a:r>
            <a:br>
              <a:rPr lang="en-US" dirty="0"/>
            </a:br>
            <a:endParaRPr lang="en-US" dirty="0"/>
          </a:p>
        </p:txBody>
      </p:sp>
      <p:sp>
        <p:nvSpPr>
          <p:cNvPr id="3" name="Text Placeholder 2"/>
          <p:cNvSpPr>
            <a:spLocks noGrp="1"/>
          </p:cNvSpPr>
          <p:nvPr>
            <p:ph type="body" idx="1"/>
          </p:nvPr>
        </p:nvSpPr>
        <p:spPr>
          <a:xfrm>
            <a:off x="311700" y="1152474"/>
            <a:ext cx="3999900" cy="3991025"/>
          </a:xfrm>
        </p:spPr>
        <p:txBody>
          <a:bodyPr/>
          <a:lstStyle/>
          <a:p>
            <a:pPr marL="139700" indent="0">
              <a:buClrTx/>
              <a:buNone/>
            </a:pPr>
            <a:r>
              <a:rPr lang="en-US" dirty="0">
                <a:solidFill>
                  <a:schemeClr val="bg1">
                    <a:lumMod val="50000"/>
                  </a:schemeClr>
                </a:solidFill>
              </a:rPr>
              <a:t>The columns with missing values </a:t>
            </a:r>
            <a:r>
              <a:rPr lang="en-US" dirty="0" smtClean="0">
                <a:solidFill>
                  <a:schemeClr val="bg1">
                    <a:lumMod val="50000"/>
                  </a:schemeClr>
                </a:solidFill>
              </a:rPr>
              <a:t>are</a:t>
            </a:r>
          </a:p>
          <a:p>
            <a:pPr>
              <a:buClrTx/>
            </a:pPr>
            <a:r>
              <a:rPr lang="en-US" dirty="0">
                <a:solidFill>
                  <a:schemeClr val="bg1">
                    <a:lumMod val="50000"/>
                  </a:schemeClr>
                </a:solidFill>
              </a:rPr>
              <a:t> </a:t>
            </a:r>
            <a:r>
              <a:rPr lang="en-US" b="1" dirty="0">
                <a:solidFill>
                  <a:schemeClr val="bg1">
                    <a:lumMod val="50000"/>
                  </a:schemeClr>
                </a:solidFill>
              </a:rPr>
              <a:t>name</a:t>
            </a:r>
            <a:r>
              <a:rPr lang="en-US" dirty="0">
                <a:solidFill>
                  <a:schemeClr val="bg1">
                    <a:lumMod val="50000"/>
                  </a:schemeClr>
                </a:solidFill>
              </a:rPr>
              <a:t>, </a:t>
            </a:r>
            <a:endParaRPr lang="en-US" dirty="0" smtClean="0">
              <a:solidFill>
                <a:schemeClr val="bg1">
                  <a:lumMod val="50000"/>
                </a:schemeClr>
              </a:solidFill>
            </a:endParaRPr>
          </a:p>
          <a:p>
            <a:pPr>
              <a:buClrTx/>
            </a:pPr>
            <a:r>
              <a:rPr lang="en-US" b="1" dirty="0" smtClean="0">
                <a:solidFill>
                  <a:schemeClr val="bg1">
                    <a:lumMod val="50000"/>
                  </a:schemeClr>
                </a:solidFill>
              </a:rPr>
              <a:t>host_name</a:t>
            </a:r>
            <a:r>
              <a:rPr lang="en-US" dirty="0">
                <a:solidFill>
                  <a:schemeClr val="bg1">
                    <a:lumMod val="50000"/>
                  </a:schemeClr>
                </a:solidFill>
              </a:rPr>
              <a:t>, </a:t>
            </a:r>
            <a:endParaRPr lang="en-US" dirty="0" smtClean="0">
              <a:solidFill>
                <a:schemeClr val="bg1">
                  <a:lumMod val="50000"/>
                </a:schemeClr>
              </a:solidFill>
            </a:endParaRPr>
          </a:p>
          <a:p>
            <a:pPr>
              <a:buClrTx/>
            </a:pPr>
            <a:r>
              <a:rPr lang="en-US" b="1" dirty="0" smtClean="0">
                <a:solidFill>
                  <a:schemeClr val="bg1">
                    <a:lumMod val="50000"/>
                  </a:schemeClr>
                </a:solidFill>
              </a:rPr>
              <a:t>last_review</a:t>
            </a:r>
            <a:r>
              <a:rPr lang="en-US" dirty="0">
                <a:solidFill>
                  <a:schemeClr val="bg1">
                    <a:lumMod val="50000"/>
                  </a:schemeClr>
                </a:solidFill>
              </a:rPr>
              <a:t>, and </a:t>
            </a:r>
            <a:endParaRPr lang="en-US" dirty="0" smtClean="0">
              <a:solidFill>
                <a:schemeClr val="bg1">
                  <a:lumMod val="50000"/>
                </a:schemeClr>
              </a:solidFill>
            </a:endParaRPr>
          </a:p>
          <a:p>
            <a:pPr>
              <a:buClrTx/>
            </a:pPr>
            <a:r>
              <a:rPr lang="en-US" b="1" dirty="0" smtClean="0">
                <a:solidFill>
                  <a:schemeClr val="bg1">
                    <a:lumMod val="50000"/>
                  </a:schemeClr>
                </a:solidFill>
              </a:rPr>
              <a:t>reviews_per_month</a:t>
            </a:r>
            <a:r>
              <a:rPr lang="en-US" dirty="0">
                <a:solidFill>
                  <a:schemeClr val="bg1">
                    <a:lumMod val="50000"/>
                  </a:schemeClr>
                </a:solidFill>
              </a:rPr>
              <a:t> </a:t>
            </a:r>
            <a:endParaRPr lang="en-US" dirty="0" smtClean="0">
              <a:solidFill>
                <a:schemeClr val="bg1">
                  <a:lumMod val="50000"/>
                </a:schemeClr>
              </a:solidFill>
            </a:endParaRPr>
          </a:p>
          <a:p>
            <a:pPr marL="139700" indent="0">
              <a:buClrTx/>
              <a:buNone/>
            </a:pPr>
            <a:r>
              <a:rPr lang="en-US" dirty="0" smtClean="0">
                <a:solidFill>
                  <a:schemeClr val="bg1">
                    <a:lumMod val="50000"/>
                  </a:schemeClr>
                </a:solidFill>
              </a:rPr>
              <a:t>because </a:t>
            </a:r>
            <a:r>
              <a:rPr lang="en-US" dirty="0">
                <a:solidFill>
                  <a:schemeClr val="bg1">
                    <a:lumMod val="50000"/>
                  </a:schemeClr>
                </a:solidFill>
              </a:rPr>
              <a:t>these having non-null count less than 48895 (dataframe size</a:t>
            </a:r>
            <a:r>
              <a:rPr lang="en-US" dirty="0" smtClean="0">
                <a:solidFill>
                  <a:schemeClr val="bg1">
                    <a:lumMod val="50000"/>
                  </a:schemeClr>
                </a:solidFill>
              </a:rPr>
              <a:t>).</a:t>
            </a:r>
          </a:p>
          <a:p>
            <a:pPr>
              <a:buClr>
                <a:schemeClr val="bg1">
                  <a:lumMod val="50000"/>
                </a:schemeClr>
              </a:buClr>
            </a:pPr>
            <a:r>
              <a:rPr lang="en-US" dirty="0" smtClean="0">
                <a:solidFill>
                  <a:schemeClr val="bg1">
                    <a:lumMod val="50000"/>
                  </a:schemeClr>
                </a:solidFill>
              </a:rPr>
              <a:t>The </a:t>
            </a:r>
            <a:r>
              <a:rPr lang="en-US" dirty="0">
                <a:solidFill>
                  <a:schemeClr val="bg1">
                    <a:lumMod val="50000"/>
                  </a:schemeClr>
                </a:solidFill>
              </a:rPr>
              <a:t>last two </a:t>
            </a:r>
            <a:r>
              <a:rPr lang="en-US" dirty="0" smtClean="0">
                <a:solidFill>
                  <a:schemeClr val="bg1">
                    <a:lumMod val="50000"/>
                  </a:schemeClr>
                </a:solidFill>
              </a:rPr>
              <a:t>are </a:t>
            </a:r>
            <a:r>
              <a:rPr lang="en-US" dirty="0">
                <a:solidFill>
                  <a:schemeClr val="bg1">
                    <a:lumMod val="50000"/>
                  </a:schemeClr>
                </a:solidFill>
              </a:rPr>
              <a:t>missing over 10,000 rows of data </a:t>
            </a:r>
            <a:r>
              <a:rPr lang="en-US" dirty="0" smtClean="0">
                <a:solidFill>
                  <a:schemeClr val="bg1">
                    <a:lumMod val="50000"/>
                  </a:schemeClr>
                </a:solidFill>
              </a:rPr>
              <a:t>each.</a:t>
            </a:r>
          </a:p>
          <a:p>
            <a:pPr>
              <a:buClr>
                <a:schemeClr val="bg1">
                  <a:lumMod val="50000"/>
                </a:schemeClr>
              </a:buClr>
            </a:pPr>
            <a:r>
              <a:rPr lang="en-US" dirty="0" smtClean="0">
                <a:solidFill>
                  <a:schemeClr val="bg1">
                    <a:lumMod val="50000"/>
                  </a:schemeClr>
                </a:solidFill>
              </a:rPr>
              <a:t>The </a:t>
            </a:r>
            <a:r>
              <a:rPr lang="en-US" dirty="0">
                <a:solidFill>
                  <a:schemeClr val="bg1">
                    <a:lumMod val="50000"/>
                  </a:schemeClr>
                </a:solidFill>
              </a:rPr>
              <a:t>number of reviews per month can be interesting to analyze, so the best way to deal with this column is to replace all NaN values with zeros.</a:t>
            </a:r>
          </a:p>
          <a:p>
            <a:r>
              <a:rPr lang="en-US" dirty="0">
                <a:solidFill>
                  <a:schemeClr val="bg1">
                    <a:lumMod val="50000"/>
                  </a:schemeClr>
                </a:solidFill>
              </a:rPr>
              <a:t>As for the other three columns, they will not be used in this analysis and should be dropped</a:t>
            </a:r>
          </a:p>
          <a:p>
            <a:pPr marL="139700" indent="0">
              <a:buClrTx/>
              <a:buNone/>
            </a:pPr>
            <a:endParaRPr lang="en-US" dirty="0">
              <a:solidFill>
                <a:schemeClr val="bg1">
                  <a:lumMod val="50000"/>
                </a:schemeClr>
              </a:solidFill>
            </a:endParaRPr>
          </a:p>
        </p:txBody>
      </p:sp>
      <p:pic>
        <p:nvPicPr>
          <p:cNvPr id="5" name="Picture 4"/>
          <p:cNvPicPr>
            <a:picLocks noChangeAspect="1"/>
          </p:cNvPicPr>
          <p:nvPr/>
        </p:nvPicPr>
        <p:blipFill>
          <a:blip r:embed="rId2"/>
          <a:stretch>
            <a:fillRect/>
          </a:stretch>
        </p:blipFill>
        <p:spPr>
          <a:xfrm>
            <a:off x="4832400" y="1152475"/>
            <a:ext cx="3937522" cy="3416400"/>
          </a:xfrm>
          <a:prstGeom prst="rect">
            <a:avLst/>
          </a:prstGeom>
        </p:spPr>
      </p:pic>
      <p:sp>
        <p:nvSpPr>
          <p:cNvPr id="4" name="Text Placeholder 3"/>
          <p:cNvSpPr>
            <a:spLocks noGrp="1"/>
          </p:cNvSpPr>
          <p:nvPr>
            <p:ph type="body" idx="2"/>
          </p:nvPr>
        </p:nvSpPr>
        <p:spPr/>
        <p:txBody>
          <a:bodyPr/>
          <a:lstStyle/>
          <a:p>
            <a:endParaRPr lang="en-US" dirty="0"/>
          </a:p>
        </p:txBody>
      </p:sp>
    </p:spTree>
    <p:extLst>
      <p:ext uri="{BB962C8B-B14F-4D97-AF65-F5344CB8AC3E}">
        <p14:creationId xmlns:p14="http://schemas.microsoft.com/office/powerpoint/2010/main" val="2739712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Exploring and Visualizing Data</a:t>
            </a:r>
            <a:r>
              <a:rPr lang="en-US" dirty="0"/>
              <a:t/>
            </a:r>
            <a:br>
              <a:rPr lang="en-US" dirty="0"/>
            </a:br>
            <a:endParaRPr lang="en-US" dirty="0"/>
          </a:p>
        </p:txBody>
      </p:sp>
      <p:sp>
        <p:nvSpPr>
          <p:cNvPr id="5" name="Text Placeholder 4"/>
          <p:cNvSpPr>
            <a:spLocks noGrp="1"/>
          </p:cNvSpPr>
          <p:nvPr>
            <p:ph type="body" idx="1"/>
          </p:nvPr>
        </p:nvSpPr>
        <p:spPr>
          <a:xfrm>
            <a:off x="311700" y="1152475"/>
            <a:ext cx="4147284" cy="3871588"/>
          </a:xfrm>
        </p:spPr>
        <p:txBody>
          <a:bodyPr/>
          <a:lstStyle/>
          <a:p>
            <a:pPr>
              <a:buClrTx/>
            </a:pPr>
            <a:r>
              <a:rPr lang="en-US" dirty="0">
                <a:solidFill>
                  <a:schemeClr val="bg1">
                    <a:lumMod val="50000"/>
                  </a:schemeClr>
                </a:solidFill>
              </a:rPr>
              <a:t>At first glance, the summary statistics shows us that</a:t>
            </a:r>
          </a:p>
          <a:p>
            <a:pPr>
              <a:buClrTx/>
            </a:pPr>
            <a:r>
              <a:rPr lang="en-US" dirty="0">
                <a:solidFill>
                  <a:schemeClr val="bg1">
                    <a:lumMod val="50000"/>
                  </a:schemeClr>
                </a:solidFill>
              </a:rPr>
              <a:t>the average price is 161.83,</a:t>
            </a:r>
          </a:p>
          <a:p>
            <a:pPr>
              <a:buClrTx/>
            </a:pPr>
            <a:r>
              <a:rPr lang="en-US" dirty="0">
                <a:solidFill>
                  <a:schemeClr val="bg1">
                    <a:lumMod val="50000"/>
                  </a:schemeClr>
                </a:solidFill>
              </a:rPr>
              <a:t>the average minimum nights stay is 7.95 nights,</a:t>
            </a:r>
          </a:p>
          <a:p>
            <a:pPr>
              <a:buClrTx/>
            </a:pPr>
            <a:r>
              <a:rPr lang="en-US" dirty="0">
                <a:solidFill>
                  <a:schemeClr val="bg1">
                    <a:lumMod val="50000"/>
                  </a:schemeClr>
                </a:solidFill>
              </a:rPr>
              <a:t>the average number of reviews is 27.59 per listing,</a:t>
            </a:r>
          </a:p>
          <a:p>
            <a:pPr>
              <a:buClrTx/>
            </a:pPr>
            <a:r>
              <a:rPr lang="en-US" dirty="0">
                <a:solidFill>
                  <a:schemeClr val="bg1">
                    <a:lumMod val="50000"/>
                  </a:schemeClr>
                </a:solidFill>
              </a:rPr>
              <a:t>a host has an average of 9.15 places listed and</a:t>
            </a:r>
          </a:p>
          <a:p>
            <a:pPr>
              <a:buClrTx/>
            </a:pPr>
            <a:r>
              <a:rPr lang="en-US" dirty="0">
                <a:solidFill>
                  <a:schemeClr val="bg1">
                    <a:lumMod val="50000"/>
                  </a:schemeClr>
                </a:solidFill>
              </a:rPr>
              <a:t>availability averages 152.30 vacant days per year.</a:t>
            </a:r>
          </a:p>
          <a:p>
            <a:pPr>
              <a:buClrTx/>
            </a:pPr>
            <a:r>
              <a:rPr lang="en-US" dirty="0">
                <a:solidFill>
                  <a:schemeClr val="bg1">
                    <a:lumMod val="50000"/>
                  </a:schemeClr>
                </a:solidFill>
              </a:rPr>
              <a:t>Most importantly, the min price is showing as zero and the max price as 10,000. Something isn't right with the data, so need to look into this issue and check for outliers</a:t>
            </a:r>
          </a:p>
          <a:p>
            <a:endParaRPr lang="en-US" dirty="0"/>
          </a:p>
        </p:txBody>
      </p:sp>
      <p:sp>
        <p:nvSpPr>
          <p:cNvPr id="6" name="Text Placeholder 5"/>
          <p:cNvSpPr>
            <a:spLocks noGrp="1"/>
          </p:cNvSpPr>
          <p:nvPr>
            <p:ph type="body" idx="2"/>
          </p:nvPr>
        </p:nvSpPr>
        <p:spPr/>
        <p:txBody>
          <a:bodyPr/>
          <a:lstStyle/>
          <a:p>
            <a:endParaRPr lang="en-US" dirty="0"/>
          </a:p>
        </p:txBody>
      </p:sp>
      <p:pic>
        <p:nvPicPr>
          <p:cNvPr id="8" name="Picture 7"/>
          <p:cNvPicPr>
            <a:picLocks noChangeAspect="1"/>
          </p:cNvPicPr>
          <p:nvPr/>
        </p:nvPicPr>
        <p:blipFill>
          <a:blip r:embed="rId2"/>
          <a:stretch>
            <a:fillRect/>
          </a:stretch>
        </p:blipFill>
        <p:spPr>
          <a:xfrm>
            <a:off x="4856150" y="1152475"/>
            <a:ext cx="3976149" cy="1646797"/>
          </a:xfrm>
          <a:prstGeom prst="rect">
            <a:avLst/>
          </a:prstGeom>
        </p:spPr>
      </p:pic>
    </p:spTree>
    <p:extLst>
      <p:ext uri="{BB962C8B-B14F-4D97-AF65-F5344CB8AC3E}">
        <p14:creationId xmlns:p14="http://schemas.microsoft.com/office/powerpoint/2010/main" val="6976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cleaning the data</a:t>
            </a:r>
            <a:endParaRPr lang="en-US" dirty="0"/>
          </a:p>
        </p:txBody>
      </p:sp>
      <p:sp>
        <p:nvSpPr>
          <p:cNvPr id="3" name="Text Placeholder 2"/>
          <p:cNvSpPr>
            <a:spLocks noGrp="1"/>
          </p:cNvSpPr>
          <p:nvPr>
            <p:ph type="body" idx="1"/>
          </p:nvPr>
        </p:nvSpPr>
        <p:spPr>
          <a:xfrm>
            <a:off x="311700" y="1152474"/>
            <a:ext cx="3999900" cy="3820217"/>
          </a:xfrm>
        </p:spPr>
        <p:txBody>
          <a:bodyPr/>
          <a:lstStyle/>
          <a:p>
            <a:pPr>
              <a:buClrTx/>
            </a:pPr>
            <a:r>
              <a:rPr lang="en-US" dirty="0">
                <a:solidFill>
                  <a:schemeClr val="bg1">
                    <a:lumMod val="50000"/>
                  </a:schemeClr>
                </a:solidFill>
              </a:rPr>
              <a:t>Initially dataset has 16 columns and 48,895 rows, but a significant number of values seem to be missing from the last_review and reviews_per_month columns. It includes information about the listings, such as id, host name, room type, price, and neighborhood.</a:t>
            </a:r>
          </a:p>
          <a:p>
            <a:pPr>
              <a:buClrTx/>
            </a:pPr>
            <a:r>
              <a:rPr lang="en-US" dirty="0">
                <a:solidFill>
                  <a:schemeClr val="bg1">
                    <a:lumMod val="50000"/>
                  </a:schemeClr>
                </a:solidFill>
              </a:rPr>
              <a:t>After cleaning data </a:t>
            </a:r>
            <a:r>
              <a:rPr lang="en-US" dirty="0" smtClean="0">
                <a:solidFill>
                  <a:schemeClr val="bg1">
                    <a:lumMod val="50000"/>
                  </a:schemeClr>
                </a:solidFill>
              </a:rPr>
              <a:t>set, details </a:t>
            </a:r>
            <a:r>
              <a:rPr lang="en-US" dirty="0">
                <a:solidFill>
                  <a:schemeClr val="bg1">
                    <a:lumMod val="50000"/>
                  </a:schemeClr>
                </a:solidFill>
              </a:rPr>
              <a:t>are as below</a:t>
            </a:r>
          </a:p>
          <a:p>
            <a:pPr>
              <a:buClrTx/>
            </a:pPr>
            <a:r>
              <a:rPr lang="en-US" dirty="0">
                <a:solidFill>
                  <a:schemeClr val="bg1">
                    <a:lumMod val="50000"/>
                  </a:schemeClr>
                </a:solidFill>
              </a:rPr>
              <a:t>5 different type neighborhood groups,</a:t>
            </a:r>
          </a:p>
          <a:p>
            <a:pPr>
              <a:buClrTx/>
            </a:pPr>
            <a:r>
              <a:rPr lang="en-US" dirty="0">
                <a:solidFill>
                  <a:schemeClr val="bg1">
                    <a:lumMod val="50000"/>
                  </a:schemeClr>
                </a:solidFill>
              </a:rPr>
              <a:t>221 neighborhoods,</a:t>
            </a:r>
          </a:p>
          <a:p>
            <a:pPr>
              <a:buClrTx/>
            </a:pPr>
            <a:r>
              <a:rPr lang="en-US" dirty="0">
                <a:solidFill>
                  <a:schemeClr val="bg1">
                    <a:lumMod val="50000"/>
                  </a:schemeClr>
                </a:solidFill>
              </a:rPr>
              <a:t>26388 unique hosts,</a:t>
            </a:r>
          </a:p>
          <a:p>
            <a:pPr>
              <a:buClrTx/>
            </a:pPr>
            <a:r>
              <a:rPr lang="en-US" dirty="0">
                <a:solidFill>
                  <a:schemeClr val="bg1">
                    <a:lumMod val="50000"/>
                  </a:schemeClr>
                </a:solidFill>
              </a:rPr>
              <a:t>3 types of room available for rental.</a:t>
            </a:r>
          </a:p>
          <a:p>
            <a:pPr>
              <a:buClrTx/>
            </a:pPr>
            <a:r>
              <a:rPr lang="en-US" dirty="0">
                <a:solidFill>
                  <a:schemeClr val="bg1">
                    <a:lumMod val="50000"/>
                  </a:schemeClr>
                </a:solidFill>
              </a:rPr>
              <a:t>36207 listings, and</a:t>
            </a:r>
          </a:p>
          <a:p>
            <a:pPr>
              <a:buClrTx/>
            </a:pPr>
            <a:r>
              <a:rPr lang="en-US" dirty="0">
                <a:solidFill>
                  <a:schemeClr val="bg1">
                    <a:lumMod val="50000"/>
                  </a:schemeClr>
                </a:solidFill>
              </a:rPr>
              <a:t>12 columns</a:t>
            </a:r>
          </a:p>
          <a:p>
            <a:endParaRPr lang="en-US" dirty="0"/>
          </a:p>
        </p:txBody>
      </p:sp>
      <p:pic>
        <p:nvPicPr>
          <p:cNvPr id="5" name="Picture 4"/>
          <p:cNvPicPr>
            <a:picLocks noChangeAspect="1"/>
          </p:cNvPicPr>
          <p:nvPr/>
        </p:nvPicPr>
        <p:blipFill>
          <a:blip r:embed="rId2"/>
          <a:stretch>
            <a:fillRect/>
          </a:stretch>
        </p:blipFill>
        <p:spPr>
          <a:xfrm>
            <a:off x="5722024" y="1478041"/>
            <a:ext cx="2908267" cy="933847"/>
          </a:xfrm>
          <a:prstGeom prst="rect">
            <a:avLst/>
          </a:prstGeom>
        </p:spPr>
      </p:pic>
      <p:pic>
        <p:nvPicPr>
          <p:cNvPr id="6" name="Picture 5"/>
          <p:cNvPicPr>
            <a:picLocks noChangeAspect="1"/>
          </p:cNvPicPr>
          <p:nvPr/>
        </p:nvPicPr>
        <p:blipFill>
          <a:blip r:embed="rId3"/>
          <a:stretch>
            <a:fillRect/>
          </a:stretch>
        </p:blipFill>
        <p:spPr>
          <a:xfrm>
            <a:off x="5722024" y="2842590"/>
            <a:ext cx="2384286" cy="1219033"/>
          </a:xfrm>
          <a:prstGeom prst="rect">
            <a:avLst/>
          </a:prstGeom>
        </p:spPr>
      </p:pic>
      <p:sp>
        <p:nvSpPr>
          <p:cNvPr id="4" name="Text Placeholder 3"/>
          <p:cNvSpPr>
            <a:spLocks noGrp="1"/>
          </p:cNvSpPr>
          <p:nvPr>
            <p:ph type="body" idx="2"/>
          </p:nvPr>
        </p:nvSpPr>
        <p:spPr/>
        <p:txBody>
          <a:bodyPr/>
          <a:lstStyle/>
          <a:p>
            <a:endParaRPr lang="en-US" dirty="0"/>
          </a:p>
        </p:txBody>
      </p:sp>
    </p:spTree>
    <p:extLst>
      <p:ext uri="{BB962C8B-B14F-4D97-AF65-F5344CB8AC3E}">
        <p14:creationId xmlns:p14="http://schemas.microsoft.com/office/powerpoint/2010/main" val="394063422"/>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979</Words>
  <Application>Microsoft Office PowerPoint</Application>
  <PresentationFormat>On-screen Show (16:9)</PresentationFormat>
  <Paragraphs>102</Paragraphs>
  <Slides>21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Montserrat</vt:lpstr>
      <vt:lpstr>Simple Light</vt:lpstr>
      <vt:lpstr>           Capstone Project EDA on Airbnb booking  by Kanika Bhardwaj   </vt:lpstr>
      <vt:lpstr>Table of contents</vt:lpstr>
      <vt:lpstr>Problem Statement</vt:lpstr>
      <vt:lpstr>Objectives</vt:lpstr>
      <vt:lpstr>Objectives(conti……)</vt:lpstr>
      <vt:lpstr>Data Summary</vt:lpstr>
      <vt:lpstr>Checking data types and non-null values count </vt:lpstr>
      <vt:lpstr>Exploring and Visualizing Data </vt:lpstr>
      <vt:lpstr>After cleaning the data</vt:lpstr>
      <vt:lpstr>What can we learn about different hosts and areas? </vt:lpstr>
      <vt:lpstr>Room type on Neighbourhood Group</vt:lpstr>
      <vt:lpstr>Correlation between different variables</vt:lpstr>
      <vt:lpstr>Price Prediction </vt:lpstr>
      <vt:lpstr>Reviews Prediction </vt:lpstr>
      <vt:lpstr>Top busy hosts </vt:lpstr>
      <vt:lpstr>Busiest Host</vt:lpstr>
      <vt:lpstr>Room Types on Neighbourhood Group</vt:lpstr>
      <vt:lpstr>Minimum nights on Neighbourhood Group</vt:lpstr>
      <vt:lpstr>Density and Distribution of prices</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EDA on Airbnb booking  by Kanika Bhardwaj</dc:title>
  <dc:creator>lenovo</dc:creator>
  <cp:lastModifiedBy>Microsoft account</cp:lastModifiedBy>
  <cp:revision>35</cp:revision>
  <dcterms:modified xsi:type="dcterms:W3CDTF">2022-06-04T05:10:22Z</dcterms:modified>
</cp:coreProperties>
</file>