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84" r:id="rId5"/>
    <p:sldId id="286" r:id="rId6"/>
    <p:sldId id="261" r:id="rId7"/>
    <p:sldId id="265" r:id="rId8"/>
    <p:sldId id="285" r:id="rId9"/>
    <p:sldId id="262" r:id="rId10"/>
    <p:sldId id="263" r:id="rId11"/>
    <p:sldId id="287" r:id="rId12"/>
    <p:sldId id="266" r:id="rId13"/>
    <p:sldId id="289" r:id="rId14"/>
    <p:sldId id="290" r:id="rId15"/>
    <p:sldId id="292" r:id="rId16"/>
    <p:sldId id="293" r:id="rId17"/>
    <p:sldId id="278" r:id="rId18"/>
    <p:sldId id="294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80" r:id="rId30"/>
    <p:sldId id="279" r:id="rId31"/>
    <p:sldId id="283" r:id="rId32"/>
    <p:sldId id="277" r:id="rId33"/>
    <p:sldId id="260" r:id="rId34"/>
    <p:sldId id="259" r:id="rId35"/>
    <p:sldId id="281" r:id="rId36"/>
    <p:sldId id="264" r:id="rId37"/>
    <p:sldId id="288" r:id="rId38"/>
    <p:sldId id="291" r:id="rId39"/>
  </p:sldIdLst>
  <p:sldSz cx="10693400" cy="7562850"/>
  <p:notesSz cx="10693400" cy="756285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Default Section" id="{CE3E8191-A6E5-4FCE-B629-52325C0157AF}">
          <p14:sldIdLst>
            <p14:sldId id="256"/>
            <p14:sldId id="257"/>
            <p14:sldId id="258"/>
            <p14:sldId id="284"/>
            <p14:sldId id="286"/>
            <p14:sldId id="261"/>
            <p14:sldId id="265"/>
            <p14:sldId id="285"/>
            <p14:sldId id="262"/>
            <p14:sldId id="263"/>
            <p14:sldId id="287"/>
            <p14:sldId id="266"/>
            <p14:sldId id="289"/>
            <p14:sldId id="290"/>
            <p14:sldId id="292"/>
            <p14:sldId id="293"/>
            <p14:sldId id="278"/>
            <p14:sldId id="294"/>
          </p14:sldIdLst>
        </p14:section>
        <p14:section name="QandA" id="{B10B6A60-A84B-4753-AFAA-645C14BAD6A1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80"/>
            <p14:sldId id="279"/>
            <p14:sldId id="283"/>
            <p14:sldId id="277"/>
            <p14:sldId id="260"/>
            <p14:sldId id="259"/>
            <p14:sldId id="281"/>
            <p14:sldId id="264"/>
            <p14:sldId id="288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44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78740">
              <a:lnSpc>
                <a:spcPts val="159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78740">
              <a:lnSpc>
                <a:spcPts val="159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78740">
              <a:lnSpc>
                <a:spcPts val="159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78740">
              <a:lnSpc>
                <a:spcPts val="159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51" y="771905"/>
            <a:ext cx="10688955" cy="376555"/>
          </a:xfrm>
          <a:custGeom>
            <a:avLst/>
            <a:gdLst/>
            <a:ahLst/>
            <a:cxnLst/>
            <a:rect l="l" t="t" r="r" b="b"/>
            <a:pathLst>
              <a:path w="10688955" h="376555">
                <a:moveTo>
                  <a:pt x="0" y="376427"/>
                </a:moveTo>
                <a:lnTo>
                  <a:pt x="10688701" y="376427"/>
                </a:lnTo>
                <a:lnTo>
                  <a:pt x="10688701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solidFill>
            <a:srgbClr val="612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03" y="1148333"/>
            <a:ext cx="10689590" cy="55880"/>
          </a:xfrm>
          <a:custGeom>
            <a:avLst/>
            <a:gdLst/>
            <a:ahLst/>
            <a:cxnLst/>
            <a:rect l="l" t="t" r="r" b="b"/>
            <a:pathLst>
              <a:path w="10689590" h="55880">
                <a:moveTo>
                  <a:pt x="10689336" y="55625"/>
                </a:moveTo>
                <a:lnTo>
                  <a:pt x="10689336" y="0"/>
                </a:lnTo>
                <a:lnTo>
                  <a:pt x="0" y="0"/>
                </a:lnTo>
                <a:lnTo>
                  <a:pt x="0" y="55626"/>
                </a:lnTo>
                <a:lnTo>
                  <a:pt x="10689336" y="55625"/>
                </a:lnTo>
                <a:close/>
              </a:path>
            </a:pathLst>
          </a:custGeom>
          <a:solidFill>
            <a:srgbClr val="9D77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8099" y="1877567"/>
            <a:ext cx="850392" cy="85648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8851" y="1991105"/>
            <a:ext cx="1014983" cy="738377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009529" y="1892045"/>
            <a:ext cx="794385" cy="795020"/>
          </a:xfrm>
          <a:custGeom>
            <a:avLst/>
            <a:gdLst/>
            <a:ahLst/>
            <a:cxnLst/>
            <a:rect l="l" t="t" r="r" b="b"/>
            <a:pathLst>
              <a:path w="794385" h="795019">
                <a:moveTo>
                  <a:pt x="794004" y="761237"/>
                </a:moveTo>
                <a:lnTo>
                  <a:pt x="794004" y="33527"/>
                </a:lnTo>
                <a:lnTo>
                  <a:pt x="791337" y="20573"/>
                </a:lnTo>
                <a:lnTo>
                  <a:pt x="784098" y="9905"/>
                </a:lnTo>
                <a:lnTo>
                  <a:pt x="773430" y="2666"/>
                </a:lnTo>
                <a:lnTo>
                  <a:pt x="760476" y="0"/>
                </a:lnTo>
                <a:lnTo>
                  <a:pt x="32766" y="0"/>
                </a:lnTo>
                <a:lnTo>
                  <a:pt x="19931" y="2666"/>
                </a:lnTo>
                <a:lnTo>
                  <a:pt x="9525" y="9905"/>
                </a:lnTo>
                <a:lnTo>
                  <a:pt x="2547" y="20573"/>
                </a:lnTo>
                <a:lnTo>
                  <a:pt x="0" y="33527"/>
                </a:lnTo>
                <a:lnTo>
                  <a:pt x="0" y="761237"/>
                </a:lnTo>
                <a:lnTo>
                  <a:pt x="2547" y="774191"/>
                </a:lnTo>
                <a:lnTo>
                  <a:pt x="9525" y="784859"/>
                </a:lnTo>
                <a:lnTo>
                  <a:pt x="19931" y="792098"/>
                </a:lnTo>
                <a:lnTo>
                  <a:pt x="32766" y="794765"/>
                </a:lnTo>
                <a:lnTo>
                  <a:pt x="760476" y="794765"/>
                </a:lnTo>
                <a:lnTo>
                  <a:pt x="773430" y="792098"/>
                </a:lnTo>
                <a:lnTo>
                  <a:pt x="784098" y="784859"/>
                </a:lnTo>
                <a:lnTo>
                  <a:pt x="791337" y="774191"/>
                </a:lnTo>
                <a:lnTo>
                  <a:pt x="794004" y="761237"/>
                </a:lnTo>
                <a:close/>
              </a:path>
            </a:pathLst>
          </a:custGeom>
          <a:solidFill>
            <a:srgbClr val="612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009529" y="1892045"/>
            <a:ext cx="794385" cy="795020"/>
          </a:xfrm>
          <a:custGeom>
            <a:avLst/>
            <a:gdLst/>
            <a:ahLst/>
            <a:cxnLst/>
            <a:rect l="l" t="t" r="r" b="b"/>
            <a:pathLst>
              <a:path w="794385" h="795019">
                <a:moveTo>
                  <a:pt x="0" y="33527"/>
                </a:moveTo>
                <a:lnTo>
                  <a:pt x="32766" y="0"/>
                </a:lnTo>
                <a:lnTo>
                  <a:pt x="760476" y="0"/>
                </a:lnTo>
                <a:lnTo>
                  <a:pt x="773430" y="2666"/>
                </a:lnTo>
                <a:lnTo>
                  <a:pt x="784098" y="9905"/>
                </a:lnTo>
                <a:lnTo>
                  <a:pt x="791337" y="20573"/>
                </a:lnTo>
                <a:lnTo>
                  <a:pt x="794004" y="33527"/>
                </a:lnTo>
                <a:lnTo>
                  <a:pt x="794004" y="761237"/>
                </a:lnTo>
                <a:lnTo>
                  <a:pt x="760476" y="794765"/>
                </a:lnTo>
                <a:lnTo>
                  <a:pt x="32766" y="794765"/>
                </a:lnTo>
                <a:lnTo>
                  <a:pt x="19931" y="792098"/>
                </a:lnTo>
                <a:lnTo>
                  <a:pt x="9525" y="784859"/>
                </a:lnTo>
                <a:lnTo>
                  <a:pt x="2547" y="774191"/>
                </a:lnTo>
                <a:lnTo>
                  <a:pt x="0" y="761237"/>
                </a:lnTo>
                <a:lnTo>
                  <a:pt x="0" y="33527"/>
                </a:lnTo>
                <a:close/>
              </a:path>
            </a:pathLst>
          </a:custGeom>
          <a:ln w="13627">
            <a:solidFill>
              <a:srgbClr val="6125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32567" y="2001773"/>
            <a:ext cx="960119" cy="68199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25153" y="1311401"/>
            <a:ext cx="5663183" cy="43586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60049" y="1224533"/>
            <a:ext cx="1993392" cy="7071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78740">
              <a:lnSpc>
                <a:spcPts val="159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51" y="771905"/>
            <a:ext cx="10688955" cy="376555"/>
          </a:xfrm>
          <a:custGeom>
            <a:avLst/>
            <a:gdLst/>
            <a:ahLst/>
            <a:cxnLst/>
            <a:rect l="l" t="t" r="r" b="b"/>
            <a:pathLst>
              <a:path w="10688955" h="376555">
                <a:moveTo>
                  <a:pt x="0" y="376427"/>
                </a:moveTo>
                <a:lnTo>
                  <a:pt x="10688701" y="376427"/>
                </a:lnTo>
                <a:lnTo>
                  <a:pt x="10688701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solidFill>
            <a:srgbClr val="612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03" y="1148333"/>
            <a:ext cx="10689590" cy="55880"/>
          </a:xfrm>
          <a:custGeom>
            <a:avLst/>
            <a:gdLst/>
            <a:ahLst/>
            <a:cxnLst/>
            <a:rect l="l" t="t" r="r" b="b"/>
            <a:pathLst>
              <a:path w="10689590" h="55880">
                <a:moveTo>
                  <a:pt x="10689336" y="55625"/>
                </a:moveTo>
                <a:lnTo>
                  <a:pt x="10689336" y="0"/>
                </a:lnTo>
                <a:lnTo>
                  <a:pt x="0" y="0"/>
                </a:lnTo>
                <a:lnTo>
                  <a:pt x="0" y="55626"/>
                </a:lnTo>
                <a:lnTo>
                  <a:pt x="10689336" y="55625"/>
                </a:lnTo>
                <a:close/>
              </a:path>
            </a:pathLst>
          </a:custGeom>
          <a:solidFill>
            <a:srgbClr val="9D77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2083" y="1291844"/>
            <a:ext cx="3656965" cy="506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1036" y="1877333"/>
            <a:ext cx="9881870" cy="269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72935" y="6435915"/>
            <a:ext cx="333120" cy="2268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78740">
              <a:lnSpc>
                <a:spcPts val="159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9" Type="http://schemas.openxmlformats.org/officeDocument/2006/relationships/image" Target="../media/image73.png"/><Relationship Id="rId21" Type="http://schemas.openxmlformats.org/officeDocument/2006/relationships/image" Target="../media/image55.png"/><Relationship Id="rId34" Type="http://schemas.openxmlformats.org/officeDocument/2006/relationships/image" Target="../media/image68.png"/><Relationship Id="rId42" Type="http://schemas.openxmlformats.org/officeDocument/2006/relationships/image" Target="../media/image76.png"/><Relationship Id="rId47" Type="http://schemas.openxmlformats.org/officeDocument/2006/relationships/image" Target="../media/image81.png"/><Relationship Id="rId50" Type="http://schemas.openxmlformats.org/officeDocument/2006/relationships/image" Target="../media/image84.png"/><Relationship Id="rId55" Type="http://schemas.openxmlformats.org/officeDocument/2006/relationships/image" Target="../media/image89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9" Type="http://schemas.openxmlformats.org/officeDocument/2006/relationships/image" Target="../media/image63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32" Type="http://schemas.openxmlformats.org/officeDocument/2006/relationships/image" Target="../media/image66.png"/><Relationship Id="rId37" Type="http://schemas.openxmlformats.org/officeDocument/2006/relationships/image" Target="../media/image71.png"/><Relationship Id="rId40" Type="http://schemas.openxmlformats.org/officeDocument/2006/relationships/image" Target="../media/image74.png"/><Relationship Id="rId45" Type="http://schemas.openxmlformats.org/officeDocument/2006/relationships/image" Target="../media/image79.png"/><Relationship Id="rId53" Type="http://schemas.openxmlformats.org/officeDocument/2006/relationships/image" Target="../media/image87.png"/><Relationship Id="rId5" Type="http://schemas.openxmlformats.org/officeDocument/2006/relationships/image" Target="../media/image39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Relationship Id="rId43" Type="http://schemas.openxmlformats.org/officeDocument/2006/relationships/image" Target="../media/image77.png"/><Relationship Id="rId48" Type="http://schemas.openxmlformats.org/officeDocument/2006/relationships/image" Target="../media/image82.png"/><Relationship Id="rId56" Type="http://schemas.openxmlformats.org/officeDocument/2006/relationships/image" Target="../media/image90.png"/><Relationship Id="rId8" Type="http://schemas.openxmlformats.org/officeDocument/2006/relationships/image" Target="../media/image42.png"/><Relationship Id="rId51" Type="http://schemas.openxmlformats.org/officeDocument/2006/relationships/image" Target="../media/image85.png"/><Relationship Id="rId3" Type="http://schemas.openxmlformats.org/officeDocument/2006/relationships/image" Target="../media/image37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33" Type="http://schemas.openxmlformats.org/officeDocument/2006/relationships/image" Target="../media/image67.png"/><Relationship Id="rId38" Type="http://schemas.openxmlformats.org/officeDocument/2006/relationships/image" Target="../media/image72.png"/><Relationship Id="rId46" Type="http://schemas.openxmlformats.org/officeDocument/2006/relationships/image" Target="../media/image80.png"/><Relationship Id="rId20" Type="http://schemas.openxmlformats.org/officeDocument/2006/relationships/image" Target="../media/image54.png"/><Relationship Id="rId41" Type="http://schemas.openxmlformats.org/officeDocument/2006/relationships/image" Target="../media/image75.png"/><Relationship Id="rId54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36" Type="http://schemas.openxmlformats.org/officeDocument/2006/relationships/image" Target="../media/image70.png"/><Relationship Id="rId49" Type="http://schemas.openxmlformats.org/officeDocument/2006/relationships/image" Target="../media/image83.png"/><Relationship Id="rId57" Type="http://schemas.openxmlformats.org/officeDocument/2006/relationships/image" Target="../media/image91.png"/><Relationship Id="rId10" Type="http://schemas.openxmlformats.org/officeDocument/2006/relationships/image" Target="../media/image44.png"/><Relationship Id="rId31" Type="http://schemas.openxmlformats.org/officeDocument/2006/relationships/image" Target="../media/image65.png"/><Relationship Id="rId44" Type="http://schemas.openxmlformats.org/officeDocument/2006/relationships/image" Target="../media/image78.png"/><Relationship Id="rId52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26" Type="http://schemas.openxmlformats.org/officeDocument/2006/relationships/image" Target="../media/image116.png"/><Relationship Id="rId3" Type="http://schemas.openxmlformats.org/officeDocument/2006/relationships/image" Target="../media/image93.png"/><Relationship Id="rId21" Type="http://schemas.openxmlformats.org/officeDocument/2006/relationships/image" Target="../media/image111.png"/><Relationship Id="rId34" Type="http://schemas.openxmlformats.org/officeDocument/2006/relationships/image" Target="../media/image124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5" Type="http://schemas.openxmlformats.org/officeDocument/2006/relationships/image" Target="../media/image115.png"/><Relationship Id="rId33" Type="http://schemas.openxmlformats.org/officeDocument/2006/relationships/image" Target="../media/image123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29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24" Type="http://schemas.openxmlformats.org/officeDocument/2006/relationships/image" Target="../media/image114.png"/><Relationship Id="rId32" Type="http://schemas.openxmlformats.org/officeDocument/2006/relationships/image" Target="../media/image122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28" Type="http://schemas.openxmlformats.org/officeDocument/2006/relationships/image" Target="../media/image118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31" Type="http://schemas.openxmlformats.org/officeDocument/2006/relationships/image" Target="../media/image121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Relationship Id="rId27" Type="http://schemas.openxmlformats.org/officeDocument/2006/relationships/image" Target="../media/image117.png"/><Relationship Id="rId30" Type="http://schemas.openxmlformats.org/officeDocument/2006/relationships/image" Target="../media/image120.png"/><Relationship Id="rId35" Type="http://schemas.openxmlformats.org/officeDocument/2006/relationships/image" Target="../media/image125.jpg"/><Relationship Id="rId8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7.png"/><Relationship Id="rId18" Type="http://schemas.openxmlformats.org/officeDocument/2006/relationships/image" Target="../media/image142.png"/><Relationship Id="rId26" Type="http://schemas.openxmlformats.org/officeDocument/2006/relationships/image" Target="../media/image150.png"/><Relationship Id="rId21" Type="http://schemas.openxmlformats.org/officeDocument/2006/relationships/image" Target="../media/image145.png"/><Relationship Id="rId34" Type="http://schemas.openxmlformats.org/officeDocument/2006/relationships/image" Target="../media/image158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17" Type="http://schemas.openxmlformats.org/officeDocument/2006/relationships/image" Target="../media/image141.png"/><Relationship Id="rId25" Type="http://schemas.openxmlformats.org/officeDocument/2006/relationships/image" Target="../media/image149.png"/><Relationship Id="rId33" Type="http://schemas.openxmlformats.org/officeDocument/2006/relationships/image" Target="../media/image157.png"/><Relationship Id="rId2" Type="http://schemas.openxmlformats.org/officeDocument/2006/relationships/image" Target="../media/image126.png"/><Relationship Id="rId16" Type="http://schemas.openxmlformats.org/officeDocument/2006/relationships/image" Target="../media/image140.png"/><Relationship Id="rId20" Type="http://schemas.openxmlformats.org/officeDocument/2006/relationships/image" Target="../media/image144.png"/><Relationship Id="rId29" Type="http://schemas.openxmlformats.org/officeDocument/2006/relationships/image" Target="../media/image1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24" Type="http://schemas.openxmlformats.org/officeDocument/2006/relationships/image" Target="../media/image148.png"/><Relationship Id="rId32" Type="http://schemas.openxmlformats.org/officeDocument/2006/relationships/image" Target="../media/image156.png"/><Relationship Id="rId37" Type="http://schemas.openxmlformats.org/officeDocument/2006/relationships/image" Target="../media/image161.png"/><Relationship Id="rId5" Type="http://schemas.openxmlformats.org/officeDocument/2006/relationships/image" Target="../media/image129.png"/><Relationship Id="rId15" Type="http://schemas.openxmlformats.org/officeDocument/2006/relationships/image" Target="../media/image139.png"/><Relationship Id="rId23" Type="http://schemas.openxmlformats.org/officeDocument/2006/relationships/image" Target="../media/image147.png"/><Relationship Id="rId28" Type="http://schemas.openxmlformats.org/officeDocument/2006/relationships/image" Target="../media/image152.png"/><Relationship Id="rId36" Type="http://schemas.openxmlformats.org/officeDocument/2006/relationships/image" Target="../media/image160.png"/><Relationship Id="rId10" Type="http://schemas.openxmlformats.org/officeDocument/2006/relationships/image" Target="../media/image134.png"/><Relationship Id="rId19" Type="http://schemas.openxmlformats.org/officeDocument/2006/relationships/image" Target="../media/image143.png"/><Relationship Id="rId31" Type="http://schemas.openxmlformats.org/officeDocument/2006/relationships/image" Target="../media/image155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Relationship Id="rId22" Type="http://schemas.openxmlformats.org/officeDocument/2006/relationships/image" Target="../media/image146.png"/><Relationship Id="rId27" Type="http://schemas.openxmlformats.org/officeDocument/2006/relationships/image" Target="../media/image151.png"/><Relationship Id="rId30" Type="http://schemas.openxmlformats.org/officeDocument/2006/relationships/image" Target="../media/image154.png"/><Relationship Id="rId35" Type="http://schemas.openxmlformats.org/officeDocument/2006/relationships/image" Target="../media/image159.png"/><Relationship Id="rId8" Type="http://schemas.openxmlformats.org/officeDocument/2006/relationships/image" Target="../media/image132.png"/><Relationship Id="rId3" Type="http://schemas.openxmlformats.org/officeDocument/2006/relationships/image" Target="../media/image1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jpg"/><Relationship Id="rId2" Type="http://schemas.openxmlformats.org/officeDocument/2006/relationships/image" Target="../media/image16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jpg"/><Relationship Id="rId5" Type="http://schemas.openxmlformats.org/officeDocument/2006/relationships/image" Target="../media/image165.jpg"/><Relationship Id="rId4" Type="http://schemas.openxmlformats.org/officeDocument/2006/relationships/image" Target="../media/image16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jpg"/><Relationship Id="rId13" Type="http://schemas.openxmlformats.org/officeDocument/2006/relationships/image" Target="../media/image182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12" Type="http://schemas.openxmlformats.org/officeDocument/2006/relationships/image" Target="../media/image181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11" Type="http://schemas.openxmlformats.org/officeDocument/2006/relationships/image" Target="../media/image180.png"/><Relationship Id="rId5" Type="http://schemas.openxmlformats.org/officeDocument/2006/relationships/image" Target="../media/image174.png"/><Relationship Id="rId15" Type="http://schemas.openxmlformats.org/officeDocument/2006/relationships/image" Target="../media/image184.png"/><Relationship Id="rId10" Type="http://schemas.openxmlformats.org/officeDocument/2006/relationships/image" Target="../media/image179.png"/><Relationship Id="rId4" Type="http://schemas.openxmlformats.org/officeDocument/2006/relationships/image" Target="../media/image173.png"/><Relationship Id="rId9" Type="http://schemas.openxmlformats.org/officeDocument/2006/relationships/image" Target="../media/image178.png"/><Relationship Id="rId14" Type="http://schemas.openxmlformats.org/officeDocument/2006/relationships/image" Target="../media/image18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hyperlink" Target="http://www.hindawi.com/journals/tswj/2015/787451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jpg"/><Relationship Id="rId2" Type="http://schemas.openxmlformats.org/officeDocument/2006/relationships/image" Target="../media/image18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8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5873" y="3803399"/>
            <a:ext cx="7741920" cy="112736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30"/>
              </a:spcBef>
            </a:pPr>
            <a:r>
              <a:rPr lang="en-US" sz="2100" b="1" dirty="0">
                <a:latin typeface="Calibri"/>
                <a:cs typeface="Calibri"/>
              </a:rPr>
              <a:t>KANIA GUPTA</a:t>
            </a:r>
            <a:endParaRPr sz="21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1750" spc="-10" dirty="0">
                <a:latin typeface="Calibri"/>
                <a:cs typeface="Calibri"/>
              </a:rPr>
              <a:t>Kyushu</a:t>
            </a:r>
            <a:r>
              <a:rPr sz="1750" spc="-4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Institute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of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Technology</a:t>
            </a:r>
            <a:endParaRPr sz="1750" dirty="0">
              <a:latin typeface="Calibri"/>
              <a:cs typeface="Calibri"/>
            </a:endParaRPr>
          </a:p>
          <a:p>
            <a:pPr marL="419100" marR="412115" algn="ctr">
              <a:lnSpc>
                <a:spcPct val="132000"/>
              </a:lnSpc>
            </a:pPr>
            <a:r>
              <a:rPr lang="en-US" sz="1750" dirty="0">
                <a:latin typeface="Calibri"/>
                <a:cs typeface="Calibri"/>
              </a:rPr>
              <a:t>Interim Presentation</a:t>
            </a:r>
            <a:endParaRPr sz="17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6421" y="2245867"/>
            <a:ext cx="7797165" cy="13728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indent="1905" algn="ctr">
              <a:lnSpc>
                <a:spcPct val="90200"/>
              </a:lnSpc>
              <a:spcBef>
                <a:spcPts val="475"/>
              </a:spcBef>
            </a:pPr>
            <a:r>
              <a:rPr lang="en-US" dirty="0">
                <a:solidFill>
                  <a:srgbClr val="000000"/>
                </a:solidFill>
              </a:rPr>
              <a:t>WIP : </a:t>
            </a:r>
            <a:r>
              <a:rPr lang="en-US" dirty="0"/>
              <a:t>Parkinson’s wearing-off Detection: Forecasting, App Design, and Behavior Feedback</a:t>
            </a:r>
            <a:endParaRPr spc="-1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76D46-6724-1C39-3664-A02B794BFBFF}"/>
              </a:ext>
            </a:extLst>
          </p:cNvPr>
          <p:cNvSpPr txBox="1"/>
          <p:nvPr/>
        </p:nvSpPr>
        <p:spPr>
          <a:xfrm>
            <a:off x="9994900" y="698182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083" y="1908150"/>
            <a:ext cx="7131684" cy="406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marR="5080" indent="-198755">
              <a:lnSpc>
                <a:spcPct val="109800"/>
              </a:lnSpc>
              <a:spcBef>
                <a:spcPts val="100"/>
              </a:spcBef>
              <a:buFont typeface="Arial MT"/>
              <a:buChar char="•"/>
              <a:tabLst>
                <a:tab pos="243204" algn="l"/>
              </a:tabLst>
            </a:pPr>
            <a:r>
              <a:rPr sz="2450" dirty="0">
                <a:latin typeface="Calibri"/>
                <a:cs typeface="Calibri"/>
              </a:rPr>
              <a:t>Data</a:t>
            </a:r>
            <a:r>
              <a:rPr sz="2450" spc="-8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collection</a:t>
            </a:r>
            <a:r>
              <a:rPr sz="2450" spc="-7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tool</a:t>
            </a:r>
            <a:r>
              <a:rPr sz="2450" spc="-8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to</a:t>
            </a:r>
            <a:r>
              <a:rPr sz="2450" spc="-7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record</a:t>
            </a:r>
            <a:r>
              <a:rPr sz="2450" spc="-8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experienced</a:t>
            </a:r>
            <a:r>
              <a:rPr sz="2450" spc="-8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symptoms 	</a:t>
            </a:r>
            <a:r>
              <a:rPr sz="2450" dirty="0">
                <a:latin typeface="Calibri"/>
                <a:cs typeface="Calibri"/>
              </a:rPr>
              <a:t>(using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Japanese </a:t>
            </a:r>
            <a:r>
              <a:rPr sz="2450" spc="-25" dirty="0">
                <a:latin typeface="Calibri"/>
                <a:cs typeface="Calibri"/>
              </a:rPr>
              <a:t>Wearing-</a:t>
            </a:r>
            <a:r>
              <a:rPr sz="2450" dirty="0">
                <a:latin typeface="Calibri"/>
                <a:cs typeface="Calibri"/>
              </a:rPr>
              <a:t>Off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Questionnaire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or </a:t>
            </a:r>
            <a:r>
              <a:rPr sz="2450" spc="-35" dirty="0">
                <a:latin typeface="Calibri"/>
                <a:cs typeface="Calibri"/>
              </a:rPr>
              <a:t>WoQ-</a:t>
            </a:r>
            <a:r>
              <a:rPr sz="2450" spc="-25" dirty="0">
                <a:latin typeface="Calibri"/>
                <a:cs typeface="Calibri"/>
              </a:rPr>
              <a:t>9)</a:t>
            </a:r>
            <a:endParaRPr sz="2450" dirty="0">
              <a:latin typeface="Calibri"/>
              <a:cs typeface="Calibri"/>
            </a:endParaRPr>
          </a:p>
          <a:p>
            <a:pPr marL="613410" lvl="1" indent="-200025">
              <a:lnSpc>
                <a:spcPts val="2445"/>
              </a:lnSpc>
              <a:buFont typeface="Arial MT"/>
              <a:buChar char="•"/>
              <a:tabLst>
                <a:tab pos="613410" algn="l"/>
              </a:tabLst>
            </a:pPr>
            <a:r>
              <a:rPr sz="2100" spc="-10" dirty="0">
                <a:latin typeface="Calibri"/>
                <a:cs typeface="Calibri"/>
              </a:rPr>
              <a:t>Tremors</a:t>
            </a:r>
            <a:endParaRPr sz="2100" dirty="0">
              <a:latin typeface="Calibri"/>
              <a:cs typeface="Calibri"/>
            </a:endParaRPr>
          </a:p>
          <a:p>
            <a:pPr marL="613410" lvl="1" indent="-200025">
              <a:lnSpc>
                <a:spcPts val="2460"/>
              </a:lnSpc>
              <a:buFont typeface="Arial MT"/>
              <a:buChar char="•"/>
              <a:tabLst>
                <a:tab pos="613410" algn="l"/>
              </a:tabLst>
            </a:pPr>
            <a:r>
              <a:rPr sz="2100" dirty="0">
                <a:latin typeface="Calibri"/>
                <a:cs typeface="Calibri"/>
              </a:rPr>
              <a:t>Slowing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down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movement</a:t>
            </a:r>
            <a:endParaRPr sz="2100" dirty="0">
              <a:latin typeface="Calibri"/>
              <a:cs typeface="Calibri"/>
            </a:endParaRPr>
          </a:p>
          <a:p>
            <a:pPr marL="613410" lvl="1" indent="-200025">
              <a:lnSpc>
                <a:spcPts val="2455"/>
              </a:lnSpc>
              <a:buFont typeface="Arial MT"/>
              <a:buChar char="•"/>
              <a:tabLst>
                <a:tab pos="613410" algn="l"/>
              </a:tabLst>
            </a:pPr>
            <a:r>
              <a:rPr sz="2100" dirty="0">
                <a:latin typeface="Calibri"/>
                <a:cs typeface="Calibri"/>
              </a:rPr>
              <a:t>Change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mood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/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Depression</a:t>
            </a:r>
            <a:endParaRPr sz="2100" dirty="0">
              <a:latin typeface="Calibri"/>
              <a:cs typeface="Calibri"/>
            </a:endParaRPr>
          </a:p>
          <a:p>
            <a:pPr marL="613410" lvl="1" indent="-200025">
              <a:lnSpc>
                <a:spcPts val="2455"/>
              </a:lnSpc>
              <a:buFont typeface="Arial MT"/>
              <a:buChar char="•"/>
              <a:tabLst>
                <a:tab pos="613410" algn="l"/>
              </a:tabLst>
            </a:pPr>
            <a:r>
              <a:rPr sz="2100" dirty="0">
                <a:latin typeface="Calibri"/>
                <a:cs typeface="Calibri"/>
              </a:rPr>
              <a:t>Rigidity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muscles</a:t>
            </a:r>
            <a:endParaRPr sz="2100" dirty="0">
              <a:latin typeface="Calibri"/>
              <a:cs typeface="Calibri"/>
            </a:endParaRPr>
          </a:p>
          <a:p>
            <a:pPr marL="613410" lvl="1" indent="-200025">
              <a:lnSpc>
                <a:spcPts val="2460"/>
              </a:lnSpc>
              <a:buFont typeface="Arial MT"/>
              <a:buChar char="•"/>
              <a:tabLst>
                <a:tab pos="613410" algn="l"/>
              </a:tabLst>
            </a:pPr>
            <a:r>
              <a:rPr sz="2100" dirty="0">
                <a:latin typeface="Calibri"/>
                <a:cs typeface="Calibri"/>
              </a:rPr>
              <a:t>Sharp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pain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/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Prolonged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dull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pain</a:t>
            </a:r>
            <a:endParaRPr sz="2100" dirty="0">
              <a:latin typeface="Calibri"/>
              <a:cs typeface="Calibri"/>
            </a:endParaRPr>
          </a:p>
          <a:p>
            <a:pPr marL="613410" lvl="1" indent="-200025">
              <a:lnSpc>
                <a:spcPts val="2455"/>
              </a:lnSpc>
              <a:buFont typeface="Arial MT"/>
              <a:buChar char="•"/>
              <a:tabLst>
                <a:tab pos="613410" algn="l"/>
              </a:tabLst>
            </a:pPr>
            <a:r>
              <a:rPr sz="2100" dirty="0">
                <a:latin typeface="Calibri"/>
                <a:cs typeface="Calibri"/>
              </a:rPr>
              <a:t>Impairment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complex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movement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hands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&amp;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fingers</a:t>
            </a:r>
            <a:endParaRPr sz="2100" dirty="0">
              <a:latin typeface="Calibri"/>
              <a:cs typeface="Calibri"/>
            </a:endParaRPr>
          </a:p>
          <a:p>
            <a:pPr marL="613410" lvl="1" indent="-200025">
              <a:lnSpc>
                <a:spcPts val="2455"/>
              </a:lnSpc>
              <a:buFont typeface="Arial MT"/>
              <a:buChar char="•"/>
              <a:tabLst>
                <a:tab pos="613410" algn="l"/>
              </a:tabLst>
            </a:pPr>
            <a:r>
              <a:rPr sz="2100" dirty="0">
                <a:latin typeface="Calibri"/>
                <a:cs typeface="Calibri"/>
              </a:rPr>
              <a:t>Difficulty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integrating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thoughts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/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slowing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down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thought</a:t>
            </a:r>
            <a:endParaRPr sz="2100" dirty="0">
              <a:latin typeface="Calibri"/>
              <a:cs typeface="Calibri"/>
            </a:endParaRPr>
          </a:p>
          <a:p>
            <a:pPr marL="613410" lvl="1" indent="-200025">
              <a:lnSpc>
                <a:spcPts val="2460"/>
              </a:lnSpc>
              <a:buFont typeface="Arial MT"/>
              <a:buChar char="•"/>
              <a:tabLst>
                <a:tab pos="613410" algn="l"/>
              </a:tabLst>
            </a:pPr>
            <a:r>
              <a:rPr sz="2100" dirty="0">
                <a:latin typeface="Calibri"/>
                <a:cs typeface="Calibri"/>
              </a:rPr>
              <a:t>Anxiety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/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Panic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attacks</a:t>
            </a:r>
            <a:endParaRPr sz="2100" dirty="0">
              <a:latin typeface="Calibri"/>
              <a:cs typeface="Calibri"/>
            </a:endParaRPr>
          </a:p>
          <a:p>
            <a:pPr marL="613410" lvl="1" indent="-200025">
              <a:lnSpc>
                <a:spcPts val="2490"/>
              </a:lnSpc>
              <a:buFont typeface="Arial MT"/>
              <a:buChar char="•"/>
              <a:tabLst>
                <a:tab pos="613410" algn="l"/>
              </a:tabLst>
            </a:pPr>
            <a:r>
              <a:rPr sz="2100" dirty="0">
                <a:latin typeface="Calibri"/>
                <a:cs typeface="Calibri"/>
              </a:rPr>
              <a:t>Muscle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spasm</a:t>
            </a:r>
            <a:endParaRPr sz="2100" dirty="0">
              <a:latin typeface="Calibri"/>
              <a:cs typeface="Calibri"/>
            </a:endParaRPr>
          </a:p>
          <a:p>
            <a:pPr marL="211454" indent="-19875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211454" algn="l"/>
              </a:tabLst>
            </a:pPr>
            <a:r>
              <a:rPr sz="2450" dirty="0">
                <a:latin typeface="Calibri"/>
                <a:cs typeface="Calibri"/>
              </a:rPr>
              <a:t>Drug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intake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and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its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effects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were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also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part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of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spc="-35" dirty="0">
                <a:latin typeface="Calibri"/>
                <a:cs typeface="Calibri"/>
              </a:rPr>
              <a:t>WoQ-</a:t>
            </a:r>
            <a:r>
              <a:rPr sz="2450" spc="-50" dirty="0">
                <a:latin typeface="Calibri"/>
                <a:cs typeface="Calibri"/>
              </a:rPr>
              <a:t>9</a:t>
            </a:r>
            <a:endParaRPr sz="245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5582" y="2421982"/>
            <a:ext cx="1895163" cy="36618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92965" y="1374900"/>
            <a:ext cx="5483225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Smartphone</a:t>
            </a:r>
            <a:r>
              <a:rPr sz="28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ts val="159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86063" y="1280922"/>
            <a:ext cx="6299200" cy="609600"/>
          </a:xfrm>
          <a:prstGeom prst="rect">
            <a:avLst/>
          </a:prstGeom>
          <a:solidFill>
            <a:srgbClr val="6125ED"/>
          </a:solidFill>
        </p:spPr>
        <p:txBody>
          <a:bodyPr vert="horz" wrap="square" lIns="0" tIns="60960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480"/>
              </a:spcBef>
            </a:pPr>
            <a:r>
              <a:rPr sz="2800" dirty="0">
                <a:solidFill>
                  <a:srgbClr val="FFFFFF"/>
                </a:solidFill>
              </a:rPr>
              <a:t>Smartphone</a:t>
            </a:r>
            <a:r>
              <a:rPr sz="2800" spc="-17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Application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Dataset</a:t>
            </a:r>
            <a:endParaRPr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72EB60-E090-121C-0E6C-04ABA3F6C7D3}"/>
              </a:ext>
            </a:extLst>
          </p:cNvPr>
          <p:cNvSpPr txBox="1"/>
          <p:nvPr/>
        </p:nvSpPr>
        <p:spPr>
          <a:xfrm>
            <a:off x="241299" y="6083876"/>
            <a:ext cx="97316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1454" indent="-19875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211454" algn="l"/>
              </a:tabLst>
            </a:pPr>
            <a:r>
              <a:rPr lang="en-US" sz="2400" dirty="0">
                <a:latin typeface="Calibri"/>
                <a:cs typeface="Calibri"/>
              </a:rPr>
              <a:t>Age, Gender, Hoehn and Yahr PD Stage, PDQ-8 QoL response (one time)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27631-AE2A-745A-8684-A76D78A81006}"/>
              </a:ext>
            </a:extLst>
          </p:cNvPr>
          <p:cNvSpPr txBox="1"/>
          <p:nvPr/>
        </p:nvSpPr>
        <p:spPr>
          <a:xfrm>
            <a:off x="4443031" y="794395"/>
            <a:ext cx="534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Experiments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401A81-C6C7-8085-EEEA-2C6760617E40}"/>
              </a:ext>
            </a:extLst>
          </p:cNvPr>
          <p:cNvSpPr txBox="1"/>
          <p:nvPr/>
        </p:nvSpPr>
        <p:spPr>
          <a:xfrm>
            <a:off x="4508500" y="733425"/>
            <a:ext cx="534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Experiments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DA7ACEC0-869D-116F-CBC4-9AB55C3331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7681" y="1266825"/>
            <a:ext cx="5218037" cy="492443"/>
          </a:xfrm>
          <a:prstGeom prst="rect">
            <a:avLst/>
          </a:prstGeom>
          <a:solidFill>
            <a:srgbClr val="6125ED"/>
          </a:solidFill>
        </p:spPr>
        <p:txBody>
          <a:bodyPr vert="horz" wrap="square" lIns="0" tIns="60960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480"/>
              </a:spcBef>
            </a:pPr>
            <a:r>
              <a:rPr lang="en-US" sz="2800" dirty="0">
                <a:solidFill>
                  <a:srgbClr val="FFFFFF"/>
                </a:solidFill>
              </a:rPr>
              <a:t>Participant Demographics </a:t>
            </a:r>
            <a:endParaRPr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30AF8F-C214-461A-5217-AA07AF0F5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2333625"/>
            <a:ext cx="9751706" cy="35958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4D0DFA0-B6A5-4E53-69BD-0F63770601A7}"/>
              </a:ext>
            </a:extLst>
          </p:cNvPr>
          <p:cNvSpPr txBox="1"/>
          <p:nvPr/>
        </p:nvSpPr>
        <p:spPr>
          <a:xfrm>
            <a:off x="9903426" y="68189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03127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452501" y="1347083"/>
            <a:ext cx="378777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85"/>
              </a:lnSpc>
            </a:pPr>
            <a:r>
              <a:rPr sz="315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3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b="1" spc="-10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endParaRPr sz="315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69013" y="3996944"/>
            <a:ext cx="84772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ts val="159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AC0B84-C01F-BD7C-E073-D2BBC612DE72}"/>
              </a:ext>
            </a:extLst>
          </p:cNvPr>
          <p:cNvSpPr txBox="1"/>
          <p:nvPr/>
        </p:nvSpPr>
        <p:spPr>
          <a:xfrm>
            <a:off x="4134566" y="775783"/>
            <a:ext cx="534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Results and Discussion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97AC6B5-7BBF-6783-6EF6-4E34662E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100" y="1325016"/>
            <a:ext cx="10090017" cy="246221"/>
          </a:xfrm>
        </p:spPr>
        <p:txBody>
          <a:bodyPr/>
          <a:lstStyle/>
          <a:p>
            <a:r>
              <a:rPr lang="en-US" sz="1600" dirty="0"/>
              <a:t>Best hyperparameter configuration performance on the validation set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EA4D5A0-0CD4-7EF7-69EA-F4870267E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926194"/>
              </p:ext>
            </p:extLst>
          </p:nvPr>
        </p:nvGraphicFramePr>
        <p:xfrm>
          <a:off x="269998" y="1875263"/>
          <a:ext cx="4811984" cy="229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996">
                  <a:extLst>
                    <a:ext uri="{9D8B030D-6E8A-4147-A177-3AD203B41FA5}">
                      <a16:colId xmlns:a16="http://schemas.microsoft.com/office/drawing/2014/main" val="2759439878"/>
                    </a:ext>
                  </a:extLst>
                </a:gridCol>
                <a:gridCol w="1202996">
                  <a:extLst>
                    <a:ext uri="{9D8B030D-6E8A-4147-A177-3AD203B41FA5}">
                      <a16:colId xmlns:a16="http://schemas.microsoft.com/office/drawing/2014/main" val="2000220988"/>
                    </a:ext>
                  </a:extLst>
                </a:gridCol>
                <a:gridCol w="1202996">
                  <a:extLst>
                    <a:ext uri="{9D8B030D-6E8A-4147-A177-3AD203B41FA5}">
                      <a16:colId xmlns:a16="http://schemas.microsoft.com/office/drawing/2014/main" val="3494853902"/>
                    </a:ext>
                  </a:extLst>
                </a:gridCol>
                <a:gridCol w="1202996">
                  <a:extLst>
                    <a:ext uri="{9D8B030D-6E8A-4147-A177-3AD203B41FA5}">
                      <a16:colId xmlns:a16="http://schemas.microsoft.com/office/drawing/2014/main" val="1570143633"/>
                    </a:ext>
                  </a:extLst>
                </a:gridCol>
              </a:tblGrid>
              <a:tr h="36520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Balanced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19190"/>
                  </a:ext>
                </a:extLst>
              </a:tr>
              <a:tr h="370278">
                <a:tc>
                  <a:txBody>
                    <a:bodyPr/>
                    <a:lstStyle/>
                    <a:p>
                      <a:r>
                        <a:rPr lang="en-US" sz="1200" dirty="0"/>
                        <a:t>Initial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1436"/>
                  </a:ext>
                </a:extLst>
              </a:tr>
              <a:tr h="370278">
                <a:tc>
                  <a:txBody>
                    <a:bodyPr/>
                    <a:lstStyle/>
                    <a:p>
                      <a:r>
                        <a:rPr lang="en-US" sz="1200" dirty="0"/>
                        <a:t>Feature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0.4990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0.5957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05638"/>
                  </a:ext>
                </a:extLst>
              </a:tr>
              <a:tr h="370278">
                <a:tc>
                  <a:txBody>
                    <a:bodyPr/>
                    <a:lstStyle/>
                    <a:p>
                      <a:r>
                        <a:rPr lang="en-US" sz="1200" dirty="0"/>
                        <a:t>Class Imbalance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438730"/>
                  </a:ext>
                </a:extLst>
              </a:tr>
              <a:tr h="370278">
                <a:tc>
                  <a:txBody>
                    <a:bodyPr/>
                    <a:lstStyle/>
                    <a:p>
                      <a:r>
                        <a:rPr lang="en-US" sz="1200" dirty="0"/>
                        <a:t>Feature Selection + Class Imbalance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0.4419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0.6662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30142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7C64F22-ADF9-9390-469D-3768FCC7C4DD}"/>
              </a:ext>
            </a:extLst>
          </p:cNvPr>
          <p:cNvSpPr txBox="1"/>
          <p:nvPr/>
        </p:nvSpPr>
        <p:spPr>
          <a:xfrm>
            <a:off x="1819504" y="153938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Participant1_15mins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549A5F-DA68-6A58-FCD0-FA7083244CDB}"/>
              </a:ext>
            </a:extLst>
          </p:cNvPr>
          <p:cNvSpPr txBox="1"/>
          <p:nvPr/>
        </p:nvSpPr>
        <p:spPr>
          <a:xfrm>
            <a:off x="6711462" y="1520442"/>
            <a:ext cx="534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Participant1_15secs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CDD578-53BE-7C3C-E1A8-C6C47752C24F}"/>
              </a:ext>
            </a:extLst>
          </p:cNvPr>
          <p:cNvSpPr txBox="1"/>
          <p:nvPr/>
        </p:nvSpPr>
        <p:spPr>
          <a:xfrm>
            <a:off x="6746574" y="4507497"/>
            <a:ext cx="247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Participant2_15secs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A3E560-E675-0C49-7913-EB993A8D4900}"/>
              </a:ext>
            </a:extLst>
          </p:cNvPr>
          <p:cNvSpPr txBox="1"/>
          <p:nvPr/>
        </p:nvSpPr>
        <p:spPr>
          <a:xfrm>
            <a:off x="1853719" y="4442431"/>
            <a:ext cx="2331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Participant2_15mins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990C0A3-7578-E6F1-6AD0-4EA30126E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008823"/>
              </p:ext>
            </p:extLst>
          </p:nvPr>
        </p:nvGraphicFramePr>
        <p:xfrm>
          <a:off x="5419791" y="1875263"/>
          <a:ext cx="4811984" cy="229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996">
                  <a:extLst>
                    <a:ext uri="{9D8B030D-6E8A-4147-A177-3AD203B41FA5}">
                      <a16:colId xmlns:a16="http://schemas.microsoft.com/office/drawing/2014/main" val="2759439878"/>
                    </a:ext>
                  </a:extLst>
                </a:gridCol>
                <a:gridCol w="1202996">
                  <a:extLst>
                    <a:ext uri="{9D8B030D-6E8A-4147-A177-3AD203B41FA5}">
                      <a16:colId xmlns:a16="http://schemas.microsoft.com/office/drawing/2014/main" val="2000220988"/>
                    </a:ext>
                  </a:extLst>
                </a:gridCol>
                <a:gridCol w="1202996">
                  <a:extLst>
                    <a:ext uri="{9D8B030D-6E8A-4147-A177-3AD203B41FA5}">
                      <a16:colId xmlns:a16="http://schemas.microsoft.com/office/drawing/2014/main" val="3494853902"/>
                    </a:ext>
                  </a:extLst>
                </a:gridCol>
                <a:gridCol w="1202996">
                  <a:extLst>
                    <a:ext uri="{9D8B030D-6E8A-4147-A177-3AD203B41FA5}">
                      <a16:colId xmlns:a16="http://schemas.microsoft.com/office/drawing/2014/main" val="1570143633"/>
                    </a:ext>
                  </a:extLst>
                </a:gridCol>
              </a:tblGrid>
              <a:tr h="36520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Balanced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19190"/>
                  </a:ext>
                </a:extLst>
              </a:tr>
              <a:tr h="370278">
                <a:tc>
                  <a:txBody>
                    <a:bodyPr/>
                    <a:lstStyle/>
                    <a:p>
                      <a:r>
                        <a:rPr lang="en-US" sz="1200" dirty="0"/>
                        <a:t>Initial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0.4771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1436"/>
                  </a:ext>
                </a:extLst>
              </a:tr>
              <a:tr h="370278">
                <a:tc>
                  <a:txBody>
                    <a:bodyPr/>
                    <a:lstStyle/>
                    <a:p>
                      <a:r>
                        <a:rPr lang="en-US" sz="1200" dirty="0"/>
                        <a:t>Feature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0.4582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05638"/>
                  </a:ext>
                </a:extLst>
              </a:tr>
              <a:tr h="370278">
                <a:tc>
                  <a:txBody>
                    <a:bodyPr/>
                    <a:lstStyle/>
                    <a:p>
                      <a:r>
                        <a:rPr lang="en-US" sz="1200" dirty="0"/>
                        <a:t>Class Imbalance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0.6224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438730"/>
                  </a:ext>
                </a:extLst>
              </a:tr>
              <a:tr h="370278">
                <a:tc>
                  <a:txBody>
                    <a:bodyPr/>
                    <a:lstStyle/>
                    <a:p>
                      <a:r>
                        <a:rPr lang="en-US" sz="1200" dirty="0"/>
                        <a:t>Feature Selection + Class Imbalance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0.4827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0.5223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301420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6E83249-C848-EFA2-6663-DB09E60DA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56410"/>
              </p:ext>
            </p:extLst>
          </p:nvPr>
        </p:nvGraphicFramePr>
        <p:xfrm>
          <a:off x="280052" y="4875952"/>
          <a:ext cx="4811984" cy="229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996">
                  <a:extLst>
                    <a:ext uri="{9D8B030D-6E8A-4147-A177-3AD203B41FA5}">
                      <a16:colId xmlns:a16="http://schemas.microsoft.com/office/drawing/2014/main" val="2759439878"/>
                    </a:ext>
                  </a:extLst>
                </a:gridCol>
                <a:gridCol w="1202996">
                  <a:extLst>
                    <a:ext uri="{9D8B030D-6E8A-4147-A177-3AD203B41FA5}">
                      <a16:colId xmlns:a16="http://schemas.microsoft.com/office/drawing/2014/main" val="2000220988"/>
                    </a:ext>
                  </a:extLst>
                </a:gridCol>
                <a:gridCol w="1202996">
                  <a:extLst>
                    <a:ext uri="{9D8B030D-6E8A-4147-A177-3AD203B41FA5}">
                      <a16:colId xmlns:a16="http://schemas.microsoft.com/office/drawing/2014/main" val="3494853902"/>
                    </a:ext>
                  </a:extLst>
                </a:gridCol>
                <a:gridCol w="1202996">
                  <a:extLst>
                    <a:ext uri="{9D8B030D-6E8A-4147-A177-3AD203B41FA5}">
                      <a16:colId xmlns:a16="http://schemas.microsoft.com/office/drawing/2014/main" val="1570143633"/>
                    </a:ext>
                  </a:extLst>
                </a:gridCol>
              </a:tblGrid>
              <a:tr h="36520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Balanced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19190"/>
                  </a:ext>
                </a:extLst>
              </a:tr>
              <a:tr h="370278">
                <a:tc>
                  <a:txBody>
                    <a:bodyPr/>
                    <a:lstStyle/>
                    <a:p>
                      <a:r>
                        <a:rPr lang="en-US" sz="1200" dirty="0"/>
                        <a:t>Initial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0.6660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0.1081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0.0580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1436"/>
                  </a:ext>
                </a:extLst>
              </a:tr>
              <a:tr h="370278">
                <a:tc>
                  <a:txBody>
                    <a:bodyPr/>
                    <a:lstStyle/>
                    <a:p>
                      <a:r>
                        <a:rPr lang="en-US" sz="1200" dirty="0"/>
                        <a:t>Feature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0.6922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0.1308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05638"/>
                  </a:ext>
                </a:extLst>
              </a:tr>
              <a:tr h="370278">
                <a:tc>
                  <a:txBody>
                    <a:bodyPr/>
                    <a:lstStyle/>
                    <a:p>
                      <a:r>
                        <a:rPr lang="en-US" sz="1200" dirty="0"/>
                        <a:t>Class Imbalance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0.1959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0.1384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438730"/>
                  </a:ext>
                </a:extLst>
              </a:tr>
              <a:tr h="370278">
                <a:tc>
                  <a:txBody>
                    <a:bodyPr/>
                    <a:lstStyle/>
                    <a:p>
                      <a:r>
                        <a:rPr lang="en-US" sz="1200" dirty="0"/>
                        <a:t>Feature Selection + Class Imbalance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0.1358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30142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F40E7838-F23C-6E36-27A1-BB4E047D9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165057"/>
              </p:ext>
            </p:extLst>
          </p:nvPr>
        </p:nvGraphicFramePr>
        <p:xfrm>
          <a:off x="5434135" y="4875952"/>
          <a:ext cx="4811984" cy="229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996">
                  <a:extLst>
                    <a:ext uri="{9D8B030D-6E8A-4147-A177-3AD203B41FA5}">
                      <a16:colId xmlns:a16="http://schemas.microsoft.com/office/drawing/2014/main" val="2759439878"/>
                    </a:ext>
                  </a:extLst>
                </a:gridCol>
                <a:gridCol w="1202996">
                  <a:extLst>
                    <a:ext uri="{9D8B030D-6E8A-4147-A177-3AD203B41FA5}">
                      <a16:colId xmlns:a16="http://schemas.microsoft.com/office/drawing/2014/main" val="2000220988"/>
                    </a:ext>
                  </a:extLst>
                </a:gridCol>
                <a:gridCol w="1202996">
                  <a:extLst>
                    <a:ext uri="{9D8B030D-6E8A-4147-A177-3AD203B41FA5}">
                      <a16:colId xmlns:a16="http://schemas.microsoft.com/office/drawing/2014/main" val="3494853902"/>
                    </a:ext>
                  </a:extLst>
                </a:gridCol>
                <a:gridCol w="1202996">
                  <a:extLst>
                    <a:ext uri="{9D8B030D-6E8A-4147-A177-3AD203B41FA5}">
                      <a16:colId xmlns:a16="http://schemas.microsoft.com/office/drawing/2014/main" val="1570143633"/>
                    </a:ext>
                  </a:extLst>
                </a:gridCol>
              </a:tblGrid>
              <a:tr h="36520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Balanced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19190"/>
                  </a:ext>
                </a:extLst>
              </a:tr>
              <a:tr h="370278">
                <a:tc>
                  <a:txBody>
                    <a:bodyPr/>
                    <a:lstStyle/>
                    <a:p>
                      <a:r>
                        <a:rPr lang="en-US" sz="1200" dirty="0"/>
                        <a:t>Initial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0.6588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1436"/>
                  </a:ext>
                </a:extLst>
              </a:tr>
              <a:tr h="370278">
                <a:tc>
                  <a:txBody>
                    <a:bodyPr/>
                    <a:lstStyle/>
                    <a:p>
                      <a:r>
                        <a:rPr lang="en-US" sz="1200" dirty="0"/>
                        <a:t>Feature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0.6583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05638"/>
                  </a:ext>
                </a:extLst>
              </a:tr>
              <a:tr h="370278">
                <a:tc>
                  <a:txBody>
                    <a:bodyPr/>
                    <a:lstStyle/>
                    <a:p>
                      <a:r>
                        <a:rPr lang="en-US" sz="1200" dirty="0"/>
                        <a:t>Class Imbalance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0.1016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438730"/>
                  </a:ext>
                </a:extLst>
              </a:tr>
              <a:tr h="370278">
                <a:tc>
                  <a:txBody>
                    <a:bodyPr/>
                    <a:lstStyle/>
                    <a:p>
                      <a:r>
                        <a:rPr lang="en-US" sz="1200" dirty="0"/>
                        <a:t>Feature Selection + Class Imbalance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0.1544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301420"/>
                  </a:ext>
                </a:extLst>
              </a:tr>
            </a:tbl>
          </a:graphicData>
        </a:graphic>
      </p:graphicFrame>
      <p:sp>
        <p:nvSpPr>
          <p:cNvPr id="42" name="Oval 41">
            <a:extLst>
              <a:ext uri="{FF2B5EF4-FFF2-40B4-BE49-F238E27FC236}">
                <a16:creationId xmlns:a16="http://schemas.microsoft.com/office/drawing/2014/main" id="{AB8D619C-A5FF-9EA6-4DBC-5B7AD32CC7AE}"/>
              </a:ext>
            </a:extLst>
          </p:cNvPr>
          <p:cNvSpPr/>
          <p:nvPr/>
        </p:nvSpPr>
        <p:spPr>
          <a:xfrm>
            <a:off x="1499086" y="2720232"/>
            <a:ext cx="770280" cy="3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FA4A73A-49D6-5DAA-947E-C11058B1AF34}"/>
              </a:ext>
            </a:extLst>
          </p:cNvPr>
          <p:cNvSpPr/>
          <p:nvPr/>
        </p:nvSpPr>
        <p:spPr>
          <a:xfrm>
            <a:off x="6638484" y="3179364"/>
            <a:ext cx="915489" cy="3569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ED74589-08F6-BF22-D774-F7CF388369D7}"/>
              </a:ext>
            </a:extLst>
          </p:cNvPr>
          <p:cNvSpPr/>
          <p:nvPr/>
        </p:nvSpPr>
        <p:spPr>
          <a:xfrm>
            <a:off x="1506000" y="6161120"/>
            <a:ext cx="812217" cy="35191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4B88719-A73C-D43C-B722-12204FE677E1}"/>
              </a:ext>
            </a:extLst>
          </p:cNvPr>
          <p:cNvSpPr/>
          <p:nvPr/>
        </p:nvSpPr>
        <p:spPr>
          <a:xfrm>
            <a:off x="6653876" y="6549325"/>
            <a:ext cx="807399" cy="3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102F92-BA25-5CC2-E476-0049F1E8D608}"/>
              </a:ext>
            </a:extLst>
          </p:cNvPr>
          <p:cNvSpPr/>
          <p:nvPr/>
        </p:nvSpPr>
        <p:spPr>
          <a:xfrm>
            <a:off x="2742466" y="2743805"/>
            <a:ext cx="710035" cy="4004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C7D0176-ED70-128B-2E8D-61EE8F0E2AA8}"/>
              </a:ext>
            </a:extLst>
          </p:cNvPr>
          <p:cNvSpPr/>
          <p:nvPr/>
        </p:nvSpPr>
        <p:spPr>
          <a:xfrm>
            <a:off x="7775015" y="3094706"/>
            <a:ext cx="1000685" cy="4004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3ACA461-E210-95EE-1F2D-A9C0A9CFF2F0}"/>
              </a:ext>
            </a:extLst>
          </p:cNvPr>
          <p:cNvSpPr/>
          <p:nvPr/>
        </p:nvSpPr>
        <p:spPr>
          <a:xfrm>
            <a:off x="2675990" y="6059761"/>
            <a:ext cx="902294" cy="489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23F0DF-888D-3EE4-5D1F-60B00EDD1CDE}"/>
              </a:ext>
            </a:extLst>
          </p:cNvPr>
          <p:cNvSpPr/>
          <p:nvPr/>
        </p:nvSpPr>
        <p:spPr>
          <a:xfrm>
            <a:off x="7775015" y="6549325"/>
            <a:ext cx="972326" cy="3815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0F7C42-C7D3-0868-6B1D-6013B5FC6EF4}"/>
              </a:ext>
            </a:extLst>
          </p:cNvPr>
          <p:cNvSpPr/>
          <p:nvPr/>
        </p:nvSpPr>
        <p:spPr>
          <a:xfrm>
            <a:off x="4584700" y="4207706"/>
            <a:ext cx="1141569" cy="606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ED3687-A333-B0EF-C76A-5B41E1A5BC3B}"/>
              </a:ext>
            </a:extLst>
          </p:cNvPr>
          <p:cNvSpPr txBox="1"/>
          <p:nvPr/>
        </p:nvSpPr>
        <p:spPr>
          <a:xfrm>
            <a:off x="9842500" y="7110518"/>
            <a:ext cx="570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3421B-13A4-7C53-D04D-0DD3C4524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F0F2C60-6868-F0E6-D441-FDB974CF8013}"/>
              </a:ext>
            </a:extLst>
          </p:cNvPr>
          <p:cNvSpPr txBox="1"/>
          <p:nvPr/>
        </p:nvSpPr>
        <p:spPr>
          <a:xfrm>
            <a:off x="3452501" y="1347083"/>
            <a:ext cx="378777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85"/>
              </a:lnSpc>
            </a:pPr>
            <a:r>
              <a:rPr sz="315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3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b="1" spc="-10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endParaRPr sz="3150" dirty="0">
              <a:latin typeface="Arial"/>
              <a:cs typeface="Aria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120656F6-79B7-025B-F24F-37AA870E6D34}"/>
              </a:ext>
            </a:extLst>
          </p:cNvPr>
          <p:cNvSpPr txBox="1"/>
          <p:nvPr/>
        </p:nvSpPr>
        <p:spPr>
          <a:xfrm>
            <a:off x="2469013" y="3996944"/>
            <a:ext cx="84772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277AFCF2-80A5-AAF6-5B56-BED45D69C94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ts val="159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15097-DD51-369C-9711-53EC3104FE66}"/>
              </a:ext>
            </a:extLst>
          </p:cNvPr>
          <p:cNvSpPr txBox="1"/>
          <p:nvPr/>
        </p:nvSpPr>
        <p:spPr>
          <a:xfrm>
            <a:off x="4134566" y="775783"/>
            <a:ext cx="534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Results and Discussion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6D601E-30A8-1CC6-AB4A-64C23733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" y="1171634"/>
            <a:ext cx="9610852" cy="246221"/>
          </a:xfrm>
        </p:spPr>
        <p:txBody>
          <a:bodyPr/>
          <a:lstStyle/>
          <a:p>
            <a:r>
              <a:rPr lang="en-US" sz="1600" dirty="0"/>
              <a:t>Comparison of learning algorithm performance on the validation set using the CI best pipeline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40305-389A-45F2-C2AA-6D8C6BFD731D}"/>
              </a:ext>
            </a:extLst>
          </p:cNvPr>
          <p:cNvSpPr txBox="1"/>
          <p:nvPr/>
        </p:nvSpPr>
        <p:spPr>
          <a:xfrm>
            <a:off x="1461290" y="1353851"/>
            <a:ext cx="5714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Participant1_15mins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BACDD-993D-D88E-B7B0-3DFB50FE5E6F}"/>
              </a:ext>
            </a:extLst>
          </p:cNvPr>
          <p:cNvSpPr txBox="1"/>
          <p:nvPr/>
        </p:nvSpPr>
        <p:spPr>
          <a:xfrm>
            <a:off x="6832620" y="1336946"/>
            <a:ext cx="534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Participant1_15secs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A08D90-D554-521B-1226-72E7704CC9E8}"/>
              </a:ext>
            </a:extLst>
          </p:cNvPr>
          <p:cNvSpPr txBox="1"/>
          <p:nvPr/>
        </p:nvSpPr>
        <p:spPr>
          <a:xfrm>
            <a:off x="1612900" y="4526720"/>
            <a:ext cx="6110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Participant2_15mins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19BDBF-7FB7-B4AD-464A-532105D1F2BB}"/>
              </a:ext>
            </a:extLst>
          </p:cNvPr>
          <p:cNvSpPr txBox="1"/>
          <p:nvPr/>
        </p:nvSpPr>
        <p:spPr>
          <a:xfrm>
            <a:off x="6718300" y="4491455"/>
            <a:ext cx="6110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Participant2_15secs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2DAEB62-29BA-BD38-29F3-74224E794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404892"/>
              </p:ext>
            </p:extLst>
          </p:nvPr>
        </p:nvGraphicFramePr>
        <p:xfrm>
          <a:off x="344544" y="1675388"/>
          <a:ext cx="4876800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4855151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242291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675021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21082544"/>
                    </a:ext>
                  </a:extLst>
                </a:gridCol>
              </a:tblGrid>
              <a:tr h="525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Balanced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859562"/>
                  </a:ext>
                </a:extLst>
              </a:tr>
              <a:tr h="300128">
                <a:tc>
                  <a:txBody>
                    <a:bodyPr/>
                    <a:lstStyle/>
                    <a:p>
                      <a:r>
                        <a:rPr lang="en-US" sz="16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53767"/>
                  </a:ext>
                </a:extLst>
              </a:tr>
              <a:tr h="300128">
                <a:tc>
                  <a:txBody>
                    <a:bodyPr/>
                    <a:lstStyle/>
                    <a:p>
                      <a:r>
                        <a:rPr lang="en-US" sz="1600" dirty="0"/>
                        <a:t>DT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277864"/>
                  </a:ext>
                </a:extLst>
              </a:tr>
              <a:tr h="300128">
                <a:tc>
                  <a:txBody>
                    <a:bodyPr/>
                    <a:lstStyle/>
                    <a:p>
                      <a:r>
                        <a:rPr lang="en-US" sz="1600" dirty="0"/>
                        <a:t>Linear 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99093"/>
                  </a:ext>
                </a:extLst>
              </a:tr>
              <a:tr h="525224">
                <a:tc>
                  <a:txBody>
                    <a:bodyPr/>
                    <a:lstStyle/>
                    <a:p>
                      <a:r>
                        <a:rPr lang="en-US" dirty="0"/>
                        <a:t>RF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02073"/>
                  </a:ext>
                </a:extLst>
              </a:tr>
              <a:tr h="300128">
                <a:tc>
                  <a:txBody>
                    <a:bodyPr/>
                    <a:lstStyle/>
                    <a:p>
                      <a:r>
                        <a:rPr lang="en-US" sz="1600" dirty="0"/>
                        <a:t>GB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12552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7676281-995A-F573-C2DB-708E23F47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086944"/>
              </p:ext>
            </p:extLst>
          </p:nvPr>
        </p:nvGraphicFramePr>
        <p:xfrm>
          <a:off x="5459286" y="1675388"/>
          <a:ext cx="4876800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4855151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242291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675021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21082544"/>
                    </a:ext>
                  </a:extLst>
                </a:gridCol>
              </a:tblGrid>
              <a:tr h="525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Balanced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859562"/>
                  </a:ext>
                </a:extLst>
              </a:tr>
              <a:tr h="300128">
                <a:tc>
                  <a:txBody>
                    <a:bodyPr/>
                    <a:lstStyle/>
                    <a:p>
                      <a:r>
                        <a:rPr lang="en-US" sz="16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53767"/>
                  </a:ext>
                </a:extLst>
              </a:tr>
              <a:tr h="300128">
                <a:tc>
                  <a:txBody>
                    <a:bodyPr/>
                    <a:lstStyle/>
                    <a:p>
                      <a:r>
                        <a:rPr lang="en-US" sz="1600" dirty="0"/>
                        <a:t>DT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277864"/>
                  </a:ext>
                </a:extLst>
              </a:tr>
              <a:tr h="300128">
                <a:tc>
                  <a:txBody>
                    <a:bodyPr/>
                    <a:lstStyle/>
                    <a:p>
                      <a:r>
                        <a:rPr lang="en-US" sz="1600" dirty="0"/>
                        <a:t>Linear 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99093"/>
                  </a:ext>
                </a:extLst>
              </a:tr>
              <a:tr h="525224">
                <a:tc>
                  <a:txBody>
                    <a:bodyPr/>
                    <a:lstStyle/>
                    <a:p>
                      <a:r>
                        <a:rPr lang="en-US" dirty="0"/>
                        <a:t>RF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02073"/>
                  </a:ext>
                </a:extLst>
              </a:tr>
              <a:tr h="300128">
                <a:tc>
                  <a:txBody>
                    <a:bodyPr/>
                    <a:lstStyle/>
                    <a:p>
                      <a:r>
                        <a:rPr lang="en-US" sz="1600" dirty="0"/>
                        <a:t>GB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12552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3609CCD-077C-1F29-EC23-B62A54545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924950"/>
              </p:ext>
            </p:extLst>
          </p:nvPr>
        </p:nvGraphicFramePr>
        <p:xfrm>
          <a:off x="317500" y="4819650"/>
          <a:ext cx="4876800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4855151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242291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675021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21082544"/>
                    </a:ext>
                  </a:extLst>
                </a:gridCol>
              </a:tblGrid>
              <a:tr h="525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Balanced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859562"/>
                  </a:ext>
                </a:extLst>
              </a:tr>
              <a:tr h="300128">
                <a:tc>
                  <a:txBody>
                    <a:bodyPr/>
                    <a:lstStyle/>
                    <a:p>
                      <a:r>
                        <a:rPr lang="en-US" sz="16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53767"/>
                  </a:ext>
                </a:extLst>
              </a:tr>
              <a:tr h="300128">
                <a:tc>
                  <a:txBody>
                    <a:bodyPr/>
                    <a:lstStyle/>
                    <a:p>
                      <a:r>
                        <a:rPr lang="en-US" sz="1600" dirty="0"/>
                        <a:t>DT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277864"/>
                  </a:ext>
                </a:extLst>
              </a:tr>
              <a:tr h="300128">
                <a:tc>
                  <a:txBody>
                    <a:bodyPr/>
                    <a:lstStyle/>
                    <a:p>
                      <a:r>
                        <a:rPr lang="en-US" sz="1600" dirty="0"/>
                        <a:t>Linear 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99093"/>
                  </a:ext>
                </a:extLst>
              </a:tr>
              <a:tr h="525224">
                <a:tc>
                  <a:txBody>
                    <a:bodyPr/>
                    <a:lstStyle/>
                    <a:p>
                      <a:r>
                        <a:rPr lang="en-US" dirty="0"/>
                        <a:t>RF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02073"/>
                  </a:ext>
                </a:extLst>
              </a:tr>
              <a:tr h="300128">
                <a:tc>
                  <a:txBody>
                    <a:bodyPr/>
                    <a:lstStyle/>
                    <a:p>
                      <a:r>
                        <a:rPr lang="en-US" sz="1600" dirty="0"/>
                        <a:t>GB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12552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A197B64-92D2-4221-3A7E-D3DB0EECE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516077"/>
              </p:ext>
            </p:extLst>
          </p:nvPr>
        </p:nvGraphicFramePr>
        <p:xfrm>
          <a:off x="5456219" y="4807223"/>
          <a:ext cx="4876800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4855151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242291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675021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21082544"/>
                    </a:ext>
                  </a:extLst>
                </a:gridCol>
              </a:tblGrid>
              <a:tr h="525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Balanced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859562"/>
                  </a:ext>
                </a:extLst>
              </a:tr>
              <a:tr h="300128">
                <a:tc>
                  <a:txBody>
                    <a:bodyPr/>
                    <a:lstStyle/>
                    <a:p>
                      <a:r>
                        <a:rPr lang="en-US" sz="16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53767"/>
                  </a:ext>
                </a:extLst>
              </a:tr>
              <a:tr h="300128">
                <a:tc>
                  <a:txBody>
                    <a:bodyPr/>
                    <a:lstStyle/>
                    <a:p>
                      <a:r>
                        <a:rPr lang="en-US" sz="1600" dirty="0"/>
                        <a:t>DT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277864"/>
                  </a:ext>
                </a:extLst>
              </a:tr>
              <a:tr h="300128">
                <a:tc>
                  <a:txBody>
                    <a:bodyPr/>
                    <a:lstStyle/>
                    <a:p>
                      <a:r>
                        <a:rPr lang="en-US" sz="1600" dirty="0"/>
                        <a:t>Linear 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99093"/>
                  </a:ext>
                </a:extLst>
              </a:tr>
              <a:tr h="525224">
                <a:tc>
                  <a:txBody>
                    <a:bodyPr/>
                    <a:lstStyle/>
                    <a:p>
                      <a:r>
                        <a:rPr lang="en-US" dirty="0"/>
                        <a:t>RF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02073"/>
                  </a:ext>
                </a:extLst>
              </a:tr>
              <a:tr h="300128">
                <a:tc>
                  <a:txBody>
                    <a:bodyPr/>
                    <a:lstStyle/>
                    <a:p>
                      <a:r>
                        <a:rPr lang="en-US" sz="1600" dirty="0"/>
                        <a:t>GB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125522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4E4A949A-EF83-991C-2C77-7050389FBF9B}"/>
              </a:ext>
            </a:extLst>
          </p:cNvPr>
          <p:cNvSpPr/>
          <p:nvPr/>
        </p:nvSpPr>
        <p:spPr>
          <a:xfrm>
            <a:off x="1579762" y="4065121"/>
            <a:ext cx="770280" cy="3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A3C8FE-D786-8833-BC30-31A7C3114F09}"/>
              </a:ext>
            </a:extLst>
          </p:cNvPr>
          <p:cNvSpPr/>
          <p:nvPr/>
        </p:nvSpPr>
        <p:spPr>
          <a:xfrm>
            <a:off x="2840115" y="3996944"/>
            <a:ext cx="710035" cy="4004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7FBBFB-86A1-958B-7B11-C1A97C153185}"/>
              </a:ext>
            </a:extLst>
          </p:cNvPr>
          <p:cNvSpPr/>
          <p:nvPr/>
        </p:nvSpPr>
        <p:spPr>
          <a:xfrm>
            <a:off x="6712417" y="2701553"/>
            <a:ext cx="770280" cy="3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256D6D-7AD4-8BC4-5E66-FDE790602546}"/>
              </a:ext>
            </a:extLst>
          </p:cNvPr>
          <p:cNvSpPr/>
          <p:nvPr/>
        </p:nvSpPr>
        <p:spPr>
          <a:xfrm>
            <a:off x="7905503" y="2650636"/>
            <a:ext cx="710035" cy="4004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E79518D-1C71-1628-3216-E4717783DED9}"/>
              </a:ext>
            </a:extLst>
          </p:cNvPr>
          <p:cNvSpPr/>
          <p:nvPr/>
        </p:nvSpPr>
        <p:spPr>
          <a:xfrm>
            <a:off x="1579762" y="5843950"/>
            <a:ext cx="770280" cy="3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66A8090-FE68-6764-BAA4-200B8C061838}"/>
              </a:ext>
            </a:extLst>
          </p:cNvPr>
          <p:cNvSpPr/>
          <p:nvPr/>
        </p:nvSpPr>
        <p:spPr>
          <a:xfrm>
            <a:off x="6712417" y="7179754"/>
            <a:ext cx="770280" cy="3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ED1DD6-AD2F-126B-5130-1EA94C146AB7}"/>
              </a:ext>
            </a:extLst>
          </p:cNvPr>
          <p:cNvSpPr/>
          <p:nvPr/>
        </p:nvSpPr>
        <p:spPr>
          <a:xfrm>
            <a:off x="2824524" y="5808539"/>
            <a:ext cx="710035" cy="4004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780214-A563-399C-BCC8-2E8245DF4B24}"/>
              </a:ext>
            </a:extLst>
          </p:cNvPr>
          <p:cNvSpPr/>
          <p:nvPr/>
        </p:nvSpPr>
        <p:spPr>
          <a:xfrm>
            <a:off x="7905503" y="7148626"/>
            <a:ext cx="710035" cy="4004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148B5D-67BF-503F-E75F-ED8C848D758E}"/>
              </a:ext>
            </a:extLst>
          </p:cNvPr>
          <p:cNvSpPr/>
          <p:nvPr/>
        </p:nvSpPr>
        <p:spPr>
          <a:xfrm>
            <a:off x="4796525" y="4381160"/>
            <a:ext cx="1007746" cy="470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F6141A-D72B-D397-6BE4-2931312E02DE}"/>
              </a:ext>
            </a:extLst>
          </p:cNvPr>
          <p:cNvSpPr txBox="1"/>
          <p:nvPr/>
        </p:nvSpPr>
        <p:spPr>
          <a:xfrm>
            <a:off x="10305126" y="7185948"/>
            <a:ext cx="579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10936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60B36-5F2E-7BA7-C1AB-A9C77D2AE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0AF40226-8043-BD1B-1EA9-9A6169E46DCC}"/>
              </a:ext>
            </a:extLst>
          </p:cNvPr>
          <p:cNvSpPr txBox="1"/>
          <p:nvPr/>
        </p:nvSpPr>
        <p:spPr>
          <a:xfrm>
            <a:off x="3452501" y="1347083"/>
            <a:ext cx="378777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85"/>
              </a:lnSpc>
            </a:pPr>
            <a:r>
              <a:rPr sz="315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3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b="1" spc="-10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endParaRPr sz="3150">
              <a:latin typeface="Arial"/>
              <a:cs typeface="Aria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C5F3F802-DF56-187C-70B3-09C94F914CB1}"/>
              </a:ext>
            </a:extLst>
          </p:cNvPr>
          <p:cNvSpPr txBox="1"/>
          <p:nvPr/>
        </p:nvSpPr>
        <p:spPr>
          <a:xfrm>
            <a:off x="2469013" y="3996944"/>
            <a:ext cx="84772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840E8FA1-4320-D880-CCCC-546FA925765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ts val="159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02E212-9758-AE2C-748D-693AEC18873E}"/>
              </a:ext>
            </a:extLst>
          </p:cNvPr>
          <p:cNvSpPr txBox="1"/>
          <p:nvPr/>
        </p:nvSpPr>
        <p:spPr>
          <a:xfrm>
            <a:off x="4134566" y="775783"/>
            <a:ext cx="534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Results and Discussion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A565C-E6D1-DCCD-4F9F-EE269E1B0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291844"/>
            <a:ext cx="10528300" cy="492443"/>
          </a:xfrm>
        </p:spPr>
        <p:txBody>
          <a:bodyPr/>
          <a:lstStyle/>
          <a:p>
            <a:r>
              <a:rPr lang="en-US" sz="1600" dirty="0"/>
              <a:t>Average performance of best model on the test set using the CI best pipeline + GB best model using final Pipeline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2C108F-A2CD-E9C7-58D4-2DFFE811E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60" y="2513246"/>
            <a:ext cx="3067478" cy="21053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64AA03-B4A3-BC5F-6772-D4ECAB8B994F}"/>
              </a:ext>
            </a:extLst>
          </p:cNvPr>
          <p:cNvSpPr txBox="1"/>
          <p:nvPr/>
        </p:nvSpPr>
        <p:spPr>
          <a:xfrm>
            <a:off x="779226" y="2151525"/>
            <a:ext cx="534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Participant1_15mins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C7A38-66A4-AD70-82C0-4E6661DF6DD4}"/>
              </a:ext>
            </a:extLst>
          </p:cNvPr>
          <p:cNvSpPr txBox="1"/>
          <p:nvPr/>
        </p:nvSpPr>
        <p:spPr>
          <a:xfrm>
            <a:off x="6642100" y="2110748"/>
            <a:ext cx="534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Participant1_15secs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7BE73B-7976-8170-39B0-879EE3D73A42}"/>
              </a:ext>
            </a:extLst>
          </p:cNvPr>
          <p:cNvSpPr txBox="1"/>
          <p:nvPr/>
        </p:nvSpPr>
        <p:spPr>
          <a:xfrm>
            <a:off x="639440" y="4956394"/>
            <a:ext cx="6492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Participant2_15mins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1B5E6-50E6-2053-86AC-92F5AD658813}"/>
              </a:ext>
            </a:extLst>
          </p:cNvPr>
          <p:cNvSpPr txBox="1"/>
          <p:nvPr/>
        </p:nvSpPr>
        <p:spPr>
          <a:xfrm>
            <a:off x="6807841" y="4913240"/>
            <a:ext cx="236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Participant2_15secs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0235B6-4D9B-C1C1-630C-8B682128E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002" y="2462754"/>
            <a:ext cx="3029373" cy="21053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94581F9-0F49-19E0-D080-1FC2347A1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62" y="5347524"/>
            <a:ext cx="3038899" cy="21053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70305B9-2C96-07DD-4474-5C47D985B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406" y="5319498"/>
            <a:ext cx="2991267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95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F0F9-6857-1D22-C1C6-DE58033E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083" y="1291844"/>
            <a:ext cx="10013817" cy="246221"/>
          </a:xfrm>
        </p:spPr>
        <p:txBody>
          <a:bodyPr/>
          <a:lstStyle/>
          <a:p>
            <a:r>
              <a:rPr lang="en-US" sz="1600" dirty="0"/>
              <a:t>Permutation feature importance for the CI best pipeline + GB best model using final 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D66A4-AA3C-8911-46D9-0534A10B63ED}"/>
              </a:ext>
            </a:extLst>
          </p:cNvPr>
          <p:cNvSpPr txBox="1"/>
          <p:nvPr/>
        </p:nvSpPr>
        <p:spPr>
          <a:xfrm>
            <a:off x="3898900" y="825039"/>
            <a:ext cx="534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Results and Discussion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45461-8904-51EC-2444-B9A195DF7DA9}"/>
              </a:ext>
            </a:extLst>
          </p:cNvPr>
          <p:cNvSpPr txBox="1"/>
          <p:nvPr/>
        </p:nvSpPr>
        <p:spPr>
          <a:xfrm>
            <a:off x="569558" y="1481223"/>
            <a:ext cx="534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Participant1_15mins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D3398-2754-3D0C-41BB-1D33BE27DC18}"/>
              </a:ext>
            </a:extLst>
          </p:cNvPr>
          <p:cNvSpPr txBox="1"/>
          <p:nvPr/>
        </p:nvSpPr>
        <p:spPr>
          <a:xfrm>
            <a:off x="7023100" y="1481223"/>
            <a:ext cx="534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Participant1_15secs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E2F5B-9D93-CC92-E543-CB74D9F55833}"/>
              </a:ext>
            </a:extLst>
          </p:cNvPr>
          <p:cNvSpPr txBox="1"/>
          <p:nvPr/>
        </p:nvSpPr>
        <p:spPr>
          <a:xfrm>
            <a:off x="655829" y="4683315"/>
            <a:ext cx="6185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Participant2_15mins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9A5228-BA80-FBE5-D702-2D0E520878F9}"/>
              </a:ext>
            </a:extLst>
          </p:cNvPr>
          <p:cNvSpPr txBox="1"/>
          <p:nvPr/>
        </p:nvSpPr>
        <p:spPr>
          <a:xfrm>
            <a:off x="6944748" y="4703909"/>
            <a:ext cx="6185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Participant2_15secs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5CCBD1-3292-B030-4624-681161169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30" y="1782669"/>
            <a:ext cx="3449471" cy="2851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20EE91-BB42-26B1-16E4-A7CF62627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1805350"/>
            <a:ext cx="3348498" cy="285179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DA35BB70-DD0C-C968-8CF2-C7A38D37FAB2}"/>
              </a:ext>
            </a:extLst>
          </p:cNvPr>
          <p:cNvSpPr/>
          <p:nvPr/>
        </p:nvSpPr>
        <p:spPr>
          <a:xfrm>
            <a:off x="31526" y="2166432"/>
            <a:ext cx="2667000" cy="2838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77DB7B-C0CC-FEC2-C0A9-D7B2F6DB0FE5}"/>
              </a:ext>
            </a:extLst>
          </p:cNvPr>
          <p:cNvSpPr/>
          <p:nvPr/>
        </p:nvSpPr>
        <p:spPr>
          <a:xfrm>
            <a:off x="6413500" y="2268743"/>
            <a:ext cx="2667000" cy="2838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5929CC2-AF17-198A-BBB5-035593DF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434" y="4967072"/>
            <a:ext cx="4222617" cy="25953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CB6AF4E-70C3-CCC7-95F3-827F31BC8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8365" y="5003791"/>
            <a:ext cx="4704922" cy="2543085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AB8667B0-B7D2-9769-8C4E-06684A570955}"/>
              </a:ext>
            </a:extLst>
          </p:cNvPr>
          <p:cNvSpPr/>
          <p:nvPr/>
        </p:nvSpPr>
        <p:spPr>
          <a:xfrm>
            <a:off x="-215900" y="5385260"/>
            <a:ext cx="3276600" cy="2102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5157B2-5898-C2AA-4B5B-85645174CD68}"/>
              </a:ext>
            </a:extLst>
          </p:cNvPr>
          <p:cNvSpPr/>
          <p:nvPr/>
        </p:nvSpPr>
        <p:spPr>
          <a:xfrm>
            <a:off x="5568365" y="5352529"/>
            <a:ext cx="3429000" cy="3124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DA0034-A985-2908-4317-6DC51EFD7AF1}"/>
              </a:ext>
            </a:extLst>
          </p:cNvPr>
          <p:cNvSpPr txBox="1"/>
          <p:nvPr/>
        </p:nvSpPr>
        <p:spPr>
          <a:xfrm>
            <a:off x="10273287" y="7145383"/>
            <a:ext cx="52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804659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92D0-C532-6823-DEC0-9F9F9ED0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083" y="1291844"/>
            <a:ext cx="5822817" cy="369332"/>
          </a:xfrm>
        </p:spPr>
        <p:txBody>
          <a:bodyPr/>
          <a:lstStyle/>
          <a:p>
            <a:r>
              <a:rPr lang="en-US" sz="2400" dirty="0"/>
              <a:t>CONFUSION MATRIXs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B68D4-AC0F-CEC1-BDAA-E1869A6ADEEC}"/>
              </a:ext>
            </a:extLst>
          </p:cNvPr>
          <p:cNvSpPr txBox="1"/>
          <p:nvPr/>
        </p:nvSpPr>
        <p:spPr>
          <a:xfrm>
            <a:off x="3594100" y="734438"/>
            <a:ext cx="534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Results and Discussion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22EFB-E410-3070-9F45-99D88A7BBD12}"/>
              </a:ext>
            </a:extLst>
          </p:cNvPr>
          <p:cNvSpPr txBox="1"/>
          <p:nvPr/>
        </p:nvSpPr>
        <p:spPr>
          <a:xfrm>
            <a:off x="939125" y="1711354"/>
            <a:ext cx="534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Participant1_15mins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55245-2397-3CBF-F71B-101EC6CCFFBA}"/>
              </a:ext>
            </a:extLst>
          </p:cNvPr>
          <p:cNvSpPr txBox="1"/>
          <p:nvPr/>
        </p:nvSpPr>
        <p:spPr>
          <a:xfrm>
            <a:off x="7208819" y="1616796"/>
            <a:ext cx="534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Participant1_15secs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7A217-AE82-1C7C-BBFB-EB0CBE5D5CA4}"/>
              </a:ext>
            </a:extLst>
          </p:cNvPr>
          <p:cNvSpPr txBox="1"/>
          <p:nvPr/>
        </p:nvSpPr>
        <p:spPr>
          <a:xfrm>
            <a:off x="1065311" y="4811241"/>
            <a:ext cx="6260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Participant2_15mins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A06C07-0D35-51A7-CDD9-91DF368CC3FF}"/>
              </a:ext>
            </a:extLst>
          </p:cNvPr>
          <p:cNvSpPr txBox="1"/>
          <p:nvPr/>
        </p:nvSpPr>
        <p:spPr>
          <a:xfrm>
            <a:off x="7175500" y="4695825"/>
            <a:ext cx="6260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Participant2_15secs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8C5FD5-CC30-E16B-6B75-ACEA0D193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74" y="2080686"/>
            <a:ext cx="2514600" cy="24665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F92504-600A-8024-E246-522AA762F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89" y="5142293"/>
            <a:ext cx="2363202" cy="22574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E98BD2-8FA9-38B6-ADFD-894AE0134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900" y="5060726"/>
            <a:ext cx="2681189" cy="24205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CB9D059-F080-4CD4-C730-52A3CCE50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115" y="1961258"/>
            <a:ext cx="2681189" cy="24958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A8C27DE-4FAE-063C-7635-56C72BF46C1E}"/>
              </a:ext>
            </a:extLst>
          </p:cNvPr>
          <p:cNvSpPr txBox="1"/>
          <p:nvPr/>
        </p:nvSpPr>
        <p:spPr>
          <a:xfrm>
            <a:off x="10036062" y="7030386"/>
            <a:ext cx="539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583735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6713" y="1479671"/>
            <a:ext cx="235394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85"/>
              </a:lnSpc>
            </a:pPr>
            <a:r>
              <a:rPr sz="3150" b="1" dirty="0">
                <a:solidFill>
                  <a:srgbClr val="FFFFFF"/>
                </a:solidFill>
                <a:latin typeface="Arial"/>
                <a:cs typeface="Arial"/>
              </a:rPr>
              <a:t>Future</a:t>
            </a:r>
            <a:r>
              <a:rPr sz="3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b="1" spc="-25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endParaRPr sz="31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ts val="160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7805" y="1413510"/>
            <a:ext cx="6314440" cy="609600"/>
          </a:xfrm>
          <a:prstGeom prst="rect">
            <a:avLst/>
          </a:prstGeom>
          <a:solidFill>
            <a:srgbClr val="6125ED"/>
          </a:solidFill>
        </p:spPr>
        <p:txBody>
          <a:bodyPr vert="horz" wrap="square" lIns="0" tIns="28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dirty="0">
                <a:solidFill>
                  <a:srgbClr val="FFFFFF"/>
                </a:solidFill>
              </a:rPr>
              <a:t>Future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20" dirty="0">
                <a:solidFill>
                  <a:srgbClr val="FFFFFF"/>
                </a:solidFill>
              </a:rPr>
              <a:t>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FAD32-BCFE-344E-EE5D-EB1B009FB3E7}"/>
              </a:ext>
            </a:extLst>
          </p:cNvPr>
          <p:cNvSpPr txBox="1"/>
          <p:nvPr/>
        </p:nvSpPr>
        <p:spPr>
          <a:xfrm>
            <a:off x="3658495" y="777718"/>
            <a:ext cx="6314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Summary and Future Prospectives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CDBE6-CD83-1FD2-4800-FD5C700D7E9E}"/>
              </a:ext>
            </a:extLst>
          </p:cNvPr>
          <p:cNvSpPr txBox="1"/>
          <p:nvPr/>
        </p:nvSpPr>
        <p:spPr>
          <a:xfrm>
            <a:off x="393700" y="2714625"/>
            <a:ext cx="99123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Install the model with the best performance on the server and confirm that it can make real-time predictions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the application (including design) to display the prediction results in an easy-to-understand manner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 up new questions in </a:t>
            </a:r>
            <a:r>
              <a:rPr lang="en-US" dirty="0" err="1"/>
              <a:t>FonLog</a:t>
            </a:r>
            <a:r>
              <a:rPr lang="en-US" dirty="0"/>
              <a:t> so that we can record how participants changed their behavior based on the results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8626-A356-C5DC-FFB2-30751B076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900" y="3539051"/>
            <a:ext cx="3656965" cy="48474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67854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7459" y="1347083"/>
            <a:ext cx="369824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85"/>
              </a:lnSpc>
            </a:pPr>
            <a:r>
              <a:rPr sz="3150" b="1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r>
              <a:rPr sz="31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b="1" spc="-10" dirty="0">
                <a:solidFill>
                  <a:srgbClr val="FFFFFF"/>
                </a:solidFill>
                <a:latin typeface="Arial"/>
                <a:cs typeface="Arial"/>
              </a:rPr>
              <a:t>Considered</a:t>
            </a:r>
            <a:endParaRPr sz="31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0635" y="1280922"/>
            <a:ext cx="6314440" cy="609600"/>
          </a:xfrm>
          <a:prstGeom prst="rect">
            <a:avLst/>
          </a:prstGeom>
          <a:solidFill>
            <a:srgbClr val="6125ED"/>
          </a:solidFill>
        </p:spPr>
        <p:txBody>
          <a:bodyPr vert="horz" wrap="square" lIns="0" tIns="28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dirty="0">
                <a:solidFill>
                  <a:srgbClr val="FFFFFF"/>
                </a:solidFill>
              </a:rPr>
              <a:t>Models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Considered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98155" y="3132582"/>
            <a:ext cx="1868805" cy="1247775"/>
            <a:chOff x="1398155" y="3132582"/>
            <a:chExt cx="1868805" cy="12477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6473" y="3793998"/>
              <a:ext cx="548639" cy="5516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3509" y="3839718"/>
              <a:ext cx="743712" cy="54025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4177" y="3800436"/>
              <a:ext cx="701040" cy="5490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8155" y="3198876"/>
              <a:ext cx="1868424" cy="3169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9021" y="3132582"/>
              <a:ext cx="1725167" cy="5196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01965" y="3205734"/>
              <a:ext cx="1836420" cy="280035"/>
            </a:xfrm>
            <a:custGeom>
              <a:avLst/>
              <a:gdLst/>
              <a:ahLst/>
              <a:cxnLst/>
              <a:rect l="l" t="t" r="r" b="b"/>
              <a:pathLst>
                <a:path w="1836420" h="280035">
                  <a:moveTo>
                    <a:pt x="0" y="279654"/>
                  </a:moveTo>
                  <a:lnTo>
                    <a:pt x="0" y="0"/>
                  </a:lnTo>
                  <a:lnTo>
                    <a:pt x="1836420" y="0"/>
                  </a:lnTo>
                  <a:lnTo>
                    <a:pt x="1836420" y="279653"/>
                  </a:lnTo>
                  <a:lnTo>
                    <a:pt x="0" y="279654"/>
                  </a:lnTo>
                  <a:close/>
                </a:path>
              </a:pathLst>
            </a:custGeom>
            <a:solidFill>
              <a:srgbClr val="612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01857" y="3183420"/>
            <a:ext cx="143700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dirty="0">
                <a:solidFill>
                  <a:srgbClr val="FFFFFF"/>
                </a:solidFill>
                <a:latin typeface="Calibri"/>
                <a:cs typeface="Calibri"/>
              </a:rPr>
              <a:t>Baseline</a:t>
            </a:r>
            <a:r>
              <a:rPr sz="175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7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387993" y="4480547"/>
            <a:ext cx="744220" cy="587375"/>
            <a:chOff x="2387993" y="4480547"/>
            <a:chExt cx="744220" cy="587375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81719" y="4480547"/>
              <a:ext cx="548639" cy="55248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87993" y="4526279"/>
              <a:ext cx="743712" cy="5410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98661" y="4487760"/>
              <a:ext cx="701040" cy="54829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529973" y="4583214"/>
            <a:ext cx="42989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dirty="0">
                <a:latin typeface="Calibri"/>
                <a:cs typeface="Calibri"/>
              </a:rPr>
              <a:t>t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=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-50" dirty="0">
                <a:latin typeface="Calibri"/>
                <a:cs typeface="Calibri"/>
              </a:rPr>
              <a:t>1</a:t>
            </a:r>
            <a:endParaRPr sz="17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14741" y="3460241"/>
            <a:ext cx="1594485" cy="1332865"/>
            <a:chOff x="1514741" y="3460241"/>
            <a:chExt cx="1594485" cy="1332865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58859" y="3781031"/>
              <a:ext cx="548639" cy="5494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65133" y="3824477"/>
              <a:ext cx="743712" cy="54025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75801" y="3788244"/>
              <a:ext cx="701040" cy="54601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904123" y="4312919"/>
              <a:ext cx="586740" cy="480059"/>
            </a:xfrm>
            <a:custGeom>
              <a:avLst/>
              <a:gdLst/>
              <a:ahLst/>
              <a:cxnLst/>
              <a:rect l="l" t="t" r="r" b="b"/>
              <a:pathLst>
                <a:path w="586739" h="480060">
                  <a:moveTo>
                    <a:pt x="30480" y="419100"/>
                  </a:moveTo>
                  <a:lnTo>
                    <a:pt x="30480" y="0"/>
                  </a:lnTo>
                  <a:lnTo>
                    <a:pt x="0" y="0"/>
                  </a:lnTo>
                  <a:lnTo>
                    <a:pt x="0" y="442722"/>
                  </a:lnTo>
                  <a:lnTo>
                    <a:pt x="6858" y="449580"/>
                  </a:lnTo>
                  <a:lnTo>
                    <a:pt x="15240" y="449580"/>
                  </a:lnTo>
                  <a:lnTo>
                    <a:pt x="15240" y="419100"/>
                  </a:lnTo>
                  <a:lnTo>
                    <a:pt x="30480" y="419100"/>
                  </a:lnTo>
                  <a:close/>
                </a:path>
                <a:path w="586739" h="480060">
                  <a:moveTo>
                    <a:pt x="510540" y="449580"/>
                  </a:moveTo>
                  <a:lnTo>
                    <a:pt x="510540" y="419100"/>
                  </a:lnTo>
                  <a:lnTo>
                    <a:pt x="15240" y="419100"/>
                  </a:lnTo>
                  <a:lnTo>
                    <a:pt x="30480" y="434340"/>
                  </a:lnTo>
                  <a:lnTo>
                    <a:pt x="30480" y="449580"/>
                  </a:lnTo>
                  <a:lnTo>
                    <a:pt x="510540" y="449580"/>
                  </a:lnTo>
                  <a:close/>
                </a:path>
                <a:path w="586739" h="480060">
                  <a:moveTo>
                    <a:pt x="30480" y="449580"/>
                  </a:moveTo>
                  <a:lnTo>
                    <a:pt x="30480" y="434340"/>
                  </a:lnTo>
                  <a:lnTo>
                    <a:pt x="15240" y="419100"/>
                  </a:lnTo>
                  <a:lnTo>
                    <a:pt x="15240" y="449580"/>
                  </a:lnTo>
                  <a:lnTo>
                    <a:pt x="30480" y="449580"/>
                  </a:lnTo>
                  <a:close/>
                </a:path>
                <a:path w="586739" h="480060">
                  <a:moveTo>
                    <a:pt x="586740" y="434340"/>
                  </a:moveTo>
                  <a:lnTo>
                    <a:pt x="494538" y="387857"/>
                  </a:lnTo>
                  <a:lnTo>
                    <a:pt x="494538" y="419100"/>
                  </a:lnTo>
                  <a:lnTo>
                    <a:pt x="510540" y="419100"/>
                  </a:lnTo>
                  <a:lnTo>
                    <a:pt x="510540" y="472125"/>
                  </a:lnTo>
                  <a:lnTo>
                    <a:pt x="586740" y="434340"/>
                  </a:lnTo>
                  <a:close/>
                </a:path>
                <a:path w="586739" h="480060">
                  <a:moveTo>
                    <a:pt x="510540" y="472125"/>
                  </a:moveTo>
                  <a:lnTo>
                    <a:pt x="510540" y="449580"/>
                  </a:lnTo>
                  <a:lnTo>
                    <a:pt x="494538" y="449580"/>
                  </a:lnTo>
                  <a:lnTo>
                    <a:pt x="494538" y="480059"/>
                  </a:lnTo>
                  <a:lnTo>
                    <a:pt x="510540" y="4721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14741" y="3460241"/>
              <a:ext cx="786383" cy="49987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645291" y="3386675"/>
            <a:ext cx="513715" cy="805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390" marR="5080" indent="-60325">
              <a:lnSpc>
                <a:spcPct val="146300"/>
              </a:lnSpc>
              <a:spcBef>
                <a:spcPts val="95"/>
              </a:spcBef>
            </a:pPr>
            <a:r>
              <a:rPr sz="1750" spc="-10" dirty="0">
                <a:latin typeface="Calibri"/>
                <a:cs typeface="Calibri"/>
              </a:rPr>
              <a:t>Input </a:t>
            </a:r>
            <a:r>
              <a:rPr sz="17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7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-5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75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291219" y="3439667"/>
            <a:ext cx="783336" cy="499872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421769" y="3366863"/>
            <a:ext cx="514984" cy="810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7790" marR="5080" indent="-85725">
              <a:lnSpc>
                <a:spcPct val="147100"/>
              </a:lnSpc>
              <a:spcBef>
                <a:spcPts val="95"/>
              </a:spcBef>
            </a:pPr>
            <a:r>
              <a:rPr sz="1750" spc="-10" dirty="0">
                <a:latin typeface="Calibri"/>
                <a:cs typeface="Calibri"/>
              </a:rPr>
              <a:t>Label </a:t>
            </a:r>
            <a:r>
              <a:rPr sz="1750" dirty="0">
                <a:latin typeface="Calibri"/>
                <a:cs typeface="Calibri"/>
              </a:rPr>
              <a:t>t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=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-50" dirty="0">
                <a:latin typeface="Calibri"/>
                <a:cs typeface="Calibri"/>
              </a:rPr>
              <a:t>1</a:t>
            </a:r>
            <a:endParaRPr sz="175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103767" y="4990338"/>
            <a:ext cx="1229867" cy="49911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236603" y="5038890"/>
            <a:ext cx="960119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-10" dirty="0">
                <a:latin typeface="Calibri"/>
                <a:cs typeface="Calibri"/>
              </a:rPr>
              <a:t>Prediction</a:t>
            </a:r>
            <a:endParaRPr sz="175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95763" y="3131057"/>
            <a:ext cx="2289175" cy="1062355"/>
            <a:chOff x="3595763" y="3131057"/>
            <a:chExt cx="2289175" cy="1062355"/>
          </a:xfrm>
        </p:grpSpPr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18267" y="3694175"/>
              <a:ext cx="466344" cy="47244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37495" y="3733037"/>
              <a:ext cx="633983" cy="46024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44353" y="3699821"/>
              <a:ext cx="600455" cy="46755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95763" y="3188182"/>
              <a:ext cx="2289047" cy="26601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89539" y="3131057"/>
              <a:ext cx="1301496" cy="44272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598049" y="3193541"/>
              <a:ext cx="2262505" cy="238125"/>
            </a:xfrm>
            <a:custGeom>
              <a:avLst/>
              <a:gdLst/>
              <a:ahLst/>
              <a:cxnLst/>
              <a:rect l="l" t="t" r="r" b="b"/>
              <a:pathLst>
                <a:path w="2262504" h="238125">
                  <a:moveTo>
                    <a:pt x="0" y="237744"/>
                  </a:moveTo>
                  <a:lnTo>
                    <a:pt x="0" y="0"/>
                  </a:lnTo>
                  <a:lnTo>
                    <a:pt x="2262378" y="0"/>
                  </a:lnTo>
                  <a:lnTo>
                    <a:pt x="2262378" y="237743"/>
                  </a:lnTo>
                  <a:lnTo>
                    <a:pt x="0" y="237744"/>
                  </a:lnTo>
                  <a:close/>
                </a:path>
              </a:pathLst>
            </a:custGeom>
            <a:solidFill>
              <a:srgbClr val="612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598049" y="3193542"/>
            <a:ext cx="226250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315">
              <a:lnSpc>
                <a:spcPts val="1745"/>
              </a:lnSpc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Linear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098427" y="4559046"/>
            <a:ext cx="634365" cy="499109"/>
            <a:chOff x="5098427" y="4559046"/>
            <a:chExt cx="634365" cy="499109"/>
          </a:xfrm>
        </p:grpSpPr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79199" y="4559046"/>
              <a:ext cx="466344" cy="47244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098427" y="4597908"/>
              <a:ext cx="633983" cy="46024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07571" y="4564691"/>
              <a:ext cx="597408" cy="465270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5217547" y="4643992"/>
            <a:ext cx="37084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latin typeface="Calibri"/>
                <a:cs typeface="Calibri"/>
              </a:rPr>
              <a:t>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0" dirty="0"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711587" y="3409950"/>
            <a:ext cx="2028189" cy="1415415"/>
            <a:chOff x="3711587" y="3409950"/>
            <a:chExt cx="2028189" cy="1415415"/>
          </a:xfrm>
        </p:grpSpPr>
        <p:pic>
          <p:nvPicPr>
            <p:cNvPr id="42" name="object 4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185295" y="3713973"/>
              <a:ext cx="466344" cy="46714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105285" y="3752850"/>
              <a:ext cx="633983" cy="46024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113667" y="3719633"/>
              <a:ext cx="597408" cy="46527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025531" y="4136136"/>
              <a:ext cx="1160780" cy="688975"/>
            </a:xfrm>
            <a:custGeom>
              <a:avLst/>
              <a:gdLst/>
              <a:ahLst/>
              <a:cxnLst/>
              <a:rect l="l" t="t" r="r" b="b"/>
              <a:pathLst>
                <a:path w="1160779" h="688975">
                  <a:moveTo>
                    <a:pt x="26669" y="636270"/>
                  </a:moveTo>
                  <a:lnTo>
                    <a:pt x="26669" y="0"/>
                  </a:lnTo>
                  <a:lnTo>
                    <a:pt x="0" y="0"/>
                  </a:lnTo>
                  <a:lnTo>
                    <a:pt x="0" y="656844"/>
                  </a:lnTo>
                  <a:lnTo>
                    <a:pt x="6096" y="662178"/>
                  </a:lnTo>
                  <a:lnTo>
                    <a:pt x="12954" y="662178"/>
                  </a:lnTo>
                  <a:lnTo>
                    <a:pt x="12954" y="636270"/>
                  </a:lnTo>
                  <a:lnTo>
                    <a:pt x="26669" y="636270"/>
                  </a:lnTo>
                  <a:close/>
                </a:path>
                <a:path w="1160779" h="688975">
                  <a:moveTo>
                    <a:pt x="1094994" y="662177"/>
                  </a:moveTo>
                  <a:lnTo>
                    <a:pt x="1094994" y="636269"/>
                  </a:lnTo>
                  <a:lnTo>
                    <a:pt x="12954" y="636270"/>
                  </a:lnTo>
                  <a:lnTo>
                    <a:pt x="26669" y="649223"/>
                  </a:lnTo>
                  <a:lnTo>
                    <a:pt x="26669" y="662178"/>
                  </a:lnTo>
                  <a:lnTo>
                    <a:pt x="1094994" y="662177"/>
                  </a:lnTo>
                  <a:close/>
                </a:path>
                <a:path w="1160779" h="688975">
                  <a:moveTo>
                    <a:pt x="26669" y="662178"/>
                  </a:moveTo>
                  <a:lnTo>
                    <a:pt x="26669" y="649223"/>
                  </a:lnTo>
                  <a:lnTo>
                    <a:pt x="12954" y="636270"/>
                  </a:lnTo>
                  <a:lnTo>
                    <a:pt x="12954" y="662178"/>
                  </a:lnTo>
                  <a:lnTo>
                    <a:pt x="26669" y="662178"/>
                  </a:lnTo>
                  <a:close/>
                </a:path>
                <a:path w="1160779" h="688975">
                  <a:moveTo>
                    <a:pt x="1160526" y="649223"/>
                  </a:moveTo>
                  <a:lnTo>
                    <a:pt x="1081278" y="610361"/>
                  </a:lnTo>
                  <a:lnTo>
                    <a:pt x="1081278" y="636269"/>
                  </a:lnTo>
                  <a:lnTo>
                    <a:pt x="1094994" y="636269"/>
                  </a:lnTo>
                  <a:lnTo>
                    <a:pt x="1094994" y="681990"/>
                  </a:lnTo>
                  <a:lnTo>
                    <a:pt x="1160526" y="649223"/>
                  </a:lnTo>
                  <a:close/>
                </a:path>
                <a:path w="1160779" h="688975">
                  <a:moveTo>
                    <a:pt x="1094994" y="681990"/>
                  </a:moveTo>
                  <a:lnTo>
                    <a:pt x="1094994" y="662177"/>
                  </a:lnTo>
                  <a:lnTo>
                    <a:pt x="1081278" y="662177"/>
                  </a:lnTo>
                  <a:lnTo>
                    <a:pt x="1081278" y="688847"/>
                  </a:lnTo>
                  <a:lnTo>
                    <a:pt x="1094994" y="6819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1587" y="3409950"/>
              <a:ext cx="670559" cy="425958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3822325" y="3345716"/>
            <a:ext cx="442595" cy="690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085" marR="5080" indent="-33020">
              <a:lnSpc>
                <a:spcPct val="145300"/>
              </a:lnSpc>
              <a:spcBef>
                <a:spcPts val="95"/>
              </a:spcBef>
              <a:tabLst>
                <a:tab pos="292735" algn="l"/>
              </a:tabLst>
            </a:pPr>
            <a:r>
              <a:rPr sz="1500" spc="-10" dirty="0">
                <a:latin typeface="Calibri"/>
                <a:cs typeface="Calibri"/>
              </a:rPr>
              <a:t>Input </a:t>
            </a:r>
            <a:r>
              <a:rPr sz="1500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500" spc="-5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48" name="object 4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085473" y="3412235"/>
            <a:ext cx="667512" cy="427481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5196211" y="3335810"/>
            <a:ext cx="440055" cy="71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" marR="5080" indent="-28575">
              <a:lnSpc>
                <a:spcPct val="151700"/>
              </a:lnSpc>
              <a:spcBef>
                <a:spcPts val="95"/>
              </a:spcBef>
            </a:pPr>
            <a:r>
              <a:rPr sz="1500" spc="-10" dirty="0">
                <a:latin typeface="Calibri"/>
                <a:cs typeface="Calibri"/>
              </a:rPr>
              <a:t>Label </a:t>
            </a:r>
            <a:r>
              <a:rPr sz="1500" dirty="0">
                <a:latin typeface="Calibri"/>
                <a:cs typeface="Calibri"/>
              </a:rPr>
              <a:t>t =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60" dirty="0"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50" name="object 5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895735" y="4988052"/>
            <a:ext cx="1047750" cy="425958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5004949" y="5028040"/>
            <a:ext cx="82232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10" dirty="0">
                <a:latin typeface="Calibri"/>
                <a:cs typeface="Calibri"/>
              </a:rPr>
              <a:t>Prediction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812171" y="4597908"/>
            <a:ext cx="935990" cy="460375"/>
            <a:chOff x="3812171" y="4597908"/>
            <a:chExt cx="935990" cy="460375"/>
          </a:xfrm>
        </p:grpSpPr>
        <p:pic>
          <p:nvPicPr>
            <p:cNvPr id="53" name="object 5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812171" y="4614672"/>
              <a:ext cx="935736" cy="36042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895229" y="4597908"/>
              <a:ext cx="774191" cy="460248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3825125" y="4627626"/>
              <a:ext cx="889000" cy="314960"/>
            </a:xfrm>
            <a:custGeom>
              <a:avLst/>
              <a:gdLst/>
              <a:ahLst/>
              <a:cxnLst/>
              <a:rect l="l" t="t" r="r" b="b"/>
              <a:pathLst>
                <a:path w="889000" h="314960">
                  <a:moveTo>
                    <a:pt x="888491" y="308609"/>
                  </a:moveTo>
                  <a:lnTo>
                    <a:pt x="888491" y="6095"/>
                  </a:lnTo>
                  <a:lnTo>
                    <a:pt x="883158" y="0"/>
                  </a:lnTo>
                  <a:lnTo>
                    <a:pt x="5333" y="0"/>
                  </a:lnTo>
                  <a:lnTo>
                    <a:pt x="0" y="6095"/>
                  </a:lnTo>
                  <a:lnTo>
                    <a:pt x="0" y="12953"/>
                  </a:lnTo>
                  <a:lnTo>
                    <a:pt x="0" y="308609"/>
                  </a:lnTo>
                  <a:lnTo>
                    <a:pt x="5334" y="314705"/>
                  </a:lnTo>
                  <a:lnTo>
                    <a:pt x="883158" y="314705"/>
                  </a:lnTo>
                  <a:lnTo>
                    <a:pt x="888491" y="3086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825125" y="4627626"/>
              <a:ext cx="889635" cy="314960"/>
            </a:xfrm>
            <a:custGeom>
              <a:avLst/>
              <a:gdLst/>
              <a:ahLst/>
              <a:cxnLst/>
              <a:rect l="l" t="t" r="r" b="b"/>
              <a:pathLst>
                <a:path w="889635" h="314960">
                  <a:moveTo>
                    <a:pt x="0" y="12953"/>
                  </a:moveTo>
                  <a:lnTo>
                    <a:pt x="0" y="6095"/>
                  </a:lnTo>
                  <a:lnTo>
                    <a:pt x="5333" y="0"/>
                  </a:lnTo>
                  <a:lnTo>
                    <a:pt x="12954" y="0"/>
                  </a:lnTo>
                  <a:lnTo>
                    <a:pt x="875538" y="0"/>
                  </a:lnTo>
                  <a:lnTo>
                    <a:pt x="883158" y="0"/>
                  </a:lnTo>
                  <a:lnTo>
                    <a:pt x="889254" y="6095"/>
                  </a:lnTo>
                  <a:lnTo>
                    <a:pt x="889254" y="12953"/>
                  </a:lnTo>
                  <a:lnTo>
                    <a:pt x="889254" y="301751"/>
                  </a:lnTo>
                  <a:lnTo>
                    <a:pt x="889254" y="308609"/>
                  </a:lnTo>
                  <a:lnTo>
                    <a:pt x="883158" y="314705"/>
                  </a:lnTo>
                  <a:lnTo>
                    <a:pt x="875538" y="314705"/>
                  </a:lnTo>
                  <a:lnTo>
                    <a:pt x="12954" y="314705"/>
                  </a:lnTo>
                  <a:lnTo>
                    <a:pt x="5334" y="314705"/>
                  </a:lnTo>
                  <a:lnTo>
                    <a:pt x="0" y="308609"/>
                  </a:lnTo>
                  <a:lnTo>
                    <a:pt x="0" y="301751"/>
                  </a:lnTo>
                  <a:lnTo>
                    <a:pt x="0" y="12953"/>
                  </a:lnTo>
                  <a:close/>
                </a:path>
              </a:pathLst>
            </a:custGeom>
            <a:ln w="8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903611" y="4604004"/>
              <a:ext cx="740663" cy="428244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4013587" y="4643992"/>
            <a:ext cx="511809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Dense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59" name="object 59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742067" y="4905755"/>
            <a:ext cx="1063752" cy="387858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3840613" y="4938716"/>
            <a:ext cx="857250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dirty="0">
                <a:latin typeface="Calibri"/>
                <a:cs typeface="Calibri"/>
              </a:rPr>
              <a:t>(1,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sigmoid)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6267335" y="3130295"/>
            <a:ext cx="2715895" cy="1108710"/>
            <a:chOff x="6267335" y="3130295"/>
            <a:chExt cx="2715895" cy="1108710"/>
          </a:xfrm>
        </p:grpSpPr>
        <p:pic>
          <p:nvPicPr>
            <p:cNvPr id="62" name="object 6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631558" y="3718559"/>
              <a:ext cx="484631" cy="490727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545465" y="3758945"/>
              <a:ext cx="661416" cy="48005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554596" y="3724059"/>
              <a:ext cx="624840" cy="48599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345808" y="3189731"/>
              <a:ext cx="2563368" cy="28041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267335" y="3130295"/>
              <a:ext cx="2715768" cy="461772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348856" y="3195065"/>
              <a:ext cx="2534920" cy="248920"/>
            </a:xfrm>
            <a:custGeom>
              <a:avLst/>
              <a:gdLst/>
              <a:ahLst/>
              <a:cxnLst/>
              <a:rect l="l" t="t" r="r" b="b"/>
              <a:pathLst>
                <a:path w="2534920" h="248920">
                  <a:moveTo>
                    <a:pt x="0" y="248411"/>
                  </a:moveTo>
                  <a:lnTo>
                    <a:pt x="0" y="0"/>
                  </a:lnTo>
                  <a:lnTo>
                    <a:pt x="2534412" y="0"/>
                  </a:lnTo>
                  <a:lnTo>
                    <a:pt x="2534412" y="248411"/>
                  </a:lnTo>
                  <a:lnTo>
                    <a:pt x="0" y="248411"/>
                  </a:lnTo>
                  <a:close/>
                </a:path>
              </a:pathLst>
            </a:custGeom>
            <a:solidFill>
              <a:srgbClr val="612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6384931" y="3174055"/>
            <a:ext cx="246507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Single</a:t>
            </a:r>
            <a:r>
              <a:rPr sz="15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time-step</a:t>
            </a:r>
            <a:r>
              <a:rPr sz="15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Dense</a:t>
            </a:r>
            <a:r>
              <a:rPr sz="15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7935353" y="4682490"/>
            <a:ext cx="661670" cy="521334"/>
            <a:chOff x="7935353" y="4682490"/>
            <a:chExt cx="661670" cy="521334"/>
          </a:xfrm>
        </p:grpSpPr>
        <p:pic>
          <p:nvPicPr>
            <p:cNvPr id="70" name="object 7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019173" y="4682490"/>
              <a:ext cx="484631" cy="490727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935353" y="4722876"/>
              <a:ext cx="661416" cy="48082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945246" y="4687989"/>
              <a:ext cx="621791" cy="485990"/>
            </a:xfrm>
            <a:prstGeom prst="rect">
              <a:avLst/>
            </a:prstGeom>
          </p:spPr>
        </p:pic>
      </p:grpSp>
      <p:sp>
        <p:nvSpPr>
          <p:cNvPr id="73" name="object 73"/>
          <p:cNvSpPr txBox="1"/>
          <p:nvPr/>
        </p:nvSpPr>
        <p:spPr>
          <a:xfrm>
            <a:off x="8059807" y="4771969"/>
            <a:ext cx="38544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1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6522605" y="3419094"/>
            <a:ext cx="2074545" cy="1538605"/>
            <a:chOff x="6522605" y="3419094"/>
            <a:chExt cx="2074545" cy="1538605"/>
          </a:xfrm>
        </p:grpSpPr>
        <p:pic>
          <p:nvPicPr>
            <p:cNvPr id="75" name="object 7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019173" y="3718560"/>
              <a:ext cx="484631" cy="49072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935353" y="3758946"/>
              <a:ext cx="661416" cy="480059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945247" y="3724059"/>
              <a:ext cx="621791" cy="48599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6847979" y="4177284"/>
              <a:ext cx="1178560" cy="780415"/>
            </a:xfrm>
            <a:custGeom>
              <a:avLst/>
              <a:gdLst/>
              <a:ahLst/>
              <a:cxnLst/>
              <a:rect l="l" t="t" r="r" b="b"/>
              <a:pathLst>
                <a:path w="1178559" h="780414">
                  <a:moveTo>
                    <a:pt x="27432" y="725424"/>
                  </a:moveTo>
                  <a:lnTo>
                    <a:pt x="27431" y="0"/>
                  </a:lnTo>
                  <a:lnTo>
                    <a:pt x="0" y="0"/>
                  </a:lnTo>
                  <a:lnTo>
                    <a:pt x="0" y="746760"/>
                  </a:lnTo>
                  <a:lnTo>
                    <a:pt x="6096" y="752856"/>
                  </a:lnTo>
                  <a:lnTo>
                    <a:pt x="13716" y="752856"/>
                  </a:lnTo>
                  <a:lnTo>
                    <a:pt x="13716" y="725424"/>
                  </a:lnTo>
                  <a:lnTo>
                    <a:pt x="27432" y="725424"/>
                  </a:lnTo>
                  <a:close/>
                </a:path>
                <a:path w="1178559" h="780414">
                  <a:moveTo>
                    <a:pt x="1110234" y="752855"/>
                  </a:moveTo>
                  <a:lnTo>
                    <a:pt x="1110234" y="725423"/>
                  </a:lnTo>
                  <a:lnTo>
                    <a:pt x="13716" y="725424"/>
                  </a:lnTo>
                  <a:lnTo>
                    <a:pt x="27432" y="739140"/>
                  </a:lnTo>
                  <a:lnTo>
                    <a:pt x="27432" y="752856"/>
                  </a:lnTo>
                  <a:lnTo>
                    <a:pt x="1110234" y="752855"/>
                  </a:lnTo>
                  <a:close/>
                </a:path>
                <a:path w="1178559" h="780414">
                  <a:moveTo>
                    <a:pt x="27432" y="752856"/>
                  </a:moveTo>
                  <a:lnTo>
                    <a:pt x="27432" y="739140"/>
                  </a:lnTo>
                  <a:lnTo>
                    <a:pt x="13716" y="725424"/>
                  </a:lnTo>
                  <a:lnTo>
                    <a:pt x="13716" y="752856"/>
                  </a:lnTo>
                  <a:lnTo>
                    <a:pt x="27432" y="752856"/>
                  </a:lnTo>
                  <a:close/>
                </a:path>
                <a:path w="1178559" h="780414">
                  <a:moveTo>
                    <a:pt x="1178052" y="739140"/>
                  </a:moveTo>
                  <a:lnTo>
                    <a:pt x="1096518" y="697991"/>
                  </a:lnTo>
                  <a:lnTo>
                    <a:pt x="1096518" y="725423"/>
                  </a:lnTo>
                  <a:lnTo>
                    <a:pt x="1110234" y="725423"/>
                  </a:lnTo>
                  <a:lnTo>
                    <a:pt x="1110234" y="773365"/>
                  </a:lnTo>
                  <a:lnTo>
                    <a:pt x="1178052" y="739140"/>
                  </a:lnTo>
                  <a:close/>
                </a:path>
                <a:path w="1178559" h="780414">
                  <a:moveTo>
                    <a:pt x="1110234" y="773365"/>
                  </a:moveTo>
                  <a:lnTo>
                    <a:pt x="1110234" y="752855"/>
                  </a:lnTo>
                  <a:lnTo>
                    <a:pt x="1096518" y="752855"/>
                  </a:lnTo>
                  <a:lnTo>
                    <a:pt x="1096518" y="780287"/>
                  </a:lnTo>
                  <a:lnTo>
                    <a:pt x="1110234" y="7733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522605" y="3419094"/>
              <a:ext cx="697991" cy="444245"/>
            </a:xfrm>
            <a:prstGeom prst="rect">
              <a:avLst/>
            </a:prstGeom>
          </p:spPr>
        </p:pic>
      </p:grpSp>
      <p:sp>
        <p:nvSpPr>
          <p:cNvPr id="80" name="object 80"/>
          <p:cNvSpPr txBox="1"/>
          <p:nvPr/>
        </p:nvSpPr>
        <p:spPr>
          <a:xfrm>
            <a:off x="6638677" y="3355021"/>
            <a:ext cx="460375" cy="71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" marR="5080" indent="-32384">
              <a:lnSpc>
                <a:spcPct val="1468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550" spc="-10" dirty="0">
                <a:latin typeface="Calibri"/>
                <a:cs typeface="Calibri"/>
              </a:rPr>
              <a:t>Input </a:t>
            </a:r>
            <a:r>
              <a:rPr sz="1550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81" name="object 81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917827" y="3403091"/>
            <a:ext cx="694944" cy="444245"/>
          </a:xfrm>
          <a:prstGeom prst="rect">
            <a:avLst/>
          </a:prstGeom>
        </p:spPr>
      </p:pic>
      <p:sp>
        <p:nvSpPr>
          <p:cNvPr id="82" name="object 82"/>
          <p:cNvSpPr txBox="1"/>
          <p:nvPr/>
        </p:nvSpPr>
        <p:spPr>
          <a:xfrm>
            <a:off x="8033137" y="3323016"/>
            <a:ext cx="456565" cy="751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" marR="5080" indent="-26670">
              <a:lnSpc>
                <a:spcPct val="153500"/>
              </a:lnSpc>
              <a:spcBef>
                <a:spcPts val="95"/>
              </a:spcBef>
            </a:pPr>
            <a:r>
              <a:rPr sz="1550" spc="-10" dirty="0">
                <a:latin typeface="Calibri"/>
                <a:cs typeface="Calibri"/>
              </a:rPr>
              <a:t>Label </a:t>
            </a:r>
            <a:r>
              <a:rPr sz="1550" dirty="0">
                <a:latin typeface="Calibri"/>
                <a:cs typeface="Calibri"/>
              </a:rPr>
              <a:t>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1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83" name="object 83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7741805" y="5109971"/>
            <a:ext cx="1097280" cy="444245"/>
          </a:xfrm>
          <a:prstGeom prst="rect">
            <a:avLst/>
          </a:prstGeom>
        </p:spPr>
      </p:pic>
      <p:sp>
        <p:nvSpPr>
          <p:cNvPr id="84" name="object 84"/>
          <p:cNvSpPr txBox="1"/>
          <p:nvPr/>
        </p:nvSpPr>
        <p:spPr>
          <a:xfrm>
            <a:off x="7858639" y="5152207"/>
            <a:ext cx="858519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10" dirty="0">
                <a:latin typeface="Calibri"/>
                <a:cs typeface="Calibri"/>
              </a:rPr>
              <a:t>Prediction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6625463" y="4679441"/>
            <a:ext cx="975360" cy="524510"/>
            <a:chOff x="6625463" y="4679441"/>
            <a:chExt cx="975360" cy="524510"/>
          </a:xfrm>
        </p:grpSpPr>
        <p:pic>
          <p:nvPicPr>
            <p:cNvPr id="86" name="object 8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625463" y="4679441"/>
              <a:ext cx="975360" cy="524255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6638429" y="4692395"/>
              <a:ext cx="927735" cy="448945"/>
            </a:xfrm>
            <a:custGeom>
              <a:avLst/>
              <a:gdLst/>
              <a:ahLst/>
              <a:cxnLst/>
              <a:rect l="l" t="t" r="r" b="b"/>
              <a:pathLst>
                <a:path w="927734" h="448945">
                  <a:moveTo>
                    <a:pt x="927354" y="430529"/>
                  </a:moveTo>
                  <a:lnTo>
                    <a:pt x="927354" y="19049"/>
                  </a:lnTo>
                  <a:lnTo>
                    <a:pt x="925996" y="11572"/>
                  </a:lnTo>
                  <a:lnTo>
                    <a:pt x="922210" y="5524"/>
                  </a:lnTo>
                  <a:lnTo>
                    <a:pt x="916424" y="1476"/>
                  </a:lnTo>
                  <a:lnTo>
                    <a:pt x="909066" y="0"/>
                  </a:lnTo>
                  <a:lnTo>
                    <a:pt x="19050" y="0"/>
                  </a:lnTo>
                  <a:lnTo>
                    <a:pt x="11572" y="1476"/>
                  </a:lnTo>
                  <a:lnTo>
                    <a:pt x="5524" y="5524"/>
                  </a:lnTo>
                  <a:lnTo>
                    <a:pt x="1476" y="11572"/>
                  </a:lnTo>
                  <a:lnTo>
                    <a:pt x="0" y="19050"/>
                  </a:lnTo>
                  <a:lnTo>
                    <a:pt x="0" y="430530"/>
                  </a:lnTo>
                  <a:lnTo>
                    <a:pt x="1476" y="437888"/>
                  </a:lnTo>
                  <a:lnTo>
                    <a:pt x="5524" y="443674"/>
                  </a:lnTo>
                  <a:lnTo>
                    <a:pt x="11572" y="447460"/>
                  </a:lnTo>
                  <a:lnTo>
                    <a:pt x="19050" y="448818"/>
                  </a:lnTo>
                  <a:lnTo>
                    <a:pt x="909066" y="448817"/>
                  </a:lnTo>
                  <a:lnTo>
                    <a:pt x="916424" y="447460"/>
                  </a:lnTo>
                  <a:lnTo>
                    <a:pt x="922210" y="443674"/>
                  </a:lnTo>
                  <a:lnTo>
                    <a:pt x="925996" y="437888"/>
                  </a:lnTo>
                  <a:lnTo>
                    <a:pt x="927354" y="430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638429" y="4692395"/>
              <a:ext cx="927735" cy="448945"/>
            </a:xfrm>
            <a:custGeom>
              <a:avLst/>
              <a:gdLst/>
              <a:ahLst/>
              <a:cxnLst/>
              <a:rect l="l" t="t" r="r" b="b"/>
              <a:pathLst>
                <a:path w="927734" h="448945">
                  <a:moveTo>
                    <a:pt x="0" y="19050"/>
                  </a:moveTo>
                  <a:lnTo>
                    <a:pt x="909066" y="0"/>
                  </a:lnTo>
                  <a:lnTo>
                    <a:pt x="916424" y="1476"/>
                  </a:lnTo>
                  <a:lnTo>
                    <a:pt x="922210" y="5524"/>
                  </a:lnTo>
                  <a:lnTo>
                    <a:pt x="925996" y="11572"/>
                  </a:lnTo>
                  <a:lnTo>
                    <a:pt x="927354" y="19049"/>
                  </a:lnTo>
                  <a:lnTo>
                    <a:pt x="927354" y="430529"/>
                  </a:lnTo>
                  <a:lnTo>
                    <a:pt x="19050" y="448818"/>
                  </a:lnTo>
                  <a:lnTo>
                    <a:pt x="11572" y="447460"/>
                  </a:lnTo>
                  <a:lnTo>
                    <a:pt x="5524" y="443674"/>
                  </a:lnTo>
                  <a:lnTo>
                    <a:pt x="1476" y="437888"/>
                  </a:lnTo>
                  <a:lnTo>
                    <a:pt x="0" y="430530"/>
                  </a:lnTo>
                  <a:lnTo>
                    <a:pt x="0" y="19050"/>
                  </a:lnTo>
                  <a:close/>
                </a:path>
              </a:pathLst>
            </a:custGeom>
            <a:ln w="88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720713" y="4729733"/>
              <a:ext cx="771144" cy="444245"/>
            </a:xfrm>
            <a:prstGeom prst="rect">
              <a:avLst/>
            </a:prstGeom>
          </p:spPr>
        </p:pic>
      </p:grpSp>
      <p:sp>
        <p:nvSpPr>
          <p:cNvPr id="90" name="object 90"/>
          <p:cNvSpPr txBox="1"/>
          <p:nvPr/>
        </p:nvSpPr>
        <p:spPr>
          <a:xfrm>
            <a:off x="6848735" y="4834752"/>
            <a:ext cx="507365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Dense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91" name="object 91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6792341" y="5340290"/>
            <a:ext cx="277367" cy="172756"/>
          </a:xfrm>
          <a:prstGeom prst="rect">
            <a:avLst/>
          </a:prstGeom>
        </p:spPr>
      </p:pic>
      <p:sp>
        <p:nvSpPr>
          <p:cNvPr id="92" name="object 92"/>
          <p:cNvSpPr txBox="1"/>
          <p:nvPr/>
        </p:nvSpPr>
        <p:spPr>
          <a:xfrm>
            <a:off x="6933627" y="5333736"/>
            <a:ext cx="13779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400" spc="-25" dirty="0">
                <a:latin typeface="Calibri"/>
                <a:cs typeface="Calibri"/>
              </a:rPr>
              <a:t>4,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93" name="object 93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6996569" y="5240273"/>
            <a:ext cx="600455" cy="403097"/>
          </a:xfrm>
          <a:prstGeom prst="rect">
            <a:avLst/>
          </a:prstGeom>
        </p:spPr>
      </p:pic>
      <p:sp>
        <p:nvSpPr>
          <p:cNvPr id="94" name="object 94"/>
          <p:cNvSpPr txBox="1"/>
          <p:nvPr/>
        </p:nvSpPr>
        <p:spPr>
          <a:xfrm>
            <a:off x="7376127" y="5333736"/>
            <a:ext cx="9588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400" spc="-50" dirty="0">
                <a:latin typeface="Calibri"/>
                <a:cs typeface="Calibri"/>
              </a:rPr>
              <a:t>u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6670420" y="5240273"/>
            <a:ext cx="982980" cy="622300"/>
            <a:chOff x="6670420" y="5240273"/>
            <a:chExt cx="982980" cy="622300"/>
          </a:xfrm>
        </p:grpSpPr>
        <p:pic>
          <p:nvPicPr>
            <p:cNvPr id="96" name="object 96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354696" y="5240273"/>
              <a:ext cx="298704" cy="403097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670420" y="5458967"/>
              <a:ext cx="566927" cy="403097"/>
            </a:xfrm>
            <a:prstGeom prst="rect">
              <a:avLst/>
            </a:prstGeom>
          </p:spPr>
        </p:pic>
      </p:grpSp>
      <p:sp>
        <p:nvSpPr>
          <p:cNvPr id="98" name="object 98"/>
          <p:cNvSpPr txBox="1"/>
          <p:nvPr/>
        </p:nvSpPr>
        <p:spPr>
          <a:xfrm>
            <a:off x="6933627" y="5552430"/>
            <a:ext cx="13779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400" spc="-25" dirty="0">
                <a:latin typeface="Calibri"/>
                <a:cs typeface="Calibri"/>
              </a:rPr>
              <a:t>4,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99" name="object 99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6996569" y="5458967"/>
            <a:ext cx="600455" cy="403097"/>
          </a:xfrm>
          <a:prstGeom prst="rect">
            <a:avLst/>
          </a:prstGeom>
        </p:spPr>
      </p:pic>
      <p:sp>
        <p:nvSpPr>
          <p:cNvPr id="100" name="object 100"/>
          <p:cNvSpPr txBox="1"/>
          <p:nvPr/>
        </p:nvSpPr>
        <p:spPr>
          <a:xfrm>
            <a:off x="7376127" y="5552430"/>
            <a:ext cx="9588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400" spc="-50" dirty="0">
                <a:latin typeface="Calibri"/>
                <a:cs typeface="Calibri"/>
              </a:rPr>
              <a:t>u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01" name="object 10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7354696" y="5458967"/>
            <a:ext cx="298704" cy="403097"/>
          </a:xfrm>
          <a:prstGeom prst="rect">
            <a:avLst/>
          </a:prstGeom>
        </p:spPr>
      </p:pic>
      <p:sp>
        <p:nvSpPr>
          <p:cNvPr id="102" name="object 102"/>
          <p:cNvSpPr txBox="1"/>
          <p:nvPr/>
        </p:nvSpPr>
        <p:spPr>
          <a:xfrm>
            <a:off x="6773551" y="5275482"/>
            <a:ext cx="767080" cy="462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38455" algn="l"/>
              </a:tabLst>
            </a:pPr>
            <a:r>
              <a:rPr sz="1400" spc="-25" dirty="0">
                <a:latin typeface="Calibri"/>
                <a:cs typeface="Calibri"/>
              </a:rPr>
              <a:t>(6</a:t>
            </a:r>
            <a:r>
              <a:rPr sz="1400" dirty="0">
                <a:latin typeface="Calibri"/>
                <a:cs typeface="Calibri"/>
              </a:rPr>
              <a:t>	ReL</a:t>
            </a:r>
            <a:r>
              <a:rPr sz="1400" spc="44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338455" algn="l"/>
              </a:tabLst>
            </a:pPr>
            <a:r>
              <a:rPr sz="1400" spc="-25" dirty="0">
                <a:latin typeface="Calibri"/>
                <a:cs typeface="Calibri"/>
              </a:rPr>
              <a:t>(6</a:t>
            </a:r>
            <a:r>
              <a:rPr sz="1400" dirty="0">
                <a:latin typeface="Calibri"/>
                <a:cs typeface="Calibri"/>
              </a:rPr>
              <a:t>	ReL</a:t>
            </a:r>
            <a:r>
              <a:rPr sz="1400" spc="44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03" name="object 103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6606413" y="5677661"/>
            <a:ext cx="1109472" cy="403097"/>
          </a:xfrm>
          <a:prstGeom prst="rect">
            <a:avLst/>
          </a:prstGeom>
        </p:spPr>
      </p:pic>
      <p:sp>
        <p:nvSpPr>
          <p:cNvPr id="104" name="object 104"/>
          <p:cNvSpPr txBox="1"/>
          <p:nvPr/>
        </p:nvSpPr>
        <p:spPr>
          <a:xfrm>
            <a:off x="6709543" y="5712870"/>
            <a:ext cx="8940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Calibri"/>
                <a:cs typeface="Calibri"/>
              </a:rPr>
              <a:t>(1,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sigmoid)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6679577" y="4734305"/>
            <a:ext cx="975360" cy="523875"/>
            <a:chOff x="6679577" y="4734305"/>
            <a:chExt cx="975360" cy="523875"/>
          </a:xfrm>
        </p:grpSpPr>
        <p:pic>
          <p:nvPicPr>
            <p:cNvPr id="106" name="object 106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6679577" y="4734305"/>
              <a:ext cx="975360" cy="523493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6693293" y="4747259"/>
              <a:ext cx="927735" cy="448945"/>
            </a:xfrm>
            <a:custGeom>
              <a:avLst/>
              <a:gdLst/>
              <a:ahLst/>
              <a:cxnLst/>
              <a:rect l="l" t="t" r="r" b="b"/>
              <a:pathLst>
                <a:path w="927734" h="448945">
                  <a:moveTo>
                    <a:pt x="927354" y="429767"/>
                  </a:moveTo>
                  <a:lnTo>
                    <a:pt x="927354" y="19049"/>
                  </a:lnTo>
                  <a:lnTo>
                    <a:pt x="925877" y="11572"/>
                  </a:lnTo>
                  <a:lnTo>
                    <a:pt x="921829" y="5524"/>
                  </a:lnTo>
                  <a:lnTo>
                    <a:pt x="915781" y="1476"/>
                  </a:lnTo>
                  <a:lnTo>
                    <a:pt x="908304" y="0"/>
                  </a:lnTo>
                  <a:lnTo>
                    <a:pt x="18288" y="0"/>
                  </a:lnTo>
                  <a:lnTo>
                    <a:pt x="11251" y="1476"/>
                  </a:lnTo>
                  <a:lnTo>
                    <a:pt x="5429" y="5524"/>
                  </a:lnTo>
                  <a:lnTo>
                    <a:pt x="1464" y="11572"/>
                  </a:lnTo>
                  <a:lnTo>
                    <a:pt x="0" y="19050"/>
                  </a:lnTo>
                  <a:lnTo>
                    <a:pt x="0" y="429768"/>
                  </a:lnTo>
                  <a:lnTo>
                    <a:pt x="1464" y="437245"/>
                  </a:lnTo>
                  <a:lnTo>
                    <a:pt x="5429" y="443293"/>
                  </a:lnTo>
                  <a:lnTo>
                    <a:pt x="11251" y="447341"/>
                  </a:lnTo>
                  <a:lnTo>
                    <a:pt x="18288" y="448818"/>
                  </a:lnTo>
                  <a:lnTo>
                    <a:pt x="908304" y="448817"/>
                  </a:lnTo>
                  <a:lnTo>
                    <a:pt x="915781" y="447341"/>
                  </a:lnTo>
                  <a:lnTo>
                    <a:pt x="921829" y="443293"/>
                  </a:lnTo>
                  <a:lnTo>
                    <a:pt x="925877" y="437245"/>
                  </a:lnTo>
                  <a:lnTo>
                    <a:pt x="927354" y="4297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693293" y="4747259"/>
              <a:ext cx="927735" cy="448945"/>
            </a:xfrm>
            <a:custGeom>
              <a:avLst/>
              <a:gdLst/>
              <a:ahLst/>
              <a:cxnLst/>
              <a:rect l="l" t="t" r="r" b="b"/>
              <a:pathLst>
                <a:path w="927734" h="448945">
                  <a:moveTo>
                    <a:pt x="0" y="19050"/>
                  </a:moveTo>
                  <a:lnTo>
                    <a:pt x="908304" y="0"/>
                  </a:lnTo>
                  <a:lnTo>
                    <a:pt x="915781" y="1476"/>
                  </a:lnTo>
                  <a:lnTo>
                    <a:pt x="921829" y="5524"/>
                  </a:lnTo>
                  <a:lnTo>
                    <a:pt x="925877" y="11572"/>
                  </a:lnTo>
                  <a:lnTo>
                    <a:pt x="927354" y="19049"/>
                  </a:lnTo>
                  <a:lnTo>
                    <a:pt x="927354" y="429767"/>
                  </a:lnTo>
                  <a:lnTo>
                    <a:pt x="18288" y="448818"/>
                  </a:lnTo>
                  <a:lnTo>
                    <a:pt x="11251" y="447341"/>
                  </a:lnTo>
                  <a:lnTo>
                    <a:pt x="5429" y="443293"/>
                  </a:lnTo>
                  <a:lnTo>
                    <a:pt x="1464" y="437245"/>
                  </a:lnTo>
                  <a:lnTo>
                    <a:pt x="0" y="429768"/>
                  </a:lnTo>
                  <a:lnTo>
                    <a:pt x="0" y="19050"/>
                  </a:lnTo>
                  <a:close/>
                </a:path>
              </a:pathLst>
            </a:custGeom>
            <a:ln w="88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775576" y="4784597"/>
              <a:ext cx="771144" cy="444245"/>
            </a:xfrm>
            <a:prstGeom prst="rect">
              <a:avLst/>
            </a:prstGeom>
          </p:spPr>
        </p:pic>
      </p:grpSp>
      <p:sp>
        <p:nvSpPr>
          <p:cNvPr id="110" name="object 110"/>
          <p:cNvSpPr txBox="1"/>
          <p:nvPr/>
        </p:nvSpPr>
        <p:spPr>
          <a:xfrm>
            <a:off x="6902837" y="4889616"/>
            <a:ext cx="508634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Dense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6734441" y="4788408"/>
            <a:ext cx="975360" cy="524510"/>
            <a:chOff x="6734441" y="4788408"/>
            <a:chExt cx="975360" cy="524510"/>
          </a:xfrm>
        </p:grpSpPr>
        <p:pic>
          <p:nvPicPr>
            <p:cNvPr id="112" name="object 112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6734441" y="4788408"/>
              <a:ext cx="975360" cy="524255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6748157" y="4802124"/>
              <a:ext cx="927735" cy="448945"/>
            </a:xfrm>
            <a:custGeom>
              <a:avLst/>
              <a:gdLst/>
              <a:ahLst/>
              <a:cxnLst/>
              <a:rect l="l" t="t" r="r" b="b"/>
              <a:pathLst>
                <a:path w="927734" h="448945">
                  <a:moveTo>
                    <a:pt x="927354" y="429767"/>
                  </a:moveTo>
                  <a:lnTo>
                    <a:pt x="927354" y="19049"/>
                  </a:lnTo>
                  <a:lnTo>
                    <a:pt x="925877" y="11572"/>
                  </a:lnTo>
                  <a:lnTo>
                    <a:pt x="921829" y="5524"/>
                  </a:lnTo>
                  <a:lnTo>
                    <a:pt x="915781" y="1476"/>
                  </a:lnTo>
                  <a:lnTo>
                    <a:pt x="908304" y="0"/>
                  </a:lnTo>
                  <a:lnTo>
                    <a:pt x="18288" y="0"/>
                  </a:lnTo>
                  <a:lnTo>
                    <a:pt x="10929" y="1476"/>
                  </a:lnTo>
                  <a:lnTo>
                    <a:pt x="5143" y="5524"/>
                  </a:lnTo>
                  <a:lnTo>
                    <a:pt x="1357" y="11572"/>
                  </a:lnTo>
                  <a:lnTo>
                    <a:pt x="0" y="19050"/>
                  </a:lnTo>
                  <a:lnTo>
                    <a:pt x="0" y="429768"/>
                  </a:lnTo>
                  <a:lnTo>
                    <a:pt x="1357" y="437245"/>
                  </a:lnTo>
                  <a:lnTo>
                    <a:pt x="5143" y="443293"/>
                  </a:lnTo>
                  <a:lnTo>
                    <a:pt x="10929" y="447341"/>
                  </a:lnTo>
                  <a:lnTo>
                    <a:pt x="18288" y="448818"/>
                  </a:lnTo>
                  <a:lnTo>
                    <a:pt x="908304" y="448817"/>
                  </a:lnTo>
                  <a:lnTo>
                    <a:pt x="915781" y="447341"/>
                  </a:lnTo>
                  <a:lnTo>
                    <a:pt x="921829" y="443293"/>
                  </a:lnTo>
                  <a:lnTo>
                    <a:pt x="925877" y="437245"/>
                  </a:lnTo>
                  <a:lnTo>
                    <a:pt x="927354" y="4297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748157" y="4802124"/>
              <a:ext cx="927735" cy="448945"/>
            </a:xfrm>
            <a:custGeom>
              <a:avLst/>
              <a:gdLst/>
              <a:ahLst/>
              <a:cxnLst/>
              <a:rect l="l" t="t" r="r" b="b"/>
              <a:pathLst>
                <a:path w="927734" h="448945">
                  <a:moveTo>
                    <a:pt x="0" y="19050"/>
                  </a:moveTo>
                  <a:lnTo>
                    <a:pt x="908304" y="0"/>
                  </a:lnTo>
                  <a:lnTo>
                    <a:pt x="915781" y="1476"/>
                  </a:lnTo>
                  <a:lnTo>
                    <a:pt x="921829" y="5524"/>
                  </a:lnTo>
                  <a:lnTo>
                    <a:pt x="925877" y="11572"/>
                  </a:lnTo>
                  <a:lnTo>
                    <a:pt x="927354" y="19049"/>
                  </a:lnTo>
                  <a:lnTo>
                    <a:pt x="927354" y="429767"/>
                  </a:lnTo>
                  <a:lnTo>
                    <a:pt x="18288" y="448818"/>
                  </a:lnTo>
                  <a:lnTo>
                    <a:pt x="10929" y="447341"/>
                  </a:lnTo>
                  <a:lnTo>
                    <a:pt x="5143" y="443293"/>
                  </a:lnTo>
                  <a:lnTo>
                    <a:pt x="1357" y="437245"/>
                  </a:lnTo>
                  <a:lnTo>
                    <a:pt x="0" y="429768"/>
                  </a:lnTo>
                  <a:lnTo>
                    <a:pt x="0" y="19050"/>
                  </a:lnTo>
                  <a:close/>
                </a:path>
              </a:pathLst>
            </a:custGeom>
            <a:ln w="88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6830453" y="4838700"/>
              <a:ext cx="771144" cy="445008"/>
            </a:xfrm>
            <a:prstGeom prst="rect">
              <a:avLst/>
            </a:prstGeom>
          </p:spPr>
        </p:pic>
      </p:grpSp>
      <p:sp>
        <p:nvSpPr>
          <p:cNvPr id="116" name="object 116"/>
          <p:cNvSpPr txBox="1"/>
          <p:nvPr/>
        </p:nvSpPr>
        <p:spPr>
          <a:xfrm>
            <a:off x="6755136" y="4881696"/>
            <a:ext cx="80391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25"/>
              </a:spcBef>
            </a:pP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Dense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21" name="object 1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ts val="159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117" name="object 117"/>
          <p:cNvSpPr txBox="1"/>
          <p:nvPr/>
        </p:nvSpPr>
        <p:spPr>
          <a:xfrm>
            <a:off x="361321" y="1922780"/>
            <a:ext cx="3787140" cy="1082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b="1" dirty="0">
                <a:latin typeface="Calibri"/>
                <a:cs typeface="Calibri"/>
              </a:rPr>
              <a:t>Current</a:t>
            </a:r>
            <a:r>
              <a:rPr sz="2250" b="1" spc="10" dirty="0">
                <a:latin typeface="Calibri"/>
                <a:cs typeface="Calibri"/>
              </a:rPr>
              <a:t> </a:t>
            </a:r>
            <a:r>
              <a:rPr sz="2250" b="1" dirty="0">
                <a:latin typeface="Calibri"/>
                <a:cs typeface="Calibri"/>
              </a:rPr>
              <a:t>Time</a:t>
            </a:r>
            <a:r>
              <a:rPr sz="2250" b="1" spc="10" dirty="0">
                <a:latin typeface="Calibri"/>
                <a:cs typeface="Calibri"/>
              </a:rPr>
              <a:t> </a:t>
            </a:r>
            <a:r>
              <a:rPr sz="2250" b="1" spc="-10" dirty="0">
                <a:latin typeface="Calibri"/>
                <a:cs typeface="Calibri"/>
              </a:rPr>
              <a:t>Models</a:t>
            </a:r>
            <a:r>
              <a:rPr sz="2250" spc="-10" dirty="0">
                <a:latin typeface="Calibri"/>
                <a:cs typeface="Calibri"/>
              </a:rPr>
              <a:t>:</a:t>
            </a:r>
            <a:endParaRPr sz="225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12090" algn="l"/>
              </a:tabLst>
            </a:pPr>
            <a:r>
              <a:rPr sz="2250" dirty="0">
                <a:latin typeface="Calibri"/>
                <a:cs typeface="Calibri"/>
              </a:rPr>
              <a:t>Input:</a:t>
            </a:r>
            <a:r>
              <a:rPr sz="2250" spc="-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current</a:t>
            </a:r>
            <a:r>
              <a:rPr sz="2250" spc="2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time</a:t>
            </a:r>
            <a:r>
              <a:rPr sz="2250" spc="1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step</a:t>
            </a:r>
            <a:r>
              <a:rPr sz="2250" spc="-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(</a:t>
            </a:r>
            <a:r>
              <a:rPr sz="2250" i="1" dirty="0">
                <a:latin typeface="Calibri"/>
                <a:cs typeface="Calibri"/>
              </a:rPr>
              <a:t>t</a:t>
            </a:r>
            <a:r>
              <a:rPr sz="2250" i="1" spc="20" dirty="0">
                <a:latin typeface="Calibri"/>
                <a:cs typeface="Calibri"/>
              </a:rPr>
              <a:t> </a:t>
            </a:r>
            <a:r>
              <a:rPr sz="2250" i="1" dirty="0">
                <a:latin typeface="Calibri"/>
                <a:cs typeface="Calibri"/>
              </a:rPr>
              <a:t>=</a:t>
            </a:r>
            <a:r>
              <a:rPr sz="2250" i="1" spc="15" dirty="0">
                <a:latin typeface="Calibri"/>
                <a:cs typeface="Calibri"/>
              </a:rPr>
              <a:t> </a:t>
            </a:r>
            <a:r>
              <a:rPr sz="2250" i="1" spc="-25" dirty="0">
                <a:latin typeface="Calibri"/>
                <a:cs typeface="Calibri"/>
              </a:rPr>
              <a:t>0</a:t>
            </a:r>
            <a:r>
              <a:rPr sz="2250" spc="-25" dirty="0">
                <a:latin typeface="Calibri"/>
                <a:cs typeface="Calibri"/>
              </a:rPr>
              <a:t>)</a:t>
            </a:r>
            <a:endParaRPr sz="225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12090" algn="l"/>
              </a:tabLst>
            </a:pPr>
            <a:r>
              <a:rPr sz="2250" dirty="0">
                <a:latin typeface="Calibri"/>
                <a:cs typeface="Calibri"/>
              </a:rPr>
              <a:t>Output:</a:t>
            </a:r>
            <a:r>
              <a:rPr sz="2250" spc="1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next</a:t>
            </a:r>
            <a:r>
              <a:rPr sz="2250" spc="1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hour</a:t>
            </a:r>
            <a:r>
              <a:rPr sz="2250" spc="1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(</a:t>
            </a:r>
            <a:r>
              <a:rPr sz="2250" i="1" dirty="0">
                <a:latin typeface="Calibri"/>
                <a:cs typeface="Calibri"/>
              </a:rPr>
              <a:t>t</a:t>
            </a:r>
            <a:r>
              <a:rPr sz="2250" i="1" spc="10" dirty="0">
                <a:latin typeface="Calibri"/>
                <a:cs typeface="Calibri"/>
              </a:rPr>
              <a:t> </a:t>
            </a:r>
            <a:r>
              <a:rPr sz="2250" i="1" dirty="0">
                <a:latin typeface="Calibri"/>
                <a:cs typeface="Calibri"/>
              </a:rPr>
              <a:t>=</a:t>
            </a:r>
            <a:r>
              <a:rPr sz="2250" i="1" spc="15" dirty="0">
                <a:latin typeface="Calibri"/>
                <a:cs typeface="Calibri"/>
              </a:rPr>
              <a:t> </a:t>
            </a:r>
            <a:r>
              <a:rPr sz="2250" i="1" spc="-25" dirty="0">
                <a:latin typeface="Calibri"/>
                <a:cs typeface="Calibri"/>
              </a:rPr>
              <a:t>1)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27031" y="5509514"/>
            <a:ext cx="36957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-10" dirty="0">
                <a:latin typeface="Calibri Light"/>
                <a:cs typeface="Calibri Light"/>
              </a:rPr>
              <a:t>Note: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27031" y="5696966"/>
            <a:ext cx="3515995" cy="4000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2890" indent="-250190">
              <a:lnSpc>
                <a:spcPct val="100000"/>
              </a:lnSpc>
              <a:spcBef>
                <a:spcPts val="130"/>
              </a:spcBef>
              <a:buChar char="-"/>
              <a:tabLst>
                <a:tab pos="262890" algn="l"/>
              </a:tabLst>
            </a:pPr>
            <a:r>
              <a:rPr sz="1200" dirty="0">
                <a:latin typeface="Calibri Light"/>
                <a:cs typeface="Calibri Light"/>
              </a:rPr>
              <a:t>Shown</a:t>
            </a:r>
            <a:r>
              <a:rPr sz="1200" spc="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as</a:t>
            </a:r>
            <a:r>
              <a:rPr sz="1200" spc="4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hourly</a:t>
            </a:r>
            <a:r>
              <a:rPr sz="1200" spc="3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interval</a:t>
            </a:r>
            <a:endParaRPr sz="1200">
              <a:latin typeface="Calibri Light"/>
              <a:cs typeface="Calibri Light"/>
            </a:endParaRPr>
          </a:p>
          <a:p>
            <a:pPr marL="262890" indent="-250190">
              <a:lnSpc>
                <a:spcPct val="100000"/>
              </a:lnSpc>
              <a:spcBef>
                <a:spcPts val="30"/>
              </a:spcBef>
              <a:buChar char="-"/>
              <a:tabLst>
                <a:tab pos="262890" algn="l"/>
              </a:tabLst>
            </a:pPr>
            <a:r>
              <a:rPr sz="1200" dirty="0">
                <a:latin typeface="Calibri Light"/>
                <a:cs typeface="Calibri Light"/>
              </a:rPr>
              <a:t>Data</a:t>
            </a:r>
            <a:r>
              <a:rPr sz="1200" spc="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is</a:t>
            </a:r>
            <a:r>
              <a:rPr sz="1200" spc="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in</a:t>
            </a:r>
            <a:r>
              <a:rPr sz="1200" spc="3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every</a:t>
            </a:r>
            <a:r>
              <a:rPr sz="1200" spc="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15-minute</a:t>
            </a:r>
            <a:r>
              <a:rPr sz="1200" spc="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interval</a:t>
            </a:r>
            <a:r>
              <a:rPr sz="1200" spc="3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(1</a:t>
            </a:r>
            <a:r>
              <a:rPr sz="1200" spc="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hour</a:t>
            </a:r>
            <a:r>
              <a:rPr sz="1200" spc="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=</a:t>
            </a:r>
            <a:r>
              <a:rPr sz="1200" spc="3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4</a:t>
            </a:r>
            <a:r>
              <a:rPr sz="1200" spc="30" dirty="0">
                <a:latin typeface="Calibri Light"/>
                <a:cs typeface="Calibri Light"/>
              </a:rPr>
              <a:t> </a:t>
            </a:r>
            <a:r>
              <a:rPr sz="1200" spc="-20" dirty="0">
                <a:latin typeface="Calibri Light"/>
                <a:cs typeface="Calibri Light"/>
              </a:rPr>
              <a:t>rows)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807081" y="2394458"/>
            <a:ext cx="408876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114" dirty="0">
                <a:latin typeface="Cambria"/>
                <a:cs typeface="Cambria"/>
              </a:rPr>
              <a:t>𝑦</a:t>
            </a:r>
            <a:r>
              <a:rPr sz="2250" spc="172" baseline="-16666" dirty="0">
                <a:latin typeface="Cambria"/>
                <a:cs typeface="Cambria"/>
              </a:rPr>
              <a:t>t+1</a:t>
            </a:r>
            <a:r>
              <a:rPr sz="2250" spc="412" baseline="-16666" dirty="0">
                <a:latin typeface="Cambria"/>
                <a:cs typeface="Cambria"/>
              </a:rPr>
              <a:t> </a:t>
            </a:r>
            <a:r>
              <a:rPr sz="2100" dirty="0">
                <a:latin typeface="Calibri"/>
                <a:cs typeface="Calibri"/>
              </a:rPr>
              <a:t>=</a:t>
            </a:r>
            <a:r>
              <a:rPr sz="2100" spc="45" dirty="0">
                <a:latin typeface="Calibri"/>
                <a:cs typeface="Calibri"/>
              </a:rPr>
              <a:t> </a:t>
            </a:r>
            <a:r>
              <a:rPr sz="2100" dirty="0">
                <a:latin typeface="Cambria"/>
                <a:cs typeface="Cambria"/>
              </a:rPr>
              <a:t>𝑓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dirty="0">
                <a:latin typeface="Calibri"/>
                <a:cs typeface="Calibri"/>
              </a:rPr>
              <a:t>(</a:t>
            </a:r>
            <a:r>
              <a:rPr sz="2100" dirty="0">
                <a:latin typeface="Cambria"/>
                <a:cs typeface="Cambria"/>
              </a:rPr>
              <a:t>𝑋</a:t>
            </a:r>
            <a:r>
              <a:rPr sz="2250" baseline="-16666" dirty="0">
                <a:latin typeface="Cambria"/>
                <a:cs typeface="Cambria"/>
              </a:rPr>
              <a:t>t</a:t>
            </a:r>
            <a:r>
              <a:rPr sz="2100" dirty="0">
                <a:latin typeface="Calibri"/>
                <a:cs typeface="Calibri"/>
              </a:rPr>
              <a:t>,</a:t>
            </a:r>
            <a:r>
              <a:rPr sz="2100" spc="40" dirty="0">
                <a:latin typeface="Calibri"/>
                <a:cs typeface="Calibri"/>
              </a:rPr>
              <a:t> </a:t>
            </a:r>
            <a:r>
              <a:rPr sz="2100" spc="50" dirty="0">
                <a:latin typeface="Cambria"/>
                <a:cs typeface="Cambria"/>
              </a:rPr>
              <a:t>𝑦</a:t>
            </a:r>
            <a:r>
              <a:rPr sz="2250" spc="75" baseline="-16666" dirty="0">
                <a:latin typeface="Cambria"/>
                <a:cs typeface="Cambria"/>
              </a:rPr>
              <a:t>t</a:t>
            </a:r>
            <a:r>
              <a:rPr sz="2100" spc="50" dirty="0">
                <a:latin typeface="Calibri"/>
                <a:cs typeface="Calibri"/>
              </a:rPr>
              <a:t>),</a:t>
            </a:r>
            <a:r>
              <a:rPr sz="2100" spc="35" dirty="0">
                <a:latin typeface="Calibri"/>
                <a:cs typeface="Calibri"/>
              </a:rPr>
              <a:t> </a:t>
            </a:r>
            <a:r>
              <a:rPr sz="2100" dirty="0">
                <a:latin typeface="Cambria"/>
                <a:cs typeface="Cambria"/>
              </a:rPr>
              <a:t>𝑋</a:t>
            </a:r>
            <a:r>
              <a:rPr sz="2250" baseline="-16666" dirty="0">
                <a:latin typeface="Cambria"/>
                <a:cs typeface="Cambria"/>
              </a:rPr>
              <a:t>t</a:t>
            </a:r>
            <a:r>
              <a:rPr sz="2250" spc="480" baseline="-16666" dirty="0">
                <a:latin typeface="Cambria"/>
                <a:cs typeface="Cambria"/>
              </a:rPr>
              <a:t> </a:t>
            </a:r>
            <a:r>
              <a:rPr sz="2100" dirty="0">
                <a:latin typeface="Calibri"/>
                <a:cs typeface="Calibri"/>
              </a:rPr>
              <a:t>=</a:t>
            </a:r>
            <a:r>
              <a:rPr sz="2100" spc="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{</a:t>
            </a:r>
            <a:r>
              <a:rPr sz="2100" dirty="0">
                <a:latin typeface="Cambria"/>
                <a:cs typeface="Cambria"/>
              </a:rPr>
              <a:t>𝑥</a:t>
            </a:r>
            <a:r>
              <a:rPr sz="2250" baseline="-16666" dirty="0">
                <a:latin typeface="Cambria"/>
                <a:cs typeface="Cambria"/>
              </a:rPr>
              <a:t>1</a:t>
            </a:r>
            <a:r>
              <a:rPr sz="2100" dirty="0">
                <a:latin typeface="Calibri"/>
                <a:cs typeface="Calibri"/>
              </a:rPr>
              <a:t>,</a:t>
            </a:r>
            <a:r>
              <a:rPr sz="2100" dirty="0">
                <a:latin typeface="Cambria"/>
                <a:cs typeface="Cambria"/>
              </a:rPr>
              <a:t>𝑥</a:t>
            </a:r>
            <a:r>
              <a:rPr sz="2250" baseline="-16666" dirty="0">
                <a:latin typeface="Cambria"/>
                <a:cs typeface="Cambria"/>
              </a:rPr>
              <a:t>2</a:t>
            </a:r>
            <a:r>
              <a:rPr sz="2100" dirty="0">
                <a:latin typeface="Calibri"/>
                <a:cs typeface="Calibri"/>
              </a:rPr>
              <a:t>,</a:t>
            </a:r>
            <a:r>
              <a:rPr sz="2100" spc="409" dirty="0">
                <a:latin typeface="Calibri"/>
                <a:cs typeface="Calibri"/>
              </a:rPr>
              <a:t> </a:t>
            </a:r>
            <a:r>
              <a:rPr sz="2100" dirty="0">
                <a:latin typeface="Cambria"/>
                <a:cs typeface="Cambria"/>
              </a:rPr>
              <a:t>…</a:t>
            </a:r>
            <a:r>
              <a:rPr sz="2100" spc="-80" dirty="0">
                <a:latin typeface="Cambria"/>
                <a:cs typeface="Cambria"/>
              </a:rPr>
              <a:t> </a:t>
            </a:r>
            <a:r>
              <a:rPr sz="2100" spc="-10" dirty="0">
                <a:latin typeface="Calibri"/>
                <a:cs typeface="Calibri"/>
              </a:rPr>
              <a:t>,</a:t>
            </a:r>
            <a:r>
              <a:rPr sz="2100" spc="-10" dirty="0">
                <a:latin typeface="Cambria"/>
                <a:cs typeface="Cambria"/>
              </a:rPr>
              <a:t>𝑥</a:t>
            </a:r>
            <a:r>
              <a:rPr sz="2250" spc="-15" baseline="-16666" dirty="0">
                <a:latin typeface="Cambria"/>
                <a:cs typeface="Cambria"/>
              </a:rPr>
              <a:t>14</a:t>
            </a:r>
            <a:r>
              <a:rPr sz="2100" spc="-10" dirty="0"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80099" y="2750832"/>
            <a:ext cx="3874770" cy="3053715"/>
          </a:xfrm>
          <a:custGeom>
            <a:avLst/>
            <a:gdLst/>
            <a:ahLst/>
            <a:cxnLst/>
            <a:rect l="l" t="t" r="r" b="b"/>
            <a:pathLst>
              <a:path w="3874770" h="3053715">
                <a:moveTo>
                  <a:pt x="3874770" y="127254"/>
                </a:moveTo>
                <a:lnTo>
                  <a:pt x="3864737" y="77787"/>
                </a:lnTo>
                <a:lnTo>
                  <a:pt x="3837432" y="37338"/>
                </a:lnTo>
                <a:lnTo>
                  <a:pt x="3796969" y="10020"/>
                </a:lnTo>
                <a:lnTo>
                  <a:pt x="3747516" y="0"/>
                </a:lnTo>
                <a:lnTo>
                  <a:pt x="127254" y="0"/>
                </a:lnTo>
                <a:lnTo>
                  <a:pt x="77787" y="10020"/>
                </a:lnTo>
                <a:lnTo>
                  <a:pt x="37338" y="37338"/>
                </a:lnTo>
                <a:lnTo>
                  <a:pt x="10020" y="77787"/>
                </a:lnTo>
                <a:lnTo>
                  <a:pt x="0" y="127254"/>
                </a:lnTo>
                <a:lnTo>
                  <a:pt x="0" y="2926080"/>
                </a:lnTo>
                <a:lnTo>
                  <a:pt x="10020" y="2975851"/>
                </a:lnTo>
                <a:lnTo>
                  <a:pt x="37338" y="3016275"/>
                </a:lnTo>
                <a:lnTo>
                  <a:pt x="77787" y="3043415"/>
                </a:lnTo>
                <a:lnTo>
                  <a:pt x="127254" y="3053334"/>
                </a:lnTo>
                <a:lnTo>
                  <a:pt x="3747516" y="3053334"/>
                </a:lnTo>
                <a:lnTo>
                  <a:pt x="3796969" y="3043415"/>
                </a:lnTo>
                <a:lnTo>
                  <a:pt x="3837432" y="3016275"/>
                </a:lnTo>
                <a:lnTo>
                  <a:pt x="3864737" y="2975851"/>
                </a:lnTo>
                <a:lnTo>
                  <a:pt x="3874770" y="2926080"/>
                </a:lnTo>
                <a:lnTo>
                  <a:pt x="3874770" y="127254"/>
                </a:lnTo>
                <a:close/>
              </a:path>
            </a:pathLst>
          </a:custGeom>
          <a:solidFill>
            <a:srgbClr val="612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28171" y="3962674"/>
            <a:ext cx="3545840" cy="6350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475740" marR="5080" indent="-1463040">
              <a:lnSpc>
                <a:spcPts val="2270"/>
              </a:lnSpc>
              <a:spcBef>
                <a:spcPts val="390"/>
              </a:spcBef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Affects</a:t>
            </a:r>
            <a:r>
              <a:rPr sz="2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daily</a:t>
            </a:r>
            <a:r>
              <a:rPr sz="2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life</a:t>
            </a:r>
            <a:r>
              <a:rPr sz="2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sz="21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Calibri"/>
                <a:cs typeface="Calibri"/>
              </a:rPr>
              <a:t>Life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(QoL)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87445" y="5050816"/>
            <a:ext cx="3227705" cy="6356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17830" marR="5080" indent="-405765">
              <a:lnSpc>
                <a:spcPts val="2270"/>
              </a:lnSpc>
              <a:spcBef>
                <a:spcPts val="390"/>
              </a:spcBef>
            </a:pP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Collaborate</a:t>
            </a:r>
            <a:r>
              <a:rPr sz="21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1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lang="en-US" sz="2100" dirty="0">
                <a:solidFill>
                  <a:srgbClr val="FFFFFF"/>
                </a:solidFill>
                <a:latin typeface="Calibri"/>
                <a:cs typeface="Calibri"/>
              </a:rPr>
              <a:t>linicians</a:t>
            </a:r>
            <a:r>
              <a:rPr lang="en-US" sz="21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customized</a:t>
            </a:r>
            <a:r>
              <a:rPr sz="21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treatment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5573" y="1304411"/>
            <a:ext cx="481774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85"/>
              </a:lnSpc>
            </a:pPr>
            <a:r>
              <a:rPr sz="3150" b="1" dirty="0">
                <a:solidFill>
                  <a:srgbClr val="FFFFFF"/>
                </a:solidFill>
                <a:latin typeface="Arial"/>
                <a:cs typeface="Arial"/>
              </a:rPr>
              <a:t>Parkinson’s</a:t>
            </a:r>
            <a:r>
              <a:rPr sz="315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b="1" dirty="0">
                <a:solidFill>
                  <a:srgbClr val="FFFFFF"/>
                </a:solidFill>
                <a:latin typeface="Arial"/>
                <a:cs typeface="Arial"/>
              </a:rPr>
              <a:t>Disease</a:t>
            </a:r>
            <a:r>
              <a:rPr sz="315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b="1" spc="-20" dirty="0">
                <a:solidFill>
                  <a:srgbClr val="FFFFFF"/>
                </a:solidFill>
                <a:latin typeface="Arial"/>
                <a:cs typeface="Arial"/>
              </a:rPr>
              <a:t>(PD)</a:t>
            </a:r>
            <a:endParaRPr sz="31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37295" y="1265682"/>
            <a:ext cx="6314440" cy="552450"/>
          </a:xfrm>
          <a:prstGeom prst="rect">
            <a:avLst/>
          </a:prstGeom>
          <a:solidFill>
            <a:srgbClr val="6125ED"/>
          </a:solidFill>
        </p:spPr>
        <p:txBody>
          <a:bodyPr vert="horz" wrap="square" lIns="0" tIns="1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FFFFFF"/>
                </a:solidFill>
              </a:rPr>
              <a:t>Parkinson’s</a:t>
            </a:r>
            <a:r>
              <a:rPr spc="-8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Disease</a:t>
            </a:r>
            <a:r>
              <a:rPr spc="-75" dirty="0">
                <a:solidFill>
                  <a:srgbClr val="FFFFFF"/>
                </a:solidFill>
              </a:rPr>
              <a:t> </a:t>
            </a:r>
            <a:r>
              <a:rPr spc="-20" dirty="0">
                <a:solidFill>
                  <a:srgbClr val="FFFFFF"/>
                </a:solidFill>
              </a:rPr>
              <a:t>(PD)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89775" y="6386576"/>
            <a:ext cx="1270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50" dirty="0">
                <a:latin typeface="Calibri"/>
                <a:cs typeface="Calibri"/>
              </a:rPr>
              <a:t>2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467" y="6167120"/>
            <a:ext cx="931418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 marR="5080" indent="-23431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J.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Massano and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K.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75" dirty="0">
                <a:latin typeface="Calibri"/>
                <a:cs typeface="Calibri"/>
              </a:rPr>
              <a:t>P.</a:t>
            </a:r>
            <a:r>
              <a:rPr sz="1600" dirty="0">
                <a:latin typeface="Calibri"/>
                <a:cs typeface="Calibri"/>
              </a:rPr>
              <a:t> Bhatia,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‘Clinical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Approach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10" dirty="0">
                <a:latin typeface="Calibri"/>
                <a:cs typeface="Calibri"/>
              </a:rPr>
              <a:t> Parkinson’s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Disease: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Features,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Diagnosis,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Principles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Management’,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Cold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Spring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Harb</a:t>
            </a:r>
            <a:r>
              <a:rPr sz="1600" i="1" spc="-1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Perspect</a:t>
            </a:r>
            <a:r>
              <a:rPr sz="1600" i="1" spc="-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Med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vol.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no.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6,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Jun. </a:t>
            </a:r>
            <a:r>
              <a:rPr sz="1600" dirty="0">
                <a:latin typeface="Calibri"/>
                <a:cs typeface="Calibri"/>
              </a:rPr>
              <a:t>2012, doi: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u="sng" spc="-10" dirty="0">
                <a:solidFill>
                  <a:srgbClr val="0562C1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</a:rPr>
              <a:t>10.1101/cshperspect.a008870</a:t>
            </a:r>
            <a:r>
              <a:rPr sz="1600" spc="-10" dirty="0"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alibri"/>
                <a:cs typeface="Calibri"/>
              </a:rPr>
              <a:t>S.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Sveinbjornsdottir,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‘The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clinical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symptoms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Parkinson’s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disease’,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Journal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of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Neurochemistry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vol.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139,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no.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S1,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pp.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318–324,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2016,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doi: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u="sng" spc="-10" dirty="0">
                <a:solidFill>
                  <a:srgbClr val="0562C1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</a:rPr>
              <a:t>10.1111/jnc.13691</a:t>
            </a:r>
            <a:r>
              <a:rPr sz="1600" spc="-10" dirty="0"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15545" y="4056379"/>
            <a:ext cx="180975" cy="399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-50" dirty="0">
                <a:latin typeface="Calibri"/>
                <a:cs typeface="Calibri"/>
              </a:rPr>
              <a:t>+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6793" y="4060182"/>
            <a:ext cx="330835" cy="399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spc="-50" dirty="0">
                <a:latin typeface="Wingdings"/>
                <a:cs typeface="Wingdings"/>
              </a:rPr>
              <a:t></a:t>
            </a:r>
            <a:endParaRPr sz="2450">
              <a:latin typeface="Wingdings"/>
              <a:cs typeface="Wingding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6150" y="3041689"/>
            <a:ext cx="744445" cy="106376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918086" y="4137152"/>
            <a:ext cx="668655" cy="400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5244">
              <a:lnSpc>
                <a:spcPct val="102499"/>
              </a:lnSpc>
              <a:spcBef>
                <a:spcPts val="95"/>
              </a:spcBef>
            </a:pPr>
            <a:r>
              <a:rPr sz="1200" b="1" spc="-10" dirty="0">
                <a:latin typeface="Calibri"/>
                <a:cs typeface="Calibri"/>
              </a:rPr>
              <a:t>Postural Instability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823" y="4803583"/>
            <a:ext cx="950633" cy="113087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7849" y="3063882"/>
            <a:ext cx="852999" cy="141080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00411" y="4517390"/>
            <a:ext cx="94996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latin typeface="Calibri"/>
                <a:cs typeface="Calibri"/>
              </a:rPr>
              <a:t>(Bradykinesia)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55833" y="4570824"/>
            <a:ext cx="872642" cy="92741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762639" y="5525516"/>
            <a:ext cx="1064260" cy="400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395" marR="5080" indent="-227329">
              <a:lnSpc>
                <a:spcPct val="102499"/>
              </a:lnSpc>
              <a:spcBef>
                <a:spcPts val="95"/>
              </a:spcBef>
            </a:pPr>
            <a:r>
              <a:rPr sz="1200" b="1" dirty="0">
                <a:latin typeface="Calibri"/>
                <a:cs typeface="Calibri"/>
              </a:rPr>
              <a:t>Muscle</a:t>
            </a:r>
            <a:r>
              <a:rPr sz="1200" b="1" spc="4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stiffness (Rigidity)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77937" y="4483737"/>
            <a:ext cx="1088786" cy="157513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80617" y="2999994"/>
            <a:ext cx="1064494" cy="1097348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354457" y="4153154"/>
            <a:ext cx="115189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dirty="0">
                <a:latin typeface="Calibri"/>
                <a:cs typeface="Calibri"/>
              </a:rPr>
              <a:t>Mental</a:t>
            </a:r>
            <a:r>
              <a:rPr sz="1200" b="1" spc="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Functions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43126" y="4587587"/>
            <a:ext cx="1114111" cy="1114111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712597" y="5746496"/>
            <a:ext cx="37846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latin typeface="Calibri"/>
                <a:cs typeface="Calibri"/>
              </a:rPr>
              <a:t>Sleep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789817" y="3066288"/>
            <a:ext cx="997937" cy="997937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49535" y="1832101"/>
            <a:ext cx="9441180" cy="169725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469265">
              <a:lnSpc>
                <a:spcPts val="2650"/>
              </a:lnSpc>
              <a:spcBef>
                <a:spcPts val="434"/>
              </a:spcBef>
            </a:pPr>
            <a:r>
              <a:rPr sz="2450" dirty="0">
                <a:latin typeface="Calibri"/>
                <a:cs typeface="Calibri"/>
              </a:rPr>
              <a:t>PD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is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lang="en-US" sz="2450" spc="-10" dirty="0">
                <a:latin typeface="Calibri"/>
                <a:cs typeface="Calibri"/>
              </a:rPr>
              <a:t>a slowly progressive disorder of the nervous system </a:t>
            </a:r>
            <a:r>
              <a:rPr sz="2450" dirty="0">
                <a:latin typeface="Calibri"/>
                <a:cs typeface="Calibri"/>
              </a:rPr>
              <a:t>due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to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loss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of </a:t>
            </a:r>
            <a:r>
              <a:rPr sz="2450" dirty="0">
                <a:latin typeface="Calibri"/>
                <a:cs typeface="Calibri"/>
              </a:rPr>
              <a:t>dopamine-producing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lang="en-US" sz="2450" dirty="0">
                <a:latin typeface="Calibri"/>
                <a:cs typeface="Calibri"/>
              </a:rPr>
              <a:t>brain cells</a:t>
            </a:r>
            <a:r>
              <a:rPr sz="2450" spc="-10" dirty="0">
                <a:latin typeface="Calibri"/>
                <a:cs typeface="Calibri"/>
              </a:rPr>
              <a:t>.</a:t>
            </a:r>
            <a:endParaRPr sz="2450" dirty="0">
              <a:latin typeface="Calibri"/>
              <a:cs typeface="Calibri"/>
            </a:endParaRPr>
          </a:p>
          <a:p>
            <a:pPr marL="408940">
              <a:lnSpc>
                <a:spcPct val="100000"/>
              </a:lnSpc>
              <a:spcBef>
                <a:spcPts val="330"/>
              </a:spcBef>
              <a:tabLst>
                <a:tab pos="2998470" algn="l"/>
              </a:tabLst>
            </a:pPr>
            <a:r>
              <a:rPr sz="1750" b="1" dirty="0">
                <a:latin typeface="Calibri"/>
                <a:cs typeface="Calibri"/>
              </a:rPr>
              <a:t>Motor</a:t>
            </a:r>
            <a:r>
              <a:rPr sz="1750" b="1" spc="-55" dirty="0">
                <a:latin typeface="Calibri"/>
                <a:cs typeface="Calibri"/>
              </a:rPr>
              <a:t> </a:t>
            </a:r>
            <a:r>
              <a:rPr sz="1750" b="1" spc="-10" dirty="0">
                <a:latin typeface="Calibri"/>
                <a:cs typeface="Calibri"/>
              </a:rPr>
              <a:t>Symptoms</a:t>
            </a:r>
            <a:r>
              <a:rPr sz="1750" b="1" dirty="0">
                <a:latin typeface="Calibri"/>
                <a:cs typeface="Calibri"/>
              </a:rPr>
              <a:t>	</a:t>
            </a:r>
            <a:r>
              <a:rPr sz="1750" b="1" spc="-10" dirty="0">
                <a:latin typeface="Calibri"/>
                <a:cs typeface="Calibri"/>
              </a:rPr>
              <a:t>Non-</a:t>
            </a:r>
            <a:r>
              <a:rPr sz="1750" b="1" dirty="0">
                <a:latin typeface="Calibri"/>
                <a:cs typeface="Calibri"/>
              </a:rPr>
              <a:t>Motor</a:t>
            </a:r>
            <a:r>
              <a:rPr sz="1750" b="1" spc="-25" dirty="0">
                <a:latin typeface="Calibri"/>
                <a:cs typeface="Calibri"/>
              </a:rPr>
              <a:t> </a:t>
            </a:r>
            <a:r>
              <a:rPr sz="1750" b="1" spc="-10" dirty="0">
                <a:latin typeface="Calibri"/>
                <a:cs typeface="Calibri"/>
              </a:rPr>
              <a:t>Symptoms</a:t>
            </a:r>
            <a:endParaRPr sz="1750" dirty="0">
              <a:latin typeface="Calibri"/>
              <a:cs typeface="Calibri"/>
            </a:endParaRPr>
          </a:p>
          <a:p>
            <a:pPr marL="6889115" marR="5080" indent="-815340">
              <a:lnSpc>
                <a:spcPts val="2270"/>
              </a:lnSpc>
              <a:spcBef>
                <a:spcPts val="425"/>
              </a:spcBef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Symptoms</a:t>
            </a:r>
            <a:r>
              <a:rPr sz="21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1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21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severity</a:t>
            </a:r>
            <a:r>
              <a:rPr sz="21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Calibri"/>
                <a:cs typeface="Calibri"/>
              </a:rPr>
              <a:t>vary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1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patient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88007" y="4153154"/>
            <a:ext cx="413384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20" dirty="0">
                <a:latin typeface="Calibri"/>
                <a:cs typeface="Calibri"/>
              </a:rPr>
              <a:t>Mood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3E7C76-DBBF-33EF-8226-51654C78019B}"/>
              </a:ext>
            </a:extLst>
          </p:cNvPr>
          <p:cNvSpPr txBox="1"/>
          <p:nvPr/>
        </p:nvSpPr>
        <p:spPr>
          <a:xfrm>
            <a:off x="4116308" y="779127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Research Background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8221" y="1347845"/>
            <a:ext cx="369824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85"/>
              </a:lnSpc>
            </a:pPr>
            <a:r>
              <a:rPr sz="3150" b="1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r>
              <a:rPr sz="31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b="1" spc="-10" dirty="0">
                <a:solidFill>
                  <a:srgbClr val="FFFFFF"/>
                </a:solidFill>
                <a:latin typeface="Arial"/>
                <a:cs typeface="Arial"/>
              </a:rPr>
              <a:t>Considered</a:t>
            </a:r>
            <a:endParaRPr sz="31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0635" y="1280922"/>
            <a:ext cx="6314440" cy="609600"/>
          </a:xfrm>
          <a:prstGeom prst="rect">
            <a:avLst/>
          </a:prstGeom>
          <a:solidFill>
            <a:srgbClr val="6125ED"/>
          </a:solidFill>
        </p:spPr>
        <p:txBody>
          <a:bodyPr vert="horz" wrap="square" lIns="0" tIns="298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dirty="0">
                <a:solidFill>
                  <a:srgbClr val="FFFFFF"/>
                </a:solidFill>
              </a:rPr>
              <a:t>Models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Considered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467" y="2098041"/>
            <a:ext cx="4236085" cy="11925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7650" indent="-234950">
              <a:lnSpc>
                <a:spcPct val="100000"/>
              </a:lnSpc>
              <a:spcBef>
                <a:spcPts val="450"/>
              </a:spcBef>
              <a:buSzPct val="95555"/>
              <a:buAutoNum type="arabicPlain"/>
              <a:tabLst>
                <a:tab pos="247650" algn="l"/>
              </a:tabLst>
            </a:pPr>
            <a:r>
              <a:rPr sz="2250" b="1" dirty="0">
                <a:latin typeface="Calibri"/>
                <a:cs typeface="Calibri"/>
              </a:rPr>
              <a:t>Day </a:t>
            </a:r>
            <a:r>
              <a:rPr sz="2250" b="1" spc="-10" dirty="0">
                <a:latin typeface="Calibri"/>
                <a:cs typeface="Calibri"/>
              </a:rPr>
              <a:t>Models:</a:t>
            </a:r>
            <a:endParaRPr sz="2250">
              <a:latin typeface="Calibri"/>
              <a:cs typeface="Calibri"/>
            </a:endParaRPr>
          </a:p>
          <a:p>
            <a:pPr marL="212090" lvl="1" indent="-19939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12090" algn="l"/>
              </a:tabLst>
            </a:pPr>
            <a:r>
              <a:rPr sz="2250" dirty="0">
                <a:latin typeface="Calibri"/>
                <a:cs typeface="Calibri"/>
              </a:rPr>
              <a:t>Input:</a:t>
            </a:r>
            <a:r>
              <a:rPr sz="2250" spc="1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from</a:t>
            </a:r>
            <a:r>
              <a:rPr sz="2250" spc="1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the</a:t>
            </a:r>
            <a:r>
              <a:rPr sz="2250" spc="1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last</a:t>
            </a:r>
            <a:r>
              <a:rPr sz="2250" spc="2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day</a:t>
            </a:r>
            <a:r>
              <a:rPr sz="2250" spc="1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(</a:t>
            </a:r>
            <a:r>
              <a:rPr sz="2250" i="1" dirty="0">
                <a:latin typeface="Calibri"/>
                <a:cs typeface="Calibri"/>
              </a:rPr>
              <a:t>t</a:t>
            </a:r>
            <a:r>
              <a:rPr sz="2250" i="1" spc="20" dirty="0">
                <a:latin typeface="Calibri"/>
                <a:cs typeface="Calibri"/>
              </a:rPr>
              <a:t> </a:t>
            </a:r>
            <a:r>
              <a:rPr sz="2250" i="1" dirty="0">
                <a:latin typeface="Calibri"/>
                <a:cs typeface="Calibri"/>
              </a:rPr>
              <a:t>=</a:t>
            </a:r>
            <a:r>
              <a:rPr sz="2250" i="1" spc="20" dirty="0">
                <a:latin typeface="Calibri"/>
                <a:cs typeface="Calibri"/>
              </a:rPr>
              <a:t> </a:t>
            </a:r>
            <a:r>
              <a:rPr sz="2250" i="1" spc="-10" dirty="0">
                <a:latin typeface="Calibri"/>
                <a:cs typeface="Calibri"/>
              </a:rPr>
              <a:t>0…24</a:t>
            </a:r>
            <a:r>
              <a:rPr sz="2250" spc="-10" dirty="0">
                <a:latin typeface="Calibri"/>
                <a:cs typeface="Calibri"/>
              </a:rPr>
              <a:t>)</a:t>
            </a:r>
            <a:endParaRPr sz="2250">
              <a:latin typeface="Calibri"/>
              <a:cs typeface="Calibri"/>
            </a:endParaRPr>
          </a:p>
          <a:p>
            <a:pPr marL="212090" lvl="1" indent="-19939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12090" algn="l"/>
              </a:tabLst>
            </a:pPr>
            <a:r>
              <a:rPr sz="2250" dirty="0">
                <a:latin typeface="Calibri"/>
                <a:cs typeface="Calibri"/>
              </a:rPr>
              <a:t>Output:</a:t>
            </a:r>
            <a:r>
              <a:rPr sz="2250" spc="1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next</a:t>
            </a:r>
            <a:r>
              <a:rPr sz="2250" spc="1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hour</a:t>
            </a:r>
            <a:r>
              <a:rPr sz="2250" spc="1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(</a:t>
            </a:r>
            <a:r>
              <a:rPr sz="2250" i="1" dirty="0">
                <a:latin typeface="Calibri"/>
                <a:cs typeface="Calibri"/>
              </a:rPr>
              <a:t>t</a:t>
            </a:r>
            <a:r>
              <a:rPr sz="2250" i="1" spc="10" dirty="0">
                <a:latin typeface="Calibri"/>
                <a:cs typeface="Calibri"/>
              </a:rPr>
              <a:t> </a:t>
            </a:r>
            <a:r>
              <a:rPr sz="2250" i="1" dirty="0">
                <a:latin typeface="Calibri"/>
                <a:cs typeface="Calibri"/>
              </a:rPr>
              <a:t>=</a:t>
            </a:r>
            <a:r>
              <a:rPr sz="2250" i="1" spc="15" dirty="0">
                <a:latin typeface="Calibri"/>
                <a:cs typeface="Calibri"/>
              </a:rPr>
              <a:t> </a:t>
            </a:r>
            <a:r>
              <a:rPr sz="2250" i="1" spc="-25" dirty="0">
                <a:latin typeface="Calibri"/>
                <a:cs typeface="Calibri"/>
              </a:rPr>
              <a:t>1)</a:t>
            </a:r>
            <a:endParaRPr sz="225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93636" y="3099816"/>
            <a:ext cx="1370330" cy="1097915"/>
            <a:chOff x="6493636" y="3099816"/>
            <a:chExt cx="1370330" cy="1097915"/>
          </a:xfrm>
        </p:grpSpPr>
        <p:sp>
          <p:nvSpPr>
            <p:cNvPr id="6" name="object 6"/>
            <p:cNvSpPr/>
            <p:nvPr/>
          </p:nvSpPr>
          <p:spPr>
            <a:xfrm>
              <a:off x="6936371" y="3635502"/>
              <a:ext cx="914400" cy="548640"/>
            </a:xfrm>
            <a:custGeom>
              <a:avLst/>
              <a:gdLst/>
              <a:ahLst/>
              <a:cxnLst/>
              <a:rect l="l" t="t" r="r" b="b"/>
              <a:pathLst>
                <a:path w="914400" h="548639">
                  <a:moveTo>
                    <a:pt x="914400" y="0"/>
                  </a:moveTo>
                  <a:lnTo>
                    <a:pt x="914400" y="274320"/>
                  </a:lnTo>
                  <a:lnTo>
                    <a:pt x="0" y="274320"/>
                  </a:lnTo>
                  <a:lnTo>
                    <a:pt x="0" y="548640"/>
                  </a:lnTo>
                </a:path>
              </a:pathLst>
            </a:custGeom>
            <a:ln w="25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8020" y="3099816"/>
              <a:ext cx="576072" cy="5775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3636" y="3191255"/>
              <a:ext cx="630936" cy="4602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530974" y="3112770"/>
              <a:ext cx="529590" cy="532130"/>
            </a:xfrm>
            <a:custGeom>
              <a:avLst/>
              <a:gdLst/>
              <a:ahLst/>
              <a:cxnLst/>
              <a:rect l="l" t="t" r="r" b="b"/>
              <a:pathLst>
                <a:path w="529590" h="532129">
                  <a:moveTo>
                    <a:pt x="529590" y="509778"/>
                  </a:moveTo>
                  <a:lnTo>
                    <a:pt x="529590" y="21336"/>
                  </a:lnTo>
                  <a:lnTo>
                    <a:pt x="527851" y="13180"/>
                  </a:lnTo>
                  <a:lnTo>
                    <a:pt x="523113" y="6381"/>
                  </a:lnTo>
                  <a:lnTo>
                    <a:pt x="516088" y="1726"/>
                  </a:lnTo>
                  <a:lnTo>
                    <a:pt x="507492" y="0"/>
                  </a:lnTo>
                  <a:lnTo>
                    <a:pt x="22098" y="0"/>
                  </a:lnTo>
                  <a:lnTo>
                    <a:pt x="13501" y="1726"/>
                  </a:lnTo>
                  <a:lnTo>
                    <a:pt x="6476" y="6381"/>
                  </a:lnTo>
                  <a:lnTo>
                    <a:pt x="1738" y="13180"/>
                  </a:lnTo>
                  <a:lnTo>
                    <a:pt x="0" y="21336"/>
                  </a:lnTo>
                  <a:lnTo>
                    <a:pt x="0" y="509778"/>
                  </a:lnTo>
                  <a:lnTo>
                    <a:pt x="1738" y="518374"/>
                  </a:lnTo>
                  <a:lnTo>
                    <a:pt x="6477" y="525399"/>
                  </a:lnTo>
                  <a:lnTo>
                    <a:pt x="13501" y="530137"/>
                  </a:lnTo>
                  <a:lnTo>
                    <a:pt x="22098" y="531876"/>
                  </a:lnTo>
                  <a:lnTo>
                    <a:pt x="507492" y="531876"/>
                  </a:lnTo>
                  <a:lnTo>
                    <a:pt x="516088" y="530137"/>
                  </a:lnTo>
                  <a:lnTo>
                    <a:pt x="523113" y="525399"/>
                  </a:lnTo>
                  <a:lnTo>
                    <a:pt x="527851" y="518374"/>
                  </a:lnTo>
                  <a:lnTo>
                    <a:pt x="529590" y="509778"/>
                  </a:lnTo>
                  <a:close/>
                </a:path>
              </a:pathLst>
            </a:custGeom>
            <a:solidFill>
              <a:srgbClr val="612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30974" y="3112770"/>
              <a:ext cx="529590" cy="532130"/>
            </a:xfrm>
            <a:custGeom>
              <a:avLst/>
              <a:gdLst/>
              <a:ahLst/>
              <a:cxnLst/>
              <a:rect l="l" t="t" r="r" b="b"/>
              <a:pathLst>
                <a:path w="529590" h="532129">
                  <a:moveTo>
                    <a:pt x="0" y="21336"/>
                  </a:moveTo>
                  <a:lnTo>
                    <a:pt x="507492" y="0"/>
                  </a:lnTo>
                  <a:lnTo>
                    <a:pt x="516088" y="1726"/>
                  </a:lnTo>
                  <a:lnTo>
                    <a:pt x="523113" y="6381"/>
                  </a:lnTo>
                  <a:lnTo>
                    <a:pt x="527851" y="13180"/>
                  </a:lnTo>
                  <a:lnTo>
                    <a:pt x="529590" y="21336"/>
                  </a:lnTo>
                  <a:lnTo>
                    <a:pt x="529590" y="509778"/>
                  </a:lnTo>
                  <a:lnTo>
                    <a:pt x="527851" y="518374"/>
                  </a:lnTo>
                  <a:lnTo>
                    <a:pt x="523113" y="525399"/>
                  </a:lnTo>
                  <a:lnTo>
                    <a:pt x="516088" y="530137"/>
                  </a:lnTo>
                  <a:lnTo>
                    <a:pt x="507492" y="531876"/>
                  </a:lnTo>
                  <a:lnTo>
                    <a:pt x="22098" y="531876"/>
                  </a:lnTo>
                  <a:lnTo>
                    <a:pt x="0" y="21336"/>
                  </a:lnTo>
                  <a:close/>
                </a:path>
              </a:pathLst>
            </a:custGeom>
            <a:ln w="8445">
              <a:solidFill>
                <a:srgbClr val="612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00494" y="3200400"/>
              <a:ext cx="597408" cy="42519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611245" y="3237613"/>
            <a:ext cx="369570" cy="25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 =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15734" y="2541270"/>
            <a:ext cx="3148965" cy="441325"/>
            <a:chOff x="6515734" y="2541270"/>
            <a:chExt cx="3148965" cy="44132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5734" y="2596896"/>
              <a:ext cx="3148584" cy="2712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2165" y="2541270"/>
              <a:ext cx="2555748" cy="44119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518020" y="2602230"/>
              <a:ext cx="3124200" cy="240029"/>
            </a:xfrm>
            <a:custGeom>
              <a:avLst/>
              <a:gdLst/>
              <a:ahLst/>
              <a:cxnLst/>
              <a:rect l="l" t="t" r="r" b="b"/>
              <a:pathLst>
                <a:path w="3124200" h="240030">
                  <a:moveTo>
                    <a:pt x="0" y="240029"/>
                  </a:moveTo>
                  <a:lnTo>
                    <a:pt x="0" y="0"/>
                  </a:lnTo>
                  <a:lnTo>
                    <a:pt x="3124200" y="0"/>
                  </a:lnTo>
                  <a:lnTo>
                    <a:pt x="3124200" y="240029"/>
                  </a:lnTo>
                  <a:lnTo>
                    <a:pt x="0" y="240029"/>
                  </a:lnTo>
                  <a:close/>
                </a:path>
              </a:pathLst>
            </a:custGeom>
            <a:solidFill>
              <a:srgbClr val="612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924427" y="2581531"/>
            <a:ext cx="2312670" cy="25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Multi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time-step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Dense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872601" y="4151367"/>
            <a:ext cx="728980" cy="572135"/>
            <a:chOff x="8872601" y="4151367"/>
            <a:chExt cx="728980" cy="572135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51099" y="4151367"/>
              <a:ext cx="563880" cy="5715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72601" y="4240529"/>
              <a:ext cx="728472" cy="45948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957195" y="4161281"/>
              <a:ext cx="530860" cy="532130"/>
            </a:xfrm>
            <a:custGeom>
              <a:avLst/>
              <a:gdLst/>
              <a:ahLst/>
              <a:cxnLst/>
              <a:rect l="l" t="t" r="r" b="b"/>
              <a:pathLst>
                <a:path w="530859" h="532129">
                  <a:moveTo>
                    <a:pt x="530352" y="509778"/>
                  </a:moveTo>
                  <a:lnTo>
                    <a:pt x="530352" y="22098"/>
                  </a:lnTo>
                  <a:lnTo>
                    <a:pt x="528601" y="13501"/>
                  </a:lnTo>
                  <a:lnTo>
                    <a:pt x="523779" y="6477"/>
                  </a:lnTo>
                  <a:lnTo>
                    <a:pt x="516528" y="1738"/>
                  </a:lnTo>
                  <a:lnTo>
                    <a:pt x="507492" y="0"/>
                  </a:lnTo>
                  <a:lnTo>
                    <a:pt x="22098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0" y="509778"/>
                  </a:lnTo>
                  <a:lnTo>
                    <a:pt x="1738" y="518374"/>
                  </a:lnTo>
                  <a:lnTo>
                    <a:pt x="6477" y="525399"/>
                  </a:lnTo>
                  <a:lnTo>
                    <a:pt x="13501" y="530137"/>
                  </a:lnTo>
                  <a:lnTo>
                    <a:pt x="22098" y="531876"/>
                  </a:lnTo>
                  <a:lnTo>
                    <a:pt x="507492" y="531876"/>
                  </a:lnTo>
                  <a:lnTo>
                    <a:pt x="516528" y="530137"/>
                  </a:lnTo>
                  <a:lnTo>
                    <a:pt x="523779" y="525399"/>
                  </a:lnTo>
                  <a:lnTo>
                    <a:pt x="528601" y="518374"/>
                  </a:lnTo>
                  <a:lnTo>
                    <a:pt x="530352" y="509778"/>
                  </a:lnTo>
                  <a:close/>
                </a:path>
              </a:pathLst>
            </a:custGeom>
            <a:solidFill>
              <a:srgbClr val="F868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57195" y="4161281"/>
              <a:ext cx="530860" cy="532130"/>
            </a:xfrm>
            <a:custGeom>
              <a:avLst/>
              <a:gdLst/>
              <a:ahLst/>
              <a:cxnLst/>
              <a:rect l="l" t="t" r="r" b="b"/>
              <a:pathLst>
                <a:path w="530859" h="532129">
                  <a:moveTo>
                    <a:pt x="0" y="22098"/>
                  </a:moveTo>
                  <a:lnTo>
                    <a:pt x="507492" y="0"/>
                  </a:lnTo>
                  <a:lnTo>
                    <a:pt x="516528" y="1738"/>
                  </a:lnTo>
                  <a:lnTo>
                    <a:pt x="523779" y="6477"/>
                  </a:lnTo>
                  <a:lnTo>
                    <a:pt x="528601" y="13501"/>
                  </a:lnTo>
                  <a:lnTo>
                    <a:pt x="530352" y="22098"/>
                  </a:lnTo>
                  <a:lnTo>
                    <a:pt x="530352" y="509778"/>
                  </a:lnTo>
                  <a:lnTo>
                    <a:pt x="528601" y="518374"/>
                  </a:lnTo>
                  <a:lnTo>
                    <a:pt x="523779" y="525399"/>
                  </a:lnTo>
                  <a:lnTo>
                    <a:pt x="516528" y="530137"/>
                  </a:lnTo>
                  <a:lnTo>
                    <a:pt x="507492" y="531876"/>
                  </a:lnTo>
                  <a:lnTo>
                    <a:pt x="22098" y="531876"/>
                  </a:lnTo>
                  <a:lnTo>
                    <a:pt x="0" y="22098"/>
                  </a:lnTo>
                  <a:close/>
                </a:path>
              </a:pathLst>
            </a:custGeom>
            <a:ln w="8445">
              <a:solidFill>
                <a:srgbClr val="F868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79471" y="4248911"/>
              <a:ext cx="694944" cy="42519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8990209" y="4286887"/>
            <a:ext cx="466090" cy="25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dirty="0">
                <a:latin typeface="Calibri"/>
                <a:cs typeface="Calibri"/>
              </a:rPr>
              <a:t>t =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25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872601" y="3107427"/>
            <a:ext cx="728980" cy="572135"/>
            <a:chOff x="8872601" y="3107427"/>
            <a:chExt cx="728980" cy="572135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51099" y="3107427"/>
              <a:ext cx="566927" cy="57151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72601" y="3195827"/>
              <a:ext cx="728472" cy="46024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957195" y="3116579"/>
              <a:ext cx="532130" cy="532765"/>
            </a:xfrm>
            <a:custGeom>
              <a:avLst/>
              <a:gdLst/>
              <a:ahLst/>
              <a:cxnLst/>
              <a:rect l="l" t="t" r="r" b="b"/>
              <a:pathLst>
                <a:path w="532129" h="532764">
                  <a:moveTo>
                    <a:pt x="531876" y="509778"/>
                  </a:moveTo>
                  <a:lnTo>
                    <a:pt x="531876" y="22098"/>
                  </a:lnTo>
                  <a:lnTo>
                    <a:pt x="530137" y="13823"/>
                  </a:lnTo>
                  <a:lnTo>
                    <a:pt x="525399" y="6762"/>
                  </a:lnTo>
                  <a:lnTo>
                    <a:pt x="518374" y="1845"/>
                  </a:lnTo>
                  <a:lnTo>
                    <a:pt x="509778" y="0"/>
                  </a:lnTo>
                  <a:lnTo>
                    <a:pt x="22098" y="0"/>
                  </a:lnTo>
                  <a:lnTo>
                    <a:pt x="13501" y="1845"/>
                  </a:lnTo>
                  <a:lnTo>
                    <a:pt x="6476" y="6762"/>
                  </a:lnTo>
                  <a:lnTo>
                    <a:pt x="1738" y="13823"/>
                  </a:lnTo>
                  <a:lnTo>
                    <a:pt x="0" y="22098"/>
                  </a:lnTo>
                  <a:lnTo>
                    <a:pt x="0" y="509778"/>
                  </a:lnTo>
                  <a:lnTo>
                    <a:pt x="1738" y="518493"/>
                  </a:lnTo>
                  <a:lnTo>
                    <a:pt x="6477" y="525780"/>
                  </a:lnTo>
                  <a:lnTo>
                    <a:pt x="13501" y="530780"/>
                  </a:lnTo>
                  <a:lnTo>
                    <a:pt x="22098" y="532638"/>
                  </a:lnTo>
                  <a:lnTo>
                    <a:pt x="509778" y="532638"/>
                  </a:lnTo>
                  <a:lnTo>
                    <a:pt x="518374" y="530780"/>
                  </a:lnTo>
                  <a:lnTo>
                    <a:pt x="525399" y="525780"/>
                  </a:lnTo>
                  <a:lnTo>
                    <a:pt x="530137" y="518493"/>
                  </a:lnTo>
                  <a:lnTo>
                    <a:pt x="531876" y="509778"/>
                  </a:lnTo>
                  <a:close/>
                </a:path>
              </a:pathLst>
            </a:custGeom>
            <a:solidFill>
              <a:srgbClr val="ADD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957195" y="3116579"/>
              <a:ext cx="532130" cy="532765"/>
            </a:xfrm>
            <a:custGeom>
              <a:avLst/>
              <a:gdLst/>
              <a:ahLst/>
              <a:cxnLst/>
              <a:rect l="l" t="t" r="r" b="b"/>
              <a:pathLst>
                <a:path w="532129" h="532764">
                  <a:moveTo>
                    <a:pt x="0" y="22098"/>
                  </a:moveTo>
                  <a:lnTo>
                    <a:pt x="509778" y="0"/>
                  </a:lnTo>
                  <a:lnTo>
                    <a:pt x="518374" y="1845"/>
                  </a:lnTo>
                  <a:lnTo>
                    <a:pt x="525399" y="6762"/>
                  </a:lnTo>
                  <a:lnTo>
                    <a:pt x="530137" y="13823"/>
                  </a:lnTo>
                  <a:lnTo>
                    <a:pt x="531876" y="22098"/>
                  </a:lnTo>
                  <a:lnTo>
                    <a:pt x="531876" y="509778"/>
                  </a:lnTo>
                  <a:lnTo>
                    <a:pt x="530137" y="518493"/>
                  </a:lnTo>
                  <a:lnTo>
                    <a:pt x="525399" y="525780"/>
                  </a:lnTo>
                  <a:lnTo>
                    <a:pt x="518374" y="530780"/>
                  </a:lnTo>
                  <a:lnTo>
                    <a:pt x="509778" y="532638"/>
                  </a:lnTo>
                  <a:lnTo>
                    <a:pt x="22098" y="532638"/>
                  </a:lnTo>
                  <a:lnTo>
                    <a:pt x="0" y="22098"/>
                  </a:lnTo>
                  <a:close/>
                </a:path>
              </a:pathLst>
            </a:custGeom>
            <a:ln w="8445">
              <a:solidFill>
                <a:srgbClr val="ADD4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80995" y="3201923"/>
              <a:ext cx="691895" cy="427481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8990209" y="3242185"/>
            <a:ext cx="466725" cy="25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dirty="0">
                <a:latin typeface="Calibri"/>
                <a:cs typeface="Calibri"/>
              </a:rPr>
              <a:t>t =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25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748919" y="3063239"/>
            <a:ext cx="2207895" cy="1403985"/>
            <a:chOff x="6748919" y="3063239"/>
            <a:chExt cx="2207895" cy="1403985"/>
          </a:xfrm>
        </p:grpSpPr>
        <p:sp>
          <p:nvSpPr>
            <p:cNvPr id="33" name="object 33"/>
            <p:cNvSpPr/>
            <p:nvPr/>
          </p:nvSpPr>
          <p:spPr>
            <a:xfrm>
              <a:off x="6748919" y="3631691"/>
              <a:ext cx="2207895" cy="835660"/>
            </a:xfrm>
            <a:custGeom>
              <a:avLst/>
              <a:gdLst/>
              <a:ahLst/>
              <a:cxnLst/>
              <a:rect l="l" t="t" r="r" b="b"/>
              <a:pathLst>
                <a:path w="2207895" h="835660">
                  <a:moveTo>
                    <a:pt x="195072" y="782574"/>
                  </a:moveTo>
                  <a:lnTo>
                    <a:pt x="195072" y="5333"/>
                  </a:lnTo>
                  <a:lnTo>
                    <a:pt x="188976" y="0"/>
                  </a:lnTo>
                  <a:lnTo>
                    <a:pt x="0" y="0"/>
                  </a:lnTo>
                  <a:lnTo>
                    <a:pt x="0" y="25908"/>
                  </a:lnTo>
                  <a:lnTo>
                    <a:pt x="169164" y="25907"/>
                  </a:lnTo>
                  <a:lnTo>
                    <a:pt x="169164" y="12953"/>
                  </a:lnTo>
                  <a:lnTo>
                    <a:pt x="182118" y="25907"/>
                  </a:lnTo>
                  <a:lnTo>
                    <a:pt x="182118" y="782574"/>
                  </a:lnTo>
                  <a:lnTo>
                    <a:pt x="195072" y="782574"/>
                  </a:lnTo>
                  <a:close/>
                </a:path>
                <a:path w="2207895" h="835660">
                  <a:moveTo>
                    <a:pt x="182118" y="25907"/>
                  </a:moveTo>
                  <a:lnTo>
                    <a:pt x="169164" y="12953"/>
                  </a:lnTo>
                  <a:lnTo>
                    <a:pt x="169164" y="25907"/>
                  </a:lnTo>
                  <a:lnTo>
                    <a:pt x="182118" y="25907"/>
                  </a:lnTo>
                  <a:close/>
                </a:path>
                <a:path w="2207895" h="835660">
                  <a:moveTo>
                    <a:pt x="195072" y="808482"/>
                  </a:moveTo>
                  <a:lnTo>
                    <a:pt x="195072" y="795528"/>
                  </a:lnTo>
                  <a:lnTo>
                    <a:pt x="182118" y="782574"/>
                  </a:lnTo>
                  <a:lnTo>
                    <a:pt x="182118" y="25907"/>
                  </a:lnTo>
                  <a:lnTo>
                    <a:pt x="169164" y="25907"/>
                  </a:lnTo>
                  <a:lnTo>
                    <a:pt x="169164" y="802386"/>
                  </a:lnTo>
                  <a:lnTo>
                    <a:pt x="174498" y="808482"/>
                  </a:lnTo>
                  <a:lnTo>
                    <a:pt x="195072" y="808482"/>
                  </a:lnTo>
                  <a:close/>
                </a:path>
                <a:path w="2207895" h="835660">
                  <a:moveTo>
                    <a:pt x="2142744" y="808481"/>
                  </a:moveTo>
                  <a:lnTo>
                    <a:pt x="2142744" y="782573"/>
                  </a:lnTo>
                  <a:lnTo>
                    <a:pt x="182118" y="782574"/>
                  </a:lnTo>
                  <a:lnTo>
                    <a:pt x="195072" y="795528"/>
                  </a:lnTo>
                  <a:lnTo>
                    <a:pt x="195072" y="808482"/>
                  </a:lnTo>
                  <a:lnTo>
                    <a:pt x="2142744" y="808481"/>
                  </a:lnTo>
                  <a:close/>
                </a:path>
                <a:path w="2207895" h="835660">
                  <a:moveTo>
                    <a:pt x="2207514" y="795527"/>
                  </a:moveTo>
                  <a:lnTo>
                    <a:pt x="2129028" y="756665"/>
                  </a:lnTo>
                  <a:lnTo>
                    <a:pt x="2129028" y="782573"/>
                  </a:lnTo>
                  <a:lnTo>
                    <a:pt x="2142744" y="782573"/>
                  </a:lnTo>
                  <a:lnTo>
                    <a:pt x="2142744" y="828227"/>
                  </a:lnTo>
                  <a:lnTo>
                    <a:pt x="2207514" y="795527"/>
                  </a:lnTo>
                  <a:close/>
                </a:path>
                <a:path w="2207895" h="835660">
                  <a:moveTo>
                    <a:pt x="2142744" y="828227"/>
                  </a:moveTo>
                  <a:lnTo>
                    <a:pt x="2142744" y="808481"/>
                  </a:lnTo>
                  <a:lnTo>
                    <a:pt x="2129028" y="808481"/>
                  </a:lnTo>
                  <a:lnTo>
                    <a:pt x="2129028" y="835151"/>
                  </a:lnTo>
                  <a:lnTo>
                    <a:pt x="2142744" y="8282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99617" y="3063239"/>
              <a:ext cx="758951" cy="834389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7229227" y="3150805"/>
            <a:ext cx="290830" cy="485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0" spc="-50" dirty="0">
                <a:latin typeface="Calibri"/>
                <a:cs typeface="Calibri"/>
              </a:rPr>
              <a:t>…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431165" y="2818638"/>
            <a:ext cx="667512" cy="425195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6541141" y="2858899"/>
            <a:ext cx="441325" cy="25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0" dirty="0">
                <a:latin typeface="Calibri"/>
                <a:cs typeface="Calibri"/>
              </a:rPr>
              <a:t>Input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38" name="object 3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907665" y="2785872"/>
            <a:ext cx="667512" cy="425195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9017641" y="2826133"/>
            <a:ext cx="438150" cy="25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0" dirty="0">
                <a:latin typeface="Calibri"/>
                <a:cs typeface="Calibri"/>
              </a:rPr>
              <a:t>Label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40" name="object 4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702675" y="4678679"/>
            <a:ext cx="1044701" cy="425195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8812663" y="4715893"/>
            <a:ext cx="821055" cy="25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0" dirty="0">
                <a:latin typeface="Calibri"/>
                <a:cs typeface="Calibri"/>
              </a:rPr>
              <a:t>Prediction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499477" y="3090672"/>
            <a:ext cx="728980" cy="578485"/>
            <a:chOff x="7499477" y="3090672"/>
            <a:chExt cx="728980" cy="578485"/>
          </a:xfrm>
        </p:grpSpPr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71117" y="3090672"/>
              <a:ext cx="579119" cy="57835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99477" y="3182874"/>
              <a:ext cx="728472" cy="45948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584071" y="3103626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531876" y="509778"/>
                  </a:moveTo>
                  <a:lnTo>
                    <a:pt x="531876" y="22098"/>
                  </a:lnTo>
                  <a:lnTo>
                    <a:pt x="530137" y="13501"/>
                  </a:lnTo>
                  <a:lnTo>
                    <a:pt x="525399" y="6477"/>
                  </a:lnTo>
                  <a:lnTo>
                    <a:pt x="518374" y="1738"/>
                  </a:lnTo>
                  <a:lnTo>
                    <a:pt x="509778" y="0"/>
                  </a:lnTo>
                  <a:lnTo>
                    <a:pt x="22098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0" y="509778"/>
                  </a:lnTo>
                  <a:lnTo>
                    <a:pt x="1738" y="518374"/>
                  </a:lnTo>
                  <a:lnTo>
                    <a:pt x="6477" y="525399"/>
                  </a:lnTo>
                  <a:lnTo>
                    <a:pt x="13501" y="530137"/>
                  </a:lnTo>
                  <a:lnTo>
                    <a:pt x="22098" y="531876"/>
                  </a:lnTo>
                  <a:lnTo>
                    <a:pt x="509778" y="531876"/>
                  </a:lnTo>
                  <a:lnTo>
                    <a:pt x="518374" y="530137"/>
                  </a:lnTo>
                  <a:lnTo>
                    <a:pt x="525399" y="525399"/>
                  </a:lnTo>
                  <a:lnTo>
                    <a:pt x="530137" y="518374"/>
                  </a:lnTo>
                  <a:lnTo>
                    <a:pt x="531876" y="509778"/>
                  </a:lnTo>
                  <a:close/>
                </a:path>
              </a:pathLst>
            </a:custGeom>
            <a:solidFill>
              <a:srgbClr val="612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584071" y="3103626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0" y="22098"/>
                  </a:moveTo>
                  <a:lnTo>
                    <a:pt x="509778" y="0"/>
                  </a:lnTo>
                  <a:lnTo>
                    <a:pt x="518374" y="1738"/>
                  </a:lnTo>
                  <a:lnTo>
                    <a:pt x="525399" y="6477"/>
                  </a:lnTo>
                  <a:lnTo>
                    <a:pt x="530137" y="13501"/>
                  </a:lnTo>
                  <a:lnTo>
                    <a:pt x="531876" y="22098"/>
                  </a:lnTo>
                  <a:lnTo>
                    <a:pt x="531876" y="509778"/>
                  </a:lnTo>
                  <a:lnTo>
                    <a:pt x="530137" y="518374"/>
                  </a:lnTo>
                  <a:lnTo>
                    <a:pt x="525399" y="525399"/>
                  </a:lnTo>
                  <a:lnTo>
                    <a:pt x="518374" y="530137"/>
                  </a:lnTo>
                  <a:lnTo>
                    <a:pt x="509778" y="531876"/>
                  </a:lnTo>
                  <a:lnTo>
                    <a:pt x="22098" y="531876"/>
                  </a:lnTo>
                  <a:lnTo>
                    <a:pt x="0" y="22098"/>
                  </a:lnTo>
                  <a:close/>
                </a:path>
              </a:pathLst>
            </a:custGeom>
            <a:ln w="8445">
              <a:solidFill>
                <a:srgbClr val="612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07871" y="3188970"/>
              <a:ext cx="694944" cy="425195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7617847" y="3229231"/>
            <a:ext cx="466725" cy="25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1500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24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505079" y="4170426"/>
            <a:ext cx="883919" cy="501650"/>
            <a:chOff x="6505079" y="4170426"/>
            <a:chExt cx="883919" cy="501650"/>
          </a:xfrm>
        </p:grpSpPr>
        <p:pic>
          <p:nvPicPr>
            <p:cNvPr id="50" name="object 5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505079" y="4170426"/>
              <a:ext cx="883919" cy="47701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33260" y="4211574"/>
              <a:ext cx="832103" cy="46024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513798" y="4178395"/>
              <a:ext cx="845121" cy="467518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6652393" y="4257931"/>
            <a:ext cx="568325" cy="25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Flatten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625219" y="4129277"/>
            <a:ext cx="935990" cy="499109"/>
            <a:chOff x="7625219" y="4129277"/>
            <a:chExt cx="935990" cy="499109"/>
          </a:xfrm>
        </p:grpSpPr>
        <p:pic>
          <p:nvPicPr>
            <p:cNvPr id="55" name="object 5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25219" y="4129277"/>
              <a:ext cx="935736" cy="49911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7638173" y="4141469"/>
              <a:ext cx="887730" cy="429895"/>
            </a:xfrm>
            <a:custGeom>
              <a:avLst/>
              <a:gdLst/>
              <a:ahLst/>
              <a:cxnLst/>
              <a:rect l="l" t="t" r="r" b="b"/>
              <a:pathLst>
                <a:path w="887729" h="429895">
                  <a:moveTo>
                    <a:pt x="887730" y="411479"/>
                  </a:moveTo>
                  <a:lnTo>
                    <a:pt x="887730" y="18287"/>
                  </a:lnTo>
                  <a:lnTo>
                    <a:pt x="886265" y="11251"/>
                  </a:lnTo>
                  <a:lnTo>
                    <a:pt x="882300" y="5429"/>
                  </a:lnTo>
                  <a:lnTo>
                    <a:pt x="876478" y="1464"/>
                  </a:lnTo>
                  <a:lnTo>
                    <a:pt x="869441" y="0"/>
                  </a:lnTo>
                  <a:lnTo>
                    <a:pt x="18288" y="0"/>
                  </a:lnTo>
                  <a:lnTo>
                    <a:pt x="11251" y="1464"/>
                  </a:lnTo>
                  <a:lnTo>
                    <a:pt x="5429" y="5429"/>
                  </a:lnTo>
                  <a:lnTo>
                    <a:pt x="1464" y="11251"/>
                  </a:lnTo>
                  <a:lnTo>
                    <a:pt x="0" y="18287"/>
                  </a:lnTo>
                  <a:lnTo>
                    <a:pt x="0" y="411480"/>
                  </a:lnTo>
                  <a:lnTo>
                    <a:pt x="1464" y="418516"/>
                  </a:lnTo>
                  <a:lnTo>
                    <a:pt x="5429" y="424338"/>
                  </a:lnTo>
                  <a:lnTo>
                    <a:pt x="11251" y="428303"/>
                  </a:lnTo>
                  <a:lnTo>
                    <a:pt x="18288" y="429767"/>
                  </a:lnTo>
                  <a:lnTo>
                    <a:pt x="869441" y="429767"/>
                  </a:lnTo>
                  <a:lnTo>
                    <a:pt x="876478" y="428303"/>
                  </a:lnTo>
                  <a:lnTo>
                    <a:pt x="882300" y="424338"/>
                  </a:lnTo>
                  <a:lnTo>
                    <a:pt x="886265" y="418516"/>
                  </a:lnTo>
                  <a:lnTo>
                    <a:pt x="887730" y="4114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638173" y="4141469"/>
              <a:ext cx="887730" cy="429895"/>
            </a:xfrm>
            <a:custGeom>
              <a:avLst/>
              <a:gdLst/>
              <a:ahLst/>
              <a:cxnLst/>
              <a:rect l="l" t="t" r="r" b="b"/>
              <a:pathLst>
                <a:path w="887729" h="429895">
                  <a:moveTo>
                    <a:pt x="0" y="18287"/>
                  </a:moveTo>
                  <a:lnTo>
                    <a:pt x="869441" y="0"/>
                  </a:lnTo>
                  <a:lnTo>
                    <a:pt x="876478" y="1464"/>
                  </a:lnTo>
                  <a:lnTo>
                    <a:pt x="882300" y="5429"/>
                  </a:lnTo>
                  <a:lnTo>
                    <a:pt x="886265" y="11251"/>
                  </a:lnTo>
                  <a:lnTo>
                    <a:pt x="887730" y="18287"/>
                  </a:lnTo>
                  <a:lnTo>
                    <a:pt x="887730" y="411479"/>
                  </a:lnTo>
                  <a:lnTo>
                    <a:pt x="18288" y="429767"/>
                  </a:lnTo>
                  <a:lnTo>
                    <a:pt x="11251" y="428303"/>
                  </a:lnTo>
                  <a:lnTo>
                    <a:pt x="5429" y="424338"/>
                  </a:lnTo>
                  <a:lnTo>
                    <a:pt x="1464" y="418516"/>
                  </a:lnTo>
                  <a:lnTo>
                    <a:pt x="0" y="411480"/>
                  </a:lnTo>
                  <a:lnTo>
                    <a:pt x="0" y="18287"/>
                  </a:lnTo>
                  <a:close/>
                </a:path>
              </a:pathLst>
            </a:custGeom>
            <a:ln w="84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717421" y="4176521"/>
              <a:ext cx="737616" cy="425195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7839335" y="4277393"/>
            <a:ext cx="486409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Dense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60" name="object 6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785239" y="4759842"/>
            <a:ext cx="265176" cy="166980"/>
          </a:xfrm>
          <a:prstGeom prst="rect">
            <a:avLst/>
          </a:prstGeom>
        </p:spPr>
      </p:pic>
      <p:sp>
        <p:nvSpPr>
          <p:cNvPr id="61" name="object 61"/>
          <p:cNvSpPr txBox="1"/>
          <p:nvPr/>
        </p:nvSpPr>
        <p:spPr>
          <a:xfrm>
            <a:off x="7921547" y="4754453"/>
            <a:ext cx="132715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sz="1350" spc="-25" dirty="0">
                <a:latin typeface="Calibri"/>
                <a:cs typeface="Calibri"/>
              </a:rPr>
              <a:t>6,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62" name="object 6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981074" y="4665726"/>
            <a:ext cx="573023" cy="385572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8344613" y="4754453"/>
            <a:ext cx="92075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sz="1350" spc="-50" dirty="0">
                <a:latin typeface="Calibri"/>
                <a:cs typeface="Calibri"/>
              </a:rPr>
              <a:t>u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669415" y="4665726"/>
            <a:ext cx="939800" cy="595630"/>
            <a:chOff x="7669415" y="4665726"/>
            <a:chExt cx="939800" cy="595630"/>
          </a:xfrm>
        </p:grpSpPr>
        <p:pic>
          <p:nvPicPr>
            <p:cNvPr id="65" name="object 6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325497" y="4665726"/>
              <a:ext cx="283463" cy="385572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669415" y="4874514"/>
              <a:ext cx="542544" cy="386334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7921547" y="4964003"/>
            <a:ext cx="132715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sz="1350" spc="-25" dirty="0">
                <a:latin typeface="Calibri"/>
                <a:cs typeface="Calibri"/>
              </a:rPr>
              <a:t>6,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68" name="object 6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981074" y="4874514"/>
            <a:ext cx="573023" cy="386334"/>
          </a:xfrm>
          <a:prstGeom prst="rect">
            <a:avLst/>
          </a:prstGeom>
        </p:spPr>
      </p:pic>
      <p:sp>
        <p:nvSpPr>
          <p:cNvPr id="69" name="object 69"/>
          <p:cNvSpPr txBox="1"/>
          <p:nvPr/>
        </p:nvSpPr>
        <p:spPr>
          <a:xfrm>
            <a:off x="8344613" y="4964003"/>
            <a:ext cx="92075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sz="1350" spc="-50" dirty="0">
                <a:latin typeface="Calibri"/>
                <a:cs typeface="Calibri"/>
              </a:rPr>
              <a:t>u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70" name="object 70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8325498" y="4874514"/>
            <a:ext cx="283463" cy="386334"/>
          </a:xfrm>
          <a:prstGeom prst="rect">
            <a:avLst/>
          </a:prstGeom>
        </p:spPr>
      </p:pic>
      <p:sp>
        <p:nvSpPr>
          <p:cNvPr id="71" name="object 71"/>
          <p:cNvSpPr txBox="1"/>
          <p:nvPr/>
        </p:nvSpPr>
        <p:spPr>
          <a:xfrm>
            <a:off x="7767199" y="4698177"/>
            <a:ext cx="734695" cy="4445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24485" algn="l"/>
              </a:tabLst>
            </a:pPr>
            <a:r>
              <a:rPr sz="1350" spc="-25" dirty="0">
                <a:latin typeface="Calibri"/>
                <a:cs typeface="Calibri"/>
              </a:rPr>
              <a:t>(1</a:t>
            </a:r>
            <a:r>
              <a:rPr sz="1350" dirty="0">
                <a:latin typeface="Calibri"/>
                <a:cs typeface="Calibri"/>
              </a:rPr>
              <a:t>	ReL</a:t>
            </a:r>
            <a:r>
              <a:rPr sz="1350" spc="409" dirty="0">
                <a:latin typeface="Calibri"/>
                <a:cs typeface="Calibri"/>
              </a:rPr>
              <a:t> </a:t>
            </a:r>
            <a:r>
              <a:rPr sz="1350" spc="-50" dirty="0">
                <a:latin typeface="Calibri"/>
                <a:cs typeface="Calibri"/>
              </a:rPr>
              <a:t>)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324485" algn="l"/>
              </a:tabLst>
            </a:pPr>
            <a:r>
              <a:rPr sz="1350" spc="-25" dirty="0">
                <a:latin typeface="Calibri"/>
                <a:cs typeface="Calibri"/>
              </a:rPr>
              <a:t>(1</a:t>
            </a:r>
            <a:r>
              <a:rPr sz="1350" dirty="0">
                <a:latin typeface="Calibri"/>
                <a:cs typeface="Calibri"/>
              </a:rPr>
              <a:t>	ReL</a:t>
            </a:r>
            <a:r>
              <a:rPr sz="1350" spc="409" dirty="0">
                <a:latin typeface="Calibri"/>
                <a:cs typeface="Calibri"/>
              </a:rPr>
              <a:t> </a:t>
            </a:r>
            <a:r>
              <a:rPr sz="1350" spc="-50" dirty="0">
                <a:latin typeface="Calibri"/>
                <a:cs typeface="Calibri"/>
              </a:rPr>
              <a:t>)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72" name="object 7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7608455" y="5084064"/>
            <a:ext cx="1059179" cy="383286"/>
          </a:xfrm>
          <a:prstGeom prst="rect">
            <a:avLst/>
          </a:prstGeom>
        </p:spPr>
      </p:pic>
      <p:sp>
        <p:nvSpPr>
          <p:cNvPr id="73" name="object 73"/>
          <p:cNvSpPr txBox="1"/>
          <p:nvPr/>
        </p:nvSpPr>
        <p:spPr>
          <a:xfrm>
            <a:off x="7707001" y="5117277"/>
            <a:ext cx="855344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dirty="0">
                <a:latin typeface="Calibri"/>
                <a:cs typeface="Calibri"/>
              </a:rPr>
              <a:t>(1,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sigmoid)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7677798" y="4181094"/>
            <a:ext cx="935990" cy="499109"/>
            <a:chOff x="7677798" y="4181094"/>
            <a:chExt cx="935990" cy="499109"/>
          </a:xfrm>
        </p:grpSpPr>
        <p:pic>
          <p:nvPicPr>
            <p:cNvPr id="75" name="object 7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677798" y="4181094"/>
              <a:ext cx="935736" cy="499109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7690739" y="4194047"/>
              <a:ext cx="887094" cy="429895"/>
            </a:xfrm>
            <a:custGeom>
              <a:avLst/>
              <a:gdLst/>
              <a:ahLst/>
              <a:cxnLst/>
              <a:rect l="l" t="t" r="r" b="b"/>
              <a:pathLst>
                <a:path w="887095" h="429895">
                  <a:moveTo>
                    <a:pt x="886968" y="421385"/>
                  </a:moveTo>
                  <a:lnTo>
                    <a:pt x="886968" y="7619"/>
                  </a:lnTo>
                  <a:lnTo>
                    <a:pt x="879347" y="0"/>
                  </a:lnTo>
                  <a:lnTo>
                    <a:pt x="7619" y="0"/>
                  </a:lnTo>
                  <a:lnTo>
                    <a:pt x="0" y="7619"/>
                  </a:lnTo>
                  <a:lnTo>
                    <a:pt x="0" y="17525"/>
                  </a:lnTo>
                  <a:lnTo>
                    <a:pt x="0" y="421385"/>
                  </a:lnTo>
                  <a:lnTo>
                    <a:pt x="7620" y="429767"/>
                  </a:lnTo>
                  <a:lnTo>
                    <a:pt x="879347" y="429767"/>
                  </a:lnTo>
                  <a:lnTo>
                    <a:pt x="886968" y="421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690739" y="4194047"/>
              <a:ext cx="887094" cy="429895"/>
            </a:xfrm>
            <a:custGeom>
              <a:avLst/>
              <a:gdLst/>
              <a:ahLst/>
              <a:cxnLst/>
              <a:rect l="l" t="t" r="r" b="b"/>
              <a:pathLst>
                <a:path w="887095" h="429895">
                  <a:moveTo>
                    <a:pt x="0" y="17525"/>
                  </a:moveTo>
                  <a:lnTo>
                    <a:pt x="0" y="7619"/>
                  </a:lnTo>
                  <a:lnTo>
                    <a:pt x="7619" y="0"/>
                  </a:lnTo>
                  <a:lnTo>
                    <a:pt x="17526" y="0"/>
                  </a:lnTo>
                  <a:lnTo>
                    <a:pt x="869441" y="0"/>
                  </a:lnTo>
                  <a:lnTo>
                    <a:pt x="879347" y="0"/>
                  </a:lnTo>
                  <a:lnTo>
                    <a:pt x="886968" y="7619"/>
                  </a:lnTo>
                  <a:lnTo>
                    <a:pt x="886968" y="17525"/>
                  </a:lnTo>
                  <a:lnTo>
                    <a:pt x="886968" y="411479"/>
                  </a:lnTo>
                  <a:lnTo>
                    <a:pt x="886968" y="421385"/>
                  </a:lnTo>
                  <a:lnTo>
                    <a:pt x="879347" y="429767"/>
                  </a:lnTo>
                  <a:lnTo>
                    <a:pt x="869441" y="429767"/>
                  </a:lnTo>
                  <a:lnTo>
                    <a:pt x="17526" y="429767"/>
                  </a:lnTo>
                  <a:lnTo>
                    <a:pt x="7620" y="429767"/>
                  </a:lnTo>
                  <a:lnTo>
                    <a:pt x="0" y="421385"/>
                  </a:lnTo>
                  <a:lnTo>
                    <a:pt x="0" y="411479"/>
                  </a:lnTo>
                  <a:lnTo>
                    <a:pt x="0" y="17525"/>
                  </a:lnTo>
                  <a:close/>
                </a:path>
              </a:pathLst>
            </a:custGeom>
            <a:ln w="84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769225" y="4229100"/>
              <a:ext cx="737616" cy="425195"/>
            </a:xfrm>
            <a:prstGeom prst="rect">
              <a:avLst/>
            </a:prstGeom>
          </p:spPr>
        </p:pic>
      </p:grpSp>
      <p:sp>
        <p:nvSpPr>
          <p:cNvPr id="79" name="object 79"/>
          <p:cNvSpPr txBox="1"/>
          <p:nvPr/>
        </p:nvSpPr>
        <p:spPr>
          <a:xfrm>
            <a:off x="7891913" y="4329971"/>
            <a:ext cx="48577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Dense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7730363" y="4233672"/>
            <a:ext cx="935990" cy="499109"/>
            <a:chOff x="7730363" y="4233672"/>
            <a:chExt cx="935990" cy="499109"/>
          </a:xfrm>
        </p:grpSpPr>
        <p:pic>
          <p:nvPicPr>
            <p:cNvPr id="81" name="object 8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730363" y="4233672"/>
              <a:ext cx="935736" cy="499109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7742567" y="4246626"/>
              <a:ext cx="887730" cy="429259"/>
            </a:xfrm>
            <a:custGeom>
              <a:avLst/>
              <a:gdLst/>
              <a:ahLst/>
              <a:cxnLst/>
              <a:rect l="l" t="t" r="r" b="b"/>
              <a:pathLst>
                <a:path w="887729" h="429260">
                  <a:moveTo>
                    <a:pt x="887730" y="420623"/>
                  </a:moveTo>
                  <a:lnTo>
                    <a:pt x="887730" y="7619"/>
                  </a:lnTo>
                  <a:lnTo>
                    <a:pt x="879347" y="0"/>
                  </a:lnTo>
                  <a:lnTo>
                    <a:pt x="8381" y="0"/>
                  </a:lnTo>
                  <a:lnTo>
                    <a:pt x="0" y="7619"/>
                  </a:lnTo>
                  <a:lnTo>
                    <a:pt x="0" y="17525"/>
                  </a:lnTo>
                  <a:lnTo>
                    <a:pt x="0" y="420623"/>
                  </a:lnTo>
                  <a:lnTo>
                    <a:pt x="8382" y="429005"/>
                  </a:lnTo>
                  <a:lnTo>
                    <a:pt x="879347" y="429005"/>
                  </a:lnTo>
                  <a:lnTo>
                    <a:pt x="887730" y="420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742567" y="4246626"/>
              <a:ext cx="887730" cy="429259"/>
            </a:xfrm>
            <a:custGeom>
              <a:avLst/>
              <a:gdLst/>
              <a:ahLst/>
              <a:cxnLst/>
              <a:rect l="l" t="t" r="r" b="b"/>
              <a:pathLst>
                <a:path w="887729" h="429260">
                  <a:moveTo>
                    <a:pt x="0" y="17525"/>
                  </a:moveTo>
                  <a:lnTo>
                    <a:pt x="0" y="7619"/>
                  </a:lnTo>
                  <a:lnTo>
                    <a:pt x="8381" y="0"/>
                  </a:lnTo>
                  <a:lnTo>
                    <a:pt x="18288" y="0"/>
                  </a:lnTo>
                  <a:lnTo>
                    <a:pt x="870204" y="0"/>
                  </a:lnTo>
                  <a:lnTo>
                    <a:pt x="879347" y="0"/>
                  </a:lnTo>
                  <a:lnTo>
                    <a:pt x="887730" y="7619"/>
                  </a:lnTo>
                  <a:lnTo>
                    <a:pt x="887730" y="17525"/>
                  </a:lnTo>
                  <a:lnTo>
                    <a:pt x="887730" y="411479"/>
                  </a:lnTo>
                  <a:lnTo>
                    <a:pt x="887730" y="420623"/>
                  </a:lnTo>
                  <a:lnTo>
                    <a:pt x="879347" y="429005"/>
                  </a:lnTo>
                  <a:lnTo>
                    <a:pt x="870204" y="429005"/>
                  </a:lnTo>
                  <a:lnTo>
                    <a:pt x="18288" y="429005"/>
                  </a:lnTo>
                  <a:lnTo>
                    <a:pt x="8382" y="429005"/>
                  </a:lnTo>
                  <a:lnTo>
                    <a:pt x="0" y="420623"/>
                  </a:lnTo>
                  <a:lnTo>
                    <a:pt x="0" y="411479"/>
                  </a:lnTo>
                  <a:lnTo>
                    <a:pt x="0" y="17525"/>
                  </a:lnTo>
                  <a:close/>
                </a:path>
              </a:pathLst>
            </a:custGeom>
            <a:ln w="84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821815" y="4281678"/>
              <a:ext cx="737616" cy="425195"/>
            </a:xfrm>
            <a:prstGeom prst="rect">
              <a:avLst/>
            </a:prstGeom>
          </p:spPr>
        </p:pic>
      </p:grpSp>
      <p:sp>
        <p:nvSpPr>
          <p:cNvPr id="85" name="object 85"/>
          <p:cNvSpPr txBox="1"/>
          <p:nvPr/>
        </p:nvSpPr>
        <p:spPr>
          <a:xfrm>
            <a:off x="7746790" y="4321177"/>
            <a:ext cx="772795" cy="25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Dense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86" name="object 8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903741" y="3781430"/>
            <a:ext cx="4222484" cy="1362992"/>
          </a:xfrm>
          <a:prstGeom prst="rect">
            <a:avLst/>
          </a:prstGeom>
        </p:spPr>
      </p:pic>
      <p:sp>
        <p:nvSpPr>
          <p:cNvPr id="87" name="object 8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ts val="159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14145" y="4188714"/>
            <a:ext cx="1604010" cy="1854200"/>
          </a:xfrm>
          <a:custGeom>
            <a:avLst/>
            <a:gdLst/>
            <a:ahLst/>
            <a:cxnLst/>
            <a:rect l="l" t="t" r="r" b="b"/>
            <a:pathLst>
              <a:path w="1604009" h="1854200">
                <a:moveTo>
                  <a:pt x="67056" y="893063"/>
                </a:moveTo>
                <a:lnTo>
                  <a:pt x="67056" y="0"/>
                </a:lnTo>
                <a:lnTo>
                  <a:pt x="0" y="0"/>
                </a:lnTo>
                <a:lnTo>
                  <a:pt x="0" y="960119"/>
                </a:lnTo>
                <a:lnTo>
                  <a:pt x="33528" y="960119"/>
                </a:lnTo>
                <a:lnTo>
                  <a:pt x="33528" y="893063"/>
                </a:lnTo>
                <a:lnTo>
                  <a:pt x="67056" y="893063"/>
                </a:lnTo>
                <a:close/>
              </a:path>
              <a:path w="1604009" h="1854200">
                <a:moveTo>
                  <a:pt x="1536954" y="1653539"/>
                </a:moveTo>
                <a:lnTo>
                  <a:pt x="1536954" y="893063"/>
                </a:lnTo>
                <a:lnTo>
                  <a:pt x="33528" y="893063"/>
                </a:lnTo>
                <a:lnTo>
                  <a:pt x="67056" y="926591"/>
                </a:lnTo>
                <a:lnTo>
                  <a:pt x="67056" y="960119"/>
                </a:lnTo>
                <a:lnTo>
                  <a:pt x="1470660" y="960119"/>
                </a:lnTo>
                <a:lnTo>
                  <a:pt x="1470660" y="926591"/>
                </a:lnTo>
                <a:lnTo>
                  <a:pt x="1503426" y="960119"/>
                </a:lnTo>
                <a:lnTo>
                  <a:pt x="1503426" y="1653539"/>
                </a:lnTo>
                <a:lnTo>
                  <a:pt x="1536954" y="1653539"/>
                </a:lnTo>
                <a:close/>
              </a:path>
              <a:path w="1604009" h="1854200">
                <a:moveTo>
                  <a:pt x="67056" y="960119"/>
                </a:moveTo>
                <a:lnTo>
                  <a:pt x="67056" y="926591"/>
                </a:lnTo>
                <a:lnTo>
                  <a:pt x="33528" y="893063"/>
                </a:lnTo>
                <a:lnTo>
                  <a:pt x="33528" y="960119"/>
                </a:lnTo>
                <a:lnTo>
                  <a:pt x="67056" y="960119"/>
                </a:lnTo>
                <a:close/>
              </a:path>
              <a:path w="1604009" h="1854200">
                <a:moveTo>
                  <a:pt x="1604010" y="1653539"/>
                </a:moveTo>
                <a:lnTo>
                  <a:pt x="1403604" y="1653539"/>
                </a:lnTo>
                <a:lnTo>
                  <a:pt x="1470660" y="1788163"/>
                </a:lnTo>
                <a:lnTo>
                  <a:pt x="1470660" y="1687068"/>
                </a:lnTo>
                <a:lnTo>
                  <a:pt x="1536954" y="1687068"/>
                </a:lnTo>
                <a:lnTo>
                  <a:pt x="1536954" y="1787144"/>
                </a:lnTo>
                <a:lnTo>
                  <a:pt x="1604010" y="1653539"/>
                </a:lnTo>
                <a:close/>
              </a:path>
              <a:path w="1604009" h="1854200">
                <a:moveTo>
                  <a:pt x="1503426" y="960119"/>
                </a:moveTo>
                <a:lnTo>
                  <a:pt x="1470660" y="926591"/>
                </a:lnTo>
                <a:lnTo>
                  <a:pt x="1470660" y="960119"/>
                </a:lnTo>
                <a:lnTo>
                  <a:pt x="1503426" y="960119"/>
                </a:lnTo>
                <a:close/>
              </a:path>
              <a:path w="1604009" h="1854200">
                <a:moveTo>
                  <a:pt x="1503426" y="1653539"/>
                </a:moveTo>
                <a:lnTo>
                  <a:pt x="1503426" y="960119"/>
                </a:lnTo>
                <a:lnTo>
                  <a:pt x="1470660" y="960119"/>
                </a:lnTo>
                <a:lnTo>
                  <a:pt x="1470660" y="1653539"/>
                </a:lnTo>
                <a:lnTo>
                  <a:pt x="1503426" y="1653539"/>
                </a:lnTo>
                <a:close/>
              </a:path>
              <a:path w="1604009" h="1854200">
                <a:moveTo>
                  <a:pt x="1536954" y="1787144"/>
                </a:moveTo>
                <a:lnTo>
                  <a:pt x="1536954" y="1687068"/>
                </a:lnTo>
                <a:lnTo>
                  <a:pt x="1470660" y="1687068"/>
                </a:lnTo>
                <a:lnTo>
                  <a:pt x="1470660" y="1788163"/>
                </a:lnTo>
                <a:lnTo>
                  <a:pt x="1503426" y="1853945"/>
                </a:lnTo>
                <a:lnTo>
                  <a:pt x="1536954" y="178714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900427" y="2432418"/>
            <a:ext cx="5382260" cy="2879725"/>
            <a:chOff x="1900427" y="2432418"/>
            <a:chExt cx="5382260" cy="2879725"/>
          </a:xfrm>
        </p:grpSpPr>
        <p:sp>
          <p:nvSpPr>
            <p:cNvPr id="4" name="object 4"/>
            <p:cNvSpPr/>
            <p:nvPr/>
          </p:nvSpPr>
          <p:spPr>
            <a:xfrm>
              <a:off x="1933841" y="2465832"/>
              <a:ext cx="4105275" cy="1089660"/>
            </a:xfrm>
            <a:custGeom>
              <a:avLst/>
              <a:gdLst/>
              <a:ahLst/>
              <a:cxnLst/>
              <a:rect l="l" t="t" r="r" b="b"/>
              <a:pathLst>
                <a:path w="4105275" h="1089660">
                  <a:moveTo>
                    <a:pt x="0" y="0"/>
                  </a:moveTo>
                  <a:lnTo>
                    <a:pt x="4104894" y="0"/>
                  </a:lnTo>
                  <a:lnTo>
                    <a:pt x="4104894" y="1089659"/>
                  </a:lnTo>
                  <a:lnTo>
                    <a:pt x="0" y="1089660"/>
                  </a:lnTo>
                  <a:lnTo>
                    <a:pt x="0" y="0"/>
                  </a:lnTo>
                  <a:close/>
                </a:path>
              </a:pathLst>
            </a:custGeom>
            <a:ln w="66827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98427" y="2607564"/>
              <a:ext cx="2184400" cy="2692400"/>
            </a:xfrm>
            <a:custGeom>
              <a:avLst/>
              <a:gdLst/>
              <a:ahLst/>
              <a:cxnLst/>
              <a:rect l="l" t="t" r="r" b="b"/>
              <a:pathLst>
                <a:path w="2184400" h="2692400">
                  <a:moveTo>
                    <a:pt x="67056" y="1312926"/>
                  </a:moveTo>
                  <a:lnTo>
                    <a:pt x="67056" y="0"/>
                  </a:lnTo>
                  <a:lnTo>
                    <a:pt x="0" y="0"/>
                  </a:lnTo>
                  <a:lnTo>
                    <a:pt x="0" y="1379982"/>
                  </a:lnTo>
                  <a:lnTo>
                    <a:pt x="33528" y="1379982"/>
                  </a:lnTo>
                  <a:lnTo>
                    <a:pt x="33528" y="1312926"/>
                  </a:lnTo>
                  <a:lnTo>
                    <a:pt x="67056" y="1312926"/>
                  </a:lnTo>
                  <a:close/>
                </a:path>
                <a:path w="2184400" h="2692400">
                  <a:moveTo>
                    <a:pt x="2116836" y="2491740"/>
                  </a:moveTo>
                  <a:lnTo>
                    <a:pt x="2116836" y="1312925"/>
                  </a:lnTo>
                  <a:lnTo>
                    <a:pt x="33528" y="1312926"/>
                  </a:lnTo>
                  <a:lnTo>
                    <a:pt x="67056" y="1346454"/>
                  </a:lnTo>
                  <a:lnTo>
                    <a:pt x="67056" y="1379982"/>
                  </a:lnTo>
                  <a:lnTo>
                    <a:pt x="2050542" y="1379981"/>
                  </a:lnTo>
                  <a:lnTo>
                    <a:pt x="2050542" y="1346453"/>
                  </a:lnTo>
                  <a:lnTo>
                    <a:pt x="2083308" y="1379981"/>
                  </a:lnTo>
                  <a:lnTo>
                    <a:pt x="2083308" y="2491740"/>
                  </a:lnTo>
                  <a:lnTo>
                    <a:pt x="2116836" y="2491740"/>
                  </a:lnTo>
                  <a:close/>
                </a:path>
                <a:path w="2184400" h="2692400">
                  <a:moveTo>
                    <a:pt x="67056" y="1379982"/>
                  </a:moveTo>
                  <a:lnTo>
                    <a:pt x="67056" y="1346454"/>
                  </a:lnTo>
                  <a:lnTo>
                    <a:pt x="33528" y="1312926"/>
                  </a:lnTo>
                  <a:lnTo>
                    <a:pt x="33528" y="1379982"/>
                  </a:lnTo>
                  <a:lnTo>
                    <a:pt x="67056" y="1379982"/>
                  </a:lnTo>
                  <a:close/>
                </a:path>
                <a:path w="2184400" h="2692400">
                  <a:moveTo>
                    <a:pt x="2183892" y="2491740"/>
                  </a:moveTo>
                  <a:lnTo>
                    <a:pt x="1983486" y="2491740"/>
                  </a:lnTo>
                  <a:lnTo>
                    <a:pt x="2050542" y="2626363"/>
                  </a:lnTo>
                  <a:lnTo>
                    <a:pt x="2050542" y="2525268"/>
                  </a:lnTo>
                  <a:lnTo>
                    <a:pt x="2116836" y="2525268"/>
                  </a:lnTo>
                  <a:lnTo>
                    <a:pt x="2116836" y="2625343"/>
                  </a:lnTo>
                  <a:lnTo>
                    <a:pt x="2183892" y="2491740"/>
                  </a:lnTo>
                  <a:close/>
                </a:path>
                <a:path w="2184400" h="2692400">
                  <a:moveTo>
                    <a:pt x="2083308" y="1379981"/>
                  </a:moveTo>
                  <a:lnTo>
                    <a:pt x="2050542" y="1346453"/>
                  </a:lnTo>
                  <a:lnTo>
                    <a:pt x="2050542" y="1379981"/>
                  </a:lnTo>
                  <a:lnTo>
                    <a:pt x="2083308" y="1379981"/>
                  </a:lnTo>
                  <a:close/>
                </a:path>
                <a:path w="2184400" h="2692400">
                  <a:moveTo>
                    <a:pt x="2083308" y="2491740"/>
                  </a:moveTo>
                  <a:lnTo>
                    <a:pt x="2083308" y="1379981"/>
                  </a:lnTo>
                  <a:lnTo>
                    <a:pt x="2050542" y="1379981"/>
                  </a:lnTo>
                  <a:lnTo>
                    <a:pt x="2050542" y="2491740"/>
                  </a:lnTo>
                  <a:lnTo>
                    <a:pt x="2083308" y="2491740"/>
                  </a:lnTo>
                  <a:close/>
                </a:path>
                <a:path w="2184400" h="2692400">
                  <a:moveTo>
                    <a:pt x="2116836" y="2625343"/>
                  </a:moveTo>
                  <a:lnTo>
                    <a:pt x="2116836" y="2525268"/>
                  </a:lnTo>
                  <a:lnTo>
                    <a:pt x="2050542" y="2525268"/>
                  </a:lnTo>
                  <a:lnTo>
                    <a:pt x="2050542" y="2626363"/>
                  </a:lnTo>
                  <a:lnTo>
                    <a:pt x="2083308" y="2692146"/>
                  </a:lnTo>
                  <a:lnTo>
                    <a:pt x="2116836" y="262534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39909" y="3433572"/>
              <a:ext cx="2170430" cy="1878330"/>
            </a:xfrm>
            <a:custGeom>
              <a:avLst/>
              <a:gdLst/>
              <a:ahLst/>
              <a:cxnLst/>
              <a:rect l="l" t="t" r="r" b="b"/>
              <a:pathLst>
                <a:path w="2170429" h="1878329">
                  <a:moveTo>
                    <a:pt x="66294" y="905256"/>
                  </a:moveTo>
                  <a:lnTo>
                    <a:pt x="66293" y="0"/>
                  </a:lnTo>
                  <a:lnTo>
                    <a:pt x="0" y="0"/>
                  </a:lnTo>
                  <a:lnTo>
                    <a:pt x="0" y="972312"/>
                  </a:lnTo>
                  <a:lnTo>
                    <a:pt x="32766" y="972312"/>
                  </a:lnTo>
                  <a:lnTo>
                    <a:pt x="32766" y="905256"/>
                  </a:lnTo>
                  <a:lnTo>
                    <a:pt x="66294" y="905256"/>
                  </a:lnTo>
                  <a:close/>
                </a:path>
                <a:path w="2170429" h="1878329">
                  <a:moveTo>
                    <a:pt x="2103120" y="1677924"/>
                  </a:moveTo>
                  <a:lnTo>
                    <a:pt x="2103120" y="905255"/>
                  </a:lnTo>
                  <a:lnTo>
                    <a:pt x="32766" y="905256"/>
                  </a:lnTo>
                  <a:lnTo>
                    <a:pt x="66294" y="938784"/>
                  </a:lnTo>
                  <a:lnTo>
                    <a:pt x="66294" y="972312"/>
                  </a:lnTo>
                  <a:lnTo>
                    <a:pt x="2036064" y="972311"/>
                  </a:lnTo>
                  <a:lnTo>
                    <a:pt x="2036064" y="938783"/>
                  </a:lnTo>
                  <a:lnTo>
                    <a:pt x="2069592" y="972311"/>
                  </a:lnTo>
                  <a:lnTo>
                    <a:pt x="2069592" y="1677924"/>
                  </a:lnTo>
                  <a:lnTo>
                    <a:pt x="2103120" y="1677924"/>
                  </a:lnTo>
                  <a:close/>
                </a:path>
                <a:path w="2170429" h="1878329">
                  <a:moveTo>
                    <a:pt x="66294" y="972312"/>
                  </a:moveTo>
                  <a:lnTo>
                    <a:pt x="66294" y="938784"/>
                  </a:lnTo>
                  <a:lnTo>
                    <a:pt x="32766" y="905256"/>
                  </a:lnTo>
                  <a:lnTo>
                    <a:pt x="32766" y="972312"/>
                  </a:lnTo>
                  <a:lnTo>
                    <a:pt x="66294" y="972312"/>
                  </a:lnTo>
                  <a:close/>
                </a:path>
                <a:path w="2170429" h="1878329">
                  <a:moveTo>
                    <a:pt x="2170176" y="1677924"/>
                  </a:moveTo>
                  <a:lnTo>
                    <a:pt x="1969008" y="1677924"/>
                  </a:lnTo>
                  <a:lnTo>
                    <a:pt x="2036064" y="1811527"/>
                  </a:lnTo>
                  <a:lnTo>
                    <a:pt x="2036064" y="1710689"/>
                  </a:lnTo>
                  <a:lnTo>
                    <a:pt x="2103120" y="1710689"/>
                  </a:lnTo>
                  <a:lnTo>
                    <a:pt x="2103120" y="1811528"/>
                  </a:lnTo>
                  <a:lnTo>
                    <a:pt x="2170176" y="1677924"/>
                  </a:lnTo>
                  <a:close/>
                </a:path>
                <a:path w="2170429" h="1878329">
                  <a:moveTo>
                    <a:pt x="2069592" y="972311"/>
                  </a:moveTo>
                  <a:lnTo>
                    <a:pt x="2036064" y="938783"/>
                  </a:lnTo>
                  <a:lnTo>
                    <a:pt x="2036064" y="972311"/>
                  </a:lnTo>
                  <a:lnTo>
                    <a:pt x="2069592" y="972311"/>
                  </a:lnTo>
                  <a:close/>
                </a:path>
                <a:path w="2170429" h="1878329">
                  <a:moveTo>
                    <a:pt x="2069592" y="1677924"/>
                  </a:moveTo>
                  <a:lnTo>
                    <a:pt x="2069592" y="972311"/>
                  </a:lnTo>
                  <a:lnTo>
                    <a:pt x="2036064" y="972311"/>
                  </a:lnTo>
                  <a:lnTo>
                    <a:pt x="2036064" y="1677924"/>
                  </a:lnTo>
                  <a:lnTo>
                    <a:pt x="2069592" y="1677924"/>
                  </a:lnTo>
                  <a:close/>
                </a:path>
                <a:path w="2170429" h="1878329">
                  <a:moveTo>
                    <a:pt x="2103120" y="1811528"/>
                  </a:moveTo>
                  <a:lnTo>
                    <a:pt x="2103120" y="1710689"/>
                  </a:lnTo>
                  <a:lnTo>
                    <a:pt x="2036064" y="1710689"/>
                  </a:lnTo>
                  <a:lnTo>
                    <a:pt x="2036064" y="1811527"/>
                  </a:lnTo>
                  <a:lnTo>
                    <a:pt x="2069592" y="1878330"/>
                  </a:lnTo>
                  <a:lnTo>
                    <a:pt x="2103120" y="1811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84833" y="1335214"/>
            <a:ext cx="144716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450" dirty="0">
                <a:solidFill>
                  <a:srgbClr val="FFFFFF"/>
                </a:solidFill>
                <a:latin typeface="Calibri Light"/>
                <a:cs typeface="Calibri Light"/>
              </a:rPr>
              <a:t>CNN</a:t>
            </a:r>
            <a:r>
              <a:rPr sz="2450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Calibri Light"/>
                <a:cs typeface="Calibri Light"/>
              </a:rPr>
              <a:t>Model</a:t>
            </a:r>
            <a:endParaRPr sz="2450">
              <a:latin typeface="Calibri Light"/>
              <a:cs typeface="Calibr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63509" y="1319783"/>
            <a:ext cx="7492365" cy="288925"/>
          </a:xfrm>
          <a:custGeom>
            <a:avLst/>
            <a:gdLst/>
            <a:ahLst/>
            <a:cxnLst/>
            <a:rect l="l" t="t" r="r" b="b"/>
            <a:pathLst>
              <a:path w="7492365" h="288925">
                <a:moveTo>
                  <a:pt x="7491983" y="288797"/>
                </a:moveTo>
                <a:lnTo>
                  <a:pt x="7491983" y="0"/>
                </a:lnTo>
                <a:lnTo>
                  <a:pt x="0" y="0"/>
                </a:lnTo>
                <a:lnTo>
                  <a:pt x="0" y="288798"/>
                </a:lnTo>
                <a:lnTo>
                  <a:pt x="7491983" y="288797"/>
                </a:lnTo>
                <a:close/>
              </a:path>
            </a:pathLst>
          </a:custGeom>
          <a:solidFill>
            <a:srgbClr val="612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72133" y="1244600"/>
            <a:ext cx="1472565" cy="399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0" dirty="0">
                <a:solidFill>
                  <a:srgbClr val="FFFFFF"/>
                </a:solidFill>
                <a:latin typeface="Calibri Light"/>
                <a:cs typeface="Calibri Light"/>
              </a:rPr>
              <a:t>CNN</a:t>
            </a:r>
            <a:r>
              <a:rPr sz="2450" b="0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50" b="0" spc="-10" dirty="0">
                <a:solidFill>
                  <a:srgbClr val="FFFFFF"/>
                </a:solidFill>
                <a:latin typeface="Calibri Light"/>
                <a:cs typeface="Calibri Light"/>
              </a:rPr>
              <a:t>Model</a:t>
            </a:r>
            <a:endParaRPr sz="2450">
              <a:latin typeface="Calibri Light"/>
              <a:cs typeface="Calibri Ligh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65960" y="5306333"/>
            <a:ext cx="1087120" cy="850265"/>
            <a:chOff x="4765960" y="5306333"/>
            <a:chExt cx="1087120" cy="850265"/>
          </a:xfrm>
        </p:grpSpPr>
        <p:sp>
          <p:nvSpPr>
            <p:cNvPr id="11" name="object 11"/>
            <p:cNvSpPr/>
            <p:nvPr/>
          </p:nvSpPr>
          <p:spPr>
            <a:xfrm>
              <a:off x="4780584" y="5346966"/>
              <a:ext cx="1067435" cy="803910"/>
            </a:xfrm>
            <a:custGeom>
              <a:avLst/>
              <a:gdLst/>
              <a:ahLst/>
              <a:cxnLst/>
              <a:rect l="l" t="t" r="r" b="b"/>
              <a:pathLst>
                <a:path w="1067435" h="803910">
                  <a:moveTo>
                    <a:pt x="4165" y="795451"/>
                  </a:moveTo>
                  <a:lnTo>
                    <a:pt x="0" y="791591"/>
                  </a:lnTo>
                  <a:lnTo>
                    <a:pt x="1320" y="793521"/>
                  </a:lnTo>
                  <a:lnTo>
                    <a:pt x="4165" y="795451"/>
                  </a:lnTo>
                  <a:close/>
                </a:path>
                <a:path w="1067435" h="803910">
                  <a:moveTo>
                    <a:pt x="15621" y="801763"/>
                  </a:moveTo>
                  <a:lnTo>
                    <a:pt x="9613" y="799160"/>
                  </a:lnTo>
                  <a:lnTo>
                    <a:pt x="12471" y="801103"/>
                  </a:lnTo>
                  <a:lnTo>
                    <a:pt x="15621" y="801763"/>
                  </a:lnTo>
                  <a:close/>
                </a:path>
                <a:path w="1067435" h="803910">
                  <a:moveTo>
                    <a:pt x="1031836" y="803897"/>
                  </a:moveTo>
                  <a:lnTo>
                    <a:pt x="25996" y="803122"/>
                  </a:lnTo>
                  <a:lnTo>
                    <a:pt x="22186" y="803109"/>
                  </a:lnTo>
                  <a:lnTo>
                    <a:pt x="25996" y="803910"/>
                  </a:lnTo>
                  <a:lnTo>
                    <a:pt x="1031836" y="803897"/>
                  </a:lnTo>
                  <a:close/>
                </a:path>
                <a:path w="1067435" h="803910">
                  <a:moveTo>
                    <a:pt x="1048816" y="798741"/>
                  </a:moveTo>
                  <a:lnTo>
                    <a:pt x="1041196" y="801966"/>
                  </a:lnTo>
                  <a:lnTo>
                    <a:pt x="1045349" y="801103"/>
                  </a:lnTo>
                  <a:lnTo>
                    <a:pt x="1048816" y="798741"/>
                  </a:lnTo>
                  <a:close/>
                </a:path>
                <a:path w="1067435" h="803910">
                  <a:moveTo>
                    <a:pt x="1057821" y="791578"/>
                  </a:moveTo>
                  <a:lnTo>
                    <a:pt x="1051483" y="796925"/>
                  </a:lnTo>
                  <a:lnTo>
                    <a:pt x="1056500" y="793521"/>
                  </a:lnTo>
                  <a:lnTo>
                    <a:pt x="1057821" y="791578"/>
                  </a:lnTo>
                  <a:close/>
                </a:path>
                <a:path w="1067435" h="803910">
                  <a:moveTo>
                    <a:pt x="1066088" y="772655"/>
                  </a:moveTo>
                  <a:lnTo>
                    <a:pt x="1063434" y="782815"/>
                  </a:lnTo>
                  <a:lnTo>
                    <a:pt x="1057821" y="791578"/>
                  </a:lnTo>
                  <a:lnTo>
                    <a:pt x="1064082" y="782370"/>
                  </a:lnTo>
                  <a:lnTo>
                    <a:pt x="1066088" y="772655"/>
                  </a:lnTo>
                  <a:close/>
                </a:path>
                <a:path w="1067435" h="803910">
                  <a:moveTo>
                    <a:pt x="1066876" y="0"/>
                  </a:moveTo>
                  <a:lnTo>
                    <a:pt x="1066088" y="772655"/>
                  </a:lnTo>
                  <a:lnTo>
                    <a:pt x="1066876" y="768870"/>
                  </a:lnTo>
                  <a:lnTo>
                    <a:pt x="1066876" y="0"/>
                  </a:lnTo>
                  <a:close/>
                </a:path>
              </a:pathLst>
            </a:custGeom>
            <a:solidFill>
              <a:srgbClr val="F768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71530" y="5311902"/>
              <a:ext cx="1076325" cy="839469"/>
            </a:xfrm>
            <a:custGeom>
              <a:avLst/>
              <a:gdLst/>
              <a:ahLst/>
              <a:cxnLst/>
              <a:rect l="l" t="t" r="r" b="b"/>
              <a:pathLst>
                <a:path w="1076325" h="839470">
                  <a:moveTo>
                    <a:pt x="35051" y="0"/>
                  </a:moveTo>
                  <a:lnTo>
                    <a:pt x="1040891" y="0"/>
                  </a:lnTo>
                </a:path>
                <a:path w="1076325" h="839470">
                  <a:moveTo>
                    <a:pt x="1040891" y="838959"/>
                  </a:moveTo>
                  <a:lnTo>
                    <a:pt x="35051" y="838962"/>
                  </a:lnTo>
                  <a:lnTo>
                    <a:pt x="31246" y="838174"/>
                  </a:lnTo>
                  <a:lnTo>
                    <a:pt x="24684" y="836815"/>
                  </a:lnTo>
                  <a:lnTo>
                    <a:pt x="21537" y="836164"/>
                  </a:lnTo>
                  <a:lnTo>
                    <a:pt x="18669" y="834213"/>
                  </a:lnTo>
                  <a:lnTo>
                    <a:pt x="13228" y="830515"/>
                  </a:lnTo>
                  <a:lnTo>
                    <a:pt x="10381" y="828579"/>
                  </a:lnTo>
                  <a:lnTo>
                    <a:pt x="9066" y="826644"/>
                  </a:lnTo>
                </a:path>
                <a:path w="1076325" h="839470">
                  <a:moveTo>
                    <a:pt x="3809" y="818912"/>
                  </a:moveTo>
                  <a:lnTo>
                    <a:pt x="3452" y="818388"/>
                  </a:lnTo>
                </a:path>
                <a:path w="1076325" h="839470">
                  <a:moveTo>
                    <a:pt x="3047" y="817791"/>
                  </a:moveTo>
                  <a:lnTo>
                    <a:pt x="2797" y="817423"/>
                  </a:lnTo>
                  <a:lnTo>
                    <a:pt x="2681" y="816864"/>
                  </a:lnTo>
                </a:path>
                <a:path w="1076325" h="839470">
                  <a:moveTo>
                    <a:pt x="0" y="803910"/>
                  </a:moveTo>
                  <a:lnTo>
                    <a:pt x="125" y="35052"/>
                  </a:lnTo>
                </a:path>
                <a:path w="1076325" h="839470">
                  <a:moveTo>
                    <a:pt x="1066037" y="10794"/>
                  </a:moveTo>
                  <a:lnTo>
                    <a:pt x="1066470" y="11430"/>
                  </a:lnTo>
                </a:path>
                <a:path w="1076325" h="839470">
                  <a:moveTo>
                    <a:pt x="1072895" y="20850"/>
                  </a:moveTo>
                  <a:lnTo>
                    <a:pt x="1073145" y="21216"/>
                  </a:lnTo>
                  <a:lnTo>
                    <a:pt x="1073323" y="22098"/>
                  </a:lnTo>
                </a:path>
                <a:path w="1076325" h="839470">
                  <a:moveTo>
                    <a:pt x="1075938" y="35051"/>
                  </a:moveTo>
                  <a:lnTo>
                    <a:pt x="1075943" y="803910"/>
                  </a:lnTo>
                  <a:lnTo>
                    <a:pt x="1065561" y="828579"/>
                  </a:lnTo>
                  <a:lnTo>
                    <a:pt x="1060549" y="831986"/>
                  </a:lnTo>
                </a:path>
                <a:path w="1076325" h="839470">
                  <a:moveTo>
                    <a:pt x="1057874" y="833805"/>
                  </a:moveTo>
                  <a:lnTo>
                    <a:pt x="1054404" y="836164"/>
                  </a:lnTo>
                  <a:lnTo>
                    <a:pt x="1050255" y="837023"/>
                  </a:lnTo>
                </a:path>
              </a:pathLst>
            </a:custGeom>
            <a:ln w="11137">
              <a:solidFill>
                <a:srgbClr val="F768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71529" y="5311902"/>
              <a:ext cx="1076325" cy="839469"/>
            </a:xfrm>
            <a:custGeom>
              <a:avLst/>
              <a:gdLst/>
              <a:ahLst/>
              <a:cxnLst/>
              <a:rect l="l" t="t" r="r" b="b"/>
              <a:pathLst>
                <a:path w="1076325" h="839470">
                  <a:moveTo>
                    <a:pt x="1075944" y="803909"/>
                  </a:moveTo>
                  <a:lnTo>
                    <a:pt x="1075944" y="35051"/>
                  </a:lnTo>
                  <a:lnTo>
                    <a:pt x="1073146" y="21216"/>
                  </a:lnTo>
                  <a:lnTo>
                    <a:pt x="1065561" y="10096"/>
                  </a:lnTo>
                  <a:lnTo>
                    <a:pt x="1054405" y="2690"/>
                  </a:lnTo>
                  <a:lnTo>
                    <a:pt x="1040891" y="0"/>
                  </a:lnTo>
                  <a:lnTo>
                    <a:pt x="35052" y="0"/>
                  </a:lnTo>
                  <a:lnTo>
                    <a:pt x="21538" y="2690"/>
                  </a:lnTo>
                  <a:lnTo>
                    <a:pt x="10382" y="10096"/>
                  </a:lnTo>
                  <a:lnTo>
                    <a:pt x="2797" y="21216"/>
                  </a:lnTo>
                  <a:lnTo>
                    <a:pt x="0" y="35051"/>
                  </a:lnTo>
                  <a:lnTo>
                    <a:pt x="0" y="803909"/>
                  </a:lnTo>
                  <a:lnTo>
                    <a:pt x="2797" y="817423"/>
                  </a:lnTo>
                  <a:lnTo>
                    <a:pt x="10382" y="828579"/>
                  </a:lnTo>
                  <a:lnTo>
                    <a:pt x="21538" y="836164"/>
                  </a:lnTo>
                  <a:lnTo>
                    <a:pt x="35052" y="838961"/>
                  </a:lnTo>
                  <a:lnTo>
                    <a:pt x="1040891" y="838961"/>
                  </a:lnTo>
                  <a:lnTo>
                    <a:pt x="1054405" y="836164"/>
                  </a:lnTo>
                  <a:lnTo>
                    <a:pt x="1065561" y="828579"/>
                  </a:lnTo>
                  <a:lnTo>
                    <a:pt x="1073146" y="817423"/>
                  </a:lnTo>
                  <a:lnTo>
                    <a:pt x="1075944" y="803909"/>
                  </a:lnTo>
                  <a:close/>
                </a:path>
              </a:pathLst>
            </a:custGeom>
            <a:solidFill>
              <a:srgbClr val="F768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71529" y="5311902"/>
              <a:ext cx="1076325" cy="839469"/>
            </a:xfrm>
            <a:custGeom>
              <a:avLst/>
              <a:gdLst/>
              <a:ahLst/>
              <a:cxnLst/>
              <a:rect l="l" t="t" r="r" b="b"/>
              <a:pathLst>
                <a:path w="1076325" h="839470">
                  <a:moveTo>
                    <a:pt x="0" y="35051"/>
                  </a:moveTo>
                  <a:lnTo>
                    <a:pt x="21538" y="2690"/>
                  </a:lnTo>
                  <a:lnTo>
                    <a:pt x="1040891" y="0"/>
                  </a:lnTo>
                  <a:lnTo>
                    <a:pt x="1054405" y="2690"/>
                  </a:lnTo>
                  <a:lnTo>
                    <a:pt x="1065561" y="10096"/>
                  </a:lnTo>
                  <a:lnTo>
                    <a:pt x="1073146" y="21216"/>
                  </a:lnTo>
                  <a:lnTo>
                    <a:pt x="1075944" y="35051"/>
                  </a:lnTo>
                  <a:lnTo>
                    <a:pt x="1075944" y="803909"/>
                  </a:lnTo>
                  <a:lnTo>
                    <a:pt x="1054405" y="836164"/>
                  </a:lnTo>
                  <a:lnTo>
                    <a:pt x="35052" y="838961"/>
                  </a:lnTo>
                  <a:lnTo>
                    <a:pt x="21538" y="836164"/>
                  </a:lnTo>
                  <a:lnTo>
                    <a:pt x="10382" y="828579"/>
                  </a:lnTo>
                  <a:lnTo>
                    <a:pt x="2797" y="817423"/>
                  </a:lnTo>
                  <a:lnTo>
                    <a:pt x="0" y="803909"/>
                  </a:lnTo>
                  <a:lnTo>
                    <a:pt x="0" y="35051"/>
                  </a:lnTo>
                  <a:close/>
                </a:path>
              </a:pathLst>
            </a:custGeom>
            <a:ln w="11137">
              <a:solidFill>
                <a:srgbClr val="F768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78560" y="5511038"/>
            <a:ext cx="1062355" cy="399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05"/>
              </a:spcBef>
            </a:pPr>
            <a:r>
              <a:rPr sz="2450" dirty="0">
                <a:latin typeface="Calibri Light"/>
                <a:cs typeface="Calibri Light"/>
              </a:rPr>
              <a:t>t</a:t>
            </a:r>
            <a:r>
              <a:rPr sz="2450" spc="5" dirty="0">
                <a:latin typeface="Calibri Light"/>
                <a:cs typeface="Calibri Light"/>
              </a:rPr>
              <a:t> </a:t>
            </a:r>
            <a:r>
              <a:rPr sz="2450" dirty="0">
                <a:latin typeface="Calibri Light"/>
                <a:cs typeface="Calibri Light"/>
              </a:rPr>
              <a:t>=</a:t>
            </a:r>
            <a:r>
              <a:rPr sz="2450" spc="-5" dirty="0">
                <a:latin typeface="Calibri Light"/>
                <a:cs typeface="Calibri Light"/>
              </a:rPr>
              <a:t> </a:t>
            </a:r>
            <a:r>
              <a:rPr sz="2450" spc="-25" dirty="0">
                <a:latin typeface="Calibri Light"/>
                <a:cs typeface="Calibri Light"/>
              </a:rPr>
              <a:t>25</a:t>
            </a:r>
            <a:endParaRPr sz="2450">
              <a:latin typeface="Calibri Light"/>
              <a:cs typeface="Calibri Ligh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665769" y="2593848"/>
            <a:ext cx="1078230" cy="842644"/>
            <a:chOff x="4665769" y="2593848"/>
            <a:chExt cx="1078230" cy="842644"/>
          </a:xfrm>
        </p:grpSpPr>
        <p:sp>
          <p:nvSpPr>
            <p:cNvPr id="17" name="object 17"/>
            <p:cNvSpPr/>
            <p:nvPr/>
          </p:nvSpPr>
          <p:spPr>
            <a:xfrm>
              <a:off x="4671484" y="3411474"/>
              <a:ext cx="1062990" cy="19685"/>
            </a:xfrm>
            <a:custGeom>
              <a:avLst/>
              <a:gdLst/>
              <a:ahLst/>
              <a:cxnLst/>
              <a:rect l="l" t="t" r="r" b="b"/>
              <a:pathLst>
                <a:path w="1062989" h="19685">
                  <a:moveTo>
                    <a:pt x="9524" y="12513"/>
                  </a:moveTo>
                  <a:lnTo>
                    <a:pt x="7959" y="11429"/>
                  </a:lnTo>
                </a:path>
                <a:path w="1062989" h="19685">
                  <a:moveTo>
                    <a:pt x="7080" y="10666"/>
                  </a:moveTo>
                  <a:lnTo>
                    <a:pt x="5578" y="8403"/>
                  </a:lnTo>
                </a:path>
                <a:path w="1062989" h="19685">
                  <a:moveTo>
                    <a:pt x="222" y="335"/>
                  </a:moveTo>
                  <a:lnTo>
                    <a:pt x="0" y="0"/>
                  </a:lnTo>
                </a:path>
                <a:path w="1062989" h="19685">
                  <a:moveTo>
                    <a:pt x="1062957" y="9904"/>
                  </a:moveTo>
                  <a:lnTo>
                    <a:pt x="1062849" y="10065"/>
                  </a:lnTo>
                  <a:lnTo>
                    <a:pt x="1062260" y="10953"/>
                  </a:lnTo>
                  <a:lnTo>
                    <a:pt x="1058557" y="13478"/>
                  </a:lnTo>
                </a:path>
                <a:path w="1062989" h="19685">
                  <a:moveTo>
                    <a:pt x="1053814" y="16713"/>
                  </a:moveTo>
                  <a:lnTo>
                    <a:pt x="1051139" y="18538"/>
                  </a:lnTo>
                  <a:lnTo>
                    <a:pt x="1047938" y="19185"/>
                  </a:lnTo>
                </a:path>
              </a:pathLst>
            </a:custGeom>
            <a:ln w="11137">
              <a:solidFill>
                <a:srgbClr val="ACD3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68659" y="2593848"/>
              <a:ext cx="1075690" cy="839469"/>
            </a:xfrm>
            <a:custGeom>
              <a:avLst/>
              <a:gdLst/>
              <a:ahLst/>
              <a:cxnLst/>
              <a:rect l="l" t="t" r="r" b="b"/>
              <a:pathLst>
                <a:path w="1075689" h="839470">
                  <a:moveTo>
                    <a:pt x="1075182" y="803909"/>
                  </a:moveTo>
                  <a:lnTo>
                    <a:pt x="1075182" y="35051"/>
                  </a:lnTo>
                  <a:lnTo>
                    <a:pt x="1072491" y="21216"/>
                  </a:lnTo>
                  <a:lnTo>
                    <a:pt x="1065085" y="10096"/>
                  </a:lnTo>
                  <a:lnTo>
                    <a:pt x="1053965" y="2690"/>
                  </a:lnTo>
                  <a:lnTo>
                    <a:pt x="1040130" y="0"/>
                  </a:lnTo>
                  <a:lnTo>
                    <a:pt x="35052" y="0"/>
                  </a:lnTo>
                  <a:lnTo>
                    <a:pt x="21216" y="2690"/>
                  </a:lnTo>
                  <a:lnTo>
                    <a:pt x="10096" y="10096"/>
                  </a:lnTo>
                  <a:lnTo>
                    <a:pt x="2690" y="21216"/>
                  </a:lnTo>
                  <a:lnTo>
                    <a:pt x="0" y="35051"/>
                  </a:lnTo>
                  <a:lnTo>
                    <a:pt x="0" y="803909"/>
                  </a:lnTo>
                  <a:lnTo>
                    <a:pt x="2690" y="817423"/>
                  </a:lnTo>
                  <a:lnTo>
                    <a:pt x="10096" y="828579"/>
                  </a:lnTo>
                  <a:lnTo>
                    <a:pt x="21216" y="836164"/>
                  </a:lnTo>
                  <a:lnTo>
                    <a:pt x="35052" y="838961"/>
                  </a:lnTo>
                  <a:lnTo>
                    <a:pt x="1040130" y="838961"/>
                  </a:lnTo>
                  <a:lnTo>
                    <a:pt x="1053965" y="836164"/>
                  </a:lnTo>
                  <a:lnTo>
                    <a:pt x="1065085" y="828579"/>
                  </a:lnTo>
                  <a:lnTo>
                    <a:pt x="1072491" y="817423"/>
                  </a:lnTo>
                  <a:lnTo>
                    <a:pt x="1075182" y="803909"/>
                  </a:lnTo>
                  <a:close/>
                </a:path>
              </a:pathLst>
            </a:custGeom>
            <a:solidFill>
              <a:srgbClr val="ACD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668659" y="2593848"/>
            <a:ext cx="1075055" cy="838835"/>
          </a:xfrm>
          <a:prstGeom prst="rect">
            <a:avLst/>
          </a:prstGeom>
          <a:ln w="13828">
            <a:solidFill>
              <a:srgbClr val="ACD3A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1670"/>
              </a:spcBef>
            </a:pPr>
            <a:r>
              <a:rPr sz="2450" dirty="0">
                <a:latin typeface="Calibri Light"/>
                <a:cs typeface="Calibri Light"/>
              </a:rPr>
              <a:t>t</a:t>
            </a:r>
            <a:r>
              <a:rPr sz="2450" spc="5" dirty="0">
                <a:latin typeface="Calibri Light"/>
                <a:cs typeface="Calibri Light"/>
              </a:rPr>
              <a:t> </a:t>
            </a:r>
            <a:r>
              <a:rPr sz="2450" dirty="0">
                <a:latin typeface="Calibri Light"/>
                <a:cs typeface="Calibri Light"/>
              </a:rPr>
              <a:t>=</a:t>
            </a:r>
            <a:r>
              <a:rPr sz="2450" spc="-5" dirty="0">
                <a:latin typeface="Calibri Light"/>
                <a:cs typeface="Calibri Light"/>
              </a:rPr>
              <a:t> </a:t>
            </a:r>
            <a:r>
              <a:rPr sz="2450" spc="-25" dirty="0">
                <a:latin typeface="Calibri Light"/>
                <a:cs typeface="Calibri Light"/>
              </a:rPr>
              <a:t>25</a:t>
            </a:r>
            <a:endParaRPr sz="2450">
              <a:latin typeface="Calibri Light"/>
              <a:cs typeface="Calibri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13693" y="2524760"/>
            <a:ext cx="479425" cy="827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250" spc="-50" dirty="0">
                <a:latin typeface="Calibri Light"/>
                <a:cs typeface="Calibri Light"/>
              </a:rPr>
              <a:t>…</a:t>
            </a:r>
            <a:endParaRPr sz="5250">
              <a:latin typeface="Calibri Light"/>
              <a:cs typeface="Calibri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88191" y="1645411"/>
            <a:ext cx="688975" cy="399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spc="-10" dirty="0">
                <a:latin typeface="Calibri Light"/>
                <a:cs typeface="Calibri Light"/>
              </a:rPr>
              <a:t>Input</a:t>
            </a:r>
            <a:endParaRPr sz="2450"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74367" y="1669035"/>
            <a:ext cx="807720" cy="399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spc="-10" dirty="0">
                <a:latin typeface="Calibri Light"/>
                <a:cs typeface="Calibri Light"/>
              </a:rPr>
              <a:t>Labels</a:t>
            </a:r>
            <a:endParaRPr sz="2450">
              <a:latin typeface="Calibri Light"/>
              <a:cs typeface="Calibri Ligh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083970" y="3993407"/>
            <a:ext cx="5620385" cy="666750"/>
            <a:chOff x="4083970" y="3993407"/>
            <a:chExt cx="5620385" cy="666750"/>
          </a:xfrm>
        </p:grpSpPr>
        <p:sp>
          <p:nvSpPr>
            <p:cNvPr id="24" name="object 24"/>
            <p:cNvSpPr/>
            <p:nvPr/>
          </p:nvSpPr>
          <p:spPr>
            <a:xfrm>
              <a:off x="4089540" y="4000829"/>
              <a:ext cx="5609590" cy="654050"/>
            </a:xfrm>
            <a:custGeom>
              <a:avLst/>
              <a:gdLst/>
              <a:ahLst/>
              <a:cxnLst/>
              <a:rect l="l" t="t" r="r" b="b"/>
              <a:pathLst>
                <a:path w="5609590" h="654050">
                  <a:moveTo>
                    <a:pt x="762" y="626046"/>
                  </a:moveTo>
                  <a:lnTo>
                    <a:pt x="0" y="626046"/>
                  </a:lnTo>
                  <a:lnTo>
                    <a:pt x="762" y="629856"/>
                  </a:lnTo>
                  <a:lnTo>
                    <a:pt x="762" y="626046"/>
                  </a:lnTo>
                  <a:close/>
                </a:path>
                <a:path w="5609590" h="654050">
                  <a:moveTo>
                    <a:pt x="4254" y="11722"/>
                  </a:moveTo>
                  <a:lnTo>
                    <a:pt x="2133" y="14871"/>
                  </a:lnTo>
                  <a:lnTo>
                    <a:pt x="2133" y="15595"/>
                  </a:lnTo>
                  <a:lnTo>
                    <a:pt x="4254" y="11722"/>
                  </a:lnTo>
                  <a:close/>
                </a:path>
                <a:path w="5609590" h="654050">
                  <a:moveTo>
                    <a:pt x="10223" y="4648"/>
                  </a:moveTo>
                  <a:lnTo>
                    <a:pt x="8001" y="6159"/>
                  </a:lnTo>
                  <a:lnTo>
                    <a:pt x="6883" y="7797"/>
                  </a:lnTo>
                  <a:lnTo>
                    <a:pt x="10223" y="4648"/>
                  </a:lnTo>
                  <a:close/>
                </a:path>
                <a:path w="5609590" h="654050">
                  <a:moveTo>
                    <a:pt x="10718" y="647293"/>
                  </a:moveTo>
                  <a:lnTo>
                    <a:pt x="6756" y="643636"/>
                  </a:lnTo>
                  <a:lnTo>
                    <a:pt x="8001" y="645477"/>
                  </a:lnTo>
                  <a:lnTo>
                    <a:pt x="10718" y="647293"/>
                  </a:lnTo>
                  <a:close/>
                </a:path>
                <a:path w="5609590" h="654050">
                  <a:moveTo>
                    <a:pt x="18211" y="0"/>
                  </a:moveTo>
                  <a:lnTo>
                    <a:pt x="16713" y="292"/>
                  </a:lnTo>
                  <a:lnTo>
                    <a:pt x="14871" y="1524"/>
                  </a:lnTo>
                  <a:lnTo>
                    <a:pt x="18211" y="0"/>
                  </a:lnTo>
                  <a:close/>
                </a:path>
                <a:path w="5609590" h="654050">
                  <a:moveTo>
                    <a:pt x="19812" y="651954"/>
                  </a:moveTo>
                  <a:lnTo>
                    <a:pt x="17526" y="651192"/>
                  </a:lnTo>
                  <a:lnTo>
                    <a:pt x="12992" y="648830"/>
                  </a:lnTo>
                  <a:lnTo>
                    <a:pt x="16713" y="651332"/>
                  </a:lnTo>
                  <a:lnTo>
                    <a:pt x="19812" y="651954"/>
                  </a:lnTo>
                  <a:close/>
                </a:path>
                <a:path w="5609590" h="654050">
                  <a:moveTo>
                    <a:pt x="5581650" y="653465"/>
                  </a:moveTo>
                  <a:lnTo>
                    <a:pt x="27432" y="652716"/>
                  </a:lnTo>
                  <a:lnTo>
                    <a:pt x="23622" y="652716"/>
                  </a:lnTo>
                  <a:lnTo>
                    <a:pt x="27432" y="653478"/>
                  </a:lnTo>
                  <a:lnTo>
                    <a:pt x="5581650" y="653465"/>
                  </a:lnTo>
                  <a:close/>
                </a:path>
                <a:path w="5609590" h="654050">
                  <a:moveTo>
                    <a:pt x="5607609" y="633412"/>
                  </a:moveTo>
                  <a:lnTo>
                    <a:pt x="5606783" y="636714"/>
                  </a:lnTo>
                  <a:lnTo>
                    <a:pt x="5606237" y="637794"/>
                  </a:lnTo>
                  <a:lnTo>
                    <a:pt x="5606935" y="636752"/>
                  </a:lnTo>
                  <a:lnTo>
                    <a:pt x="5607609" y="633412"/>
                  </a:lnTo>
                  <a:close/>
                </a:path>
                <a:path w="5609590" h="654050">
                  <a:moveTo>
                    <a:pt x="5609069" y="25590"/>
                  </a:moveTo>
                  <a:lnTo>
                    <a:pt x="5608307" y="629907"/>
                  </a:lnTo>
                  <a:lnTo>
                    <a:pt x="5609069" y="626071"/>
                  </a:lnTo>
                  <a:lnTo>
                    <a:pt x="5609069" y="255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89539" y="3998975"/>
              <a:ext cx="5581650" cy="655320"/>
            </a:xfrm>
            <a:custGeom>
              <a:avLst/>
              <a:gdLst/>
              <a:ahLst/>
              <a:cxnLst/>
              <a:rect l="l" t="t" r="r" b="b"/>
              <a:pathLst>
                <a:path w="5581650" h="655320">
                  <a:moveTo>
                    <a:pt x="1914" y="17859"/>
                  </a:moveTo>
                  <a:lnTo>
                    <a:pt x="2143" y="16716"/>
                  </a:lnTo>
                  <a:lnTo>
                    <a:pt x="4257" y="13570"/>
                  </a:lnTo>
                </a:path>
                <a:path w="5581650" h="655320">
                  <a:moveTo>
                    <a:pt x="6894" y="9646"/>
                  </a:moveTo>
                  <a:lnTo>
                    <a:pt x="8001" y="8001"/>
                  </a:lnTo>
                  <a:lnTo>
                    <a:pt x="10232" y="6501"/>
                  </a:lnTo>
                </a:path>
                <a:path w="5581650" h="655320">
                  <a:moveTo>
                    <a:pt x="14880" y="3377"/>
                  </a:moveTo>
                  <a:lnTo>
                    <a:pt x="16716" y="2143"/>
                  </a:lnTo>
                  <a:lnTo>
                    <a:pt x="18223" y="1841"/>
                  </a:lnTo>
                </a:path>
                <a:path w="5581650" h="655320">
                  <a:moveTo>
                    <a:pt x="27432" y="0"/>
                  </a:moveTo>
                  <a:lnTo>
                    <a:pt x="5581650" y="0"/>
                  </a:lnTo>
                </a:path>
                <a:path w="5581650" h="655320">
                  <a:moveTo>
                    <a:pt x="5581650" y="655319"/>
                  </a:moveTo>
                  <a:lnTo>
                    <a:pt x="27432" y="655320"/>
                  </a:lnTo>
                  <a:lnTo>
                    <a:pt x="23623" y="654558"/>
                  </a:lnTo>
                </a:path>
                <a:path w="5581650" h="655320">
                  <a:moveTo>
                    <a:pt x="19812" y="653796"/>
                  </a:moveTo>
                  <a:lnTo>
                    <a:pt x="16716" y="653176"/>
                  </a:lnTo>
                  <a:lnTo>
                    <a:pt x="13000" y="650679"/>
                  </a:lnTo>
                  <a:lnTo>
                    <a:pt x="12122" y="650089"/>
                  </a:lnTo>
                  <a:lnTo>
                    <a:pt x="10720" y="649146"/>
                  </a:lnTo>
                  <a:lnTo>
                    <a:pt x="8001" y="647319"/>
                  </a:lnTo>
                  <a:lnTo>
                    <a:pt x="6763" y="645477"/>
                  </a:lnTo>
                </a:path>
                <a:path w="5581650" h="655320">
                  <a:moveTo>
                    <a:pt x="6096" y="644484"/>
                  </a:moveTo>
                  <a:lnTo>
                    <a:pt x="5230" y="643197"/>
                  </a:lnTo>
                </a:path>
                <a:path w="5581650" h="655320">
                  <a:moveTo>
                    <a:pt x="4572" y="642217"/>
                  </a:moveTo>
                  <a:lnTo>
                    <a:pt x="4159" y="641604"/>
                  </a:lnTo>
                </a:path>
                <a:path w="5581650" h="655320">
                  <a:moveTo>
                    <a:pt x="3810" y="641083"/>
                  </a:moveTo>
                  <a:lnTo>
                    <a:pt x="2623" y="639318"/>
                  </a:lnTo>
                </a:path>
                <a:path w="5581650" h="655320">
                  <a:moveTo>
                    <a:pt x="2286" y="638816"/>
                  </a:moveTo>
                  <a:lnTo>
                    <a:pt x="2143" y="638603"/>
                  </a:lnTo>
                  <a:lnTo>
                    <a:pt x="1828" y="637032"/>
                  </a:lnTo>
                </a:path>
                <a:path w="5581650" h="655320">
                  <a:moveTo>
                    <a:pt x="1524" y="635507"/>
                  </a:moveTo>
                  <a:lnTo>
                    <a:pt x="1219" y="633984"/>
                  </a:lnTo>
                </a:path>
                <a:path w="5581650" h="655320">
                  <a:moveTo>
                    <a:pt x="762" y="631698"/>
                  </a:moveTo>
                  <a:lnTo>
                    <a:pt x="0" y="627888"/>
                  </a:lnTo>
                  <a:lnTo>
                    <a:pt x="0" y="27432"/>
                  </a:lnTo>
                </a:path>
              </a:pathLst>
            </a:custGeom>
            <a:ln w="111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89539" y="3998976"/>
              <a:ext cx="5609590" cy="655320"/>
            </a:xfrm>
            <a:custGeom>
              <a:avLst/>
              <a:gdLst/>
              <a:ahLst/>
              <a:cxnLst/>
              <a:rect l="l" t="t" r="r" b="b"/>
              <a:pathLst>
                <a:path w="5609590" h="655320">
                  <a:moveTo>
                    <a:pt x="5609082" y="627888"/>
                  </a:moveTo>
                  <a:lnTo>
                    <a:pt x="5609082" y="27431"/>
                  </a:lnTo>
                  <a:lnTo>
                    <a:pt x="5606938" y="16716"/>
                  </a:lnTo>
                  <a:lnTo>
                    <a:pt x="5601081" y="8000"/>
                  </a:lnTo>
                  <a:lnTo>
                    <a:pt x="5592365" y="2143"/>
                  </a:lnTo>
                  <a:lnTo>
                    <a:pt x="5581650" y="0"/>
                  </a:lnTo>
                  <a:lnTo>
                    <a:pt x="27432" y="0"/>
                  </a:lnTo>
                  <a:lnTo>
                    <a:pt x="16716" y="2143"/>
                  </a:lnTo>
                  <a:lnTo>
                    <a:pt x="8000" y="8001"/>
                  </a:lnTo>
                  <a:lnTo>
                    <a:pt x="2143" y="16716"/>
                  </a:lnTo>
                  <a:lnTo>
                    <a:pt x="0" y="27432"/>
                  </a:lnTo>
                  <a:lnTo>
                    <a:pt x="0" y="627888"/>
                  </a:lnTo>
                  <a:lnTo>
                    <a:pt x="2143" y="638603"/>
                  </a:lnTo>
                  <a:lnTo>
                    <a:pt x="8001" y="647319"/>
                  </a:lnTo>
                  <a:lnTo>
                    <a:pt x="16716" y="653176"/>
                  </a:lnTo>
                  <a:lnTo>
                    <a:pt x="27432" y="655320"/>
                  </a:lnTo>
                  <a:lnTo>
                    <a:pt x="5581650" y="655319"/>
                  </a:lnTo>
                  <a:lnTo>
                    <a:pt x="5592365" y="653176"/>
                  </a:lnTo>
                  <a:lnTo>
                    <a:pt x="5601081" y="647319"/>
                  </a:lnTo>
                  <a:lnTo>
                    <a:pt x="5606938" y="638603"/>
                  </a:lnTo>
                  <a:lnTo>
                    <a:pt x="5609082" y="6278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89539" y="3998976"/>
              <a:ext cx="5609590" cy="655320"/>
            </a:xfrm>
            <a:custGeom>
              <a:avLst/>
              <a:gdLst/>
              <a:ahLst/>
              <a:cxnLst/>
              <a:rect l="l" t="t" r="r" b="b"/>
              <a:pathLst>
                <a:path w="5609590" h="655320">
                  <a:moveTo>
                    <a:pt x="0" y="27432"/>
                  </a:moveTo>
                  <a:lnTo>
                    <a:pt x="27432" y="0"/>
                  </a:lnTo>
                  <a:lnTo>
                    <a:pt x="5581650" y="0"/>
                  </a:lnTo>
                  <a:lnTo>
                    <a:pt x="5592365" y="2143"/>
                  </a:lnTo>
                  <a:lnTo>
                    <a:pt x="5601081" y="8000"/>
                  </a:lnTo>
                  <a:lnTo>
                    <a:pt x="5606938" y="16716"/>
                  </a:lnTo>
                  <a:lnTo>
                    <a:pt x="5609082" y="27431"/>
                  </a:lnTo>
                  <a:lnTo>
                    <a:pt x="5609082" y="627888"/>
                  </a:lnTo>
                  <a:lnTo>
                    <a:pt x="5581650" y="655319"/>
                  </a:lnTo>
                  <a:lnTo>
                    <a:pt x="27432" y="655320"/>
                  </a:lnTo>
                  <a:lnTo>
                    <a:pt x="16716" y="653176"/>
                  </a:lnTo>
                  <a:lnTo>
                    <a:pt x="8001" y="647319"/>
                  </a:lnTo>
                  <a:lnTo>
                    <a:pt x="2143" y="638603"/>
                  </a:lnTo>
                  <a:lnTo>
                    <a:pt x="0" y="627888"/>
                  </a:lnTo>
                  <a:lnTo>
                    <a:pt x="0" y="27432"/>
                  </a:lnTo>
                  <a:close/>
                </a:path>
              </a:pathLst>
            </a:custGeom>
            <a:ln w="111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881242" y="3965702"/>
            <a:ext cx="132207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0734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solidFill>
                  <a:srgbClr val="FFFFFF"/>
                </a:solidFill>
                <a:latin typeface="Calibri Light"/>
                <a:cs typeface="Calibri Light"/>
              </a:rPr>
              <a:t>Conv1D </a:t>
            </a:r>
            <a:r>
              <a:rPr sz="1750" dirty="0">
                <a:solidFill>
                  <a:srgbClr val="FFFFFF"/>
                </a:solidFill>
                <a:latin typeface="Calibri Light"/>
                <a:cs typeface="Calibri Light"/>
              </a:rPr>
              <a:t>((16,24),</a:t>
            </a:r>
            <a:r>
              <a:rPr sz="175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750" spc="-20" dirty="0">
                <a:solidFill>
                  <a:srgbClr val="FFFFFF"/>
                </a:solidFill>
                <a:latin typeface="Calibri Light"/>
                <a:cs typeface="Calibri Light"/>
              </a:rPr>
              <a:t>ReLu)</a:t>
            </a:r>
            <a:endParaRPr sz="1750">
              <a:latin typeface="Calibri Light"/>
              <a:cs typeface="Calibr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27436" y="3965702"/>
            <a:ext cx="206248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ctr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solidFill>
                  <a:srgbClr val="FFFFFF"/>
                </a:solidFill>
                <a:latin typeface="Calibri Light"/>
                <a:cs typeface="Calibri Light"/>
              </a:rPr>
              <a:t>Dense</a:t>
            </a:r>
            <a:endParaRPr sz="1750">
              <a:latin typeface="Calibri Light"/>
              <a:cs typeface="Calibri Light"/>
            </a:endParaRPr>
          </a:p>
          <a:p>
            <a:pPr marR="5080" algn="ctr">
              <a:lnSpc>
                <a:spcPct val="100000"/>
              </a:lnSpc>
            </a:pPr>
            <a:r>
              <a:rPr sz="1750" dirty="0">
                <a:solidFill>
                  <a:srgbClr val="FFFFFF"/>
                </a:solidFill>
                <a:latin typeface="Calibri Light"/>
                <a:cs typeface="Calibri Light"/>
              </a:rPr>
              <a:t>(16,</a:t>
            </a:r>
            <a:r>
              <a:rPr sz="175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750" dirty="0">
                <a:solidFill>
                  <a:srgbClr val="FFFFFF"/>
                </a:solidFill>
                <a:latin typeface="Calibri Light"/>
                <a:cs typeface="Calibri Light"/>
              </a:rPr>
              <a:t>ReLu),</a:t>
            </a:r>
            <a:r>
              <a:rPr sz="175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750" dirty="0">
                <a:solidFill>
                  <a:srgbClr val="FFFFFF"/>
                </a:solidFill>
                <a:latin typeface="Calibri Light"/>
                <a:cs typeface="Calibri Light"/>
              </a:rPr>
              <a:t>(1,</a:t>
            </a:r>
            <a:r>
              <a:rPr sz="175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Calibri Light"/>
                <a:cs typeface="Calibri Light"/>
              </a:rPr>
              <a:t>sigmoid)</a:t>
            </a:r>
            <a:endParaRPr sz="1750">
              <a:latin typeface="Calibri Light"/>
              <a:cs typeface="Calibri Ligh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644513" y="5299709"/>
            <a:ext cx="1078865" cy="842644"/>
            <a:chOff x="6644513" y="5299709"/>
            <a:chExt cx="1078865" cy="842644"/>
          </a:xfrm>
        </p:grpSpPr>
        <p:sp>
          <p:nvSpPr>
            <p:cNvPr id="31" name="object 31"/>
            <p:cNvSpPr/>
            <p:nvPr/>
          </p:nvSpPr>
          <p:spPr>
            <a:xfrm>
              <a:off x="6653804" y="5310379"/>
              <a:ext cx="1064260" cy="826135"/>
            </a:xfrm>
            <a:custGeom>
              <a:avLst/>
              <a:gdLst/>
              <a:ahLst/>
              <a:cxnLst/>
              <a:rect l="l" t="t" r="r" b="b"/>
              <a:pathLst>
                <a:path w="1064259" h="826135">
                  <a:moveTo>
                    <a:pt x="1514" y="818743"/>
                  </a:moveTo>
                  <a:lnTo>
                    <a:pt x="709" y="818196"/>
                  </a:lnTo>
                  <a:lnTo>
                    <a:pt x="0" y="817118"/>
                  </a:lnTo>
                </a:path>
                <a:path w="1064259" h="826135">
                  <a:moveTo>
                    <a:pt x="1055984" y="0"/>
                  </a:moveTo>
                  <a:lnTo>
                    <a:pt x="1056489" y="760"/>
                  </a:lnTo>
                </a:path>
                <a:path w="1064259" h="826135">
                  <a:moveTo>
                    <a:pt x="1062842" y="10331"/>
                  </a:moveTo>
                  <a:lnTo>
                    <a:pt x="1063065" y="10666"/>
                  </a:lnTo>
                </a:path>
                <a:path w="1064259" h="826135">
                  <a:moveTo>
                    <a:pt x="1063848" y="803738"/>
                  </a:moveTo>
                  <a:lnTo>
                    <a:pt x="1063199" y="807075"/>
                  </a:lnTo>
                  <a:lnTo>
                    <a:pt x="1062393" y="808287"/>
                  </a:lnTo>
                  <a:lnTo>
                    <a:pt x="1056883" y="816560"/>
                  </a:lnTo>
                  <a:lnTo>
                    <a:pt x="1055793" y="818196"/>
                  </a:lnTo>
                  <a:lnTo>
                    <a:pt x="1052002" y="820720"/>
                  </a:lnTo>
                </a:path>
                <a:path w="1064259" h="826135">
                  <a:moveTo>
                    <a:pt x="1047110" y="823979"/>
                  </a:moveTo>
                  <a:lnTo>
                    <a:pt x="1044673" y="825601"/>
                  </a:lnTo>
                  <a:lnTo>
                    <a:pt x="1042396" y="826044"/>
                  </a:lnTo>
                </a:path>
              </a:pathLst>
            </a:custGeom>
            <a:ln w="11137">
              <a:solidFill>
                <a:srgbClr val="F768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44513" y="5299709"/>
              <a:ext cx="1075690" cy="839469"/>
            </a:xfrm>
            <a:custGeom>
              <a:avLst/>
              <a:gdLst/>
              <a:ahLst/>
              <a:cxnLst/>
              <a:rect l="l" t="t" r="r" b="b"/>
              <a:pathLst>
                <a:path w="1075690" h="839470">
                  <a:moveTo>
                    <a:pt x="1075182" y="803909"/>
                  </a:moveTo>
                  <a:lnTo>
                    <a:pt x="1075182" y="35051"/>
                  </a:lnTo>
                  <a:lnTo>
                    <a:pt x="1072491" y="21538"/>
                  </a:lnTo>
                  <a:lnTo>
                    <a:pt x="1065085" y="10382"/>
                  </a:lnTo>
                  <a:lnTo>
                    <a:pt x="1053965" y="2797"/>
                  </a:lnTo>
                  <a:lnTo>
                    <a:pt x="1040130" y="0"/>
                  </a:lnTo>
                  <a:lnTo>
                    <a:pt x="34290" y="0"/>
                  </a:lnTo>
                  <a:lnTo>
                    <a:pt x="20895" y="2797"/>
                  </a:lnTo>
                  <a:lnTo>
                    <a:pt x="10001" y="10382"/>
                  </a:lnTo>
                  <a:lnTo>
                    <a:pt x="2678" y="21538"/>
                  </a:lnTo>
                  <a:lnTo>
                    <a:pt x="0" y="35051"/>
                  </a:lnTo>
                  <a:lnTo>
                    <a:pt x="0" y="803909"/>
                  </a:lnTo>
                  <a:lnTo>
                    <a:pt x="2678" y="817745"/>
                  </a:lnTo>
                  <a:lnTo>
                    <a:pt x="10001" y="828865"/>
                  </a:lnTo>
                  <a:lnTo>
                    <a:pt x="20895" y="836271"/>
                  </a:lnTo>
                  <a:lnTo>
                    <a:pt x="34290" y="838961"/>
                  </a:lnTo>
                  <a:lnTo>
                    <a:pt x="1040130" y="838961"/>
                  </a:lnTo>
                  <a:lnTo>
                    <a:pt x="1053965" y="836271"/>
                  </a:lnTo>
                  <a:lnTo>
                    <a:pt x="1065085" y="828865"/>
                  </a:lnTo>
                  <a:lnTo>
                    <a:pt x="1072491" y="817745"/>
                  </a:lnTo>
                  <a:lnTo>
                    <a:pt x="1075182" y="803909"/>
                  </a:lnTo>
                  <a:close/>
                </a:path>
              </a:pathLst>
            </a:custGeom>
            <a:solidFill>
              <a:srgbClr val="F768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644513" y="5299709"/>
            <a:ext cx="1075055" cy="838835"/>
          </a:xfrm>
          <a:prstGeom prst="rect">
            <a:avLst/>
          </a:prstGeom>
          <a:ln w="13836">
            <a:solidFill>
              <a:srgbClr val="F7686A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675"/>
              </a:spcBef>
            </a:pPr>
            <a:r>
              <a:rPr sz="2450" dirty="0">
                <a:latin typeface="Calibri Light"/>
                <a:cs typeface="Calibri Light"/>
              </a:rPr>
              <a:t>t</a:t>
            </a:r>
            <a:r>
              <a:rPr sz="2450" spc="5" dirty="0">
                <a:latin typeface="Calibri Light"/>
                <a:cs typeface="Calibri Light"/>
              </a:rPr>
              <a:t> </a:t>
            </a:r>
            <a:r>
              <a:rPr sz="2450" dirty="0">
                <a:latin typeface="Calibri Light"/>
                <a:cs typeface="Calibri Light"/>
              </a:rPr>
              <a:t>=</a:t>
            </a:r>
            <a:r>
              <a:rPr sz="2450" spc="-5" dirty="0">
                <a:latin typeface="Calibri Light"/>
                <a:cs typeface="Calibri Light"/>
              </a:rPr>
              <a:t> </a:t>
            </a:r>
            <a:r>
              <a:rPr sz="2450" spc="-25" dirty="0">
                <a:latin typeface="Calibri Light"/>
                <a:cs typeface="Calibri Light"/>
              </a:rPr>
              <a:t>26</a:t>
            </a:r>
            <a:endParaRPr sz="2450">
              <a:latin typeface="Calibri Light"/>
              <a:cs typeface="Calibri Ligh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525656" y="5305571"/>
            <a:ext cx="1087120" cy="850900"/>
            <a:chOff x="8525656" y="5305571"/>
            <a:chExt cx="1087120" cy="850900"/>
          </a:xfrm>
        </p:grpSpPr>
        <p:sp>
          <p:nvSpPr>
            <p:cNvPr id="35" name="object 35"/>
            <p:cNvSpPr/>
            <p:nvPr/>
          </p:nvSpPr>
          <p:spPr>
            <a:xfrm>
              <a:off x="8540234" y="5311140"/>
              <a:ext cx="1067435" cy="840105"/>
            </a:xfrm>
            <a:custGeom>
              <a:avLst/>
              <a:gdLst/>
              <a:ahLst/>
              <a:cxnLst/>
              <a:rect l="l" t="t" r="r" b="b"/>
              <a:pathLst>
                <a:path w="1067434" h="840104">
                  <a:moveTo>
                    <a:pt x="3257" y="9100"/>
                  </a:moveTo>
                  <a:lnTo>
                    <a:pt x="1373" y="10382"/>
                  </a:lnTo>
                  <a:lnTo>
                    <a:pt x="681" y="11380"/>
                  </a:lnTo>
                  <a:lnTo>
                    <a:pt x="3257" y="9100"/>
                  </a:lnTo>
                  <a:close/>
                </a:path>
                <a:path w="1067434" h="840104">
                  <a:moveTo>
                    <a:pt x="14152" y="2461"/>
                  </a:moveTo>
                  <a:lnTo>
                    <a:pt x="12529" y="2797"/>
                  </a:lnTo>
                  <a:lnTo>
                    <a:pt x="10499" y="4177"/>
                  </a:lnTo>
                  <a:lnTo>
                    <a:pt x="14152" y="2461"/>
                  </a:lnTo>
                  <a:close/>
                </a:path>
                <a:path w="1067434" h="840104">
                  <a:moveTo>
                    <a:pt x="1035563" y="762"/>
                  </a:moveTo>
                  <a:lnTo>
                    <a:pt x="1031882" y="0"/>
                  </a:lnTo>
                  <a:lnTo>
                    <a:pt x="26042" y="0"/>
                  </a:lnTo>
                  <a:lnTo>
                    <a:pt x="22362" y="762"/>
                  </a:lnTo>
                  <a:lnTo>
                    <a:pt x="1035563" y="762"/>
                  </a:lnTo>
                  <a:close/>
                </a:path>
                <a:path w="1067434" h="840104">
                  <a:moveTo>
                    <a:pt x="4971" y="831788"/>
                  </a:moveTo>
                  <a:lnTo>
                    <a:pt x="0" y="827321"/>
                  </a:lnTo>
                  <a:lnTo>
                    <a:pt x="1373" y="829341"/>
                  </a:lnTo>
                  <a:lnTo>
                    <a:pt x="4971" y="831788"/>
                  </a:lnTo>
                  <a:close/>
                </a:path>
                <a:path w="1067434" h="840104">
                  <a:moveTo>
                    <a:pt x="16219" y="837690"/>
                  </a:moveTo>
                  <a:lnTo>
                    <a:pt x="10256" y="835381"/>
                  </a:lnTo>
                  <a:lnTo>
                    <a:pt x="12529" y="836926"/>
                  </a:lnTo>
                  <a:lnTo>
                    <a:pt x="16219" y="837690"/>
                  </a:lnTo>
                  <a:close/>
                </a:path>
                <a:path w="1067434" h="840104">
                  <a:moveTo>
                    <a:pt x="1031882" y="839722"/>
                  </a:moveTo>
                  <a:lnTo>
                    <a:pt x="26042" y="838963"/>
                  </a:lnTo>
                  <a:lnTo>
                    <a:pt x="23769" y="838962"/>
                  </a:lnTo>
                  <a:lnTo>
                    <a:pt x="16219" y="837690"/>
                  </a:lnTo>
                  <a:lnTo>
                    <a:pt x="26042" y="839724"/>
                  </a:lnTo>
                  <a:lnTo>
                    <a:pt x="1031882" y="839722"/>
                  </a:lnTo>
                  <a:close/>
                </a:path>
                <a:path w="1067434" h="840104">
                  <a:moveTo>
                    <a:pt x="1039504" y="838145"/>
                  </a:moveTo>
                  <a:lnTo>
                    <a:pt x="1034181" y="838962"/>
                  </a:lnTo>
                  <a:lnTo>
                    <a:pt x="1034181" y="839248"/>
                  </a:lnTo>
                  <a:lnTo>
                    <a:pt x="1039504" y="838145"/>
                  </a:lnTo>
                  <a:close/>
                </a:path>
                <a:path w="1067434" h="840104">
                  <a:moveTo>
                    <a:pt x="1049405" y="834200"/>
                  </a:moveTo>
                  <a:lnTo>
                    <a:pt x="1039504" y="838145"/>
                  </a:lnTo>
                  <a:lnTo>
                    <a:pt x="1045396" y="836926"/>
                  </a:lnTo>
                  <a:lnTo>
                    <a:pt x="1049405" y="834200"/>
                  </a:lnTo>
                  <a:close/>
                </a:path>
                <a:path w="1067434" h="840104">
                  <a:moveTo>
                    <a:pt x="1066298" y="807743"/>
                  </a:moveTo>
                  <a:lnTo>
                    <a:pt x="1063581" y="818172"/>
                  </a:lnTo>
                  <a:lnTo>
                    <a:pt x="1057741" y="827312"/>
                  </a:lnTo>
                  <a:lnTo>
                    <a:pt x="1049405" y="834200"/>
                  </a:lnTo>
                  <a:lnTo>
                    <a:pt x="1056552" y="829341"/>
                  </a:lnTo>
                  <a:lnTo>
                    <a:pt x="1064136" y="818185"/>
                  </a:lnTo>
                  <a:lnTo>
                    <a:pt x="1066298" y="807743"/>
                  </a:lnTo>
                  <a:close/>
                </a:path>
                <a:path w="1067434" h="840104">
                  <a:moveTo>
                    <a:pt x="1066934" y="804672"/>
                  </a:moveTo>
                  <a:lnTo>
                    <a:pt x="1066934" y="46667"/>
                  </a:lnTo>
                  <a:lnTo>
                    <a:pt x="1066298" y="807743"/>
                  </a:lnTo>
                  <a:lnTo>
                    <a:pt x="1066934" y="804672"/>
                  </a:lnTo>
                  <a:close/>
                </a:path>
              </a:pathLst>
            </a:custGeom>
            <a:solidFill>
              <a:srgbClr val="F768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31225" y="5311140"/>
              <a:ext cx="1076325" cy="840105"/>
            </a:xfrm>
            <a:custGeom>
              <a:avLst/>
              <a:gdLst/>
              <a:ahLst/>
              <a:cxnLst/>
              <a:rect l="l" t="t" r="r" b="b"/>
              <a:pathLst>
                <a:path w="1076325" h="840104">
                  <a:moveTo>
                    <a:pt x="2673" y="21504"/>
                  </a:moveTo>
                  <a:lnTo>
                    <a:pt x="2775" y="21358"/>
                  </a:lnTo>
                </a:path>
                <a:path w="1076325" h="840104">
                  <a:moveTo>
                    <a:pt x="9690" y="11380"/>
                  </a:moveTo>
                  <a:lnTo>
                    <a:pt x="10382" y="10382"/>
                  </a:lnTo>
                  <a:lnTo>
                    <a:pt x="12267" y="9100"/>
                  </a:lnTo>
                </a:path>
                <a:path w="1076325" h="840104">
                  <a:moveTo>
                    <a:pt x="19509" y="4177"/>
                  </a:moveTo>
                  <a:lnTo>
                    <a:pt x="21538" y="2797"/>
                  </a:lnTo>
                  <a:lnTo>
                    <a:pt x="23162" y="2461"/>
                  </a:lnTo>
                </a:path>
                <a:path w="1076325" h="840104">
                  <a:moveTo>
                    <a:pt x="31371" y="762"/>
                  </a:moveTo>
                  <a:lnTo>
                    <a:pt x="35051" y="0"/>
                  </a:lnTo>
                  <a:lnTo>
                    <a:pt x="1040892" y="0"/>
                  </a:lnTo>
                  <a:lnTo>
                    <a:pt x="1044572" y="762"/>
                  </a:lnTo>
                </a:path>
                <a:path w="1076325" h="840104">
                  <a:moveTo>
                    <a:pt x="1040892" y="839722"/>
                  </a:moveTo>
                  <a:lnTo>
                    <a:pt x="35051" y="839724"/>
                  </a:lnTo>
                  <a:lnTo>
                    <a:pt x="25229" y="837690"/>
                  </a:lnTo>
                  <a:lnTo>
                    <a:pt x="21538" y="836926"/>
                  </a:lnTo>
                  <a:lnTo>
                    <a:pt x="19265" y="835381"/>
                  </a:lnTo>
                  <a:lnTo>
                    <a:pt x="13980" y="831788"/>
                  </a:lnTo>
                  <a:lnTo>
                    <a:pt x="10382" y="829341"/>
                  </a:lnTo>
                  <a:lnTo>
                    <a:pt x="9009" y="827321"/>
                  </a:lnTo>
                </a:path>
                <a:path w="1076325" h="840104">
                  <a:moveTo>
                    <a:pt x="3822" y="819692"/>
                  </a:moveTo>
                  <a:lnTo>
                    <a:pt x="3453" y="819150"/>
                  </a:lnTo>
                </a:path>
                <a:path w="1076325" h="840104">
                  <a:moveTo>
                    <a:pt x="3048" y="818553"/>
                  </a:moveTo>
                  <a:lnTo>
                    <a:pt x="2797" y="818185"/>
                  </a:lnTo>
                  <a:lnTo>
                    <a:pt x="2682" y="817626"/>
                  </a:lnTo>
                </a:path>
                <a:path w="1076325" h="840104">
                  <a:moveTo>
                    <a:pt x="0" y="804672"/>
                  </a:moveTo>
                  <a:lnTo>
                    <a:pt x="0" y="35052"/>
                  </a:lnTo>
                </a:path>
                <a:path w="1076325" h="840104">
                  <a:moveTo>
                    <a:pt x="1066800" y="12159"/>
                  </a:moveTo>
                  <a:lnTo>
                    <a:pt x="1067337" y="12954"/>
                  </a:lnTo>
                </a:path>
                <a:path w="1076325" h="840104">
                  <a:moveTo>
                    <a:pt x="1072146" y="20061"/>
                  </a:moveTo>
                  <a:lnTo>
                    <a:pt x="1072493" y="20574"/>
                  </a:lnTo>
                </a:path>
                <a:path w="1076325" h="840104">
                  <a:moveTo>
                    <a:pt x="1072896" y="21168"/>
                  </a:moveTo>
                  <a:lnTo>
                    <a:pt x="1073146" y="21538"/>
                  </a:lnTo>
                  <a:lnTo>
                    <a:pt x="1073419" y="22860"/>
                  </a:lnTo>
                </a:path>
                <a:path w="1076325" h="840104">
                  <a:moveTo>
                    <a:pt x="1075953" y="35052"/>
                  </a:moveTo>
                  <a:lnTo>
                    <a:pt x="1075944" y="804672"/>
                  </a:lnTo>
                  <a:lnTo>
                    <a:pt x="1058414" y="834200"/>
                  </a:lnTo>
                  <a:lnTo>
                    <a:pt x="1054405" y="836926"/>
                  </a:lnTo>
                  <a:lnTo>
                    <a:pt x="1048513" y="838145"/>
                  </a:lnTo>
                  <a:lnTo>
                    <a:pt x="1043190" y="839248"/>
                  </a:lnTo>
                </a:path>
              </a:pathLst>
            </a:custGeom>
            <a:ln w="11137">
              <a:solidFill>
                <a:srgbClr val="F768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31225" y="5311140"/>
              <a:ext cx="1076325" cy="840105"/>
            </a:xfrm>
            <a:custGeom>
              <a:avLst/>
              <a:gdLst/>
              <a:ahLst/>
              <a:cxnLst/>
              <a:rect l="l" t="t" r="r" b="b"/>
              <a:pathLst>
                <a:path w="1076325" h="840104">
                  <a:moveTo>
                    <a:pt x="1075944" y="804671"/>
                  </a:moveTo>
                  <a:lnTo>
                    <a:pt x="1075944" y="35051"/>
                  </a:lnTo>
                  <a:lnTo>
                    <a:pt x="1073146" y="21538"/>
                  </a:lnTo>
                  <a:lnTo>
                    <a:pt x="1065561" y="10382"/>
                  </a:lnTo>
                  <a:lnTo>
                    <a:pt x="1054405" y="2797"/>
                  </a:lnTo>
                  <a:lnTo>
                    <a:pt x="1040891" y="0"/>
                  </a:lnTo>
                  <a:lnTo>
                    <a:pt x="35052" y="0"/>
                  </a:lnTo>
                  <a:lnTo>
                    <a:pt x="21538" y="2797"/>
                  </a:lnTo>
                  <a:lnTo>
                    <a:pt x="10382" y="10382"/>
                  </a:lnTo>
                  <a:lnTo>
                    <a:pt x="2797" y="21538"/>
                  </a:lnTo>
                  <a:lnTo>
                    <a:pt x="0" y="35051"/>
                  </a:lnTo>
                  <a:lnTo>
                    <a:pt x="0" y="804671"/>
                  </a:lnTo>
                  <a:lnTo>
                    <a:pt x="2797" y="818185"/>
                  </a:lnTo>
                  <a:lnTo>
                    <a:pt x="10382" y="829341"/>
                  </a:lnTo>
                  <a:lnTo>
                    <a:pt x="21538" y="836926"/>
                  </a:lnTo>
                  <a:lnTo>
                    <a:pt x="35052" y="839723"/>
                  </a:lnTo>
                  <a:lnTo>
                    <a:pt x="1040891" y="839723"/>
                  </a:lnTo>
                  <a:lnTo>
                    <a:pt x="1054405" y="836926"/>
                  </a:lnTo>
                  <a:lnTo>
                    <a:pt x="1065561" y="829341"/>
                  </a:lnTo>
                  <a:lnTo>
                    <a:pt x="1073146" y="818185"/>
                  </a:lnTo>
                  <a:lnTo>
                    <a:pt x="1075944" y="804671"/>
                  </a:lnTo>
                  <a:close/>
                </a:path>
              </a:pathLst>
            </a:custGeom>
            <a:solidFill>
              <a:srgbClr val="F768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31225" y="5311140"/>
              <a:ext cx="1076325" cy="840105"/>
            </a:xfrm>
            <a:custGeom>
              <a:avLst/>
              <a:gdLst/>
              <a:ahLst/>
              <a:cxnLst/>
              <a:rect l="l" t="t" r="r" b="b"/>
              <a:pathLst>
                <a:path w="1076325" h="840104">
                  <a:moveTo>
                    <a:pt x="0" y="35051"/>
                  </a:moveTo>
                  <a:lnTo>
                    <a:pt x="21538" y="2797"/>
                  </a:lnTo>
                  <a:lnTo>
                    <a:pt x="1040891" y="0"/>
                  </a:lnTo>
                  <a:lnTo>
                    <a:pt x="1054405" y="2797"/>
                  </a:lnTo>
                  <a:lnTo>
                    <a:pt x="1065561" y="10382"/>
                  </a:lnTo>
                  <a:lnTo>
                    <a:pt x="1073146" y="21538"/>
                  </a:lnTo>
                  <a:lnTo>
                    <a:pt x="1075944" y="35051"/>
                  </a:lnTo>
                  <a:lnTo>
                    <a:pt x="1075944" y="804671"/>
                  </a:lnTo>
                  <a:lnTo>
                    <a:pt x="1054405" y="836926"/>
                  </a:lnTo>
                  <a:lnTo>
                    <a:pt x="35052" y="839723"/>
                  </a:lnTo>
                  <a:lnTo>
                    <a:pt x="21538" y="836926"/>
                  </a:lnTo>
                  <a:lnTo>
                    <a:pt x="10382" y="829341"/>
                  </a:lnTo>
                  <a:lnTo>
                    <a:pt x="2797" y="818185"/>
                  </a:lnTo>
                  <a:lnTo>
                    <a:pt x="0" y="804671"/>
                  </a:lnTo>
                  <a:lnTo>
                    <a:pt x="0" y="35051"/>
                  </a:lnTo>
                  <a:close/>
                </a:path>
              </a:pathLst>
            </a:custGeom>
            <a:ln w="11137">
              <a:solidFill>
                <a:srgbClr val="F768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697601" y="5511038"/>
            <a:ext cx="742315" cy="399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dirty="0">
                <a:latin typeface="Calibri Light"/>
                <a:cs typeface="Calibri Light"/>
              </a:rPr>
              <a:t>t</a:t>
            </a:r>
            <a:r>
              <a:rPr sz="2450" spc="5" dirty="0">
                <a:latin typeface="Calibri Light"/>
                <a:cs typeface="Calibri Light"/>
              </a:rPr>
              <a:t> </a:t>
            </a:r>
            <a:r>
              <a:rPr sz="2450" dirty="0">
                <a:latin typeface="Calibri Light"/>
                <a:cs typeface="Calibri Light"/>
              </a:rPr>
              <a:t>=</a:t>
            </a:r>
            <a:r>
              <a:rPr sz="2450" spc="-5" dirty="0">
                <a:latin typeface="Calibri Light"/>
                <a:cs typeface="Calibri Light"/>
              </a:rPr>
              <a:t> </a:t>
            </a:r>
            <a:r>
              <a:rPr sz="2450" spc="-25" dirty="0">
                <a:latin typeface="Calibri Light"/>
                <a:cs typeface="Calibri Light"/>
              </a:rPr>
              <a:t>27</a:t>
            </a:r>
            <a:endParaRPr sz="2450">
              <a:latin typeface="Calibri Light"/>
              <a:cs typeface="Calibri Ligh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596519" y="2593848"/>
            <a:ext cx="1078865" cy="843280"/>
            <a:chOff x="6596519" y="2593848"/>
            <a:chExt cx="1078865" cy="843280"/>
          </a:xfrm>
        </p:grpSpPr>
        <p:sp>
          <p:nvSpPr>
            <p:cNvPr id="41" name="object 41"/>
            <p:cNvSpPr/>
            <p:nvPr/>
          </p:nvSpPr>
          <p:spPr>
            <a:xfrm>
              <a:off x="6605802" y="2628900"/>
              <a:ext cx="1066800" cy="803910"/>
            </a:xfrm>
            <a:custGeom>
              <a:avLst/>
              <a:gdLst/>
              <a:ahLst/>
              <a:cxnLst/>
              <a:rect l="l" t="t" r="r" b="b"/>
              <a:pathLst>
                <a:path w="1066800" h="803910">
                  <a:moveTo>
                    <a:pt x="1031609" y="803907"/>
                  </a:moveTo>
                  <a:lnTo>
                    <a:pt x="25769" y="803151"/>
                  </a:lnTo>
                  <a:lnTo>
                    <a:pt x="22092" y="803148"/>
                  </a:lnTo>
                  <a:lnTo>
                    <a:pt x="25769" y="803910"/>
                  </a:lnTo>
                  <a:lnTo>
                    <a:pt x="1031609" y="803907"/>
                  </a:lnTo>
                  <a:close/>
                </a:path>
                <a:path w="1066800" h="803910">
                  <a:moveTo>
                    <a:pt x="14622" y="801602"/>
                  </a:moveTo>
                  <a:lnTo>
                    <a:pt x="9772" y="799423"/>
                  </a:lnTo>
                  <a:lnTo>
                    <a:pt x="12255" y="801112"/>
                  </a:lnTo>
                  <a:lnTo>
                    <a:pt x="14622" y="801602"/>
                  </a:lnTo>
                  <a:close/>
                </a:path>
                <a:path w="1066800" h="803910">
                  <a:moveTo>
                    <a:pt x="3120" y="794901"/>
                  </a:moveTo>
                  <a:lnTo>
                    <a:pt x="0" y="791909"/>
                  </a:lnTo>
                  <a:lnTo>
                    <a:pt x="1099" y="793527"/>
                  </a:lnTo>
                  <a:lnTo>
                    <a:pt x="3120" y="794901"/>
                  </a:lnTo>
                  <a:close/>
                </a:path>
                <a:path w="1066800" h="803910">
                  <a:moveTo>
                    <a:pt x="1058222" y="790668"/>
                  </a:moveTo>
                  <a:lnTo>
                    <a:pt x="1051063" y="797073"/>
                  </a:lnTo>
                  <a:lnTo>
                    <a:pt x="1056279" y="793527"/>
                  </a:lnTo>
                  <a:lnTo>
                    <a:pt x="1058222" y="790668"/>
                  </a:lnTo>
                  <a:close/>
                </a:path>
                <a:path w="1066800" h="803910">
                  <a:moveTo>
                    <a:pt x="1066646" y="768930"/>
                  </a:moveTo>
                  <a:lnTo>
                    <a:pt x="1066646" y="0"/>
                  </a:lnTo>
                  <a:lnTo>
                    <a:pt x="1065886" y="770382"/>
                  </a:lnTo>
                  <a:lnTo>
                    <a:pt x="1063746" y="781194"/>
                  </a:lnTo>
                  <a:lnTo>
                    <a:pt x="1058222" y="790668"/>
                  </a:lnTo>
                  <a:lnTo>
                    <a:pt x="1063746" y="782544"/>
                  </a:lnTo>
                  <a:lnTo>
                    <a:pt x="1063746" y="782938"/>
                  </a:lnTo>
                  <a:lnTo>
                    <a:pt x="1066646" y="768930"/>
                  </a:lnTo>
                  <a:close/>
                </a:path>
                <a:path w="1066800" h="803910">
                  <a:moveTo>
                    <a:pt x="1049133" y="798385"/>
                  </a:moveTo>
                  <a:lnTo>
                    <a:pt x="1040908" y="801984"/>
                  </a:lnTo>
                  <a:lnTo>
                    <a:pt x="1045123" y="801112"/>
                  </a:lnTo>
                  <a:lnTo>
                    <a:pt x="1049133" y="798385"/>
                  </a:lnTo>
                  <a:close/>
                </a:path>
              </a:pathLst>
            </a:custGeom>
            <a:solidFill>
              <a:srgbClr val="ACD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05802" y="2612463"/>
              <a:ext cx="1063625" cy="818515"/>
            </a:xfrm>
            <a:custGeom>
              <a:avLst/>
              <a:gdLst/>
              <a:ahLst/>
              <a:cxnLst/>
              <a:rect l="l" t="t" r="r" b="b"/>
              <a:pathLst>
                <a:path w="1063625" h="818514">
                  <a:moveTo>
                    <a:pt x="14622" y="818038"/>
                  </a:moveTo>
                  <a:lnTo>
                    <a:pt x="12255" y="817548"/>
                  </a:lnTo>
                  <a:lnTo>
                    <a:pt x="9772" y="815859"/>
                  </a:lnTo>
                </a:path>
                <a:path w="1063625" h="818514">
                  <a:moveTo>
                    <a:pt x="3120" y="811337"/>
                  </a:moveTo>
                  <a:lnTo>
                    <a:pt x="1099" y="809963"/>
                  </a:lnTo>
                  <a:lnTo>
                    <a:pt x="0" y="808346"/>
                  </a:lnTo>
                </a:path>
                <a:path w="1063625" h="818514">
                  <a:moveTo>
                    <a:pt x="1062089" y="0"/>
                  </a:moveTo>
                  <a:lnTo>
                    <a:pt x="1062385" y="434"/>
                  </a:lnTo>
                </a:path>
                <a:path w="1063625" h="818514">
                  <a:moveTo>
                    <a:pt x="1062851" y="1117"/>
                  </a:moveTo>
                  <a:lnTo>
                    <a:pt x="1063425" y="1958"/>
                  </a:lnTo>
                </a:path>
                <a:path w="1063625" h="818514">
                  <a:moveTo>
                    <a:pt x="1049133" y="814822"/>
                  </a:moveTo>
                  <a:lnTo>
                    <a:pt x="1045123" y="817548"/>
                  </a:lnTo>
                  <a:lnTo>
                    <a:pt x="1040908" y="818420"/>
                  </a:lnTo>
                </a:path>
              </a:pathLst>
            </a:custGeom>
            <a:ln w="11137">
              <a:solidFill>
                <a:srgbClr val="ACD3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96519" y="2593848"/>
              <a:ext cx="1076325" cy="839469"/>
            </a:xfrm>
            <a:custGeom>
              <a:avLst/>
              <a:gdLst/>
              <a:ahLst/>
              <a:cxnLst/>
              <a:rect l="l" t="t" r="r" b="b"/>
              <a:pathLst>
                <a:path w="1076325" h="839470">
                  <a:moveTo>
                    <a:pt x="1075944" y="803909"/>
                  </a:moveTo>
                  <a:lnTo>
                    <a:pt x="1075944" y="35051"/>
                  </a:lnTo>
                  <a:lnTo>
                    <a:pt x="1073146" y="21216"/>
                  </a:lnTo>
                  <a:lnTo>
                    <a:pt x="1065561" y="10096"/>
                  </a:lnTo>
                  <a:lnTo>
                    <a:pt x="1054405" y="2690"/>
                  </a:lnTo>
                  <a:lnTo>
                    <a:pt x="1040891" y="0"/>
                  </a:lnTo>
                  <a:lnTo>
                    <a:pt x="35052" y="0"/>
                  </a:lnTo>
                  <a:lnTo>
                    <a:pt x="21538" y="2690"/>
                  </a:lnTo>
                  <a:lnTo>
                    <a:pt x="10382" y="10096"/>
                  </a:lnTo>
                  <a:lnTo>
                    <a:pt x="2797" y="21216"/>
                  </a:lnTo>
                  <a:lnTo>
                    <a:pt x="0" y="35051"/>
                  </a:lnTo>
                  <a:lnTo>
                    <a:pt x="0" y="803909"/>
                  </a:lnTo>
                  <a:lnTo>
                    <a:pt x="2797" y="817423"/>
                  </a:lnTo>
                  <a:lnTo>
                    <a:pt x="10382" y="828579"/>
                  </a:lnTo>
                  <a:lnTo>
                    <a:pt x="21538" y="836164"/>
                  </a:lnTo>
                  <a:lnTo>
                    <a:pt x="35052" y="838961"/>
                  </a:lnTo>
                  <a:lnTo>
                    <a:pt x="1040891" y="838961"/>
                  </a:lnTo>
                  <a:lnTo>
                    <a:pt x="1054405" y="836164"/>
                  </a:lnTo>
                  <a:lnTo>
                    <a:pt x="1065561" y="828579"/>
                  </a:lnTo>
                  <a:lnTo>
                    <a:pt x="1073146" y="817423"/>
                  </a:lnTo>
                  <a:lnTo>
                    <a:pt x="1075944" y="803909"/>
                  </a:lnTo>
                  <a:close/>
                </a:path>
              </a:pathLst>
            </a:custGeom>
            <a:solidFill>
              <a:srgbClr val="ACD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596519" y="2593848"/>
            <a:ext cx="1076325" cy="838835"/>
          </a:xfrm>
          <a:prstGeom prst="rect">
            <a:avLst/>
          </a:prstGeom>
          <a:ln w="13936">
            <a:solidFill>
              <a:srgbClr val="ACD3A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1670"/>
              </a:spcBef>
            </a:pPr>
            <a:r>
              <a:rPr sz="2450" dirty="0">
                <a:latin typeface="Calibri Light"/>
                <a:cs typeface="Calibri Light"/>
              </a:rPr>
              <a:t>t</a:t>
            </a:r>
            <a:r>
              <a:rPr sz="2450" spc="5" dirty="0">
                <a:latin typeface="Calibri Light"/>
                <a:cs typeface="Calibri Light"/>
              </a:rPr>
              <a:t> </a:t>
            </a:r>
            <a:r>
              <a:rPr sz="2450" dirty="0">
                <a:latin typeface="Calibri Light"/>
                <a:cs typeface="Calibri Light"/>
              </a:rPr>
              <a:t>=</a:t>
            </a:r>
            <a:r>
              <a:rPr sz="2450" spc="-5" dirty="0">
                <a:latin typeface="Calibri Light"/>
                <a:cs typeface="Calibri Light"/>
              </a:rPr>
              <a:t> </a:t>
            </a:r>
            <a:r>
              <a:rPr sz="2450" spc="-25" dirty="0">
                <a:latin typeface="Calibri Light"/>
                <a:cs typeface="Calibri Light"/>
              </a:rPr>
              <a:t>26</a:t>
            </a:r>
            <a:endParaRPr sz="2450">
              <a:latin typeface="Calibri Light"/>
              <a:cs typeface="Calibri Ligh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98792" y="2368930"/>
            <a:ext cx="7543165" cy="1297940"/>
            <a:chOff x="398792" y="2368930"/>
            <a:chExt cx="7543165" cy="1297940"/>
          </a:xfrm>
        </p:grpSpPr>
        <p:sp>
          <p:nvSpPr>
            <p:cNvPr id="46" name="object 46"/>
            <p:cNvSpPr/>
            <p:nvPr/>
          </p:nvSpPr>
          <p:spPr>
            <a:xfrm>
              <a:off x="915809" y="2402585"/>
              <a:ext cx="3176905" cy="1089660"/>
            </a:xfrm>
            <a:custGeom>
              <a:avLst/>
              <a:gdLst/>
              <a:ahLst/>
              <a:cxnLst/>
              <a:rect l="l" t="t" r="r" b="b"/>
              <a:pathLst>
                <a:path w="3176904" h="1089660">
                  <a:moveTo>
                    <a:pt x="0" y="0"/>
                  </a:moveTo>
                  <a:lnTo>
                    <a:pt x="3176777" y="0"/>
                  </a:lnTo>
                  <a:lnTo>
                    <a:pt x="3176777" y="1089660"/>
                  </a:lnTo>
                  <a:lnTo>
                    <a:pt x="0" y="1089660"/>
                  </a:lnTo>
                  <a:lnTo>
                    <a:pt x="0" y="0"/>
                  </a:lnTo>
                  <a:close/>
                </a:path>
              </a:pathLst>
            </a:custGeom>
            <a:ln w="6682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93249" y="2543555"/>
              <a:ext cx="4615180" cy="1089660"/>
            </a:xfrm>
            <a:custGeom>
              <a:avLst/>
              <a:gdLst/>
              <a:ahLst/>
              <a:cxnLst/>
              <a:rect l="l" t="t" r="r" b="b"/>
              <a:pathLst>
                <a:path w="4615180" h="1089660">
                  <a:moveTo>
                    <a:pt x="0" y="0"/>
                  </a:moveTo>
                  <a:lnTo>
                    <a:pt x="4614672" y="0"/>
                  </a:lnTo>
                  <a:lnTo>
                    <a:pt x="4614672" y="1089659"/>
                  </a:lnTo>
                  <a:lnTo>
                    <a:pt x="0" y="1089660"/>
                  </a:lnTo>
                  <a:lnTo>
                    <a:pt x="0" y="0"/>
                  </a:lnTo>
                  <a:close/>
                </a:path>
              </a:pathLst>
            </a:custGeom>
            <a:ln w="66827">
              <a:solidFill>
                <a:srgbClr val="FFFF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3657" y="2596154"/>
              <a:ext cx="1066800" cy="837565"/>
            </a:xfrm>
            <a:custGeom>
              <a:avLst/>
              <a:gdLst/>
              <a:ahLst/>
              <a:cxnLst/>
              <a:rect l="l" t="t" r="r" b="b"/>
              <a:pathLst>
                <a:path w="1066800" h="837564">
                  <a:moveTo>
                    <a:pt x="2921" y="6927"/>
                  </a:moveTo>
                  <a:lnTo>
                    <a:pt x="1232" y="8075"/>
                  </a:lnTo>
                  <a:lnTo>
                    <a:pt x="1232" y="8288"/>
                  </a:lnTo>
                  <a:lnTo>
                    <a:pt x="2921" y="6927"/>
                  </a:lnTo>
                  <a:close/>
                </a:path>
                <a:path w="1066800" h="837564">
                  <a:moveTo>
                    <a:pt x="14763" y="0"/>
                  </a:moveTo>
                  <a:lnTo>
                    <a:pt x="12388" y="491"/>
                  </a:lnTo>
                  <a:lnTo>
                    <a:pt x="12388" y="856"/>
                  </a:lnTo>
                  <a:lnTo>
                    <a:pt x="14763" y="0"/>
                  </a:lnTo>
                  <a:close/>
                </a:path>
                <a:path w="1066800" h="837564">
                  <a:moveTo>
                    <a:pt x="5247" y="829764"/>
                  </a:moveTo>
                  <a:lnTo>
                    <a:pt x="0" y="825221"/>
                  </a:lnTo>
                  <a:lnTo>
                    <a:pt x="1232" y="827035"/>
                  </a:lnTo>
                  <a:lnTo>
                    <a:pt x="5247" y="829764"/>
                  </a:lnTo>
                  <a:close/>
                </a:path>
                <a:path w="1066800" h="837564">
                  <a:moveTo>
                    <a:pt x="17386" y="835654"/>
                  </a:moveTo>
                  <a:lnTo>
                    <a:pt x="11000" y="833350"/>
                  </a:lnTo>
                  <a:lnTo>
                    <a:pt x="5247" y="829764"/>
                  </a:lnTo>
                  <a:lnTo>
                    <a:pt x="12388" y="834619"/>
                  </a:lnTo>
                  <a:lnTo>
                    <a:pt x="17386" y="835654"/>
                  </a:lnTo>
                  <a:close/>
                </a:path>
                <a:path w="1066800" h="837564">
                  <a:moveTo>
                    <a:pt x="1031742" y="837416"/>
                  </a:moveTo>
                  <a:lnTo>
                    <a:pt x="25902" y="836656"/>
                  </a:lnTo>
                  <a:lnTo>
                    <a:pt x="24378" y="836655"/>
                  </a:lnTo>
                  <a:lnTo>
                    <a:pt x="17386" y="835654"/>
                  </a:lnTo>
                  <a:lnTo>
                    <a:pt x="25902" y="837417"/>
                  </a:lnTo>
                  <a:lnTo>
                    <a:pt x="1031742" y="837416"/>
                  </a:lnTo>
                  <a:close/>
                </a:path>
                <a:path w="1066800" h="837564">
                  <a:moveTo>
                    <a:pt x="1039351" y="835842"/>
                  </a:moveTo>
                  <a:lnTo>
                    <a:pt x="1033266" y="836655"/>
                  </a:lnTo>
                  <a:lnTo>
                    <a:pt x="1033266" y="837102"/>
                  </a:lnTo>
                  <a:lnTo>
                    <a:pt x="1039351" y="835842"/>
                  </a:lnTo>
                  <a:close/>
                </a:path>
                <a:path w="1066800" h="837564">
                  <a:moveTo>
                    <a:pt x="1049506" y="831729"/>
                  </a:moveTo>
                  <a:lnTo>
                    <a:pt x="1039351" y="835842"/>
                  </a:lnTo>
                  <a:lnTo>
                    <a:pt x="1045256" y="834619"/>
                  </a:lnTo>
                  <a:lnTo>
                    <a:pt x="1049506" y="831729"/>
                  </a:lnTo>
                  <a:close/>
                </a:path>
                <a:path w="1066800" h="837564">
                  <a:moveTo>
                    <a:pt x="1057953" y="824768"/>
                  </a:moveTo>
                  <a:lnTo>
                    <a:pt x="1049506" y="831729"/>
                  </a:lnTo>
                  <a:lnTo>
                    <a:pt x="1056412" y="827035"/>
                  </a:lnTo>
                  <a:lnTo>
                    <a:pt x="1057953" y="824768"/>
                  </a:lnTo>
                  <a:close/>
                </a:path>
                <a:path w="1066800" h="837564">
                  <a:moveTo>
                    <a:pt x="1066792" y="802376"/>
                  </a:moveTo>
                  <a:lnTo>
                    <a:pt x="1066792" y="32745"/>
                  </a:lnTo>
                  <a:lnTo>
                    <a:pt x="1066032" y="804651"/>
                  </a:lnTo>
                  <a:lnTo>
                    <a:pt x="1063560" y="815398"/>
                  </a:lnTo>
                  <a:lnTo>
                    <a:pt x="1057953" y="824768"/>
                  </a:lnTo>
                  <a:lnTo>
                    <a:pt x="1063996" y="815879"/>
                  </a:lnTo>
                  <a:lnTo>
                    <a:pt x="1066792" y="802376"/>
                  </a:lnTo>
                  <a:close/>
                </a:path>
              </a:pathLst>
            </a:custGeom>
            <a:solidFill>
              <a:srgbClr val="612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04507" y="2593847"/>
              <a:ext cx="1076325" cy="840105"/>
            </a:xfrm>
            <a:custGeom>
              <a:avLst/>
              <a:gdLst/>
              <a:ahLst/>
              <a:cxnLst/>
              <a:rect l="l" t="t" r="r" b="b"/>
              <a:pathLst>
                <a:path w="1076325" h="840104">
                  <a:moveTo>
                    <a:pt x="10048" y="10864"/>
                  </a:moveTo>
                  <a:lnTo>
                    <a:pt x="10382" y="10382"/>
                  </a:lnTo>
                  <a:lnTo>
                    <a:pt x="12071" y="9234"/>
                  </a:lnTo>
                </a:path>
                <a:path w="1076325" h="840104">
                  <a:moveTo>
                    <a:pt x="20395" y="3575"/>
                  </a:moveTo>
                  <a:lnTo>
                    <a:pt x="21538" y="2797"/>
                  </a:lnTo>
                  <a:lnTo>
                    <a:pt x="23912" y="2306"/>
                  </a:lnTo>
                </a:path>
                <a:path w="1076325" h="840104">
                  <a:moveTo>
                    <a:pt x="35051" y="0"/>
                  </a:moveTo>
                  <a:lnTo>
                    <a:pt x="1040891" y="0"/>
                  </a:lnTo>
                </a:path>
                <a:path w="1076325" h="840104">
                  <a:moveTo>
                    <a:pt x="1040892" y="839722"/>
                  </a:moveTo>
                  <a:lnTo>
                    <a:pt x="35052" y="839724"/>
                  </a:lnTo>
                  <a:lnTo>
                    <a:pt x="10382" y="829341"/>
                  </a:lnTo>
                  <a:lnTo>
                    <a:pt x="9149" y="827528"/>
                  </a:lnTo>
                </a:path>
                <a:path w="1076325" h="840104">
                  <a:moveTo>
                    <a:pt x="8382" y="826399"/>
                  </a:moveTo>
                  <a:lnTo>
                    <a:pt x="7550" y="825176"/>
                  </a:lnTo>
                </a:path>
                <a:path w="1076325" h="840104">
                  <a:moveTo>
                    <a:pt x="3810" y="819674"/>
                  </a:moveTo>
                  <a:lnTo>
                    <a:pt x="3453" y="819150"/>
                  </a:lnTo>
                </a:path>
                <a:path w="1076325" h="840104">
                  <a:moveTo>
                    <a:pt x="3048" y="818553"/>
                  </a:moveTo>
                  <a:lnTo>
                    <a:pt x="2797" y="818185"/>
                  </a:lnTo>
                  <a:lnTo>
                    <a:pt x="2698" y="817704"/>
                  </a:lnTo>
                </a:path>
                <a:path w="1076325" h="840104">
                  <a:moveTo>
                    <a:pt x="0" y="804672"/>
                  </a:moveTo>
                  <a:lnTo>
                    <a:pt x="0" y="35051"/>
                  </a:lnTo>
                </a:path>
                <a:path w="1076325" h="840104">
                  <a:moveTo>
                    <a:pt x="1066800" y="12142"/>
                  </a:moveTo>
                  <a:lnTo>
                    <a:pt x="1067348" y="12953"/>
                  </a:lnTo>
                </a:path>
                <a:path w="1076325" h="840104">
                  <a:moveTo>
                    <a:pt x="1072134" y="20039"/>
                  </a:moveTo>
                  <a:lnTo>
                    <a:pt x="1072494" y="20573"/>
                  </a:lnTo>
                </a:path>
                <a:path w="1076325" h="840104">
                  <a:moveTo>
                    <a:pt x="1072896" y="21168"/>
                  </a:moveTo>
                  <a:lnTo>
                    <a:pt x="1073146" y="21538"/>
                  </a:lnTo>
                  <a:lnTo>
                    <a:pt x="1073419" y="22859"/>
                  </a:lnTo>
                </a:path>
                <a:path w="1076325" h="840104">
                  <a:moveTo>
                    <a:pt x="1075182" y="31371"/>
                  </a:moveTo>
                  <a:lnTo>
                    <a:pt x="1075470" y="32765"/>
                  </a:lnTo>
                </a:path>
                <a:path w="1076325" h="840104">
                  <a:moveTo>
                    <a:pt x="1075941" y="35051"/>
                  </a:moveTo>
                  <a:lnTo>
                    <a:pt x="1075943" y="804672"/>
                  </a:lnTo>
                  <a:lnTo>
                    <a:pt x="1054405" y="836926"/>
                  </a:lnTo>
                  <a:lnTo>
                    <a:pt x="1048501" y="838148"/>
                  </a:lnTo>
                  <a:lnTo>
                    <a:pt x="1042415" y="839408"/>
                  </a:lnTo>
                </a:path>
              </a:pathLst>
            </a:custGeom>
            <a:ln w="11137">
              <a:solidFill>
                <a:srgbClr val="6125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04507" y="2593847"/>
              <a:ext cx="1076325" cy="840105"/>
            </a:xfrm>
            <a:custGeom>
              <a:avLst/>
              <a:gdLst/>
              <a:ahLst/>
              <a:cxnLst/>
              <a:rect l="l" t="t" r="r" b="b"/>
              <a:pathLst>
                <a:path w="1076325" h="840104">
                  <a:moveTo>
                    <a:pt x="1075944" y="804671"/>
                  </a:moveTo>
                  <a:lnTo>
                    <a:pt x="1075944" y="35051"/>
                  </a:lnTo>
                  <a:lnTo>
                    <a:pt x="1073146" y="21538"/>
                  </a:lnTo>
                  <a:lnTo>
                    <a:pt x="1065561" y="10382"/>
                  </a:lnTo>
                  <a:lnTo>
                    <a:pt x="1054405" y="2797"/>
                  </a:lnTo>
                  <a:lnTo>
                    <a:pt x="1040891" y="0"/>
                  </a:lnTo>
                  <a:lnTo>
                    <a:pt x="35052" y="0"/>
                  </a:lnTo>
                  <a:lnTo>
                    <a:pt x="21538" y="2797"/>
                  </a:lnTo>
                  <a:lnTo>
                    <a:pt x="10382" y="10382"/>
                  </a:lnTo>
                  <a:lnTo>
                    <a:pt x="2797" y="21538"/>
                  </a:lnTo>
                  <a:lnTo>
                    <a:pt x="0" y="35051"/>
                  </a:lnTo>
                  <a:lnTo>
                    <a:pt x="0" y="804671"/>
                  </a:lnTo>
                  <a:lnTo>
                    <a:pt x="2797" y="818185"/>
                  </a:lnTo>
                  <a:lnTo>
                    <a:pt x="10382" y="829341"/>
                  </a:lnTo>
                  <a:lnTo>
                    <a:pt x="21538" y="836926"/>
                  </a:lnTo>
                  <a:lnTo>
                    <a:pt x="35052" y="839723"/>
                  </a:lnTo>
                  <a:lnTo>
                    <a:pt x="1040891" y="839723"/>
                  </a:lnTo>
                  <a:lnTo>
                    <a:pt x="1054405" y="836926"/>
                  </a:lnTo>
                  <a:lnTo>
                    <a:pt x="1065561" y="829341"/>
                  </a:lnTo>
                  <a:lnTo>
                    <a:pt x="1073146" y="818185"/>
                  </a:lnTo>
                  <a:lnTo>
                    <a:pt x="1075944" y="804671"/>
                  </a:lnTo>
                  <a:close/>
                </a:path>
              </a:pathLst>
            </a:custGeom>
            <a:solidFill>
              <a:srgbClr val="612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04507" y="2593847"/>
              <a:ext cx="1076325" cy="840105"/>
            </a:xfrm>
            <a:custGeom>
              <a:avLst/>
              <a:gdLst/>
              <a:ahLst/>
              <a:cxnLst/>
              <a:rect l="l" t="t" r="r" b="b"/>
              <a:pathLst>
                <a:path w="1076325" h="840104">
                  <a:moveTo>
                    <a:pt x="0" y="35051"/>
                  </a:moveTo>
                  <a:lnTo>
                    <a:pt x="21538" y="2797"/>
                  </a:lnTo>
                  <a:lnTo>
                    <a:pt x="1040891" y="0"/>
                  </a:lnTo>
                  <a:lnTo>
                    <a:pt x="1054405" y="2797"/>
                  </a:lnTo>
                  <a:lnTo>
                    <a:pt x="1065561" y="10382"/>
                  </a:lnTo>
                  <a:lnTo>
                    <a:pt x="1073146" y="21538"/>
                  </a:lnTo>
                  <a:lnTo>
                    <a:pt x="1075944" y="35051"/>
                  </a:lnTo>
                  <a:lnTo>
                    <a:pt x="1075944" y="804671"/>
                  </a:lnTo>
                  <a:lnTo>
                    <a:pt x="1054405" y="836926"/>
                  </a:lnTo>
                  <a:lnTo>
                    <a:pt x="35052" y="839723"/>
                  </a:lnTo>
                  <a:lnTo>
                    <a:pt x="21538" y="836926"/>
                  </a:lnTo>
                  <a:lnTo>
                    <a:pt x="10382" y="829341"/>
                  </a:lnTo>
                  <a:lnTo>
                    <a:pt x="2797" y="818185"/>
                  </a:lnTo>
                  <a:lnTo>
                    <a:pt x="0" y="804671"/>
                  </a:lnTo>
                  <a:lnTo>
                    <a:pt x="0" y="35051"/>
                  </a:lnTo>
                  <a:close/>
                </a:path>
              </a:pathLst>
            </a:custGeom>
            <a:ln w="11137">
              <a:solidFill>
                <a:srgbClr val="6125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8538265" y="2623654"/>
            <a:ext cx="1078230" cy="845819"/>
            <a:chOff x="8538265" y="2623654"/>
            <a:chExt cx="1078230" cy="845819"/>
          </a:xfrm>
        </p:grpSpPr>
        <p:sp>
          <p:nvSpPr>
            <p:cNvPr id="53" name="object 53"/>
            <p:cNvSpPr/>
            <p:nvPr/>
          </p:nvSpPr>
          <p:spPr>
            <a:xfrm>
              <a:off x="8543834" y="2629223"/>
              <a:ext cx="1063625" cy="834390"/>
            </a:xfrm>
            <a:custGeom>
              <a:avLst/>
              <a:gdLst/>
              <a:ahLst/>
              <a:cxnLst/>
              <a:rect l="l" t="t" r="r" b="b"/>
              <a:pathLst>
                <a:path w="1063625" h="834389">
                  <a:moveTo>
                    <a:pt x="17802" y="678"/>
                  </a:moveTo>
                  <a:lnTo>
                    <a:pt x="18526" y="188"/>
                  </a:lnTo>
                  <a:lnTo>
                    <a:pt x="19457" y="0"/>
                  </a:lnTo>
                </a:path>
                <a:path w="1063625" h="834389">
                  <a:moveTo>
                    <a:pt x="8982" y="827306"/>
                  </a:moveTo>
                  <a:lnTo>
                    <a:pt x="7405" y="826255"/>
                  </a:lnTo>
                  <a:lnTo>
                    <a:pt x="6493" y="824886"/>
                  </a:lnTo>
                </a:path>
                <a:path w="1063625" h="834389">
                  <a:moveTo>
                    <a:pt x="1119" y="816816"/>
                  </a:moveTo>
                  <a:lnTo>
                    <a:pt x="935" y="816540"/>
                  </a:lnTo>
                </a:path>
                <a:path w="1063625" h="834389">
                  <a:moveTo>
                    <a:pt x="357" y="815671"/>
                  </a:moveTo>
                  <a:lnTo>
                    <a:pt x="0" y="815016"/>
                  </a:lnTo>
                </a:path>
                <a:path w="1063625" h="834389">
                  <a:moveTo>
                    <a:pt x="1063072" y="825238"/>
                  </a:moveTo>
                  <a:lnTo>
                    <a:pt x="1062394" y="826255"/>
                  </a:lnTo>
                  <a:lnTo>
                    <a:pt x="1059430" y="828230"/>
                  </a:lnTo>
                </a:path>
                <a:path w="1063625" h="834389">
                  <a:moveTo>
                    <a:pt x="1053598" y="832113"/>
                  </a:moveTo>
                  <a:lnTo>
                    <a:pt x="1051274" y="833661"/>
                  </a:lnTo>
                  <a:lnTo>
                    <a:pt x="1049025" y="834098"/>
                  </a:lnTo>
                </a:path>
              </a:pathLst>
            </a:custGeom>
            <a:ln w="11137">
              <a:solidFill>
                <a:srgbClr val="ACD3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541143" y="2626613"/>
              <a:ext cx="1075690" cy="839469"/>
            </a:xfrm>
            <a:custGeom>
              <a:avLst/>
              <a:gdLst/>
              <a:ahLst/>
              <a:cxnLst/>
              <a:rect l="l" t="t" r="r" b="b"/>
              <a:pathLst>
                <a:path w="1075690" h="839470">
                  <a:moveTo>
                    <a:pt x="1075182" y="803909"/>
                  </a:moveTo>
                  <a:lnTo>
                    <a:pt x="1075182" y="35051"/>
                  </a:lnTo>
                  <a:lnTo>
                    <a:pt x="1072491" y="21538"/>
                  </a:lnTo>
                  <a:lnTo>
                    <a:pt x="1065085" y="10382"/>
                  </a:lnTo>
                  <a:lnTo>
                    <a:pt x="1053965" y="2797"/>
                  </a:lnTo>
                  <a:lnTo>
                    <a:pt x="1040130" y="0"/>
                  </a:lnTo>
                  <a:lnTo>
                    <a:pt x="35052" y="0"/>
                  </a:lnTo>
                  <a:lnTo>
                    <a:pt x="21216" y="2797"/>
                  </a:lnTo>
                  <a:lnTo>
                    <a:pt x="10096" y="10382"/>
                  </a:lnTo>
                  <a:lnTo>
                    <a:pt x="2690" y="21538"/>
                  </a:lnTo>
                  <a:lnTo>
                    <a:pt x="0" y="35051"/>
                  </a:lnTo>
                  <a:lnTo>
                    <a:pt x="0" y="803909"/>
                  </a:lnTo>
                  <a:lnTo>
                    <a:pt x="2690" y="817745"/>
                  </a:lnTo>
                  <a:lnTo>
                    <a:pt x="10096" y="828865"/>
                  </a:lnTo>
                  <a:lnTo>
                    <a:pt x="21216" y="836271"/>
                  </a:lnTo>
                  <a:lnTo>
                    <a:pt x="35052" y="838961"/>
                  </a:lnTo>
                  <a:lnTo>
                    <a:pt x="1040130" y="838961"/>
                  </a:lnTo>
                  <a:lnTo>
                    <a:pt x="1053965" y="836271"/>
                  </a:lnTo>
                  <a:lnTo>
                    <a:pt x="1065085" y="828865"/>
                  </a:lnTo>
                  <a:lnTo>
                    <a:pt x="1072491" y="817745"/>
                  </a:lnTo>
                  <a:lnTo>
                    <a:pt x="1075182" y="803909"/>
                  </a:lnTo>
                  <a:close/>
                </a:path>
              </a:pathLst>
            </a:custGeom>
            <a:solidFill>
              <a:srgbClr val="ACD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8541143" y="2626614"/>
            <a:ext cx="1075055" cy="838835"/>
          </a:xfrm>
          <a:prstGeom prst="rect">
            <a:avLst/>
          </a:prstGeom>
          <a:ln w="13828">
            <a:solidFill>
              <a:srgbClr val="ACD3A0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1675"/>
              </a:spcBef>
            </a:pPr>
            <a:r>
              <a:rPr sz="2450" dirty="0">
                <a:latin typeface="Calibri Light"/>
                <a:cs typeface="Calibri Light"/>
              </a:rPr>
              <a:t>t</a:t>
            </a:r>
            <a:r>
              <a:rPr sz="2450" spc="5" dirty="0">
                <a:latin typeface="Calibri Light"/>
                <a:cs typeface="Calibri Light"/>
              </a:rPr>
              <a:t> </a:t>
            </a:r>
            <a:r>
              <a:rPr sz="2450" dirty="0">
                <a:latin typeface="Calibri Light"/>
                <a:cs typeface="Calibri Light"/>
              </a:rPr>
              <a:t>=</a:t>
            </a:r>
            <a:r>
              <a:rPr sz="2450" spc="-5" dirty="0">
                <a:latin typeface="Calibri Light"/>
                <a:cs typeface="Calibri Light"/>
              </a:rPr>
              <a:t> </a:t>
            </a:r>
            <a:r>
              <a:rPr sz="2450" spc="-25" dirty="0">
                <a:latin typeface="Calibri Light"/>
                <a:cs typeface="Calibri Light"/>
              </a:rPr>
              <a:t>27</a:t>
            </a:r>
            <a:endParaRPr sz="2450">
              <a:latin typeface="Calibri Light"/>
              <a:cs typeface="Calibri Ligh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50120" y="2793745"/>
            <a:ext cx="584835" cy="399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2450" spc="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50" dirty="0">
                <a:solidFill>
                  <a:srgbClr val="FFFFFF"/>
                </a:solidFill>
                <a:latin typeface="Calibri Light"/>
                <a:cs typeface="Calibri Light"/>
              </a:rPr>
              <a:t>=</a:t>
            </a:r>
            <a:r>
              <a:rPr sz="2450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Calibri Light"/>
                <a:cs typeface="Calibri Light"/>
              </a:rPr>
              <a:t>0</a:t>
            </a:r>
            <a:endParaRPr sz="2450">
              <a:latin typeface="Calibri Light"/>
              <a:cs typeface="Calibri Light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729896" y="2588279"/>
            <a:ext cx="1086485" cy="850900"/>
            <a:chOff x="2729896" y="2588279"/>
            <a:chExt cx="1086485" cy="850900"/>
          </a:xfrm>
        </p:grpSpPr>
        <p:sp>
          <p:nvSpPr>
            <p:cNvPr id="58" name="object 58"/>
            <p:cNvSpPr/>
            <p:nvPr/>
          </p:nvSpPr>
          <p:spPr>
            <a:xfrm>
              <a:off x="2744003" y="2596299"/>
              <a:ext cx="1066800" cy="837565"/>
            </a:xfrm>
            <a:custGeom>
              <a:avLst/>
              <a:gdLst/>
              <a:ahLst/>
              <a:cxnLst/>
              <a:rect l="l" t="t" r="r" b="b"/>
              <a:pathLst>
                <a:path w="1066800" h="837564">
                  <a:moveTo>
                    <a:pt x="14393" y="0"/>
                  </a:moveTo>
                  <a:lnTo>
                    <a:pt x="12679" y="346"/>
                  </a:lnTo>
                  <a:lnTo>
                    <a:pt x="12679" y="643"/>
                  </a:lnTo>
                  <a:lnTo>
                    <a:pt x="14393" y="0"/>
                  </a:lnTo>
                  <a:close/>
                </a:path>
                <a:path w="1066800" h="837564">
                  <a:moveTo>
                    <a:pt x="3585" y="828273"/>
                  </a:moveTo>
                  <a:lnTo>
                    <a:pt x="0" y="824542"/>
                  </a:lnTo>
                  <a:lnTo>
                    <a:pt x="1558" y="826890"/>
                  </a:lnTo>
                  <a:lnTo>
                    <a:pt x="3585" y="828273"/>
                  </a:lnTo>
                  <a:close/>
                </a:path>
                <a:path w="1066800" h="837564">
                  <a:moveTo>
                    <a:pt x="16709" y="835289"/>
                  </a:moveTo>
                  <a:lnTo>
                    <a:pt x="9760" y="832484"/>
                  </a:lnTo>
                  <a:lnTo>
                    <a:pt x="12679" y="834474"/>
                  </a:lnTo>
                  <a:lnTo>
                    <a:pt x="16709" y="835289"/>
                  </a:lnTo>
                  <a:close/>
                </a:path>
                <a:path w="1066800" h="837564">
                  <a:moveTo>
                    <a:pt x="1031592" y="837271"/>
                  </a:moveTo>
                  <a:lnTo>
                    <a:pt x="26514" y="836512"/>
                  </a:lnTo>
                  <a:lnTo>
                    <a:pt x="24228" y="836510"/>
                  </a:lnTo>
                  <a:lnTo>
                    <a:pt x="16709" y="835289"/>
                  </a:lnTo>
                  <a:lnTo>
                    <a:pt x="26514" y="837272"/>
                  </a:lnTo>
                  <a:lnTo>
                    <a:pt x="1031592" y="837271"/>
                  </a:lnTo>
                  <a:close/>
                </a:path>
                <a:path w="1066800" h="837564">
                  <a:moveTo>
                    <a:pt x="1066638" y="802250"/>
                  </a:moveTo>
                  <a:lnTo>
                    <a:pt x="1066638" y="32600"/>
                  </a:lnTo>
                  <a:lnTo>
                    <a:pt x="1065884" y="806036"/>
                  </a:lnTo>
                  <a:lnTo>
                    <a:pt x="1066638" y="802250"/>
                  </a:lnTo>
                  <a:close/>
                </a:path>
                <a:path w="1066800" h="837564">
                  <a:moveTo>
                    <a:pt x="1064760" y="811681"/>
                  </a:moveTo>
                  <a:lnTo>
                    <a:pt x="1062860" y="817381"/>
                  </a:lnTo>
                  <a:lnTo>
                    <a:pt x="1063953" y="815734"/>
                  </a:lnTo>
                  <a:lnTo>
                    <a:pt x="1064760" y="811681"/>
                  </a:lnTo>
                  <a:close/>
                </a:path>
                <a:path w="1066800" h="837564">
                  <a:moveTo>
                    <a:pt x="1039208" y="835732"/>
                  </a:moveTo>
                  <a:lnTo>
                    <a:pt x="1033878" y="836510"/>
                  </a:lnTo>
                  <a:lnTo>
                    <a:pt x="1033878" y="836810"/>
                  </a:lnTo>
                  <a:lnTo>
                    <a:pt x="1039208" y="835732"/>
                  </a:lnTo>
                  <a:close/>
                </a:path>
                <a:path w="1066800" h="837564">
                  <a:moveTo>
                    <a:pt x="1048719" y="832229"/>
                  </a:moveTo>
                  <a:lnTo>
                    <a:pt x="1039208" y="835732"/>
                  </a:lnTo>
                  <a:lnTo>
                    <a:pt x="1045427" y="834474"/>
                  </a:lnTo>
                  <a:lnTo>
                    <a:pt x="1048719" y="832229"/>
                  </a:lnTo>
                  <a:close/>
                </a:path>
                <a:path w="1066800" h="837564">
                  <a:moveTo>
                    <a:pt x="1060345" y="821168"/>
                  </a:moveTo>
                  <a:lnTo>
                    <a:pt x="1056757" y="826133"/>
                  </a:lnTo>
                  <a:lnTo>
                    <a:pt x="1048719" y="832229"/>
                  </a:lnTo>
                  <a:lnTo>
                    <a:pt x="1056547" y="826890"/>
                  </a:lnTo>
                  <a:lnTo>
                    <a:pt x="1060345" y="821168"/>
                  </a:lnTo>
                  <a:close/>
                </a:path>
              </a:pathLst>
            </a:custGeom>
            <a:solidFill>
              <a:srgbClr val="612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735465" y="2593847"/>
              <a:ext cx="1075690" cy="840105"/>
            </a:xfrm>
            <a:custGeom>
              <a:avLst/>
              <a:gdLst/>
              <a:ahLst/>
              <a:cxnLst/>
              <a:rect l="l" t="t" r="r" b="b"/>
              <a:pathLst>
                <a:path w="1075689" h="840104">
                  <a:moveTo>
                    <a:pt x="20247" y="3458"/>
                  </a:moveTo>
                  <a:lnTo>
                    <a:pt x="21216" y="2797"/>
                  </a:lnTo>
                  <a:lnTo>
                    <a:pt x="22931" y="2451"/>
                  </a:lnTo>
                </a:path>
                <a:path w="1075689" h="840104">
                  <a:moveTo>
                    <a:pt x="35051" y="0"/>
                  </a:moveTo>
                  <a:lnTo>
                    <a:pt x="1040129" y="0"/>
                  </a:lnTo>
                </a:path>
                <a:path w="1075689" h="840104">
                  <a:moveTo>
                    <a:pt x="1040130" y="839722"/>
                  </a:moveTo>
                  <a:lnTo>
                    <a:pt x="35051" y="839724"/>
                  </a:lnTo>
                  <a:lnTo>
                    <a:pt x="12123" y="830724"/>
                  </a:lnTo>
                  <a:lnTo>
                    <a:pt x="10096" y="829341"/>
                  </a:lnTo>
                  <a:lnTo>
                    <a:pt x="8537" y="826993"/>
                  </a:lnTo>
                </a:path>
                <a:path w="1075689" h="840104">
                  <a:moveTo>
                    <a:pt x="3048" y="818723"/>
                  </a:moveTo>
                  <a:lnTo>
                    <a:pt x="2825" y="818388"/>
                  </a:lnTo>
                </a:path>
                <a:path w="1075689" h="840104">
                  <a:moveTo>
                    <a:pt x="0" y="804672"/>
                  </a:moveTo>
                  <a:lnTo>
                    <a:pt x="0" y="35052"/>
                  </a:lnTo>
                </a:path>
                <a:path w="1075689" h="840104">
                  <a:moveTo>
                    <a:pt x="1072133" y="21000"/>
                  </a:moveTo>
                  <a:lnTo>
                    <a:pt x="1072356" y="21335"/>
                  </a:lnTo>
                </a:path>
                <a:path w="1075689" h="840104">
                  <a:moveTo>
                    <a:pt x="1075176" y="35051"/>
                  </a:moveTo>
                  <a:lnTo>
                    <a:pt x="1075181" y="804672"/>
                  </a:lnTo>
                  <a:lnTo>
                    <a:pt x="1074422" y="808487"/>
                  </a:lnTo>
                </a:path>
                <a:path w="1075689" h="840104">
                  <a:moveTo>
                    <a:pt x="1073298" y="814132"/>
                  </a:moveTo>
                  <a:lnTo>
                    <a:pt x="1072491" y="818185"/>
                  </a:lnTo>
                  <a:lnTo>
                    <a:pt x="1071397" y="819832"/>
                  </a:lnTo>
                </a:path>
                <a:path w="1075689" h="840104">
                  <a:moveTo>
                    <a:pt x="1068883" y="823620"/>
                  </a:moveTo>
                  <a:lnTo>
                    <a:pt x="1065085" y="829341"/>
                  </a:lnTo>
                  <a:lnTo>
                    <a:pt x="1057257" y="834680"/>
                  </a:lnTo>
                  <a:lnTo>
                    <a:pt x="1053965" y="836926"/>
                  </a:lnTo>
                  <a:lnTo>
                    <a:pt x="1047746" y="838183"/>
                  </a:lnTo>
                  <a:lnTo>
                    <a:pt x="1042415" y="839261"/>
                  </a:lnTo>
                </a:path>
              </a:pathLst>
            </a:custGeom>
            <a:ln w="11137">
              <a:solidFill>
                <a:srgbClr val="6125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735465" y="2593847"/>
              <a:ext cx="1075690" cy="840105"/>
            </a:xfrm>
            <a:custGeom>
              <a:avLst/>
              <a:gdLst/>
              <a:ahLst/>
              <a:cxnLst/>
              <a:rect l="l" t="t" r="r" b="b"/>
              <a:pathLst>
                <a:path w="1075689" h="840104">
                  <a:moveTo>
                    <a:pt x="1075182" y="804671"/>
                  </a:moveTo>
                  <a:lnTo>
                    <a:pt x="1075182" y="35051"/>
                  </a:lnTo>
                  <a:lnTo>
                    <a:pt x="1072491" y="21538"/>
                  </a:lnTo>
                  <a:lnTo>
                    <a:pt x="1065085" y="10382"/>
                  </a:lnTo>
                  <a:lnTo>
                    <a:pt x="1053965" y="2797"/>
                  </a:lnTo>
                  <a:lnTo>
                    <a:pt x="1040130" y="0"/>
                  </a:lnTo>
                  <a:lnTo>
                    <a:pt x="35052" y="0"/>
                  </a:lnTo>
                  <a:lnTo>
                    <a:pt x="21216" y="2797"/>
                  </a:lnTo>
                  <a:lnTo>
                    <a:pt x="10096" y="10382"/>
                  </a:lnTo>
                  <a:lnTo>
                    <a:pt x="2690" y="21538"/>
                  </a:lnTo>
                  <a:lnTo>
                    <a:pt x="0" y="35051"/>
                  </a:lnTo>
                  <a:lnTo>
                    <a:pt x="0" y="804671"/>
                  </a:lnTo>
                  <a:lnTo>
                    <a:pt x="2690" y="818185"/>
                  </a:lnTo>
                  <a:lnTo>
                    <a:pt x="10096" y="829341"/>
                  </a:lnTo>
                  <a:lnTo>
                    <a:pt x="21216" y="836926"/>
                  </a:lnTo>
                  <a:lnTo>
                    <a:pt x="35052" y="839723"/>
                  </a:lnTo>
                  <a:lnTo>
                    <a:pt x="1040130" y="839723"/>
                  </a:lnTo>
                  <a:lnTo>
                    <a:pt x="1053965" y="836926"/>
                  </a:lnTo>
                  <a:lnTo>
                    <a:pt x="1065085" y="829341"/>
                  </a:lnTo>
                  <a:lnTo>
                    <a:pt x="1072491" y="818185"/>
                  </a:lnTo>
                  <a:lnTo>
                    <a:pt x="1075182" y="804671"/>
                  </a:lnTo>
                  <a:close/>
                </a:path>
              </a:pathLst>
            </a:custGeom>
            <a:solidFill>
              <a:srgbClr val="612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735465" y="2593847"/>
              <a:ext cx="1075690" cy="840105"/>
            </a:xfrm>
            <a:custGeom>
              <a:avLst/>
              <a:gdLst/>
              <a:ahLst/>
              <a:cxnLst/>
              <a:rect l="l" t="t" r="r" b="b"/>
              <a:pathLst>
                <a:path w="1075689" h="840104">
                  <a:moveTo>
                    <a:pt x="0" y="35051"/>
                  </a:moveTo>
                  <a:lnTo>
                    <a:pt x="21216" y="2797"/>
                  </a:lnTo>
                  <a:lnTo>
                    <a:pt x="1040130" y="0"/>
                  </a:lnTo>
                  <a:lnTo>
                    <a:pt x="1053965" y="2797"/>
                  </a:lnTo>
                  <a:lnTo>
                    <a:pt x="1065085" y="10382"/>
                  </a:lnTo>
                  <a:lnTo>
                    <a:pt x="1072491" y="21538"/>
                  </a:lnTo>
                  <a:lnTo>
                    <a:pt x="1075182" y="35051"/>
                  </a:lnTo>
                  <a:lnTo>
                    <a:pt x="1075182" y="804671"/>
                  </a:lnTo>
                  <a:lnTo>
                    <a:pt x="1053965" y="836926"/>
                  </a:lnTo>
                  <a:lnTo>
                    <a:pt x="35052" y="839723"/>
                  </a:lnTo>
                  <a:lnTo>
                    <a:pt x="21216" y="836926"/>
                  </a:lnTo>
                  <a:lnTo>
                    <a:pt x="10096" y="829341"/>
                  </a:lnTo>
                  <a:lnTo>
                    <a:pt x="2690" y="818185"/>
                  </a:lnTo>
                  <a:lnTo>
                    <a:pt x="0" y="804671"/>
                  </a:lnTo>
                  <a:lnTo>
                    <a:pt x="0" y="35051"/>
                  </a:lnTo>
                  <a:close/>
                </a:path>
              </a:pathLst>
            </a:custGeom>
            <a:ln w="11137">
              <a:solidFill>
                <a:srgbClr val="6125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901829" y="2793745"/>
            <a:ext cx="901700" cy="399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2450" spc="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50" dirty="0">
                <a:solidFill>
                  <a:srgbClr val="FFFFFF"/>
                </a:solidFill>
                <a:latin typeface="Calibri Light"/>
                <a:cs typeface="Calibri Light"/>
              </a:rPr>
              <a:t>=</a:t>
            </a:r>
            <a:r>
              <a:rPr sz="2450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alibri Light"/>
                <a:cs typeface="Calibri Light"/>
              </a:rPr>
              <a:t>24</a:t>
            </a:r>
            <a:endParaRPr sz="2450">
              <a:latin typeface="Calibri Light"/>
              <a:cs typeface="Calibri Ligh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39261" y="6292294"/>
            <a:ext cx="1416685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sz="2450" spc="-10" dirty="0">
                <a:latin typeface="Calibri Light"/>
                <a:cs typeface="Calibri Light"/>
              </a:rPr>
              <a:t>Predictions</a:t>
            </a:r>
            <a:endParaRPr sz="2450">
              <a:latin typeface="Calibri Light"/>
              <a:cs typeface="Calibri Light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159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9725" y="1322069"/>
            <a:ext cx="5621655" cy="384810"/>
          </a:xfrm>
          <a:prstGeom prst="rect">
            <a:avLst/>
          </a:prstGeom>
          <a:solidFill>
            <a:srgbClr val="6125EE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8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LSTM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18851" y="4250430"/>
            <a:ext cx="1015365" cy="855980"/>
            <a:chOff x="3918851" y="4250430"/>
            <a:chExt cx="1015365" cy="8559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8099" y="4250430"/>
              <a:ext cx="850392" cy="8557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8851" y="4359402"/>
              <a:ext cx="1014983" cy="7383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009529" y="4264914"/>
              <a:ext cx="794385" cy="794385"/>
            </a:xfrm>
            <a:custGeom>
              <a:avLst/>
              <a:gdLst/>
              <a:ahLst/>
              <a:cxnLst/>
              <a:rect l="l" t="t" r="r" b="b"/>
              <a:pathLst>
                <a:path w="794385" h="794385">
                  <a:moveTo>
                    <a:pt x="794004" y="760475"/>
                  </a:moveTo>
                  <a:lnTo>
                    <a:pt x="794004" y="32765"/>
                  </a:lnTo>
                  <a:lnTo>
                    <a:pt x="791337" y="19931"/>
                  </a:lnTo>
                  <a:lnTo>
                    <a:pt x="784098" y="9524"/>
                  </a:lnTo>
                  <a:lnTo>
                    <a:pt x="773430" y="2547"/>
                  </a:lnTo>
                  <a:lnTo>
                    <a:pt x="760476" y="0"/>
                  </a:lnTo>
                  <a:lnTo>
                    <a:pt x="32766" y="0"/>
                  </a:lnTo>
                  <a:lnTo>
                    <a:pt x="19931" y="2547"/>
                  </a:lnTo>
                  <a:lnTo>
                    <a:pt x="9525" y="9524"/>
                  </a:lnTo>
                  <a:lnTo>
                    <a:pt x="2547" y="19931"/>
                  </a:lnTo>
                  <a:lnTo>
                    <a:pt x="0" y="32765"/>
                  </a:lnTo>
                  <a:lnTo>
                    <a:pt x="0" y="760475"/>
                  </a:lnTo>
                  <a:lnTo>
                    <a:pt x="2547" y="773429"/>
                  </a:lnTo>
                  <a:lnTo>
                    <a:pt x="9525" y="784097"/>
                  </a:lnTo>
                  <a:lnTo>
                    <a:pt x="19931" y="791336"/>
                  </a:lnTo>
                  <a:lnTo>
                    <a:pt x="32766" y="794003"/>
                  </a:lnTo>
                  <a:lnTo>
                    <a:pt x="760476" y="794003"/>
                  </a:lnTo>
                  <a:lnTo>
                    <a:pt x="773430" y="791336"/>
                  </a:lnTo>
                  <a:lnTo>
                    <a:pt x="784098" y="784097"/>
                  </a:lnTo>
                  <a:lnTo>
                    <a:pt x="791337" y="773429"/>
                  </a:lnTo>
                  <a:lnTo>
                    <a:pt x="794004" y="760475"/>
                  </a:lnTo>
                  <a:close/>
                </a:path>
              </a:pathLst>
            </a:custGeom>
            <a:solidFill>
              <a:srgbClr val="F868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09529" y="4264914"/>
              <a:ext cx="794385" cy="794385"/>
            </a:xfrm>
            <a:custGeom>
              <a:avLst/>
              <a:gdLst/>
              <a:ahLst/>
              <a:cxnLst/>
              <a:rect l="l" t="t" r="r" b="b"/>
              <a:pathLst>
                <a:path w="794385" h="794385">
                  <a:moveTo>
                    <a:pt x="0" y="32765"/>
                  </a:moveTo>
                  <a:lnTo>
                    <a:pt x="32766" y="0"/>
                  </a:lnTo>
                  <a:lnTo>
                    <a:pt x="760476" y="0"/>
                  </a:lnTo>
                  <a:lnTo>
                    <a:pt x="773430" y="2547"/>
                  </a:lnTo>
                  <a:lnTo>
                    <a:pt x="784098" y="9524"/>
                  </a:lnTo>
                  <a:lnTo>
                    <a:pt x="791337" y="19931"/>
                  </a:lnTo>
                  <a:lnTo>
                    <a:pt x="794004" y="32765"/>
                  </a:lnTo>
                  <a:lnTo>
                    <a:pt x="794004" y="760475"/>
                  </a:lnTo>
                  <a:lnTo>
                    <a:pt x="760476" y="794003"/>
                  </a:lnTo>
                  <a:lnTo>
                    <a:pt x="32766" y="794003"/>
                  </a:lnTo>
                  <a:lnTo>
                    <a:pt x="19931" y="791336"/>
                  </a:lnTo>
                  <a:lnTo>
                    <a:pt x="9525" y="784097"/>
                  </a:lnTo>
                  <a:lnTo>
                    <a:pt x="2547" y="773429"/>
                  </a:lnTo>
                  <a:lnTo>
                    <a:pt x="0" y="760475"/>
                  </a:lnTo>
                  <a:lnTo>
                    <a:pt x="0" y="32765"/>
                  </a:lnTo>
                  <a:close/>
                </a:path>
              </a:pathLst>
            </a:custGeom>
            <a:ln w="13627">
              <a:solidFill>
                <a:srgbClr val="F868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2567" y="4373880"/>
              <a:ext cx="960119" cy="68199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117981" y="4445303"/>
            <a:ext cx="57785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40575" y="1885185"/>
            <a:ext cx="1012190" cy="859155"/>
            <a:chOff x="7140575" y="1885185"/>
            <a:chExt cx="1012190" cy="85915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6025" y="1885185"/>
              <a:ext cx="850392" cy="85878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40575" y="2001773"/>
              <a:ext cx="1011936" cy="73837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227455" y="1902713"/>
              <a:ext cx="795020" cy="795020"/>
            </a:xfrm>
            <a:custGeom>
              <a:avLst/>
              <a:gdLst/>
              <a:ahLst/>
              <a:cxnLst/>
              <a:rect l="l" t="t" r="r" b="b"/>
              <a:pathLst>
                <a:path w="795020" h="795019">
                  <a:moveTo>
                    <a:pt x="794766" y="761237"/>
                  </a:moveTo>
                  <a:lnTo>
                    <a:pt x="794766" y="33527"/>
                  </a:lnTo>
                  <a:lnTo>
                    <a:pt x="792099" y="20252"/>
                  </a:lnTo>
                  <a:lnTo>
                    <a:pt x="784860" y="9620"/>
                  </a:lnTo>
                  <a:lnTo>
                    <a:pt x="774192" y="2559"/>
                  </a:lnTo>
                  <a:lnTo>
                    <a:pt x="761238" y="0"/>
                  </a:lnTo>
                  <a:lnTo>
                    <a:pt x="33528" y="0"/>
                  </a:lnTo>
                  <a:lnTo>
                    <a:pt x="20573" y="2559"/>
                  </a:lnTo>
                  <a:lnTo>
                    <a:pt x="9905" y="9620"/>
                  </a:lnTo>
                  <a:lnTo>
                    <a:pt x="2666" y="20252"/>
                  </a:lnTo>
                  <a:lnTo>
                    <a:pt x="0" y="33527"/>
                  </a:lnTo>
                  <a:lnTo>
                    <a:pt x="0" y="761237"/>
                  </a:lnTo>
                  <a:lnTo>
                    <a:pt x="2667" y="774191"/>
                  </a:lnTo>
                  <a:lnTo>
                    <a:pt x="9906" y="784859"/>
                  </a:lnTo>
                  <a:lnTo>
                    <a:pt x="20574" y="792098"/>
                  </a:lnTo>
                  <a:lnTo>
                    <a:pt x="33528" y="794765"/>
                  </a:lnTo>
                  <a:lnTo>
                    <a:pt x="761238" y="794765"/>
                  </a:lnTo>
                  <a:lnTo>
                    <a:pt x="774192" y="792098"/>
                  </a:lnTo>
                  <a:lnTo>
                    <a:pt x="784860" y="784859"/>
                  </a:lnTo>
                  <a:lnTo>
                    <a:pt x="792099" y="774191"/>
                  </a:lnTo>
                  <a:lnTo>
                    <a:pt x="794766" y="761237"/>
                  </a:lnTo>
                  <a:close/>
                </a:path>
              </a:pathLst>
            </a:custGeom>
            <a:solidFill>
              <a:srgbClr val="612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27455" y="1902713"/>
              <a:ext cx="795020" cy="795020"/>
            </a:xfrm>
            <a:custGeom>
              <a:avLst/>
              <a:gdLst/>
              <a:ahLst/>
              <a:cxnLst/>
              <a:rect l="l" t="t" r="r" b="b"/>
              <a:pathLst>
                <a:path w="795020" h="795019">
                  <a:moveTo>
                    <a:pt x="0" y="33527"/>
                  </a:moveTo>
                  <a:lnTo>
                    <a:pt x="33528" y="0"/>
                  </a:lnTo>
                  <a:lnTo>
                    <a:pt x="761238" y="0"/>
                  </a:lnTo>
                  <a:lnTo>
                    <a:pt x="774192" y="2559"/>
                  </a:lnTo>
                  <a:lnTo>
                    <a:pt x="784860" y="9620"/>
                  </a:lnTo>
                  <a:lnTo>
                    <a:pt x="792099" y="20252"/>
                  </a:lnTo>
                  <a:lnTo>
                    <a:pt x="794766" y="33527"/>
                  </a:lnTo>
                  <a:lnTo>
                    <a:pt x="794766" y="761237"/>
                  </a:lnTo>
                  <a:lnTo>
                    <a:pt x="761238" y="794765"/>
                  </a:lnTo>
                  <a:lnTo>
                    <a:pt x="33528" y="794765"/>
                  </a:lnTo>
                  <a:lnTo>
                    <a:pt x="20574" y="792098"/>
                  </a:lnTo>
                  <a:lnTo>
                    <a:pt x="9906" y="784859"/>
                  </a:lnTo>
                  <a:lnTo>
                    <a:pt x="2667" y="774191"/>
                  </a:lnTo>
                  <a:lnTo>
                    <a:pt x="0" y="761237"/>
                  </a:lnTo>
                  <a:lnTo>
                    <a:pt x="0" y="33527"/>
                  </a:lnTo>
                  <a:close/>
                </a:path>
              </a:pathLst>
            </a:custGeom>
            <a:ln w="13627">
              <a:solidFill>
                <a:srgbClr val="612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54303" y="2011679"/>
              <a:ext cx="579119" cy="68275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350131" y="2173451"/>
            <a:ext cx="10350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5"/>
              </a:lnSpc>
            </a:pP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061601" y="2011680"/>
            <a:ext cx="5047615" cy="683260"/>
            <a:chOff x="3061601" y="2011680"/>
            <a:chExt cx="5047615" cy="683260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25753" y="2011680"/>
              <a:ext cx="783336" cy="68275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61601" y="2281428"/>
              <a:ext cx="658368" cy="27736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032131" y="2167685"/>
            <a:ext cx="69342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-10" dirty="0"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03995" y="4552188"/>
            <a:ext cx="1685544" cy="68199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589409" y="4623611"/>
            <a:ext cx="130238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-10" dirty="0">
                <a:latin typeface="Calibri"/>
                <a:cs typeface="Calibri"/>
              </a:rPr>
              <a:t>Prediction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556389" y="1882139"/>
            <a:ext cx="1015365" cy="868044"/>
            <a:chOff x="5556389" y="1882139"/>
            <a:chExt cx="1015365" cy="868044"/>
          </a:xfrm>
        </p:grpSpPr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5731" y="1882139"/>
              <a:ext cx="868680" cy="86791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56389" y="2001773"/>
              <a:ext cx="1014983" cy="73837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646305" y="1902713"/>
              <a:ext cx="794385" cy="795020"/>
            </a:xfrm>
            <a:custGeom>
              <a:avLst/>
              <a:gdLst/>
              <a:ahLst/>
              <a:cxnLst/>
              <a:rect l="l" t="t" r="r" b="b"/>
              <a:pathLst>
                <a:path w="794385" h="795019">
                  <a:moveTo>
                    <a:pt x="794004" y="761237"/>
                  </a:moveTo>
                  <a:lnTo>
                    <a:pt x="794004" y="33527"/>
                  </a:lnTo>
                  <a:lnTo>
                    <a:pt x="791456" y="20252"/>
                  </a:lnTo>
                  <a:lnTo>
                    <a:pt x="784479" y="9620"/>
                  </a:lnTo>
                  <a:lnTo>
                    <a:pt x="774072" y="2559"/>
                  </a:lnTo>
                  <a:lnTo>
                    <a:pt x="761238" y="0"/>
                  </a:lnTo>
                  <a:lnTo>
                    <a:pt x="33528" y="0"/>
                  </a:lnTo>
                  <a:lnTo>
                    <a:pt x="20573" y="2559"/>
                  </a:lnTo>
                  <a:lnTo>
                    <a:pt x="9905" y="9620"/>
                  </a:lnTo>
                  <a:lnTo>
                    <a:pt x="2666" y="20252"/>
                  </a:lnTo>
                  <a:lnTo>
                    <a:pt x="0" y="33527"/>
                  </a:lnTo>
                  <a:lnTo>
                    <a:pt x="0" y="761237"/>
                  </a:lnTo>
                  <a:lnTo>
                    <a:pt x="2667" y="774191"/>
                  </a:lnTo>
                  <a:lnTo>
                    <a:pt x="9906" y="784859"/>
                  </a:lnTo>
                  <a:lnTo>
                    <a:pt x="20574" y="792098"/>
                  </a:lnTo>
                  <a:lnTo>
                    <a:pt x="33528" y="794765"/>
                  </a:lnTo>
                  <a:lnTo>
                    <a:pt x="761238" y="794765"/>
                  </a:lnTo>
                  <a:lnTo>
                    <a:pt x="774072" y="792098"/>
                  </a:lnTo>
                  <a:lnTo>
                    <a:pt x="784479" y="784859"/>
                  </a:lnTo>
                  <a:lnTo>
                    <a:pt x="791456" y="774191"/>
                  </a:lnTo>
                  <a:lnTo>
                    <a:pt x="794004" y="761237"/>
                  </a:lnTo>
                  <a:close/>
                </a:path>
              </a:pathLst>
            </a:custGeom>
            <a:solidFill>
              <a:srgbClr val="612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46305" y="1902713"/>
              <a:ext cx="794385" cy="795020"/>
            </a:xfrm>
            <a:custGeom>
              <a:avLst/>
              <a:gdLst/>
              <a:ahLst/>
              <a:cxnLst/>
              <a:rect l="l" t="t" r="r" b="b"/>
              <a:pathLst>
                <a:path w="794385" h="795019">
                  <a:moveTo>
                    <a:pt x="0" y="33527"/>
                  </a:moveTo>
                  <a:lnTo>
                    <a:pt x="33528" y="0"/>
                  </a:lnTo>
                  <a:lnTo>
                    <a:pt x="761238" y="0"/>
                  </a:lnTo>
                  <a:lnTo>
                    <a:pt x="774072" y="2559"/>
                  </a:lnTo>
                  <a:lnTo>
                    <a:pt x="784479" y="9620"/>
                  </a:lnTo>
                  <a:lnTo>
                    <a:pt x="791456" y="20252"/>
                  </a:lnTo>
                  <a:lnTo>
                    <a:pt x="794004" y="33527"/>
                  </a:lnTo>
                  <a:lnTo>
                    <a:pt x="794004" y="761237"/>
                  </a:lnTo>
                  <a:lnTo>
                    <a:pt x="761238" y="794765"/>
                  </a:lnTo>
                  <a:lnTo>
                    <a:pt x="33528" y="794765"/>
                  </a:lnTo>
                  <a:lnTo>
                    <a:pt x="20574" y="792098"/>
                  </a:lnTo>
                  <a:lnTo>
                    <a:pt x="9906" y="784859"/>
                  </a:lnTo>
                  <a:lnTo>
                    <a:pt x="2667" y="774191"/>
                  </a:lnTo>
                  <a:lnTo>
                    <a:pt x="0" y="761237"/>
                  </a:lnTo>
                  <a:lnTo>
                    <a:pt x="0" y="33527"/>
                  </a:lnTo>
                  <a:close/>
                </a:path>
              </a:pathLst>
            </a:custGeom>
            <a:ln w="13627">
              <a:solidFill>
                <a:srgbClr val="612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70105" y="2011679"/>
              <a:ext cx="960119" cy="682751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4117981" y="2083865"/>
            <a:ext cx="379730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08305" algn="l"/>
                <a:tab pos="1649095" algn="l"/>
                <a:tab pos="3404870" algn="l"/>
              </a:tabLst>
            </a:pPr>
            <a:r>
              <a:rPr sz="3600" spc="-75" baseline="231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600" baseline="2314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600" spc="-75" baseline="2314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3600" baseline="2314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=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545721" y="4257291"/>
            <a:ext cx="1015365" cy="859155"/>
            <a:chOff x="5545721" y="4257291"/>
            <a:chExt cx="1015365" cy="859155"/>
          </a:xfrm>
        </p:grpSpPr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24207" y="4257291"/>
              <a:ext cx="850392" cy="85878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45721" y="4370069"/>
              <a:ext cx="1014983" cy="73837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635637" y="4274819"/>
              <a:ext cx="794385" cy="795020"/>
            </a:xfrm>
            <a:custGeom>
              <a:avLst/>
              <a:gdLst/>
              <a:ahLst/>
              <a:cxnLst/>
              <a:rect l="l" t="t" r="r" b="b"/>
              <a:pathLst>
                <a:path w="794385" h="795020">
                  <a:moveTo>
                    <a:pt x="794004" y="761237"/>
                  </a:moveTo>
                  <a:lnTo>
                    <a:pt x="794004" y="33527"/>
                  </a:lnTo>
                  <a:lnTo>
                    <a:pt x="791456" y="20573"/>
                  </a:lnTo>
                  <a:lnTo>
                    <a:pt x="784479" y="9905"/>
                  </a:lnTo>
                  <a:lnTo>
                    <a:pt x="774072" y="2666"/>
                  </a:lnTo>
                  <a:lnTo>
                    <a:pt x="761238" y="0"/>
                  </a:lnTo>
                  <a:lnTo>
                    <a:pt x="33528" y="0"/>
                  </a:lnTo>
                  <a:lnTo>
                    <a:pt x="20573" y="2666"/>
                  </a:lnTo>
                  <a:lnTo>
                    <a:pt x="9905" y="9905"/>
                  </a:lnTo>
                  <a:lnTo>
                    <a:pt x="2666" y="20573"/>
                  </a:lnTo>
                  <a:lnTo>
                    <a:pt x="0" y="33527"/>
                  </a:lnTo>
                  <a:lnTo>
                    <a:pt x="0" y="761237"/>
                  </a:lnTo>
                  <a:lnTo>
                    <a:pt x="2667" y="774191"/>
                  </a:lnTo>
                  <a:lnTo>
                    <a:pt x="9906" y="784859"/>
                  </a:lnTo>
                  <a:lnTo>
                    <a:pt x="20574" y="792098"/>
                  </a:lnTo>
                  <a:lnTo>
                    <a:pt x="33528" y="794765"/>
                  </a:lnTo>
                  <a:lnTo>
                    <a:pt x="761238" y="794765"/>
                  </a:lnTo>
                  <a:lnTo>
                    <a:pt x="774072" y="792098"/>
                  </a:lnTo>
                  <a:lnTo>
                    <a:pt x="784479" y="784859"/>
                  </a:lnTo>
                  <a:lnTo>
                    <a:pt x="791456" y="774191"/>
                  </a:lnTo>
                  <a:lnTo>
                    <a:pt x="794004" y="761237"/>
                  </a:lnTo>
                  <a:close/>
                </a:path>
              </a:pathLst>
            </a:custGeom>
            <a:solidFill>
              <a:srgbClr val="F868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35637" y="4274819"/>
              <a:ext cx="794385" cy="795020"/>
            </a:xfrm>
            <a:custGeom>
              <a:avLst/>
              <a:gdLst/>
              <a:ahLst/>
              <a:cxnLst/>
              <a:rect l="l" t="t" r="r" b="b"/>
              <a:pathLst>
                <a:path w="794385" h="795020">
                  <a:moveTo>
                    <a:pt x="0" y="33527"/>
                  </a:moveTo>
                  <a:lnTo>
                    <a:pt x="33528" y="0"/>
                  </a:lnTo>
                  <a:lnTo>
                    <a:pt x="761238" y="0"/>
                  </a:lnTo>
                  <a:lnTo>
                    <a:pt x="774072" y="2666"/>
                  </a:lnTo>
                  <a:lnTo>
                    <a:pt x="784479" y="9905"/>
                  </a:lnTo>
                  <a:lnTo>
                    <a:pt x="791456" y="20573"/>
                  </a:lnTo>
                  <a:lnTo>
                    <a:pt x="794004" y="33527"/>
                  </a:lnTo>
                  <a:lnTo>
                    <a:pt x="794004" y="761237"/>
                  </a:lnTo>
                  <a:lnTo>
                    <a:pt x="761238" y="794765"/>
                  </a:lnTo>
                  <a:lnTo>
                    <a:pt x="33528" y="794765"/>
                  </a:lnTo>
                  <a:lnTo>
                    <a:pt x="20574" y="792098"/>
                  </a:lnTo>
                  <a:lnTo>
                    <a:pt x="9906" y="784859"/>
                  </a:lnTo>
                  <a:lnTo>
                    <a:pt x="2667" y="774191"/>
                  </a:lnTo>
                  <a:lnTo>
                    <a:pt x="0" y="761237"/>
                  </a:lnTo>
                  <a:lnTo>
                    <a:pt x="0" y="33527"/>
                  </a:lnTo>
                  <a:close/>
                </a:path>
              </a:pathLst>
            </a:custGeom>
            <a:ln w="13627">
              <a:solidFill>
                <a:srgbClr val="F868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59437" y="4383785"/>
              <a:ext cx="960119" cy="682751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5744089" y="4455971"/>
            <a:ext cx="57785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154303" y="4257288"/>
            <a:ext cx="1015365" cy="855980"/>
            <a:chOff x="7154303" y="4257288"/>
            <a:chExt cx="1015365" cy="855980"/>
          </a:xfrm>
        </p:grpSpPr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233551" y="4257288"/>
              <a:ext cx="847344" cy="85573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54303" y="4367021"/>
              <a:ext cx="1014983" cy="73761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244981" y="4271771"/>
              <a:ext cx="790575" cy="794385"/>
            </a:xfrm>
            <a:custGeom>
              <a:avLst/>
              <a:gdLst/>
              <a:ahLst/>
              <a:cxnLst/>
              <a:rect l="l" t="t" r="r" b="b"/>
              <a:pathLst>
                <a:path w="790575" h="794385">
                  <a:moveTo>
                    <a:pt x="790194" y="761237"/>
                  </a:moveTo>
                  <a:lnTo>
                    <a:pt x="790194" y="32765"/>
                  </a:lnTo>
                  <a:lnTo>
                    <a:pt x="787657" y="19931"/>
                  </a:lnTo>
                  <a:lnTo>
                    <a:pt x="780764" y="9524"/>
                  </a:lnTo>
                  <a:lnTo>
                    <a:pt x="770584" y="2547"/>
                  </a:lnTo>
                  <a:lnTo>
                    <a:pt x="758190" y="0"/>
                  </a:lnTo>
                  <a:lnTo>
                    <a:pt x="33528" y="0"/>
                  </a:lnTo>
                  <a:lnTo>
                    <a:pt x="20573" y="2547"/>
                  </a:lnTo>
                  <a:lnTo>
                    <a:pt x="9905" y="9524"/>
                  </a:lnTo>
                  <a:lnTo>
                    <a:pt x="2666" y="19931"/>
                  </a:lnTo>
                  <a:lnTo>
                    <a:pt x="0" y="32765"/>
                  </a:lnTo>
                  <a:lnTo>
                    <a:pt x="0" y="761237"/>
                  </a:lnTo>
                  <a:lnTo>
                    <a:pt x="2667" y="774072"/>
                  </a:lnTo>
                  <a:lnTo>
                    <a:pt x="9906" y="784478"/>
                  </a:lnTo>
                  <a:lnTo>
                    <a:pt x="20574" y="791456"/>
                  </a:lnTo>
                  <a:lnTo>
                    <a:pt x="33528" y="794003"/>
                  </a:lnTo>
                  <a:lnTo>
                    <a:pt x="758190" y="794003"/>
                  </a:lnTo>
                  <a:lnTo>
                    <a:pt x="770584" y="791456"/>
                  </a:lnTo>
                  <a:lnTo>
                    <a:pt x="780764" y="784478"/>
                  </a:lnTo>
                  <a:lnTo>
                    <a:pt x="787657" y="774072"/>
                  </a:lnTo>
                  <a:lnTo>
                    <a:pt x="790194" y="761237"/>
                  </a:lnTo>
                  <a:close/>
                </a:path>
              </a:pathLst>
            </a:custGeom>
            <a:solidFill>
              <a:srgbClr val="F868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44981" y="4271771"/>
              <a:ext cx="790575" cy="794385"/>
            </a:xfrm>
            <a:custGeom>
              <a:avLst/>
              <a:gdLst/>
              <a:ahLst/>
              <a:cxnLst/>
              <a:rect l="l" t="t" r="r" b="b"/>
              <a:pathLst>
                <a:path w="790575" h="794385">
                  <a:moveTo>
                    <a:pt x="0" y="32765"/>
                  </a:moveTo>
                  <a:lnTo>
                    <a:pt x="33528" y="0"/>
                  </a:lnTo>
                  <a:lnTo>
                    <a:pt x="758190" y="0"/>
                  </a:lnTo>
                  <a:lnTo>
                    <a:pt x="770584" y="2547"/>
                  </a:lnTo>
                  <a:lnTo>
                    <a:pt x="780764" y="9524"/>
                  </a:lnTo>
                  <a:lnTo>
                    <a:pt x="787657" y="19931"/>
                  </a:lnTo>
                  <a:lnTo>
                    <a:pt x="790194" y="32765"/>
                  </a:lnTo>
                  <a:lnTo>
                    <a:pt x="790194" y="761237"/>
                  </a:lnTo>
                  <a:lnTo>
                    <a:pt x="758190" y="794003"/>
                  </a:lnTo>
                  <a:lnTo>
                    <a:pt x="33528" y="794003"/>
                  </a:lnTo>
                  <a:lnTo>
                    <a:pt x="20574" y="791456"/>
                  </a:lnTo>
                  <a:lnTo>
                    <a:pt x="9906" y="784478"/>
                  </a:lnTo>
                  <a:lnTo>
                    <a:pt x="2667" y="774072"/>
                  </a:lnTo>
                  <a:lnTo>
                    <a:pt x="0" y="761237"/>
                  </a:lnTo>
                  <a:lnTo>
                    <a:pt x="0" y="32765"/>
                  </a:lnTo>
                  <a:close/>
                </a:path>
              </a:pathLst>
            </a:custGeom>
            <a:ln w="13627">
              <a:solidFill>
                <a:srgbClr val="F868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68781" y="4380737"/>
              <a:ext cx="957072" cy="681990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7352671" y="4452161"/>
            <a:ext cx="57785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866273" y="3260597"/>
            <a:ext cx="1216660" cy="781050"/>
            <a:chOff x="3866273" y="3260597"/>
            <a:chExt cx="1216660" cy="781050"/>
          </a:xfrm>
        </p:grpSpPr>
        <p:pic>
          <p:nvPicPr>
            <p:cNvPr id="45" name="object 4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83621" y="3260597"/>
              <a:ext cx="899159" cy="72237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66273" y="3303269"/>
              <a:ext cx="1216152" cy="73837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995051" y="3278123"/>
              <a:ext cx="843915" cy="657860"/>
            </a:xfrm>
            <a:custGeom>
              <a:avLst/>
              <a:gdLst/>
              <a:ahLst/>
              <a:cxnLst/>
              <a:rect l="l" t="t" r="r" b="b"/>
              <a:pathLst>
                <a:path w="843914" h="657860">
                  <a:moveTo>
                    <a:pt x="843534" y="630174"/>
                  </a:moveTo>
                  <a:lnTo>
                    <a:pt x="843534" y="27432"/>
                  </a:lnTo>
                  <a:lnTo>
                    <a:pt x="841390" y="16716"/>
                  </a:lnTo>
                  <a:lnTo>
                    <a:pt x="835533" y="8001"/>
                  </a:lnTo>
                  <a:lnTo>
                    <a:pt x="826817" y="2143"/>
                  </a:lnTo>
                  <a:lnTo>
                    <a:pt x="816102" y="0"/>
                  </a:lnTo>
                  <a:lnTo>
                    <a:pt x="28194" y="0"/>
                  </a:lnTo>
                  <a:lnTo>
                    <a:pt x="17359" y="2143"/>
                  </a:lnTo>
                  <a:lnTo>
                    <a:pt x="8381" y="8001"/>
                  </a:lnTo>
                  <a:lnTo>
                    <a:pt x="2262" y="16716"/>
                  </a:lnTo>
                  <a:lnTo>
                    <a:pt x="0" y="27432"/>
                  </a:lnTo>
                  <a:lnTo>
                    <a:pt x="0" y="630174"/>
                  </a:lnTo>
                  <a:lnTo>
                    <a:pt x="2262" y="640889"/>
                  </a:lnTo>
                  <a:lnTo>
                    <a:pt x="8382" y="649605"/>
                  </a:lnTo>
                  <a:lnTo>
                    <a:pt x="17359" y="655462"/>
                  </a:lnTo>
                  <a:lnTo>
                    <a:pt x="28194" y="657606"/>
                  </a:lnTo>
                  <a:lnTo>
                    <a:pt x="816102" y="657606"/>
                  </a:lnTo>
                  <a:lnTo>
                    <a:pt x="826817" y="655462"/>
                  </a:lnTo>
                  <a:lnTo>
                    <a:pt x="835532" y="649605"/>
                  </a:lnTo>
                  <a:lnTo>
                    <a:pt x="841390" y="640889"/>
                  </a:lnTo>
                  <a:lnTo>
                    <a:pt x="843534" y="630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879989" y="3271310"/>
              <a:ext cx="1158239" cy="728427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4063879" y="3389171"/>
            <a:ext cx="70866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LSTM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500001" y="3270494"/>
            <a:ext cx="1216660" cy="781685"/>
            <a:chOff x="5500001" y="3270494"/>
            <a:chExt cx="1216660" cy="781685"/>
          </a:xfrm>
        </p:grpSpPr>
        <p:pic>
          <p:nvPicPr>
            <p:cNvPr id="51" name="object 5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617349" y="3270494"/>
              <a:ext cx="899159" cy="72316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00001" y="3313176"/>
              <a:ext cx="1216152" cy="73837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629541" y="3288030"/>
              <a:ext cx="842010" cy="658495"/>
            </a:xfrm>
            <a:custGeom>
              <a:avLst/>
              <a:gdLst/>
              <a:ahLst/>
              <a:cxnLst/>
              <a:rect l="l" t="t" r="r" b="b"/>
              <a:pathLst>
                <a:path w="842010" h="658495">
                  <a:moveTo>
                    <a:pt x="842010" y="630936"/>
                  </a:moveTo>
                  <a:lnTo>
                    <a:pt x="842010" y="27432"/>
                  </a:lnTo>
                  <a:lnTo>
                    <a:pt x="839985" y="17037"/>
                  </a:lnTo>
                  <a:lnTo>
                    <a:pt x="834389" y="8286"/>
                  </a:lnTo>
                  <a:lnTo>
                    <a:pt x="825936" y="2250"/>
                  </a:lnTo>
                  <a:lnTo>
                    <a:pt x="815340" y="0"/>
                  </a:lnTo>
                  <a:lnTo>
                    <a:pt x="26670" y="0"/>
                  </a:lnTo>
                  <a:lnTo>
                    <a:pt x="16073" y="2250"/>
                  </a:lnTo>
                  <a:lnTo>
                    <a:pt x="7620" y="8286"/>
                  </a:lnTo>
                  <a:lnTo>
                    <a:pt x="2024" y="17037"/>
                  </a:lnTo>
                  <a:lnTo>
                    <a:pt x="0" y="27432"/>
                  </a:lnTo>
                  <a:lnTo>
                    <a:pt x="0" y="630936"/>
                  </a:lnTo>
                  <a:lnTo>
                    <a:pt x="2024" y="641651"/>
                  </a:lnTo>
                  <a:lnTo>
                    <a:pt x="7620" y="650367"/>
                  </a:lnTo>
                  <a:lnTo>
                    <a:pt x="16073" y="656224"/>
                  </a:lnTo>
                  <a:lnTo>
                    <a:pt x="26670" y="658368"/>
                  </a:lnTo>
                  <a:lnTo>
                    <a:pt x="815340" y="658368"/>
                  </a:lnTo>
                  <a:lnTo>
                    <a:pt x="825936" y="656224"/>
                  </a:lnTo>
                  <a:lnTo>
                    <a:pt x="834390" y="650367"/>
                  </a:lnTo>
                  <a:lnTo>
                    <a:pt x="839985" y="641651"/>
                  </a:lnTo>
                  <a:lnTo>
                    <a:pt x="842010" y="6309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14479" y="3281216"/>
              <a:ext cx="1155191" cy="728427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5696845" y="3399077"/>
            <a:ext cx="70866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LSTM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7087996" y="3274314"/>
            <a:ext cx="1206500" cy="784225"/>
            <a:chOff x="7087996" y="3274314"/>
            <a:chExt cx="1206500" cy="784225"/>
          </a:xfrm>
        </p:grpSpPr>
        <p:pic>
          <p:nvPicPr>
            <p:cNvPr id="57" name="object 5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205344" y="3274314"/>
              <a:ext cx="899159" cy="72237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087996" y="3320034"/>
              <a:ext cx="1206258" cy="738377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7216774" y="3291840"/>
              <a:ext cx="843915" cy="657860"/>
            </a:xfrm>
            <a:custGeom>
              <a:avLst/>
              <a:gdLst/>
              <a:ahLst/>
              <a:cxnLst/>
              <a:rect l="l" t="t" r="r" b="b"/>
              <a:pathLst>
                <a:path w="843915" h="657860">
                  <a:moveTo>
                    <a:pt x="843534" y="630174"/>
                  </a:moveTo>
                  <a:lnTo>
                    <a:pt x="843534" y="27432"/>
                  </a:lnTo>
                  <a:lnTo>
                    <a:pt x="841390" y="16716"/>
                  </a:lnTo>
                  <a:lnTo>
                    <a:pt x="835533" y="8001"/>
                  </a:lnTo>
                  <a:lnTo>
                    <a:pt x="826817" y="2143"/>
                  </a:lnTo>
                  <a:lnTo>
                    <a:pt x="816102" y="0"/>
                  </a:lnTo>
                  <a:lnTo>
                    <a:pt x="28194" y="0"/>
                  </a:lnTo>
                  <a:lnTo>
                    <a:pt x="17359" y="2143"/>
                  </a:lnTo>
                  <a:lnTo>
                    <a:pt x="8381" y="8001"/>
                  </a:lnTo>
                  <a:lnTo>
                    <a:pt x="2262" y="16716"/>
                  </a:lnTo>
                  <a:lnTo>
                    <a:pt x="0" y="27432"/>
                  </a:lnTo>
                  <a:lnTo>
                    <a:pt x="0" y="630174"/>
                  </a:lnTo>
                  <a:lnTo>
                    <a:pt x="2262" y="640889"/>
                  </a:lnTo>
                  <a:lnTo>
                    <a:pt x="8382" y="649605"/>
                  </a:lnTo>
                  <a:lnTo>
                    <a:pt x="17359" y="655462"/>
                  </a:lnTo>
                  <a:lnTo>
                    <a:pt x="28194" y="657606"/>
                  </a:lnTo>
                  <a:lnTo>
                    <a:pt x="816102" y="657606"/>
                  </a:lnTo>
                  <a:lnTo>
                    <a:pt x="826817" y="655462"/>
                  </a:lnTo>
                  <a:lnTo>
                    <a:pt x="835532" y="649605"/>
                  </a:lnTo>
                  <a:lnTo>
                    <a:pt x="841390" y="640889"/>
                  </a:lnTo>
                  <a:lnTo>
                    <a:pt x="843534" y="630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098677" y="3285026"/>
              <a:ext cx="1158239" cy="727665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7284091" y="3402887"/>
            <a:ext cx="70866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LSTM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918851" y="5488680"/>
            <a:ext cx="1015365" cy="855980"/>
            <a:chOff x="3918851" y="5488680"/>
            <a:chExt cx="1015365" cy="855980"/>
          </a:xfrm>
        </p:grpSpPr>
        <p:pic>
          <p:nvPicPr>
            <p:cNvPr id="63" name="object 6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998099" y="5488680"/>
              <a:ext cx="850392" cy="855736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918851" y="5597652"/>
              <a:ext cx="1014983" cy="73914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4009529" y="5503164"/>
              <a:ext cx="794385" cy="795020"/>
            </a:xfrm>
            <a:custGeom>
              <a:avLst/>
              <a:gdLst/>
              <a:ahLst/>
              <a:cxnLst/>
              <a:rect l="l" t="t" r="r" b="b"/>
              <a:pathLst>
                <a:path w="794385" h="795020">
                  <a:moveTo>
                    <a:pt x="794004" y="761238"/>
                  </a:moveTo>
                  <a:lnTo>
                    <a:pt x="794004" y="32766"/>
                  </a:lnTo>
                  <a:lnTo>
                    <a:pt x="791337" y="19931"/>
                  </a:lnTo>
                  <a:lnTo>
                    <a:pt x="784098" y="9525"/>
                  </a:lnTo>
                  <a:lnTo>
                    <a:pt x="773430" y="2547"/>
                  </a:lnTo>
                  <a:lnTo>
                    <a:pt x="760476" y="0"/>
                  </a:lnTo>
                  <a:lnTo>
                    <a:pt x="32766" y="0"/>
                  </a:lnTo>
                  <a:lnTo>
                    <a:pt x="19931" y="2547"/>
                  </a:lnTo>
                  <a:lnTo>
                    <a:pt x="9525" y="9525"/>
                  </a:lnTo>
                  <a:lnTo>
                    <a:pt x="2547" y="19931"/>
                  </a:lnTo>
                  <a:lnTo>
                    <a:pt x="0" y="32766"/>
                  </a:lnTo>
                  <a:lnTo>
                    <a:pt x="0" y="761238"/>
                  </a:lnTo>
                  <a:lnTo>
                    <a:pt x="2547" y="774192"/>
                  </a:lnTo>
                  <a:lnTo>
                    <a:pt x="9525" y="784860"/>
                  </a:lnTo>
                  <a:lnTo>
                    <a:pt x="19931" y="792099"/>
                  </a:lnTo>
                  <a:lnTo>
                    <a:pt x="32766" y="794766"/>
                  </a:lnTo>
                  <a:lnTo>
                    <a:pt x="760476" y="794766"/>
                  </a:lnTo>
                  <a:lnTo>
                    <a:pt x="773430" y="792099"/>
                  </a:lnTo>
                  <a:lnTo>
                    <a:pt x="784098" y="784860"/>
                  </a:lnTo>
                  <a:lnTo>
                    <a:pt x="791337" y="774192"/>
                  </a:lnTo>
                  <a:lnTo>
                    <a:pt x="794004" y="761238"/>
                  </a:lnTo>
                  <a:close/>
                </a:path>
              </a:pathLst>
            </a:custGeom>
            <a:solidFill>
              <a:srgbClr val="ADD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009529" y="5503164"/>
              <a:ext cx="794385" cy="795020"/>
            </a:xfrm>
            <a:custGeom>
              <a:avLst/>
              <a:gdLst/>
              <a:ahLst/>
              <a:cxnLst/>
              <a:rect l="l" t="t" r="r" b="b"/>
              <a:pathLst>
                <a:path w="794385" h="795020">
                  <a:moveTo>
                    <a:pt x="0" y="32766"/>
                  </a:moveTo>
                  <a:lnTo>
                    <a:pt x="32766" y="0"/>
                  </a:lnTo>
                  <a:lnTo>
                    <a:pt x="760476" y="0"/>
                  </a:lnTo>
                  <a:lnTo>
                    <a:pt x="773430" y="2547"/>
                  </a:lnTo>
                  <a:lnTo>
                    <a:pt x="784098" y="9525"/>
                  </a:lnTo>
                  <a:lnTo>
                    <a:pt x="791337" y="19931"/>
                  </a:lnTo>
                  <a:lnTo>
                    <a:pt x="794004" y="32766"/>
                  </a:lnTo>
                  <a:lnTo>
                    <a:pt x="794004" y="761238"/>
                  </a:lnTo>
                  <a:lnTo>
                    <a:pt x="760476" y="794766"/>
                  </a:lnTo>
                  <a:lnTo>
                    <a:pt x="32766" y="794766"/>
                  </a:lnTo>
                  <a:lnTo>
                    <a:pt x="19931" y="792099"/>
                  </a:lnTo>
                  <a:lnTo>
                    <a:pt x="9525" y="784860"/>
                  </a:lnTo>
                  <a:lnTo>
                    <a:pt x="2547" y="774192"/>
                  </a:lnTo>
                  <a:lnTo>
                    <a:pt x="0" y="761238"/>
                  </a:lnTo>
                  <a:lnTo>
                    <a:pt x="0" y="32766"/>
                  </a:lnTo>
                  <a:close/>
                </a:path>
              </a:pathLst>
            </a:custGeom>
            <a:ln w="13627">
              <a:solidFill>
                <a:srgbClr val="ADD4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2567" y="5612130"/>
              <a:ext cx="960119" cy="68199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4117981" y="5684315"/>
            <a:ext cx="57785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545721" y="5485635"/>
            <a:ext cx="1015365" cy="859155"/>
            <a:chOff x="5545721" y="5485635"/>
            <a:chExt cx="1015365" cy="859155"/>
          </a:xfrm>
        </p:grpSpPr>
        <p:pic>
          <p:nvPicPr>
            <p:cNvPr id="70" name="object 7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624207" y="5485635"/>
              <a:ext cx="850392" cy="858781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545721" y="5597651"/>
              <a:ext cx="1014983" cy="73914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635637" y="5503163"/>
              <a:ext cx="794385" cy="795020"/>
            </a:xfrm>
            <a:custGeom>
              <a:avLst/>
              <a:gdLst/>
              <a:ahLst/>
              <a:cxnLst/>
              <a:rect l="l" t="t" r="r" b="b"/>
              <a:pathLst>
                <a:path w="794385" h="795020">
                  <a:moveTo>
                    <a:pt x="794004" y="761238"/>
                  </a:moveTo>
                  <a:lnTo>
                    <a:pt x="794004" y="32766"/>
                  </a:lnTo>
                  <a:lnTo>
                    <a:pt x="791456" y="19931"/>
                  </a:lnTo>
                  <a:lnTo>
                    <a:pt x="784479" y="9525"/>
                  </a:lnTo>
                  <a:lnTo>
                    <a:pt x="774072" y="2547"/>
                  </a:lnTo>
                  <a:lnTo>
                    <a:pt x="761238" y="0"/>
                  </a:lnTo>
                  <a:lnTo>
                    <a:pt x="33528" y="0"/>
                  </a:lnTo>
                  <a:lnTo>
                    <a:pt x="20573" y="2547"/>
                  </a:lnTo>
                  <a:lnTo>
                    <a:pt x="9905" y="9525"/>
                  </a:lnTo>
                  <a:lnTo>
                    <a:pt x="2666" y="19931"/>
                  </a:lnTo>
                  <a:lnTo>
                    <a:pt x="0" y="32766"/>
                  </a:lnTo>
                  <a:lnTo>
                    <a:pt x="0" y="761238"/>
                  </a:lnTo>
                  <a:lnTo>
                    <a:pt x="2667" y="774192"/>
                  </a:lnTo>
                  <a:lnTo>
                    <a:pt x="9906" y="784860"/>
                  </a:lnTo>
                  <a:lnTo>
                    <a:pt x="20574" y="792099"/>
                  </a:lnTo>
                  <a:lnTo>
                    <a:pt x="33528" y="794766"/>
                  </a:lnTo>
                  <a:lnTo>
                    <a:pt x="761238" y="794766"/>
                  </a:lnTo>
                  <a:lnTo>
                    <a:pt x="774072" y="792099"/>
                  </a:lnTo>
                  <a:lnTo>
                    <a:pt x="784479" y="784860"/>
                  </a:lnTo>
                  <a:lnTo>
                    <a:pt x="791456" y="774192"/>
                  </a:lnTo>
                  <a:lnTo>
                    <a:pt x="794004" y="761238"/>
                  </a:lnTo>
                  <a:close/>
                </a:path>
              </a:pathLst>
            </a:custGeom>
            <a:solidFill>
              <a:srgbClr val="ADD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635637" y="5503163"/>
              <a:ext cx="794385" cy="795020"/>
            </a:xfrm>
            <a:custGeom>
              <a:avLst/>
              <a:gdLst/>
              <a:ahLst/>
              <a:cxnLst/>
              <a:rect l="l" t="t" r="r" b="b"/>
              <a:pathLst>
                <a:path w="794385" h="795020">
                  <a:moveTo>
                    <a:pt x="0" y="32766"/>
                  </a:moveTo>
                  <a:lnTo>
                    <a:pt x="33528" y="0"/>
                  </a:lnTo>
                  <a:lnTo>
                    <a:pt x="761238" y="0"/>
                  </a:lnTo>
                  <a:lnTo>
                    <a:pt x="774072" y="2547"/>
                  </a:lnTo>
                  <a:lnTo>
                    <a:pt x="784479" y="9525"/>
                  </a:lnTo>
                  <a:lnTo>
                    <a:pt x="791456" y="19931"/>
                  </a:lnTo>
                  <a:lnTo>
                    <a:pt x="794004" y="32766"/>
                  </a:lnTo>
                  <a:lnTo>
                    <a:pt x="794004" y="761238"/>
                  </a:lnTo>
                  <a:lnTo>
                    <a:pt x="761238" y="794766"/>
                  </a:lnTo>
                  <a:lnTo>
                    <a:pt x="33528" y="794766"/>
                  </a:lnTo>
                  <a:lnTo>
                    <a:pt x="20574" y="792099"/>
                  </a:lnTo>
                  <a:lnTo>
                    <a:pt x="9906" y="784860"/>
                  </a:lnTo>
                  <a:lnTo>
                    <a:pt x="2667" y="774192"/>
                  </a:lnTo>
                  <a:lnTo>
                    <a:pt x="0" y="761238"/>
                  </a:lnTo>
                  <a:lnTo>
                    <a:pt x="0" y="32766"/>
                  </a:lnTo>
                  <a:close/>
                </a:path>
              </a:pathLst>
            </a:custGeom>
            <a:ln w="13627">
              <a:solidFill>
                <a:srgbClr val="ADD4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559437" y="5612129"/>
              <a:ext cx="960119" cy="681990"/>
            </a:xfrm>
            <a:prstGeom prst="rect">
              <a:avLst/>
            </a:prstGeom>
          </p:spPr>
        </p:pic>
      </p:grpSp>
      <p:sp>
        <p:nvSpPr>
          <p:cNvPr id="75" name="object 75"/>
          <p:cNvSpPr txBox="1"/>
          <p:nvPr/>
        </p:nvSpPr>
        <p:spPr>
          <a:xfrm>
            <a:off x="5744089" y="5684315"/>
            <a:ext cx="57785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7172591" y="5485635"/>
            <a:ext cx="1012190" cy="859155"/>
            <a:chOff x="7172591" y="5485635"/>
            <a:chExt cx="1012190" cy="859155"/>
          </a:xfrm>
        </p:grpSpPr>
        <p:pic>
          <p:nvPicPr>
            <p:cNvPr id="77" name="object 7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247267" y="5485635"/>
              <a:ext cx="850392" cy="858781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172591" y="5597651"/>
              <a:ext cx="1011936" cy="739140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7258697" y="5503163"/>
              <a:ext cx="795020" cy="795020"/>
            </a:xfrm>
            <a:custGeom>
              <a:avLst/>
              <a:gdLst/>
              <a:ahLst/>
              <a:cxnLst/>
              <a:rect l="l" t="t" r="r" b="b"/>
              <a:pathLst>
                <a:path w="795020" h="795020">
                  <a:moveTo>
                    <a:pt x="794766" y="761237"/>
                  </a:moveTo>
                  <a:lnTo>
                    <a:pt x="794766" y="32765"/>
                  </a:lnTo>
                  <a:lnTo>
                    <a:pt x="792218" y="19931"/>
                  </a:lnTo>
                  <a:lnTo>
                    <a:pt x="785241" y="9524"/>
                  </a:lnTo>
                  <a:lnTo>
                    <a:pt x="774834" y="2547"/>
                  </a:lnTo>
                  <a:lnTo>
                    <a:pt x="762000" y="0"/>
                  </a:lnTo>
                  <a:lnTo>
                    <a:pt x="33528" y="0"/>
                  </a:lnTo>
                  <a:lnTo>
                    <a:pt x="20573" y="2547"/>
                  </a:lnTo>
                  <a:lnTo>
                    <a:pt x="9905" y="9524"/>
                  </a:lnTo>
                  <a:lnTo>
                    <a:pt x="2666" y="19931"/>
                  </a:lnTo>
                  <a:lnTo>
                    <a:pt x="0" y="32765"/>
                  </a:lnTo>
                  <a:lnTo>
                    <a:pt x="0" y="761237"/>
                  </a:lnTo>
                  <a:lnTo>
                    <a:pt x="2667" y="774191"/>
                  </a:lnTo>
                  <a:lnTo>
                    <a:pt x="9906" y="784859"/>
                  </a:lnTo>
                  <a:lnTo>
                    <a:pt x="20574" y="792098"/>
                  </a:lnTo>
                  <a:lnTo>
                    <a:pt x="33528" y="794765"/>
                  </a:lnTo>
                  <a:lnTo>
                    <a:pt x="762000" y="794765"/>
                  </a:lnTo>
                  <a:lnTo>
                    <a:pt x="774834" y="792098"/>
                  </a:lnTo>
                  <a:lnTo>
                    <a:pt x="785241" y="784859"/>
                  </a:lnTo>
                  <a:lnTo>
                    <a:pt x="792218" y="774191"/>
                  </a:lnTo>
                  <a:lnTo>
                    <a:pt x="794766" y="761237"/>
                  </a:lnTo>
                  <a:close/>
                </a:path>
              </a:pathLst>
            </a:custGeom>
            <a:solidFill>
              <a:srgbClr val="ADD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258697" y="5503163"/>
              <a:ext cx="795020" cy="795020"/>
            </a:xfrm>
            <a:custGeom>
              <a:avLst/>
              <a:gdLst/>
              <a:ahLst/>
              <a:cxnLst/>
              <a:rect l="l" t="t" r="r" b="b"/>
              <a:pathLst>
                <a:path w="795020" h="795020">
                  <a:moveTo>
                    <a:pt x="0" y="32765"/>
                  </a:moveTo>
                  <a:lnTo>
                    <a:pt x="33528" y="0"/>
                  </a:lnTo>
                  <a:lnTo>
                    <a:pt x="762000" y="0"/>
                  </a:lnTo>
                  <a:lnTo>
                    <a:pt x="774834" y="2547"/>
                  </a:lnTo>
                  <a:lnTo>
                    <a:pt x="785241" y="9524"/>
                  </a:lnTo>
                  <a:lnTo>
                    <a:pt x="792218" y="19931"/>
                  </a:lnTo>
                  <a:lnTo>
                    <a:pt x="794766" y="32765"/>
                  </a:lnTo>
                  <a:lnTo>
                    <a:pt x="794766" y="761237"/>
                  </a:lnTo>
                  <a:lnTo>
                    <a:pt x="762000" y="794765"/>
                  </a:lnTo>
                  <a:lnTo>
                    <a:pt x="33528" y="794765"/>
                  </a:lnTo>
                  <a:lnTo>
                    <a:pt x="20574" y="792098"/>
                  </a:lnTo>
                  <a:lnTo>
                    <a:pt x="9906" y="784859"/>
                  </a:lnTo>
                  <a:lnTo>
                    <a:pt x="2667" y="774191"/>
                  </a:lnTo>
                  <a:lnTo>
                    <a:pt x="0" y="761237"/>
                  </a:lnTo>
                  <a:lnTo>
                    <a:pt x="0" y="32765"/>
                  </a:lnTo>
                  <a:close/>
                </a:path>
              </a:pathLst>
            </a:custGeom>
            <a:ln w="13627">
              <a:solidFill>
                <a:srgbClr val="ADD4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185545" y="5612129"/>
              <a:ext cx="957072" cy="681990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7368673" y="5684315"/>
            <a:ext cx="57785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346333" y="2686824"/>
            <a:ext cx="3355975" cy="1609090"/>
          </a:xfrm>
          <a:custGeom>
            <a:avLst/>
            <a:gdLst/>
            <a:ahLst/>
            <a:cxnLst/>
            <a:rect l="l" t="t" r="r" b="b"/>
            <a:pathLst>
              <a:path w="3355975" h="1609089">
                <a:moveTo>
                  <a:pt x="41148" y="1452333"/>
                </a:moveTo>
                <a:lnTo>
                  <a:pt x="0" y="1450848"/>
                </a:lnTo>
                <a:lnTo>
                  <a:pt x="41148" y="1541805"/>
                </a:lnTo>
                <a:lnTo>
                  <a:pt x="41148" y="1472946"/>
                </a:lnTo>
                <a:lnTo>
                  <a:pt x="41148" y="1452333"/>
                </a:lnTo>
                <a:close/>
              </a:path>
              <a:path w="3355975" h="1609089">
                <a:moveTo>
                  <a:pt x="91440" y="1249680"/>
                </a:moveTo>
                <a:lnTo>
                  <a:pt x="49530" y="1248156"/>
                </a:lnTo>
                <a:lnTo>
                  <a:pt x="41910" y="1452372"/>
                </a:lnTo>
                <a:lnTo>
                  <a:pt x="83058" y="1453857"/>
                </a:lnTo>
                <a:lnTo>
                  <a:pt x="83845" y="1453896"/>
                </a:lnTo>
                <a:lnTo>
                  <a:pt x="91440" y="1249680"/>
                </a:lnTo>
                <a:close/>
              </a:path>
              <a:path w="3355975" h="1609089">
                <a:moveTo>
                  <a:pt x="125730" y="1455420"/>
                </a:moveTo>
                <a:lnTo>
                  <a:pt x="83845" y="1453896"/>
                </a:lnTo>
                <a:lnTo>
                  <a:pt x="41910" y="1452372"/>
                </a:lnTo>
                <a:lnTo>
                  <a:pt x="41910" y="1472984"/>
                </a:lnTo>
                <a:lnTo>
                  <a:pt x="41148" y="1472946"/>
                </a:lnTo>
                <a:lnTo>
                  <a:pt x="41910" y="1472996"/>
                </a:lnTo>
                <a:lnTo>
                  <a:pt x="41910" y="1543494"/>
                </a:lnTo>
                <a:lnTo>
                  <a:pt x="57912" y="1578864"/>
                </a:lnTo>
                <a:lnTo>
                  <a:pt x="125730" y="1455420"/>
                </a:lnTo>
                <a:close/>
              </a:path>
              <a:path w="3355975" h="1609089">
                <a:moveTo>
                  <a:pt x="131064" y="461772"/>
                </a:moveTo>
                <a:lnTo>
                  <a:pt x="89916" y="462508"/>
                </a:lnTo>
                <a:lnTo>
                  <a:pt x="89916" y="483870"/>
                </a:lnTo>
                <a:lnTo>
                  <a:pt x="48006" y="484632"/>
                </a:lnTo>
                <a:lnTo>
                  <a:pt x="89433" y="483870"/>
                </a:lnTo>
                <a:lnTo>
                  <a:pt x="89916" y="483870"/>
                </a:lnTo>
                <a:lnTo>
                  <a:pt x="89916" y="462508"/>
                </a:lnTo>
                <a:lnTo>
                  <a:pt x="89433" y="462521"/>
                </a:lnTo>
                <a:lnTo>
                  <a:pt x="79248" y="0"/>
                </a:lnTo>
                <a:lnTo>
                  <a:pt x="37338" y="0"/>
                </a:lnTo>
                <a:lnTo>
                  <a:pt x="47536" y="463283"/>
                </a:lnTo>
                <a:lnTo>
                  <a:pt x="5334" y="464058"/>
                </a:lnTo>
                <a:lnTo>
                  <a:pt x="70866" y="589026"/>
                </a:lnTo>
                <a:lnTo>
                  <a:pt x="89916" y="548754"/>
                </a:lnTo>
                <a:lnTo>
                  <a:pt x="131064" y="461772"/>
                </a:lnTo>
                <a:close/>
              </a:path>
              <a:path w="3355975" h="1609089">
                <a:moveTo>
                  <a:pt x="1281684" y="930402"/>
                </a:moveTo>
                <a:lnTo>
                  <a:pt x="1156716" y="866394"/>
                </a:lnTo>
                <a:lnTo>
                  <a:pt x="1156208" y="908024"/>
                </a:lnTo>
                <a:lnTo>
                  <a:pt x="492252" y="899160"/>
                </a:lnTo>
                <a:lnTo>
                  <a:pt x="492252" y="941070"/>
                </a:lnTo>
                <a:lnTo>
                  <a:pt x="1155192" y="949921"/>
                </a:lnTo>
                <a:lnTo>
                  <a:pt x="1155700" y="949934"/>
                </a:lnTo>
                <a:lnTo>
                  <a:pt x="1155192" y="992124"/>
                </a:lnTo>
                <a:lnTo>
                  <a:pt x="1176528" y="981710"/>
                </a:lnTo>
                <a:lnTo>
                  <a:pt x="1281684" y="930402"/>
                </a:lnTo>
                <a:close/>
              </a:path>
              <a:path w="3355975" h="1609089">
                <a:moveTo>
                  <a:pt x="1764792" y="472440"/>
                </a:moveTo>
                <a:lnTo>
                  <a:pt x="1722882" y="472935"/>
                </a:lnTo>
                <a:lnTo>
                  <a:pt x="1722882" y="493776"/>
                </a:lnTo>
                <a:lnTo>
                  <a:pt x="1680972" y="494538"/>
                </a:lnTo>
                <a:lnTo>
                  <a:pt x="1716024" y="493890"/>
                </a:lnTo>
                <a:lnTo>
                  <a:pt x="1722882" y="493776"/>
                </a:lnTo>
                <a:lnTo>
                  <a:pt x="1722882" y="472935"/>
                </a:lnTo>
                <a:lnTo>
                  <a:pt x="1722577" y="472948"/>
                </a:lnTo>
                <a:lnTo>
                  <a:pt x="1680972" y="473443"/>
                </a:lnTo>
                <a:lnTo>
                  <a:pt x="1716024" y="473024"/>
                </a:lnTo>
                <a:lnTo>
                  <a:pt x="1722577" y="472948"/>
                </a:lnTo>
                <a:lnTo>
                  <a:pt x="1716024" y="9906"/>
                </a:lnTo>
                <a:lnTo>
                  <a:pt x="1680972" y="10553"/>
                </a:lnTo>
                <a:lnTo>
                  <a:pt x="1674876" y="10668"/>
                </a:lnTo>
                <a:lnTo>
                  <a:pt x="1680705" y="473443"/>
                </a:lnTo>
                <a:lnTo>
                  <a:pt x="1638300" y="473964"/>
                </a:lnTo>
                <a:lnTo>
                  <a:pt x="1703070" y="599694"/>
                </a:lnTo>
                <a:lnTo>
                  <a:pt x="1722882" y="558838"/>
                </a:lnTo>
                <a:lnTo>
                  <a:pt x="1764792" y="472440"/>
                </a:lnTo>
                <a:close/>
              </a:path>
              <a:path w="3355975" h="1609089">
                <a:moveTo>
                  <a:pt x="1765554" y="1482852"/>
                </a:moveTo>
                <a:lnTo>
                  <a:pt x="1723644" y="1482852"/>
                </a:lnTo>
                <a:lnTo>
                  <a:pt x="1723644" y="1259586"/>
                </a:lnTo>
                <a:lnTo>
                  <a:pt x="1681734" y="1259586"/>
                </a:lnTo>
                <a:lnTo>
                  <a:pt x="1681734" y="1482852"/>
                </a:lnTo>
                <a:lnTo>
                  <a:pt x="1639824" y="1482852"/>
                </a:lnTo>
                <a:lnTo>
                  <a:pt x="1681734" y="1567180"/>
                </a:lnTo>
                <a:lnTo>
                  <a:pt x="1702308" y="1608582"/>
                </a:lnTo>
                <a:lnTo>
                  <a:pt x="1723644" y="1566164"/>
                </a:lnTo>
                <a:lnTo>
                  <a:pt x="1765554" y="1482852"/>
                </a:lnTo>
                <a:close/>
              </a:path>
              <a:path w="3355975" h="1609089">
                <a:moveTo>
                  <a:pt x="2869679" y="934974"/>
                </a:moveTo>
                <a:lnTo>
                  <a:pt x="2765285" y="882472"/>
                </a:lnTo>
                <a:lnTo>
                  <a:pt x="2765285" y="913638"/>
                </a:lnTo>
                <a:lnTo>
                  <a:pt x="2744317" y="913523"/>
                </a:lnTo>
                <a:lnTo>
                  <a:pt x="2764523" y="913625"/>
                </a:lnTo>
                <a:lnTo>
                  <a:pt x="2765285" y="913638"/>
                </a:lnTo>
                <a:lnTo>
                  <a:pt x="2765285" y="882472"/>
                </a:lnTo>
                <a:lnTo>
                  <a:pt x="2743949" y="871728"/>
                </a:lnTo>
                <a:lnTo>
                  <a:pt x="2743949" y="913511"/>
                </a:lnTo>
                <a:lnTo>
                  <a:pt x="2125967" y="909828"/>
                </a:lnTo>
                <a:lnTo>
                  <a:pt x="2125205" y="951738"/>
                </a:lnTo>
                <a:lnTo>
                  <a:pt x="2743949" y="955421"/>
                </a:lnTo>
                <a:lnTo>
                  <a:pt x="2743949" y="997458"/>
                </a:lnTo>
                <a:lnTo>
                  <a:pt x="2765285" y="986853"/>
                </a:lnTo>
                <a:lnTo>
                  <a:pt x="2869679" y="934974"/>
                </a:lnTo>
                <a:close/>
              </a:path>
              <a:path w="3355975" h="1609089">
                <a:moveTo>
                  <a:pt x="3352800" y="477012"/>
                </a:moveTo>
                <a:lnTo>
                  <a:pt x="3311652" y="477748"/>
                </a:lnTo>
                <a:lnTo>
                  <a:pt x="3311652" y="498348"/>
                </a:lnTo>
                <a:lnTo>
                  <a:pt x="3269742" y="499110"/>
                </a:lnTo>
                <a:lnTo>
                  <a:pt x="3311194" y="498348"/>
                </a:lnTo>
                <a:lnTo>
                  <a:pt x="3311652" y="498348"/>
                </a:lnTo>
                <a:lnTo>
                  <a:pt x="3311652" y="477748"/>
                </a:lnTo>
                <a:lnTo>
                  <a:pt x="3311194" y="477761"/>
                </a:lnTo>
                <a:lnTo>
                  <a:pt x="3300984" y="9906"/>
                </a:lnTo>
                <a:lnTo>
                  <a:pt x="3259836" y="10668"/>
                </a:lnTo>
                <a:lnTo>
                  <a:pt x="3269323" y="478523"/>
                </a:lnTo>
                <a:lnTo>
                  <a:pt x="3227070" y="479298"/>
                </a:lnTo>
                <a:lnTo>
                  <a:pt x="3292602" y="603504"/>
                </a:lnTo>
                <a:lnTo>
                  <a:pt x="3311652" y="563473"/>
                </a:lnTo>
                <a:lnTo>
                  <a:pt x="3352800" y="477012"/>
                </a:lnTo>
                <a:close/>
              </a:path>
              <a:path w="3355975" h="1609089">
                <a:moveTo>
                  <a:pt x="3355835" y="1459992"/>
                </a:moveTo>
                <a:lnTo>
                  <a:pt x="3313163" y="1460246"/>
                </a:lnTo>
                <a:lnTo>
                  <a:pt x="3313011" y="1460246"/>
                </a:lnTo>
                <a:lnTo>
                  <a:pt x="3271253" y="1460500"/>
                </a:lnTo>
                <a:lnTo>
                  <a:pt x="3293351" y="1460360"/>
                </a:lnTo>
                <a:lnTo>
                  <a:pt x="3313011" y="1460246"/>
                </a:lnTo>
                <a:lnTo>
                  <a:pt x="3311639" y="1262634"/>
                </a:lnTo>
                <a:lnTo>
                  <a:pt x="3271253" y="1263357"/>
                </a:lnTo>
                <a:lnTo>
                  <a:pt x="3269729" y="1263396"/>
                </a:lnTo>
                <a:lnTo>
                  <a:pt x="3271101" y="1460500"/>
                </a:lnTo>
                <a:lnTo>
                  <a:pt x="3229343" y="1460754"/>
                </a:lnTo>
                <a:lnTo>
                  <a:pt x="3293351" y="1586484"/>
                </a:lnTo>
                <a:lnTo>
                  <a:pt x="3313163" y="1546364"/>
                </a:lnTo>
                <a:lnTo>
                  <a:pt x="3355835" y="1459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4" name="object 84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2984639" y="5769864"/>
            <a:ext cx="1066800" cy="681227"/>
          </a:xfrm>
          <a:prstGeom prst="rect">
            <a:avLst/>
          </a:prstGeom>
        </p:spPr>
      </p:pic>
      <p:sp>
        <p:nvSpPr>
          <p:cNvPr id="85" name="object 85"/>
          <p:cNvSpPr txBox="1"/>
          <p:nvPr/>
        </p:nvSpPr>
        <p:spPr>
          <a:xfrm>
            <a:off x="3169291" y="5841287"/>
            <a:ext cx="68897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-10" dirty="0">
                <a:latin typeface="Calibri"/>
                <a:cs typeface="Calibri"/>
              </a:rPr>
              <a:t>Label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ts val="160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0323" y="1332605"/>
            <a:ext cx="528002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85"/>
              </a:lnSpc>
            </a:pPr>
            <a:r>
              <a:rPr sz="3150" b="1" dirty="0">
                <a:solidFill>
                  <a:srgbClr val="FFFFFF"/>
                </a:solidFill>
                <a:latin typeface="Arial"/>
                <a:cs typeface="Arial"/>
              </a:rPr>
              <a:t>Participants’</a:t>
            </a:r>
            <a:r>
              <a:rPr sz="315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b="1" spc="-10" dirty="0">
                <a:solidFill>
                  <a:srgbClr val="FFFFFF"/>
                </a:solidFill>
                <a:latin typeface="Arial"/>
                <a:cs typeface="Arial"/>
              </a:rPr>
              <a:t>Demographics</a:t>
            </a:r>
            <a:endParaRPr sz="31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6557" y="1265682"/>
            <a:ext cx="7729220" cy="609600"/>
          </a:xfrm>
          <a:prstGeom prst="rect">
            <a:avLst/>
          </a:prstGeom>
          <a:solidFill>
            <a:srgbClr val="6125ED"/>
          </a:solidFill>
        </p:spPr>
        <p:txBody>
          <a:bodyPr vert="horz" wrap="square" lIns="0" tIns="298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dirty="0">
                <a:solidFill>
                  <a:srgbClr val="FFFFFF"/>
                </a:solidFill>
              </a:rPr>
              <a:t>Participants’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Demographics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04355" y="2788158"/>
            <a:ext cx="3034030" cy="1430020"/>
            <a:chOff x="604355" y="2788158"/>
            <a:chExt cx="3034030" cy="14300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4355" y="2788158"/>
              <a:ext cx="1375489" cy="14295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4942" y="2788158"/>
              <a:ext cx="1363353" cy="142951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23805" y="3087116"/>
            <a:ext cx="330200" cy="747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700" spc="-50" dirty="0">
                <a:latin typeface="Calibri"/>
                <a:cs typeface="Calibri"/>
              </a:rPr>
              <a:t>4</a:t>
            </a:r>
            <a:endParaRPr sz="4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4661" y="4011942"/>
            <a:ext cx="2385060" cy="1178560"/>
          </a:xfrm>
          <a:custGeom>
            <a:avLst/>
            <a:gdLst/>
            <a:ahLst/>
            <a:cxnLst/>
            <a:rect l="l" t="t" r="r" b="b"/>
            <a:pathLst>
              <a:path w="2385060" h="1178560">
                <a:moveTo>
                  <a:pt x="2385060" y="48768"/>
                </a:moveTo>
                <a:lnTo>
                  <a:pt x="2381173" y="29895"/>
                </a:lnTo>
                <a:lnTo>
                  <a:pt x="2370582" y="14376"/>
                </a:lnTo>
                <a:lnTo>
                  <a:pt x="2354834" y="3860"/>
                </a:lnTo>
                <a:lnTo>
                  <a:pt x="2335530" y="0"/>
                </a:lnTo>
                <a:lnTo>
                  <a:pt x="49530" y="0"/>
                </a:lnTo>
                <a:lnTo>
                  <a:pt x="30213" y="3860"/>
                </a:lnTo>
                <a:lnTo>
                  <a:pt x="14478" y="14376"/>
                </a:lnTo>
                <a:lnTo>
                  <a:pt x="3873" y="29895"/>
                </a:lnTo>
                <a:lnTo>
                  <a:pt x="0" y="48768"/>
                </a:lnTo>
                <a:lnTo>
                  <a:pt x="0" y="1128522"/>
                </a:lnTo>
                <a:lnTo>
                  <a:pt x="3873" y="1147826"/>
                </a:lnTo>
                <a:lnTo>
                  <a:pt x="14478" y="1163574"/>
                </a:lnTo>
                <a:lnTo>
                  <a:pt x="30213" y="1174165"/>
                </a:lnTo>
                <a:lnTo>
                  <a:pt x="49530" y="1178052"/>
                </a:lnTo>
                <a:lnTo>
                  <a:pt x="2335530" y="1178052"/>
                </a:lnTo>
                <a:lnTo>
                  <a:pt x="2354834" y="1174165"/>
                </a:lnTo>
                <a:lnTo>
                  <a:pt x="2370582" y="1163574"/>
                </a:lnTo>
                <a:lnTo>
                  <a:pt x="2381173" y="1147826"/>
                </a:lnTo>
                <a:lnTo>
                  <a:pt x="2385060" y="1128522"/>
                </a:lnTo>
                <a:lnTo>
                  <a:pt x="2385060" y="48768"/>
                </a:lnTo>
                <a:close/>
              </a:path>
            </a:pathLst>
          </a:custGeom>
          <a:solidFill>
            <a:srgbClr val="612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82581" y="3087116"/>
            <a:ext cx="1569085" cy="20212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08990">
              <a:lnSpc>
                <a:spcPct val="100000"/>
              </a:lnSpc>
              <a:spcBef>
                <a:spcPts val="135"/>
              </a:spcBef>
            </a:pPr>
            <a:r>
              <a:rPr sz="4700" spc="-50" dirty="0">
                <a:latin typeface="Calibri"/>
                <a:cs typeface="Calibri"/>
              </a:rPr>
              <a:t>6</a:t>
            </a:r>
            <a:endParaRPr sz="4700">
              <a:latin typeface="Calibri"/>
              <a:cs typeface="Calibri"/>
            </a:endParaRPr>
          </a:p>
          <a:p>
            <a:pPr marL="140970">
              <a:lnSpc>
                <a:spcPct val="100000"/>
              </a:lnSpc>
              <a:spcBef>
                <a:spcPts val="1995"/>
              </a:spcBef>
            </a:pPr>
            <a:r>
              <a:rPr sz="2450" dirty="0">
                <a:solidFill>
                  <a:srgbClr val="FFFFFF"/>
                </a:solidFill>
                <a:latin typeface="Calibri"/>
                <a:cs typeface="Calibri"/>
              </a:rPr>
              <a:t>Mean</a:t>
            </a:r>
            <a:r>
              <a:rPr sz="245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alibri"/>
                <a:cs typeface="Calibri"/>
              </a:rPr>
              <a:t>Age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50" dirty="0">
                <a:solidFill>
                  <a:srgbClr val="FFFFFF"/>
                </a:solidFill>
                <a:latin typeface="Calibri"/>
                <a:cs typeface="Calibri"/>
              </a:rPr>
              <a:t>57.1</a:t>
            </a:r>
            <a:r>
              <a:rPr sz="24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FFFFFF"/>
                </a:solidFill>
                <a:latin typeface="Calibri"/>
                <a:cs typeface="Calibri"/>
              </a:rPr>
              <a:t>yrs.</a:t>
            </a:r>
            <a:r>
              <a:rPr sz="2450" spc="-25" dirty="0">
                <a:solidFill>
                  <a:srgbClr val="FFFFFF"/>
                </a:solidFill>
                <a:latin typeface="Calibri"/>
                <a:cs typeface="Calibri"/>
              </a:rPr>
              <a:t> old</a:t>
            </a:r>
            <a:endParaRPr sz="2450">
              <a:latin typeface="Calibri"/>
              <a:cs typeface="Calibri"/>
            </a:endParaRPr>
          </a:p>
          <a:p>
            <a:pPr marL="170180">
              <a:lnSpc>
                <a:spcPct val="100000"/>
              </a:lnSpc>
              <a:spcBef>
                <a:spcPts val="55"/>
              </a:spcBef>
            </a:pPr>
            <a:r>
              <a:rPr sz="175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750" dirty="0">
                <a:solidFill>
                  <a:srgbClr val="FFFFFF"/>
                </a:solidFill>
                <a:latin typeface="Cambria"/>
                <a:cs typeface="Cambria"/>
              </a:rPr>
              <a:t>𝜎</a:t>
            </a:r>
            <a:r>
              <a:rPr sz="175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50" spc="330" dirty="0">
                <a:solidFill>
                  <a:srgbClr val="FFFFFF"/>
                </a:solidFill>
                <a:latin typeface="Cambria"/>
                <a:cs typeface="Cambria"/>
              </a:rPr>
              <a:t>=</a:t>
            </a:r>
            <a:r>
              <a:rPr sz="175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Cambria"/>
                <a:cs typeface="Cambria"/>
              </a:rPr>
              <a:t>15.059</a:t>
            </a:r>
            <a:r>
              <a:rPr sz="1750" spc="-1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7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04316" y="2076214"/>
            <a:ext cx="90170" cy="3322320"/>
            <a:chOff x="3804316" y="2076214"/>
            <a:chExt cx="90170" cy="3322320"/>
          </a:xfrm>
        </p:grpSpPr>
        <p:sp>
          <p:nvSpPr>
            <p:cNvPr id="11" name="object 11"/>
            <p:cNvSpPr/>
            <p:nvPr/>
          </p:nvSpPr>
          <p:spPr>
            <a:xfrm>
              <a:off x="3809885" y="2081783"/>
              <a:ext cx="78740" cy="3310890"/>
            </a:xfrm>
            <a:custGeom>
              <a:avLst/>
              <a:gdLst/>
              <a:ahLst/>
              <a:cxnLst/>
              <a:rect l="l" t="t" r="r" b="b"/>
              <a:pathLst>
                <a:path w="78739" h="3310890">
                  <a:moveTo>
                    <a:pt x="9144" y="0"/>
                  </a:moveTo>
                  <a:lnTo>
                    <a:pt x="6096" y="0"/>
                  </a:lnTo>
                  <a:lnTo>
                    <a:pt x="0" y="5334"/>
                  </a:lnTo>
                  <a:lnTo>
                    <a:pt x="0" y="9905"/>
                  </a:lnTo>
                  <a:lnTo>
                    <a:pt x="1219" y="5549"/>
                  </a:lnTo>
                  <a:lnTo>
                    <a:pt x="3517" y="2628"/>
                  </a:lnTo>
                  <a:lnTo>
                    <a:pt x="7620" y="762"/>
                  </a:lnTo>
                  <a:lnTo>
                    <a:pt x="9144" y="0"/>
                  </a:lnTo>
                  <a:close/>
                </a:path>
                <a:path w="78739" h="3310890">
                  <a:moveTo>
                    <a:pt x="65532" y="3310849"/>
                  </a:moveTo>
                  <a:lnTo>
                    <a:pt x="10668" y="3310128"/>
                  </a:lnTo>
                  <a:lnTo>
                    <a:pt x="7620" y="3309366"/>
                  </a:lnTo>
                  <a:lnTo>
                    <a:pt x="6858" y="3308604"/>
                  </a:lnTo>
                  <a:lnTo>
                    <a:pt x="5334" y="3307842"/>
                  </a:lnTo>
                  <a:lnTo>
                    <a:pt x="3048" y="3305556"/>
                  </a:lnTo>
                  <a:lnTo>
                    <a:pt x="2286" y="3305556"/>
                  </a:lnTo>
                  <a:lnTo>
                    <a:pt x="2286" y="3304032"/>
                  </a:lnTo>
                  <a:lnTo>
                    <a:pt x="1524" y="3303270"/>
                  </a:lnTo>
                  <a:lnTo>
                    <a:pt x="762" y="3303270"/>
                  </a:lnTo>
                  <a:lnTo>
                    <a:pt x="762" y="3300222"/>
                  </a:lnTo>
                  <a:lnTo>
                    <a:pt x="0" y="3300222"/>
                  </a:lnTo>
                  <a:lnTo>
                    <a:pt x="0" y="3304793"/>
                  </a:lnTo>
                  <a:lnTo>
                    <a:pt x="6096" y="3310890"/>
                  </a:lnTo>
                  <a:lnTo>
                    <a:pt x="65532" y="3310849"/>
                  </a:lnTo>
                  <a:close/>
                </a:path>
                <a:path w="78739" h="3310890">
                  <a:moveTo>
                    <a:pt x="78486" y="3304794"/>
                  </a:moveTo>
                  <a:lnTo>
                    <a:pt x="78486" y="9143"/>
                  </a:lnTo>
                  <a:lnTo>
                    <a:pt x="77724" y="3300984"/>
                  </a:lnTo>
                  <a:lnTo>
                    <a:pt x="76809" y="3304794"/>
                  </a:lnTo>
                  <a:lnTo>
                    <a:pt x="74380" y="3307842"/>
                  </a:lnTo>
                  <a:lnTo>
                    <a:pt x="70866" y="3309366"/>
                  </a:lnTo>
                  <a:lnTo>
                    <a:pt x="68580" y="3310128"/>
                  </a:lnTo>
                  <a:lnTo>
                    <a:pt x="68580" y="3310890"/>
                  </a:lnTo>
                  <a:lnTo>
                    <a:pt x="72390" y="3310890"/>
                  </a:lnTo>
                  <a:lnTo>
                    <a:pt x="78486" y="3304794"/>
                  </a:lnTo>
                  <a:close/>
                </a:path>
                <a:path w="78739" h="3310890">
                  <a:moveTo>
                    <a:pt x="78486" y="9144"/>
                  </a:moveTo>
                  <a:lnTo>
                    <a:pt x="78486" y="5334"/>
                  </a:lnTo>
                  <a:lnTo>
                    <a:pt x="72389" y="0"/>
                  </a:lnTo>
                  <a:lnTo>
                    <a:pt x="69342" y="0"/>
                  </a:lnTo>
                  <a:lnTo>
                    <a:pt x="71627" y="762"/>
                  </a:lnTo>
                  <a:lnTo>
                    <a:pt x="73151" y="1524"/>
                  </a:lnTo>
                  <a:lnTo>
                    <a:pt x="76200" y="4572"/>
                  </a:lnTo>
                  <a:lnTo>
                    <a:pt x="76200" y="6096"/>
                  </a:lnTo>
                  <a:lnTo>
                    <a:pt x="76962" y="6096"/>
                  </a:lnTo>
                  <a:lnTo>
                    <a:pt x="77724" y="6858"/>
                  </a:lnTo>
                  <a:lnTo>
                    <a:pt x="77724" y="9144"/>
                  </a:lnTo>
                  <a:lnTo>
                    <a:pt x="78486" y="9144"/>
                  </a:lnTo>
                  <a:close/>
                </a:path>
              </a:pathLst>
            </a:custGeom>
            <a:solidFill>
              <a:srgbClr val="612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09885" y="2081783"/>
              <a:ext cx="78740" cy="3310890"/>
            </a:xfrm>
            <a:custGeom>
              <a:avLst/>
              <a:gdLst/>
              <a:ahLst/>
              <a:cxnLst/>
              <a:rect l="l" t="t" r="r" b="b"/>
              <a:pathLst>
                <a:path w="78739" h="3310890">
                  <a:moveTo>
                    <a:pt x="72390" y="3310890"/>
                  </a:moveTo>
                  <a:lnTo>
                    <a:pt x="68580" y="3310890"/>
                  </a:lnTo>
                  <a:lnTo>
                    <a:pt x="65532" y="3310849"/>
                  </a:lnTo>
                  <a:lnTo>
                    <a:pt x="12954" y="3310890"/>
                  </a:lnTo>
                  <a:lnTo>
                    <a:pt x="6096" y="3310890"/>
                  </a:lnTo>
                  <a:lnTo>
                    <a:pt x="0" y="3304794"/>
                  </a:lnTo>
                  <a:lnTo>
                    <a:pt x="0" y="3300222"/>
                  </a:lnTo>
                  <a:lnTo>
                    <a:pt x="0" y="3297936"/>
                  </a:lnTo>
                  <a:lnTo>
                    <a:pt x="0" y="12953"/>
                  </a:lnTo>
                  <a:lnTo>
                    <a:pt x="0" y="9905"/>
                  </a:lnTo>
                  <a:lnTo>
                    <a:pt x="0" y="5334"/>
                  </a:lnTo>
                  <a:lnTo>
                    <a:pt x="6096" y="0"/>
                  </a:lnTo>
                  <a:lnTo>
                    <a:pt x="9144" y="0"/>
                  </a:lnTo>
                  <a:lnTo>
                    <a:pt x="12954" y="0"/>
                  </a:lnTo>
                  <a:lnTo>
                    <a:pt x="65532" y="0"/>
                  </a:lnTo>
                  <a:lnTo>
                    <a:pt x="72390" y="0"/>
                  </a:lnTo>
                </a:path>
                <a:path w="78739" h="3310890">
                  <a:moveTo>
                    <a:pt x="69342" y="0"/>
                  </a:moveTo>
                  <a:lnTo>
                    <a:pt x="72389" y="0"/>
                  </a:lnTo>
                  <a:lnTo>
                    <a:pt x="78486" y="5334"/>
                  </a:lnTo>
                  <a:lnTo>
                    <a:pt x="78486" y="9144"/>
                  </a:lnTo>
                  <a:lnTo>
                    <a:pt x="78485" y="12953"/>
                  </a:lnTo>
                  <a:lnTo>
                    <a:pt x="78486" y="3297936"/>
                  </a:lnTo>
                  <a:lnTo>
                    <a:pt x="78486" y="3304794"/>
                  </a:lnTo>
                  <a:lnTo>
                    <a:pt x="72390" y="3310890"/>
                  </a:lnTo>
                  <a:lnTo>
                    <a:pt x="68580" y="3310890"/>
                  </a:lnTo>
                </a:path>
              </a:pathLst>
            </a:custGeom>
            <a:ln w="11137">
              <a:solidFill>
                <a:srgbClr val="6125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09885" y="2081784"/>
              <a:ext cx="78740" cy="3310890"/>
            </a:xfrm>
            <a:custGeom>
              <a:avLst/>
              <a:gdLst/>
              <a:ahLst/>
              <a:cxnLst/>
              <a:rect l="l" t="t" r="r" b="b"/>
              <a:pathLst>
                <a:path w="78739" h="3310890">
                  <a:moveTo>
                    <a:pt x="78486" y="3304794"/>
                  </a:moveTo>
                  <a:lnTo>
                    <a:pt x="78486" y="5333"/>
                  </a:lnTo>
                  <a:lnTo>
                    <a:pt x="72390" y="0"/>
                  </a:lnTo>
                  <a:lnTo>
                    <a:pt x="65532" y="0"/>
                  </a:lnTo>
                  <a:lnTo>
                    <a:pt x="6096" y="0"/>
                  </a:lnTo>
                  <a:lnTo>
                    <a:pt x="0" y="5334"/>
                  </a:lnTo>
                  <a:lnTo>
                    <a:pt x="0" y="3304794"/>
                  </a:lnTo>
                  <a:lnTo>
                    <a:pt x="6096" y="3310890"/>
                  </a:lnTo>
                  <a:lnTo>
                    <a:pt x="72390" y="3310890"/>
                  </a:lnTo>
                  <a:lnTo>
                    <a:pt x="78486" y="3304794"/>
                  </a:lnTo>
                  <a:close/>
                </a:path>
              </a:pathLst>
            </a:custGeom>
            <a:solidFill>
              <a:srgbClr val="612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9885" y="2081784"/>
              <a:ext cx="78740" cy="3310890"/>
            </a:xfrm>
            <a:custGeom>
              <a:avLst/>
              <a:gdLst/>
              <a:ahLst/>
              <a:cxnLst/>
              <a:rect l="l" t="t" r="r" b="b"/>
              <a:pathLst>
                <a:path w="78739" h="3310890">
                  <a:moveTo>
                    <a:pt x="65532" y="0"/>
                  </a:moveTo>
                  <a:lnTo>
                    <a:pt x="72390" y="0"/>
                  </a:lnTo>
                  <a:lnTo>
                    <a:pt x="78486" y="5333"/>
                  </a:lnTo>
                  <a:lnTo>
                    <a:pt x="78486" y="12954"/>
                  </a:lnTo>
                  <a:lnTo>
                    <a:pt x="78486" y="3297936"/>
                  </a:lnTo>
                  <a:lnTo>
                    <a:pt x="78486" y="3304794"/>
                  </a:lnTo>
                  <a:lnTo>
                    <a:pt x="72390" y="3310890"/>
                  </a:lnTo>
                  <a:lnTo>
                    <a:pt x="65532" y="3310890"/>
                  </a:lnTo>
                  <a:lnTo>
                    <a:pt x="12954" y="3310890"/>
                  </a:lnTo>
                  <a:lnTo>
                    <a:pt x="6096" y="3310890"/>
                  </a:lnTo>
                  <a:lnTo>
                    <a:pt x="0" y="3304794"/>
                  </a:lnTo>
                  <a:lnTo>
                    <a:pt x="0" y="3297936"/>
                  </a:lnTo>
                  <a:lnTo>
                    <a:pt x="0" y="12954"/>
                  </a:lnTo>
                  <a:lnTo>
                    <a:pt x="0" y="5334"/>
                  </a:lnTo>
                  <a:lnTo>
                    <a:pt x="6096" y="0"/>
                  </a:lnTo>
                  <a:lnTo>
                    <a:pt x="12954" y="0"/>
                  </a:lnTo>
                  <a:lnTo>
                    <a:pt x="65532" y="0"/>
                  </a:lnTo>
                  <a:close/>
                </a:path>
              </a:pathLst>
            </a:custGeom>
            <a:ln w="11137">
              <a:solidFill>
                <a:srgbClr val="6125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97414" y="2142998"/>
            <a:ext cx="86048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02305" algn="l"/>
                <a:tab pos="5783580" algn="l"/>
                <a:tab pos="7642225" algn="l"/>
              </a:tabLst>
            </a:pPr>
            <a:r>
              <a:rPr sz="2800" b="1" spc="-10" dirty="0">
                <a:solidFill>
                  <a:srgbClr val="252525"/>
                </a:solidFill>
                <a:latin typeface="Calibri"/>
                <a:cs typeface="Calibri"/>
              </a:rPr>
              <a:t>Participants</a:t>
            </a:r>
            <a:r>
              <a:rPr sz="2800" b="1" dirty="0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sz="4200" b="1" baseline="1984" dirty="0">
                <a:solidFill>
                  <a:srgbClr val="252525"/>
                </a:solidFill>
                <a:latin typeface="Calibri"/>
                <a:cs typeface="Calibri"/>
              </a:rPr>
              <a:t>H&amp;Y</a:t>
            </a:r>
            <a:r>
              <a:rPr sz="4200" b="1" spc="-22" baseline="1984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4200" b="1" spc="-15" baseline="1984" dirty="0">
                <a:solidFill>
                  <a:srgbClr val="252525"/>
                </a:solidFill>
                <a:latin typeface="Calibri"/>
                <a:cs typeface="Calibri"/>
              </a:rPr>
              <a:t>Score</a:t>
            </a:r>
            <a:r>
              <a:rPr sz="4200" b="1" baseline="1984" dirty="0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sz="2800" b="1" spc="-20" dirty="0">
                <a:solidFill>
                  <a:srgbClr val="252525"/>
                </a:solidFill>
                <a:latin typeface="Calibri"/>
                <a:cs typeface="Calibri"/>
              </a:rPr>
              <a:t>JCLD</a:t>
            </a:r>
            <a:r>
              <a:rPr sz="2800" b="1" dirty="0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sz="2800" b="1" spc="-10" dirty="0">
                <a:solidFill>
                  <a:srgbClr val="252525"/>
                </a:solidFill>
                <a:latin typeface="Calibri"/>
                <a:cs typeface="Calibri"/>
              </a:rPr>
              <a:t>PDQ-</a:t>
            </a:r>
            <a:r>
              <a:rPr sz="2800" b="1" spc="-50" dirty="0">
                <a:solidFill>
                  <a:srgbClr val="252525"/>
                </a:solidFill>
                <a:latin typeface="Calibri"/>
                <a:cs typeface="Calibri"/>
              </a:rPr>
              <a:t>8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45749" y="2679954"/>
            <a:ext cx="1662430" cy="1915160"/>
            <a:chOff x="4245749" y="2679954"/>
            <a:chExt cx="1662430" cy="191516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1573" y="2679954"/>
              <a:ext cx="1363749" cy="142951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245749" y="3984510"/>
              <a:ext cx="1662430" cy="610870"/>
            </a:xfrm>
            <a:custGeom>
              <a:avLst/>
              <a:gdLst/>
              <a:ahLst/>
              <a:cxnLst/>
              <a:rect l="l" t="t" r="r" b="b"/>
              <a:pathLst>
                <a:path w="1662429" h="610870">
                  <a:moveTo>
                    <a:pt x="1661922" y="25908"/>
                  </a:moveTo>
                  <a:lnTo>
                    <a:pt x="1659902" y="15748"/>
                  </a:lnTo>
                  <a:lnTo>
                    <a:pt x="1654390" y="7518"/>
                  </a:lnTo>
                  <a:lnTo>
                    <a:pt x="1646161" y="2006"/>
                  </a:lnTo>
                  <a:lnTo>
                    <a:pt x="1636014" y="0"/>
                  </a:lnTo>
                  <a:lnTo>
                    <a:pt x="25146" y="0"/>
                  </a:lnTo>
                  <a:lnTo>
                    <a:pt x="15430" y="2006"/>
                  </a:lnTo>
                  <a:lnTo>
                    <a:pt x="7429" y="7518"/>
                  </a:lnTo>
                  <a:lnTo>
                    <a:pt x="1993" y="15748"/>
                  </a:lnTo>
                  <a:lnTo>
                    <a:pt x="0" y="25908"/>
                  </a:lnTo>
                  <a:lnTo>
                    <a:pt x="0" y="584454"/>
                  </a:lnTo>
                  <a:lnTo>
                    <a:pt x="1993" y="594601"/>
                  </a:lnTo>
                  <a:lnTo>
                    <a:pt x="7429" y="602830"/>
                  </a:lnTo>
                  <a:lnTo>
                    <a:pt x="15430" y="608342"/>
                  </a:lnTo>
                  <a:lnTo>
                    <a:pt x="25146" y="610362"/>
                  </a:lnTo>
                  <a:lnTo>
                    <a:pt x="1636014" y="610362"/>
                  </a:lnTo>
                  <a:lnTo>
                    <a:pt x="1646161" y="608342"/>
                  </a:lnTo>
                  <a:lnTo>
                    <a:pt x="1654390" y="602830"/>
                  </a:lnTo>
                  <a:lnTo>
                    <a:pt x="1659902" y="594601"/>
                  </a:lnTo>
                  <a:lnTo>
                    <a:pt x="1661922" y="584454"/>
                  </a:lnTo>
                  <a:lnTo>
                    <a:pt x="1661922" y="25908"/>
                  </a:lnTo>
                  <a:close/>
                </a:path>
              </a:pathLst>
            </a:custGeom>
            <a:solidFill>
              <a:srgbClr val="612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303909" y="3936745"/>
            <a:ext cx="1342390" cy="1981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0" algn="ctr">
              <a:lnSpc>
                <a:spcPct val="100000"/>
              </a:lnSpc>
              <a:spcBef>
                <a:spcPts val="105"/>
              </a:spcBef>
            </a:pPr>
            <a:r>
              <a:rPr sz="2450" spc="-25" dirty="0">
                <a:solidFill>
                  <a:srgbClr val="FFFFFF"/>
                </a:solidFill>
                <a:latin typeface="Calibri"/>
                <a:cs typeface="Calibri"/>
              </a:rPr>
              <a:t>2.8</a:t>
            </a:r>
            <a:endParaRPr sz="2450">
              <a:latin typeface="Calibri"/>
              <a:cs typeface="Calibri"/>
            </a:endParaRPr>
          </a:p>
          <a:p>
            <a:pPr marL="202565" algn="ctr">
              <a:lnSpc>
                <a:spcPct val="100000"/>
              </a:lnSpc>
              <a:spcBef>
                <a:spcPts val="50"/>
              </a:spcBef>
            </a:pPr>
            <a:r>
              <a:rPr sz="175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750" dirty="0">
                <a:solidFill>
                  <a:srgbClr val="FFFFFF"/>
                </a:solidFill>
                <a:latin typeface="Cambria"/>
                <a:cs typeface="Cambria"/>
              </a:rPr>
              <a:t>𝜎</a:t>
            </a:r>
            <a:r>
              <a:rPr sz="175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50" spc="330" dirty="0">
                <a:solidFill>
                  <a:srgbClr val="FFFFFF"/>
                </a:solidFill>
                <a:latin typeface="Cambria"/>
                <a:cs typeface="Cambria"/>
              </a:rPr>
              <a:t>=</a:t>
            </a:r>
            <a:r>
              <a:rPr sz="175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Cambria"/>
                <a:cs typeface="Cambria"/>
              </a:rPr>
              <a:t>0.632</a:t>
            </a:r>
            <a:r>
              <a:rPr sz="1750" spc="-1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750">
              <a:latin typeface="Calibri"/>
              <a:cs typeface="Calibri"/>
            </a:endParaRPr>
          </a:p>
          <a:p>
            <a:pPr marL="172720" marR="5080" indent="-160020">
              <a:lnSpc>
                <a:spcPct val="101899"/>
              </a:lnSpc>
              <a:spcBef>
                <a:spcPts val="825"/>
              </a:spcBef>
            </a:pPr>
            <a:r>
              <a:rPr sz="1550" i="1" dirty="0">
                <a:latin typeface="Calibri"/>
                <a:cs typeface="Calibri"/>
              </a:rPr>
              <a:t>2</a:t>
            </a:r>
            <a:r>
              <a:rPr sz="1550" i="1" spc="15" dirty="0">
                <a:latin typeface="Calibri"/>
                <a:cs typeface="Calibri"/>
              </a:rPr>
              <a:t> </a:t>
            </a:r>
            <a:r>
              <a:rPr sz="1550" i="1" dirty="0">
                <a:latin typeface="Calibri"/>
                <a:cs typeface="Calibri"/>
              </a:rPr>
              <a:t>=</a:t>
            </a:r>
            <a:r>
              <a:rPr sz="1550" i="1" spc="20" dirty="0">
                <a:latin typeface="Calibri"/>
                <a:cs typeface="Calibri"/>
              </a:rPr>
              <a:t> </a:t>
            </a:r>
            <a:r>
              <a:rPr sz="1550" i="1" spc="-10" dirty="0">
                <a:latin typeface="Calibri"/>
                <a:cs typeface="Calibri"/>
              </a:rPr>
              <a:t>bilateral involvement without </a:t>
            </a:r>
            <a:r>
              <a:rPr sz="1550" i="1" dirty="0">
                <a:latin typeface="Calibri"/>
                <a:cs typeface="Calibri"/>
              </a:rPr>
              <a:t>impairment</a:t>
            </a:r>
            <a:r>
              <a:rPr sz="1550" i="1" spc="20" dirty="0">
                <a:latin typeface="Calibri"/>
                <a:cs typeface="Calibri"/>
              </a:rPr>
              <a:t> </a:t>
            </a:r>
            <a:r>
              <a:rPr sz="1550" i="1" spc="-25" dirty="0">
                <a:latin typeface="Calibri"/>
                <a:cs typeface="Calibri"/>
              </a:rPr>
              <a:t>of </a:t>
            </a:r>
            <a:r>
              <a:rPr sz="1550" i="1" spc="-10" dirty="0">
                <a:latin typeface="Calibri"/>
                <a:cs typeface="Calibri"/>
              </a:rPr>
              <a:t>balance,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392303" y="2692145"/>
            <a:ext cx="1662430" cy="1914525"/>
            <a:chOff x="6392303" y="2692145"/>
            <a:chExt cx="1662430" cy="1914525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06603" y="2692145"/>
              <a:ext cx="1363023" cy="143027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392303" y="3995940"/>
              <a:ext cx="1662430" cy="610870"/>
            </a:xfrm>
            <a:custGeom>
              <a:avLst/>
              <a:gdLst/>
              <a:ahLst/>
              <a:cxnLst/>
              <a:rect l="l" t="t" r="r" b="b"/>
              <a:pathLst>
                <a:path w="1662429" h="610870">
                  <a:moveTo>
                    <a:pt x="1661922" y="25908"/>
                  </a:moveTo>
                  <a:lnTo>
                    <a:pt x="1659915" y="15748"/>
                  </a:lnTo>
                  <a:lnTo>
                    <a:pt x="1654492" y="7518"/>
                  </a:lnTo>
                  <a:lnTo>
                    <a:pt x="1646491" y="2006"/>
                  </a:lnTo>
                  <a:lnTo>
                    <a:pt x="1636776" y="0"/>
                  </a:lnTo>
                  <a:lnTo>
                    <a:pt x="25146" y="0"/>
                  </a:lnTo>
                  <a:lnTo>
                    <a:pt x="15430" y="2006"/>
                  </a:lnTo>
                  <a:lnTo>
                    <a:pt x="7429" y="7518"/>
                  </a:lnTo>
                  <a:lnTo>
                    <a:pt x="1993" y="15748"/>
                  </a:lnTo>
                  <a:lnTo>
                    <a:pt x="0" y="25908"/>
                  </a:lnTo>
                  <a:lnTo>
                    <a:pt x="0" y="584454"/>
                  </a:lnTo>
                  <a:lnTo>
                    <a:pt x="1993" y="594601"/>
                  </a:lnTo>
                  <a:lnTo>
                    <a:pt x="7429" y="602830"/>
                  </a:lnTo>
                  <a:lnTo>
                    <a:pt x="15430" y="608342"/>
                  </a:lnTo>
                  <a:lnTo>
                    <a:pt x="25146" y="610362"/>
                  </a:lnTo>
                  <a:lnTo>
                    <a:pt x="1636776" y="610362"/>
                  </a:lnTo>
                  <a:lnTo>
                    <a:pt x="1646491" y="608342"/>
                  </a:lnTo>
                  <a:lnTo>
                    <a:pt x="1654492" y="602830"/>
                  </a:lnTo>
                  <a:lnTo>
                    <a:pt x="1659915" y="594601"/>
                  </a:lnTo>
                  <a:lnTo>
                    <a:pt x="1661922" y="584454"/>
                  </a:lnTo>
                  <a:lnTo>
                    <a:pt x="1661922" y="25908"/>
                  </a:lnTo>
                  <a:close/>
                </a:path>
              </a:pathLst>
            </a:custGeom>
            <a:solidFill>
              <a:srgbClr val="612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460378" y="3948176"/>
            <a:ext cx="1327785" cy="1729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8120" algn="ctr">
              <a:lnSpc>
                <a:spcPct val="100000"/>
              </a:lnSpc>
              <a:spcBef>
                <a:spcPts val="105"/>
              </a:spcBef>
            </a:pPr>
            <a:r>
              <a:rPr sz="2450" spc="-25" dirty="0">
                <a:solidFill>
                  <a:srgbClr val="FFFFFF"/>
                </a:solidFill>
                <a:latin typeface="Calibri"/>
                <a:cs typeface="Calibri"/>
              </a:rPr>
              <a:t>1.7</a:t>
            </a:r>
            <a:endParaRPr sz="2450">
              <a:latin typeface="Calibri"/>
              <a:cs typeface="Calibri"/>
            </a:endParaRPr>
          </a:p>
          <a:p>
            <a:pPr marL="197485" algn="ctr">
              <a:lnSpc>
                <a:spcPct val="100000"/>
              </a:lnSpc>
              <a:spcBef>
                <a:spcPts val="50"/>
              </a:spcBef>
            </a:pPr>
            <a:r>
              <a:rPr sz="175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750" dirty="0">
                <a:solidFill>
                  <a:srgbClr val="FFFFFF"/>
                </a:solidFill>
                <a:latin typeface="Cambria"/>
                <a:cs typeface="Cambria"/>
              </a:rPr>
              <a:t>𝜎</a:t>
            </a:r>
            <a:r>
              <a:rPr sz="175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50" spc="330" dirty="0">
                <a:solidFill>
                  <a:srgbClr val="FFFFFF"/>
                </a:solidFill>
                <a:latin typeface="Cambria"/>
                <a:cs typeface="Cambria"/>
              </a:rPr>
              <a:t>=</a:t>
            </a:r>
            <a:r>
              <a:rPr sz="175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Cambria"/>
                <a:cs typeface="Cambria"/>
              </a:rPr>
              <a:t>0.483</a:t>
            </a:r>
            <a:r>
              <a:rPr sz="1750" spc="-1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750">
              <a:latin typeface="Calibri"/>
              <a:cs typeface="Calibri"/>
            </a:endParaRPr>
          </a:p>
          <a:p>
            <a:pPr marL="172720" marR="320040" indent="-160020">
              <a:lnSpc>
                <a:spcPct val="101899"/>
              </a:lnSpc>
              <a:spcBef>
                <a:spcPts val="735"/>
              </a:spcBef>
            </a:pPr>
            <a:r>
              <a:rPr sz="1550" i="1" dirty="0">
                <a:latin typeface="Calibri"/>
                <a:cs typeface="Calibri"/>
              </a:rPr>
              <a:t>1</a:t>
            </a:r>
            <a:r>
              <a:rPr sz="1550" i="1" spc="15" dirty="0">
                <a:latin typeface="Calibri"/>
                <a:cs typeface="Calibri"/>
              </a:rPr>
              <a:t> </a:t>
            </a:r>
            <a:r>
              <a:rPr sz="1550" i="1" dirty="0">
                <a:latin typeface="Calibri"/>
                <a:cs typeface="Calibri"/>
              </a:rPr>
              <a:t>=</a:t>
            </a:r>
            <a:r>
              <a:rPr sz="1550" i="1" spc="20" dirty="0">
                <a:latin typeface="Calibri"/>
                <a:cs typeface="Calibri"/>
              </a:rPr>
              <a:t> </a:t>
            </a:r>
            <a:r>
              <a:rPr sz="1550" i="1" spc="-10" dirty="0">
                <a:latin typeface="Calibri"/>
                <a:cs typeface="Calibri"/>
              </a:rPr>
              <a:t>Little assistance</a:t>
            </a:r>
            <a:endParaRPr sz="1550">
              <a:latin typeface="Calibri"/>
              <a:cs typeface="Calibri"/>
            </a:endParaRPr>
          </a:p>
          <a:p>
            <a:pPr marL="172720" marR="320040" indent="-160020">
              <a:lnSpc>
                <a:spcPts val="1900"/>
              </a:lnSpc>
              <a:spcBef>
                <a:spcPts val="60"/>
              </a:spcBef>
            </a:pPr>
            <a:r>
              <a:rPr sz="1550" i="1" dirty="0">
                <a:latin typeface="Calibri"/>
                <a:cs typeface="Calibri"/>
              </a:rPr>
              <a:t>2</a:t>
            </a:r>
            <a:r>
              <a:rPr sz="1550" i="1" spc="15" dirty="0">
                <a:latin typeface="Calibri"/>
                <a:cs typeface="Calibri"/>
              </a:rPr>
              <a:t> </a:t>
            </a:r>
            <a:r>
              <a:rPr sz="1550" i="1" dirty="0">
                <a:latin typeface="Calibri"/>
                <a:cs typeface="Calibri"/>
              </a:rPr>
              <a:t>=</a:t>
            </a:r>
            <a:r>
              <a:rPr sz="1550" i="1" spc="20" dirty="0">
                <a:latin typeface="Calibri"/>
                <a:cs typeface="Calibri"/>
              </a:rPr>
              <a:t> </a:t>
            </a:r>
            <a:r>
              <a:rPr sz="1550" i="1" spc="-10" dirty="0">
                <a:latin typeface="Calibri"/>
                <a:cs typeface="Calibri"/>
              </a:rPr>
              <a:t>Partial assistance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383396" y="2692145"/>
            <a:ext cx="1662430" cy="1914525"/>
            <a:chOff x="8383396" y="2692145"/>
            <a:chExt cx="1662430" cy="1914525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01519" y="2692145"/>
              <a:ext cx="1363023" cy="143027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383397" y="3995940"/>
              <a:ext cx="1662430" cy="610870"/>
            </a:xfrm>
            <a:custGeom>
              <a:avLst/>
              <a:gdLst/>
              <a:ahLst/>
              <a:cxnLst/>
              <a:rect l="l" t="t" r="r" b="b"/>
              <a:pathLst>
                <a:path w="1662429" h="610870">
                  <a:moveTo>
                    <a:pt x="1661922" y="25908"/>
                  </a:moveTo>
                  <a:lnTo>
                    <a:pt x="1659915" y="15748"/>
                  </a:lnTo>
                  <a:lnTo>
                    <a:pt x="1654492" y="7518"/>
                  </a:lnTo>
                  <a:lnTo>
                    <a:pt x="1646491" y="2006"/>
                  </a:lnTo>
                  <a:lnTo>
                    <a:pt x="1636776" y="0"/>
                  </a:lnTo>
                  <a:lnTo>
                    <a:pt x="25908" y="0"/>
                  </a:lnTo>
                  <a:lnTo>
                    <a:pt x="15748" y="2006"/>
                  </a:lnTo>
                  <a:lnTo>
                    <a:pt x="7518" y="7518"/>
                  </a:lnTo>
                  <a:lnTo>
                    <a:pt x="2006" y="15748"/>
                  </a:lnTo>
                  <a:lnTo>
                    <a:pt x="0" y="25908"/>
                  </a:lnTo>
                  <a:lnTo>
                    <a:pt x="0" y="584454"/>
                  </a:lnTo>
                  <a:lnTo>
                    <a:pt x="2006" y="594601"/>
                  </a:lnTo>
                  <a:lnTo>
                    <a:pt x="7518" y="602830"/>
                  </a:lnTo>
                  <a:lnTo>
                    <a:pt x="15748" y="608342"/>
                  </a:lnTo>
                  <a:lnTo>
                    <a:pt x="25908" y="610362"/>
                  </a:lnTo>
                  <a:lnTo>
                    <a:pt x="1636776" y="610362"/>
                  </a:lnTo>
                  <a:lnTo>
                    <a:pt x="1646491" y="608342"/>
                  </a:lnTo>
                  <a:lnTo>
                    <a:pt x="1654492" y="602830"/>
                  </a:lnTo>
                  <a:lnTo>
                    <a:pt x="1659915" y="594601"/>
                  </a:lnTo>
                  <a:lnTo>
                    <a:pt x="1661922" y="584454"/>
                  </a:lnTo>
                  <a:lnTo>
                    <a:pt x="1661922" y="25908"/>
                  </a:lnTo>
                  <a:close/>
                </a:path>
              </a:pathLst>
            </a:custGeom>
            <a:solidFill>
              <a:srgbClr val="612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532255" y="3948176"/>
            <a:ext cx="1259205" cy="1488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105"/>
              </a:spcBef>
            </a:pPr>
            <a:r>
              <a:rPr sz="2450" spc="-10" dirty="0">
                <a:solidFill>
                  <a:srgbClr val="FFFFFF"/>
                </a:solidFill>
                <a:latin typeface="Calibri"/>
                <a:cs typeface="Calibri"/>
              </a:rPr>
              <a:t>42.50%</a:t>
            </a:r>
            <a:endParaRPr sz="2450">
              <a:latin typeface="Calibri"/>
              <a:cs typeface="Calibri"/>
            </a:endParaRPr>
          </a:p>
          <a:p>
            <a:pPr marL="129539">
              <a:lnSpc>
                <a:spcPct val="100000"/>
              </a:lnSpc>
              <a:spcBef>
                <a:spcPts val="50"/>
              </a:spcBef>
            </a:pPr>
            <a:r>
              <a:rPr sz="175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750" dirty="0">
                <a:solidFill>
                  <a:srgbClr val="FFFFFF"/>
                </a:solidFill>
                <a:latin typeface="Cambria"/>
                <a:cs typeface="Cambria"/>
              </a:rPr>
              <a:t>𝜎</a:t>
            </a:r>
            <a:r>
              <a:rPr sz="175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50" spc="330" dirty="0">
                <a:solidFill>
                  <a:srgbClr val="FFFFFF"/>
                </a:solidFill>
                <a:latin typeface="Cambria"/>
                <a:cs typeface="Cambria"/>
              </a:rPr>
              <a:t>=</a:t>
            </a:r>
            <a:r>
              <a:rPr sz="175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Cambria"/>
                <a:cs typeface="Cambria"/>
              </a:rPr>
              <a:t>0.192</a:t>
            </a:r>
            <a:r>
              <a:rPr sz="1750" spc="-1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750">
              <a:latin typeface="Calibri"/>
              <a:cs typeface="Calibri"/>
            </a:endParaRPr>
          </a:p>
          <a:p>
            <a:pPr marL="172720" marR="5080" indent="-160020">
              <a:lnSpc>
                <a:spcPct val="101800"/>
              </a:lnSpc>
              <a:spcBef>
                <a:spcPts val="735"/>
              </a:spcBef>
            </a:pPr>
            <a:r>
              <a:rPr sz="1550" i="1" dirty="0">
                <a:latin typeface="Calibri"/>
                <a:cs typeface="Calibri"/>
              </a:rPr>
              <a:t>Higher</a:t>
            </a:r>
            <a:r>
              <a:rPr sz="1550" i="1" spc="55" dirty="0">
                <a:latin typeface="Calibri"/>
                <a:cs typeface="Calibri"/>
              </a:rPr>
              <a:t> </a:t>
            </a:r>
            <a:r>
              <a:rPr sz="1550" i="1" spc="-10" dirty="0">
                <a:latin typeface="Calibri"/>
                <a:cs typeface="Calibri"/>
              </a:rPr>
              <a:t>score </a:t>
            </a:r>
            <a:r>
              <a:rPr sz="1550" i="1" dirty="0">
                <a:latin typeface="Calibri"/>
                <a:cs typeface="Calibri"/>
              </a:rPr>
              <a:t>means</a:t>
            </a:r>
            <a:r>
              <a:rPr sz="1550" i="1" spc="35" dirty="0">
                <a:latin typeface="Calibri"/>
                <a:cs typeface="Calibri"/>
              </a:rPr>
              <a:t> </a:t>
            </a:r>
            <a:r>
              <a:rPr sz="1550" i="1" spc="-10" dirty="0">
                <a:latin typeface="Calibri"/>
                <a:cs typeface="Calibri"/>
              </a:rPr>
              <a:t>worse </a:t>
            </a:r>
            <a:r>
              <a:rPr sz="1550" i="1" spc="-25" dirty="0">
                <a:latin typeface="Calibri"/>
                <a:cs typeface="Calibri"/>
              </a:rPr>
              <a:t>QoL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ts val="160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1717" y="1217480"/>
            <a:ext cx="7356475" cy="685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85800" indent="-685800">
              <a:lnSpc>
                <a:spcPts val="2650"/>
              </a:lnSpc>
              <a:spcBef>
                <a:spcPts val="90"/>
              </a:spcBef>
            </a:pP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4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FFFFFF"/>
                </a:solidFill>
                <a:latin typeface="Arial"/>
                <a:cs typeface="Arial"/>
              </a:rPr>
              <a:t>wrist-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worn</a:t>
            </a:r>
            <a:r>
              <a:rPr sz="24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fitness</a:t>
            </a:r>
            <a:r>
              <a:rPr sz="24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tracker</a:t>
            </a:r>
            <a:r>
              <a:rPr sz="24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datasets</a:t>
            </a:r>
            <a:r>
              <a:rPr sz="24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spc="-2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forecast</a:t>
            </a:r>
            <a:r>
              <a:rPr sz="245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FFFFFF"/>
                </a:solidFill>
                <a:latin typeface="Arial"/>
                <a:cs typeface="Arial"/>
              </a:rPr>
              <a:t>wearing-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off</a:t>
            </a:r>
            <a:r>
              <a:rPr sz="245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5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245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FFFFFF"/>
                </a:solidFill>
                <a:latin typeface="Arial"/>
                <a:cs typeface="Arial"/>
              </a:rPr>
              <a:t>hour?</a:t>
            </a:r>
            <a:endParaRPr sz="24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6557" y="1265682"/>
            <a:ext cx="7729220" cy="609600"/>
          </a:xfrm>
          <a:custGeom>
            <a:avLst/>
            <a:gdLst/>
            <a:ahLst/>
            <a:cxnLst/>
            <a:rect l="l" t="t" r="r" b="b"/>
            <a:pathLst>
              <a:path w="7729220" h="609600">
                <a:moveTo>
                  <a:pt x="7728966" y="609599"/>
                </a:moveTo>
                <a:lnTo>
                  <a:pt x="7728966" y="0"/>
                </a:lnTo>
                <a:lnTo>
                  <a:pt x="0" y="0"/>
                </a:lnTo>
                <a:lnTo>
                  <a:pt x="0" y="609600"/>
                </a:lnTo>
                <a:lnTo>
                  <a:pt x="7728966" y="609599"/>
                </a:lnTo>
                <a:close/>
              </a:path>
            </a:pathLst>
          </a:custGeom>
          <a:solidFill>
            <a:srgbClr val="612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39017" y="1175257"/>
            <a:ext cx="7381875" cy="7366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98500" marR="5080" indent="-685800">
              <a:lnSpc>
                <a:spcPts val="2650"/>
              </a:lnSpc>
              <a:spcBef>
                <a:spcPts val="434"/>
              </a:spcBef>
            </a:pPr>
            <a:r>
              <a:rPr sz="2450" dirty="0">
                <a:solidFill>
                  <a:srgbClr val="FFFFFF"/>
                </a:solidFill>
              </a:rPr>
              <a:t>Can</a:t>
            </a:r>
            <a:r>
              <a:rPr sz="2450" spc="-5" dirty="0">
                <a:solidFill>
                  <a:srgbClr val="FFFFFF"/>
                </a:solidFill>
              </a:rPr>
              <a:t> </a:t>
            </a:r>
            <a:r>
              <a:rPr sz="2450" dirty="0">
                <a:solidFill>
                  <a:srgbClr val="FFFFFF"/>
                </a:solidFill>
              </a:rPr>
              <a:t>a</a:t>
            </a:r>
            <a:r>
              <a:rPr sz="2450" spc="-20" dirty="0">
                <a:solidFill>
                  <a:srgbClr val="FFFFFF"/>
                </a:solidFill>
              </a:rPr>
              <a:t> </a:t>
            </a:r>
            <a:r>
              <a:rPr sz="2450" spc="-10" dirty="0">
                <a:solidFill>
                  <a:srgbClr val="FFFFFF"/>
                </a:solidFill>
              </a:rPr>
              <a:t>wrist-</a:t>
            </a:r>
            <a:r>
              <a:rPr sz="2450" dirty="0">
                <a:solidFill>
                  <a:srgbClr val="FFFFFF"/>
                </a:solidFill>
              </a:rPr>
              <a:t>worn</a:t>
            </a:r>
            <a:r>
              <a:rPr sz="2450" spc="5" dirty="0">
                <a:solidFill>
                  <a:srgbClr val="FFFFFF"/>
                </a:solidFill>
              </a:rPr>
              <a:t> </a:t>
            </a:r>
            <a:r>
              <a:rPr sz="2450" dirty="0">
                <a:solidFill>
                  <a:srgbClr val="FFFFFF"/>
                </a:solidFill>
              </a:rPr>
              <a:t>fitness</a:t>
            </a:r>
            <a:r>
              <a:rPr sz="2450" spc="-5" dirty="0">
                <a:solidFill>
                  <a:srgbClr val="FFFFFF"/>
                </a:solidFill>
              </a:rPr>
              <a:t> </a:t>
            </a:r>
            <a:r>
              <a:rPr sz="2450" dirty="0">
                <a:solidFill>
                  <a:srgbClr val="FFFFFF"/>
                </a:solidFill>
              </a:rPr>
              <a:t>tracker</a:t>
            </a:r>
            <a:r>
              <a:rPr sz="2450" spc="5" dirty="0">
                <a:solidFill>
                  <a:srgbClr val="FFFFFF"/>
                </a:solidFill>
              </a:rPr>
              <a:t> </a:t>
            </a:r>
            <a:r>
              <a:rPr sz="2450" dirty="0">
                <a:solidFill>
                  <a:srgbClr val="FFFFFF"/>
                </a:solidFill>
              </a:rPr>
              <a:t>datasets</a:t>
            </a:r>
            <a:r>
              <a:rPr sz="2450" spc="-5" dirty="0">
                <a:solidFill>
                  <a:srgbClr val="FFFFFF"/>
                </a:solidFill>
              </a:rPr>
              <a:t> </a:t>
            </a:r>
            <a:r>
              <a:rPr sz="2450" dirty="0">
                <a:solidFill>
                  <a:srgbClr val="FFFFFF"/>
                </a:solidFill>
              </a:rPr>
              <a:t>be</a:t>
            </a:r>
            <a:r>
              <a:rPr sz="2450" spc="-15" dirty="0">
                <a:solidFill>
                  <a:srgbClr val="FFFFFF"/>
                </a:solidFill>
              </a:rPr>
              <a:t> </a:t>
            </a:r>
            <a:r>
              <a:rPr sz="2450" spc="-20" dirty="0">
                <a:solidFill>
                  <a:srgbClr val="FFFFFF"/>
                </a:solidFill>
              </a:rPr>
              <a:t>used </a:t>
            </a:r>
            <a:r>
              <a:rPr sz="2450" dirty="0">
                <a:solidFill>
                  <a:srgbClr val="FFFFFF"/>
                </a:solidFill>
              </a:rPr>
              <a:t>to</a:t>
            </a:r>
            <a:r>
              <a:rPr sz="2450" spc="-15" dirty="0">
                <a:solidFill>
                  <a:srgbClr val="FFFFFF"/>
                </a:solidFill>
              </a:rPr>
              <a:t> </a:t>
            </a:r>
            <a:r>
              <a:rPr sz="2450" dirty="0">
                <a:solidFill>
                  <a:srgbClr val="FFFFFF"/>
                </a:solidFill>
              </a:rPr>
              <a:t>forecast</a:t>
            </a:r>
            <a:r>
              <a:rPr sz="2450" spc="15" dirty="0">
                <a:solidFill>
                  <a:srgbClr val="FFFFFF"/>
                </a:solidFill>
              </a:rPr>
              <a:t> </a:t>
            </a:r>
            <a:r>
              <a:rPr sz="2450" spc="-10" dirty="0">
                <a:solidFill>
                  <a:srgbClr val="FFFFFF"/>
                </a:solidFill>
              </a:rPr>
              <a:t>wearing-</a:t>
            </a:r>
            <a:r>
              <a:rPr sz="2450" dirty="0">
                <a:solidFill>
                  <a:srgbClr val="FFFFFF"/>
                </a:solidFill>
              </a:rPr>
              <a:t>off</a:t>
            </a:r>
            <a:r>
              <a:rPr sz="2450" spc="15" dirty="0">
                <a:solidFill>
                  <a:srgbClr val="FFFFFF"/>
                </a:solidFill>
              </a:rPr>
              <a:t> </a:t>
            </a:r>
            <a:r>
              <a:rPr sz="2450" dirty="0">
                <a:solidFill>
                  <a:srgbClr val="FFFFFF"/>
                </a:solidFill>
              </a:rPr>
              <a:t>in</a:t>
            </a:r>
            <a:r>
              <a:rPr sz="2450" spc="-10" dirty="0">
                <a:solidFill>
                  <a:srgbClr val="FFFFFF"/>
                </a:solidFill>
              </a:rPr>
              <a:t> </a:t>
            </a:r>
            <a:r>
              <a:rPr sz="2450" dirty="0">
                <a:solidFill>
                  <a:srgbClr val="FFFFFF"/>
                </a:solidFill>
              </a:rPr>
              <a:t>the</a:t>
            </a:r>
            <a:r>
              <a:rPr sz="2450" spc="15" dirty="0">
                <a:solidFill>
                  <a:srgbClr val="FFFFFF"/>
                </a:solidFill>
              </a:rPr>
              <a:t> </a:t>
            </a:r>
            <a:r>
              <a:rPr sz="2450" dirty="0">
                <a:solidFill>
                  <a:srgbClr val="FFFFFF"/>
                </a:solidFill>
              </a:rPr>
              <a:t>next</a:t>
            </a:r>
            <a:r>
              <a:rPr sz="2450" spc="15" dirty="0">
                <a:solidFill>
                  <a:srgbClr val="FFFFFF"/>
                </a:solidFill>
              </a:rPr>
              <a:t> </a:t>
            </a:r>
            <a:r>
              <a:rPr sz="2450" spc="-10" dirty="0">
                <a:solidFill>
                  <a:srgbClr val="FFFFFF"/>
                </a:solidFill>
              </a:rPr>
              <a:t>hour?</a:t>
            </a:r>
            <a:endParaRPr sz="2450"/>
          </a:p>
        </p:txBody>
      </p:sp>
      <p:grpSp>
        <p:nvGrpSpPr>
          <p:cNvPr id="5" name="object 5"/>
          <p:cNvGrpSpPr/>
          <p:nvPr/>
        </p:nvGrpSpPr>
        <p:grpSpPr>
          <a:xfrm>
            <a:off x="1892325" y="2530995"/>
            <a:ext cx="5086350" cy="2887345"/>
            <a:chOff x="1892325" y="2530995"/>
            <a:chExt cx="5086350" cy="2887345"/>
          </a:xfrm>
        </p:grpSpPr>
        <p:sp>
          <p:nvSpPr>
            <p:cNvPr id="6" name="object 6"/>
            <p:cNvSpPr/>
            <p:nvPr/>
          </p:nvSpPr>
          <p:spPr>
            <a:xfrm>
              <a:off x="1896503" y="5414010"/>
              <a:ext cx="5081905" cy="0"/>
            </a:xfrm>
            <a:custGeom>
              <a:avLst/>
              <a:gdLst/>
              <a:ahLst/>
              <a:cxnLst/>
              <a:rect l="l" t="t" r="r" b="b"/>
              <a:pathLst>
                <a:path w="5081905">
                  <a:moveTo>
                    <a:pt x="0" y="0"/>
                  </a:moveTo>
                  <a:lnTo>
                    <a:pt x="5081778" y="0"/>
                  </a:lnTo>
                </a:path>
              </a:pathLst>
            </a:custGeom>
            <a:ln w="8356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6503" y="5126736"/>
              <a:ext cx="5081905" cy="0"/>
            </a:xfrm>
            <a:custGeom>
              <a:avLst/>
              <a:gdLst/>
              <a:ahLst/>
              <a:cxnLst/>
              <a:rect l="l" t="t" r="r" b="b"/>
              <a:pathLst>
                <a:path w="5081905">
                  <a:moveTo>
                    <a:pt x="0" y="0"/>
                  </a:moveTo>
                  <a:lnTo>
                    <a:pt x="5081778" y="0"/>
                  </a:lnTo>
                </a:path>
              </a:pathLst>
            </a:custGeom>
            <a:ln w="8356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6503" y="4838700"/>
              <a:ext cx="5081905" cy="0"/>
            </a:xfrm>
            <a:custGeom>
              <a:avLst/>
              <a:gdLst/>
              <a:ahLst/>
              <a:cxnLst/>
              <a:rect l="l" t="t" r="r" b="b"/>
              <a:pathLst>
                <a:path w="5081905">
                  <a:moveTo>
                    <a:pt x="0" y="0"/>
                  </a:moveTo>
                  <a:lnTo>
                    <a:pt x="5081778" y="0"/>
                  </a:lnTo>
                </a:path>
              </a:pathLst>
            </a:custGeom>
            <a:ln w="8356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96503" y="4550664"/>
              <a:ext cx="5081905" cy="0"/>
            </a:xfrm>
            <a:custGeom>
              <a:avLst/>
              <a:gdLst/>
              <a:ahLst/>
              <a:cxnLst/>
              <a:rect l="l" t="t" r="r" b="b"/>
              <a:pathLst>
                <a:path w="5081905">
                  <a:moveTo>
                    <a:pt x="0" y="0"/>
                  </a:moveTo>
                  <a:lnTo>
                    <a:pt x="5081778" y="0"/>
                  </a:lnTo>
                </a:path>
              </a:pathLst>
            </a:custGeom>
            <a:ln w="8356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96503" y="4262627"/>
              <a:ext cx="5081905" cy="0"/>
            </a:xfrm>
            <a:custGeom>
              <a:avLst/>
              <a:gdLst/>
              <a:ahLst/>
              <a:cxnLst/>
              <a:rect l="l" t="t" r="r" b="b"/>
              <a:pathLst>
                <a:path w="5081905">
                  <a:moveTo>
                    <a:pt x="0" y="0"/>
                  </a:moveTo>
                  <a:lnTo>
                    <a:pt x="5081778" y="0"/>
                  </a:lnTo>
                </a:path>
              </a:pathLst>
            </a:custGeom>
            <a:ln w="8356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96503" y="3111245"/>
              <a:ext cx="5081905" cy="863600"/>
            </a:xfrm>
            <a:custGeom>
              <a:avLst/>
              <a:gdLst/>
              <a:ahLst/>
              <a:cxnLst/>
              <a:rect l="l" t="t" r="r" b="b"/>
              <a:pathLst>
                <a:path w="5081905" h="863600">
                  <a:moveTo>
                    <a:pt x="0" y="863346"/>
                  </a:moveTo>
                  <a:lnTo>
                    <a:pt x="505206" y="863346"/>
                  </a:lnTo>
                </a:path>
                <a:path w="5081905" h="863600">
                  <a:moveTo>
                    <a:pt x="1749552" y="863346"/>
                  </a:moveTo>
                  <a:lnTo>
                    <a:pt x="5081778" y="863346"/>
                  </a:lnTo>
                </a:path>
                <a:path w="5081905" h="863600">
                  <a:moveTo>
                    <a:pt x="3128010" y="576072"/>
                  </a:moveTo>
                  <a:lnTo>
                    <a:pt x="5081778" y="576072"/>
                  </a:lnTo>
                </a:path>
                <a:path w="5081905" h="863600">
                  <a:moveTo>
                    <a:pt x="0" y="576072"/>
                  </a:moveTo>
                  <a:lnTo>
                    <a:pt x="1883664" y="576072"/>
                  </a:lnTo>
                </a:path>
                <a:path w="5081905" h="863600">
                  <a:moveTo>
                    <a:pt x="4506468" y="288036"/>
                  </a:moveTo>
                  <a:lnTo>
                    <a:pt x="5081778" y="288036"/>
                  </a:lnTo>
                </a:path>
                <a:path w="5081905" h="863600">
                  <a:moveTo>
                    <a:pt x="0" y="288036"/>
                  </a:moveTo>
                  <a:lnTo>
                    <a:pt x="1883664" y="288036"/>
                  </a:lnTo>
                </a:path>
                <a:path w="5081905" h="863600">
                  <a:moveTo>
                    <a:pt x="3128010" y="288036"/>
                  </a:moveTo>
                  <a:lnTo>
                    <a:pt x="3261359" y="288036"/>
                  </a:lnTo>
                </a:path>
                <a:path w="5081905" h="863600">
                  <a:moveTo>
                    <a:pt x="4506468" y="0"/>
                  </a:moveTo>
                  <a:lnTo>
                    <a:pt x="5081778" y="0"/>
                  </a:lnTo>
                </a:path>
                <a:path w="5081905" h="863600">
                  <a:moveTo>
                    <a:pt x="0" y="0"/>
                  </a:moveTo>
                  <a:lnTo>
                    <a:pt x="3261359" y="0"/>
                  </a:lnTo>
                </a:path>
              </a:pathLst>
            </a:custGeom>
            <a:ln w="8356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96503" y="2823210"/>
              <a:ext cx="5081905" cy="0"/>
            </a:xfrm>
            <a:custGeom>
              <a:avLst/>
              <a:gdLst/>
              <a:ahLst/>
              <a:cxnLst/>
              <a:rect l="l" t="t" r="r" b="b"/>
              <a:pathLst>
                <a:path w="5081905">
                  <a:moveTo>
                    <a:pt x="0" y="0"/>
                  </a:moveTo>
                  <a:lnTo>
                    <a:pt x="5081778" y="0"/>
                  </a:lnTo>
                </a:path>
              </a:pathLst>
            </a:custGeom>
            <a:ln w="8356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96503" y="2535174"/>
              <a:ext cx="5081905" cy="0"/>
            </a:xfrm>
            <a:custGeom>
              <a:avLst/>
              <a:gdLst/>
              <a:ahLst/>
              <a:cxnLst/>
              <a:rect l="l" t="t" r="r" b="b"/>
              <a:pathLst>
                <a:path w="5081905">
                  <a:moveTo>
                    <a:pt x="0" y="0"/>
                  </a:moveTo>
                  <a:lnTo>
                    <a:pt x="5081778" y="0"/>
                  </a:lnTo>
                </a:path>
              </a:pathLst>
            </a:custGeom>
            <a:ln w="8356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36811" y="4206239"/>
              <a:ext cx="373380" cy="0"/>
            </a:xfrm>
            <a:custGeom>
              <a:avLst/>
              <a:gdLst/>
              <a:ahLst/>
              <a:cxnLst/>
              <a:rect l="l" t="t" r="r" b="b"/>
              <a:pathLst>
                <a:path w="373380">
                  <a:moveTo>
                    <a:pt x="0" y="0"/>
                  </a:moveTo>
                  <a:lnTo>
                    <a:pt x="373380" y="0"/>
                  </a:lnTo>
                </a:path>
              </a:pathLst>
            </a:custGeom>
            <a:ln w="8356">
              <a:solidFill>
                <a:srgbClr val="355A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3501" y="4069841"/>
              <a:ext cx="0" cy="136525"/>
            </a:xfrm>
            <a:custGeom>
              <a:avLst/>
              <a:gdLst/>
              <a:ahLst/>
              <a:cxnLst/>
              <a:rect l="l" t="t" r="r" b="b"/>
              <a:pathLst>
                <a:path h="136525">
                  <a:moveTo>
                    <a:pt x="0" y="0"/>
                  </a:moveTo>
                  <a:lnTo>
                    <a:pt x="0" y="136398"/>
                  </a:lnTo>
                </a:path>
              </a:pathLst>
            </a:custGeom>
            <a:ln w="8356">
              <a:solidFill>
                <a:srgbClr val="355A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36811" y="3676650"/>
              <a:ext cx="373380" cy="0"/>
            </a:xfrm>
            <a:custGeom>
              <a:avLst/>
              <a:gdLst/>
              <a:ahLst/>
              <a:cxnLst/>
              <a:rect l="l" t="t" r="r" b="b"/>
              <a:pathLst>
                <a:path w="373380">
                  <a:moveTo>
                    <a:pt x="0" y="0"/>
                  </a:moveTo>
                  <a:lnTo>
                    <a:pt x="373380" y="0"/>
                  </a:lnTo>
                </a:path>
              </a:pathLst>
            </a:custGeom>
            <a:ln w="8356">
              <a:solidFill>
                <a:srgbClr val="355A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23501" y="3676650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5">
                  <a:moveTo>
                    <a:pt x="0" y="0"/>
                  </a:moveTo>
                  <a:lnTo>
                    <a:pt x="0" y="150114"/>
                  </a:lnTo>
                </a:path>
              </a:pathLst>
            </a:custGeom>
            <a:ln w="8356">
              <a:solidFill>
                <a:srgbClr val="355A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01709" y="3826763"/>
              <a:ext cx="1244600" cy="243204"/>
            </a:xfrm>
            <a:custGeom>
              <a:avLst/>
              <a:gdLst/>
              <a:ahLst/>
              <a:cxnLst/>
              <a:rect l="l" t="t" r="r" b="b"/>
              <a:pathLst>
                <a:path w="1244600" h="243204">
                  <a:moveTo>
                    <a:pt x="1244345" y="243077"/>
                  </a:moveTo>
                  <a:lnTo>
                    <a:pt x="1244345" y="0"/>
                  </a:lnTo>
                  <a:lnTo>
                    <a:pt x="0" y="0"/>
                  </a:lnTo>
                  <a:lnTo>
                    <a:pt x="0" y="243077"/>
                  </a:lnTo>
                  <a:lnTo>
                    <a:pt x="1244345" y="243077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01709" y="3826763"/>
              <a:ext cx="1244600" cy="243204"/>
            </a:xfrm>
            <a:custGeom>
              <a:avLst/>
              <a:gdLst/>
              <a:ahLst/>
              <a:cxnLst/>
              <a:rect l="l" t="t" r="r" b="b"/>
              <a:pathLst>
                <a:path w="1244600" h="243204">
                  <a:moveTo>
                    <a:pt x="0" y="243077"/>
                  </a:moveTo>
                  <a:lnTo>
                    <a:pt x="0" y="0"/>
                  </a:lnTo>
                  <a:lnTo>
                    <a:pt x="1244345" y="0"/>
                  </a:lnTo>
                  <a:lnTo>
                    <a:pt x="1244345" y="243077"/>
                  </a:lnTo>
                  <a:lnTo>
                    <a:pt x="0" y="243077"/>
                  </a:lnTo>
                  <a:close/>
                </a:path>
                <a:path w="1244600" h="243204">
                  <a:moveTo>
                    <a:pt x="0" y="0"/>
                  </a:moveTo>
                  <a:lnTo>
                    <a:pt x="1244345" y="0"/>
                  </a:lnTo>
                </a:path>
                <a:path w="1244600" h="243204">
                  <a:moveTo>
                    <a:pt x="0" y="243077"/>
                  </a:moveTo>
                  <a:lnTo>
                    <a:pt x="1244345" y="243077"/>
                  </a:lnTo>
                </a:path>
                <a:path w="1244600" h="243204">
                  <a:moveTo>
                    <a:pt x="0" y="170687"/>
                  </a:moveTo>
                  <a:lnTo>
                    <a:pt x="1244345" y="170687"/>
                  </a:lnTo>
                </a:path>
                <a:path w="1244600" h="243204">
                  <a:moveTo>
                    <a:pt x="589026" y="176022"/>
                  </a:moveTo>
                  <a:lnTo>
                    <a:pt x="655320" y="108965"/>
                  </a:lnTo>
                </a:path>
                <a:path w="1244600" h="243204">
                  <a:moveTo>
                    <a:pt x="589026" y="108965"/>
                  </a:moveTo>
                  <a:lnTo>
                    <a:pt x="655320" y="176022"/>
                  </a:lnTo>
                </a:path>
              </a:pathLst>
            </a:custGeom>
            <a:ln w="8356">
              <a:solidFill>
                <a:srgbClr val="355A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15269" y="4381500"/>
              <a:ext cx="373380" cy="0"/>
            </a:xfrm>
            <a:custGeom>
              <a:avLst/>
              <a:gdLst/>
              <a:ahLst/>
              <a:cxnLst/>
              <a:rect l="l" t="t" r="r" b="b"/>
              <a:pathLst>
                <a:path w="373379">
                  <a:moveTo>
                    <a:pt x="0" y="0"/>
                  </a:moveTo>
                  <a:lnTo>
                    <a:pt x="373380" y="0"/>
                  </a:lnTo>
                </a:path>
              </a:pathLst>
            </a:custGeom>
            <a:ln w="8356">
              <a:solidFill>
                <a:srgbClr val="BD63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01959" y="3788663"/>
              <a:ext cx="0" cy="593090"/>
            </a:xfrm>
            <a:custGeom>
              <a:avLst/>
              <a:gdLst/>
              <a:ahLst/>
              <a:cxnLst/>
              <a:rect l="l" t="t" r="r" b="b"/>
              <a:pathLst>
                <a:path h="593089">
                  <a:moveTo>
                    <a:pt x="0" y="0"/>
                  </a:moveTo>
                  <a:lnTo>
                    <a:pt x="0" y="592836"/>
                  </a:lnTo>
                </a:path>
              </a:pathLst>
            </a:custGeom>
            <a:ln w="8356">
              <a:solidFill>
                <a:srgbClr val="BD63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15269" y="2691384"/>
              <a:ext cx="373380" cy="0"/>
            </a:xfrm>
            <a:custGeom>
              <a:avLst/>
              <a:gdLst/>
              <a:ahLst/>
              <a:cxnLst/>
              <a:rect l="l" t="t" r="r" b="b"/>
              <a:pathLst>
                <a:path w="373379">
                  <a:moveTo>
                    <a:pt x="0" y="0"/>
                  </a:moveTo>
                  <a:lnTo>
                    <a:pt x="373380" y="0"/>
                  </a:lnTo>
                </a:path>
              </a:pathLst>
            </a:custGeom>
            <a:ln w="8356">
              <a:solidFill>
                <a:srgbClr val="BD63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01959" y="2691384"/>
              <a:ext cx="0" cy="563245"/>
            </a:xfrm>
            <a:custGeom>
              <a:avLst/>
              <a:gdLst/>
              <a:ahLst/>
              <a:cxnLst/>
              <a:rect l="l" t="t" r="r" b="b"/>
              <a:pathLst>
                <a:path h="563245">
                  <a:moveTo>
                    <a:pt x="0" y="0"/>
                  </a:moveTo>
                  <a:lnTo>
                    <a:pt x="0" y="563118"/>
                  </a:lnTo>
                </a:path>
              </a:pathLst>
            </a:custGeom>
            <a:ln w="8356">
              <a:solidFill>
                <a:srgbClr val="BD63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80167" y="3254502"/>
              <a:ext cx="1244600" cy="534670"/>
            </a:xfrm>
            <a:custGeom>
              <a:avLst/>
              <a:gdLst/>
              <a:ahLst/>
              <a:cxnLst/>
              <a:rect l="l" t="t" r="r" b="b"/>
              <a:pathLst>
                <a:path w="1244600" h="534670">
                  <a:moveTo>
                    <a:pt x="1244346" y="534162"/>
                  </a:moveTo>
                  <a:lnTo>
                    <a:pt x="1244346" y="0"/>
                  </a:lnTo>
                  <a:lnTo>
                    <a:pt x="0" y="0"/>
                  </a:lnTo>
                  <a:lnTo>
                    <a:pt x="0" y="534162"/>
                  </a:lnTo>
                  <a:lnTo>
                    <a:pt x="1244346" y="53416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80167" y="3254502"/>
              <a:ext cx="1244600" cy="534670"/>
            </a:xfrm>
            <a:custGeom>
              <a:avLst/>
              <a:gdLst/>
              <a:ahLst/>
              <a:cxnLst/>
              <a:rect l="l" t="t" r="r" b="b"/>
              <a:pathLst>
                <a:path w="1244600" h="534670">
                  <a:moveTo>
                    <a:pt x="0" y="534162"/>
                  </a:moveTo>
                  <a:lnTo>
                    <a:pt x="0" y="0"/>
                  </a:lnTo>
                  <a:lnTo>
                    <a:pt x="1244346" y="0"/>
                  </a:lnTo>
                  <a:lnTo>
                    <a:pt x="1244346" y="534162"/>
                  </a:lnTo>
                  <a:lnTo>
                    <a:pt x="0" y="534162"/>
                  </a:lnTo>
                  <a:close/>
                </a:path>
                <a:path w="1244600" h="534670">
                  <a:moveTo>
                    <a:pt x="0" y="0"/>
                  </a:moveTo>
                  <a:lnTo>
                    <a:pt x="1244345" y="0"/>
                  </a:lnTo>
                </a:path>
                <a:path w="1244600" h="534670">
                  <a:moveTo>
                    <a:pt x="0" y="534162"/>
                  </a:moveTo>
                  <a:lnTo>
                    <a:pt x="1244345" y="534162"/>
                  </a:lnTo>
                </a:path>
                <a:path w="1244600" h="534670">
                  <a:moveTo>
                    <a:pt x="0" y="374142"/>
                  </a:moveTo>
                  <a:lnTo>
                    <a:pt x="1244345" y="374142"/>
                  </a:lnTo>
                </a:path>
                <a:path w="1244600" h="534670">
                  <a:moveTo>
                    <a:pt x="588263" y="330708"/>
                  </a:moveTo>
                  <a:lnTo>
                    <a:pt x="655319" y="263651"/>
                  </a:lnTo>
                </a:path>
                <a:path w="1244600" h="534670">
                  <a:moveTo>
                    <a:pt x="588263" y="263651"/>
                  </a:moveTo>
                  <a:lnTo>
                    <a:pt x="655319" y="330708"/>
                  </a:lnTo>
                </a:path>
              </a:pathLst>
            </a:custGeom>
            <a:ln w="8356">
              <a:solidFill>
                <a:srgbClr val="BD63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93727" y="3756660"/>
              <a:ext cx="373380" cy="0"/>
            </a:xfrm>
            <a:custGeom>
              <a:avLst/>
              <a:gdLst/>
              <a:ahLst/>
              <a:cxnLst/>
              <a:rect l="l" t="t" r="r" b="b"/>
              <a:pathLst>
                <a:path w="373379">
                  <a:moveTo>
                    <a:pt x="0" y="0"/>
                  </a:moveTo>
                  <a:lnTo>
                    <a:pt x="373380" y="0"/>
                  </a:lnTo>
                </a:path>
              </a:pathLst>
            </a:custGeom>
            <a:ln w="8356">
              <a:solidFill>
                <a:srgbClr val="8383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80417" y="3672077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0"/>
                  </a:moveTo>
                  <a:lnTo>
                    <a:pt x="0" y="84582"/>
                  </a:lnTo>
                </a:path>
              </a:pathLst>
            </a:custGeom>
            <a:ln w="8356">
              <a:solidFill>
                <a:srgbClr val="8383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93727" y="2984754"/>
              <a:ext cx="373380" cy="0"/>
            </a:xfrm>
            <a:custGeom>
              <a:avLst/>
              <a:gdLst/>
              <a:ahLst/>
              <a:cxnLst/>
              <a:rect l="l" t="t" r="r" b="b"/>
              <a:pathLst>
                <a:path w="373379">
                  <a:moveTo>
                    <a:pt x="0" y="0"/>
                  </a:moveTo>
                  <a:lnTo>
                    <a:pt x="373380" y="0"/>
                  </a:lnTo>
                </a:path>
              </a:pathLst>
            </a:custGeom>
            <a:ln w="8356">
              <a:solidFill>
                <a:srgbClr val="8383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80417" y="2984754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80">
                  <a:moveTo>
                    <a:pt x="0" y="0"/>
                  </a:moveTo>
                  <a:lnTo>
                    <a:pt x="0" y="80772"/>
                  </a:lnTo>
                </a:path>
              </a:pathLst>
            </a:custGeom>
            <a:ln w="8356">
              <a:solidFill>
                <a:srgbClr val="8383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57863" y="3065526"/>
              <a:ext cx="1245235" cy="607060"/>
            </a:xfrm>
            <a:custGeom>
              <a:avLst/>
              <a:gdLst/>
              <a:ahLst/>
              <a:cxnLst/>
              <a:rect l="l" t="t" r="r" b="b"/>
              <a:pathLst>
                <a:path w="1245235" h="607060">
                  <a:moveTo>
                    <a:pt x="1245108" y="606551"/>
                  </a:moveTo>
                  <a:lnTo>
                    <a:pt x="1245108" y="0"/>
                  </a:lnTo>
                  <a:lnTo>
                    <a:pt x="0" y="0"/>
                  </a:lnTo>
                  <a:lnTo>
                    <a:pt x="0" y="606551"/>
                  </a:lnTo>
                  <a:lnTo>
                    <a:pt x="1245108" y="606551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57863" y="3065526"/>
              <a:ext cx="1245235" cy="607060"/>
            </a:xfrm>
            <a:custGeom>
              <a:avLst/>
              <a:gdLst/>
              <a:ahLst/>
              <a:cxnLst/>
              <a:rect l="l" t="t" r="r" b="b"/>
              <a:pathLst>
                <a:path w="1245235" h="607060">
                  <a:moveTo>
                    <a:pt x="0" y="606551"/>
                  </a:moveTo>
                  <a:lnTo>
                    <a:pt x="0" y="0"/>
                  </a:lnTo>
                  <a:lnTo>
                    <a:pt x="1245108" y="0"/>
                  </a:lnTo>
                  <a:lnTo>
                    <a:pt x="1245108" y="606551"/>
                  </a:lnTo>
                  <a:lnTo>
                    <a:pt x="0" y="606551"/>
                  </a:lnTo>
                  <a:close/>
                </a:path>
                <a:path w="1245235" h="607060">
                  <a:moveTo>
                    <a:pt x="0" y="0"/>
                  </a:moveTo>
                  <a:lnTo>
                    <a:pt x="1245108" y="0"/>
                  </a:lnTo>
                </a:path>
                <a:path w="1245235" h="607060">
                  <a:moveTo>
                    <a:pt x="0" y="606551"/>
                  </a:moveTo>
                  <a:lnTo>
                    <a:pt x="1245108" y="606551"/>
                  </a:lnTo>
                </a:path>
                <a:path w="1245235" h="607060">
                  <a:moveTo>
                    <a:pt x="0" y="489965"/>
                  </a:moveTo>
                  <a:lnTo>
                    <a:pt x="1245108" y="489965"/>
                  </a:lnTo>
                </a:path>
                <a:path w="1245235" h="607060">
                  <a:moveTo>
                    <a:pt x="589026" y="391668"/>
                  </a:moveTo>
                  <a:lnTo>
                    <a:pt x="656082" y="324612"/>
                  </a:lnTo>
                </a:path>
                <a:path w="1245235" h="607060">
                  <a:moveTo>
                    <a:pt x="589026" y="324612"/>
                  </a:moveTo>
                  <a:lnTo>
                    <a:pt x="656082" y="391668"/>
                  </a:lnTo>
                </a:path>
              </a:pathLst>
            </a:custGeom>
            <a:ln w="8356">
              <a:solidFill>
                <a:srgbClr val="8383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96503" y="2535174"/>
              <a:ext cx="0" cy="2879090"/>
            </a:xfrm>
            <a:custGeom>
              <a:avLst/>
              <a:gdLst/>
              <a:ahLst/>
              <a:cxnLst/>
              <a:rect l="l" t="t" r="r" b="b"/>
              <a:pathLst>
                <a:path h="2879090">
                  <a:moveTo>
                    <a:pt x="0" y="2878836"/>
                  </a:moveTo>
                  <a:lnTo>
                    <a:pt x="0" y="0"/>
                  </a:lnTo>
                </a:path>
              </a:pathLst>
            </a:custGeom>
            <a:ln w="8356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27081" y="3491031"/>
            <a:ext cx="248285" cy="9690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64"/>
              </a:lnSpc>
            </a:pPr>
            <a:r>
              <a:rPr sz="1750" dirty="0">
                <a:solidFill>
                  <a:srgbClr val="585858"/>
                </a:solidFill>
                <a:latin typeface="Calibri"/>
                <a:cs typeface="Calibri"/>
              </a:rPr>
              <a:t>AUC</a:t>
            </a:r>
            <a:r>
              <a:rPr sz="175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585858"/>
                </a:solidFill>
                <a:latin typeface="Calibri"/>
                <a:cs typeface="Calibri"/>
              </a:rPr>
              <a:t>Score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28843" y="2353654"/>
            <a:ext cx="806450" cy="31927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265"/>
              </a:spcBef>
            </a:pPr>
            <a:r>
              <a:rPr sz="1750" spc="-10" dirty="0">
                <a:solidFill>
                  <a:srgbClr val="585858"/>
                </a:solidFill>
                <a:latin typeface="Calibri"/>
                <a:cs typeface="Calibri"/>
              </a:rPr>
              <a:t>100.00%</a:t>
            </a:r>
            <a:endParaRPr sz="1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170"/>
              </a:spcBef>
            </a:pPr>
            <a:r>
              <a:rPr sz="1750" spc="-10" dirty="0">
                <a:solidFill>
                  <a:srgbClr val="585858"/>
                </a:solidFill>
                <a:latin typeface="Calibri"/>
                <a:cs typeface="Calibri"/>
              </a:rPr>
              <a:t>90.00%</a:t>
            </a:r>
            <a:endParaRPr sz="1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160"/>
              </a:spcBef>
            </a:pPr>
            <a:r>
              <a:rPr sz="1750" spc="-10" dirty="0">
                <a:solidFill>
                  <a:srgbClr val="585858"/>
                </a:solidFill>
                <a:latin typeface="Calibri"/>
                <a:cs typeface="Calibri"/>
              </a:rPr>
              <a:t>80.00%</a:t>
            </a:r>
            <a:endParaRPr sz="1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170"/>
              </a:spcBef>
            </a:pPr>
            <a:r>
              <a:rPr sz="1750" spc="-10" dirty="0">
                <a:solidFill>
                  <a:srgbClr val="585858"/>
                </a:solidFill>
                <a:latin typeface="Calibri"/>
                <a:cs typeface="Calibri"/>
              </a:rPr>
              <a:t>70.00%</a:t>
            </a:r>
            <a:endParaRPr sz="1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165"/>
              </a:spcBef>
            </a:pPr>
            <a:r>
              <a:rPr sz="1750" spc="-10" dirty="0">
                <a:solidFill>
                  <a:srgbClr val="585858"/>
                </a:solidFill>
                <a:latin typeface="Calibri"/>
                <a:cs typeface="Calibri"/>
              </a:rPr>
              <a:t>60.00%</a:t>
            </a:r>
            <a:endParaRPr sz="1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170"/>
              </a:spcBef>
            </a:pPr>
            <a:r>
              <a:rPr sz="1750" spc="-10" dirty="0">
                <a:solidFill>
                  <a:srgbClr val="585858"/>
                </a:solidFill>
                <a:latin typeface="Calibri"/>
                <a:cs typeface="Calibri"/>
              </a:rPr>
              <a:t>50.00%</a:t>
            </a:r>
            <a:endParaRPr sz="1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170"/>
              </a:spcBef>
            </a:pPr>
            <a:r>
              <a:rPr sz="1750" spc="-10" dirty="0">
                <a:solidFill>
                  <a:srgbClr val="585858"/>
                </a:solidFill>
                <a:latin typeface="Calibri"/>
                <a:cs typeface="Calibri"/>
              </a:rPr>
              <a:t>40.00%</a:t>
            </a:r>
            <a:endParaRPr sz="1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160"/>
              </a:spcBef>
            </a:pPr>
            <a:r>
              <a:rPr sz="1750" spc="-10" dirty="0">
                <a:solidFill>
                  <a:srgbClr val="585858"/>
                </a:solidFill>
                <a:latin typeface="Calibri"/>
                <a:cs typeface="Calibri"/>
              </a:rPr>
              <a:t>30.00%</a:t>
            </a:r>
            <a:endParaRPr sz="1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170"/>
              </a:spcBef>
            </a:pPr>
            <a:r>
              <a:rPr sz="1750" spc="-10" dirty="0">
                <a:solidFill>
                  <a:srgbClr val="585858"/>
                </a:solidFill>
                <a:latin typeface="Calibri"/>
                <a:cs typeface="Calibri"/>
              </a:rPr>
              <a:t>20.00%</a:t>
            </a:r>
            <a:endParaRPr sz="1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165"/>
              </a:spcBef>
            </a:pPr>
            <a:r>
              <a:rPr sz="1750" spc="-10" dirty="0">
                <a:solidFill>
                  <a:srgbClr val="585858"/>
                </a:solidFill>
                <a:latin typeface="Calibri"/>
                <a:cs typeface="Calibri"/>
              </a:rPr>
              <a:t>10.00%</a:t>
            </a:r>
            <a:endParaRPr sz="17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70"/>
              </a:spcBef>
            </a:pPr>
            <a:r>
              <a:rPr sz="1750" spc="-10" dirty="0">
                <a:solidFill>
                  <a:srgbClr val="585858"/>
                </a:solidFill>
                <a:latin typeface="Calibri"/>
                <a:cs typeface="Calibri"/>
              </a:rPr>
              <a:t>0.00%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25795" y="2066067"/>
            <a:ext cx="56362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585858"/>
                </a:solidFill>
                <a:latin typeface="Calibri"/>
                <a:cs typeface="Calibri"/>
              </a:rPr>
              <a:t>Current</a:t>
            </a:r>
            <a:r>
              <a:rPr sz="175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585858"/>
                </a:solidFill>
                <a:latin typeface="Calibri"/>
                <a:cs typeface="Calibri"/>
              </a:rPr>
              <a:t>Time</a:t>
            </a:r>
            <a:r>
              <a:rPr sz="175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585858"/>
                </a:solidFill>
                <a:latin typeface="Calibri"/>
                <a:cs typeface="Calibri"/>
              </a:rPr>
              <a:t>Models</a:t>
            </a:r>
            <a:r>
              <a:rPr sz="175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585858"/>
                </a:solidFill>
                <a:latin typeface="Calibri"/>
                <a:cs typeface="Calibri"/>
              </a:rPr>
              <a:t>AUC</a:t>
            </a:r>
            <a:r>
              <a:rPr sz="175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585858"/>
                </a:solidFill>
                <a:latin typeface="Calibri"/>
                <a:cs typeface="Calibri"/>
              </a:rPr>
              <a:t>Performance</a:t>
            </a:r>
            <a:r>
              <a:rPr sz="175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585858"/>
                </a:solidFill>
                <a:latin typeface="Calibri"/>
                <a:cs typeface="Calibri"/>
              </a:rPr>
              <a:t>across</a:t>
            </a:r>
            <a:r>
              <a:rPr sz="175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r>
              <a:rPr sz="175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585858"/>
                </a:solidFill>
                <a:latin typeface="Calibri"/>
                <a:cs typeface="Calibri"/>
              </a:rPr>
              <a:t>participants</a:t>
            </a:r>
            <a:endParaRPr sz="175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561617" y="5740539"/>
            <a:ext cx="89535" cy="88900"/>
            <a:chOff x="1561617" y="5740539"/>
            <a:chExt cx="89535" cy="88900"/>
          </a:xfrm>
        </p:grpSpPr>
        <p:sp>
          <p:nvSpPr>
            <p:cNvPr id="37" name="object 37"/>
            <p:cNvSpPr/>
            <p:nvPr/>
          </p:nvSpPr>
          <p:spPr>
            <a:xfrm>
              <a:off x="1565795" y="5744717"/>
              <a:ext cx="81280" cy="80010"/>
            </a:xfrm>
            <a:custGeom>
              <a:avLst/>
              <a:gdLst/>
              <a:ahLst/>
              <a:cxnLst/>
              <a:rect l="l" t="t" r="r" b="b"/>
              <a:pathLst>
                <a:path w="81280" h="80010">
                  <a:moveTo>
                    <a:pt x="80772" y="80010"/>
                  </a:moveTo>
                  <a:lnTo>
                    <a:pt x="80772" y="0"/>
                  </a:lnTo>
                  <a:lnTo>
                    <a:pt x="0" y="0"/>
                  </a:lnTo>
                  <a:lnTo>
                    <a:pt x="0" y="80010"/>
                  </a:lnTo>
                  <a:lnTo>
                    <a:pt x="80772" y="80010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65795" y="5744717"/>
              <a:ext cx="81280" cy="80010"/>
            </a:xfrm>
            <a:custGeom>
              <a:avLst/>
              <a:gdLst/>
              <a:ahLst/>
              <a:cxnLst/>
              <a:rect l="l" t="t" r="r" b="b"/>
              <a:pathLst>
                <a:path w="81280" h="80010">
                  <a:moveTo>
                    <a:pt x="0" y="80010"/>
                  </a:moveTo>
                  <a:lnTo>
                    <a:pt x="0" y="0"/>
                  </a:lnTo>
                  <a:lnTo>
                    <a:pt x="80772" y="0"/>
                  </a:lnTo>
                  <a:lnTo>
                    <a:pt x="80772" y="80010"/>
                  </a:lnTo>
                  <a:lnTo>
                    <a:pt x="0" y="80010"/>
                  </a:lnTo>
                  <a:close/>
                </a:path>
              </a:pathLst>
            </a:custGeom>
            <a:ln w="8356">
              <a:solidFill>
                <a:srgbClr val="355A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679581" y="5623814"/>
            <a:ext cx="78105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solidFill>
                  <a:srgbClr val="585858"/>
                </a:solidFill>
                <a:latin typeface="Calibri"/>
                <a:cs typeface="Calibri"/>
              </a:rPr>
              <a:t>Baseline</a:t>
            </a:r>
            <a:endParaRPr sz="175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528595" y="5740539"/>
            <a:ext cx="88900" cy="88900"/>
            <a:chOff x="2528595" y="5740539"/>
            <a:chExt cx="88900" cy="88900"/>
          </a:xfrm>
        </p:grpSpPr>
        <p:sp>
          <p:nvSpPr>
            <p:cNvPr id="41" name="object 41"/>
            <p:cNvSpPr/>
            <p:nvPr/>
          </p:nvSpPr>
          <p:spPr>
            <a:xfrm>
              <a:off x="2532773" y="5744717"/>
              <a:ext cx="80010" cy="80010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80010" y="80010"/>
                  </a:moveTo>
                  <a:lnTo>
                    <a:pt x="80010" y="0"/>
                  </a:lnTo>
                  <a:lnTo>
                    <a:pt x="0" y="0"/>
                  </a:lnTo>
                  <a:lnTo>
                    <a:pt x="0" y="80010"/>
                  </a:lnTo>
                  <a:lnTo>
                    <a:pt x="80010" y="8001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32773" y="5744717"/>
              <a:ext cx="80010" cy="80010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0" y="80010"/>
                  </a:moveTo>
                  <a:lnTo>
                    <a:pt x="0" y="0"/>
                  </a:lnTo>
                  <a:lnTo>
                    <a:pt x="80010" y="0"/>
                  </a:lnTo>
                  <a:lnTo>
                    <a:pt x="80010" y="80010"/>
                  </a:lnTo>
                  <a:lnTo>
                    <a:pt x="0" y="80010"/>
                  </a:lnTo>
                  <a:close/>
                </a:path>
              </a:pathLst>
            </a:custGeom>
            <a:ln w="8356">
              <a:solidFill>
                <a:srgbClr val="BD63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644273" y="5623814"/>
            <a:ext cx="58229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solidFill>
                  <a:srgbClr val="585858"/>
                </a:solidFill>
                <a:latin typeface="Calibri"/>
                <a:cs typeface="Calibri"/>
              </a:rPr>
              <a:t>Linear</a:t>
            </a:r>
            <a:endParaRPr sz="175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292881" y="5740539"/>
            <a:ext cx="88900" cy="88900"/>
            <a:chOff x="3292881" y="5740539"/>
            <a:chExt cx="88900" cy="88900"/>
          </a:xfrm>
        </p:grpSpPr>
        <p:sp>
          <p:nvSpPr>
            <p:cNvPr id="45" name="object 45"/>
            <p:cNvSpPr/>
            <p:nvPr/>
          </p:nvSpPr>
          <p:spPr>
            <a:xfrm>
              <a:off x="3297059" y="5744717"/>
              <a:ext cx="80010" cy="80010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80010" y="80010"/>
                  </a:moveTo>
                  <a:lnTo>
                    <a:pt x="80010" y="0"/>
                  </a:lnTo>
                  <a:lnTo>
                    <a:pt x="0" y="0"/>
                  </a:lnTo>
                  <a:lnTo>
                    <a:pt x="0" y="80010"/>
                  </a:lnTo>
                  <a:lnTo>
                    <a:pt x="80010" y="8001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97059" y="5744717"/>
              <a:ext cx="80010" cy="80010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0" y="80010"/>
                  </a:moveTo>
                  <a:lnTo>
                    <a:pt x="0" y="0"/>
                  </a:lnTo>
                  <a:lnTo>
                    <a:pt x="80010" y="0"/>
                  </a:lnTo>
                  <a:lnTo>
                    <a:pt x="80010" y="80010"/>
                  </a:lnTo>
                  <a:lnTo>
                    <a:pt x="0" y="80010"/>
                  </a:lnTo>
                  <a:close/>
                </a:path>
              </a:pathLst>
            </a:custGeom>
            <a:ln w="8356">
              <a:solidFill>
                <a:srgbClr val="8383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419227" y="5623814"/>
            <a:ext cx="274002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585858"/>
                </a:solidFill>
                <a:latin typeface="Calibri"/>
                <a:cs typeface="Calibri"/>
              </a:rPr>
              <a:t>Single</a:t>
            </a:r>
            <a:r>
              <a:rPr sz="175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585858"/>
                </a:solidFill>
                <a:latin typeface="Calibri"/>
                <a:cs typeface="Calibri"/>
              </a:rPr>
              <a:t>time-</a:t>
            </a:r>
            <a:r>
              <a:rPr sz="1750" dirty="0">
                <a:solidFill>
                  <a:srgbClr val="585858"/>
                </a:solidFill>
                <a:latin typeface="Calibri"/>
                <a:cs typeface="Calibri"/>
              </a:rPr>
              <a:t>step</a:t>
            </a:r>
            <a:r>
              <a:rPr sz="175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585858"/>
                </a:solidFill>
                <a:latin typeface="Calibri"/>
                <a:cs typeface="Calibri"/>
              </a:rPr>
              <a:t>Dense</a:t>
            </a:r>
            <a:r>
              <a:rPr sz="1750" spc="-10" dirty="0">
                <a:solidFill>
                  <a:srgbClr val="585858"/>
                </a:solidFill>
                <a:latin typeface="Calibri"/>
                <a:cs typeface="Calibri"/>
              </a:rPr>
              <a:t> Model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ts val="160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48" name="object 48"/>
          <p:cNvSpPr txBox="1"/>
          <p:nvPr/>
        </p:nvSpPr>
        <p:spPr>
          <a:xfrm>
            <a:off x="7118729" y="2087966"/>
            <a:ext cx="3121025" cy="249110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685"/>
              </a:spcBef>
            </a:pPr>
            <a:r>
              <a:rPr sz="2450" b="1" dirty="0">
                <a:latin typeface="Calibri"/>
                <a:cs typeface="Calibri"/>
              </a:rPr>
              <a:t>Current</a:t>
            </a:r>
            <a:r>
              <a:rPr sz="2450" b="1" spc="-50" dirty="0">
                <a:latin typeface="Calibri"/>
                <a:cs typeface="Calibri"/>
              </a:rPr>
              <a:t> </a:t>
            </a:r>
            <a:r>
              <a:rPr sz="2450" b="1" dirty="0">
                <a:latin typeface="Calibri"/>
                <a:cs typeface="Calibri"/>
              </a:rPr>
              <a:t>Time</a:t>
            </a:r>
            <a:r>
              <a:rPr sz="2450" b="1" spc="-70" dirty="0">
                <a:latin typeface="Calibri"/>
                <a:cs typeface="Calibri"/>
              </a:rPr>
              <a:t> </a:t>
            </a:r>
            <a:r>
              <a:rPr sz="2450" b="1" spc="-10" dirty="0">
                <a:latin typeface="Calibri"/>
                <a:cs typeface="Calibri"/>
              </a:rPr>
              <a:t>Models</a:t>
            </a:r>
            <a:endParaRPr sz="2450">
              <a:latin typeface="Calibri"/>
              <a:cs typeface="Calibri"/>
            </a:endParaRPr>
          </a:p>
          <a:p>
            <a:pPr marL="210820" marR="5080" indent="-198755">
              <a:lnSpc>
                <a:spcPts val="2650"/>
              </a:lnSpc>
              <a:spcBef>
                <a:spcPts val="919"/>
              </a:spcBef>
              <a:buFont typeface="Arial MT"/>
              <a:buChar char="•"/>
              <a:tabLst>
                <a:tab pos="212725" algn="l"/>
              </a:tabLst>
            </a:pPr>
            <a:r>
              <a:rPr sz="2450" dirty="0">
                <a:latin typeface="Calibri"/>
                <a:cs typeface="Calibri"/>
              </a:rPr>
              <a:t>Single</a:t>
            </a:r>
            <a:r>
              <a:rPr sz="2450" spc="-25" dirty="0">
                <a:latin typeface="Calibri"/>
                <a:cs typeface="Calibri"/>
              </a:rPr>
              <a:t> </a:t>
            </a:r>
            <a:r>
              <a:rPr sz="2450" spc="-20" dirty="0">
                <a:latin typeface="Calibri"/>
                <a:cs typeface="Calibri"/>
              </a:rPr>
              <a:t>time-</a:t>
            </a:r>
            <a:r>
              <a:rPr sz="2450" dirty="0">
                <a:latin typeface="Calibri"/>
                <a:cs typeface="Calibri"/>
              </a:rPr>
              <a:t>step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Dense 	model</a:t>
            </a:r>
            <a:endParaRPr sz="2450">
              <a:latin typeface="Calibri"/>
              <a:cs typeface="Calibri"/>
            </a:endParaRPr>
          </a:p>
          <a:p>
            <a:pPr marL="210820" marR="459740" indent="-198755">
              <a:lnSpc>
                <a:spcPts val="2650"/>
              </a:lnSpc>
              <a:spcBef>
                <a:spcPts val="880"/>
              </a:spcBef>
              <a:buFont typeface="Arial MT"/>
              <a:buChar char="•"/>
              <a:tabLst>
                <a:tab pos="212725" algn="l"/>
              </a:tabLst>
            </a:pPr>
            <a:r>
              <a:rPr sz="2450" dirty="0">
                <a:latin typeface="Calibri"/>
                <a:cs typeface="Calibri"/>
              </a:rPr>
              <a:t>Balanced</a:t>
            </a:r>
            <a:r>
              <a:rPr sz="2450" spc="-13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Accuracy: 	</a:t>
            </a:r>
            <a:r>
              <a:rPr sz="2450" dirty="0">
                <a:latin typeface="Calibri"/>
                <a:cs typeface="Calibri"/>
              </a:rPr>
              <a:t>79.05%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±</a:t>
            </a:r>
            <a:r>
              <a:rPr sz="2450" spc="-10" dirty="0">
                <a:latin typeface="Calibri"/>
                <a:cs typeface="Calibri"/>
              </a:rPr>
              <a:t> 7.09%</a:t>
            </a:r>
            <a:endParaRPr sz="2450">
              <a:latin typeface="Calibri"/>
              <a:cs typeface="Calibri"/>
            </a:endParaRPr>
          </a:p>
          <a:p>
            <a:pPr marL="211454" indent="-198755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pos="211454" algn="l"/>
              </a:tabLst>
            </a:pPr>
            <a:r>
              <a:rPr sz="2450" dirty="0">
                <a:latin typeface="Calibri"/>
                <a:cs typeface="Calibri"/>
              </a:rPr>
              <a:t>AUC: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69.14%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±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10.60%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1717" y="1217480"/>
            <a:ext cx="7356475" cy="685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85800" indent="-685800">
              <a:lnSpc>
                <a:spcPts val="2650"/>
              </a:lnSpc>
              <a:spcBef>
                <a:spcPts val="90"/>
              </a:spcBef>
            </a:pP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4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FFFFFF"/>
                </a:solidFill>
                <a:latin typeface="Arial"/>
                <a:cs typeface="Arial"/>
              </a:rPr>
              <a:t>wrist-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worn</a:t>
            </a:r>
            <a:r>
              <a:rPr sz="24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fitness</a:t>
            </a:r>
            <a:r>
              <a:rPr sz="24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tracker</a:t>
            </a:r>
            <a:r>
              <a:rPr sz="24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datasets</a:t>
            </a:r>
            <a:r>
              <a:rPr sz="24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spc="-2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forecast</a:t>
            </a:r>
            <a:r>
              <a:rPr sz="245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FFFFFF"/>
                </a:solidFill>
                <a:latin typeface="Arial"/>
                <a:cs typeface="Arial"/>
              </a:rPr>
              <a:t>wearing-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off</a:t>
            </a:r>
            <a:r>
              <a:rPr sz="245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5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245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FFFFFF"/>
                </a:solidFill>
                <a:latin typeface="Arial"/>
                <a:cs typeface="Arial"/>
              </a:rPr>
              <a:t>hour?</a:t>
            </a:r>
            <a:endParaRPr sz="24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6557" y="1265682"/>
            <a:ext cx="7729220" cy="609600"/>
          </a:xfrm>
          <a:custGeom>
            <a:avLst/>
            <a:gdLst/>
            <a:ahLst/>
            <a:cxnLst/>
            <a:rect l="l" t="t" r="r" b="b"/>
            <a:pathLst>
              <a:path w="7729220" h="609600">
                <a:moveTo>
                  <a:pt x="7728966" y="609599"/>
                </a:moveTo>
                <a:lnTo>
                  <a:pt x="7728966" y="0"/>
                </a:lnTo>
                <a:lnTo>
                  <a:pt x="0" y="0"/>
                </a:lnTo>
                <a:lnTo>
                  <a:pt x="0" y="609600"/>
                </a:lnTo>
                <a:lnTo>
                  <a:pt x="7728966" y="609599"/>
                </a:lnTo>
                <a:close/>
              </a:path>
            </a:pathLst>
          </a:custGeom>
          <a:solidFill>
            <a:srgbClr val="612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39017" y="1175257"/>
            <a:ext cx="7381875" cy="7366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98500" marR="5080" indent="-685800">
              <a:lnSpc>
                <a:spcPts val="2650"/>
              </a:lnSpc>
              <a:spcBef>
                <a:spcPts val="434"/>
              </a:spcBef>
            </a:pPr>
            <a:r>
              <a:rPr sz="2450" dirty="0">
                <a:solidFill>
                  <a:srgbClr val="FFFFFF"/>
                </a:solidFill>
              </a:rPr>
              <a:t>Can</a:t>
            </a:r>
            <a:r>
              <a:rPr sz="2450" spc="-5" dirty="0">
                <a:solidFill>
                  <a:srgbClr val="FFFFFF"/>
                </a:solidFill>
              </a:rPr>
              <a:t> </a:t>
            </a:r>
            <a:r>
              <a:rPr sz="2450" dirty="0">
                <a:solidFill>
                  <a:srgbClr val="FFFFFF"/>
                </a:solidFill>
              </a:rPr>
              <a:t>a</a:t>
            </a:r>
            <a:r>
              <a:rPr sz="2450" spc="-20" dirty="0">
                <a:solidFill>
                  <a:srgbClr val="FFFFFF"/>
                </a:solidFill>
              </a:rPr>
              <a:t> </a:t>
            </a:r>
            <a:r>
              <a:rPr sz="2450" spc="-10" dirty="0">
                <a:solidFill>
                  <a:srgbClr val="FFFFFF"/>
                </a:solidFill>
              </a:rPr>
              <a:t>wrist-</a:t>
            </a:r>
            <a:r>
              <a:rPr sz="2450" dirty="0">
                <a:solidFill>
                  <a:srgbClr val="FFFFFF"/>
                </a:solidFill>
              </a:rPr>
              <a:t>worn</a:t>
            </a:r>
            <a:r>
              <a:rPr sz="2450" spc="5" dirty="0">
                <a:solidFill>
                  <a:srgbClr val="FFFFFF"/>
                </a:solidFill>
              </a:rPr>
              <a:t> </a:t>
            </a:r>
            <a:r>
              <a:rPr sz="2450" dirty="0">
                <a:solidFill>
                  <a:srgbClr val="FFFFFF"/>
                </a:solidFill>
              </a:rPr>
              <a:t>fitness</a:t>
            </a:r>
            <a:r>
              <a:rPr sz="2450" spc="-5" dirty="0">
                <a:solidFill>
                  <a:srgbClr val="FFFFFF"/>
                </a:solidFill>
              </a:rPr>
              <a:t> </a:t>
            </a:r>
            <a:r>
              <a:rPr sz="2450" dirty="0">
                <a:solidFill>
                  <a:srgbClr val="FFFFFF"/>
                </a:solidFill>
              </a:rPr>
              <a:t>tracker</a:t>
            </a:r>
            <a:r>
              <a:rPr sz="2450" spc="5" dirty="0">
                <a:solidFill>
                  <a:srgbClr val="FFFFFF"/>
                </a:solidFill>
              </a:rPr>
              <a:t> </a:t>
            </a:r>
            <a:r>
              <a:rPr sz="2450" dirty="0">
                <a:solidFill>
                  <a:srgbClr val="FFFFFF"/>
                </a:solidFill>
              </a:rPr>
              <a:t>datasets</a:t>
            </a:r>
            <a:r>
              <a:rPr sz="2450" spc="-5" dirty="0">
                <a:solidFill>
                  <a:srgbClr val="FFFFFF"/>
                </a:solidFill>
              </a:rPr>
              <a:t> </a:t>
            </a:r>
            <a:r>
              <a:rPr sz="2450" dirty="0">
                <a:solidFill>
                  <a:srgbClr val="FFFFFF"/>
                </a:solidFill>
              </a:rPr>
              <a:t>be</a:t>
            </a:r>
            <a:r>
              <a:rPr sz="2450" spc="-15" dirty="0">
                <a:solidFill>
                  <a:srgbClr val="FFFFFF"/>
                </a:solidFill>
              </a:rPr>
              <a:t> </a:t>
            </a:r>
            <a:r>
              <a:rPr sz="2450" spc="-20" dirty="0">
                <a:solidFill>
                  <a:srgbClr val="FFFFFF"/>
                </a:solidFill>
              </a:rPr>
              <a:t>used </a:t>
            </a:r>
            <a:r>
              <a:rPr sz="2450" dirty="0">
                <a:solidFill>
                  <a:srgbClr val="FFFFFF"/>
                </a:solidFill>
              </a:rPr>
              <a:t>to</a:t>
            </a:r>
            <a:r>
              <a:rPr sz="2450" spc="-15" dirty="0">
                <a:solidFill>
                  <a:srgbClr val="FFFFFF"/>
                </a:solidFill>
              </a:rPr>
              <a:t> </a:t>
            </a:r>
            <a:r>
              <a:rPr sz="2450" dirty="0">
                <a:solidFill>
                  <a:srgbClr val="FFFFFF"/>
                </a:solidFill>
              </a:rPr>
              <a:t>forecast</a:t>
            </a:r>
            <a:r>
              <a:rPr sz="2450" spc="15" dirty="0">
                <a:solidFill>
                  <a:srgbClr val="FFFFFF"/>
                </a:solidFill>
              </a:rPr>
              <a:t> </a:t>
            </a:r>
            <a:r>
              <a:rPr sz="2450" spc="-10" dirty="0">
                <a:solidFill>
                  <a:srgbClr val="FFFFFF"/>
                </a:solidFill>
              </a:rPr>
              <a:t>wearing-</a:t>
            </a:r>
            <a:r>
              <a:rPr sz="2450" dirty="0">
                <a:solidFill>
                  <a:srgbClr val="FFFFFF"/>
                </a:solidFill>
              </a:rPr>
              <a:t>off</a:t>
            </a:r>
            <a:r>
              <a:rPr sz="2450" spc="15" dirty="0">
                <a:solidFill>
                  <a:srgbClr val="FFFFFF"/>
                </a:solidFill>
              </a:rPr>
              <a:t> </a:t>
            </a:r>
            <a:r>
              <a:rPr sz="2450" dirty="0">
                <a:solidFill>
                  <a:srgbClr val="FFFFFF"/>
                </a:solidFill>
              </a:rPr>
              <a:t>in</a:t>
            </a:r>
            <a:r>
              <a:rPr sz="2450" spc="-10" dirty="0">
                <a:solidFill>
                  <a:srgbClr val="FFFFFF"/>
                </a:solidFill>
              </a:rPr>
              <a:t> </a:t>
            </a:r>
            <a:r>
              <a:rPr sz="2450" dirty="0">
                <a:solidFill>
                  <a:srgbClr val="FFFFFF"/>
                </a:solidFill>
              </a:rPr>
              <a:t>the</a:t>
            </a:r>
            <a:r>
              <a:rPr sz="2450" spc="15" dirty="0">
                <a:solidFill>
                  <a:srgbClr val="FFFFFF"/>
                </a:solidFill>
              </a:rPr>
              <a:t> </a:t>
            </a:r>
            <a:r>
              <a:rPr sz="2450" dirty="0">
                <a:solidFill>
                  <a:srgbClr val="FFFFFF"/>
                </a:solidFill>
              </a:rPr>
              <a:t>next</a:t>
            </a:r>
            <a:r>
              <a:rPr sz="2450" spc="15" dirty="0">
                <a:solidFill>
                  <a:srgbClr val="FFFFFF"/>
                </a:solidFill>
              </a:rPr>
              <a:t> </a:t>
            </a:r>
            <a:r>
              <a:rPr sz="2450" spc="-10" dirty="0">
                <a:solidFill>
                  <a:srgbClr val="FFFFFF"/>
                </a:solidFill>
              </a:rPr>
              <a:t>hour?</a:t>
            </a:r>
            <a:endParaRPr sz="2450"/>
          </a:p>
        </p:txBody>
      </p:sp>
      <p:grpSp>
        <p:nvGrpSpPr>
          <p:cNvPr id="5" name="object 5"/>
          <p:cNvGrpSpPr/>
          <p:nvPr/>
        </p:nvGrpSpPr>
        <p:grpSpPr>
          <a:xfrm>
            <a:off x="1892325" y="2530995"/>
            <a:ext cx="5086350" cy="2887345"/>
            <a:chOff x="1892325" y="2530995"/>
            <a:chExt cx="5086350" cy="2887345"/>
          </a:xfrm>
        </p:grpSpPr>
        <p:sp>
          <p:nvSpPr>
            <p:cNvPr id="6" name="object 6"/>
            <p:cNvSpPr/>
            <p:nvPr/>
          </p:nvSpPr>
          <p:spPr>
            <a:xfrm>
              <a:off x="1896503" y="5414010"/>
              <a:ext cx="5081905" cy="0"/>
            </a:xfrm>
            <a:custGeom>
              <a:avLst/>
              <a:gdLst/>
              <a:ahLst/>
              <a:cxnLst/>
              <a:rect l="l" t="t" r="r" b="b"/>
              <a:pathLst>
                <a:path w="5081905">
                  <a:moveTo>
                    <a:pt x="0" y="0"/>
                  </a:moveTo>
                  <a:lnTo>
                    <a:pt x="5081778" y="0"/>
                  </a:lnTo>
                </a:path>
              </a:pathLst>
            </a:custGeom>
            <a:ln w="8356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6503" y="5126736"/>
              <a:ext cx="5081905" cy="0"/>
            </a:xfrm>
            <a:custGeom>
              <a:avLst/>
              <a:gdLst/>
              <a:ahLst/>
              <a:cxnLst/>
              <a:rect l="l" t="t" r="r" b="b"/>
              <a:pathLst>
                <a:path w="5081905">
                  <a:moveTo>
                    <a:pt x="0" y="0"/>
                  </a:moveTo>
                  <a:lnTo>
                    <a:pt x="5081778" y="0"/>
                  </a:lnTo>
                </a:path>
              </a:pathLst>
            </a:custGeom>
            <a:ln w="8356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6503" y="4838700"/>
              <a:ext cx="5081905" cy="0"/>
            </a:xfrm>
            <a:custGeom>
              <a:avLst/>
              <a:gdLst/>
              <a:ahLst/>
              <a:cxnLst/>
              <a:rect l="l" t="t" r="r" b="b"/>
              <a:pathLst>
                <a:path w="5081905">
                  <a:moveTo>
                    <a:pt x="0" y="0"/>
                  </a:moveTo>
                  <a:lnTo>
                    <a:pt x="5081778" y="0"/>
                  </a:lnTo>
                </a:path>
              </a:pathLst>
            </a:custGeom>
            <a:ln w="8356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96503" y="4550664"/>
              <a:ext cx="5081905" cy="0"/>
            </a:xfrm>
            <a:custGeom>
              <a:avLst/>
              <a:gdLst/>
              <a:ahLst/>
              <a:cxnLst/>
              <a:rect l="l" t="t" r="r" b="b"/>
              <a:pathLst>
                <a:path w="5081905">
                  <a:moveTo>
                    <a:pt x="0" y="0"/>
                  </a:moveTo>
                  <a:lnTo>
                    <a:pt x="5081778" y="0"/>
                  </a:lnTo>
                </a:path>
              </a:pathLst>
            </a:custGeom>
            <a:ln w="8356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96503" y="4262627"/>
              <a:ext cx="5081905" cy="0"/>
            </a:xfrm>
            <a:custGeom>
              <a:avLst/>
              <a:gdLst/>
              <a:ahLst/>
              <a:cxnLst/>
              <a:rect l="l" t="t" r="r" b="b"/>
              <a:pathLst>
                <a:path w="5081905">
                  <a:moveTo>
                    <a:pt x="0" y="0"/>
                  </a:moveTo>
                  <a:lnTo>
                    <a:pt x="5081778" y="0"/>
                  </a:lnTo>
                </a:path>
              </a:pathLst>
            </a:custGeom>
            <a:ln w="8356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96503" y="3111245"/>
              <a:ext cx="5081905" cy="863600"/>
            </a:xfrm>
            <a:custGeom>
              <a:avLst/>
              <a:gdLst/>
              <a:ahLst/>
              <a:cxnLst/>
              <a:rect l="l" t="t" r="r" b="b"/>
              <a:pathLst>
                <a:path w="5081905" h="863600">
                  <a:moveTo>
                    <a:pt x="4506468" y="863346"/>
                  </a:moveTo>
                  <a:lnTo>
                    <a:pt x="5081778" y="863346"/>
                  </a:lnTo>
                </a:path>
                <a:path w="5081905" h="863600">
                  <a:moveTo>
                    <a:pt x="0" y="863346"/>
                  </a:moveTo>
                  <a:lnTo>
                    <a:pt x="1883664" y="863346"/>
                  </a:lnTo>
                </a:path>
                <a:path w="5081905" h="863600">
                  <a:moveTo>
                    <a:pt x="3128010" y="863346"/>
                  </a:moveTo>
                  <a:lnTo>
                    <a:pt x="3261359" y="863346"/>
                  </a:lnTo>
                </a:path>
                <a:path w="5081905" h="863600">
                  <a:moveTo>
                    <a:pt x="4506468" y="576072"/>
                  </a:moveTo>
                  <a:lnTo>
                    <a:pt x="5081778" y="576072"/>
                  </a:lnTo>
                </a:path>
                <a:path w="5081905" h="863600">
                  <a:moveTo>
                    <a:pt x="0" y="576072"/>
                  </a:moveTo>
                  <a:lnTo>
                    <a:pt x="505206" y="576072"/>
                  </a:lnTo>
                </a:path>
                <a:path w="5081905" h="863600">
                  <a:moveTo>
                    <a:pt x="1749552" y="576072"/>
                  </a:moveTo>
                  <a:lnTo>
                    <a:pt x="1883664" y="576072"/>
                  </a:lnTo>
                </a:path>
                <a:path w="5081905" h="863600">
                  <a:moveTo>
                    <a:pt x="3128010" y="576072"/>
                  </a:moveTo>
                  <a:lnTo>
                    <a:pt x="3261359" y="576072"/>
                  </a:lnTo>
                </a:path>
                <a:path w="5081905" h="863600">
                  <a:moveTo>
                    <a:pt x="4506468" y="288036"/>
                  </a:moveTo>
                  <a:lnTo>
                    <a:pt x="5081778" y="288036"/>
                  </a:lnTo>
                </a:path>
                <a:path w="5081905" h="863600">
                  <a:moveTo>
                    <a:pt x="1749552" y="288036"/>
                  </a:moveTo>
                  <a:lnTo>
                    <a:pt x="1883664" y="288036"/>
                  </a:lnTo>
                </a:path>
                <a:path w="5081905" h="863600">
                  <a:moveTo>
                    <a:pt x="0" y="288036"/>
                  </a:moveTo>
                  <a:lnTo>
                    <a:pt x="505206" y="288036"/>
                  </a:lnTo>
                </a:path>
                <a:path w="5081905" h="863600">
                  <a:moveTo>
                    <a:pt x="3128010" y="288036"/>
                  </a:moveTo>
                  <a:lnTo>
                    <a:pt x="3261359" y="288036"/>
                  </a:lnTo>
                </a:path>
                <a:path w="5081905" h="863600">
                  <a:moveTo>
                    <a:pt x="3128010" y="0"/>
                  </a:moveTo>
                  <a:lnTo>
                    <a:pt x="5081778" y="0"/>
                  </a:lnTo>
                </a:path>
                <a:path w="5081905" h="863600">
                  <a:moveTo>
                    <a:pt x="1749552" y="0"/>
                  </a:moveTo>
                  <a:lnTo>
                    <a:pt x="1883664" y="0"/>
                  </a:lnTo>
                </a:path>
                <a:path w="5081905" h="863600">
                  <a:moveTo>
                    <a:pt x="0" y="0"/>
                  </a:moveTo>
                  <a:lnTo>
                    <a:pt x="505206" y="0"/>
                  </a:lnTo>
                </a:path>
              </a:pathLst>
            </a:custGeom>
            <a:ln w="8356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96503" y="2823210"/>
              <a:ext cx="5081905" cy="0"/>
            </a:xfrm>
            <a:custGeom>
              <a:avLst/>
              <a:gdLst/>
              <a:ahLst/>
              <a:cxnLst/>
              <a:rect l="l" t="t" r="r" b="b"/>
              <a:pathLst>
                <a:path w="5081905">
                  <a:moveTo>
                    <a:pt x="0" y="0"/>
                  </a:moveTo>
                  <a:lnTo>
                    <a:pt x="5081778" y="0"/>
                  </a:lnTo>
                </a:path>
              </a:pathLst>
            </a:custGeom>
            <a:ln w="8356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96503" y="2535174"/>
              <a:ext cx="5081905" cy="0"/>
            </a:xfrm>
            <a:custGeom>
              <a:avLst/>
              <a:gdLst/>
              <a:ahLst/>
              <a:cxnLst/>
              <a:rect l="l" t="t" r="r" b="b"/>
              <a:pathLst>
                <a:path w="5081905">
                  <a:moveTo>
                    <a:pt x="0" y="0"/>
                  </a:moveTo>
                  <a:lnTo>
                    <a:pt x="5081778" y="0"/>
                  </a:lnTo>
                </a:path>
              </a:pathLst>
            </a:custGeom>
            <a:ln w="8356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36811" y="3976681"/>
              <a:ext cx="373380" cy="0"/>
            </a:xfrm>
            <a:custGeom>
              <a:avLst/>
              <a:gdLst/>
              <a:ahLst/>
              <a:cxnLst/>
              <a:rect l="l" t="t" r="r" b="b"/>
              <a:pathLst>
                <a:path w="373380">
                  <a:moveTo>
                    <a:pt x="0" y="0"/>
                  </a:moveTo>
                  <a:lnTo>
                    <a:pt x="373380" y="0"/>
                  </a:lnTo>
                </a:path>
              </a:pathLst>
            </a:custGeom>
            <a:ln w="4178">
              <a:solidFill>
                <a:srgbClr val="355A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36811" y="2535174"/>
              <a:ext cx="373380" cy="0"/>
            </a:xfrm>
            <a:custGeom>
              <a:avLst/>
              <a:gdLst/>
              <a:ahLst/>
              <a:cxnLst/>
              <a:rect l="l" t="t" r="r" b="b"/>
              <a:pathLst>
                <a:path w="373380">
                  <a:moveTo>
                    <a:pt x="0" y="0"/>
                  </a:moveTo>
                  <a:lnTo>
                    <a:pt x="373380" y="0"/>
                  </a:lnTo>
                </a:path>
              </a:pathLst>
            </a:custGeom>
            <a:ln w="8356">
              <a:solidFill>
                <a:srgbClr val="355A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23501" y="2535174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352"/>
                  </a:lnTo>
                </a:path>
              </a:pathLst>
            </a:custGeom>
            <a:ln w="8356">
              <a:solidFill>
                <a:srgbClr val="355A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01709" y="3065526"/>
              <a:ext cx="1244600" cy="909319"/>
            </a:xfrm>
            <a:custGeom>
              <a:avLst/>
              <a:gdLst/>
              <a:ahLst/>
              <a:cxnLst/>
              <a:rect l="l" t="t" r="r" b="b"/>
              <a:pathLst>
                <a:path w="1244600" h="909320">
                  <a:moveTo>
                    <a:pt x="1244345" y="909065"/>
                  </a:moveTo>
                  <a:lnTo>
                    <a:pt x="1244345" y="0"/>
                  </a:lnTo>
                  <a:lnTo>
                    <a:pt x="0" y="0"/>
                  </a:lnTo>
                  <a:lnTo>
                    <a:pt x="0" y="909065"/>
                  </a:lnTo>
                  <a:lnTo>
                    <a:pt x="1244345" y="909065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01709" y="3065526"/>
              <a:ext cx="1244600" cy="909319"/>
            </a:xfrm>
            <a:custGeom>
              <a:avLst/>
              <a:gdLst/>
              <a:ahLst/>
              <a:cxnLst/>
              <a:rect l="l" t="t" r="r" b="b"/>
              <a:pathLst>
                <a:path w="1244600" h="909320">
                  <a:moveTo>
                    <a:pt x="0" y="909065"/>
                  </a:moveTo>
                  <a:lnTo>
                    <a:pt x="0" y="0"/>
                  </a:lnTo>
                  <a:lnTo>
                    <a:pt x="1244345" y="0"/>
                  </a:lnTo>
                  <a:lnTo>
                    <a:pt x="1244345" y="909065"/>
                  </a:lnTo>
                  <a:lnTo>
                    <a:pt x="0" y="909065"/>
                  </a:lnTo>
                  <a:close/>
                </a:path>
                <a:path w="1244600" h="909320">
                  <a:moveTo>
                    <a:pt x="0" y="0"/>
                  </a:moveTo>
                  <a:lnTo>
                    <a:pt x="1244345" y="0"/>
                  </a:lnTo>
                </a:path>
                <a:path w="1244600" h="909320">
                  <a:moveTo>
                    <a:pt x="0" y="909065"/>
                  </a:moveTo>
                  <a:lnTo>
                    <a:pt x="1244345" y="909065"/>
                  </a:lnTo>
                </a:path>
                <a:path w="1244600" h="909320">
                  <a:moveTo>
                    <a:pt x="0" y="684276"/>
                  </a:moveTo>
                  <a:lnTo>
                    <a:pt x="1244345" y="684276"/>
                  </a:lnTo>
                </a:path>
                <a:path w="1244600" h="909320">
                  <a:moveTo>
                    <a:pt x="589026" y="648462"/>
                  </a:moveTo>
                  <a:lnTo>
                    <a:pt x="655320" y="581406"/>
                  </a:lnTo>
                </a:path>
                <a:path w="1244600" h="909320">
                  <a:moveTo>
                    <a:pt x="589026" y="581406"/>
                  </a:moveTo>
                  <a:lnTo>
                    <a:pt x="655320" y="648462"/>
                  </a:lnTo>
                </a:path>
              </a:pathLst>
            </a:custGeom>
            <a:ln w="8356">
              <a:solidFill>
                <a:srgbClr val="355A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15269" y="5414010"/>
              <a:ext cx="373380" cy="0"/>
            </a:xfrm>
            <a:custGeom>
              <a:avLst/>
              <a:gdLst/>
              <a:ahLst/>
              <a:cxnLst/>
              <a:rect l="l" t="t" r="r" b="b"/>
              <a:pathLst>
                <a:path w="373379">
                  <a:moveTo>
                    <a:pt x="0" y="0"/>
                  </a:moveTo>
                  <a:lnTo>
                    <a:pt x="373380" y="0"/>
                  </a:lnTo>
                </a:path>
              </a:pathLst>
            </a:custGeom>
            <a:ln w="8356">
              <a:solidFill>
                <a:srgbClr val="BD63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01959" y="4191761"/>
              <a:ext cx="0" cy="1222375"/>
            </a:xfrm>
            <a:custGeom>
              <a:avLst/>
              <a:gdLst/>
              <a:ahLst/>
              <a:cxnLst/>
              <a:rect l="l" t="t" r="r" b="b"/>
              <a:pathLst>
                <a:path h="1222375">
                  <a:moveTo>
                    <a:pt x="0" y="0"/>
                  </a:moveTo>
                  <a:lnTo>
                    <a:pt x="0" y="1222248"/>
                  </a:lnTo>
                </a:path>
              </a:pathLst>
            </a:custGeom>
            <a:ln w="8356">
              <a:solidFill>
                <a:srgbClr val="BD63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15269" y="2594610"/>
              <a:ext cx="373380" cy="0"/>
            </a:xfrm>
            <a:custGeom>
              <a:avLst/>
              <a:gdLst/>
              <a:ahLst/>
              <a:cxnLst/>
              <a:rect l="l" t="t" r="r" b="b"/>
              <a:pathLst>
                <a:path w="373379">
                  <a:moveTo>
                    <a:pt x="0" y="0"/>
                  </a:moveTo>
                  <a:lnTo>
                    <a:pt x="373380" y="0"/>
                  </a:lnTo>
                </a:path>
              </a:pathLst>
            </a:custGeom>
            <a:ln w="8356">
              <a:solidFill>
                <a:srgbClr val="BD63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01959" y="2594610"/>
              <a:ext cx="0" cy="318135"/>
            </a:xfrm>
            <a:custGeom>
              <a:avLst/>
              <a:gdLst/>
              <a:ahLst/>
              <a:cxnLst/>
              <a:rect l="l" t="t" r="r" b="b"/>
              <a:pathLst>
                <a:path h="318135">
                  <a:moveTo>
                    <a:pt x="0" y="0"/>
                  </a:moveTo>
                  <a:lnTo>
                    <a:pt x="0" y="317754"/>
                  </a:lnTo>
                </a:path>
              </a:pathLst>
            </a:custGeom>
            <a:ln w="8356">
              <a:solidFill>
                <a:srgbClr val="BD63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80167" y="2912363"/>
              <a:ext cx="1244600" cy="1279525"/>
            </a:xfrm>
            <a:custGeom>
              <a:avLst/>
              <a:gdLst/>
              <a:ahLst/>
              <a:cxnLst/>
              <a:rect l="l" t="t" r="r" b="b"/>
              <a:pathLst>
                <a:path w="1244600" h="1279525">
                  <a:moveTo>
                    <a:pt x="1244346" y="1279398"/>
                  </a:moveTo>
                  <a:lnTo>
                    <a:pt x="1244346" y="0"/>
                  </a:lnTo>
                  <a:lnTo>
                    <a:pt x="0" y="0"/>
                  </a:lnTo>
                  <a:lnTo>
                    <a:pt x="0" y="1279398"/>
                  </a:lnTo>
                  <a:lnTo>
                    <a:pt x="1244346" y="127939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80167" y="2912363"/>
              <a:ext cx="1244600" cy="1279525"/>
            </a:xfrm>
            <a:custGeom>
              <a:avLst/>
              <a:gdLst/>
              <a:ahLst/>
              <a:cxnLst/>
              <a:rect l="l" t="t" r="r" b="b"/>
              <a:pathLst>
                <a:path w="1244600" h="1279525">
                  <a:moveTo>
                    <a:pt x="0" y="1279398"/>
                  </a:moveTo>
                  <a:lnTo>
                    <a:pt x="0" y="0"/>
                  </a:lnTo>
                  <a:lnTo>
                    <a:pt x="1244346" y="0"/>
                  </a:lnTo>
                  <a:lnTo>
                    <a:pt x="1244346" y="1279398"/>
                  </a:lnTo>
                  <a:lnTo>
                    <a:pt x="0" y="1279398"/>
                  </a:lnTo>
                  <a:close/>
                </a:path>
                <a:path w="1244600" h="1279525">
                  <a:moveTo>
                    <a:pt x="0" y="0"/>
                  </a:moveTo>
                  <a:lnTo>
                    <a:pt x="1244345" y="0"/>
                  </a:lnTo>
                </a:path>
                <a:path w="1244600" h="1279525">
                  <a:moveTo>
                    <a:pt x="0" y="1279398"/>
                  </a:moveTo>
                  <a:lnTo>
                    <a:pt x="1244345" y="1279398"/>
                  </a:lnTo>
                </a:path>
                <a:path w="1244600" h="1279525">
                  <a:moveTo>
                    <a:pt x="0" y="829056"/>
                  </a:moveTo>
                  <a:lnTo>
                    <a:pt x="1244345" y="829056"/>
                  </a:lnTo>
                </a:path>
                <a:path w="1244600" h="1279525">
                  <a:moveTo>
                    <a:pt x="588263" y="793242"/>
                  </a:moveTo>
                  <a:lnTo>
                    <a:pt x="655319" y="726186"/>
                  </a:lnTo>
                </a:path>
                <a:path w="1244600" h="1279525">
                  <a:moveTo>
                    <a:pt x="588263" y="726186"/>
                  </a:moveTo>
                  <a:lnTo>
                    <a:pt x="655319" y="793242"/>
                  </a:lnTo>
                </a:path>
              </a:pathLst>
            </a:custGeom>
            <a:ln w="8356">
              <a:solidFill>
                <a:srgbClr val="BD63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93727" y="4626864"/>
              <a:ext cx="373380" cy="0"/>
            </a:xfrm>
            <a:custGeom>
              <a:avLst/>
              <a:gdLst/>
              <a:ahLst/>
              <a:cxnLst/>
              <a:rect l="l" t="t" r="r" b="b"/>
              <a:pathLst>
                <a:path w="373379">
                  <a:moveTo>
                    <a:pt x="0" y="0"/>
                  </a:moveTo>
                  <a:lnTo>
                    <a:pt x="373380" y="0"/>
                  </a:lnTo>
                </a:path>
              </a:pathLst>
            </a:custGeom>
            <a:ln w="8356">
              <a:solidFill>
                <a:srgbClr val="8383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80417" y="4000500"/>
              <a:ext cx="0" cy="626745"/>
            </a:xfrm>
            <a:custGeom>
              <a:avLst/>
              <a:gdLst/>
              <a:ahLst/>
              <a:cxnLst/>
              <a:rect l="l" t="t" r="r" b="b"/>
              <a:pathLst>
                <a:path h="626745">
                  <a:moveTo>
                    <a:pt x="0" y="0"/>
                  </a:moveTo>
                  <a:lnTo>
                    <a:pt x="0" y="626364"/>
                  </a:lnTo>
                </a:path>
              </a:pathLst>
            </a:custGeom>
            <a:ln w="8356">
              <a:solidFill>
                <a:srgbClr val="8383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93727" y="2909315"/>
              <a:ext cx="373380" cy="0"/>
            </a:xfrm>
            <a:custGeom>
              <a:avLst/>
              <a:gdLst/>
              <a:ahLst/>
              <a:cxnLst/>
              <a:rect l="l" t="t" r="r" b="b"/>
              <a:pathLst>
                <a:path w="373379">
                  <a:moveTo>
                    <a:pt x="0" y="0"/>
                  </a:moveTo>
                  <a:lnTo>
                    <a:pt x="373380" y="0"/>
                  </a:lnTo>
                </a:path>
              </a:pathLst>
            </a:custGeom>
            <a:ln w="8356">
              <a:solidFill>
                <a:srgbClr val="8383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80417" y="2909315"/>
              <a:ext cx="0" cy="403860"/>
            </a:xfrm>
            <a:custGeom>
              <a:avLst/>
              <a:gdLst/>
              <a:ahLst/>
              <a:cxnLst/>
              <a:rect l="l" t="t" r="r" b="b"/>
              <a:pathLst>
                <a:path h="403860">
                  <a:moveTo>
                    <a:pt x="0" y="0"/>
                  </a:moveTo>
                  <a:lnTo>
                    <a:pt x="0" y="403860"/>
                  </a:lnTo>
                </a:path>
              </a:pathLst>
            </a:custGeom>
            <a:ln w="8356">
              <a:solidFill>
                <a:srgbClr val="8383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57863" y="3313176"/>
              <a:ext cx="1245235" cy="687705"/>
            </a:xfrm>
            <a:custGeom>
              <a:avLst/>
              <a:gdLst/>
              <a:ahLst/>
              <a:cxnLst/>
              <a:rect l="l" t="t" r="r" b="b"/>
              <a:pathLst>
                <a:path w="1245235" h="687704">
                  <a:moveTo>
                    <a:pt x="1245108" y="687324"/>
                  </a:moveTo>
                  <a:lnTo>
                    <a:pt x="1245108" y="0"/>
                  </a:lnTo>
                  <a:lnTo>
                    <a:pt x="0" y="0"/>
                  </a:lnTo>
                  <a:lnTo>
                    <a:pt x="0" y="687324"/>
                  </a:lnTo>
                  <a:lnTo>
                    <a:pt x="1245108" y="687324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57863" y="3313176"/>
              <a:ext cx="1245235" cy="687705"/>
            </a:xfrm>
            <a:custGeom>
              <a:avLst/>
              <a:gdLst/>
              <a:ahLst/>
              <a:cxnLst/>
              <a:rect l="l" t="t" r="r" b="b"/>
              <a:pathLst>
                <a:path w="1245235" h="687704">
                  <a:moveTo>
                    <a:pt x="0" y="687324"/>
                  </a:moveTo>
                  <a:lnTo>
                    <a:pt x="0" y="0"/>
                  </a:lnTo>
                  <a:lnTo>
                    <a:pt x="1245108" y="0"/>
                  </a:lnTo>
                  <a:lnTo>
                    <a:pt x="1245108" y="687324"/>
                  </a:lnTo>
                  <a:lnTo>
                    <a:pt x="0" y="687324"/>
                  </a:lnTo>
                  <a:close/>
                </a:path>
                <a:path w="1245235" h="687704">
                  <a:moveTo>
                    <a:pt x="0" y="0"/>
                  </a:moveTo>
                  <a:lnTo>
                    <a:pt x="1245108" y="0"/>
                  </a:lnTo>
                </a:path>
                <a:path w="1245235" h="687704">
                  <a:moveTo>
                    <a:pt x="0" y="687324"/>
                  </a:moveTo>
                  <a:lnTo>
                    <a:pt x="1245108" y="687324"/>
                  </a:lnTo>
                </a:path>
                <a:path w="1245235" h="687704">
                  <a:moveTo>
                    <a:pt x="0" y="532638"/>
                  </a:moveTo>
                  <a:lnTo>
                    <a:pt x="1245108" y="532638"/>
                  </a:lnTo>
                </a:path>
                <a:path w="1245235" h="687704">
                  <a:moveTo>
                    <a:pt x="589026" y="469392"/>
                  </a:moveTo>
                  <a:lnTo>
                    <a:pt x="656082" y="403098"/>
                  </a:lnTo>
                </a:path>
                <a:path w="1245235" h="687704">
                  <a:moveTo>
                    <a:pt x="589026" y="403098"/>
                  </a:moveTo>
                  <a:lnTo>
                    <a:pt x="656082" y="469392"/>
                  </a:lnTo>
                </a:path>
              </a:pathLst>
            </a:custGeom>
            <a:ln w="8356">
              <a:solidFill>
                <a:srgbClr val="8383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96503" y="2535174"/>
              <a:ext cx="0" cy="2879090"/>
            </a:xfrm>
            <a:custGeom>
              <a:avLst/>
              <a:gdLst/>
              <a:ahLst/>
              <a:cxnLst/>
              <a:rect l="l" t="t" r="r" b="b"/>
              <a:pathLst>
                <a:path h="2879090">
                  <a:moveTo>
                    <a:pt x="0" y="2878836"/>
                  </a:moveTo>
                  <a:lnTo>
                    <a:pt x="0" y="0"/>
                  </a:lnTo>
                </a:path>
              </a:pathLst>
            </a:custGeom>
            <a:ln w="8356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27081" y="3491031"/>
            <a:ext cx="248285" cy="9690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64"/>
              </a:lnSpc>
            </a:pPr>
            <a:r>
              <a:rPr sz="1750" dirty="0">
                <a:solidFill>
                  <a:srgbClr val="585858"/>
                </a:solidFill>
                <a:latin typeface="Calibri"/>
                <a:cs typeface="Calibri"/>
              </a:rPr>
              <a:t>AUC</a:t>
            </a:r>
            <a:r>
              <a:rPr sz="175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585858"/>
                </a:solidFill>
                <a:latin typeface="Calibri"/>
                <a:cs typeface="Calibri"/>
              </a:rPr>
              <a:t>Score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28843" y="2353654"/>
            <a:ext cx="806450" cy="31927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265"/>
              </a:spcBef>
            </a:pPr>
            <a:r>
              <a:rPr sz="1750" spc="-10" dirty="0">
                <a:solidFill>
                  <a:srgbClr val="585858"/>
                </a:solidFill>
                <a:latin typeface="Calibri"/>
                <a:cs typeface="Calibri"/>
              </a:rPr>
              <a:t>100.00%</a:t>
            </a:r>
            <a:endParaRPr sz="1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170"/>
              </a:spcBef>
            </a:pPr>
            <a:r>
              <a:rPr sz="1750" spc="-10" dirty="0">
                <a:solidFill>
                  <a:srgbClr val="585858"/>
                </a:solidFill>
                <a:latin typeface="Calibri"/>
                <a:cs typeface="Calibri"/>
              </a:rPr>
              <a:t>90.00%</a:t>
            </a:r>
            <a:endParaRPr sz="1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160"/>
              </a:spcBef>
            </a:pPr>
            <a:r>
              <a:rPr sz="1750" spc="-10" dirty="0">
                <a:solidFill>
                  <a:srgbClr val="585858"/>
                </a:solidFill>
                <a:latin typeface="Calibri"/>
                <a:cs typeface="Calibri"/>
              </a:rPr>
              <a:t>80.00%</a:t>
            </a:r>
            <a:endParaRPr sz="1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170"/>
              </a:spcBef>
            </a:pPr>
            <a:r>
              <a:rPr sz="1750" spc="-10" dirty="0">
                <a:solidFill>
                  <a:srgbClr val="585858"/>
                </a:solidFill>
                <a:latin typeface="Calibri"/>
                <a:cs typeface="Calibri"/>
              </a:rPr>
              <a:t>70.00%</a:t>
            </a:r>
            <a:endParaRPr sz="1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165"/>
              </a:spcBef>
            </a:pPr>
            <a:r>
              <a:rPr sz="1750" spc="-10" dirty="0">
                <a:solidFill>
                  <a:srgbClr val="585858"/>
                </a:solidFill>
                <a:latin typeface="Calibri"/>
                <a:cs typeface="Calibri"/>
              </a:rPr>
              <a:t>60.00%</a:t>
            </a:r>
            <a:endParaRPr sz="1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170"/>
              </a:spcBef>
            </a:pPr>
            <a:r>
              <a:rPr sz="1750" spc="-10" dirty="0">
                <a:solidFill>
                  <a:srgbClr val="585858"/>
                </a:solidFill>
                <a:latin typeface="Calibri"/>
                <a:cs typeface="Calibri"/>
              </a:rPr>
              <a:t>50.00%</a:t>
            </a:r>
            <a:endParaRPr sz="1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170"/>
              </a:spcBef>
            </a:pPr>
            <a:r>
              <a:rPr sz="1750" spc="-10" dirty="0">
                <a:solidFill>
                  <a:srgbClr val="585858"/>
                </a:solidFill>
                <a:latin typeface="Calibri"/>
                <a:cs typeface="Calibri"/>
              </a:rPr>
              <a:t>40.00%</a:t>
            </a:r>
            <a:endParaRPr sz="1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160"/>
              </a:spcBef>
            </a:pPr>
            <a:r>
              <a:rPr sz="1750" spc="-10" dirty="0">
                <a:solidFill>
                  <a:srgbClr val="585858"/>
                </a:solidFill>
                <a:latin typeface="Calibri"/>
                <a:cs typeface="Calibri"/>
              </a:rPr>
              <a:t>30.00%</a:t>
            </a:r>
            <a:endParaRPr sz="1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170"/>
              </a:spcBef>
            </a:pPr>
            <a:r>
              <a:rPr sz="1750" spc="-10" dirty="0">
                <a:solidFill>
                  <a:srgbClr val="585858"/>
                </a:solidFill>
                <a:latin typeface="Calibri"/>
                <a:cs typeface="Calibri"/>
              </a:rPr>
              <a:t>20.00%</a:t>
            </a:r>
            <a:endParaRPr sz="1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165"/>
              </a:spcBef>
            </a:pPr>
            <a:r>
              <a:rPr sz="1750" spc="-10" dirty="0">
                <a:solidFill>
                  <a:srgbClr val="585858"/>
                </a:solidFill>
                <a:latin typeface="Calibri"/>
                <a:cs typeface="Calibri"/>
              </a:rPr>
              <a:t>10.00%</a:t>
            </a:r>
            <a:endParaRPr sz="17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70"/>
              </a:spcBef>
            </a:pPr>
            <a:r>
              <a:rPr sz="1750" spc="-10" dirty="0">
                <a:solidFill>
                  <a:srgbClr val="585858"/>
                </a:solidFill>
                <a:latin typeface="Calibri"/>
                <a:cs typeface="Calibri"/>
              </a:rPr>
              <a:t>0.00%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70209" y="2066067"/>
            <a:ext cx="494855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solidFill>
                  <a:srgbClr val="585858"/>
                </a:solidFill>
                <a:latin typeface="Calibri"/>
                <a:cs typeface="Calibri"/>
              </a:rPr>
              <a:t>1-</a:t>
            </a:r>
            <a:r>
              <a:rPr sz="1750" dirty="0">
                <a:solidFill>
                  <a:srgbClr val="585858"/>
                </a:solidFill>
                <a:latin typeface="Calibri"/>
                <a:cs typeface="Calibri"/>
              </a:rPr>
              <a:t>day</a:t>
            </a:r>
            <a:r>
              <a:rPr sz="175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585858"/>
                </a:solidFill>
                <a:latin typeface="Calibri"/>
                <a:cs typeface="Calibri"/>
              </a:rPr>
              <a:t>Models</a:t>
            </a:r>
            <a:r>
              <a:rPr sz="175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585858"/>
                </a:solidFill>
                <a:latin typeface="Calibri"/>
                <a:cs typeface="Calibri"/>
              </a:rPr>
              <a:t>AUC</a:t>
            </a:r>
            <a:r>
              <a:rPr sz="175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585858"/>
                </a:solidFill>
                <a:latin typeface="Calibri"/>
                <a:cs typeface="Calibri"/>
              </a:rPr>
              <a:t>Performance</a:t>
            </a:r>
            <a:r>
              <a:rPr sz="175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585858"/>
                </a:solidFill>
                <a:latin typeface="Calibri"/>
                <a:cs typeface="Calibri"/>
              </a:rPr>
              <a:t>across</a:t>
            </a:r>
            <a:r>
              <a:rPr sz="175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r>
              <a:rPr sz="175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585858"/>
                </a:solidFill>
                <a:latin typeface="Calibri"/>
                <a:cs typeface="Calibri"/>
              </a:rPr>
              <a:t>participants</a:t>
            </a:r>
            <a:endParaRPr sz="175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798599" y="5740539"/>
            <a:ext cx="88900" cy="88900"/>
            <a:chOff x="1798599" y="5740539"/>
            <a:chExt cx="88900" cy="88900"/>
          </a:xfrm>
        </p:grpSpPr>
        <p:sp>
          <p:nvSpPr>
            <p:cNvPr id="36" name="object 36"/>
            <p:cNvSpPr/>
            <p:nvPr/>
          </p:nvSpPr>
          <p:spPr>
            <a:xfrm>
              <a:off x="1802777" y="5744717"/>
              <a:ext cx="80010" cy="80010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80010" y="80010"/>
                  </a:moveTo>
                  <a:lnTo>
                    <a:pt x="80010" y="0"/>
                  </a:lnTo>
                  <a:lnTo>
                    <a:pt x="0" y="0"/>
                  </a:lnTo>
                  <a:lnTo>
                    <a:pt x="0" y="80010"/>
                  </a:lnTo>
                  <a:lnTo>
                    <a:pt x="80010" y="80010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02777" y="5744717"/>
              <a:ext cx="80010" cy="80010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0" y="80010"/>
                  </a:moveTo>
                  <a:lnTo>
                    <a:pt x="0" y="0"/>
                  </a:lnTo>
                  <a:lnTo>
                    <a:pt x="80010" y="0"/>
                  </a:lnTo>
                  <a:lnTo>
                    <a:pt x="80010" y="80010"/>
                  </a:lnTo>
                  <a:lnTo>
                    <a:pt x="0" y="80010"/>
                  </a:lnTo>
                  <a:close/>
                </a:path>
              </a:pathLst>
            </a:custGeom>
            <a:ln w="8356">
              <a:solidFill>
                <a:srgbClr val="355A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688865" y="5740539"/>
            <a:ext cx="89535" cy="88900"/>
            <a:chOff x="4688865" y="5740539"/>
            <a:chExt cx="89535" cy="88900"/>
          </a:xfrm>
        </p:grpSpPr>
        <p:sp>
          <p:nvSpPr>
            <p:cNvPr id="39" name="object 39"/>
            <p:cNvSpPr/>
            <p:nvPr/>
          </p:nvSpPr>
          <p:spPr>
            <a:xfrm>
              <a:off x="4693043" y="5744717"/>
              <a:ext cx="81280" cy="80010"/>
            </a:xfrm>
            <a:custGeom>
              <a:avLst/>
              <a:gdLst/>
              <a:ahLst/>
              <a:cxnLst/>
              <a:rect l="l" t="t" r="r" b="b"/>
              <a:pathLst>
                <a:path w="81279" h="80010">
                  <a:moveTo>
                    <a:pt x="80772" y="80010"/>
                  </a:moveTo>
                  <a:lnTo>
                    <a:pt x="80772" y="0"/>
                  </a:lnTo>
                  <a:lnTo>
                    <a:pt x="0" y="0"/>
                  </a:lnTo>
                  <a:lnTo>
                    <a:pt x="0" y="80010"/>
                  </a:lnTo>
                  <a:lnTo>
                    <a:pt x="80772" y="8001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693043" y="5744717"/>
              <a:ext cx="81280" cy="80010"/>
            </a:xfrm>
            <a:custGeom>
              <a:avLst/>
              <a:gdLst/>
              <a:ahLst/>
              <a:cxnLst/>
              <a:rect l="l" t="t" r="r" b="b"/>
              <a:pathLst>
                <a:path w="81279" h="80010">
                  <a:moveTo>
                    <a:pt x="0" y="80010"/>
                  </a:moveTo>
                  <a:lnTo>
                    <a:pt x="0" y="0"/>
                  </a:lnTo>
                  <a:lnTo>
                    <a:pt x="80772" y="0"/>
                  </a:lnTo>
                  <a:lnTo>
                    <a:pt x="80772" y="80010"/>
                  </a:lnTo>
                  <a:lnTo>
                    <a:pt x="0" y="80010"/>
                  </a:lnTo>
                  <a:close/>
                </a:path>
              </a:pathLst>
            </a:custGeom>
            <a:ln w="8356">
              <a:solidFill>
                <a:srgbClr val="BD63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5298465" y="5740539"/>
            <a:ext cx="89535" cy="88900"/>
            <a:chOff x="5298465" y="5740539"/>
            <a:chExt cx="89535" cy="88900"/>
          </a:xfrm>
        </p:grpSpPr>
        <p:sp>
          <p:nvSpPr>
            <p:cNvPr id="42" name="object 42"/>
            <p:cNvSpPr/>
            <p:nvPr/>
          </p:nvSpPr>
          <p:spPr>
            <a:xfrm>
              <a:off x="5302643" y="5744717"/>
              <a:ext cx="81280" cy="80010"/>
            </a:xfrm>
            <a:custGeom>
              <a:avLst/>
              <a:gdLst/>
              <a:ahLst/>
              <a:cxnLst/>
              <a:rect l="l" t="t" r="r" b="b"/>
              <a:pathLst>
                <a:path w="81279" h="80010">
                  <a:moveTo>
                    <a:pt x="80772" y="80010"/>
                  </a:moveTo>
                  <a:lnTo>
                    <a:pt x="80772" y="0"/>
                  </a:lnTo>
                  <a:lnTo>
                    <a:pt x="0" y="0"/>
                  </a:lnTo>
                  <a:lnTo>
                    <a:pt x="0" y="80010"/>
                  </a:lnTo>
                  <a:lnTo>
                    <a:pt x="80772" y="8001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02643" y="5744717"/>
              <a:ext cx="81280" cy="80010"/>
            </a:xfrm>
            <a:custGeom>
              <a:avLst/>
              <a:gdLst/>
              <a:ahLst/>
              <a:cxnLst/>
              <a:rect l="l" t="t" r="r" b="b"/>
              <a:pathLst>
                <a:path w="81279" h="80010">
                  <a:moveTo>
                    <a:pt x="0" y="80010"/>
                  </a:moveTo>
                  <a:lnTo>
                    <a:pt x="0" y="0"/>
                  </a:lnTo>
                  <a:lnTo>
                    <a:pt x="80772" y="0"/>
                  </a:lnTo>
                  <a:lnTo>
                    <a:pt x="80772" y="80010"/>
                  </a:lnTo>
                  <a:lnTo>
                    <a:pt x="0" y="80010"/>
                  </a:lnTo>
                  <a:close/>
                </a:path>
              </a:pathLst>
            </a:custGeom>
            <a:ln w="8356">
              <a:solidFill>
                <a:srgbClr val="8383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924945" y="5623814"/>
            <a:ext cx="400812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90520" algn="l"/>
                <a:tab pos="3500754" algn="l"/>
              </a:tabLst>
            </a:pPr>
            <a:r>
              <a:rPr sz="1750" dirty="0">
                <a:solidFill>
                  <a:srgbClr val="585858"/>
                </a:solidFill>
                <a:latin typeface="Calibri"/>
                <a:cs typeface="Calibri"/>
              </a:rPr>
              <a:t>Multi</a:t>
            </a:r>
            <a:r>
              <a:rPr sz="175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585858"/>
                </a:solidFill>
                <a:latin typeface="Calibri"/>
                <a:cs typeface="Calibri"/>
              </a:rPr>
              <a:t>time-</a:t>
            </a:r>
            <a:r>
              <a:rPr sz="1750" dirty="0">
                <a:solidFill>
                  <a:srgbClr val="585858"/>
                </a:solidFill>
                <a:latin typeface="Calibri"/>
                <a:cs typeface="Calibri"/>
              </a:rPr>
              <a:t>step</a:t>
            </a:r>
            <a:r>
              <a:rPr sz="175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585858"/>
                </a:solidFill>
                <a:latin typeface="Calibri"/>
                <a:cs typeface="Calibri"/>
              </a:rPr>
              <a:t>Dense</a:t>
            </a:r>
            <a:r>
              <a:rPr sz="175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585858"/>
                </a:solidFill>
                <a:latin typeface="Calibri"/>
                <a:cs typeface="Calibri"/>
              </a:rPr>
              <a:t>Model</a:t>
            </a:r>
            <a:r>
              <a:rPr sz="175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750" spc="-25" dirty="0">
                <a:solidFill>
                  <a:srgbClr val="585858"/>
                </a:solidFill>
                <a:latin typeface="Calibri"/>
                <a:cs typeface="Calibri"/>
              </a:rPr>
              <a:t>CNN</a:t>
            </a:r>
            <a:r>
              <a:rPr sz="175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750" spc="-20" dirty="0">
                <a:solidFill>
                  <a:srgbClr val="585858"/>
                </a:solidFill>
                <a:latin typeface="Calibri"/>
                <a:cs typeface="Calibri"/>
              </a:rPr>
              <a:t>LSTM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ts val="160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45" name="object 45"/>
          <p:cNvSpPr txBox="1"/>
          <p:nvPr/>
        </p:nvSpPr>
        <p:spPr>
          <a:xfrm>
            <a:off x="7015096" y="2087966"/>
            <a:ext cx="3091815" cy="215455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768985">
              <a:lnSpc>
                <a:spcPct val="100000"/>
              </a:lnSpc>
              <a:spcBef>
                <a:spcPts val="685"/>
              </a:spcBef>
            </a:pPr>
            <a:r>
              <a:rPr sz="2450" b="1" spc="-10" dirty="0">
                <a:latin typeface="Calibri"/>
                <a:cs typeface="Calibri"/>
              </a:rPr>
              <a:t>1-</a:t>
            </a:r>
            <a:r>
              <a:rPr sz="2450" b="1" dirty="0">
                <a:latin typeface="Calibri"/>
                <a:cs typeface="Calibri"/>
              </a:rPr>
              <a:t>day</a:t>
            </a:r>
            <a:r>
              <a:rPr sz="2450" b="1" spc="-40" dirty="0">
                <a:latin typeface="Calibri"/>
                <a:cs typeface="Calibri"/>
              </a:rPr>
              <a:t> </a:t>
            </a:r>
            <a:r>
              <a:rPr sz="2450" b="1" spc="-10" dirty="0">
                <a:latin typeface="Calibri"/>
                <a:cs typeface="Calibri"/>
              </a:rPr>
              <a:t>Models</a:t>
            </a:r>
            <a:endParaRPr sz="2450">
              <a:latin typeface="Calibri"/>
              <a:cs typeface="Calibri"/>
            </a:endParaRPr>
          </a:p>
          <a:p>
            <a:pPr marL="211454" indent="-19875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11454" algn="l"/>
              </a:tabLst>
            </a:pPr>
            <a:r>
              <a:rPr sz="2450" dirty="0">
                <a:latin typeface="Calibri"/>
                <a:cs typeface="Calibri"/>
              </a:rPr>
              <a:t>CNN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model</a:t>
            </a:r>
            <a:endParaRPr sz="2450">
              <a:latin typeface="Calibri"/>
              <a:cs typeface="Calibri"/>
            </a:endParaRPr>
          </a:p>
          <a:p>
            <a:pPr marL="210820" marR="430530" indent="-198755">
              <a:lnSpc>
                <a:spcPts val="2650"/>
              </a:lnSpc>
              <a:spcBef>
                <a:spcPts val="915"/>
              </a:spcBef>
              <a:buFont typeface="Arial MT"/>
              <a:buChar char="•"/>
              <a:tabLst>
                <a:tab pos="212725" algn="l"/>
              </a:tabLst>
            </a:pPr>
            <a:r>
              <a:rPr sz="2450" dirty="0">
                <a:latin typeface="Calibri"/>
                <a:cs typeface="Calibri"/>
              </a:rPr>
              <a:t>Balanced</a:t>
            </a:r>
            <a:r>
              <a:rPr sz="2450" spc="-13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Accuracy: 	</a:t>
            </a:r>
            <a:r>
              <a:rPr sz="2450" dirty="0">
                <a:latin typeface="Calibri"/>
                <a:cs typeface="Calibri"/>
              </a:rPr>
              <a:t>80.64%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±</a:t>
            </a:r>
            <a:r>
              <a:rPr sz="2450" spc="-10" dirty="0">
                <a:latin typeface="Calibri"/>
                <a:cs typeface="Calibri"/>
              </a:rPr>
              <a:t> 10.36%</a:t>
            </a:r>
            <a:endParaRPr sz="2450">
              <a:latin typeface="Calibri"/>
              <a:cs typeface="Calibri"/>
            </a:endParaRPr>
          </a:p>
          <a:p>
            <a:pPr marL="211454" indent="-198755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11454" algn="l"/>
              </a:tabLst>
            </a:pPr>
            <a:r>
              <a:rPr sz="2450" dirty="0">
                <a:latin typeface="Calibri"/>
                <a:cs typeface="Calibri"/>
              </a:rPr>
              <a:t>AUC: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60.52%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±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30.26%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1528" y="1268157"/>
            <a:ext cx="7478395" cy="5880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indent="622300">
              <a:lnSpc>
                <a:spcPts val="2270"/>
              </a:lnSpc>
              <a:spcBef>
                <a:spcPts val="85"/>
              </a:spcBef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21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among</a:t>
            </a:r>
            <a:r>
              <a:rPr sz="2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six</a:t>
            </a:r>
            <a:r>
              <a:rPr sz="21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2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2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" dirty="0">
                <a:solidFill>
                  <a:srgbClr val="FFFFFF"/>
                </a:solidFill>
                <a:latin typeface="Arial"/>
                <a:cs typeface="Arial"/>
              </a:rPr>
              <a:t>architectures 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performed</a:t>
            </a:r>
            <a:r>
              <a:rPr sz="2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well</a:t>
            </a:r>
            <a:r>
              <a:rPr sz="2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forecasting</a:t>
            </a:r>
            <a:r>
              <a:rPr sz="2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" dirty="0">
                <a:solidFill>
                  <a:srgbClr val="FFFFFF"/>
                </a:solidFill>
                <a:latin typeface="Arial"/>
                <a:cs typeface="Arial"/>
              </a:rPr>
              <a:t>wearing-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off</a:t>
            </a:r>
            <a:r>
              <a:rPr sz="2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2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" dirty="0">
                <a:solidFill>
                  <a:srgbClr val="FFFFFF"/>
                </a:solidFill>
                <a:latin typeface="Arial"/>
                <a:cs typeface="Arial"/>
              </a:rPr>
              <a:t>hour?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6557" y="1265682"/>
            <a:ext cx="7729220" cy="609600"/>
          </a:xfrm>
          <a:prstGeom prst="rect">
            <a:avLst/>
          </a:prstGeom>
          <a:solidFill>
            <a:srgbClr val="6125ED"/>
          </a:solidFill>
        </p:spPr>
        <p:txBody>
          <a:bodyPr vert="horz" wrap="square" lIns="0" tIns="13970" rIns="0" bIns="0" rtlCol="0">
            <a:spAutoFit/>
          </a:bodyPr>
          <a:lstStyle/>
          <a:p>
            <a:pPr marL="124460" marR="118110" indent="622300">
              <a:lnSpc>
                <a:spcPts val="2270"/>
              </a:lnSpc>
              <a:spcBef>
                <a:spcPts val="110"/>
              </a:spcBef>
            </a:pPr>
            <a:r>
              <a:rPr sz="2100" dirty="0">
                <a:solidFill>
                  <a:srgbClr val="FFFFFF"/>
                </a:solidFill>
              </a:rPr>
              <a:t>Which</a:t>
            </a:r>
            <a:r>
              <a:rPr sz="2100" spc="-45" dirty="0">
                <a:solidFill>
                  <a:srgbClr val="FFFFFF"/>
                </a:solidFill>
              </a:rPr>
              <a:t> </a:t>
            </a:r>
            <a:r>
              <a:rPr sz="2100" dirty="0">
                <a:solidFill>
                  <a:srgbClr val="FFFFFF"/>
                </a:solidFill>
              </a:rPr>
              <a:t>among</a:t>
            </a:r>
            <a:r>
              <a:rPr sz="2100" spc="-25" dirty="0">
                <a:solidFill>
                  <a:srgbClr val="FFFFFF"/>
                </a:solidFill>
              </a:rPr>
              <a:t> </a:t>
            </a:r>
            <a:r>
              <a:rPr sz="2100" dirty="0">
                <a:solidFill>
                  <a:srgbClr val="FFFFFF"/>
                </a:solidFill>
              </a:rPr>
              <a:t>the</a:t>
            </a:r>
            <a:r>
              <a:rPr sz="2100" spc="-25" dirty="0">
                <a:solidFill>
                  <a:srgbClr val="FFFFFF"/>
                </a:solidFill>
              </a:rPr>
              <a:t> </a:t>
            </a:r>
            <a:r>
              <a:rPr sz="2100" dirty="0">
                <a:solidFill>
                  <a:srgbClr val="FFFFFF"/>
                </a:solidFill>
              </a:rPr>
              <a:t>six</a:t>
            </a:r>
            <a:r>
              <a:rPr sz="2100" spc="-20" dirty="0">
                <a:solidFill>
                  <a:srgbClr val="FFFFFF"/>
                </a:solidFill>
              </a:rPr>
              <a:t> </a:t>
            </a:r>
            <a:r>
              <a:rPr sz="2100" dirty="0">
                <a:solidFill>
                  <a:srgbClr val="FFFFFF"/>
                </a:solidFill>
              </a:rPr>
              <a:t>deep</a:t>
            </a:r>
            <a:r>
              <a:rPr sz="2100" spc="-25" dirty="0">
                <a:solidFill>
                  <a:srgbClr val="FFFFFF"/>
                </a:solidFill>
              </a:rPr>
              <a:t> </a:t>
            </a:r>
            <a:r>
              <a:rPr sz="2100" dirty="0">
                <a:solidFill>
                  <a:srgbClr val="FFFFFF"/>
                </a:solidFill>
              </a:rPr>
              <a:t>learning</a:t>
            </a:r>
            <a:r>
              <a:rPr sz="2100" spc="-35" dirty="0">
                <a:solidFill>
                  <a:srgbClr val="FFFFFF"/>
                </a:solidFill>
              </a:rPr>
              <a:t> </a:t>
            </a:r>
            <a:r>
              <a:rPr sz="2100" spc="-10" dirty="0">
                <a:solidFill>
                  <a:srgbClr val="FFFFFF"/>
                </a:solidFill>
              </a:rPr>
              <a:t>architectures </a:t>
            </a:r>
            <a:r>
              <a:rPr sz="2100" dirty="0">
                <a:solidFill>
                  <a:srgbClr val="FFFFFF"/>
                </a:solidFill>
              </a:rPr>
              <a:t>performed</a:t>
            </a:r>
            <a:r>
              <a:rPr sz="2100" spc="-25" dirty="0">
                <a:solidFill>
                  <a:srgbClr val="FFFFFF"/>
                </a:solidFill>
              </a:rPr>
              <a:t> </a:t>
            </a:r>
            <a:r>
              <a:rPr sz="2100" dirty="0">
                <a:solidFill>
                  <a:srgbClr val="FFFFFF"/>
                </a:solidFill>
              </a:rPr>
              <a:t>well</a:t>
            </a:r>
            <a:r>
              <a:rPr sz="2100" spc="-35" dirty="0">
                <a:solidFill>
                  <a:srgbClr val="FFFFFF"/>
                </a:solidFill>
              </a:rPr>
              <a:t> </a:t>
            </a:r>
            <a:r>
              <a:rPr sz="2100" dirty="0">
                <a:solidFill>
                  <a:srgbClr val="FFFFFF"/>
                </a:solidFill>
              </a:rPr>
              <a:t>in</a:t>
            </a:r>
            <a:r>
              <a:rPr sz="2100" spc="-35" dirty="0">
                <a:solidFill>
                  <a:srgbClr val="FFFFFF"/>
                </a:solidFill>
              </a:rPr>
              <a:t> </a:t>
            </a:r>
            <a:r>
              <a:rPr sz="2100" dirty="0">
                <a:solidFill>
                  <a:srgbClr val="FFFFFF"/>
                </a:solidFill>
              </a:rPr>
              <a:t>forecasting</a:t>
            </a:r>
            <a:r>
              <a:rPr sz="2100" spc="-30" dirty="0">
                <a:solidFill>
                  <a:srgbClr val="FFFFFF"/>
                </a:solidFill>
              </a:rPr>
              <a:t> </a:t>
            </a:r>
            <a:r>
              <a:rPr sz="2100" spc="-10" dirty="0">
                <a:solidFill>
                  <a:srgbClr val="FFFFFF"/>
                </a:solidFill>
              </a:rPr>
              <a:t>wearing-</a:t>
            </a:r>
            <a:r>
              <a:rPr sz="2100" dirty="0">
                <a:solidFill>
                  <a:srgbClr val="FFFFFF"/>
                </a:solidFill>
              </a:rPr>
              <a:t>off</a:t>
            </a:r>
            <a:r>
              <a:rPr sz="2100" spc="-35" dirty="0">
                <a:solidFill>
                  <a:srgbClr val="FFFFFF"/>
                </a:solidFill>
              </a:rPr>
              <a:t> </a:t>
            </a:r>
            <a:r>
              <a:rPr sz="2100" dirty="0">
                <a:solidFill>
                  <a:srgbClr val="FFFFFF"/>
                </a:solidFill>
              </a:rPr>
              <a:t>in</a:t>
            </a:r>
            <a:r>
              <a:rPr sz="2100" spc="-35" dirty="0">
                <a:solidFill>
                  <a:srgbClr val="FFFFFF"/>
                </a:solidFill>
              </a:rPr>
              <a:t> </a:t>
            </a:r>
            <a:r>
              <a:rPr sz="2100" dirty="0">
                <a:solidFill>
                  <a:srgbClr val="FFFFFF"/>
                </a:solidFill>
              </a:rPr>
              <a:t>the</a:t>
            </a:r>
            <a:r>
              <a:rPr sz="2100" spc="-20" dirty="0">
                <a:solidFill>
                  <a:srgbClr val="FFFFFF"/>
                </a:solidFill>
              </a:rPr>
              <a:t> </a:t>
            </a:r>
            <a:r>
              <a:rPr sz="2100" dirty="0">
                <a:solidFill>
                  <a:srgbClr val="FFFFFF"/>
                </a:solidFill>
              </a:rPr>
              <a:t>next</a:t>
            </a:r>
            <a:r>
              <a:rPr sz="2100" spc="-25" dirty="0">
                <a:solidFill>
                  <a:srgbClr val="FFFFFF"/>
                </a:solidFill>
              </a:rPr>
              <a:t> </a:t>
            </a:r>
            <a:r>
              <a:rPr sz="2100" spc="-10" dirty="0">
                <a:solidFill>
                  <a:srgbClr val="FFFFFF"/>
                </a:solidFill>
              </a:rPr>
              <a:t>hour?</a:t>
            </a:r>
            <a:endParaRPr sz="2100"/>
          </a:p>
        </p:txBody>
      </p:sp>
      <p:grpSp>
        <p:nvGrpSpPr>
          <p:cNvPr id="4" name="object 4"/>
          <p:cNvGrpSpPr/>
          <p:nvPr/>
        </p:nvGrpSpPr>
        <p:grpSpPr>
          <a:xfrm>
            <a:off x="479183" y="3173729"/>
            <a:ext cx="9765030" cy="1447800"/>
            <a:chOff x="479183" y="3173729"/>
            <a:chExt cx="9765030" cy="1447800"/>
          </a:xfrm>
        </p:grpSpPr>
        <p:sp>
          <p:nvSpPr>
            <p:cNvPr id="5" name="object 5"/>
            <p:cNvSpPr/>
            <p:nvPr/>
          </p:nvSpPr>
          <p:spPr>
            <a:xfrm>
              <a:off x="479183" y="3173729"/>
              <a:ext cx="9765030" cy="561340"/>
            </a:xfrm>
            <a:custGeom>
              <a:avLst/>
              <a:gdLst/>
              <a:ahLst/>
              <a:cxnLst/>
              <a:rect l="l" t="t" r="r" b="b"/>
              <a:pathLst>
                <a:path w="9765030" h="561339">
                  <a:moveTo>
                    <a:pt x="9765030" y="560831"/>
                  </a:moveTo>
                  <a:lnTo>
                    <a:pt x="9765030" y="0"/>
                  </a:lnTo>
                  <a:lnTo>
                    <a:pt x="0" y="0"/>
                  </a:lnTo>
                  <a:lnTo>
                    <a:pt x="0" y="560832"/>
                  </a:lnTo>
                  <a:lnTo>
                    <a:pt x="9765030" y="560831"/>
                  </a:lnTo>
                  <a:close/>
                </a:path>
              </a:pathLst>
            </a:custGeom>
            <a:solidFill>
              <a:srgbClr val="CE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9183" y="3734561"/>
              <a:ext cx="9765030" cy="561975"/>
            </a:xfrm>
            <a:custGeom>
              <a:avLst/>
              <a:gdLst/>
              <a:ahLst/>
              <a:cxnLst/>
              <a:rect l="l" t="t" r="r" b="b"/>
              <a:pathLst>
                <a:path w="9765030" h="561975">
                  <a:moveTo>
                    <a:pt x="9765030" y="561593"/>
                  </a:moveTo>
                  <a:lnTo>
                    <a:pt x="9765030" y="0"/>
                  </a:lnTo>
                  <a:lnTo>
                    <a:pt x="0" y="0"/>
                  </a:lnTo>
                  <a:lnTo>
                    <a:pt x="0" y="561594"/>
                  </a:lnTo>
                  <a:lnTo>
                    <a:pt x="9765030" y="561593"/>
                  </a:lnTo>
                  <a:close/>
                </a:path>
              </a:pathLst>
            </a:custGeom>
            <a:solidFill>
              <a:srgbClr val="E8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9183" y="4296155"/>
              <a:ext cx="9765030" cy="325755"/>
            </a:xfrm>
            <a:custGeom>
              <a:avLst/>
              <a:gdLst/>
              <a:ahLst/>
              <a:cxnLst/>
              <a:rect l="l" t="t" r="r" b="b"/>
              <a:pathLst>
                <a:path w="9765030" h="325754">
                  <a:moveTo>
                    <a:pt x="9765030" y="325374"/>
                  </a:moveTo>
                  <a:lnTo>
                    <a:pt x="9765030" y="0"/>
                  </a:lnTo>
                  <a:lnTo>
                    <a:pt x="0" y="0"/>
                  </a:lnTo>
                  <a:lnTo>
                    <a:pt x="0" y="325374"/>
                  </a:lnTo>
                  <a:lnTo>
                    <a:pt x="9765030" y="325374"/>
                  </a:lnTo>
                  <a:close/>
                </a:path>
              </a:pathLst>
            </a:custGeom>
            <a:solidFill>
              <a:srgbClr val="CE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73397" y="3366515"/>
            <a:ext cx="154432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4"/>
              </a:lnSpc>
            </a:pPr>
            <a:r>
              <a:rPr sz="1750" dirty="0">
                <a:latin typeface="Calibri"/>
                <a:cs typeface="Calibri"/>
              </a:rPr>
              <a:t>69.14%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±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10.60%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9949" y="3251263"/>
            <a:ext cx="1311275" cy="44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550" dirty="0">
                <a:latin typeface="Calibri"/>
                <a:cs typeface="Calibri"/>
              </a:rPr>
              <a:t>Single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time-</a:t>
            </a:r>
            <a:r>
              <a:rPr sz="1550" spc="-20" dirty="0">
                <a:latin typeface="Calibri"/>
                <a:cs typeface="Calibri"/>
              </a:rPr>
              <a:t>step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1550" spc="-10" dirty="0">
                <a:latin typeface="Calibri"/>
                <a:cs typeface="Calibri"/>
              </a:rPr>
              <a:t>Dense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949" y="3812095"/>
            <a:ext cx="9676130" cy="78168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>
              <a:lnSpc>
                <a:spcPts val="1580"/>
              </a:lnSpc>
              <a:spcBef>
                <a:spcPts val="470"/>
              </a:spcBef>
              <a:tabLst>
                <a:tab pos="1953895" algn="l"/>
                <a:tab pos="4013200" algn="l"/>
                <a:tab pos="6071870" algn="l"/>
                <a:tab pos="8131809" algn="l"/>
              </a:tabLst>
            </a:pPr>
            <a:r>
              <a:rPr sz="2325" baseline="37634" dirty="0">
                <a:latin typeface="Calibri"/>
                <a:cs typeface="Calibri"/>
              </a:rPr>
              <a:t>Multi</a:t>
            </a:r>
            <a:r>
              <a:rPr sz="2325" spc="97" baseline="37634" dirty="0">
                <a:latin typeface="Calibri"/>
                <a:cs typeface="Calibri"/>
              </a:rPr>
              <a:t> </a:t>
            </a:r>
            <a:r>
              <a:rPr sz="2325" baseline="37634" dirty="0">
                <a:latin typeface="Calibri"/>
                <a:cs typeface="Calibri"/>
              </a:rPr>
              <a:t>time-</a:t>
            </a:r>
            <a:r>
              <a:rPr sz="2325" spc="-30" baseline="37634" dirty="0">
                <a:latin typeface="Calibri"/>
                <a:cs typeface="Calibri"/>
              </a:rPr>
              <a:t>step</a:t>
            </a:r>
            <a:r>
              <a:rPr sz="2325" baseline="37634" dirty="0">
                <a:latin typeface="Calibri"/>
                <a:cs typeface="Calibri"/>
              </a:rPr>
              <a:t>	</a:t>
            </a:r>
            <a:r>
              <a:rPr sz="1750" dirty="0">
                <a:latin typeface="Calibri"/>
                <a:cs typeface="Calibri"/>
              </a:rPr>
              <a:t>80.64%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±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10.36%</a:t>
            </a:r>
            <a:r>
              <a:rPr sz="1750" dirty="0">
                <a:latin typeface="Calibri"/>
                <a:cs typeface="Calibri"/>
              </a:rPr>
              <a:t>	60.23%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±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28.33%</a:t>
            </a:r>
            <a:r>
              <a:rPr sz="1750" dirty="0">
                <a:latin typeface="Calibri"/>
                <a:cs typeface="Calibri"/>
              </a:rPr>
              <a:t>	18.55%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±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32.29%</a:t>
            </a:r>
            <a:r>
              <a:rPr sz="1750" dirty="0">
                <a:latin typeface="Calibri"/>
                <a:cs typeface="Calibri"/>
              </a:rPr>
              <a:t>	36.17%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±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42.24%</a:t>
            </a:r>
            <a:endParaRPr sz="1750">
              <a:latin typeface="Calibri"/>
              <a:cs typeface="Calibri"/>
            </a:endParaRPr>
          </a:p>
          <a:p>
            <a:pPr>
              <a:lnSpc>
                <a:spcPts val="1340"/>
              </a:lnSpc>
            </a:pPr>
            <a:r>
              <a:rPr sz="1550" spc="-10" dirty="0">
                <a:latin typeface="Calibri"/>
                <a:cs typeface="Calibri"/>
              </a:rPr>
              <a:t>Dense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tabLst>
                <a:tab pos="1953895" algn="l"/>
                <a:tab pos="4013200" algn="l"/>
                <a:tab pos="6071870" algn="l"/>
                <a:tab pos="8131809" algn="l"/>
              </a:tabLst>
            </a:pPr>
            <a:r>
              <a:rPr sz="2325" spc="-37" baseline="3584" dirty="0">
                <a:latin typeface="Calibri"/>
                <a:cs typeface="Calibri"/>
              </a:rPr>
              <a:t>CNN</a:t>
            </a:r>
            <a:r>
              <a:rPr sz="2325" baseline="3584" dirty="0">
                <a:latin typeface="Calibri"/>
                <a:cs typeface="Calibri"/>
              </a:rPr>
              <a:t>	</a:t>
            </a:r>
            <a:r>
              <a:rPr sz="1750" dirty="0">
                <a:latin typeface="Calibri"/>
                <a:cs typeface="Calibri"/>
              </a:rPr>
              <a:t>80.64%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±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10.36%</a:t>
            </a:r>
            <a:r>
              <a:rPr sz="1750" dirty="0">
                <a:latin typeface="Calibri"/>
                <a:cs typeface="Calibri"/>
              </a:rPr>
              <a:t>	60.52%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±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30.26%</a:t>
            </a:r>
            <a:r>
              <a:rPr sz="1750" dirty="0">
                <a:latin typeface="Calibri"/>
                <a:cs typeface="Calibri"/>
              </a:rPr>
              <a:t>	18.61%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±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31.98%</a:t>
            </a:r>
            <a:r>
              <a:rPr sz="1750" dirty="0">
                <a:latin typeface="Calibri"/>
                <a:cs typeface="Calibri"/>
              </a:rPr>
              <a:t>	25.06%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±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39.10%</a:t>
            </a:r>
            <a:endParaRPr sz="17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5373" y="3174491"/>
            <a:ext cx="9759950" cy="1434465"/>
            <a:chOff x="475373" y="3174491"/>
            <a:chExt cx="9759950" cy="143446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373" y="3706367"/>
              <a:ext cx="9759695" cy="90220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0489" y="3174491"/>
              <a:ext cx="2049779" cy="54025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373" y="3174491"/>
              <a:ext cx="1542288" cy="540258"/>
            </a:xfrm>
            <a:prstGeom prst="rect">
              <a:avLst/>
            </a:prstGeom>
          </p:spPr>
        </p:pic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73614" y="2169940"/>
          <a:ext cx="9763760" cy="276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8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8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345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7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Architectures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25ED"/>
                    </a:solidFill>
                  </a:tcPr>
                </a:tc>
                <a:tc>
                  <a:txBody>
                    <a:bodyPr/>
                    <a:lstStyle/>
                    <a:p>
                      <a:pPr marL="6388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7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Bal.</a:t>
                      </a:r>
                      <a:r>
                        <a:rPr sz="175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Acc.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25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75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AUC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25ED"/>
                    </a:solidFill>
                  </a:tcPr>
                </a:tc>
                <a:tc>
                  <a:txBody>
                    <a:bodyPr/>
                    <a:lstStyle/>
                    <a:p>
                      <a:pPr marL="6102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7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Precision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25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7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Recall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25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Baseline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9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79.05%</a:t>
                      </a:r>
                      <a:r>
                        <a:rPr sz="1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±</a:t>
                      </a:r>
                      <a:r>
                        <a:rPr sz="17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07.09%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9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50.20%</a:t>
                      </a:r>
                      <a:r>
                        <a:rPr sz="1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±</a:t>
                      </a:r>
                      <a:r>
                        <a:rPr sz="17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05.68%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9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07.81%</a:t>
                      </a:r>
                      <a:r>
                        <a:rPr sz="1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±</a:t>
                      </a:r>
                      <a:r>
                        <a:rPr sz="17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10.16%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9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07.59%</a:t>
                      </a:r>
                      <a:r>
                        <a:rPr sz="1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±</a:t>
                      </a:r>
                      <a:r>
                        <a:rPr sz="17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09.66%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Linear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7686A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79.05%</a:t>
                      </a:r>
                      <a:r>
                        <a:rPr sz="1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±</a:t>
                      </a:r>
                      <a:r>
                        <a:rPr sz="17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07.09%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64.71%</a:t>
                      </a:r>
                      <a:r>
                        <a:rPr sz="1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±</a:t>
                      </a:r>
                      <a:r>
                        <a:rPr sz="17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16.25%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7686A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05.08%</a:t>
                      </a:r>
                      <a:r>
                        <a:rPr sz="1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±</a:t>
                      </a:r>
                      <a:r>
                        <a:rPr sz="17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06.34%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28.73%</a:t>
                      </a:r>
                      <a:r>
                        <a:rPr sz="1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±</a:t>
                      </a:r>
                      <a:r>
                        <a:rPr sz="17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33.58%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7686A"/>
                      </a:solidFill>
                      <a:prstDash val="solid"/>
                    </a:lnL>
                    <a:lnR w="19050">
                      <a:solidFill>
                        <a:srgbClr val="F7686A"/>
                      </a:solidFill>
                      <a:prstDash val="solid"/>
                    </a:lnR>
                    <a:lnT w="19050">
                      <a:solidFill>
                        <a:srgbClr val="F7686A"/>
                      </a:solidFill>
                      <a:prstDash val="solid"/>
                    </a:lnT>
                    <a:lnB w="12700">
                      <a:solidFill>
                        <a:srgbClr val="F768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79.05%</a:t>
                      </a:r>
                      <a:r>
                        <a:rPr sz="1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±</a:t>
                      </a:r>
                      <a:r>
                        <a:rPr sz="17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07.09%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137160" marB="0">
                    <a:lnL w="19050">
                      <a:solidFill>
                        <a:srgbClr val="F7686A"/>
                      </a:solidFill>
                      <a:prstDash val="solid"/>
                    </a:lnL>
                    <a:lnR w="19050">
                      <a:solidFill>
                        <a:srgbClr val="F7686A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7686A"/>
                      </a:solidFill>
                      <a:prstDash val="solid"/>
                    </a:lnB>
                    <a:solidFill>
                      <a:srgbClr val="CED4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7686A"/>
                      </a:solidFill>
                      <a:prstDash val="solid"/>
                    </a:lnL>
                    <a:lnR w="12700">
                      <a:solidFill>
                        <a:srgbClr val="F7686A"/>
                      </a:solidFill>
                      <a:prstDash val="solid"/>
                    </a:lnR>
                    <a:lnT w="19050">
                      <a:solidFill>
                        <a:srgbClr val="F7686A"/>
                      </a:solidFill>
                      <a:prstDash val="solid"/>
                    </a:lnT>
                    <a:lnB w="12700">
                      <a:solidFill>
                        <a:srgbClr val="F768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06.25%</a:t>
                      </a:r>
                      <a:r>
                        <a:rPr sz="1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±</a:t>
                      </a:r>
                      <a:r>
                        <a:rPr sz="17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13.50%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F7686A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7686A"/>
                      </a:solidFill>
                      <a:prstDash val="solid"/>
                    </a:lnB>
                    <a:solidFill>
                      <a:srgbClr val="CED4E9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06.15%</a:t>
                      </a:r>
                      <a:r>
                        <a:rPr sz="1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±</a:t>
                      </a:r>
                      <a:r>
                        <a:rPr sz="17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15.83%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7686A"/>
                      </a:solidFill>
                      <a:prstDash val="solid"/>
                    </a:lnB>
                    <a:solidFill>
                      <a:srgbClr val="CE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7686A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7686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7686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7686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7686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7686A"/>
                      </a:solidFill>
                      <a:prstDash val="solid"/>
                    </a:lnR>
                    <a:lnT w="12700">
                      <a:solidFill>
                        <a:srgbClr val="F7686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7686A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768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768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768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768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7686A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768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50" spc="-20" dirty="0">
                          <a:latin typeface="Calibri"/>
                          <a:cs typeface="Calibri"/>
                        </a:rPr>
                        <a:t>LSTM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7686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50.00%</a:t>
                      </a:r>
                      <a:r>
                        <a:rPr sz="1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±</a:t>
                      </a:r>
                      <a:r>
                        <a:rPr sz="17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00.00%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7686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57.83%</a:t>
                      </a:r>
                      <a:r>
                        <a:rPr sz="1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±</a:t>
                      </a:r>
                      <a:r>
                        <a:rPr sz="17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17.13%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7686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03.20%</a:t>
                      </a:r>
                      <a:r>
                        <a:rPr sz="1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±</a:t>
                      </a:r>
                      <a:r>
                        <a:rPr sz="17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05.17%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7686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08.10%</a:t>
                      </a:r>
                      <a:r>
                        <a:rPr sz="1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±</a:t>
                      </a:r>
                      <a:r>
                        <a:rPr sz="17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14.78%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7686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ts val="160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16" name="object 16"/>
          <p:cNvSpPr txBox="1"/>
          <p:nvPr/>
        </p:nvSpPr>
        <p:spPr>
          <a:xfrm>
            <a:off x="386467" y="4933295"/>
            <a:ext cx="9834880" cy="91694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11454" indent="-19875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11454" algn="l"/>
              </a:tabLst>
            </a:pPr>
            <a:r>
              <a:rPr sz="2450" dirty="0">
                <a:latin typeface="Calibri"/>
                <a:cs typeface="Calibri"/>
              </a:rPr>
              <a:t>Multi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spc="-20" dirty="0">
                <a:latin typeface="Calibri"/>
                <a:cs typeface="Calibri"/>
              </a:rPr>
              <a:t>time-</a:t>
            </a:r>
            <a:r>
              <a:rPr sz="2450" dirty="0">
                <a:latin typeface="Calibri"/>
                <a:cs typeface="Calibri"/>
              </a:rPr>
              <a:t>step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Dense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&amp;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CNN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had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high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scores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in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Bal.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Acc.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Precision,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&amp;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Recall</a:t>
            </a:r>
            <a:endParaRPr sz="2450">
              <a:latin typeface="Calibri"/>
              <a:cs typeface="Calibri"/>
            </a:endParaRPr>
          </a:p>
          <a:p>
            <a:pPr marL="211454" indent="-198755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211454" algn="l"/>
              </a:tabLst>
            </a:pPr>
            <a:r>
              <a:rPr sz="2450" dirty="0">
                <a:latin typeface="Calibri"/>
                <a:cs typeface="Calibri"/>
              </a:rPr>
              <a:t>Single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spc="-20" dirty="0">
                <a:latin typeface="Calibri"/>
                <a:cs typeface="Calibri"/>
              </a:rPr>
              <a:t>time-</a:t>
            </a:r>
            <a:r>
              <a:rPr sz="2450" dirty="0">
                <a:latin typeface="Calibri"/>
                <a:cs typeface="Calibri"/>
              </a:rPr>
              <a:t>step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Dense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had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the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highest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AUC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0043" y="1332605"/>
            <a:ext cx="213995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85"/>
              </a:lnSpc>
            </a:pPr>
            <a:r>
              <a:rPr sz="3150" b="1" spc="-10" dirty="0">
                <a:solidFill>
                  <a:srgbClr val="FFFFFF"/>
                </a:solidFill>
                <a:latin typeface="Arial"/>
                <a:cs typeface="Arial"/>
              </a:rPr>
              <a:t>Discussion</a:t>
            </a:r>
            <a:endParaRPr sz="31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6557" y="1265682"/>
            <a:ext cx="7729220" cy="609600"/>
          </a:xfrm>
          <a:prstGeom prst="rect">
            <a:avLst/>
          </a:prstGeom>
          <a:solidFill>
            <a:srgbClr val="6125ED"/>
          </a:solidFill>
        </p:spPr>
        <p:txBody>
          <a:bodyPr vert="horz" wrap="square" lIns="0" tIns="298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spc="-10" dirty="0">
                <a:solidFill>
                  <a:srgbClr val="FFFFFF"/>
                </a:solidFill>
              </a:rPr>
              <a:t>Discussion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8273" y="1836025"/>
            <a:ext cx="9789795" cy="777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11454" indent="-19875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11454" algn="l"/>
              </a:tabLst>
            </a:pPr>
            <a:r>
              <a:rPr sz="2450" dirty="0">
                <a:latin typeface="Calibri"/>
                <a:cs typeface="Calibri"/>
              </a:rPr>
              <a:t>Multi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spc="-20" dirty="0">
                <a:latin typeface="Calibri"/>
                <a:cs typeface="Calibri"/>
              </a:rPr>
              <a:t>time-</a:t>
            </a:r>
            <a:r>
              <a:rPr sz="2450" dirty="0">
                <a:latin typeface="Calibri"/>
                <a:cs typeface="Calibri"/>
              </a:rPr>
              <a:t>step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Dense</a:t>
            </a:r>
            <a:r>
              <a:rPr sz="2450" spc="-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&amp;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CNN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models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still</a:t>
            </a:r>
            <a:r>
              <a:rPr sz="2450" spc="-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had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recall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score</a:t>
            </a:r>
            <a:r>
              <a:rPr sz="2450" spc="-5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lower</a:t>
            </a:r>
            <a:r>
              <a:rPr sz="2450" spc="-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than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50%</a:t>
            </a:r>
            <a:endParaRPr sz="2450">
              <a:latin typeface="Calibri"/>
              <a:cs typeface="Calibri"/>
            </a:endParaRPr>
          </a:p>
          <a:p>
            <a:pPr marL="613410" lvl="1" indent="-20002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13410" algn="l"/>
              </a:tabLst>
            </a:pPr>
            <a:r>
              <a:rPr sz="2100" dirty="0">
                <a:latin typeface="Calibri"/>
                <a:cs typeface="Calibri"/>
              </a:rPr>
              <a:t>Low</a:t>
            </a:r>
            <a:r>
              <a:rPr sz="2100" spc="-6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recall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score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=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Missed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wearing-</a:t>
            </a:r>
            <a:r>
              <a:rPr sz="2100" dirty="0">
                <a:latin typeface="Calibri"/>
                <a:cs typeface="Calibri"/>
              </a:rPr>
              <a:t>off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forecast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273" y="5346446"/>
            <a:ext cx="9889490" cy="7366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0820" marR="5080" indent="-198755">
              <a:lnSpc>
                <a:spcPts val="2650"/>
              </a:lnSpc>
              <a:spcBef>
                <a:spcPts val="434"/>
              </a:spcBef>
              <a:buFont typeface="Arial MT"/>
              <a:buChar char="•"/>
              <a:tabLst>
                <a:tab pos="212725" algn="l"/>
              </a:tabLst>
            </a:pPr>
            <a:r>
              <a:rPr sz="2450" dirty="0">
                <a:latin typeface="Calibri"/>
                <a:cs typeface="Calibri"/>
              </a:rPr>
              <a:t>AUC</a:t>
            </a:r>
            <a:r>
              <a:rPr sz="2450" spc="-6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metric</a:t>
            </a:r>
            <a:r>
              <a:rPr sz="2450" spc="-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had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been</a:t>
            </a:r>
            <a:r>
              <a:rPr sz="2450" spc="-5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considered</a:t>
            </a:r>
            <a:r>
              <a:rPr sz="2450" spc="-5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to</a:t>
            </a:r>
            <a:r>
              <a:rPr sz="2450" spc="-5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balance</a:t>
            </a:r>
            <a:r>
              <a:rPr sz="2450" spc="-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true</a:t>
            </a:r>
            <a:r>
              <a:rPr sz="2450" spc="-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positive</a:t>
            </a:r>
            <a:r>
              <a:rPr sz="2450" spc="-5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rate</a:t>
            </a:r>
            <a:r>
              <a:rPr sz="2450" spc="-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(recall)</a:t>
            </a:r>
            <a:r>
              <a:rPr sz="2450" spc="-5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&amp;</a:t>
            </a:r>
            <a:r>
              <a:rPr sz="2450" spc="-6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false 	</a:t>
            </a:r>
            <a:r>
              <a:rPr sz="2450" dirty="0">
                <a:latin typeface="Calibri"/>
                <a:cs typeface="Calibri"/>
              </a:rPr>
              <a:t>positive</a:t>
            </a:r>
            <a:r>
              <a:rPr sz="2450" spc="-114" dirty="0">
                <a:latin typeface="Calibri"/>
                <a:cs typeface="Calibri"/>
              </a:rPr>
              <a:t> </a:t>
            </a:r>
            <a:r>
              <a:rPr sz="2450" spc="-20" dirty="0">
                <a:latin typeface="Calibri"/>
                <a:cs typeface="Calibri"/>
              </a:rPr>
              <a:t>rate</a:t>
            </a:r>
            <a:endParaRPr sz="245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4511" y="2754629"/>
            <a:ext cx="3699509" cy="278053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34490" y="3108724"/>
            <a:ext cx="617855" cy="675005"/>
          </a:xfrm>
          <a:prstGeom prst="rect">
            <a:avLst/>
          </a:prstGeom>
          <a:solidFill>
            <a:srgbClr val="FCE723"/>
          </a:solidFill>
          <a:ln w="3175">
            <a:solidFill>
              <a:srgbClr val="FCE723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500"/>
              </a:spcBef>
            </a:pPr>
            <a:r>
              <a:rPr sz="1750" spc="-25" dirty="0">
                <a:latin typeface="Calibri"/>
                <a:cs typeface="Calibri"/>
              </a:rPr>
              <a:t>69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ts val="160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5687980" y="3131585"/>
            <a:ext cx="618490" cy="675640"/>
          </a:xfrm>
          <a:prstGeom prst="rect">
            <a:avLst/>
          </a:prstGeom>
          <a:solidFill>
            <a:srgbClr val="420053"/>
          </a:solidFill>
          <a:ln w="3175">
            <a:solidFill>
              <a:srgbClr val="420053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sz="1750" spc="-5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87980" y="4329448"/>
            <a:ext cx="618490" cy="675005"/>
          </a:xfrm>
          <a:prstGeom prst="rect">
            <a:avLst/>
          </a:prstGeom>
          <a:solidFill>
            <a:srgbClr val="420053"/>
          </a:solidFill>
          <a:ln w="3175">
            <a:solidFill>
              <a:srgbClr val="420053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sz="1750" spc="-5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34490" y="4316495"/>
            <a:ext cx="617855" cy="675005"/>
          </a:xfrm>
          <a:prstGeom prst="rect">
            <a:avLst/>
          </a:prstGeom>
          <a:solidFill>
            <a:srgbClr val="47196B"/>
          </a:solidFill>
          <a:ln w="3175">
            <a:solidFill>
              <a:srgbClr val="47196B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95"/>
              </a:spcBef>
            </a:pPr>
            <a:r>
              <a:rPr sz="175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0043" y="1332605"/>
            <a:ext cx="213995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85"/>
              </a:lnSpc>
            </a:pPr>
            <a:r>
              <a:rPr sz="3150" b="1" spc="-10" dirty="0">
                <a:solidFill>
                  <a:srgbClr val="FFFFFF"/>
                </a:solidFill>
                <a:latin typeface="Arial"/>
                <a:cs typeface="Arial"/>
              </a:rPr>
              <a:t>Discussion</a:t>
            </a:r>
            <a:endParaRPr sz="31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6557" y="1265682"/>
            <a:ext cx="7729220" cy="609600"/>
          </a:xfrm>
          <a:prstGeom prst="rect">
            <a:avLst/>
          </a:prstGeom>
          <a:solidFill>
            <a:srgbClr val="6125ED"/>
          </a:solidFill>
        </p:spPr>
        <p:txBody>
          <a:bodyPr vert="horz" wrap="square" lIns="0" tIns="298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spc="-10" dirty="0">
                <a:solidFill>
                  <a:srgbClr val="FFFFFF"/>
                </a:solidFill>
              </a:rPr>
              <a:t>Discussion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54621" y="3020567"/>
            <a:ext cx="9581515" cy="2085339"/>
            <a:chOff x="554621" y="3020567"/>
            <a:chExt cx="9581515" cy="2085339"/>
          </a:xfrm>
        </p:grpSpPr>
        <p:sp>
          <p:nvSpPr>
            <p:cNvPr id="5" name="object 5"/>
            <p:cNvSpPr/>
            <p:nvPr/>
          </p:nvSpPr>
          <p:spPr>
            <a:xfrm>
              <a:off x="1397393" y="4449317"/>
              <a:ext cx="5730240" cy="226695"/>
            </a:xfrm>
            <a:custGeom>
              <a:avLst/>
              <a:gdLst/>
              <a:ahLst/>
              <a:cxnLst/>
              <a:rect l="l" t="t" r="r" b="b"/>
              <a:pathLst>
                <a:path w="5730240" h="226695">
                  <a:moveTo>
                    <a:pt x="0" y="0"/>
                  </a:moveTo>
                  <a:lnTo>
                    <a:pt x="1476" y="44100"/>
                  </a:lnTo>
                  <a:lnTo>
                    <a:pt x="5524" y="80200"/>
                  </a:lnTo>
                  <a:lnTo>
                    <a:pt x="11572" y="104584"/>
                  </a:lnTo>
                  <a:lnTo>
                    <a:pt x="19050" y="113538"/>
                  </a:lnTo>
                  <a:lnTo>
                    <a:pt x="2718816" y="113538"/>
                  </a:lnTo>
                  <a:lnTo>
                    <a:pt x="2726293" y="122372"/>
                  </a:lnTo>
                  <a:lnTo>
                    <a:pt x="2732341" y="146494"/>
                  </a:lnTo>
                  <a:lnTo>
                    <a:pt x="2736389" y="182332"/>
                  </a:lnTo>
                  <a:lnTo>
                    <a:pt x="2737866" y="226314"/>
                  </a:lnTo>
                  <a:lnTo>
                    <a:pt x="2739342" y="182332"/>
                  </a:lnTo>
                  <a:lnTo>
                    <a:pt x="2743390" y="146494"/>
                  </a:lnTo>
                  <a:lnTo>
                    <a:pt x="2749438" y="122372"/>
                  </a:lnTo>
                  <a:lnTo>
                    <a:pt x="2756916" y="113538"/>
                  </a:lnTo>
                  <a:lnTo>
                    <a:pt x="5711190" y="113538"/>
                  </a:lnTo>
                  <a:lnTo>
                    <a:pt x="5718667" y="104584"/>
                  </a:lnTo>
                  <a:lnTo>
                    <a:pt x="5724715" y="80200"/>
                  </a:lnTo>
                  <a:lnTo>
                    <a:pt x="5728763" y="44100"/>
                  </a:lnTo>
                  <a:lnTo>
                    <a:pt x="5730240" y="0"/>
                  </a:lnTo>
                </a:path>
              </a:pathLst>
            </a:custGeom>
            <a:ln w="16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76972" y="4449317"/>
              <a:ext cx="67068" cy="1363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4620" y="4685919"/>
              <a:ext cx="463295" cy="1714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3448" y="4695825"/>
              <a:ext cx="147065" cy="16840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334141" y="4747260"/>
              <a:ext cx="142875" cy="25400"/>
            </a:xfrm>
            <a:custGeom>
              <a:avLst/>
              <a:gdLst/>
              <a:ahLst/>
              <a:cxnLst/>
              <a:rect l="l" t="t" r="r" b="b"/>
              <a:pathLst>
                <a:path w="142875" h="25400">
                  <a:moveTo>
                    <a:pt x="142493" y="16764"/>
                  </a:moveTo>
                  <a:lnTo>
                    <a:pt x="142493" y="9143"/>
                  </a:lnTo>
                  <a:lnTo>
                    <a:pt x="140969" y="6095"/>
                  </a:lnTo>
                  <a:lnTo>
                    <a:pt x="136397" y="1523"/>
                  </a:lnTo>
                  <a:lnTo>
                    <a:pt x="134111" y="0"/>
                  </a:lnTo>
                  <a:lnTo>
                    <a:pt x="127253" y="0"/>
                  </a:lnTo>
                  <a:lnTo>
                    <a:pt x="124205" y="1524"/>
                  </a:lnTo>
                  <a:lnTo>
                    <a:pt x="119633" y="6096"/>
                  </a:lnTo>
                  <a:lnTo>
                    <a:pt x="118109" y="9144"/>
                  </a:lnTo>
                  <a:lnTo>
                    <a:pt x="118109" y="16764"/>
                  </a:lnTo>
                  <a:lnTo>
                    <a:pt x="119633" y="19812"/>
                  </a:lnTo>
                  <a:lnTo>
                    <a:pt x="124205" y="24384"/>
                  </a:lnTo>
                  <a:lnTo>
                    <a:pt x="127253" y="25146"/>
                  </a:lnTo>
                  <a:lnTo>
                    <a:pt x="134111" y="25146"/>
                  </a:lnTo>
                  <a:lnTo>
                    <a:pt x="136397" y="24384"/>
                  </a:lnTo>
                  <a:lnTo>
                    <a:pt x="140969" y="19812"/>
                  </a:lnTo>
                  <a:lnTo>
                    <a:pt x="142493" y="16764"/>
                  </a:lnTo>
                  <a:close/>
                </a:path>
                <a:path w="142875" h="25400">
                  <a:moveTo>
                    <a:pt x="83057" y="16764"/>
                  </a:moveTo>
                  <a:lnTo>
                    <a:pt x="83057" y="9144"/>
                  </a:lnTo>
                  <a:lnTo>
                    <a:pt x="81533" y="6096"/>
                  </a:lnTo>
                  <a:lnTo>
                    <a:pt x="79247" y="3810"/>
                  </a:lnTo>
                  <a:lnTo>
                    <a:pt x="77723" y="1524"/>
                  </a:lnTo>
                  <a:lnTo>
                    <a:pt x="74675" y="0"/>
                  </a:lnTo>
                  <a:lnTo>
                    <a:pt x="67817" y="0"/>
                  </a:lnTo>
                  <a:lnTo>
                    <a:pt x="64769" y="1524"/>
                  </a:lnTo>
                  <a:lnTo>
                    <a:pt x="60197" y="6096"/>
                  </a:lnTo>
                  <a:lnTo>
                    <a:pt x="59435" y="9144"/>
                  </a:lnTo>
                  <a:lnTo>
                    <a:pt x="59435" y="16764"/>
                  </a:lnTo>
                  <a:lnTo>
                    <a:pt x="60197" y="19812"/>
                  </a:lnTo>
                  <a:lnTo>
                    <a:pt x="64769" y="24384"/>
                  </a:lnTo>
                  <a:lnTo>
                    <a:pt x="67817" y="25146"/>
                  </a:lnTo>
                  <a:lnTo>
                    <a:pt x="74675" y="25146"/>
                  </a:lnTo>
                  <a:lnTo>
                    <a:pt x="77723" y="24384"/>
                  </a:lnTo>
                  <a:lnTo>
                    <a:pt x="79247" y="22098"/>
                  </a:lnTo>
                  <a:lnTo>
                    <a:pt x="81533" y="19812"/>
                  </a:lnTo>
                  <a:lnTo>
                    <a:pt x="83057" y="16764"/>
                  </a:lnTo>
                  <a:close/>
                </a:path>
                <a:path w="142875" h="25400">
                  <a:moveTo>
                    <a:pt x="23621" y="16764"/>
                  </a:moveTo>
                  <a:lnTo>
                    <a:pt x="23621" y="9144"/>
                  </a:lnTo>
                  <a:lnTo>
                    <a:pt x="22859" y="6096"/>
                  </a:lnTo>
                  <a:lnTo>
                    <a:pt x="18287" y="1524"/>
                  </a:lnTo>
                  <a:lnTo>
                    <a:pt x="15239" y="0"/>
                  </a:lnTo>
                  <a:lnTo>
                    <a:pt x="8381" y="0"/>
                  </a:lnTo>
                  <a:lnTo>
                    <a:pt x="5333" y="1524"/>
                  </a:lnTo>
                  <a:lnTo>
                    <a:pt x="761" y="6096"/>
                  </a:lnTo>
                  <a:lnTo>
                    <a:pt x="0" y="9144"/>
                  </a:lnTo>
                  <a:lnTo>
                    <a:pt x="0" y="16764"/>
                  </a:lnTo>
                  <a:lnTo>
                    <a:pt x="761" y="19812"/>
                  </a:lnTo>
                  <a:lnTo>
                    <a:pt x="5333" y="24384"/>
                  </a:lnTo>
                  <a:lnTo>
                    <a:pt x="8381" y="25146"/>
                  </a:lnTo>
                  <a:lnTo>
                    <a:pt x="15239" y="25146"/>
                  </a:lnTo>
                  <a:lnTo>
                    <a:pt x="18287" y="24384"/>
                  </a:lnTo>
                  <a:lnTo>
                    <a:pt x="22859" y="19812"/>
                  </a:lnTo>
                  <a:lnTo>
                    <a:pt x="23621" y="167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52251" y="4747260"/>
              <a:ext cx="24765" cy="25400"/>
            </a:xfrm>
            <a:custGeom>
              <a:avLst/>
              <a:gdLst/>
              <a:ahLst/>
              <a:cxnLst/>
              <a:rect l="l" t="t" r="r" b="b"/>
              <a:pathLst>
                <a:path w="24764" h="25400">
                  <a:moveTo>
                    <a:pt x="12191" y="0"/>
                  </a:moveTo>
                  <a:lnTo>
                    <a:pt x="24383" y="9143"/>
                  </a:lnTo>
                  <a:lnTo>
                    <a:pt x="24383" y="12954"/>
                  </a:lnTo>
                  <a:lnTo>
                    <a:pt x="24383" y="16764"/>
                  </a:lnTo>
                  <a:lnTo>
                    <a:pt x="22859" y="19812"/>
                  </a:lnTo>
                  <a:lnTo>
                    <a:pt x="20573" y="22098"/>
                  </a:lnTo>
                  <a:lnTo>
                    <a:pt x="18287" y="24384"/>
                  </a:lnTo>
                  <a:lnTo>
                    <a:pt x="16001" y="25146"/>
                  </a:lnTo>
                  <a:lnTo>
                    <a:pt x="12191" y="25146"/>
                  </a:lnTo>
                  <a:lnTo>
                    <a:pt x="9143" y="25146"/>
                  </a:lnTo>
                  <a:lnTo>
                    <a:pt x="6095" y="24384"/>
                  </a:lnTo>
                  <a:lnTo>
                    <a:pt x="3809" y="22098"/>
                  </a:lnTo>
                  <a:lnTo>
                    <a:pt x="1523" y="19812"/>
                  </a:lnTo>
                  <a:lnTo>
                    <a:pt x="0" y="16764"/>
                  </a:lnTo>
                  <a:lnTo>
                    <a:pt x="0" y="12954"/>
                  </a:lnTo>
                  <a:lnTo>
                    <a:pt x="0" y="9144"/>
                  </a:lnTo>
                  <a:lnTo>
                    <a:pt x="1523" y="6096"/>
                  </a:lnTo>
                  <a:lnTo>
                    <a:pt x="3809" y="3810"/>
                  </a:lnTo>
                  <a:lnTo>
                    <a:pt x="6095" y="1524"/>
                  </a:lnTo>
                  <a:lnTo>
                    <a:pt x="9143" y="0"/>
                  </a:lnTo>
                  <a:lnTo>
                    <a:pt x="12191" y="0"/>
                  </a:lnTo>
                  <a:close/>
                </a:path>
              </a:pathLst>
            </a:custGeom>
            <a:ln w="838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93577" y="4747260"/>
              <a:ext cx="24130" cy="25400"/>
            </a:xfrm>
            <a:custGeom>
              <a:avLst/>
              <a:gdLst/>
              <a:ahLst/>
              <a:cxnLst/>
              <a:rect l="l" t="t" r="r" b="b"/>
              <a:pathLst>
                <a:path w="24129" h="25400">
                  <a:moveTo>
                    <a:pt x="11429" y="0"/>
                  </a:moveTo>
                  <a:lnTo>
                    <a:pt x="15239" y="0"/>
                  </a:lnTo>
                  <a:lnTo>
                    <a:pt x="18287" y="1523"/>
                  </a:lnTo>
                  <a:lnTo>
                    <a:pt x="19811" y="3809"/>
                  </a:lnTo>
                  <a:lnTo>
                    <a:pt x="22097" y="6095"/>
                  </a:lnTo>
                  <a:lnTo>
                    <a:pt x="23621" y="9143"/>
                  </a:lnTo>
                  <a:lnTo>
                    <a:pt x="23621" y="12954"/>
                  </a:lnTo>
                  <a:lnTo>
                    <a:pt x="23621" y="16764"/>
                  </a:lnTo>
                  <a:lnTo>
                    <a:pt x="22097" y="19812"/>
                  </a:lnTo>
                  <a:lnTo>
                    <a:pt x="19811" y="22098"/>
                  </a:lnTo>
                  <a:lnTo>
                    <a:pt x="18287" y="24384"/>
                  </a:lnTo>
                  <a:lnTo>
                    <a:pt x="15239" y="25146"/>
                  </a:lnTo>
                  <a:lnTo>
                    <a:pt x="11429" y="25146"/>
                  </a:lnTo>
                  <a:lnTo>
                    <a:pt x="8381" y="25146"/>
                  </a:lnTo>
                  <a:lnTo>
                    <a:pt x="5333" y="24384"/>
                  </a:lnTo>
                  <a:lnTo>
                    <a:pt x="3047" y="22098"/>
                  </a:lnTo>
                  <a:lnTo>
                    <a:pt x="761" y="19812"/>
                  </a:lnTo>
                  <a:lnTo>
                    <a:pt x="0" y="16764"/>
                  </a:lnTo>
                  <a:lnTo>
                    <a:pt x="0" y="12954"/>
                  </a:lnTo>
                  <a:lnTo>
                    <a:pt x="0" y="9144"/>
                  </a:lnTo>
                  <a:lnTo>
                    <a:pt x="761" y="6096"/>
                  </a:lnTo>
                  <a:lnTo>
                    <a:pt x="3047" y="3810"/>
                  </a:lnTo>
                  <a:lnTo>
                    <a:pt x="5333" y="1524"/>
                  </a:lnTo>
                  <a:lnTo>
                    <a:pt x="8381" y="0"/>
                  </a:lnTo>
                  <a:lnTo>
                    <a:pt x="11429" y="0"/>
                  </a:lnTo>
                  <a:close/>
                </a:path>
              </a:pathLst>
            </a:custGeom>
            <a:ln w="838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34141" y="4747260"/>
              <a:ext cx="24130" cy="25400"/>
            </a:xfrm>
            <a:custGeom>
              <a:avLst/>
              <a:gdLst/>
              <a:ahLst/>
              <a:cxnLst/>
              <a:rect l="l" t="t" r="r" b="b"/>
              <a:pathLst>
                <a:path w="24129" h="25400">
                  <a:moveTo>
                    <a:pt x="12191" y="0"/>
                  </a:moveTo>
                  <a:lnTo>
                    <a:pt x="23621" y="12954"/>
                  </a:lnTo>
                  <a:lnTo>
                    <a:pt x="23621" y="16764"/>
                  </a:lnTo>
                  <a:lnTo>
                    <a:pt x="22859" y="19812"/>
                  </a:lnTo>
                  <a:lnTo>
                    <a:pt x="20573" y="22098"/>
                  </a:lnTo>
                  <a:lnTo>
                    <a:pt x="18287" y="24384"/>
                  </a:lnTo>
                  <a:lnTo>
                    <a:pt x="15239" y="25146"/>
                  </a:lnTo>
                  <a:lnTo>
                    <a:pt x="12191" y="25146"/>
                  </a:lnTo>
                  <a:lnTo>
                    <a:pt x="8381" y="25146"/>
                  </a:lnTo>
                  <a:lnTo>
                    <a:pt x="5333" y="24384"/>
                  </a:lnTo>
                  <a:lnTo>
                    <a:pt x="3047" y="22098"/>
                  </a:lnTo>
                  <a:lnTo>
                    <a:pt x="761" y="19812"/>
                  </a:lnTo>
                  <a:lnTo>
                    <a:pt x="0" y="16764"/>
                  </a:lnTo>
                  <a:lnTo>
                    <a:pt x="0" y="12954"/>
                  </a:lnTo>
                  <a:lnTo>
                    <a:pt x="0" y="9144"/>
                  </a:lnTo>
                  <a:lnTo>
                    <a:pt x="761" y="6096"/>
                  </a:lnTo>
                  <a:lnTo>
                    <a:pt x="3047" y="3810"/>
                  </a:lnTo>
                  <a:lnTo>
                    <a:pt x="5333" y="1524"/>
                  </a:lnTo>
                  <a:lnTo>
                    <a:pt x="8381" y="0"/>
                  </a:lnTo>
                  <a:lnTo>
                    <a:pt x="12191" y="0"/>
                  </a:lnTo>
                  <a:close/>
                </a:path>
              </a:pathLst>
            </a:custGeom>
            <a:ln w="838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6076" y="4695825"/>
              <a:ext cx="235458" cy="16687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90626" y="4684395"/>
              <a:ext cx="619506" cy="1729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5651" y="4695825"/>
              <a:ext cx="230898" cy="16840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28279" y="4870704"/>
              <a:ext cx="5682615" cy="226695"/>
            </a:xfrm>
            <a:custGeom>
              <a:avLst/>
              <a:gdLst/>
              <a:ahLst/>
              <a:cxnLst/>
              <a:rect l="l" t="t" r="r" b="b"/>
              <a:pathLst>
                <a:path w="5682615" h="226695">
                  <a:moveTo>
                    <a:pt x="0" y="0"/>
                  </a:moveTo>
                  <a:lnTo>
                    <a:pt x="1476" y="44100"/>
                  </a:lnTo>
                  <a:lnTo>
                    <a:pt x="5524" y="80200"/>
                  </a:lnTo>
                  <a:lnTo>
                    <a:pt x="11572" y="104584"/>
                  </a:lnTo>
                  <a:lnTo>
                    <a:pt x="19050" y="113538"/>
                  </a:lnTo>
                  <a:lnTo>
                    <a:pt x="2485644" y="113537"/>
                  </a:lnTo>
                  <a:lnTo>
                    <a:pt x="2493121" y="122372"/>
                  </a:lnTo>
                  <a:lnTo>
                    <a:pt x="2499169" y="146494"/>
                  </a:lnTo>
                  <a:lnTo>
                    <a:pt x="2503217" y="182332"/>
                  </a:lnTo>
                  <a:lnTo>
                    <a:pt x="2504694" y="226313"/>
                  </a:lnTo>
                  <a:lnTo>
                    <a:pt x="2506170" y="182332"/>
                  </a:lnTo>
                  <a:lnTo>
                    <a:pt x="2510218" y="146494"/>
                  </a:lnTo>
                  <a:lnTo>
                    <a:pt x="2516266" y="122372"/>
                  </a:lnTo>
                  <a:lnTo>
                    <a:pt x="2523744" y="113537"/>
                  </a:lnTo>
                  <a:lnTo>
                    <a:pt x="5663184" y="113537"/>
                  </a:lnTo>
                  <a:lnTo>
                    <a:pt x="5670661" y="104584"/>
                  </a:lnTo>
                  <a:lnTo>
                    <a:pt x="5676709" y="80200"/>
                  </a:lnTo>
                  <a:lnTo>
                    <a:pt x="5680757" y="44100"/>
                  </a:lnTo>
                  <a:lnTo>
                    <a:pt x="5682234" y="0"/>
                  </a:lnTo>
                </a:path>
              </a:pathLst>
            </a:custGeom>
            <a:ln w="16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22336" y="4449317"/>
              <a:ext cx="67310" cy="558165"/>
            </a:xfrm>
            <a:custGeom>
              <a:avLst/>
              <a:gdLst/>
              <a:ahLst/>
              <a:cxnLst/>
              <a:rect l="l" t="t" r="r" b="b"/>
              <a:pathLst>
                <a:path w="67309" h="558164">
                  <a:moveTo>
                    <a:pt x="67068" y="490728"/>
                  </a:moveTo>
                  <a:lnTo>
                    <a:pt x="0" y="490728"/>
                  </a:lnTo>
                  <a:lnTo>
                    <a:pt x="30480" y="551665"/>
                  </a:lnTo>
                  <a:lnTo>
                    <a:pt x="30480" y="502158"/>
                  </a:lnTo>
                  <a:lnTo>
                    <a:pt x="35814" y="502158"/>
                  </a:lnTo>
                  <a:lnTo>
                    <a:pt x="35814" y="553237"/>
                  </a:lnTo>
                  <a:lnTo>
                    <a:pt x="67068" y="490728"/>
                  </a:lnTo>
                  <a:close/>
                </a:path>
                <a:path w="67309" h="558164">
                  <a:moveTo>
                    <a:pt x="35814" y="490728"/>
                  </a:moveTo>
                  <a:lnTo>
                    <a:pt x="35814" y="0"/>
                  </a:lnTo>
                  <a:lnTo>
                    <a:pt x="30480" y="0"/>
                  </a:lnTo>
                  <a:lnTo>
                    <a:pt x="30480" y="490728"/>
                  </a:lnTo>
                  <a:lnTo>
                    <a:pt x="35814" y="490728"/>
                  </a:lnTo>
                  <a:close/>
                </a:path>
                <a:path w="67309" h="558164">
                  <a:moveTo>
                    <a:pt x="35814" y="553237"/>
                  </a:moveTo>
                  <a:lnTo>
                    <a:pt x="35814" y="502158"/>
                  </a:lnTo>
                  <a:lnTo>
                    <a:pt x="30480" y="502158"/>
                  </a:lnTo>
                  <a:lnTo>
                    <a:pt x="30480" y="551665"/>
                  </a:lnTo>
                  <a:lnTo>
                    <a:pt x="33540" y="557784"/>
                  </a:lnTo>
                  <a:lnTo>
                    <a:pt x="35814" y="55323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4621" y="3020567"/>
              <a:ext cx="8349995" cy="153009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67269" y="3770376"/>
              <a:ext cx="8838565" cy="0"/>
            </a:xfrm>
            <a:custGeom>
              <a:avLst/>
              <a:gdLst/>
              <a:ahLst/>
              <a:cxnLst/>
              <a:rect l="l" t="t" r="r" b="b"/>
              <a:pathLst>
                <a:path w="8838565">
                  <a:moveTo>
                    <a:pt x="0" y="0"/>
                  </a:moveTo>
                  <a:lnTo>
                    <a:pt x="8838438" y="0"/>
                  </a:lnTo>
                </a:path>
              </a:pathLst>
            </a:custGeom>
            <a:ln w="11137">
              <a:solidFill>
                <a:srgbClr val="B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48432" y="3491102"/>
              <a:ext cx="1187196" cy="148589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94620" y="5159121"/>
            <a:ext cx="463295" cy="17145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23448" y="5169027"/>
            <a:ext cx="141732" cy="16687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4325378" y="5217033"/>
            <a:ext cx="151130" cy="33655"/>
            <a:chOff x="4325378" y="5217033"/>
            <a:chExt cx="151130" cy="33655"/>
          </a:xfrm>
        </p:grpSpPr>
        <p:sp>
          <p:nvSpPr>
            <p:cNvPr id="24" name="object 24"/>
            <p:cNvSpPr/>
            <p:nvPr/>
          </p:nvSpPr>
          <p:spPr>
            <a:xfrm>
              <a:off x="4329569" y="5221224"/>
              <a:ext cx="142875" cy="25400"/>
            </a:xfrm>
            <a:custGeom>
              <a:avLst/>
              <a:gdLst/>
              <a:ahLst/>
              <a:cxnLst/>
              <a:rect l="l" t="t" r="r" b="b"/>
              <a:pathLst>
                <a:path w="142875" h="25400">
                  <a:moveTo>
                    <a:pt x="142493" y="16002"/>
                  </a:moveTo>
                  <a:lnTo>
                    <a:pt x="142493" y="8381"/>
                  </a:lnTo>
                  <a:lnTo>
                    <a:pt x="140969" y="5333"/>
                  </a:lnTo>
                  <a:lnTo>
                    <a:pt x="136397" y="761"/>
                  </a:lnTo>
                  <a:lnTo>
                    <a:pt x="134111" y="0"/>
                  </a:lnTo>
                  <a:lnTo>
                    <a:pt x="127253" y="0"/>
                  </a:lnTo>
                  <a:lnTo>
                    <a:pt x="124205" y="762"/>
                  </a:lnTo>
                  <a:lnTo>
                    <a:pt x="119633" y="5334"/>
                  </a:lnTo>
                  <a:lnTo>
                    <a:pt x="118109" y="8382"/>
                  </a:lnTo>
                  <a:lnTo>
                    <a:pt x="118109" y="16002"/>
                  </a:lnTo>
                  <a:lnTo>
                    <a:pt x="119633" y="19050"/>
                  </a:lnTo>
                  <a:lnTo>
                    <a:pt x="124205" y="23622"/>
                  </a:lnTo>
                  <a:lnTo>
                    <a:pt x="127253" y="25146"/>
                  </a:lnTo>
                  <a:lnTo>
                    <a:pt x="134111" y="25146"/>
                  </a:lnTo>
                  <a:lnTo>
                    <a:pt x="136397" y="23622"/>
                  </a:lnTo>
                  <a:lnTo>
                    <a:pt x="140969" y="19050"/>
                  </a:lnTo>
                  <a:lnTo>
                    <a:pt x="142493" y="16002"/>
                  </a:lnTo>
                  <a:close/>
                </a:path>
                <a:path w="142875" h="25400">
                  <a:moveTo>
                    <a:pt x="83057" y="16002"/>
                  </a:moveTo>
                  <a:lnTo>
                    <a:pt x="83057" y="8382"/>
                  </a:lnTo>
                  <a:lnTo>
                    <a:pt x="81533" y="5334"/>
                  </a:lnTo>
                  <a:lnTo>
                    <a:pt x="79247" y="3048"/>
                  </a:lnTo>
                  <a:lnTo>
                    <a:pt x="77723" y="762"/>
                  </a:lnTo>
                  <a:lnTo>
                    <a:pt x="74675" y="0"/>
                  </a:lnTo>
                  <a:lnTo>
                    <a:pt x="67817" y="0"/>
                  </a:lnTo>
                  <a:lnTo>
                    <a:pt x="64769" y="762"/>
                  </a:lnTo>
                  <a:lnTo>
                    <a:pt x="60197" y="5334"/>
                  </a:lnTo>
                  <a:lnTo>
                    <a:pt x="59435" y="8382"/>
                  </a:lnTo>
                  <a:lnTo>
                    <a:pt x="59435" y="16002"/>
                  </a:lnTo>
                  <a:lnTo>
                    <a:pt x="60197" y="19050"/>
                  </a:lnTo>
                  <a:lnTo>
                    <a:pt x="64769" y="23622"/>
                  </a:lnTo>
                  <a:lnTo>
                    <a:pt x="67817" y="25146"/>
                  </a:lnTo>
                  <a:lnTo>
                    <a:pt x="74675" y="25146"/>
                  </a:lnTo>
                  <a:lnTo>
                    <a:pt x="77723" y="23622"/>
                  </a:lnTo>
                  <a:lnTo>
                    <a:pt x="79247" y="21336"/>
                  </a:lnTo>
                  <a:lnTo>
                    <a:pt x="81533" y="19050"/>
                  </a:lnTo>
                  <a:lnTo>
                    <a:pt x="83057" y="16002"/>
                  </a:lnTo>
                  <a:close/>
                </a:path>
                <a:path w="142875" h="25400">
                  <a:moveTo>
                    <a:pt x="23621" y="16002"/>
                  </a:moveTo>
                  <a:lnTo>
                    <a:pt x="23621" y="8382"/>
                  </a:lnTo>
                  <a:lnTo>
                    <a:pt x="22859" y="5334"/>
                  </a:lnTo>
                  <a:lnTo>
                    <a:pt x="18287" y="762"/>
                  </a:lnTo>
                  <a:lnTo>
                    <a:pt x="15239" y="0"/>
                  </a:lnTo>
                  <a:lnTo>
                    <a:pt x="8381" y="0"/>
                  </a:lnTo>
                  <a:lnTo>
                    <a:pt x="5333" y="762"/>
                  </a:lnTo>
                  <a:lnTo>
                    <a:pt x="761" y="5334"/>
                  </a:lnTo>
                  <a:lnTo>
                    <a:pt x="0" y="8382"/>
                  </a:lnTo>
                  <a:lnTo>
                    <a:pt x="0" y="16002"/>
                  </a:lnTo>
                  <a:lnTo>
                    <a:pt x="761" y="19050"/>
                  </a:lnTo>
                  <a:lnTo>
                    <a:pt x="5333" y="23622"/>
                  </a:lnTo>
                  <a:lnTo>
                    <a:pt x="8381" y="25146"/>
                  </a:lnTo>
                  <a:lnTo>
                    <a:pt x="15239" y="25146"/>
                  </a:lnTo>
                  <a:lnTo>
                    <a:pt x="18287" y="23622"/>
                  </a:lnTo>
                  <a:lnTo>
                    <a:pt x="22859" y="19050"/>
                  </a:lnTo>
                  <a:lnTo>
                    <a:pt x="23621" y="1600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47679" y="5221224"/>
              <a:ext cx="24765" cy="25400"/>
            </a:xfrm>
            <a:custGeom>
              <a:avLst/>
              <a:gdLst/>
              <a:ahLst/>
              <a:cxnLst/>
              <a:rect l="l" t="t" r="r" b="b"/>
              <a:pathLst>
                <a:path w="24764" h="25400">
                  <a:moveTo>
                    <a:pt x="12191" y="0"/>
                  </a:moveTo>
                  <a:lnTo>
                    <a:pt x="24383" y="8381"/>
                  </a:lnTo>
                  <a:lnTo>
                    <a:pt x="24383" y="12191"/>
                  </a:lnTo>
                  <a:lnTo>
                    <a:pt x="24383" y="16002"/>
                  </a:lnTo>
                  <a:lnTo>
                    <a:pt x="22859" y="19050"/>
                  </a:lnTo>
                  <a:lnTo>
                    <a:pt x="20573" y="21336"/>
                  </a:lnTo>
                  <a:lnTo>
                    <a:pt x="18287" y="23622"/>
                  </a:lnTo>
                  <a:lnTo>
                    <a:pt x="16001" y="25146"/>
                  </a:lnTo>
                  <a:lnTo>
                    <a:pt x="12191" y="25146"/>
                  </a:lnTo>
                  <a:lnTo>
                    <a:pt x="9143" y="25146"/>
                  </a:lnTo>
                  <a:lnTo>
                    <a:pt x="6095" y="23622"/>
                  </a:lnTo>
                  <a:lnTo>
                    <a:pt x="3809" y="21336"/>
                  </a:lnTo>
                  <a:lnTo>
                    <a:pt x="1523" y="19050"/>
                  </a:lnTo>
                  <a:lnTo>
                    <a:pt x="0" y="16002"/>
                  </a:lnTo>
                  <a:lnTo>
                    <a:pt x="0" y="12192"/>
                  </a:lnTo>
                  <a:lnTo>
                    <a:pt x="0" y="8382"/>
                  </a:lnTo>
                  <a:lnTo>
                    <a:pt x="1523" y="5334"/>
                  </a:lnTo>
                  <a:lnTo>
                    <a:pt x="3809" y="3048"/>
                  </a:lnTo>
                  <a:lnTo>
                    <a:pt x="6095" y="762"/>
                  </a:lnTo>
                  <a:lnTo>
                    <a:pt x="9143" y="0"/>
                  </a:lnTo>
                  <a:lnTo>
                    <a:pt x="12191" y="0"/>
                  </a:lnTo>
                  <a:close/>
                </a:path>
              </a:pathLst>
            </a:custGeom>
            <a:ln w="838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89005" y="5221224"/>
              <a:ext cx="24130" cy="25400"/>
            </a:xfrm>
            <a:custGeom>
              <a:avLst/>
              <a:gdLst/>
              <a:ahLst/>
              <a:cxnLst/>
              <a:rect l="l" t="t" r="r" b="b"/>
              <a:pathLst>
                <a:path w="24129" h="25400">
                  <a:moveTo>
                    <a:pt x="11429" y="0"/>
                  </a:moveTo>
                  <a:lnTo>
                    <a:pt x="15239" y="0"/>
                  </a:lnTo>
                  <a:lnTo>
                    <a:pt x="18287" y="761"/>
                  </a:lnTo>
                  <a:lnTo>
                    <a:pt x="19811" y="3047"/>
                  </a:lnTo>
                  <a:lnTo>
                    <a:pt x="22097" y="5333"/>
                  </a:lnTo>
                  <a:lnTo>
                    <a:pt x="23621" y="8381"/>
                  </a:lnTo>
                  <a:lnTo>
                    <a:pt x="23621" y="12191"/>
                  </a:lnTo>
                  <a:lnTo>
                    <a:pt x="23621" y="16002"/>
                  </a:lnTo>
                  <a:lnTo>
                    <a:pt x="22097" y="19050"/>
                  </a:lnTo>
                  <a:lnTo>
                    <a:pt x="19811" y="21336"/>
                  </a:lnTo>
                  <a:lnTo>
                    <a:pt x="18287" y="23622"/>
                  </a:lnTo>
                  <a:lnTo>
                    <a:pt x="15239" y="25146"/>
                  </a:lnTo>
                  <a:lnTo>
                    <a:pt x="11429" y="25146"/>
                  </a:lnTo>
                  <a:lnTo>
                    <a:pt x="8381" y="25146"/>
                  </a:lnTo>
                  <a:lnTo>
                    <a:pt x="5333" y="23622"/>
                  </a:lnTo>
                  <a:lnTo>
                    <a:pt x="3047" y="21336"/>
                  </a:lnTo>
                  <a:lnTo>
                    <a:pt x="761" y="19050"/>
                  </a:lnTo>
                  <a:lnTo>
                    <a:pt x="0" y="16002"/>
                  </a:lnTo>
                  <a:lnTo>
                    <a:pt x="0" y="12192"/>
                  </a:lnTo>
                  <a:lnTo>
                    <a:pt x="0" y="8382"/>
                  </a:lnTo>
                  <a:lnTo>
                    <a:pt x="761" y="5334"/>
                  </a:lnTo>
                  <a:lnTo>
                    <a:pt x="3047" y="3048"/>
                  </a:lnTo>
                  <a:lnTo>
                    <a:pt x="5333" y="762"/>
                  </a:lnTo>
                  <a:lnTo>
                    <a:pt x="8381" y="0"/>
                  </a:lnTo>
                  <a:lnTo>
                    <a:pt x="11429" y="0"/>
                  </a:lnTo>
                  <a:close/>
                </a:path>
              </a:pathLst>
            </a:custGeom>
            <a:ln w="838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29569" y="5221224"/>
              <a:ext cx="24130" cy="25400"/>
            </a:xfrm>
            <a:custGeom>
              <a:avLst/>
              <a:gdLst/>
              <a:ahLst/>
              <a:cxnLst/>
              <a:rect l="l" t="t" r="r" b="b"/>
              <a:pathLst>
                <a:path w="24129" h="25400">
                  <a:moveTo>
                    <a:pt x="12191" y="0"/>
                  </a:moveTo>
                  <a:lnTo>
                    <a:pt x="23621" y="12192"/>
                  </a:lnTo>
                  <a:lnTo>
                    <a:pt x="23621" y="16002"/>
                  </a:lnTo>
                  <a:lnTo>
                    <a:pt x="22859" y="19050"/>
                  </a:lnTo>
                  <a:lnTo>
                    <a:pt x="20573" y="21336"/>
                  </a:lnTo>
                  <a:lnTo>
                    <a:pt x="18287" y="23622"/>
                  </a:lnTo>
                  <a:lnTo>
                    <a:pt x="15239" y="25146"/>
                  </a:lnTo>
                  <a:lnTo>
                    <a:pt x="12191" y="25146"/>
                  </a:lnTo>
                  <a:lnTo>
                    <a:pt x="8381" y="25146"/>
                  </a:lnTo>
                  <a:lnTo>
                    <a:pt x="5333" y="23622"/>
                  </a:lnTo>
                  <a:lnTo>
                    <a:pt x="3047" y="21336"/>
                  </a:lnTo>
                  <a:lnTo>
                    <a:pt x="761" y="19050"/>
                  </a:lnTo>
                  <a:lnTo>
                    <a:pt x="0" y="16002"/>
                  </a:lnTo>
                  <a:lnTo>
                    <a:pt x="0" y="12192"/>
                  </a:lnTo>
                  <a:lnTo>
                    <a:pt x="0" y="8382"/>
                  </a:lnTo>
                  <a:lnTo>
                    <a:pt x="761" y="5334"/>
                  </a:lnTo>
                  <a:lnTo>
                    <a:pt x="3047" y="3048"/>
                  </a:lnTo>
                  <a:lnTo>
                    <a:pt x="5333" y="762"/>
                  </a:lnTo>
                  <a:lnTo>
                    <a:pt x="8381" y="0"/>
                  </a:lnTo>
                  <a:lnTo>
                    <a:pt x="12191" y="0"/>
                  </a:lnTo>
                  <a:close/>
                </a:path>
              </a:pathLst>
            </a:custGeom>
            <a:ln w="838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571504" y="5169027"/>
            <a:ext cx="230885" cy="16840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949706" y="5158359"/>
            <a:ext cx="620268" cy="17221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35506" y="5169027"/>
            <a:ext cx="233934" cy="168402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117572" y="2767446"/>
            <a:ext cx="4326455" cy="178831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58273" y="1866391"/>
            <a:ext cx="8059420" cy="399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1454" indent="-19875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11454" algn="l"/>
              </a:tabLst>
            </a:pPr>
            <a:r>
              <a:rPr sz="2450" dirty="0">
                <a:latin typeface="Calibri"/>
                <a:cs typeface="Calibri"/>
              </a:rPr>
              <a:t>Need</a:t>
            </a:r>
            <a:r>
              <a:rPr sz="2450" spc="-6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to</a:t>
            </a:r>
            <a:r>
              <a:rPr sz="2450" spc="-6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adjust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the</a:t>
            </a:r>
            <a:r>
              <a:rPr sz="2450" spc="-6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threshold</a:t>
            </a:r>
            <a:r>
              <a:rPr sz="2450" spc="-6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value</a:t>
            </a:r>
            <a:r>
              <a:rPr sz="2450" spc="-6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for</a:t>
            </a:r>
            <a:r>
              <a:rPr sz="2450" spc="-6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the</a:t>
            </a:r>
            <a:r>
              <a:rPr sz="2450" spc="-6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forecast</a:t>
            </a:r>
            <a:r>
              <a:rPr sz="2450" spc="-6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probability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ts val="160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7343" y="1305935"/>
            <a:ext cx="724408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85"/>
              </a:lnSpc>
            </a:pPr>
            <a:r>
              <a:rPr sz="3150" b="1" dirty="0">
                <a:solidFill>
                  <a:srgbClr val="FFFFFF"/>
                </a:solidFill>
                <a:latin typeface="Arial"/>
                <a:cs typeface="Arial"/>
              </a:rPr>
              <a:t>Related</a:t>
            </a:r>
            <a:r>
              <a:rPr sz="31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b="1" dirty="0">
                <a:solidFill>
                  <a:srgbClr val="FFFFFF"/>
                </a:solidFill>
                <a:latin typeface="Arial"/>
                <a:cs typeface="Arial"/>
              </a:rPr>
              <a:t>Works:</a:t>
            </a:r>
            <a:r>
              <a:rPr sz="3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b="1" dirty="0">
                <a:solidFill>
                  <a:srgbClr val="FFFFFF"/>
                </a:solidFill>
                <a:latin typeface="Arial"/>
                <a:cs typeface="Arial"/>
              </a:rPr>
              <a:t>Detecting</a:t>
            </a:r>
            <a:r>
              <a:rPr sz="3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b="1" spc="-10" dirty="0">
                <a:solidFill>
                  <a:srgbClr val="FFFFFF"/>
                </a:solidFill>
                <a:latin typeface="Arial"/>
                <a:cs typeface="Arial"/>
              </a:rPr>
              <a:t>Wearing-</a:t>
            </a:r>
            <a:r>
              <a:rPr sz="3150" b="1" spc="-25" dirty="0">
                <a:solidFill>
                  <a:srgbClr val="FFFFFF"/>
                </a:solidFill>
                <a:latin typeface="Arial"/>
                <a:cs typeface="Arial"/>
              </a:rPr>
              <a:t>Off</a:t>
            </a:r>
            <a:endParaRPr sz="31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6557" y="1265682"/>
            <a:ext cx="7729220" cy="555625"/>
          </a:xfrm>
          <a:prstGeom prst="rect">
            <a:avLst/>
          </a:prstGeom>
          <a:solidFill>
            <a:srgbClr val="6125ED"/>
          </a:solidFill>
        </p:spPr>
        <p:txBody>
          <a:bodyPr vert="horz" wrap="square" lIns="0" tIns="254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20"/>
              </a:spcBef>
            </a:pPr>
            <a:r>
              <a:rPr dirty="0">
                <a:solidFill>
                  <a:srgbClr val="FFFFFF"/>
                </a:solidFill>
              </a:rPr>
              <a:t>Related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Works: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Detecting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Wearing-</a:t>
            </a:r>
            <a:r>
              <a:rPr spc="-25" dirty="0">
                <a:solidFill>
                  <a:srgbClr val="FFFFFF"/>
                </a:solidFill>
              </a:rPr>
              <a:t>Off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39483" y="6386576"/>
            <a:ext cx="2286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25" dirty="0">
                <a:latin typeface="Calibri"/>
                <a:cs typeface="Calibri"/>
              </a:rPr>
              <a:t>25</a:t>
            </a:r>
            <a:endParaRPr sz="155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9136" y="1877333"/>
          <a:ext cx="9794240" cy="2693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4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35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Study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25ED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Goal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25ED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3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25ED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25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Hoff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al,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2004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9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Detection: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wearing-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off,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dyskinesia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9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Accelerometer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9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Sensitivity: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60%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71%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Specificity: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66% -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76%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995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Keijsers,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2006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Detection: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80645" marR="35369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wearing-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off,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bradykinesia, hypokinesia,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tremor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Accelerometer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Sensitivity:</a:t>
                      </a:r>
                      <a:r>
                        <a:rPr sz="14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97%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Specificity: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97%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715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Hssayeni,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2019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9"/>
                    </a:solidFill>
                  </a:tcPr>
                </a:tc>
                <a:tc>
                  <a:txBody>
                    <a:bodyPr/>
                    <a:lstStyle/>
                    <a:p>
                      <a:pPr marL="80645" marR="13836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Detection: wearing-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off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9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Accelerometer,</a:t>
                      </a:r>
                      <a:r>
                        <a:rPr sz="1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Gyroscope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9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Accuracy: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90.5%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Sensitivity: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94.2%</a:t>
                      </a:r>
                      <a:r>
                        <a:rPr sz="14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Specificity: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85.4%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Aich,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2020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Detection: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Wearing-off,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Gait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features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Accelerometer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20205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Random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Forest: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96.72%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accuracy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58273" y="5898134"/>
            <a:ext cx="9547225" cy="787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6379" marR="65405" indent="-234315">
              <a:lnSpc>
                <a:spcPct val="104400"/>
              </a:lnSpc>
              <a:spcBef>
                <a:spcPts val="90"/>
              </a:spcBef>
            </a:pPr>
            <a:r>
              <a:rPr sz="800" dirty="0">
                <a:latin typeface="Calibri"/>
                <a:cs typeface="Calibri"/>
              </a:rPr>
              <a:t>J.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I.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Hoff,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V.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van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der</a:t>
            </a:r>
            <a:r>
              <a:rPr sz="800" spc="6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Meer,</a:t>
            </a:r>
            <a:r>
              <a:rPr sz="800" spc="6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and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J.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J.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van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Hilten,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‘Accuracy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of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Objective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Ambulatory</a:t>
            </a:r>
            <a:r>
              <a:rPr sz="800" spc="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Accelerometry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Detecting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Motor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Complications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Patients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With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Parkinson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Disease’,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Clinical</a:t>
            </a:r>
            <a:r>
              <a:rPr sz="800" i="1" spc="35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Neuropharmacology</a:t>
            </a:r>
            <a:r>
              <a:rPr sz="800" dirty="0">
                <a:latin typeface="Calibri"/>
                <a:cs typeface="Calibri"/>
              </a:rPr>
              <a:t>,</a:t>
            </a:r>
            <a:r>
              <a:rPr sz="800" spc="6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vol.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27,</a:t>
            </a:r>
            <a:r>
              <a:rPr sz="800" spc="7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no.</a:t>
            </a:r>
            <a:r>
              <a:rPr sz="800" spc="6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2,</a:t>
            </a:r>
            <a:r>
              <a:rPr sz="800" spc="7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pp.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53–57,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Apr.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2004.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800" dirty="0">
                <a:latin typeface="Calibri"/>
                <a:cs typeface="Calibri"/>
              </a:rPr>
              <a:t>N.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L.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W.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Keijsers,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M.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W.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I.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M.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Horstink,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and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S.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C.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A.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M.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Gielen,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‘Ambulatory</a:t>
            </a:r>
            <a:r>
              <a:rPr sz="800" spc="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motor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assessment</a:t>
            </a:r>
            <a:r>
              <a:rPr sz="800" spc="6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Parkinson’s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disease’,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Movement</a:t>
            </a:r>
            <a:r>
              <a:rPr sz="800" i="1" spc="30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Disorders</a:t>
            </a:r>
            <a:r>
              <a:rPr sz="800" dirty="0">
                <a:latin typeface="Calibri"/>
                <a:cs typeface="Calibri"/>
              </a:rPr>
              <a:t>,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vol.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21,</a:t>
            </a:r>
            <a:r>
              <a:rPr sz="800" spc="6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no.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1,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pp.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34–44,</a:t>
            </a:r>
            <a:r>
              <a:rPr sz="800" spc="9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2006,</a:t>
            </a:r>
            <a:r>
              <a:rPr sz="800" spc="8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doi: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u="sng" spc="-10" dirty="0">
                <a:solidFill>
                  <a:srgbClr val="0562C1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</a:rPr>
              <a:t>https://doi.org/10.1002/mds.20633</a:t>
            </a:r>
            <a:r>
              <a:rPr sz="800" spc="-10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  <a:p>
            <a:pPr marL="246379" marR="1160145" indent="-234315">
              <a:lnSpc>
                <a:spcPct val="103699"/>
              </a:lnSpc>
              <a:spcBef>
                <a:spcPts val="10"/>
              </a:spcBef>
            </a:pPr>
            <a:r>
              <a:rPr sz="800" dirty="0">
                <a:latin typeface="Calibri"/>
                <a:cs typeface="Calibri"/>
              </a:rPr>
              <a:t>M.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D.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Hssayeni,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M.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A.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Burack,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J.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Jimenez-Shahed,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and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B.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Ghoraani,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‘Assessment</a:t>
            </a:r>
            <a:r>
              <a:rPr sz="800" spc="8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of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response</a:t>
            </a:r>
            <a:r>
              <a:rPr sz="800" spc="7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to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medication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individuals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with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Parkinson’s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disease’,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Med</a:t>
            </a:r>
            <a:r>
              <a:rPr sz="800" i="1" spc="40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Eng</a:t>
            </a:r>
            <a:r>
              <a:rPr sz="800" i="1" spc="50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Phys</a:t>
            </a:r>
            <a:r>
              <a:rPr sz="800" dirty="0">
                <a:latin typeface="Calibri"/>
                <a:cs typeface="Calibri"/>
              </a:rPr>
              <a:t>,</a:t>
            </a:r>
            <a:r>
              <a:rPr sz="800" spc="6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vol.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67,</a:t>
            </a:r>
            <a:r>
              <a:rPr sz="800" spc="8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pp.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33–43,</a:t>
            </a:r>
            <a:r>
              <a:rPr sz="800" spc="9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May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2019,</a:t>
            </a:r>
            <a:r>
              <a:rPr sz="800" spc="95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doi: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u="sng" spc="-10" dirty="0">
                <a:solidFill>
                  <a:srgbClr val="0562C1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</a:rPr>
              <a:t>10.1016/j.medengphy.2019.03.002</a:t>
            </a:r>
            <a:r>
              <a:rPr sz="800" spc="-10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latin typeface="Calibri"/>
                <a:cs typeface="Calibri"/>
              </a:rPr>
              <a:t>S.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Aich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et</a:t>
            </a:r>
            <a:r>
              <a:rPr sz="800" i="1" spc="50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al.</a:t>
            </a:r>
            <a:r>
              <a:rPr sz="800" dirty="0">
                <a:latin typeface="Calibri"/>
                <a:cs typeface="Calibri"/>
              </a:rPr>
              <a:t>,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‘A</a:t>
            </a:r>
            <a:r>
              <a:rPr sz="800" spc="6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Supervised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Machine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Learning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Approach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to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Detect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the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On/Off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State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Parkinson’s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Disease</a:t>
            </a:r>
            <a:r>
              <a:rPr sz="800" spc="6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Using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Wearable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Based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Gait</a:t>
            </a:r>
            <a:r>
              <a:rPr sz="800" spc="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Signals’,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Diagnostics</a:t>
            </a:r>
            <a:r>
              <a:rPr sz="800" dirty="0">
                <a:latin typeface="Calibri"/>
                <a:cs typeface="Calibri"/>
              </a:rPr>
              <a:t>,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vol.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10,</a:t>
            </a:r>
            <a:r>
              <a:rPr sz="800" spc="8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no.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6,</a:t>
            </a:r>
            <a:r>
              <a:rPr sz="800" spc="6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p.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421,</a:t>
            </a:r>
            <a:r>
              <a:rPr sz="800" spc="9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Jun.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2020,</a:t>
            </a:r>
            <a:r>
              <a:rPr sz="800" spc="9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doi: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u="sng" spc="-10" dirty="0">
                <a:solidFill>
                  <a:srgbClr val="0562C1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</a:rPr>
              <a:t>10.3390/diagnostics10060421</a:t>
            </a:r>
            <a:r>
              <a:rPr sz="800" spc="-10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76413" y="4723638"/>
            <a:ext cx="8201025" cy="962660"/>
          </a:xfrm>
          <a:custGeom>
            <a:avLst/>
            <a:gdLst/>
            <a:ahLst/>
            <a:cxnLst/>
            <a:rect l="l" t="t" r="r" b="b"/>
            <a:pathLst>
              <a:path w="8201025" h="962660">
                <a:moveTo>
                  <a:pt x="8200644" y="922020"/>
                </a:moveTo>
                <a:lnTo>
                  <a:pt x="8200644" y="40386"/>
                </a:lnTo>
                <a:lnTo>
                  <a:pt x="8197560" y="24753"/>
                </a:lnTo>
                <a:lnTo>
                  <a:pt x="8189118" y="11906"/>
                </a:lnTo>
                <a:lnTo>
                  <a:pt x="8176533" y="3202"/>
                </a:lnTo>
                <a:lnTo>
                  <a:pt x="8161020" y="0"/>
                </a:lnTo>
                <a:lnTo>
                  <a:pt x="39624" y="0"/>
                </a:lnTo>
                <a:lnTo>
                  <a:pt x="24110" y="3202"/>
                </a:lnTo>
                <a:lnTo>
                  <a:pt x="11525" y="11906"/>
                </a:lnTo>
                <a:lnTo>
                  <a:pt x="3083" y="24753"/>
                </a:lnTo>
                <a:lnTo>
                  <a:pt x="0" y="40386"/>
                </a:lnTo>
                <a:lnTo>
                  <a:pt x="0" y="922020"/>
                </a:lnTo>
                <a:lnTo>
                  <a:pt x="3083" y="937652"/>
                </a:lnTo>
                <a:lnTo>
                  <a:pt x="11525" y="950499"/>
                </a:lnTo>
                <a:lnTo>
                  <a:pt x="24110" y="959203"/>
                </a:lnTo>
                <a:lnTo>
                  <a:pt x="39624" y="962406"/>
                </a:lnTo>
                <a:lnTo>
                  <a:pt x="8161020" y="962406"/>
                </a:lnTo>
                <a:lnTo>
                  <a:pt x="8176533" y="959203"/>
                </a:lnTo>
                <a:lnTo>
                  <a:pt x="8189118" y="950499"/>
                </a:lnTo>
                <a:lnTo>
                  <a:pt x="8197560" y="937652"/>
                </a:lnTo>
                <a:lnTo>
                  <a:pt x="8200644" y="9220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56721" y="4693411"/>
            <a:ext cx="7593330" cy="988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3055" indent="-30035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13055" algn="l"/>
              </a:tabLst>
            </a:pPr>
            <a:r>
              <a:rPr sz="2100" dirty="0">
                <a:latin typeface="Calibri"/>
                <a:cs typeface="Calibri"/>
              </a:rPr>
              <a:t>Focused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on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using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motion</a:t>
            </a:r>
            <a:r>
              <a:rPr sz="2100" spc="-7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data</a:t>
            </a:r>
            <a:endParaRPr sz="2100">
              <a:latin typeface="Calibri"/>
              <a:cs typeface="Calibri"/>
            </a:endParaRPr>
          </a:p>
          <a:p>
            <a:pPr marL="313055" indent="-30035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13055" algn="l"/>
              </a:tabLst>
            </a:pPr>
            <a:r>
              <a:rPr sz="2100" spc="-10" dirty="0">
                <a:latin typeface="Calibri"/>
                <a:cs typeface="Calibri"/>
              </a:rPr>
              <a:t>Generalized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models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for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participants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(except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for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Hssayeni,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2019)</a:t>
            </a:r>
            <a:endParaRPr sz="2100">
              <a:latin typeface="Calibri"/>
              <a:cs typeface="Calibri"/>
            </a:endParaRPr>
          </a:p>
          <a:p>
            <a:pPr marL="313055" indent="-30035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13055" algn="l"/>
              </a:tabLst>
            </a:pPr>
            <a:r>
              <a:rPr sz="2100" dirty="0">
                <a:latin typeface="Calibri"/>
                <a:cs typeface="Calibri"/>
              </a:rPr>
              <a:t>Detection</a:t>
            </a:r>
            <a:r>
              <a:rPr sz="2100" spc="-7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wearing-</a:t>
            </a:r>
            <a:r>
              <a:rPr sz="2100" dirty="0">
                <a:latin typeface="Calibri"/>
                <a:cs typeface="Calibri"/>
              </a:rPr>
              <a:t>off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rather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than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prediction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853" y="4454652"/>
            <a:ext cx="577595" cy="5364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5315" y="1342511"/>
            <a:ext cx="600392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85"/>
              </a:lnSpc>
            </a:pPr>
            <a:r>
              <a:rPr sz="3150" b="1" spc="-20" dirty="0">
                <a:solidFill>
                  <a:srgbClr val="FFFFFF"/>
                </a:solidFill>
                <a:latin typeface="Arial"/>
                <a:cs typeface="Arial"/>
              </a:rPr>
              <a:t>Wearing-</a:t>
            </a:r>
            <a:r>
              <a:rPr sz="3150" b="1" dirty="0">
                <a:solidFill>
                  <a:srgbClr val="FFFFFF"/>
                </a:solidFill>
                <a:latin typeface="Arial"/>
                <a:cs typeface="Arial"/>
              </a:rPr>
              <a:t>Off</a:t>
            </a:r>
            <a:r>
              <a:rPr sz="3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b="1" dirty="0">
                <a:solidFill>
                  <a:srgbClr val="FFFFFF"/>
                </a:solidFill>
                <a:latin typeface="Arial"/>
                <a:cs typeface="Arial"/>
              </a:rPr>
              <a:t>Phenomenon</a:t>
            </a:r>
            <a:r>
              <a:rPr sz="3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b="1" spc="-20" dirty="0">
                <a:solidFill>
                  <a:srgbClr val="FFFFFF"/>
                </a:solidFill>
                <a:latin typeface="Arial"/>
                <a:cs typeface="Arial"/>
              </a:rPr>
              <a:t>(WO)</a:t>
            </a:r>
            <a:endParaRPr sz="31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0635" y="1275588"/>
            <a:ext cx="6314440" cy="609600"/>
          </a:xfrm>
          <a:prstGeom prst="rect">
            <a:avLst/>
          </a:prstGeom>
          <a:solidFill>
            <a:srgbClr val="6125ED"/>
          </a:solidFill>
        </p:spPr>
        <p:txBody>
          <a:bodyPr vert="horz" wrap="square" lIns="0" tIns="29209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229"/>
              </a:spcBef>
            </a:pPr>
            <a:r>
              <a:rPr spc="-20" dirty="0">
                <a:solidFill>
                  <a:srgbClr val="FFFFFF"/>
                </a:solidFill>
              </a:rPr>
              <a:t>Wearing-</a:t>
            </a:r>
            <a:r>
              <a:rPr dirty="0">
                <a:solidFill>
                  <a:srgbClr val="FFFFFF"/>
                </a:solidFill>
              </a:rPr>
              <a:t>Off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Phenomenon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20" dirty="0">
                <a:solidFill>
                  <a:srgbClr val="FFFFFF"/>
                </a:solidFill>
              </a:rPr>
              <a:t>(WO)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11873" y="6367526"/>
            <a:ext cx="1270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50" dirty="0">
                <a:latin typeface="Calibri"/>
                <a:cs typeface="Calibri"/>
              </a:rPr>
              <a:t>3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273" y="5669533"/>
            <a:ext cx="94176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" marR="5080" indent="-23558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A.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Antonini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et</a:t>
            </a:r>
            <a:r>
              <a:rPr sz="1200" i="1" spc="-1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al.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‘Wearing-</a:t>
            </a:r>
            <a:r>
              <a:rPr sz="1200" dirty="0">
                <a:latin typeface="Calibri"/>
                <a:cs typeface="Calibri"/>
              </a:rPr>
              <a:t>off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scales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Parkinson’s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disease: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Critique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recommendations: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Scales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Assess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Wearing-</a:t>
            </a:r>
            <a:r>
              <a:rPr sz="1200" dirty="0">
                <a:latin typeface="Calibri"/>
                <a:cs typeface="Calibri"/>
              </a:rPr>
              <a:t>Off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PD’,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Mov.</a:t>
            </a:r>
            <a:r>
              <a:rPr sz="1200" i="1" spc="-15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Disord.</a:t>
            </a:r>
            <a:r>
              <a:rPr sz="1200" spc="-10" dirty="0">
                <a:latin typeface="Calibri"/>
                <a:cs typeface="Calibri"/>
              </a:rPr>
              <a:t>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vol.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26,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no.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12,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pp.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2169–2175, </a:t>
            </a:r>
            <a:r>
              <a:rPr sz="1200" dirty="0">
                <a:latin typeface="Calibri"/>
                <a:cs typeface="Calibri"/>
              </a:rPr>
              <a:t>Oct.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2011, doi: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u="sng" spc="-10" dirty="0">
                <a:solidFill>
                  <a:srgbClr val="0562C1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</a:rPr>
              <a:t>10.1002/mds.23875</a:t>
            </a:r>
            <a:r>
              <a:rPr sz="1200" spc="-10" dirty="0">
                <a:latin typeface="Calibri"/>
                <a:cs typeface="Calibri"/>
              </a:rPr>
              <a:t>.</a:t>
            </a:r>
            <a:endParaRPr sz="1200" dirty="0">
              <a:latin typeface="Calibri"/>
              <a:cs typeface="Calibri"/>
            </a:endParaRPr>
          </a:p>
          <a:p>
            <a:pPr marL="247650" marR="224790" indent="-23558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D.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Colombo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et</a:t>
            </a:r>
            <a:r>
              <a:rPr sz="1200" i="1" spc="-1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al.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‘The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“Gender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Factor”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Wearing-</a:t>
            </a:r>
            <a:r>
              <a:rPr sz="1200" dirty="0">
                <a:latin typeface="Calibri"/>
                <a:cs typeface="Calibri"/>
              </a:rPr>
              <a:t>Off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among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Patients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10" dirty="0">
                <a:latin typeface="Calibri"/>
                <a:cs typeface="Calibri"/>
              </a:rPr>
              <a:t> Parkinson’s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Disease: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Post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Hoc Analysis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 DEEP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Study’,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The</a:t>
            </a:r>
            <a:r>
              <a:rPr sz="1200" i="1" spc="-10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Scientific</a:t>
            </a:r>
            <a:r>
              <a:rPr sz="1200" i="1" spc="-15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World</a:t>
            </a:r>
            <a:r>
              <a:rPr sz="1200" i="1" spc="-20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Journal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Jan.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20, </a:t>
            </a:r>
            <a:r>
              <a:rPr sz="1200" dirty="0">
                <a:latin typeface="Calibri"/>
                <a:cs typeface="Calibri"/>
              </a:rPr>
              <a:t>2015.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u="sng" spc="-10" dirty="0">
                <a:solidFill>
                  <a:srgbClr val="0562C1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</a:rPr>
              <a:t>http</a:t>
            </a:r>
            <a:r>
              <a:rPr sz="1200" u="sng" spc="-10" dirty="0">
                <a:solidFill>
                  <a:srgbClr val="0562C1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s://www.hindawi.com/journals/tswj/2015/787451/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5379" y="4619500"/>
            <a:ext cx="8627745" cy="7366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35280" marR="5080" indent="-323215">
              <a:lnSpc>
                <a:spcPts val="2650"/>
              </a:lnSpc>
              <a:spcBef>
                <a:spcPts val="434"/>
              </a:spcBef>
            </a:pPr>
            <a:r>
              <a:rPr sz="2450" spc="-25" dirty="0">
                <a:latin typeface="Calibri"/>
                <a:cs typeface="Calibri"/>
              </a:rPr>
              <a:t>Wearing-</a:t>
            </a:r>
            <a:r>
              <a:rPr sz="2450" dirty="0">
                <a:latin typeface="Calibri"/>
                <a:cs typeface="Calibri"/>
              </a:rPr>
              <a:t>off</a:t>
            </a:r>
            <a:r>
              <a:rPr sz="2450" spc="-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needs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to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be</a:t>
            </a:r>
            <a:r>
              <a:rPr sz="2450" spc="-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monitored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&amp;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reported</a:t>
            </a:r>
            <a:r>
              <a:rPr sz="2450" spc="-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by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PD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patients</a:t>
            </a:r>
            <a:r>
              <a:rPr sz="2450" spc="-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to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re- </a:t>
            </a:r>
            <a:r>
              <a:rPr sz="2450" dirty="0">
                <a:latin typeface="Calibri"/>
                <a:cs typeface="Calibri"/>
              </a:rPr>
              <a:t>adjust</a:t>
            </a:r>
            <a:r>
              <a:rPr sz="2450" spc="-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the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treatment</a:t>
            </a:r>
            <a:r>
              <a:rPr sz="2450" spc="-6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plan.</a:t>
            </a:r>
            <a:endParaRPr sz="245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855" y="4596342"/>
            <a:ext cx="444960" cy="44432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27289" y="2312670"/>
            <a:ext cx="6484620" cy="1874520"/>
            <a:chOff x="1327289" y="2312670"/>
            <a:chExt cx="6484620" cy="1874520"/>
          </a:xfrm>
        </p:grpSpPr>
        <p:sp>
          <p:nvSpPr>
            <p:cNvPr id="9" name="object 9"/>
            <p:cNvSpPr/>
            <p:nvPr/>
          </p:nvSpPr>
          <p:spPr>
            <a:xfrm>
              <a:off x="2928251" y="2920746"/>
              <a:ext cx="0" cy="1081405"/>
            </a:xfrm>
            <a:custGeom>
              <a:avLst/>
              <a:gdLst/>
              <a:ahLst/>
              <a:cxnLst/>
              <a:rect l="l" t="t" r="r" b="b"/>
              <a:pathLst>
                <a:path h="1081404">
                  <a:moveTo>
                    <a:pt x="0" y="0"/>
                  </a:moveTo>
                  <a:lnTo>
                    <a:pt x="0" y="1081278"/>
                  </a:lnTo>
                </a:path>
              </a:pathLst>
            </a:custGeom>
            <a:ln w="11137">
              <a:solidFill>
                <a:srgbClr val="437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98789" y="2887230"/>
              <a:ext cx="5913120" cy="1025525"/>
            </a:xfrm>
            <a:custGeom>
              <a:avLst/>
              <a:gdLst/>
              <a:ahLst/>
              <a:cxnLst/>
              <a:rect l="l" t="t" r="r" b="b"/>
              <a:pathLst>
                <a:path w="5913120" h="1025525">
                  <a:moveTo>
                    <a:pt x="702957" y="917244"/>
                  </a:moveTo>
                  <a:lnTo>
                    <a:pt x="700671" y="927493"/>
                  </a:lnTo>
                  <a:lnTo>
                    <a:pt x="698969" y="950810"/>
                  </a:lnTo>
                  <a:lnTo>
                    <a:pt x="702957" y="917244"/>
                  </a:lnTo>
                  <a:close/>
                </a:path>
                <a:path w="5913120" h="1025525">
                  <a:moveTo>
                    <a:pt x="732904" y="829271"/>
                  </a:moveTo>
                  <a:lnTo>
                    <a:pt x="726808" y="840270"/>
                  </a:lnTo>
                  <a:lnTo>
                    <a:pt x="710704" y="882561"/>
                  </a:lnTo>
                  <a:lnTo>
                    <a:pt x="704113" y="912063"/>
                  </a:lnTo>
                  <a:lnTo>
                    <a:pt x="715759" y="876554"/>
                  </a:lnTo>
                  <a:lnTo>
                    <a:pt x="732904" y="829271"/>
                  </a:lnTo>
                  <a:close/>
                </a:path>
                <a:path w="5913120" h="1025525">
                  <a:moveTo>
                    <a:pt x="755015" y="792492"/>
                  </a:moveTo>
                  <a:lnTo>
                    <a:pt x="748512" y="801103"/>
                  </a:lnTo>
                  <a:lnTo>
                    <a:pt x="740041" y="816394"/>
                  </a:lnTo>
                  <a:lnTo>
                    <a:pt x="755015" y="792492"/>
                  </a:lnTo>
                  <a:close/>
                </a:path>
                <a:path w="5913120" h="1025525">
                  <a:moveTo>
                    <a:pt x="820064" y="724103"/>
                  </a:moveTo>
                  <a:lnTo>
                    <a:pt x="806729" y="734161"/>
                  </a:lnTo>
                  <a:lnTo>
                    <a:pt x="775309" y="765581"/>
                  </a:lnTo>
                  <a:lnTo>
                    <a:pt x="759891" y="786015"/>
                  </a:lnTo>
                  <a:lnTo>
                    <a:pt x="786853" y="762254"/>
                  </a:lnTo>
                  <a:lnTo>
                    <a:pt x="820064" y="724103"/>
                  </a:lnTo>
                  <a:close/>
                </a:path>
                <a:path w="5913120" h="1025525">
                  <a:moveTo>
                    <a:pt x="855052" y="700265"/>
                  </a:moveTo>
                  <a:lnTo>
                    <a:pt x="842251" y="707364"/>
                  </a:lnTo>
                  <a:lnTo>
                    <a:pt x="820064" y="724103"/>
                  </a:lnTo>
                  <a:lnTo>
                    <a:pt x="855052" y="700265"/>
                  </a:lnTo>
                  <a:close/>
                </a:path>
                <a:path w="5913120" h="1025525">
                  <a:moveTo>
                    <a:pt x="1253528" y="762254"/>
                  </a:moveTo>
                  <a:lnTo>
                    <a:pt x="1225397" y="734161"/>
                  </a:lnTo>
                  <a:lnTo>
                    <a:pt x="1189786" y="707364"/>
                  </a:lnTo>
                  <a:lnTo>
                    <a:pt x="1150531" y="685660"/>
                  </a:lnTo>
                  <a:lnTo>
                    <a:pt x="1108113" y="669556"/>
                  </a:lnTo>
                  <a:lnTo>
                    <a:pt x="1068070" y="660654"/>
                  </a:lnTo>
                  <a:lnTo>
                    <a:pt x="1063028" y="659523"/>
                  </a:lnTo>
                  <a:lnTo>
                    <a:pt x="1015746" y="656082"/>
                  </a:lnTo>
                  <a:lnTo>
                    <a:pt x="968641" y="659523"/>
                  </a:lnTo>
                  <a:lnTo>
                    <a:pt x="923709" y="669556"/>
                  </a:lnTo>
                  <a:lnTo>
                    <a:pt x="881418" y="685660"/>
                  </a:lnTo>
                  <a:lnTo>
                    <a:pt x="858456" y="698385"/>
                  </a:lnTo>
                  <a:lnTo>
                    <a:pt x="897928" y="686054"/>
                  </a:lnTo>
                  <a:lnTo>
                    <a:pt x="941514" y="673354"/>
                  </a:lnTo>
                  <a:lnTo>
                    <a:pt x="987552" y="660654"/>
                  </a:lnTo>
                  <a:lnTo>
                    <a:pt x="1044702" y="660654"/>
                  </a:lnTo>
                  <a:lnTo>
                    <a:pt x="1089634" y="673354"/>
                  </a:lnTo>
                  <a:lnTo>
                    <a:pt x="1132382" y="686054"/>
                  </a:lnTo>
                  <a:lnTo>
                    <a:pt x="1172552" y="698754"/>
                  </a:lnTo>
                  <a:lnTo>
                    <a:pt x="1209751" y="724154"/>
                  </a:lnTo>
                  <a:lnTo>
                    <a:pt x="1243584" y="762254"/>
                  </a:lnTo>
                  <a:lnTo>
                    <a:pt x="1253528" y="762254"/>
                  </a:lnTo>
                  <a:close/>
                </a:path>
                <a:path w="5913120" h="1025525">
                  <a:moveTo>
                    <a:pt x="1263929" y="774954"/>
                  </a:moveTo>
                  <a:lnTo>
                    <a:pt x="1256855" y="765581"/>
                  </a:lnTo>
                  <a:lnTo>
                    <a:pt x="1254252" y="762965"/>
                  </a:lnTo>
                  <a:lnTo>
                    <a:pt x="1254252" y="774954"/>
                  </a:lnTo>
                  <a:lnTo>
                    <a:pt x="1263929" y="774954"/>
                  </a:lnTo>
                  <a:close/>
                </a:path>
                <a:path w="5913120" h="1025525">
                  <a:moveTo>
                    <a:pt x="1273530" y="787654"/>
                  </a:moveTo>
                  <a:lnTo>
                    <a:pt x="1264221" y="775322"/>
                  </a:lnTo>
                  <a:lnTo>
                    <a:pt x="1266444" y="787654"/>
                  </a:lnTo>
                  <a:lnTo>
                    <a:pt x="1273530" y="787654"/>
                  </a:lnTo>
                  <a:close/>
                </a:path>
                <a:path w="5913120" h="1025525">
                  <a:moveTo>
                    <a:pt x="1283144" y="800392"/>
                  </a:moveTo>
                  <a:lnTo>
                    <a:pt x="1274064" y="788352"/>
                  </a:lnTo>
                  <a:lnTo>
                    <a:pt x="1274064" y="800354"/>
                  </a:lnTo>
                  <a:lnTo>
                    <a:pt x="1283144" y="800392"/>
                  </a:lnTo>
                  <a:close/>
                </a:path>
                <a:path w="5913120" h="1025525">
                  <a:moveTo>
                    <a:pt x="1290320" y="813054"/>
                  </a:moveTo>
                  <a:lnTo>
                    <a:pt x="1283690" y="801103"/>
                  </a:lnTo>
                  <a:lnTo>
                    <a:pt x="1283144" y="800392"/>
                  </a:lnTo>
                  <a:lnTo>
                    <a:pt x="1283970" y="813054"/>
                  </a:lnTo>
                  <a:lnTo>
                    <a:pt x="1290320" y="813054"/>
                  </a:lnTo>
                  <a:close/>
                </a:path>
                <a:path w="5913120" h="1025525">
                  <a:moveTo>
                    <a:pt x="1297368" y="825754"/>
                  </a:moveTo>
                  <a:lnTo>
                    <a:pt x="1290828" y="813955"/>
                  </a:lnTo>
                  <a:lnTo>
                    <a:pt x="1290828" y="825754"/>
                  </a:lnTo>
                  <a:lnTo>
                    <a:pt x="1297368" y="825754"/>
                  </a:lnTo>
                  <a:close/>
                </a:path>
                <a:path w="5913120" h="1025525">
                  <a:moveTo>
                    <a:pt x="1304442" y="838504"/>
                  </a:moveTo>
                  <a:lnTo>
                    <a:pt x="1297686" y="826325"/>
                  </a:lnTo>
                  <a:lnTo>
                    <a:pt x="1297686" y="838454"/>
                  </a:lnTo>
                  <a:lnTo>
                    <a:pt x="1304442" y="838504"/>
                  </a:lnTo>
                  <a:close/>
                </a:path>
                <a:path w="5913120" h="1025525">
                  <a:moveTo>
                    <a:pt x="1309560" y="851154"/>
                  </a:moveTo>
                  <a:lnTo>
                    <a:pt x="1305420" y="840270"/>
                  </a:lnTo>
                  <a:lnTo>
                    <a:pt x="1304442" y="838504"/>
                  </a:lnTo>
                  <a:lnTo>
                    <a:pt x="1304442" y="851154"/>
                  </a:lnTo>
                  <a:lnTo>
                    <a:pt x="1309560" y="851154"/>
                  </a:lnTo>
                  <a:close/>
                </a:path>
                <a:path w="5913120" h="1025525">
                  <a:moveTo>
                    <a:pt x="1314399" y="863854"/>
                  </a:moveTo>
                  <a:lnTo>
                    <a:pt x="1310640" y="853960"/>
                  </a:lnTo>
                  <a:lnTo>
                    <a:pt x="1310640" y="863854"/>
                  </a:lnTo>
                  <a:lnTo>
                    <a:pt x="1314399" y="863854"/>
                  </a:lnTo>
                  <a:close/>
                </a:path>
                <a:path w="5913120" h="1025525">
                  <a:moveTo>
                    <a:pt x="1319250" y="876554"/>
                  </a:moveTo>
                  <a:lnTo>
                    <a:pt x="1315212" y="865949"/>
                  </a:lnTo>
                  <a:lnTo>
                    <a:pt x="1315212" y="876554"/>
                  </a:lnTo>
                  <a:lnTo>
                    <a:pt x="1319250" y="876554"/>
                  </a:lnTo>
                  <a:close/>
                </a:path>
                <a:path w="5913120" h="1025525">
                  <a:moveTo>
                    <a:pt x="1323035" y="889254"/>
                  </a:moveTo>
                  <a:lnTo>
                    <a:pt x="1321536" y="882561"/>
                  </a:lnTo>
                  <a:lnTo>
                    <a:pt x="1319784" y="877951"/>
                  </a:lnTo>
                  <a:lnTo>
                    <a:pt x="1319784" y="889254"/>
                  </a:lnTo>
                  <a:lnTo>
                    <a:pt x="1323035" y="889254"/>
                  </a:lnTo>
                  <a:close/>
                </a:path>
                <a:path w="5913120" h="1025525">
                  <a:moveTo>
                    <a:pt x="1325867" y="901954"/>
                  </a:moveTo>
                  <a:lnTo>
                    <a:pt x="1323594" y="891755"/>
                  </a:lnTo>
                  <a:lnTo>
                    <a:pt x="1323594" y="901954"/>
                  </a:lnTo>
                  <a:lnTo>
                    <a:pt x="1325867" y="901954"/>
                  </a:lnTo>
                  <a:close/>
                </a:path>
                <a:path w="5913120" h="1025525">
                  <a:moveTo>
                    <a:pt x="1328699" y="914654"/>
                  </a:moveTo>
                  <a:lnTo>
                    <a:pt x="1326642" y="905408"/>
                  </a:lnTo>
                  <a:lnTo>
                    <a:pt x="1326642" y="914654"/>
                  </a:lnTo>
                  <a:lnTo>
                    <a:pt x="1328699" y="914654"/>
                  </a:lnTo>
                  <a:close/>
                </a:path>
                <a:path w="5913120" h="1025525">
                  <a:moveTo>
                    <a:pt x="1331531" y="927354"/>
                  </a:moveTo>
                  <a:lnTo>
                    <a:pt x="1329690" y="919060"/>
                  </a:lnTo>
                  <a:lnTo>
                    <a:pt x="1329690" y="927354"/>
                  </a:lnTo>
                  <a:lnTo>
                    <a:pt x="1331531" y="927354"/>
                  </a:lnTo>
                  <a:close/>
                </a:path>
                <a:path w="5913120" h="1025525">
                  <a:moveTo>
                    <a:pt x="1331747" y="1019352"/>
                  </a:moveTo>
                  <a:lnTo>
                    <a:pt x="1330820" y="1025245"/>
                  </a:lnTo>
                  <a:lnTo>
                    <a:pt x="1331569" y="1020521"/>
                  </a:lnTo>
                  <a:lnTo>
                    <a:pt x="1331747" y="1019352"/>
                  </a:lnTo>
                  <a:close/>
                </a:path>
                <a:path w="5913120" h="1025525">
                  <a:moveTo>
                    <a:pt x="1332484" y="940054"/>
                  </a:moveTo>
                  <a:lnTo>
                    <a:pt x="1331976" y="933005"/>
                  </a:lnTo>
                  <a:lnTo>
                    <a:pt x="1331976" y="940054"/>
                  </a:lnTo>
                  <a:lnTo>
                    <a:pt x="1332484" y="940054"/>
                  </a:lnTo>
                  <a:close/>
                </a:path>
                <a:path w="5913120" h="1025525">
                  <a:moveTo>
                    <a:pt x="5913107" y="33528"/>
                  </a:moveTo>
                  <a:lnTo>
                    <a:pt x="5910554" y="20574"/>
                  </a:lnTo>
                  <a:lnTo>
                    <a:pt x="5903582" y="9906"/>
                  </a:lnTo>
                  <a:lnTo>
                    <a:pt x="5893181" y="2667"/>
                  </a:lnTo>
                  <a:lnTo>
                    <a:pt x="5880354" y="0"/>
                  </a:lnTo>
                  <a:lnTo>
                    <a:pt x="5867070" y="2667"/>
                  </a:lnTo>
                  <a:lnTo>
                    <a:pt x="5856440" y="9906"/>
                  </a:lnTo>
                  <a:lnTo>
                    <a:pt x="5849378" y="20574"/>
                  </a:lnTo>
                  <a:lnTo>
                    <a:pt x="5847867" y="28194"/>
                  </a:lnTo>
                  <a:lnTo>
                    <a:pt x="65951" y="28194"/>
                  </a:lnTo>
                  <a:lnTo>
                    <a:pt x="64389" y="20574"/>
                  </a:lnTo>
                  <a:lnTo>
                    <a:pt x="57150" y="9906"/>
                  </a:lnTo>
                  <a:lnTo>
                    <a:pt x="46482" y="2667"/>
                  </a:lnTo>
                  <a:lnTo>
                    <a:pt x="33528" y="0"/>
                  </a:lnTo>
                  <a:lnTo>
                    <a:pt x="20574" y="2667"/>
                  </a:lnTo>
                  <a:lnTo>
                    <a:pt x="9906" y="9906"/>
                  </a:lnTo>
                  <a:lnTo>
                    <a:pt x="2667" y="20574"/>
                  </a:lnTo>
                  <a:lnTo>
                    <a:pt x="0" y="33528"/>
                  </a:lnTo>
                  <a:lnTo>
                    <a:pt x="2667" y="46482"/>
                  </a:lnTo>
                  <a:lnTo>
                    <a:pt x="9906" y="57150"/>
                  </a:lnTo>
                  <a:lnTo>
                    <a:pt x="20574" y="64389"/>
                  </a:lnTo>
                  <a:lnTo>
                    <a:pt x="33528" y="67056"/>
                  </a:lnTo>
                  <a:lnTo>
                    <a:pt x="46482" y="64389"/>
                  </a:lnTo>
                  <a:lnTo>
                    <a:pt x="57150" y="57150"/>
                  </a:lnTo>
                  <a:lnTo>
                    <a:pt x="64389" y="46482"/>
                  </a:lnTo>
                  <a:lnTo>
                    <a:pt x="65798" y="39624"/>
                  </a:lnTo>
                  <a:lnTo>
                    <a:pt x="67056" y="39624"/>
                  </a:lnTo>
                  <a:lnTo>
                    <a:pt x="5846826" y="39624"/>
                  </a:lnTo>
                  <a:lnTo>
                    <a:pt x="5848020" y="39624"/>
                  </a:lnTo>
                  <a:lnTo>
                    <a:pt x="5849378" y="46482"/>
                  </a:lnTo>
                  <a:lnTo>
                    <a:pt x="5856440" y="57150"/>
                  </a:lnTo>
                  <a:lnTo>
                    <a:pt x="5867070" y="64389"/>
                  </a:lnTo>
                  <a:lnTo>
                    <a:pt x="5880354" y="67056"/>
                  </a:lnTo>
                  <a:lnTo>
                    <a:pt x="5893181" y="64389"/>
                  </a:lnTo>
                  <a:lnTo>
                    <a:pt x="5903582" y="57150"/>
                  </a:lnTo>
                  <a:lnTo>
                    <a:pt x="5910554" y="46482"/>
                  </a:lnTo>
                  <a:lnTo>
                    <a:pt x="5913107" y="33528"/>
                  </a:lnTo>
                  <a:close/>
                </a:path>
              </a:pathLst>
            </a:custGeom>
            <a:solidFill>
              <a:srgbClr val="6124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97762" y="3543300"/>
              <a:ext cx="636270" cy="412115"/>
            </a:xfrm>
            <a:custGeom>
              <a:avLst/>
              <a:gdLst/>
              <a:ahLst/>
              <a:cxnLst/>
              <a:rect l="l" t="t" r="r" b="b"/>
              <a:pathLst>
                <a:path w="636269" h="412114">
                  <a:moveTo>
                    <a:pt x="0" y="294732"/>
                  </a:moveTo>
                  <a:lnTo>
                    <a:pt x="1708" y="271423"/>
                  </a:lnTo>
                  <a:lnTo>
                    <a:pt x="3995" y="261168"/>
                  </a:lnTo>
                </a:path>
                <a:path w="636269" h="412114">
                  <a:moveTo>
                    <a:pt x="5151" y="255989"/>
                  </a:moveTo>
                  <a:lnTo>
                    <a:pt x="11733" y="226484"/>
                  </a:lnTo>
                  <a:lnTo>
                    <a:pt x="27842" y="184189"/>
                  </a:lnTo>
                  <a:lnTo>
                    <a:pt x="33936" y="173195"/>
                  </a:lnTo>
                </a:path>
                <a:path w="636269" h="412114">
                  <a:moveTo>
                    <a:pt x="41072" y="160318"/>
                  </a:moveTo>
                  <a:lnTo>
                    <a:pt x="49544" y="145031"/>
                  </a:lnTo>
                  <a:lnTo>
                    <a:pt x="56043" y="136415"/>
                  </a:lnTo>
                </a:path>
                <a:path w="636269" h="412114">
                  <a:moveTo>
                    <a:pt x="60929" y="129939"/>
                  </a:moveTo>
                  <a:lnTo>
                    <a:pt x="76346" y="109501"/>
                  </a:lnTo>
                  <a:lnTo>
                    <a:pt x="107758" y="78089"/>
                  </a:lnTo>
                  <a:lnTo>
                    <a:pt x="121096" y="68027"/>
                  </a:lnTo>
                  <a:lnTo>
                    <a:pt x="143289" y="51287"/>
                  </a:lnTo>
                  <a:lnTo>
                    <a:pt x="156090" y="44192"/>
                  </a:lnTo>
                </a:path>
                <a:path w="636269" h="412114">
                  <a:moveTo>
                    <a:pt x="159495" y="42305"/>
                  </a:moveTo>
                  <a:lnTo>
                    <a:pt x="182446" y="29585"/>
                  </a:lnTo>
                  <a:lnTo>
                    <a:pt x="224741" y="13476"/>
                  </a:lnTo>
                  <a:lnTo>
                    <a:pt x="269680" y="3451"/>
                  </a:lnTo>
                  <a:lnTo>
                    <a:pt x="316773" y="0"/>
                  </a:lnTo>
                  <a:lnTo>
                    <a:pt x="364055" y="3451"/>
                  </a:lnTo>
                  <a:lnTo>
                    <a:pt x="369097" y="4572"/>
                  </a:lnTo>
                </a:path>
                <a:path w="636269" h="412114">
                  <a:moveTo>
                    <a:pt x="11973" y="411522"/>
                  </a:moveTo>
                  <a:lnTo>
                    <a:pt x="11733" y="410972"/>
                  </a:lnTo>
                </a:path>
                <a:path w="636269" h="412114">
                  <a:moveTo>
                    <a:pt x="369097" y="4572"/>
                  </a:moveTo>
                  <a:lnTo>
                    <a:pt x="409149" y="13476"/>
                  </a:lnTo>
                  <a:lnTo>
                    <a:pt x="451568" y="29585"/>
                  </a:lnTo>
                  <a:lnTo>
                    <a:pt x="490822" y="51287"/>
                  </a:lnTo>
                  <a:lnTo>
                    <a:pt x="526426" y="78089"/>
                  </a:lnTo>
                  <a:lnTo>
                    <a:pt x="554555" y="106172"/>
                  </a:lnTo>
                </a:path>
                <a:path w="636269" h="412114">
                  <a:moveTo>
                    <a:pt x="555279" y="106894"/>
                  </a:moveTo>
                  <a:lnTo>
                    <a:pt x="557890" y="109501"/>
                  </a:lnTo>
                  <a:lnTo>
                    <a:pt x="564968" y="118872"/>
                  </a:lnTo>
                </a:path>
                <a:path w="636269" h="412114">
                  <a:moveTo>
                    <a:pt x="565252" y="119248"/>
                  </a:moveTo>
                  <a:lnTo>
                    <a:pt x="574560" y="131572"/>
                  </a:lnTo>
                </a:path>
                <a:path w="636269" h="412114">
                  <a:moveTo>
                    <a:pt x="575091" y="132274"/>
                  </a:moveTo>
                  <a:lnTo>
                    <a:pt x="584183" y="144311"/>
                  </a:lnTo>
                  <a:lnTo>
                    <a:pt x="584727" y="145031"/>
                  </a:lnTo>
                  <a:lnTo>
                    <a:pt x="591351" y="156972"/>
                  </a:lnTo>
                </a:path>
                <a:path w="636269" h="412114">
                  <a:moveTo>
                    <a:pt x="591855" y="157880"/>
                  </a:moveTo>
                  <a:lnTo>
                    <a:pt x="598396" y="169672"/>
                  </a:lnTo>
                </a:path>
                <a:path w="636269" h="412114">
                  <a:moveTo>
                    <a:pt x="598713" y="170243"/>
                  </a:moveTo>
                  <a:lnTo>
                    <a:pt x="605471" y="182427"/>
                  </a:lnTo>
                  <a:lnTo>
                    <a:pt x="606449" y="184189"/>
                  </a:lnTo>
                  <a:lnTo>
                    <a:pt x="610597" y="195072"/>
                  </a:lnTo>
                </a:path>
                <a:path w="636269" h="412114">
                  <a:moveTo>
                    <a:pt x="611667" y="197878"/>
                  </a:moveTo>
                  <a:lnTo>
                    <a:pt x="615437" y="207772"/>
                  </a:lnTo>
                </a:path>
                <a:path w="636269" h="412114">
                  <a:moveTo>
                    <a:pt x="616239" y="209874"/>
                  </a:moveTo>
                  <a:lnTo>
                    <a:pt x="620278" y="220472"/>
                  </a:lnTo>
                </a:path>
                <a:path w="636269" h="412114">
                  <a:moveTo>
                    <a:pt x="620811" y="221869"/>
                  </a:moveTo>
                  <a:lnTo>
                    <a:pt x="622569" y="226484"/>
                  </a:lnTo>
                  <a:lnTo>
                    <a:pt x="624062" y="233172"/>
                  </a:lnTo>
                </a:path>
                <a:path w="636269" h="412114">
                  <a:moveTo>
                    <a:pt x="624621" y="235675"/>
                  </a:moveTo>
                  <a:lnTo>
                    <a:pt x="626896" y="245872"/>
                  </a:lnTo>
                </a:path>
                <a:path w="636269" h="412114">
                  <a:moveTo>
                    <a:pt x="627669" y="249331"/>
                  </a:moveTo>
                  <a:lnTo>
                    <a:pt x="629731" y="258572"/>
                  </a:lnTo>
                </a:path>
                <a:path w="636269" h="412114">
                  <a:moveTo>
                    <a:pt x="630717" y="262988"/>
                  </a:moveTo>
                  <a:lnTo>
                    <a:pt x="632565" y="271272"/>
                  </a:lnTo>
                </a:path>
                <a:path w="636269" h="412114">
                  <a:moveTo>
                    <a:pt x="633003" y="276929"/>
                  </a:moveTo>
                  <a:lnTo>
                    <a:pt x="633519" y="283972"/>
                  </a:lnTo>
                </a:path>
                <a:path w="636269" h="412114">
                  <a:moveTo>
                    <a:pt x="635907" y="316555"/>
                  </a:moveTo>
                  <a:lnTo>
                    <a:pt x="636051" y="318515"/>
                  </a:lnTo>
                  <a:lnTo>
                    <a:pt x="635799" y="321966"/>
                  </a:lnTo>
                </a:path>
                <a:path w="636269" h="412114">
                  <a:moveTo>
                    <a:pt x="632783" y="363278"/>
                  </a:moveTo>
                  <a:lnTo>
                    <a:pt x="632599" y="365798"/>
                  </a:lnTo>
                  <a:lnTo>
                    <a:pt x="631849" y="369171"/>
                  </a:lnTo>
                </a:path>
              </a:pathLst>
            </a:custGeom>
            <a:ln w="11137">
              <a:solidFill>
                <a:srgbClr val="6124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96019" y="3543300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637794" y="318515"/>
                  </a:moveTo>
                  <a:lnTo>
                    <a:pt x="634342" y="271423"/>
                  </a:lnTo>
                  <a:lnTo>
                    <a:pt x="624312" y="226484"/>
                  </a:lnTo>
                  <a:lnTo>
                    <a:pt x="608192" y="184189"/>
                  </a:lnTo>
                  <a:lnTo>
                    <a:pt x="586470" y="145031"/>
                  </a:lnTo>
                  <a:lnTo>
                    <a:pt x="559633" y="109501"/>
                  </a:lnTo>
                  <a:lnTo>
                    <a:pt x="528169" y="78089"/>
                  </a:lnTo>
                  <a:lnTo>
                    <a:pt x="492565" y="51287"/>
                  </a:lnTo>
                  <a:lnTo>
                    <a:pt x="453310" y="29585"/>
                  </a:lnTo>
                  <a:lnTo>
                    <a:pt x="410892" y="13476"/>
                  </a:lnTo>
                  <a:lnTo>
                    <a:pt x="365798" y="3451"/>
                  </a:lnTo>
                  <a:lnTo>
                    <a:pt x="318516" y="0"/>
                  </a:lnTo>
                  <a:lnTo>
                    <a:pt x="271423" y="3451"/>
                  </a:lnTo>
                  <a:lnTo>
                    <a:pt x="226484" y="13476"/>
                  </a:lnTo>
                  <a:lnTo>
                    <a:pt x="184189" y="29585"/>
                  </a:lnTo>
                  <a:lnTo>
                    <a:pt x="145031" y="51287"/>
                  </a:lnTo>
                  <a:lnTo>
                    <a:pt x="109501" y="78089"/>
                  </a:lnTo>
                  <a:lnTo>
                    <a:pt x="78089" y="109501"/>
                  </a:lnTo>
                  <a:lnTo>
                    <a:pt x="51287" y="145031"/>
                  </a:lnTo>
                  <a:lnTo>
                    <a:pt x="29585" y="184189"/>
                  </a:lnTo>
                  <a:lnTo>
                    <a:pt x="13476" y="226484"/>
                  </a:lnTo>
                  <a:lnTo>
                    <a:pt x="3451" y="271423"/>
                  </a:lnTo>
                  <a:lnTo>
                    <a:pt x="0" y="318515"/>
                  </a:lnTo>
                  <a:lnTo>
                    <a:pt x="3451" y="365798"/>
                  </a:lnTo>
                  <a:lnTo>
                    <a:pt x="13476" y="410892"/>
                  </a:lnTo>
                  <a:lnTo>
                    <a:pt x="29585" y="453310"/>
                  </a:lnTo>
                  <a:lnTo>
                    <a:pt x="51287" y="492565"/>
                  </a:lnTo>
                  <a:lnTo>
                    <a:pt x="78089" y="528169"/>
                  </a:lnTo>
                  <a:lnTo>
                    <a:pt x="109501" y="559633"/>
                  </a:lnTo>
                  <a:lnTo>
                    <a:pt x="145031" y="586470"/>
                  </a:lnTo>
                  <a:lnTo>
                    <a:pt x="184189" y="608192"/>
                  </a:lnTo>
                  <a:lnTo>
                    <a:pt x="226484" y="624312"/>
                  </a:lnTo>
                  <a:lnTo>
                    <a:pt x="271423" y="634342"/>
                  </a:lnTo>
                  <a:lnTo>
                    <a:pt x="318516" y="637793"/>
                  </a:lnTo>
                  <a:lnTo>
                    <a:pt x="365798" y="634342"/>
                  </a:lnTo>
                  <a:lnTo>
                    <a:pt x="410892" y="624312"/>
                  </a:lnTo>
                  <a:lnTo>
                    <a:pt x="453310" y="608192"/>
                  </a:lnTo>
                  <a:lnTo>
                    <a:pt x="492565" y="586470"/>
                  </a:lnTo>
                  <a:lnTo>
                    <a:pt x="528169" y="559633"/>
                  </a:lnTo>
                  <a:lnTo>
                    <a:pt x="559633" y="528169"/>
                  </a:lnTo>
                  <a:lnTo>
                    <a:pt x="586470" y="492565"/>
                  </a:lnTo>
                  <a:lnTo>
                    <a:pt x="608192" y="453310"/>
                  </a:lnTo>
                  <a:lnTo>
                    <a:pt x="624312" y="410892"/>
                  </a:lnTo>
                  <a:lnTo>
                    <a:pt x="634342" y="365798"/>
                  </a:lnTo>
                  <a:lnTo>
                    <a:pt x="637794" y="318515"/>
                  </a:lnTo>
                  <a:close/>
                </a:path>
              </a:pathLst>
            </a:custGeom>
            <a:solidFill>
              <a:srgbClr val="6124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96019" y="3543300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0" y="318515"/>
                  </a:moveTo>
                  <a:lnTo>
                    <a:pt x="3451" y="271423"/>
                  </a:lnTo>
                  <a:lnTo>
                    <a:pt x="13476" y="226484"/>
                  </a:lnTo>
                  <a:lnTo>
                    <a:pt x="29585" y="184189"/>
                  </a:lnTo>
                  <a:lnTo>
                    <a:pt x="51287" y="145031"/>
                  </a:lnTo>
                  <a:lnTo>
                    <a:pt x="78089" y="109501"/>
                  </a:lnTo>
                  <a:lnTo>
                    <a:pt x="109501" y="78089"/>
                  </a:lnTo>
                  <a:lnTo>
                    <a:pt x="145031" y="51287"/>
                  </a:lnTo>
                  <a:lnTo>
                    <a:pt x="184189" y="29585"/>
                  </a:lnTo>
                  <a:lnTo>
                    <a:pt x="226484" y="13476"/>
                  </a:lnTo>
                  <a:lnTo>
                    <a:pt x="271423" y="3451"/>
                  </a:lnTo>
                  <a:lnTo>
                    <a:pt x="318516" y="0"/>
                  </a:lnTo>
                  <a:lnTo>
                    <a:pt x="365798" y="3451"/>
                  </a:lnTo>
                  <a:lnTo>
                    <a:pt x="410892" y="13476"/>
                  </a:lnTo>
                  <a:lnTo>
                    <a:pt x="453310" y="29585"/>
                  </a:lnTo>
                  <a:lnTo>
                    <a:pt x="492565" y="51287"/>
                  </a:lnTo>
                  <a:lnTo>
                    <a:pt x="528169" y="78089"/>
                  </a:lnTo>
                  <a:lnTo>
                    <a:pt x="559633" y="109501"/>
                  </a:lnTo>
                  <a:lnTo>
                    <a:pt x="586470" y="145031"/>
                  </a:lnTo>
                  <a:lnTo>
                    <a:pt x="608192" y="184189"/>
                  </a:lnTo>
                  <a:lnTo>
                    <a:pt x="624312" y="226484"/>
                  </a:lnTo>
                  <a:lnTo>
                    <a:pt x="634342" y="271423"/>
                  </a:lnTo>
                  <a:lnTo>
                    <a:pt x="637794" y="318515"/>
                  </a:lnTo>
                  <a:lnTo>
                    <a:pt x="634342" y="365798"/>
                  </a:lnTo>
                  <a:lnTo>
                    <a:pt x="624312" y="410892"/>
                  </a:lnTo>
                  <a:lnTo>
                    <a:pt x="608192" y="453310"/>
                  </a:lnTo>
                  <a:lnTo>
                    <a:pt x="586470" y="492565"/>
                  </a:lnTo>
                  <a:lnTo>
                    <a:pt x="559633" y="528169"/>
                  </a:lnTo>
                  <a:lnTo>
                    <a:pt x="528169" y="559633"/>
                  </a:lnTo>
                  <a:lnTo>
                    <a:pt x="492565" y="586470"/>
                  </a:lnTo>
                  <a:lnTo>
                    <a:pt x="453310" y="608192"/>
                  </a:lnTo>
                  <a:lnTo>
                    <a:pt x="410892" y="624312"/>
                  </a:lnTo>
                  <a:lnTo>
                    <a:pt x="365798" y="634342"/>
                  </a:lnTo>
                  <a:lnTo>
                    <a:pt x="318516" y="637793"/>
                  </a:lnTo>
                  <a:lnTo>
                    <a:pt x="271423" y="634342"/>
                  </a:lnTo>
                  <a:lnTo>
                    <a:pt x="226484" y="624312"/>
                  </a:lnTo>
                  <a:lnTo>
                    <a:pt x="184189" y="608192"/>
                  </a:lnTo>
                  <a:lnTo>
                    <a:pt x="145031" y="586470"/>
                  </a:lnTo>
                  <a:lnTo>
                    <a:pt x="109501" y="559633"/>
                  </a:lnTo>
                  <a:lnTo>
                    <a:pt x="78089" y="528169"/>
                  </a:lnTo>
                  <a:lnTo>
                    <a:pt x="51287" y="492565"/>
                  </a:lnTo>
                  <a:lnTo>
                    <a:pt x="29585" y="453310"/>
                  </a:lnTo>
                  <a:lnTo>
                    <a:pt x="13476" y="410892"/>
                  </a:lnTo>
                  <a:lnTo>
                    <a:pt x="3451" y="365798"/>
                  </a:lnTo>
                  <a:lnTo>
                    <a:pt x="0" y="318515"/>
                  </a:lnTo>
                  <a:close/>
                </a:path>
              </a:pathLst>
            </a:custGeom>
            <a:ln w="11137">
              <a:solidFill>
                <a:srgbClr val="6124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3461" y="3648456"/>
              <a:ext cx="423672" cy="4236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7289" y="2312670"/>
              <a:ext cx="1210055" cy="113156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58831" y="2584704"/>
              <a:ext cx="727709" cy="67284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1485" y="2312670"/>
              <a:ext cx="1210055" cy="113156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299845" y="2920746"/>
              <a:ext cx="0" cy="1081405"/>
            </a:xfrm>
            <a:custGeom>
              <a:avLst/>
              <a:gdLst/>
              <a:ahLst/>
              <a:cxnLst/>
              <a:rect l="l" t="t" r="r" b="b"/>
              <a:pathLst>
                <a:path h="1081404">
                  <a:moveTo>
                    <a:pt x="0" y="0"/>
                  </a:moveTo>
                  <a:lnTo>
                    <a:pt x="0" y="1081278"/>
                  </a:lnTo>
                </a:path>
              </a:pathLst>
            </a:custGeom>
            <a:ln w="11137">
              <a:solidFill>
                <a:srgbClr val="6124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68642" y="3543300"/>
              <a:ext cx="633730" cy="371475"/>
            </a:xfrm>
            <a:custGeom>
              <a:avLst/>
              <a:gdLst/>
              <a:ahLst/>
              <a:cxnLst/>
              <a:rect l="l" t="t" r="r" b="b"/>
              <a:pathLst>
                <a:path w="633729" h="371475">
                  <a:moveTo>
                    <a:pt x="3689" y="262274"/>
                  </a:moveTo>
                  <a:lnTo>
                    <a:pt x="1648" y="271423"/>
                  </a:lnTo>
                  <a:lnTo>
                    <a:pt x="0" y="293910"/>
                  </a:lnTo>
                  <a:lnTo>
                    <a:pt x="3689" y="262274"/>
                  </a:lnTo>
                  <a:close/>
                </a:path>
                <a:path w="633729" h="371475">
                  <a:moveTo>
                    <a:pt x="33251" y="174359"/>
                  </a:moveTo>
                  <a:lnTo>
                    <a:pt x="27797" y="184189"/>
                  </a:lnTo>
                  <a:lnTo>
                    <a:pt x="11677" y="226484"/>
                  </a:lnTo>
                  <a:lnTo>
                    <a:pt x="5373" y="254733"/>
                  </a:lnTo>
                  <a:lnTo>
                    <a:pt x="16540" y="220472"/>
                  </a:lnTo>
                  <a:lnTo>
                    <a:pt x="33251" y="174359"/>
                  </a:lnTo>
                  <a:close/>
                </a:path>
                <a:path w="633729" h="371475">
                  <a:moveTo>
                    <a:pt x="54731" y="138132"/>
                  </a:moveTo>
                  <a:lnTo>
                    <a:pt x="49520" y="145031"/>
                  </a:lnTo>
                  <a:lnTo>
                    <a:pt x="42753" y="157230"/>
                  </a:lnTo>
                  <a:lnTo>
                    <a:pt x="54731" y="138132"/>
                  </a:lnTo>
                  <a:close/>
                </a:path>
                <a:path w="633729" h="371475">
                  <a:moveTo>
                    <a:pt x="121102" y="68091"/>
                  </a:moveTo>
                  <a:lnTo>
                    <a:pt x="107821" y="78089"/>
                  </a:lnTo>
                  <a:lnTo>
                    <a:pt x="76357" y="109501"/>
                  </a:lnTo>
                  <a:lnTo>
                    <a:pt x="61350" y="129369"/>
                  </a:lnTo>
                  <a:lnTo>
                    <a:pt x="87726" y="106172"/>
                  </a:lnTo>
                  <a:lnTo>
                    <a:pt x="121102" y="68091"/>
                  </a:lnTo>
                  <a:close/>
                </a:path>
                <a:path w="633729" h="371475">
                  <a:moveTo>
                    <a:pt x="155907" y="44385"/>
                  </a:moveTo>
                  <a:lnTo>
                    <a:pt x="143424" y="51287"/>
                  </a:lnTo>
                  <a:lnTo>
                    <a:pt x="121102" y="68091"/>
                  </a:lnTo>
                  <a:lnTo>
                    <a:pt x="155907" y="44385"/>
                  </a:lnTo>
                  <a:close/>
                </a:path>
                <a:path w="633729" h="371475">
                  <a:moveTo>
                    <a:pt x="369592" y="4572"/>
                  </a:moveTo>
                  <a:lnTo>
                    <a:pt x="364567" y="3451"/>
                  </a:lnTo>
                  <a:lnTo>
                    <a:pt x="317474" y="0"/>
                  </a:lnTo>
                  <a:lnTo>
                    <a:pt x="270192" y="3451"/>
                  </a:lnTo>
                  <a:lnTo>
                    <a:pt x="225097" y="13476"/>
                  </a:lnTo>
                  <a:lnTo>
                    <a:pt x="182679" y="29585"/>
                  </a:lnTo>
                  <a:lnTo>
                    <a:pt x="159756" y="42258"/>
                  </a:lnTo>
                  <a:lnTo>
                    <a:pt x="199241" y="29972"/>
                  </a:lnTo>
                  <a:lnTo>
                    <a:pt x="243026" y="17272"/>
                  </a:lnTo>
                  <a:lnTo>
                    <a:pt x="289280" y="4572"/>
                  </a:lnTo>
                  <a:lnTo>
                    <a:pt x="369592" y="4572"/>
                  </a:lnTo>
                  <a:close/>
                </a:path>
                <a:path w="633729" h="371475">
                  <a:moveTo>
                    <a:pt x="474184" y="41990"/>
                  </a:moveTo>
                  <a:lnTo>
                    <a:pt x="451800" y="29585"/>
                  </a:lnTo>
                  <a:lnTo>
                    <a:pt x="409506" y="13476"/>
                  </a:lnTo>
                  <a:lnTo>
                    <a:pt x="369592" y="4572"/>
                  </a:lnTo>
                  <a:lnTo>
                    <a:pt x="345681" y="4572"/>
                  </a:lnTo>
                  <a:lnTo>
                    <a:pt x="391741" y="17272"/>
                  </a:lnTo>
                  <a:lnTo>
                    <a:pt x="435441" y="29972"/>
                  </a:lnTo>
                  <a:lnTo>
                    <a:pt x="474184" y="41990"/>
                  </a:lnTo>
                  <a:close/>
                </a:path>
                <a:path w="633729" h="371475">
                  <a:moveTo>
                    <a:pt x="505436" y="62208"/>
                  </a:moveTo>
                  <a:lnTo>
                    <a:pt x="490958" y="51287"/>
                  </a:lnTo>
                  <a:lnTo>
                    <a:pt x="480913" y="45719"/>
                  </a:lnTo>
                  <a:lnTo>
                    <a:pt x="505436" y="62208"/>
                  </a:lnTo>
                  <a:close/>
                </a:path>
                <a:path w="633729" h="371475">
                  <a:moveTo>
                    <a:pt x="564970" y="118872"/>
                  </a:moveTo>
                  <a:lnTo>
                    <a:pt x="557901" y="109501"/>
                  </a:lnTo>
                  <a:lnTo>
                    <a:pt x="526489" y="78089"/>
                  </a:lnTo>
                  <a:lnTo>
                    <a:pt x="516148" y="70288"/>
                  </a:lnTo>
                  <a:lnTo>
                    <a:pt x="548373" y="106172"/>
                  </a:lnTo>
                  <a:lnTo>
                    <a:pt x="549135" y="106172"/>
                  </a:lnTo>
                  <a:lnTo>
                    <a:pt x="556755" y="118872"/>
                  </a:lnTo>
                  <a:lnTo>
                    <a:pt x="564970" y="118872"/>
                  </a:lnTo>
                  <a:close/>
                </a:path>
                <a:path w="633729" h="371475">
                  <a:moveTo>
                    <a:pt x="574550" y="131572"/>
                  </a:moveTo>
                  <a:lnTo>
                    <a:pt x="566190" y="120489"/>
                  </a:lnTo>
                  <a:lnTo>
                    <a:pt x="568185" y="131572"/>
                  </a:lnTo>
                  <a:lnTo>
                    <a:pt x="574550" y="131572"/>
                  </a:lnTo>
                  <a:close/>
                </a:path>
                <a:path w="633729" h="371475">
                  <a:moveTo>
                    <a:pt x="584150" y="144299"/>
                  </a:moveTo>
                  <a:lnTo>
                    <a:pt x="575030" y="132208"/>
                  </a:lnTo>
                  <a:lnTo>
                    <a:pt x="575030" y="144272"/>
                  </a:lnTo>
                  <a:lnTo>
                    <a:pt x="584150" y="144299"/>
                  </a:lnTo>
                  <a:close/>
                </a:path>
                <a:path w="633729" h="371475">
                  <a:moveTo>
                    <a:pt x="591320" y="156972"/>
                  </a:moveTo>
                  <a:lnTo>
                    <a:pt x="584703" y="145031"/>
                  </a:lnTo>
                  <a:lnTo>
                    <a:pt x="584150" y="144299"/>
                  </a:lnTo>
                  <a:lnTo>
                    <a:pt x="584150" y="156972"/>
                  </a:lnTo>
                  <a:lnTo>
                    <a:pt x="591320" y="156972"/>
                  </a:lnTo>
                  <a:close/>
                </a:path>
                <a:path w="633729" h="371475">
                  <a:moveTo>
                    <a:pt x="598359" y="169672"/>
                  </a:moveTo>
                  <a:lnTo>
                    <a:pt x="592556" y="159201"/>
                  </a:lnTo>
                  <a:lnTo>
                    <a:pt x="592556" y="169672"/>
                  </a:lnTo>
                  <a:lnTo>
                    <a:pt x="598359" y="169672"/>
                  </a:lnTo>
                  <a:close/>
                </a:path>
                <a:path w="633729" h="371475">
                  <a:moveTo>
                    <a:pt x="605426" y="182425"/>
                  </a:moveTo>
                  <a:lnTo>
                    <a:pt x="599427" y="171599"/>
                  </a:lnTo>
                  <a:lnTo>
                    <a:pt x="599427" y="182372"/>
                  </a:lnTo>
                  <a:lnTo>
                    <a:pt x="605426" y="182425"/>
                  </a:lnTo>
                  <a:close/>
                </a:path>
                <a:path w="633729" h="371475">
                  <a:moveTo>
                    <a:pt x="610549" y="195072"/>
                  </a:moveTo>
                  <a:lnTo>
                    <a:pt x="606404" y="184189"/>
                  </a:lnTo>
                  <a:lnTo>
                    <a:pt x="605426" y="182425"/>
                  </a:lnTo>
                  <a:lnTo>
                    <a:pt x="605426" y="195072"/>
                  </a:lnTo>
                  <a:lnTo>
                    <a:pt x="610549" y="195072"/>
                  </a:lnTo>
                  <a:close/>
                </a:path>
                <a:path w="633729" h="371475">
                  <a:moveTo>
                    <a:pt x="615386" y="207772"/>
                  </a:moveTo>
                  <a:lnTo>
                    <a:pt x="611606" y="197847"/>
                  </a:lnTo>
                  <a:lnTo>
                    <a:pt x="611606" y="207772"/>
                  </a:lnTo>
                  <a:lnTo>
                    <a:pt x="615386" y="207772"/>
                  </a:lnTo>
                  <a:close/>
                </a:path>
                <a:path w="633729" h="371475">
                  <a:moveTo>
                    <a:pt x="620223" y="220472"/>
                  </a:moveTo>
                  <a:lnTo>
                    <a:pt x="616178" y="209850"/>
                  </a:lnTo>
                  <a:lnTo>
                    <a:pt x="616178" y="220472"/>
                  </a:lnTo>
                  <a:lnTo>
                    <a:pt x="620223" y="220472"/>
                  </a:lnTo>
                  <a:close/>
                </a:path>
                <a:path w="633729" h="371475">
                  <a:moveTo>
                    <a:pt x="624005" y="233172"/>
                  </a:moveTo>
                  <a:lnTo>
                    <a:pt x="622513" y="226484"/>
                  </a:lnTo>
                  <a:lnTo>
                    <a:pt x="620763" y="221887"/>
                  </a:lnTo>
                  <a:lnTo>
                    <a:pt x="620763" y="233172"/>
                  </a:lnTo>
                  <a:lnTo>
                    <a:pt x="624005" y="233172"/>
                  </a:lnTo>
                  <a:close/>
                </a:path>
                <a:path w="633729" h="371475">
                  <a:moveTo>
                    <a:pt x="626839" y="245872"/>
                  </a:moveTo>
                  <a:lnTo>
                    <a:pt x="624573" y="235715"/>
                  </a:lnTo>
                  <a:lnTo>
                    <a:pt x="624573" y="245872"/>
                  </a:lnTo>
                  <a:lnTo>
                    <a:pt x="626839" y="245872"/>
                  </a:lnTo>
                  <a:close/>
                </a:path>
                <a:path w="633729" h="371475">
                  <a:moveTo>
                    <a:pt x="629672" y="258572"/>
                  </a:moveTo>
                  <a:lnTo>
                    <a:pt x="627608" y="249320"/>
                  </a:lnTo>
                  <a:lnTo>
                    <a:pt x="627608" y="258572"/>
                  </a:lnTo>
                  <a:lnTo>
                    <a:pt x="629672" y="258572"/>
                  </a:lnTo>
                  <a:close/>
                </a:path>
                <a:path w="633729" h="371475">
                  <a:moveTo>
                    <a:pt x="632505" y="271272"/>
                  </a:moveTo>
                  <a:lnTo>
                    <a:pt x="630656" y="262982"/>
                  </a:lnTo>
                  <a:lnTo>
                    <a:pt x="630656" y="271272"/>
                  </a:lnTo>
                  <a:lnTo>
                    <a:pt x="632505" y="271272"/>
                  </a:lnTo>
                  <a:close/>
                </a:path>
                <a:path w="633729" h="371475">
                  <a:moveTo>
                    <a:pt x="633459" y="283972"/>
                  </a:moveTo>
                  <a:lnTo>
                    <a:pt x="632955" y="277096"/>
                  </a:lnTo>
                  <a:lnTo>
                    <a:pt x="632955" y="283972"/>
                  </a:lnTo>
                  <a:lnTo>
                    <a:pt x="633459" y="283972"/>
                  </a:lnTo>
                  <a:close/>
                </a:path>
                <a:path w="633729" h="371475">
                  <a:moveTo>
                    <a:pt x="632792" y="362326"/>
                  </a:moveTo>
                  <a:lnTo>
                    <a:pt x="631336" y="371210"/>
                  </a:lnTo>
                  <a:lnTo>
                    <a:pt x="632539" y="365798"/>
                  </a:lnTo>
                  <a:lnTo>
                    <a:pt x="632792" y="362326"/>
                  </a:lnTo>
                  <a:close/>
                </a:path>
              </a:pathLst>
            </a:custGeom>
            <a:solidFill>
              <a:srgbClr val="6124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68642" y="3543300"/>
              <a:ext cx="636270" cy="525780"/>
            </a:xfrm>
            <a:custGeom>
              <a:avLst/>
              <a:gdLst/>
              <a:ahLst/>
              <a:cxnLst/>
              <a:rect l="l" t="t" r="r" b="b"/>
              <a:pathLst>
                <a:path w="636270" h="525779">
                  <a:moveTo>
                    <a:pt x="0" y="293910"/>
                  </a:moveTo>
                  <a:lnTo>
                    <a:pt x="1648" y="271423"/>
                  </a:lnTo>
                  <a:lnTo>
                    <a:pt x="3689" y="262274"/>
                  </a:lnTo>
                </a:path>
                <a:path w="636270" h="525779">
                  <a:moveTo>
                    <a:pt x="5373" y="254733"/>
                  </a:moveTo>
                  <a:lnTo>
                    <a:pt x="11677" y="226484"/>
                  </a:lnTo>
                  <a:lnTo>
                    <a:pt x="27797" y="184189"/>
                  </a:lnTo>
                  <a:lnTo>
                    <a:pt x="33251" y="174359"/>
                  </a:lnTo>
                </a:path>
                <a:path w="636270" h="525779">
                  <a:moveTo>
                    <a:pt x="42753" y="157230"/>
                  </a:moveTo>
                  <a:lnTo>
                    <a:pt x="49520" y="145031"/>
                  </a:lnTo>
                  <a:lnTo>
                    <a:pt x="54731" y="138132"/>
                  </a:lnTo>
                </a:path>
                <a:path w="636270" h="525779">
                  <a:moveTo>
                    <a:pt x="61350" y="129369"/>
                  </a:moveTo>
                  <a:lnTo>
                    <a:pt x="76357" y="109501"/>
                  </a:lnTo>
                  <a:lnTo>
                    <a:pt x="107821" y="78089"/>
                  </a:lnTo>
                  <a:lnTo>
                    <a:pt x="121102" y="68091"/>
                  </a:lnTo>
                  <a:lnTo>
                    <a:pt x="143424" y="51287"/>
                  </a:lnTo>
                  <a:lnTo>
                    <a:pt x="155907" y="44385"/>
                  </a:lnTo>
                </a:path>
                <a:path w="636270" h="525779">
                  <a:moveTo>
                    <a:pt x="159756" y="42258"/>
                  </a:moveTo>
                  <a:lnTo>
                    <a:pt x="182679" y="29585"/>
                  </a:lnTo>
                  <a:lnTo>
                    <a:pt x="225097" y="13476"/>
                  </a:lnTo>
                  <a:lnTo>
                    <a:pt x="270192" y="3451"/>
                  </a:lnTo>
                  <a:lnTo>
                    <a:pt x="317474" y="0"/>
                  </a:lnTo>
                  <a:lnTo>
                    <a:pt x="364567" y="3451"/>
                  </a:lnTo>
                  <a:lnTo>
                    <a:pt x="369592" y="4572"/>
                  </a:lnTo>
                </a:path>
                <a:path w="636270" h="525779">
                  <a:moveTo>
                    <a:pt x="74396" y="525567"/>
                  </a:moveTo>
                  <a:lnTo>
                    <a:pt x="74173" y="525272"/>
                  </a:lnTo>
                </a:path>
                <a:path w="636270" h="525779">
                  <a:moveTo>
                    <a:pt x="11925" y="411543"/>
                  </a:moveTo>
                  <a:lnTo>
                    <a:pt x="11677" y="410972"/>
                  </a:lnTo>
                </a:path>
                <a:path w="636270" h="525779">
                  <a:moveTo>
                    <a:pt x="369592" y="4572"/>
                  </a:moveTo>
                  <a:lnTo>
                    <a:pt x="409506" y="13476"/>
                  </a:lnTo>
                  <a:lnTo>
                    <a:pt x="451800" y="29585"/>
                  </a:lnTo>
                  <a:lnTo>
                    <a:pt x="474184" y="41990"/>
                  </a:lnTo>
                </a:path>
                <a:path w="636270" h="525779">
                  <a:moveTo>
                    <a:pt x="480913" y="45719"/>
                  </a:moveTo>
                  <a:lnTo>
                    <a:pt x="490958" y="51287"/>
                  </a:lnTo>
                  <a:lnTo>
                    <a:pt x="505436" y="62208"/>
                  </a:lnTo>
                </a:path>
                <a:path w="636270" h="525779">
                  <a:moveTo>
                    <a:pt x="516148" y="70288"/>
                  </a:moveTo>
                  <a:lnTo>
                    <a:pt x="526489" y="78089"/>
                  </a:lnTo>
                  <a:lnTo>
                    <a:pt x="557901" y="109501"/>
                  </a:lnTo>
                  <a:lnTo>
                    <a:pt x="564970" y="118872"/>
                  </a:lnTo>
                </a:path>
                <a:path w="636270" h="525779">
                  <a:moveTo>
                    <a:pt x="566190" y="120489"/>
                  </a:moveTo>
                  <a:lnTo>
                    <a:pt x="574550" y="131572"/>
                  </a:lnTo>
                </a:path>
                <a:path w="636270" h="525779">
                  <a:moveTo>
                    <a:pt x="575030" y="132208"/>
                  </a:moveTo>
                  <a:lnTo>
                    <a:pt x="584150" y="144299"/>
                  </a:lnTo>
                  <a:lnTo>
                    <a:pt x="584703" y="145031"/>
                  </a:lnTo>
                  <a:lnTo>
                    <a:pt x="591320" y="156972"/>
                  </a:lnTo>
                </a:path>
                <a:path w="636270" h="525779">
                  <a:moveTo>
                    <a:pt x="592556" y="159201"/>
                  </a:moveTo>
                  <a:lnTo>
                    <a:pt x="598359" y="169672"/>
                  </a:lnTo>
                </a:path>
                <a:path w="636270" h="525779">
                  <a:moveTo>
                    <a:pt x="599427" y="171599"/>
                  </a:moveTo>
                  <a:lnTo>
                    <a:pt x="605426" y="182425"/>
                  </a:lnTo>
                  <a:lnTo>
                    <a:pt x="606404" y="184189"/>
                  </a:lnTo>
                  <a:lnTo>
                    <a:pt x="610549" y="195072"/>
                  </a:lnTo>
                </a:path>
                <a:path w="636270" h="525779">
                  <a:moveTo>
                    <a:pt x="611606" y="197847"/>
                  </a:moveTo>
                  <a:lnTo>
                    <a:pt x="615386" y="207772"/>
                  </a:lnTo>
                </a:path>
                <a:path w="636270" h="525779">
                  <a:moveTo>
                    <a:pt x="616178" y="209850"/>
                  </a:moveTo>
                  <a:lnTo>
                    <a:pt x="620223" y="220472"/>
                  </a:lnTo>
                </a:path>
                <a:path w="636270" h="525779">
                  <a:moveTo>
                    <a:pt x="620763" y="221887"/>
                  </a:moveTo>
                  <a:lnTo>
                    <a:pt x="622513" y="226484"/>
                  </a:lnTo>
                  <a:lnTo>
                    <a:pt x="624005" y="233172"/>
                  </a:lnTo>
                </a:path>
                <a:path w="636270" h="525779">
                  <a:moveTo>
                    <a:pt x="624573" y="235715"/>
                  </a:moveTo>
                  <a:lnTo>
                    <a:pt x="626839" y="245872"/>
                  </a:lnTo>
                </a:path>
                <a:path w="636270" h="525779">
                  <a:moveTo>
                    <a:pt x="627608" y="249320"/>
                  </a:moveTo>
                  <a:lnTo>
                    <a:pt x="629672" y="258572"/>
                  </a:lnTo>
                </a:path>
                <a:path w="636270" h="525779">
                  <a:moveTo>
                    <a:pt x="630656" y="262982"/>
                  </a:moveTo>
                  <a:lnTo>
                    <a:pt x="632505" y="271272"/>
                  </a:lnTo>
                </a:path>
                <a:path w="636270" h="525779">
                  <a:moveTo>
                    <a:pt x="632955" y="277096"/>
                  </a:moveTo>
                  <a:lnTo>
                    <a:pt x="633459" y="283972"/>
                  </a:lnTo>
                </a:path>
                <a:path w="636270" h="525779">
                  <a:moveTo>
                    <a:pt x="635854" y="316665"/>
                  </a:moveTo>
                  <a:lnTo>
                    <a:pt x="635990" y="318515"/>
                  </a:lnTo>
                  <a:lnTo>
                    <a:pt x="635750" y="321805"/>
                  </a:lnTo>
                </a:path>
                <a:path w="636270" h="525779">
                  <a:moveTo>
                    <a:pt x="632792" y="362326"/>
                  </a:moveTo>
                  <a:lnTo>
                    <a:pt x="632539" y="365798"/>
                  </a:lnTo>
                  <a:lnTo>
                    <a:pt x="631336" y="371210"/>
                  </a:lnTo>
                </a:path>
              </a:pathLst>
            </a:custGeom>
            <a:ln w="11137">
              <a:solidFill>
                <a:srgbClr val="6124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66838" y="3543300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637794" y="318515"/>
                  </a:moveTo>
                  <a:lnTo>
                    <a:pt x="634342" y="271423"/>
                  </a:lnTo>
                  <a:lnTo>
                    <a:pt x="624317" y="226484"/>
                  </a:lnTo>
                  <a:lnTo>
                    <a:pt x="608208" y="184189"/>
                  </a:lnTo>
                  <a:lnTo>
                    <a:pt x="586506" y="145031"/>
                  </a:lnTo>
                  <a:lnTo>
                    <a:pt x="559704" y="109501"/>
                  </a:lnTo>
                  <a:lnTo>
                    <a:pt x="528292" y="78089"/>
                  </a:lnTo>
                  <a:lnTo>
                    <a:pt x="492762" y="51287"/>
                  </a:lnTo>
                  <a:lnTo>
                    <a:pt x="453604" y="29585"/>
                  </a:lnTo>
                  <a:lnTo>
                    <a:pt x="411309" y="13476"/>
                  </a:lnTo>
                  <a:lnTo>
                    <a:pt x="366370" y="3451"/>
                  </a:lnTo>
                  <a:lnTo>
                    <a:pt x="319278" y="0"/>
                  </a:lnTo>
                  <a:lnTo>
                    <a:pt x="271995" y="3451"/>
                  </a:lnTo>
                  <a:lnTo>
                    <a:pt x="226901" y="13476"/>
                  </a:lnTo>
                  <a:lnTo>
                    <a:pt x="184483" y="29585"/>
                  </a:lnTo>
                  <a:lnTo>
                    <a:pt x="145228" y="51287"/>
                  </a:lnTo>
                  <a:lnTo>
                    <a:pt x="109624" y="78089"/>
                  </a:lnTo>
                  <a:lnTo>
                    <a:pt x="78160" y="109501"/>
                  </a:lnTo>
                  <a:lnTo>
                    <a:pt x="51323" y="145031"/>
                  </a:lnTo>
                  <a:lnTo>
                    <a:pt x="29601" y="184189"/>
                  </a:lnTo>
                  <a:lnTo>
                    <a:pt x="13481" y="226484"/>
                  </a:lnTo>
                  <a:lnTo>
                    <a:pt x="3451" y="271423"/>
                  </a:lnTo>
                  <a:lnTo>
                    <a:pt x="0" y="318515"/>
                  </a:lnTo>
                  <a:lnTo>
                    <a:pt x="3451" y="365798"/>
                  </a:lnTo>
                  <a:lnTo>
                    <a:pt x="13481" y="410892"/>
                  </a:lnTo>
                  <a:lnTo>
                    <a:pt x="29601" y="453310"/>
                  </a:lnTo>
                  <a:lnTo>
                    <a:pt x="51323" y="492565"/>
                  </a:lnTo>
                  <a:lnTo>
                    <a:pt x="78160" y="528169"/>
                  </a:lnTo>
                  <a:lnTo>
                    <a:pt x="109624" y="559633"/>
                  </a:lnTo>
                  <a:lnTo>
                    <a:pt x="145228" y="586470"/>
                  </a:lnTo>
                  <a:lnTo>
                    <a:pt x="184483" y="608192"/>
                  </a:lnTo>
                  <a:lnTo>
                    <a:pt x="226901" y="624312"/>
                  </a:lnTo>
                  <a:lnTo>
                    <a:pt x="271995" y="634342"/>
                  </a:lnTo>
                  <a:lnTo>
                    <a:pt x="319278" y="637793"/>
                  </a:lnTo>
                  <a:lnTo>
                    <a:pt x="366370" y="634342"/>
                  </a:lnTo>
                  <a:lnTo>
                    <a:pt x="411309" y="624312"/>
                  </a:lnTo>
                  <a:lnTo>
                    <a:pt x="453604" y="608192"/>
                  </a:lnTo>
                  <a:lnTo>
                    <a:pt x="492762" y="586470"/>
                  </a:lnTo>
                  <a:lnTo>
                    <a:pt x="528292" y="559633"/>
                  </a:lnTo>
                  <a:lnTo>
                    <a:pt x="559704" y="528169"/>
                  </a:lnTo>
                  <a:lnTo>
                    <a:pt x="586506" y="492565"/>
                  </a:lnTo>
                  <a:lnTo>
                    <a:pt x="608208" y="453310"/>
                  </a:lnTo>
                  <a:lnTo>
                    <a:pt x="624317" y="410892"/>
                  </a:lnTo>
                  <a:lnTo>
                    <a:pt x="634342" y="365798"/>
                  </a:lnTo>
                  <a:lnTo>
                    <a:pt x="637794" y="318515"/>
                  </a:lnTo>
                  <a:close/>
                </a:path>
              </a:pathLst>
            </a:custGeom>
            <a:solidFill>
              <a:srgbClr val="6124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66838" y="3543300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0" y="318515"/>
                  </a:moveTo>
                  <a:lnTo>
                    <a:pt x="3451" y="271423"/>
                  </a:lnTo>
                  <a:lnTo>
                    <a:pt x="13481" y="226484"/>
                  </a:lnTo>
                  <a:lnTo>
                    <a:pt x="29601" y="184189"/>
                  </a:lnTo>
                  <a:lnTo>
                    <a:pt x="51323" y="145031"/>
                  </a:lnTo>
                  <a:lnTo>
                    <a:pt x="78160" y="109501"/>
                  </a:lnTo>
                  <a:lnTo>
                    <a:pt x="109624" y="78089"/>
                  </a:lnTo>
                  <a:lnTo>
                    <a:pt x="145228" y="51287"/>
                  </a:lnTo>
                  <a:lnTo>
                    <a:pt x="184483" y="29585"/>
                  </a:lnTo>
                  <a:lnTo>
                    <a:pt x="226901" y="13476"/>
                  </a:lnTo>
                  <a:lnTo>
                    <a:pt x="271995" y="3451"/>
                  </a:lnTo>
                  <a:lnTo>
                    <a:pt x="319278" y="0"/>
                  </a:lnTo>
                  <a:lnTo>
                    <a:pt x="366370" y="3451"/>
                  </a:lnTo>
                  <a:lnTo>
                    <a:pt x="411309" y="13476"/>
                  </a:lnTo>
                  <a:lnTo>
                    <a:pt x="453604" y="29585"/>
                  </a:lnTo>
                  <a:lnTo>
                    <a:pt x="492762" y="51287"/>
                  </a:lnTo>
                  <a:lnTo>
                    <a:pt x="528292" y="78089"/>
                  </a:lnTo>
                  <a:lnTo>
                    <a:pt x="559704" y="109501"/>
                  </a:lnTo>
                  <a:lnTo>
                    <a:pt x="586506" y="145031"/>
                  </a:lnTo>
                  <a:lnTo>
                    <a:pt x="608208" y="184189"/>
                  </a:lnTo>
                  <a:lnTo>
                    <a:pt x="624317" y="226484"/>
                  </a:lnTo>
                  <a:lnTo>
                    <a:pt x="634342" y="271423"/>
                  </a:lnTo>
                  <a:lnTo>
                    <a:pt x="637794" y="318515"/>
                  </a:lnTo>
                  <a:lnTo>
                    <a:pt x="634342" y="365798"/>
                  </a:lnTo>
                  <a:lnTo>
                    <a:pt x="624317" y="410892"/>
                  </a:lnTo>
                  <a:lnTo>
                    <a:pt x="608208" y="453310"/>
                  </a:lnTo>
                  <a:lnTo>
                    <a:pt x="586506" y="492565"/>
                  </a:lnTo>
                  <a:lnTo>
                    <a:pt x="559704" y="528169"/>
                  </a:lnTo>
                  <a:lnTo>
                    <a:pt x="528292" y="559633"/>
                  </a:lnTo>
                  <a:lnTo>
                    <a:pt x="492762" y="586470"/>
                  </a:lnTo>
                  <a:lnTo>
                    <a:pt x="453604" y="608192"/>
                  </a:lnTo>
                  <a:lnTo>
                    <a:pt x="411309" y="624312"/>
                  </a:lnTo>
                  <a:lnTo>
                    <a:pt x="366370" y="634342"/>
                  </a:lnTo>
                  <a:lnTo>
                    <a:pt x="319278" y="637793"/>
                  </a:lnTo>
                  <a:lnTo>
                    <a:pt x="271995" y="634342"/>
                  </a:lnTo>
                  <a:lnTo>
                    <a:pt x="226901" y="624312"/>
                  </a:lnTo>
                  <a:lnTo>
                    <a:pt x="184483" y="608192"/>
                  </a:lnTo>
                  <a:lnTo>
                    <a:pt x="145228" y="586470"/>
                  </a:lnTo>
                  <a:lnTo>
                    <a:pt x="109624" y="559633"/>
                  </a:lnTo>
                  <a:lnTo>
                    <a:pt x="78160" y="528169"/>
                  </a:lnTo>
                  <a:lnTo>
                    <a:pt x="51323" y="492565"/>
                  </a:lnTo>
                  <a:lnTo>
                    <a:pt x="29601" y="453310"/>
                  </a:lnTo>
                  <a:lnTo>
                    <a:pt x="13481" y="410892"/>
                  </a:lnTo>
                  <a:lnTo>
                    <a:pt x="3451" y="365798"/>
                  </a:lnTo>
                  <a:lnTo>
                    <a:pt x="0" y="318515"/>
                  </a:lnTo>
                  <a:close/>
                </a:path>
              </a:pathLst>
            </a:custGeom>
            <a:ln w="11137">
              <a:solidFill>
                <a:srgbClr val="6124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75817" y="3648456"/>
              <a:ext cx="423672" cy="42367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428121" y="3478783"/>
            <a:ext cx="993775" cy="626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815" marR="5080" indent="-158750">
              <a:lnSpc>
                <a:spcPct val="101200"/>
              </a:lnSpc>
              <a:spcBef>
                <a:spcPts val="95"/>
              </a:spcBef>
            </a:pPr>
            <a:r>
              <a:rPr sz="1300" dirty="0">
                <a:latin typeface="Calibri"/>
                <a:cs typeface="Calibri"/>
              </a:rPr>
              <a:t>1.</a:t>
            </a:r>
            <a:r>
              <a:rPr sz="1300" spc="-5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PD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patient experiences symptoms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18321" y="4240014"/>
            <a:ext cx="1532890" cy="426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815" marR="5080" indent="-158750">
              <a:lnSpc>
                <a:spcPct val="101200"/>
              </a:lnSpc>
              <a:spcBef>
                <a:spcPts val="95"/>
              </a:spcBef>
            </a:pPr>
            <a:r>
              <a:rPr sz="1300" dirty="0">
                <a:latin typeface="Calibri"/>
                <a:cs typeface="Calibri"/>
              </a:rPr>
              <a:t>2.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Anti-</a:t>
            </a:r>
            <a:r>
              <a:rPr sz="1300" dirty="0">
                <a:latin typeface="Calibri"/>
                <a:cs typeface="Calibri"/>
              </a:rPr>
              <a:t>PD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medicine </a:t>
            </a:r>
            <a:r>
              <a:rPr sz="1300" dirty="0">
                <a:latin typeface="Calibri"/>
                <a:cs typeface="Calibri"/>
              </a:rPr>
              <a:t>intake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as</a:t>
            </a:r>
            <a:r>
              <a:rPr sz="1300" spc="-5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prescribed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87639" y="3478767"/>
            <a:ext cx="1059815" cy="626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815" marR="5080" indent="-158750">
              <a:lnSpc>
                <a:spcPct val="101200"/>
              </a:lnSpc>
              <a:spcBef>
                <a:spcPts val="95"/>
              </a:spcBef>
            </a:pPr>
            <a:r>
              <a:rPr sz="1300" dirty="0">
                <a:latin typeface="Calibri"/>
                <a:cs typeface="Calibri"/>
              </a:rPr>
              <a:t>3.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PD </a:t>
            </a:r>
            <a:r>
              <a:rPr sz="1300" spc="-10" dirty="0">
                <a:latin typeface="Calibri"/>
                <a:cs typeface="Calibri"/>
              </a:rPr>
              <a:t>patient </a:t>
            </a:r>
            <a:r>
              <a:rPr sz="1300" dirty="0">
                <a:latin typeface="Calibri"/>
                <a:cs typeface="Calibri"/>
              </a:rPr>
              <a:t>are</a:t>
            </a:r>
            <a:r>
              <a:rPr sz="1300" spc="-10" dirty="0">
                <a:latin typeface="Calibri"/>
                <a:cs typeface="Calibri"/>
              </a:rPr>
              <a:t> relieved </a:t>
            </a:r>
            <a:r>
              <a:rPr sz="1300" dirty="0">
                <a:latin typeface="Calibri"/>
                <a:cs typeface="Calibri"/>
              </a:rPr>
              <a:t>of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symptoms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61182" y="3478767"/>
            <a:ext cx="1511300" cy="102743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00" dirty="0">
                <a:latin typeface="Calibri"/>
                <a:cs typeface="Calibri"/>
              </a:rPr>
              <a:t>4.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Symptoms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start</a:t>
            </a:r>
            <a:endParaRPr sz="1300" dirty="0">
              <a:latin typeface="Calibri"/>
              <a:cs typeface="Calibri"/>
            </a:endParaRPr>
          </a:p>
          <a:p>
            <a:pPr marL="170815" marR="5080">
              <a:lnSpc>
                <a:spcPct val="101200"/>
              </a:lnSpc>
            </a:pPr>
            <a:r>
              <a:rPr sz="1300" dirty="0">
                <a:latin typeface="Calibri"/>
                <a:cs typeface="Calibri"/>
              </a:rPr>
              <a:t>to</a:t>
            </a:r>
            <a:r>
              <a:rPr sz="1300" spc="-10" dirty="0">
                <a:latin typeface="Calibri"/>
                <a:cs typeface="Calibri"/>
              </a:rPr>
              <a:t> re-</a:t>
            </a:r>
            <a:r>
              <a:rPr sz="1300" dirty="0">
                <a:latin typeface="Calibri"/>
                <a:cs typeface="Calibri"/>
              </a:rPr>
              <a:t>appear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before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next</a:t>
            </a:r>
            <a:r>
              <a:rPr sz="1300" spc="-10" dirty="0">
                <a:latin typeface="Calibri"/>
                <a:cs typeface="Calibri"/>
              </a:rPr>
              <a:t> prescribed </a:t>
            </a:r>
            <a:r>
              <a:rPr sz="1300" dirty="0">
                <a:latin typeface="Calibri"/>
                <a:cs typeface="Calibri"/>
              </a:rPr>
              <a:t>medicine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intake (wearing-</a:t>
            </a:r>
            <a:r>
              <a:rPr sz="1300" spc="-20" dirty="0">
                <a:latin typeface="Calibri"/>
                <a:cs typeface="Calibri"/>
              </a:rPr>
              <a:t>off)</a:t>
            </a:r>
            <a:endParaRPr sz="13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3721" y="1889251"/>
            <a:ext cx="9370060" cy="1404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spc="-10" dirty="0">
                <a:latin typeface="Calibri"/>
                <a:cs typeface="Calibri"/>
              </a:rPr>
              <a:t>Patients</a:t>
            </a:r>
            <a:r>
              <a:rPr sz="2450" spc="-6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undergo</a:t>
            </a:r>
            <a:r>
              <a:rPr sz="2450" spc="-6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Levodopa</a:t>
            </a:r>
            <a:r>
              <a:rPr sz="2450" spc="-6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treatment</a:t>
            </a:r>
            <a:r>
              <a:rPr sz="2450" spc="-6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(L-</a:t>
            </a:r>
            <a:r>
              <a:rPr sz="2450" dirty="0">
                <a:latin typeface="Calibri"/>
                <a:cs typeface="Calibri"/>
              </a:rPr>
              <a:t>dopa)</a:t>
            </a:r>
            <a:r>
              <a:rPr sz="2450" spc="-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to</a:t>
            </a:r>
            <a:r>
              <a:rPr sz="2450" spc="-6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alleviate</a:t>
            </a:r>
            <a:r>
              <a:rPr sz="2450" spc="-6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the</a:t>
            </a:r>
            <a:r>
              <a:rPr sz="2450" spc="-6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symptoms.</a:t>
            </a:r>
            <a:endParaRPr sz="2450">
              <a:latin typeface="Calibri"/>
              <a:cs typeface="Calibri"/>
            </a:endParaRPr>
          </a:p>
          <a:p>
            <a:pPr marL="7423784">
              <a:lnSpc>
                <a:spcPct val="100000"/>
              </a:lnSpc>
              <a:spcBef>
                <a:spcPts val="1614"/>
              </a:spcBef>
            </a:pPr>
            <a:r>
              <a:rPr sz="1300" dirty="0">
                <a:latin typeface="Calibri"/>
                <a:cs typeface="Calibri"/>
              </a:rPr>
              <a:t>5. Over </a:t>
            </a:r>
            <a:r>
              <a:rPr sz="1300" spc="-10" dirty="0">
                <a:latin typeface="Calibri"/>
                <a:cs typeface="Calibri"/>
              </a:rPr>
              <a:t>time,</a:t>
            </a:r>
            <a:endParaRPr sz="1300">
              <a:latin typeface="Calibri"/>
              <a:cs typeface="Calibri"/>
            </a:endParaRPr>
          </a:p>
          <a:p>
            <a:pPr marL="7423784" marR="597535">
              <a:lnSpc>
                <a:spcPct val="101200"/>
              </a:lnSpc>
            </a:pPr>
            <a:r>
              <a:rPr sz="1300" dirty="0">
                <a:latin typeface="Calibri"/>
                <a:cs typeface="Calibri"/>
              </a:rPr>
              <a:t>#3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shortens </a:t>
            </a:r>
            <a:r>
              <a:rPr sz="1300" spc="-10" dirty="0">
                <a:latin typeface="Calibri"/>
                <a:cs typeface="Calibri"/>
              </a:rPr>
              <a:t>causing discomfort</a:t>
            </a:r>
            <a:endParaRPr sz="1300">
              <a:latin typeface="Calibri"/>
              <a:cs typeface="Calibri"/>
            </a:endParaRPr>
          </a:p>
          <a:p>
            <a:pPr marL="7423784">
              <a:lnSpc>
                <a:spcPct val="100000"/>
              </a:lnSpc>
              <a:spcBef>
                <a:spcPts val="20"/>
              </a:spcBef>
            </a:pPr>
            <a:r>
              <a:rPr sz="1300" dirty="0">
                <a:latin typeface="Calibri"/>
                <a:cs typeface="Calibri"/>
              </a:rPr>
              <a:t>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PD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patient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FEFDB5-55C6-67CF-73B8-76A169F08010}"/>
              </a:ext>
            </a:extLst>
          </p:cNvPr>
          <p:cNvSpPr txBox="1"/>
          <p:nvPr/>
        </p:nvSpPr>
        <p:spPr>
          <a:xfrm>
            <a:off x="4109627" y="794669"/>
            <a:ext cx="279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Research Background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B26586-B36A-B9D6-E785-AB7C27F44EE8}"/>
              </a:ext>
            </a:extLst>
          </p:cNvPr>
          <p:cNvSpPr txBox="1"/>
          <p:nvPr/>
        </p:nvSpPr>
        <p:spPr>
          <a:xfrm>
            <a:off x="311567" y="6421021"/>
            <a:ext cx="9572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Victorino, John Noel, et al. "Understanding wearing-off symptoms in Parkinson’s disease patients using wrist-worn fitness tracker and a smartphone." 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Procedia Computer Science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196 (2022): 684-691.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FB212B-118E-2333-4AD4-7EBEE7BCCEFD}"/>
              </a:ext>
            </a:extLst>
          </p:cNvPr>
          <p:cNvSpPr txBox="1"/>
          <p:nvPr/>
        </p:nvSpPr>
        <p:spPr>
          <a:xfrm>
            <a:off x="319247" y="6877552"/>
            <a:ext cx="9572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Victorino, John Noel, et al. "Predicting wearing-off of Parkinson’s disease patients using a wrist-worn fitness tracker and a smartphone: A case study." 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Sciences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11.16 (2021): 7354.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187" y="1323461"/>
            <a:ext cx="883856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85"/>
              </a:lnSpc>
            </a:pPr>
            <a:r>
              <a:rPr sz="3150" b="1" dirty="0">
                <a:solidFill>
                  <a:srgbClr val="FFFFFF"/>
                </a:solidFill>
                <a:latin typeface="Arial"/>
                <a:cs typeface="Arial"/>
              </a:rPr>
              <a:t>Related</a:t>
            </a:r>
            <a:r>
              <a:rPr sz="31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b="1" dirty="0">
                <a:solidFill>
                  <a:srgbClr val="FFFFFF"/>
                </a:solidFill>
                <a:latin typeface="Arial"/>
                <a:cs typeface="Arial"/>
              </a:rPr>
              <a:t>Works:</a:t>
            </a:r>
            <a:r>
              <a:rPr sz="3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b="1" spc="-10" dirty="0">
                <a:solidFill>
                  <a:srgbClr val="FFFFFF"/>
                </a:solidFill>
                <a:latin typeface="Arial"/>
                <a:cs typeface="Arial"/>
              </a:rPr>
              <a:t>Non-</a:t>
            </a:r>
            <a:r>
              <a:rPr sz="3150" b="1" dirty="0">
                <a:solidFill>
                  <a:srgbClr val="FFFFFF"/>
                </a:solidFill>
                <a:latin typeface="Arial"/>
                <a:cs typeface="Arial"/>
              </a:rPr>
              <a:t>Motor</a:t>
            </a:r>
            <a:r>
              <a:rPr sz="315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b="1" dirty="0">
                <a:solidFill>
                  <a:srgbClr val="FFFFFF"/>
                </a:solidFill>
                <a:latin typeface="Arial"/>
                <a:cs typeface="Arial"/>
              </a:rPr>
              <a:t>Aspect</a:t>
            </a:r>
            <a:r>
              <a:rPr sz="3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1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b="1" dirty="0">
                <a:solidFill>
                  <a:srgbClr val="FFFFFF"/>
                </a:solidFill>
                <a:latin typeface="Arial"/>
                <a:cs typeface="Arial"/>
              </a:rPr>
              <a:t>PD</a:t>
            </a:r>
            <a:r>
              <a:rPr sz="3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b="1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3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b="1" spc="-25" dirty="0">
                <a:solidFill>
                  <a:srgbClr val="FFFFFF"/>
                </a:solidFill>
                <a:latin typeface="Arial"/>
                <a:cs typeface="Arial"/>
              </a:rPr>
              <a:t>WO</a:t>
            </a:r>
            <a:endParaRPr sz="31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1311" y="1256538"/>
            <a:ext cx="9241155" cy="609600"/>
          </a:xfrm>
          <a:prstGeom prst="rect">
            <a:avLst/>
          </a:prstGeom>
          <a:solidFill>
            <a:srgbClr val="6125ED"/>
          </a:solidFill>
        </p:spPr>
        <p:txBody>
          <a:bodyPr vert="horz" wrap="square" lIns="0" tIns="29209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229"/>
              </a:spcBef>
            </a:pPr>
            <a:r>
              <a:rPr dirty="0">
                <a:solidFill>
                  <a:srgbClr val="FFFFFF"/>
                </a:solidFill>
              </a:rPr>
              <a:t>Related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Works: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Non-</a:t>
            </a:r>
            <a:r>
              <a:rPr dirty="0">
                <a:solidFill>
                  <a:srgbClr val="FFFFFF"/>
                </a:solidFill>
              </a:rPr>
              <a:t>Motor</a:t>
            </a:r>
            <a:r>
              <a:rPr spc="-1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Aspect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of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PD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&amp;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WO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1149" y="2079865"/>
            <a:ext cx="8557895" cy="777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11454" indent="-19875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11454" algn="l"/>
              </a:tabLst>
            </a:pPr>
            <a:r>
              <a:rPr sz="2450" dirty="0">
                <a:latin typeface="Calibri"/>
                <a:cs typeface="Calibri"/>
              </a:rPr>
              <a:t>PD</a:t>
            </a:r>
            <a:r>
              <a:rPr sz="2450" spc="-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patients’</a:t>
            </a:r>
            <a:r>
              <a:rPr sz="2450" spc="-6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blood</a:t>
            </a:r>
            <a:r>
              <a:rPr sz="2450" spc="-6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pressure</a:t>
            </a:r>
            <a:r>
              <a:rPr sz="2450" spc="-6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&amp;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heart</a:t>
            </a:r>
            <a:r>
              <a:rPr sz="2450" spc="-6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rate</a:t>
            </a:r>
            <a:r>
              <a:rPr sz="2450" spc="-6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were</a:t>
            </a:r>
            <a:r>
              <a:rPr sz="2450" spc="-6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studied</a:t>
            </a:r>
            <a:r>
              <a:rPr sz="2450" spc="-6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during</a:t>
            </a:r>
            <a:r>
              <a:rPr sz="2450" spc="-60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WO.</a:t>
            </a:r>
            <a:endParaRPr sz="2450">
              <a:latin typeface="Calibri"/>
              <a:cs typeface="Calibri"/>
            </a:endParaRPr>
          </a:p>
          <a:p>
            <a:pPr marL="613410" lvl="1" indent="-20002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13410" algn="l"/>
              </a:tabLst>
            </a:pPr>
            <a:r>
              <a:rPr sz="2100" spc="-20" dirty="0">
                <a:latin typeface="Calibri"/>
                <a:cs typeface="Calibri"/>
              </a:rPr>
              <a:t>There’s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statistical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difference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blood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pressure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change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1149" y="4270502"/>
            <a:ext cx="8420100" cy="7366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0820" marR="5080" indent="-198755">
              <a:lnSpc>
                <a:spcPts val="2650"/>
              </a:lnSpc>
              <a:spcBef>
                <a:spcPts val="434"/>
              </a:spcBef>
              <a:buFont typeface="Arial MT"/>
              <a:buChar char="•"/>
              <a:tabLst>
                <a:tab pos="212725" algn="l"/>
              </a:tabLst>
            </a:pPr>
            <a:r>
              <a:rPr sz="2450" dirty="0">
                <a:latin typeface="Calibri"/>
                <a:cs typeface="Calibri"/>
              </a:rPr>
              <a:t>Rapid</a:t>
            </a:r>
            <a:r>
              <a:rPr sz="2450" spc="-6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eye</a:t>
            </a:r>
            <a:r>
              <a:rPr sz="2450" spc="-7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movement</a:t>
            </a:r>
            <a:r>
              <a:rPr sz="2450" spc="-8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sleep</a:t>
            </a:r>
            <a:r>
              <a:rPr sz="2450" spc="-7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behavior</a:t>
            </a:r>
            <a:r>
              <a:rPr sz="2450" spc="-80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disorder,</a:t>
            </a:r>
            <a:r>
              <a:rPr sz="2450" spc="-8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sleep</a:t>
            </a:r>
            <a:r>
              <a:rPr sz="2450" spc="-7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disturbances 	affect</a:t>
            </a:r>
            <a:r>
              <a:rPr sz="2450" spc="-6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PD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patients.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9483" y="6386576"/>
            <a:ext cx="2286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25" dirty="0">
                <a:latin typeface="Calibri"/>
                <a:cs typeface="Calibri"/>
              </a:rPr>
              <a:t>24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711" y="3141726"/>
            <a:ext cx="632111" cy="63169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73158" y="3103993"/>
            <a:ext cx="8530590" cy="9753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909319" indent="-19875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909319" algn="l"/>
              </a:tabLst>
            </a:pPr>
            <a:r>
              <a:rPr sz="2450" dirty="0">
                <a:latin typeface="Calibri"/>
                <a:cs typeface="Calibri"/>
              </a:rPr>
              <a:t>Highly</a:t>
            </a:r>
            <a:r>
              <a:rPr sz="2450" spc="-5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sensitive</a:t>
            </a:r>
            <a:r>
              <a:rPr sz="2450" spc="-5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to</a:t>
            </a:r>
            <a:r>
              <a:rPr sz="2450" spc="-5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the</a:t>
            </a:r>
            <a:r>
              <a:rPr sz="2450" spc="-5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effects</a:t>
            </a:r>
            <a:r>
              <a:rPr sz="2450" spc="-5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of</a:t>
            </a:r>
            <a:r>
              <a:rPr sz="2450" spc="-5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stress</a:t>
            </a:r>
            <a:r>
              <a:rPr sz="2450" spc="-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with</a:t>
            </a:r>
            <a:r>
              <a:rPr sz="2450" spc="-5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clinical</a:t>
            </a:r>
            <a:r>
              <a:rPr sz="2450" spc="-5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evidence</a:t>
            </a:r>
            <a:endParaRPr sz="2450">
              <a:latin typeface="Calibri"/>
              <a:cs typeface="Calibri"/>
            </a:endParaRPr>
          </a:p>
          <a:p>
            <a:pPr marL="1311275" lvl="1" indent="-200025">
              <a:lnSpc>
                <a:spcPts val="2370"/>
              </a:lnSpc>
              <a:spcBef>
                <a:spcPts val="215"/>
              </a:spcBef>
              <a:buFont typeface="Arial MT"/>
              <a:buChar char="•"/>
              <a:tabLst>
                <a:tab pos="1311275" algn="l"/>
              </a:tabLst>
            </a:pPr>
            <a:r>
              <a:rPr sz="2100" spc="-20" dirty="0">
                <a:latin typeface="Calibri"/>
                <a:cs typeface="Calibri"/>
              </a:rPr>
              <a:t>Worsen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tremors,</a:t>
            </a:r>
            <a:r>
              <a:rPr sz="2100" spc="-6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freezing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gait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(FoG)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dyskinesia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ts val="1710"/>
              </a:lnSpc>
            </a:pPr>
            <a:r>
              <a:rPr sz="1550" b="1" spc="-10" dirty="0">
                <a:latin typeface="Calibri"/>
                <a:cs typeface="Calibri"/>
              </a:rPr>
              <a:t>Stress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224" y="2060448"/>
            <a:ext cx="398738" cy="5113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86111" y="2604770"/>
            <a:ext cx="492125" cy="506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6515" marR="5080" indent="-44450">
              <a:lnSpc>
                <a:spcPct val="101899"/>
              </a:lnSpc>
              <a:spcBef>
                <a:spcPts val="90"/>
              </a:spcBef>
            </a:pPr>
            <a:r>
              <a:rPr sz="1550" b="1" spc="-10" dirty="0">
                <a:latin typeface="Calibri"/>
                <a:cs typeface="Calibri"/>
              </a:rPr>
              <a:t>Heart </a:t>
            </a:r>
            <a:r>
              <a:rPr sz="1550" b="1" spc="-20" dirty="0">
                <a:latin typeface="Calibri"/>
                <a:cs typeface="Calibri"/>
              </a:rPr>
              <a:t>Rate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273" y="5800597"/>
            <a:ext cx="9443085" cy="913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6379" marR="5080" indent="-234315">
              <a:lnSpc>
                <a:spcPct val="104400"/>
              </a:lnSpc>
              <a:spcBef>
                <a:spcPts val="90"/>
              </a:spcBef>
            </a:pPr>
            <a:r>
              <a:rPr sz="800" dirty="0">
                <a:latin typeface="Calibri"/>
                <a:cs typeface="Calibri"/>
              </a:rPr>
              <a:t>V.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Pursiainen,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J.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T.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Korpelainen,</a:t>
            </a:r>
            <a:r>
              <a:rPr sz="800" spc="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T.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H.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Haapaniemi,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K.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A.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Sotaniemi,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and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V.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V.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Myllylä,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‘Blood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pressure</a:t>
            </a:r>
            <a:r>
              <a:rPr sz="800" spc="7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and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heart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rate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parkinsonian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patients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with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and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without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wearing-off’,</a:t>
            </a:r>
            <a:r>
              <a:rPr sz="800" spc="25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European</a:t>
            </a:r>
            <a:r>
              <a:rPr sz="800" i="1" spc="45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Journal</a:t>
            </a:r>
            <a:r>
              <a:rPr sz="800" i="1" spc="50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of</a:t>
            </a:r>
            <a:r>
              <a:rPr sz="800" i="1" spc="45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Neurology</a:t>
            </a:r>
            <a:r>
              <a:rPr sz="800" dirty="0">
                <a:latin typeface="Calibri"/>
                <a:cs typeface="Calibri"/>
              </a:rPr>
              <a:t>,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vol.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14,</a:t>
            </a:r>
            <a:r>
              <a:rPr sz="800" spc="8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no.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4,</a:t>
            </a:r>
            <a:r>
              <a:rPr sz="800" spc="60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pp.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373–378,</a:t>
            </a:r>
            <a:r>
              <a:rPr sz="800" spc="19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2007,</a:t>
            </a:r>
            <a:r>
              <a:rPr sz="800" spc="18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doi:</a:t>
            </a:r>
            <a:r>
              <a:rPr sz="800" spc="114" dirty="0">
                <a:latin typeface="Calibri"/>
                <a:cs typeface="Calibri"/>
              </a:rPr>
              <a:t> </a:t>
            </a:r>
            <a:r>
              <a:rPr sz="800" u="sng" dirty="0">
                <a:solidFill>
                  <a:srgbClr val="0562C1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</a:rPr>
              <a:t>10.1111/j.1468-</a:t>
            </a:r>
            <a:r>
              <a:rPr sz="800" u="sng" spc="-10" dirty="0">
                <a:solidFill>
                  <a:srgbClr val="0562C1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</a:rPr>
              <a:t>1331.2007.01672.x</a:t>
            </a:r>
            <a:r>
              <a:rPr sz="800" spc="-10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800" dirty="0">
                <a:latin typeface="Calibri"/>
                <a:cs typeface="Calibri"/>
              </a:rPr>
              <a:t>M.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Salsone</a:t>
            </a:r>
            <a:r>
              <a:rPr sz="800" spc="60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et</a:t>
            </a:r>
            <a:r>
              <a:rPr sz="800" i="1" spc="50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al.</a:t>
            </a:r>
            <a:r>
              <a:rPr sz="800" dirty="0">
                <a:latin typeface="Calibri"/>
                <a:cs typeface="Calibri"/>
              </a:rPr>
              <a:t>,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‘Cardiac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sympathetic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index</a:t>
            </a:r>
            <a:r>
              <a:rPr sz="800" spc="6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identifies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patients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with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Parkinson’s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disease</a:t>
            </a:r>
            <a:r>
              <a:rPr sz="800" spc="6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and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REM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behavior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disorder.’,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Parkinsonism</a:t>
            </a:r>
            <a:r>
              <a:rPr sz="800" i="1" spc="55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&amp;</a:t>
            </a:r>
            <a:r>
              <a:rPr sz="800" i="1" spc="60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related</a:t>
            </a:r>
            <a:r>
              <a:rPr sz="800" i="1" spc="45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disorders</a:t>
            </a:r>
            <a:r>
              <a:rPr sz="800" dirty="0">
                <a:latin typeface="Calibri"/>
                <a:cs typeface="Calibri"/>
              </a:rPr>
              <a:t>,</a:t>
            </a:r>
            <a:r>
              <a:rPr sz="800" spc="6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2016,</a:t>
            </a:r>
            <a:r>
              <a:rPr sz="800" spc="10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doi: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u="sng" spc="-10" dirty="0">
                <a:solidFill>
                  <a:srgbClr val="0562C1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</a:rPr>
              <a:t>10.1016/j.parkreldis.2016.03.004</a:t>
            </a:r>
            <a:r>
              <a:rPr sz="800" spc="-10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  <a:p>
            <a:pPr marL="246379" marR="88265" indent="-234315">
              <a:lnSpc>
                <a:spcPct val="103699"/>
              </a:lnSpc>
              <a:spcBef>
                <a:spcPts val="10"/>
              </a:spcBef>
            </a:pPr>
            <a:r>
              <a:rPr sz="800" dirty="0">
                <a:latin typeface="Calibri"/>
                <a:cs typeface="Calibri"/>
              </a:rPr>
              <a:t>J.-E.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Lee,</a:t>
            </a:r>
            <a:r>
              <a:rPr sz="800" spc="6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J.-S.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Kim,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D.-W.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Ryu,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Y.-S.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Oh,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I.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R.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Yoo,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and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K.-S.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Lee,</a:t>
            </a:r>
            <a:r>
              <a:rPr sz="800" spc="6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‘Cardiac</a:t>
            </a:r>
            <a:r>
              <a:rPr sz="800" spc="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Sympathetic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Denervation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Can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Predict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the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Wearing-off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Phenomenon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Patients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with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Parkinson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Disease’,</a:t>
            </a:r>
            <a:r>
              <a:rPr sz="800" spc="65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J</a:t>
            </a:r>
            <a:r>
              <a:rPr sz="800" i="1" spc="50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Nucl</a:t>
            </a:r>
            <a:r>
              <a:rPr sz="800" i="1" spc="40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Med</a:t>
            </a:r>
            <a:r>
              <a:rPr sz="800" dirty="0">
                <a:latin typeface="Calibri"/>
                <a:cs typeface="Calibri"/>
              </a:rPr>
              <a:t>,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vol.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59,</a:t>
            </a:r>
            <a:r>
              <a:rPr sz="800" spc="6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no.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11,</a:t>
            </a:r>
            <a:r>
              <a:rPr sz="800" spc="7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pp.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1728–1733,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Nov.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2018,</a:t>
            </a:r>
            <a:r>
              <a:rPr sz="800" spc="9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doi: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u="sng" spc="-10" dirty="0">
                <a:solidFill>
                  <a:srgbClr val="0562C1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</a:rPr>
              <a:t>10.2967/jnumed.118.208686</a:t>
            </a:r>
            <a:r>
              <a:rPr sz="800" spc="-10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  <a:p>
            <a:pPr marL="246379" marR="318135" indent="-234315">
              <a:lnSpc>
                <a:spcPct val="103699"/>
              </a:lnSpc>
              <a:spcBef>
                <a:spcPts val="5"/>
              </a:spcBef>
            </a:pPr>
            <a:r>
              <a:rPr sz="800" dirty="0">
                <a:latin typeface="Calibri"/>
                <a:cs typeface="Calibri"/>
              </a:rPr>
              <a:t>A.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van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der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Heide,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M.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J.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Meinders,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A.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E.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M.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Speckens,</a:t>
            </a:r>
            <a:r>
              <a:rPr sz="800" spc="7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T.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F.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Peerbolte,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B.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R.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Bloem,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and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R.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C.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Helmich,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‘Stress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and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Mindfulness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Parkinson’s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Disease: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Clinical</a:t>
            </a:r>
            <a:r>
              <a:rPr sz="800" spc="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Effects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and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Potential</a:t>
            </a:r>
            <a:r>
              <a:rPr sz="800" spc="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Underlying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Mechanisms’,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i="1" spc="-10" dirty="0">
                <a:latin typeface="Calibri"/>
                <a:cs typeface="Calibri"/>
              </a:rPr>
              <a:t>Movement</a:t>
            </a:r>
            <a:r>
              <a:rPr sz="800" i="1" spc="500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Disorders</a:t>
            </a:r>
            <a:r>
              <a:rPr sz="800" dirty="0">
                <a:latin typeface="Calibri"/>
                <a:cs typeface="Calibri"/>
              </a:rPr>
              <a:t>,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vol.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36,</a:t>
            </a:r>
            <a:r>
              <a:rPr sz="800" spc="7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no.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1,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pp.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64–70,</a:t>
            </a:r>
            <a:r>
              <a:rPr sz="800" spc="8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2021,</a:t>
            </a:r>
            <a:r>
              <a:rPr sz="800" spc="8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doi: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u="sng" spc="-10" dirty="0">
                <a:solidFill>
                  <a:srgbClr val="0562C1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</a:rPr>
              <a:t>10.1002/mds.28345</a:t>
            </a:r>
            <a:r>
              <a:rPr sz="800" spc="-10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9353" y="4243157"/>
            <a:ext cx="511369" cy="51061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7343" y="4808473"/>
            <a:ext cx="5943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Sleep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0" dirty="0">
                <a:latin typeface="Calibri"/>
                <a:cs typeface="Calibri"/>
              </a:rPr>
              <a:t>&amp;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1317" y="5021837"/>
            <a:ext cx="9467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Sleep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Stages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Sleep</a:t>
            </a:r>
            <a:r>
              <a:rPr spc="-5" dirty="0"/>
              <a:t> </a:t>
            </a:r>
            <a:r>
              <a:rPr spc="-10" dirty="0"/>
              <a:t>Features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693" y="2114550"/>
            <a:ext cx="9194292" cy="417347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5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3581" y="1480433"/>
            <a:ext cx="218249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85"/>
              </a:lnSpc>
            </a:pPr>
            <a:r>
              <a:rPr sz="3150" b="1" spc="-10" dirty="0">
                <a:solidFill>
                  <a:srgbClr val="FFFFFF"/>
                </a:solidFill>
                <a:latin typeface="Arial"/>
                <a:cs typeface="Arial"/>
              </a:rPr>
              <a:t>Conclusion</a:t>
            </a:r>
            <a:endParaRPr sz="31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7805" y="1413510"/>
            <a:ext cx="6314440" cy="609600"/>
          </a:xfrm>
          <a:prstGeom prst="rect">
            <a:avLst/>
          </a:prstGeom>
          <a:solidFill>
            <a:srgbClr val="6125ED"/>
          </a:solidFill>
        </p:spPr>
        <p:txBody>
          <a:bodyPr vert="horz" wrap="square" lIns="0" tIns="298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spc="-10" dirty="0">
                <a:solidFill>
                  <a:srgbClr val="FFFFFF"/>
                </a:solidFill>
              </a:rPr>
              <a:t>Conclusion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79888" y="2112029"/>
            <a:ext cx="9935845" cy="399415"/>
            <a:chOff x="379888" y="2112029"/>
            <a:chExt cx="9935845" cy="399415"/>
          </a:xfrm>
        </p:grpSpPr>
        <p:sp>
          <p:nvSpPr>
            <p:cNvPr id="5" name="object 5"/>
            <p:cNvSpPr/>
            <p:nvPr/>
          </p:nvSpPr>
          <p:spPr>
            <a:xfrm>
              <a:off x="385457" y="2117597"/>
              <a:ext cx="9924415" cy="387985"/>
            </a:xfrm>
            <a:custGeom>
              <a:avLst/>
              <a:gdLst/>
              <a:ahLst/>
              <a:cxnLst/>
              <a:rect l="l" t="t" r="r" b="b"/>
              <a:pathLst>
                <a:path w="9924415" h="387985">
                  <a:moveTo>
                    <a:pt x="9924288" y="365760"/>
                  </a:moveTo>
                  <a:lnTo>
                    <a:pt x="9924288" y="21336"/>
                  </a:lnTo>
                  <a:lnTo>
                    <a:pt x="9922561" y="12858"/>
                  </a:lnTo>
                  <a:lnTo>
                    <a:pt x="9917906" y="6096"/>
                  </a:lnTo>
                  <a:lnTo>
                    <a:pt x="9911107" y="1619"/>
                  </a:lnTo>
                  <a:lnTo>
                    <a:pt x="9902952" y="0"/>
                  </a:lnTo>
                  <a:lnTo>
                    <a:pt x="21336" y="0"/>
                  </a:lnTo>
                  <a:lnTo>
                    <a:pt x="13180" y="1619"/>
                  </a:lnTo>
                  <a:lnTo>
                    <a:pt x="6381" y="6096"/>
                  </a:lnTo>
                  <a:lnTo>
                    <a:pt x="1726" y="12858"/>
                  </a:lnTo>
                  <a:lnTo>
                    <a:pt x="0" y="21336"/>
                  </a:lnTo>
                  <a:lnTo>
                    <a:pt x="0" y="365760"/>
                  </a:lnTo>
                  <a:lnTo>
                    <a:pt x="1726" y="374356"/>
                  </a:lnTo>
                  <a:lnTo>
                    <a:pt x="6381" y="381381"/>
                  </a:lnTo>
                  <a:lnTo>
                    <a:pt x="13180" y="386119"/>
                  </a:lnTo>
                  <a:lnTo>
                    <a:pt x="21336" y="387858"/>
                  </a:lnTo>
                  <a:lnTo>
                    <a:pt x="9902952" y="387858"/>
                  </a:lnTo>
                  <a:lnTo>
                    <a:pt x="9911107" y="386119"/>
                  </a:lnTo>
                  <a:lnTo>
                    <a:pt x="9917906" y="381381"/>
                  </a:lnTo>
                  <a:lnTo>
                    <a:pt x="9922561" y="374356"/>
                  </a:lnTo>
                  <a:lnTo>
                    <a:pt x="9924288" y="365760"/>
                  </a:lnTo>
                  <a:close/>
                </a:path>
              </a:pathLst>
            </a:custGeom>
            <a:solidFill>
              <a:srgbClr val="F768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5457" y="2117597"/>
              <a:ext cx="9924415" cy="387985"/>
            </a:xfrm>
            <a:custGeom>
              <a:avLst/>
              <a:gdLst/>
              <a:ahLst/>
              <a:cxnLst/>
              <a:rect l="l" t="t" r="r" b="b"/>
              <a:pathLst>
                <a:path w="9924415" h="387985">
                  <a:moveTo>
                    <a:pt x="0" y="21336"/>
                  </a:moveTo>
                  <a:lnTo>
                    <a:pt x="9902952" y="0"/>
                  </a:lnTo>
                  <a:lnTo>
                    <a:pt x="9911107" y="1619"/>
                  </a:lnTo>
                  <a:lnTo>
                    <a:pt x="9917906" y="6096"/>
                  </a:lnTo>
                  <a:lnTo>
                    <a:pt x="9922561" y="12858"/>
                  </a:lnTo>
                  <a:lnTo>
                    <a:pt x="9924288" y="21336"/>
                  </a:lnTo>
                  <a:lnTo>
                    <a:pt x="9924288" y="365760"/>
                  </a:lnTo>
                  <a:lnTo>
                    <a:pt x="21336" y="387858"/>
                  </a:lnTo>
                  <a:lnTo>
                    <a:pt x="13180" y="386119"/>
                  </a:lnTo>
                  <a:lnTo>
                    <a:pt x="6381" y="381381"/>
                  </a:lnTo>
                  <a:lnTo>
                    <a:pt x="1726" y="374356"/>
                  </a:lnTo>
                  <a:lnTo>
                    <a:pt x="0" y="365760"/>
                  </a:lnTo>
                  <a:lnTo>
                    <a:pt x="0" y="21336"/>
                  </a:lnTo>
                  <a:close/>
                </a:path>
              </a:pathLst>
            </a:custGeom>
            <a:ln w="11137">
              <a:solidFill>
                <a:srgbClr val="F768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59441" y="2120900"/>
            <a:ext cx="957135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i="1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1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i="1" spc="-10" dirty="0">
                <a:solidFill>
                  <a:srgbClr val="FFFFFF"/>
                </a:solidFill>
                <a:latin typeface="Calibri"/>
                <a:cs typeface="Calibri"/>
              </a:rPr>
              <a:t>wrist-</a:t>
            </a:r>
            <a:r>
              <a:rPr sz="2100" i="1" dirty="0">
                <a:solidFill>
                  <a:srgbClr val="FFFFFF"/>
                </a:solidFill>
                <a:latin typeface="Calibri"/>
                <a:cs typeface="Calibri"/>
              </a:rPr>
              <a:t>worn</a:t>
            </a:r>
            <a:r>
              <a:rPr sz="21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FFFF"/>
                </a:solidFill>
                <a:latin typeface="Calibri"/>
                <a:cs typeface="Calibri"/>
              </a:rPr>
              <a:t>fitness</a:t>
            </a:r>
            <a:r>
              <a:rPr sz="21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FFFF"/>
                </a:solidFill>
                <a:latin typeface="Calibri"/>
                <a:cs typeface="Calibri"/>
              </a:rPr>
              <a:t>tracker</a:t>
            </a:r>
            <a:r>
              <a:rPr sz="21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FFFF"/>
                </a:solidFill>
                <a:latin typeface="Calibri"/>
                <a:cs typeface="Calibri"/>
              </a:rPr>
              <a:t>datasets</a:t>
            </a:r>
            <a:r>
              <a:rPr sz="21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1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1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1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FFFF"/>
                </a:solidFill>
                <a:latin typeface="Calibri"/>
                <a:cs typeface="Calibri"/>
              </a:rPr>
              <a:t>forecast</a:t>
            </a:r>
            <a:r>
              <a:rPr sz="21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i="1" spc="-10" dirty="0">
                <a:solidFill>
                  <a:srgbClr val="FFFFFF"/>
                </a:solidFill>
                <a:latin typeface="Calibri"/>
                <a:cs typeface="Calibri"/>
              </a:rPr>
              <a:t>wearing-</a:t>
            </a:r>
            <a:r>
              <a:rPr sz="2100" i="1" dirty="0">
                <a:solidFill>
                  <a:srgbClr val="FFFFFF"/>
                </a:solidFill>
                <a:latin typeface="Calibri"/>
                <a:cs typeface="Calibri"/>
              </a:rPr>
              <a:t>off</a:t>
            </a:r>
            <a:r>
              <a:rPr sz="21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1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1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FFFF"/>
                </a:solidFill>
                <a:latin typeface="Calibri"/>
                <a:cs typeface="Calibri"/>
              </a:rPr>
              <a:t>next</a:t>
            </a:r>
            <a:r>
              <a:rPr sz="21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i="1" spc="-10" dirty="0">
                <a:solidFill>
                  <a:srgbClr val="FFFFFF"/>
                </a:solidFill>
                <a:latin typeface="Calibri"/>
                <a:cs typeface="Calibri"/>
              </a:rPr>
              <a:t>hour?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2748" y="3700798"/>
            <a:ext cx="9935845" cy="399415"/>
            <a:chOff x="402748" y="3700798"/>
            <a:chExt cx="9935845" cy="399415"/>
          </a:xfrm>
        </p:grpSpPr>
        <p:sp>
          <p:nvSpPr>
            <p:cNvPr id="9" name="object 9"/>
            <p:cNvSpPr/>
            <p:nvPr/>
          </p:nvSpPr>
          <p:spPr>
            <a:xfrm>
              <a:off x="408317" y="3706367"/>
              <a:ext cx="9924415" cy="387985"/>
            </a:xfrm>
            <a:custGeom>
              <a:avLst/>
              <a:gdLst/>
              <a:ahLst/>
              <a:cxnLst/>
              <a:rect l="l" t="t" r="r" b="b"/>
              <a:pathLst>
                <a:path w="9924415" h="387985">
                  <a:moveTo>
                    <a:pt x="9924288" y="366522"/>
                  </a:moveTo>
                  <a:lnTo>
                    <a:pt x="9924288" y="21336"/>
                  </a:lnTo>
                  <a:lnTo>
                    <a:pt x="9922561" y="13180"/>
                  </a:lnTo>
                  <a:lnTo>
                    <a:pt x="9917906" y="6381"/>
                  </a:lnTo>
                  <a:lnTo>
                    <a:pt x="9911107" y="1726"/>
                  </a:lnTo>
                  <a:lnTo>
                    <a:pt x="9902952" y="0"/>
                  </a:lnTo>
                  <a:lnTo>
                    <a:pt x="21336" y="0"/>
                  </a:lnTo>
                  <a:lnTo>
                    <a:pt x="13180" y="1726"/>
                  </a:lnTo>
                  <a:lnTo>
                    <a:pt x="6381" y="6381"/>
                  </a:lnTo>
                  <a:lnTo>
                    <a:pt x="1726" y="13180"/>
                  </a:lnTo>
                  <a:lnTo>
                    <a:pt x="0" y="21336"/>
                  </a:lnTo>
                  <a:lnTo>
                    <a:pt x="0" y="366522"/>
                  </a:lnTo>
                  <a:lnTo>
                    <a:pt x="1726" y="374677"/>
                  </a:lnTo>
                  <a:lnTo>
                    <a:pt x="6381" y="381476"/>
                  </a:lnTo>
                  <a:lnTo>
                    <a:pt x="13180" y="386131"/>
                  </a:lnTo>
                  <a:lnTo>
                    <a:pt x="21336" y="387858"/>
                  </a:lnTo>
                  <a:lnTo>
                    <a:pt x="9902952" y="387858"/>
                  </a:lnTo>
                  <a:lnTo>
                    <a:pt x="9911107" y="386131"/>
                  </a:lnTo>
                  <a:lnTo>
                    <a:pt x="9917906" y="381476"/>
                  </a:lnTo>
                  <a:lnTo>
                    <a:pt x="9922561" y="374677"/>
                  </a:lnTo>
                  <a:lnTo>
                    <a:pt x="9924288" y="366522"/>
                  </a:lnTo>
                  <a:close/>
                </a:path>
              </a:pathLst>
            </a:custGeom>
            <a:solidFill>
              <a:srgbClr val="F768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8317" y="3706367"/>
              <a:ext cx="9924415" cy="387985"/>
            </a:xfrm>
            <a:custGeom>
              <a:avLst/>
              <a:gdLst/>
              <a:ahLst/>
              <a:cxnLst/>
              <a:rect l="l" t="t" r="r" b="b"/>
              <a:pathLst>
                <a:path w="9924415" h="387985">
                  <a:moveTo>
                    <a:pt x="0" y="21336"/>
                  </a:moveTo>
                  <a:lnTo>
                    <a:pt x="9902952" y="0"/>
                  </a:lnTo>
                  <a:lnTo>
                    <a:pt x="9911107" y="1726"/>
                  </a:lnTo>
                  <a:lnTo>
                    <a:pt x="9917906" y="6381"/>
                  </a:lnTo>
                  <a:lnTo>
                    <a:pt x="9922561" y="13180"/>
                  </a:lnTo>
                  <a:lnTo>
                    <a:pt x="9924288" y="21336"/>
                  </a:lnTo>
                  <a:lnTo>
                    <a:pt x="9924288" y="366522"/>
                  </a:lnTo>
                  <a:lnTo>
                    <a:pt x="21336" y="387858"/>
                  </a:lnTo>
                  <a:lnTo>
                    <a:pt x="13180" y="386131"/>
                  </a:lnTo>
                  <a:lnTo>
                    <a:pt x="6381" y="381476"/>
                  </a:lnTo>
                  <a:lnTo>
                    <a:pt x="1726" y="374677"/>
                  </a:lnTo>
                  <a:lnTo>
                    <a:pt x="0" y="366522"/>
                  </a:lnTo>
                  <a:lnTo>
                    <a:pt x="0" y="21336"/>
                  </a:lnTo>
                  <a:close/>
                </a:path>
              </a:pathLst>
            </a:custGeom>
            <a:ln w="11137">
              <a:solidFill>
                <a:srgbClr val="F768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01935" y="3724909"/>
            <a:ext cx="9333230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Which among</a:t>
            </a:r>
            <a:r>
              <a:rPr sz="19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DL</a:t>
            </a:r>
            <a:r>
              <a:rPr sz="1900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architectures</a:t>
            </a:r>
            <a:r>
              <a:rPr sz="19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performed</a:t>
            </a:r>
            <a:r>
              <a:rPr sz="19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well</a:t>
            </a:r>
            <a:r>
              <a:rPr sz="1900" i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9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forecasting</a:t>
            </a:r>
            <a:r>
              <a:rPr sz="19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wearing-off</a:t>
            </a:r>
            <a:r>
              <a:rPr sz="19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9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next</a:t>
            </a:r>
            <a:r>
              <a:rPr sz="19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FFFFFF"/>
                </a:solidFill>
                <a:latin typeface="Calibri"/>
                <a:cs typeface="Calibri"/>
              </a:rPr>
              <a:t>hour?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69320" y="4694171"/>
            <a:ext cx="4469765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dirty="0">
                <a:latin typeface="Calibri"/>
                <a:cs typeface="Calibri"/>
              </a:rPr>
              <a:t>Highest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balanced accuracy: 80.64% ±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10.36%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56721" y="2568955"/>
            <a:ext cx="4030345" cy="99885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ct val="91200"/>
              </a:lnSpc>
              <a:spcBef>
                <a:spcPts val="365"/>
              </a:spcBef>
            </a:pPr>
            <a:r>
              <a:rPr sz="225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YES,</a:t>
            </a:r>
            <a:r>
              <a:rPr sz="225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5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forecasting</a:t>
            </a:r>
            <a:r>
              <a:rPr sz="2250" b="1" spc="1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wearing-off</a:t>
            </a:r>
            <a:r>
              <a:rPr sz="2250" spc="-5" dirty="0">
                <a:latin typeface="Calibri"/>
                <a:cs typeface="Calibri"/>
              </a:rPr>
              <a:t> </a:t>
            </a:r>
            <a:r>
              <a:rPr sz="2250" spc="-10" dirty="0">
                <a:latin typeface="Calibri"/>
                <a:cs typeface="Calibri"/>
              </a:rPr>
              <a:t>using </a:t>
            </a:r>
            <a:r>
              <a:rPr sz="2250" dirty="0">
                <a:latin typeface="Calibri"/>
                <a:cs typeface="Calibri"/>
              </a:rPr>
              <a:t>commercial</a:t>
            </a:r>
            <a:r>
              <a:rPr sz="2250" spc="2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wrist-worn</a:t>
            </a:r>
            <a:r>
              <a:rPr sz="2250" spc="40" dirty="0">
                <a:latin typeface="Calibri"/>
                <a:cs typeface="Calibri"/>
              </a:rPr>
              <a:t> </a:t>
            </a:r>
            <a:r>
              <a:rPr sz="2250" spc="-10" dirty="0">
                <a:latin typeface="Calibri"/>
                <a:cs typeface="Calibri"/>
              </a:rPr>
              <a:t>fitness </a:t>
            </a:r>
            <a:r>
              <a:rPr sz="2250" dirty="0">
                <a:latin typeface="Calibri"/>
                <a:cs typeface="Calibri"/>
              </a:rPr>
              <a:t>tracker</a:t>
            </a:r>
            <a:r>
              <a:rPr sz="2250" spc="-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datasets</a:t>
            </a:r>
            <a:r>
              <a:rPr sz="2250" spc="-2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was</a:t>
            </a:r>
            <a:r>
              <a:rPr sz="2250" spc="-35" dirty="0">
                <a:latin typeface="Calibri"/>
                <a:cs typeface="Calibri"/>
              </a:rPr>
              <a:t> </a:t>
            </a:r>
            <a:r>
              <a:rPr sz="225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feasible</a:t>
            </a:r>
            <a:r>
              <a:rPr sz="2250" b="1" spc="-10" dirty="0">
                <a:latin typeface="Calibri"/>
                <a:cs typeface="Calibri"/>
              </a:rPr>
              <a:t>.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83535" y="2491396"/>
            <a:ext cx="3112135" cy="102552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212725" indent="-200025">
              <a:lnSpc>
                <a:spcPct val="100000"/>
              </a:lnSpc>
              <a:spcBef>
                <a:spcPts val="1515"/>
              </a:spcBef>
              <a:buFont typeface="Arial MT"/>
              <a:buChar char="•"/>
              <a:tabLst>
                <a:tab pos="212725" algn="l"/>
              </a:tabLst>
            </a:pPr>
            <a:r>
              <a:rPr sz="2100" dirty="0">
                <a:latin typeface="Calibri"/>
                <a:cs typeface="Calibri"/>
              </a:rPr>
              <a:t>With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current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time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data</a:t>
            </a:r>
            <a:endParaRPr sz="2100">
              <a:latin typeface="Calibri"/>
              <a:cs typeface="Calibri"/>
            </a:endParaRPr>
          </a:p>
          <a:p>
            <a:pPr marL="212725" indent="-200025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212725" algn="l"/>
              </a:tabLst>
            </a:pPr>
            <a:r>
              <a:rPr sz="2100" dirty="0">
                <a:latin typeface="Calibri"/>
                <a:cs typeface="Calibri"/>
              </a:rPr>
              <a:t>With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1-day’s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worth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data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61745" y="4317232"/>
            <a:ext cx="229616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sz="1750" b="1" dirty="0">
                <a:solidFill>
                  <a:srgbClr val="FFFFFF"/>
                </a:solidFill>
                <a:latin typeface="Arial"/>
                <a:cs typeface="Arial"/>
              </a:rPr>
              <a:t>Multi</a:t>
            </a:r>
            <a:r>
              <a:rPr sz="17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50" b="1" spc="-20" dirty="0">
                <a:solidFill>
                  <a:srgbClr val="FFFFFF"/>
                </a:solidFill>
                <a:latin typeface="Arial"/>
                <a:cs typeface="Arial"/>
              </a:rPr>
              <a:t>time-</a:t>
            </a:r>
            <a:r>
              <a:rPr sz="1750" b="1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7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FFFFFF"/>
                </a:solidFill>
                <a:latin typeface="Arial"/>
                <a:cs typeface="Arial"/>
              </a:rPr>
              <a:t>Dense</a:t>
            </a:r>
            <a:endParaRPr sz="1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19029" y="4255008"/>
            <a:ext cx="3180080" cy="387985"/>
          </a:xfrm>
          <a:prstGeom prst="rect">
            <a:avLst/>
          </a:prstGeom>
          <a:solidFill>
            <a:srgbClr val="6125ED"/>
          </a:solidFill>
        </p:spPr>
        <p:txBody>
          <a:bodyPr vert="horz" wrap="square" lIns="0" tIns="41275" rIns="0" bIns="0" rtlCol="0">
            <a:spAutoFit/>
          </a:bodyPr>
          <a:lstStyle/>
          <a:p>
            <a:pPr marL="442595">
              <a:lnSpc>
                <a:spcPct val="100000"/>
              </a:lnSpc>
              <a:spcBef>
                <a:spcPts val="325"/>
              </a:spcBef>
            </a:pPr>
            <a:r>
              <a:rPr sz="1750" b="1" dirty="0">
                <a:solidFill>
                  <a:srgbClr val="FFFFFF"/>
                </a:solidFill>
                <a:latin typeface="Arial"/>
                <a:cs typeface="Arial"/>
              </a:rPr>
              <a:t>Multi</a:t>
            </a:r>
            <a:r>
              <a:rPr sz="17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50" b="1" spc="-20" dirty="0">
                <a:solidFill>
                  <a:srgbClr val="FFFFFF"/>
                </a:solidFill>
                <a:latin typeface="Arial"/>
                <a:cs typeface="Arial"/>
              </a:rPr>
              <a:t>time-</a:t>
            </a:r>
            <a:r>
              <a:rPr sz="1750" b="1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7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FFFFFF"/>
                </a:solidFill>
                <a:latin typeface="Arial"/>
                <a:cs typeface="Arial"/>
              </a:rPr>
              <a:t>Dense</a:t>
            </a:r>
            <a:endParaRPr sz="1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70271" y="4317232"/>
            <a:ext cx="48260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sz="1750" b="1" spc="-25" dirty="0">
                <a:solidFill>
                  <a:srgbClr val="FFFFFF"/>
                </a:solidFill>
                <a:latin typeface="Arial"/>
                <a:cs typeface="Arial"/>
              </a:rPr>
              <a:t>CNN</a:t>
            </a:r>
            <a:endParaRPr sz="1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22286" y="4255008"/>
            <a:ext cx="3179445" cy="387985"/>
          </a:xfrm>
          <a:prstGeom prst="rect">
            <a:avLst/>
          </a:prstGeom>
          <a:solidFill>
            <a:srgbClr val="6125ED"/>
          </a:solidFill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750" b="1" spc="-25" dirty="0">
                <a:solidFill>
                  <a:srgbClr val="FFFFFF"/>
                </a:solidFill>
                <a:latin typeface="Arial"/>
                <a:cs typeface="Arial"/>
              </a:rPr>
              <a:t>CNN</a:t>
            </a:r>
            <a:endParaRPr sz="1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9791" y="4317232"/>
            <a:ext cx="244665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sz="1750" b="1" dirty="0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sz="17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50" b="1" spc="-20" dirty="0">
                <a:solidFill>
                  <a:srgbClr val="FFFFFF"/>
                </a:solidFill>
                <a:latin typeface="Arial"/>
                <a:cs typeface="Arial"/>
              </a:rPr>
              <a:t>time-</a:t>
            </a:r>
            <a:r>
              <a:rPr sz="1750" b="1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7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FFFFFF"/>
                </a:solidFill>
                <a:latin typeface="Arial"/>
                <a:cs typeface="Arial"/>
              </a:rPr>
              <a:t>Dense</a:t>
            </a:r>
            <a:endParaRPr sz="1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2513" y="4255008"/>
            <a:ext cx="3180080" cy="387985"/>
          </a:xfrm>
          <a:prstGeom prst="rect">
            <a:avLst/>
          </a:prstGeom>
          <a:solidFill>
            <a:srgbClr val="6125ED"/>
          </a:solidFill>
        </p:spPr>
        <p:txBody>
          <a:bodyPr vert="horz" wrap="square" lIns="0" tIns="41275" rIns="0" bIns="0" rtlCol="0">
            <a:spAutoFit/>
          </a:bodyPr>
          <a:lstStyle/>
          <a:p>
            <a:pPr marL="367030">
              <a:lnSpc>
                <a:spcPct val="100000"/>
              </a:lnSpc>
              <a:spcBef>
                <a:spcPts val="325"/>
              </a:spcBef>
            </a:pPr>
            <a:r>
              <a:rPr sz="1750" b="1" dirty="0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sz="17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50" b="1" spc="-20" dirty="0">
                <a:solidFill>
                  <a:srgbClr val="FFFFFF"/>
                </a:solidFill>
                <a:latin typeface="Arial"/>
                <a:cs typeface="Arial"/>
              </a:rPr>
              <a:t>time-</a:t>
            </a:r>
            <a:r>
              <a:rPr sz="1750" b="1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7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FFFFFF"/>
                </a:solidFill>
                <a:latin typeface="Arial"/>
                <a:cs typeface="Arial"/>
              </a:rPr>
              <a:t>Dense</a:t>
            </a:r>
            <a:endParaRPr sz="1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5914" y="4672076"/>
            <a:ext cx="3078480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dirty="0">
                <a:latin typeface="Calibri"/>
                <a:cs typeface="Calibri"/>
              </a:rPr>
              <a:t>Highest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AUC: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69.14%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±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10.60%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3009" y="5151373"/>
            <a:ext cx="7434580" cy="9975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390"/>
              </a:spcBef>
            </a:pPr>
            <a:r>
              <a:rPr sz="2100" dirty="0">
                <a:latin typeface="Calibri"/>
                <a:cs typeface="Calibri"/>
              </a:rPr>
              <a:t>Detecting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&amp;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forecasting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earing-</a:t>
            </a:r>
            <a:r>
              <a:rPr sz="2100" dirty="0">
                <a:latin typeface="Calibri"/>
                <a:cs typeface="Calibri"/>
              </a:rPr>
              <a:t>off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was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feasible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within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certain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limit, </a:t>
            </a:r>
            <a:r>
              <a:rPr sz="2100" dirty="0">
                <a:latin typeface="Calibri"/>
                <a:cs typeface="Calibri"/>
              </a:rPr>
              <a:t>even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with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only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commercial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fitness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tracker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features.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100" dirty="0">
                <a:latin typeface="Calibri"/>
                <a:cs typeface="Calibri"/>
              </a:rPr>
              <a:t>Detection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&amp;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Forecasting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models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can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be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used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PD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management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050" y="5190224"/>
            <a:ext cx="465091" cy="399217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ts val="160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4919" y="2330957"/>
            <a:ext cx="7829550" cy="3905250"/>
            <a:chOff x="1414919" y="2330957"/>
            <a:chExt cx="7829550" cy="39052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2549" y="2393441"/>
              <a:ext cx="5535929" cy="37985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6849" y="2401823"/>
              <a:ext cx="2173985" cy="37901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5691" y="2381249"/>
              <a:ext cx="2769235" cy="2134870"/>
            </a:xfrm>
            <a:custGeom>
              <a:avLst/>
              <a:gdLst/>
              <a:ahLst/>
              <a:cxnLst/>
              <a:rect l="l" t="t" r="r" b="b"/>
              <a:pathLst>
                <a:path w="2769235" h="2134870">
                  <a:moveTo>
                    <a:pt x="2769107" y="2134362"/>
                  </a:moveTo>
                  <a:lnTo>
                    <a:pt x="2769107" y="0"/>
                  </a:lnTo>
                  <a:lnTo>
                    <a:pt x="0" y="0"/>
                  </a:lnTo>
                  <a:lnTo>
                    <a:pt x="0" y="2134362"/>
                  </a:lnTo>
                  <a:lnTo>
                    <a:pt x="2769107" y="2134362"/>
                  </a:lnTo>
                  <a:close/>
                </a:path>
              </a:pathLst>
            </a:custGeom>
            <a:solidFill>
              <a:srgbClr val="A0B7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4919" y="2330969"/>
              <a:ext cx="7829550" cy="3905250"/>
            </a:xfrm>
            <a:custGeom>
              <a:avLst/>
              <a:gdLst/>
              <a:ahLst/>
              <a:cxnLst/>
              <a:rect l="l" t="t" r="r" b="b"/>
              <a:pathLst>
                <a:path w="7829550" h="3905250">
                  <a:moveTo>
                    <a:pt x="97104" y="2167890"/>
                  </a:moveTo>
                  <a:lnTo>
                    <a:pt x="96583" y="2165337"/>
                  </a:lnTo>
                  <a:lnTo>
                    <a:pt x="85725" y="2149602"/>
                  </a:lnTo>
                  <a:lnTo>
                    <a:pt x="69723" y="2138997"/>
                  </a:lnTo>
                  <a:lnTo>
                    <a:pt x="50292" y="2135124"/>
                  </a:lnTo>
                  <a:lnTo>
                    <a:pt x="30861" y="2138997"/>
                  </a:lnTo>
                  <a:lnTo>
                    <a:pt x="14859" y="2149602"/>
                  </a:lnTo>
                  <a:lnTo>
                    <a:pt x="4000" y="2165337"/>
                  </a:lnTo>
                  <a:lnTo>
                    <a:pt x="0" y="2184654"/>
                  </a:lnTo>
                  <a:lnTo>
                    <a:pt x="4000" y="2204402"/>
                  </a:lnTo>
                  <a:lnTo>
                    <a:pt x="14859" y="2220366"/>
                  </a:lnTo>
                  <a:lnTo>
                    <a:pt x="30861" y="2231047"/>
                  </a:lnTo>
                  <a:lnTo>
                    <a:pt x="50292" y="2234946"/>
                  </a:lnTo>
                  <a:lnTo>
                    <a:pt x="69723" y="2231047"/>
                  </a:lnTo>
                  <a:lnTo>
                    <a:pt x="85725" y="2220366"/>
                  </a:lnTo>
                  <a:lnTo>
                    <a:pt x="96583" y="2204402"/>
                  </a:lnTo>
                  <a:lnTo>
                    <a:pt x="97104" y="2201799"/>
                  </a:lnTo>
                  <a:lnTo>
                    <a:pt x="97104" y="2201418"/>
                  </a:lnTo>
                  <a:lnTo>
                    <a:pt x="97104" y="2167890"/>
                  </a:lnTo>
                  <a:close/>
                </a:path>
                <a:path w="7829550" h="3905250">
                  <a:moveTo>
                    <a:pt x="2900172" y="3854958"/>
                  </a:moveTo>
                  <a:lnTo>
                    <a:pt x="2896171" y="3835527"/>
                  </a:lnTo>
                  <a:lnTo>
                    <a:pt x="2885313" y="3819525"/>
                  </a:lnTo>
                  <a:lnTo>
                    <a:pt x="2869311" y="3808666"/>
                  </a:lnTo>
                  <a:lnTo>
                    <a:pt x="2849880" y="3804666"/>
                  </a:lnTo>
                  <a:lnTo>
                    <a:pt x="2830118" y="3808666"/>
                  </a:lnTo>
                  <a:lnTo>
                    <a:pt x="2814155" y="3819525"/>
                  </a:lnTo>
                  <a:lnTo>
                    <a:pt x="2803474" y="3835527"/>
                  </a:lnTo>
                  <a:lnTo>
                    <a:pt x="2799588" y="3854958"/>
                  </a:lnTo>
                  <a:lnTo>
                    <a:pt x="2803474" y="3874389"/>
                  </a:lnTo>
                  <a:lnTo>
                    <a:pt x="2814155" y="3890391"/>
                  </a:lnTo>
                  <a:lnTo>
                    <a:pt x="2830118" y="3901249"/>
                  </a:lnTo>
                  <a:lnTo>
                    <a:pt x="2833116" y="3901846"/>
                  </a:lnTo>
                  <a:lnTo>
                    <a:pt x="2849880" y="3905250"/>
                  </a:lnTo>
                  <a:lnTo>
                    <a:pt x="2866644" y="3901795"/>
                  </a:lnTo>
                  <a:lnTo>
                    <a:pt x="2869311" y="3901249"/>
                  </a:lnTo>
                  <a:lnTo>
                    <a:pt x="2885313" y="3890391"/>
                  </a:lnTo>
                  <a:lnTo>
                    <a:pt x="2896171" y="3874389"/>
                  </a:lnTo>
                  <a:lnTo>
                    <a:pt x="2900172" y="3854958"/>
                  </a:lnTo>
                  <a:close/>
                </a:path>
                <a:path w="7829550" h="3905250">
                  <a:moveTo>
                    <a:pt x="7829550" y="2184654"/>
                  </a:moveTo>
                  <a:lnTo>
                    <a:pt x="7825651" y="2165337"/>
                  </a:lnTo>
                  <a:lnTo>
                    <a:pt x="7814970" y="2149602"/>
                  </a:lnTo>
                  <a:lnTo>
                    <a:pt x="7799006" y="2138997"/>
                  </a:lnTo>
                  <a:lnTo>
                    <a:pt x="7779258" y="2135124"/>
                  </a:lnTo>
                  <a:lnTo>
                    <a:pt x="7759941" y="2138997"/>
                  </a:lnTo>
                  <a:lnTo>
                    <a:pt x="7744206" y="2149602"/>
                  </a:lnTo>
                  <a:lnTo>
                    <a:pt x="7733601" y="2165337"/>
                  </a:lnTo>
                  <a:lnTo>
                    <a:pt x="7733081" y="2167890"/>
                  </a:lnTo>
                  <a:lnTo>
                    <a:pt x="7733017" y="2168258"/>
                  </a:lnTo>
                  <a:lnTo>
                    <a:pt x="7733017" y="2167890"/>
                  </a:lnTo>
                  <a:lnTo>
                    <a:pt x="2866644" y="2167890"/>
                  </a:lnTo>
                  <a:lnTo>
                    <a:pt x="2866644" y="96469"/>
                  </a:lnTo>
                  <a:lnTo>
                    <a:pt x="2869311" y="95935"/>
                  </a:lnTo>
                  <a:lnTo>
                    <a:pt x="2885313" y="85344"/>
                  </a:lnTo>
                  <a:lnTo>
                    <a:pt x="2896171" y="69596"/>
                  </a:lnTo>
                  <a:lnTo>
                    <a:pt x="2900172" y="50292"/>
                  </a:lnTo>
                  <a:lnTo>
                    <a:pt x="2896171" y="30530"/>
                  </a:lnTo>
                  <a:lnTo>
                    <a:pt x="2885313" y="14566"/>
                  </a:lnTo>
                  <a:lnTo>
                    <a:pt x="2869311" y="3886"/>
                  </a:lnTo>
                  <a:lnTo>
                    <a:pt x="2849880" y="0"/>
                  </a:lnTo>
                  <a:lnTo>
                    <a:pt x="2830118" y="3886"/>
                  </a:lnTo>
                  <a:lnTo>
                    <a:pt x="2814155" y="14566"/>
                  </a:lnTo>
                  <a:lnTo>
                    <a:pt x="2803474" y="30530"/>
                  </a:lnTo>
                  <a:lnTo>
                    <a:pt x="2799588" y="50292"/>
                  </a:lnTo>
                  <a:lnTo>
                    <a:pt x="2803474" y="69596"/>
                  </a:lnTo>
                  <a:lnTo>
                    <a:pt x="2814155" y="85344"/>
                  </a:lnTo>
                  <a:lnTo>
                    <a:pt x="2830118" y="95935"/>
                  </a:lnTo>
                  <a:lnTo>
                    <a:pt x="2833116" y="96520"/>
                  </a:lnTo>
                  <a:lnTo>
                    <a:pt x="2833116" y="2167890"/>
                  </a:lnTo>
                  <a:lnTo>
                    <a:pt x="97104" y="2167890"/>
                  </a:lnTo>
                  <a:lnTo>
                    <a:pt x="100584" y="2184654"/>
                  </a:lnTo>
                  <a:lnTo>
                    <a:pt x="100584" y="2201418"/>
                  </a:lnTo>
                  <a:lnTo>
                    <a:pt x="2833116" y="2201418"/>
                  </a:lnTo>
                  <a:lnTo>
                    <a:pt x="2833116" y="3808057"/>
                  </a:lnTo>
                  <a:lnTo>
                    <a:pt x="2849880" y="3804666"/>
                  </a:lnTo>
                  <a:lnTo>
                    <a:pt x="2866644" y="3808107"/>
                  </a:lnTo>
                  <a:lnTo>
                    <a:pt x="2866644" y="2201418"/>
                  </a:lnTo>
                  <a:lnTo>
                    <a:pt x="7729728" y="2201418"/>
                  </a:lnTo>
                  <a:lnTo>
                    <a:pt x="7733017" y="2201418"/>
                  </a:lnTo>
                  <a:lnTo>
                    <a:pt x="7733601" y="2204402"/>
                  </a:lnTo>
                  <a:lnTo>
                    <a:pt x="7744206" y="2220366"/>
                  </a:lnTo>
                  <a:lnTo>
                    <a:pt x="7759941" y="2231047"/>
                  </a:lnTo>
                  <a:lnTo>
                    <a:pt x="7779258" y="2234946"/>
                  </a:lnTo>
                  <a:lnTo>
                    <a:pt x="7799006" y="2231047"/>
                  </a:lnTo>
                  <a:lnTo>
                    <a:pt x="7814970" y="2220366"/>
                  </a:lnTo>
                  <a:lnTo>
                    <a:pt x="7825651" y="2204402"/>
                  </a:lnTo>
                  <a:lnTo>
                    <a:pt x="7829550" y="2184654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089775" y="6386576"/>
            <a:ext cx="1270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50" dirty="0">
                <a:latin typeface="Calibri"/>
                <a:cs typeface="Calibri"/>
              </a:rPr>
              <a:t>5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525" y="4155439"/>
            <a:ext cx="1337310" cy="667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1915">
              <a:lnSpc>
                <a:spcPct val="100000"/>
              </a:lnSpc>
              <a:spcBef>
                <a:spcPts val="105"/>
              </a:spcBef>
            </a:pPr>
            <a:r>
              <a:rPr sz="2100" b="1" spc="-10" dirty="0">
                <a:latin typeface="Calibri"/>
                <a:cs typeface="Calibri"/>
              </a:rPr>
              <a:t>Subjective Assessment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82055" y="4155439"/>
            <a:ext cx="1337310" cy="667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7000">
              <a:lnSpc>
                <a:spcPct val="100000"/>
              </a:lnSpc>
              <a:spcBef>
                <a:spcPts val="105"/>
              </a:spcBef>
            </a:pPr>
            <a:r>
              <a:rPr sz="2100" b="1" spc="-10" dirty="0">
                <a:latin typeface="Calibri"/>
                <a:cs typeface="Calibri"/>
              </a:rPr>
              <a:t>Objective Assessment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42216" y="1931145"/>
            <a:ext cx="266446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b="1" spc="-10" dirty="0">
                <a:latin typeface="Calibri"/>
                <a:cs typeface="Calibri"/>
              </a:rPr>
              <a:t>In-</a:t>
            </a:r>
            <a:r>
              <a:rPr sz="2100" b="1" dirty="0">
                <a:latin typeface="Calibri"/>
                <a:cs typeface="Calibri"/>
              </a:rPr>
              <a:t>Clinic</a:t>
            </a:r>
            <a:r>
              <a:rPr sz="2100" b="1" spc="-3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Data</a:t>
            </a:r>
            <a:r>
              <a:rPr sz="2100" b="1" spc="-30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Collection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79102" y="6225783"/>
            <a:ext cx="376555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b="1" dirty="0">
                <a:latin typeface="Calibri"/>
                <a:cs typeface="Calibri"/>
              </a:rPr>
              <a:t>Continuous</a:t>
            </a:r>
            <a:r>
              <a:rPr sz="2100" b="1" spc="-4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Home</a:t>
            </a:r>
            <a:r>
              <a:rPr sz="2100" b="1" spc="-4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Data</a:t>
            </a:r>
            <a:r>
              <a:rPr sz="2100" b="1" spc="-40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Collection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4705" y="5283200"/>
            <a:ext cx="1304290" cy="826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latin typeface="Calibri"/>
                <a:cs typeface="Calibri"/>
              </a:rPr>
              <a:t>Current</a:t>
            </a:r>
            <a:r>
              <a:rPr sz="1750" b="1" spc="-60" dirty="0">
                <a:latin typeface="Calibri"/>
                <a:cs typeface="Calibri"/>
              </a:rPr>
              <a:t> </a:t>
            </a:r>
            <a:r>
              <a:rPr sz="1750" b="1" spc="-10" dirty="0">
                <a:latin typeface="Calibri"/>
                <a:cs typeface="Calibri"/>
              </a:rPr>
              <a:t>Study Forecasting </a:t>
            </a:r>
            <a:r>
              <a:rPr sz="1750" b="1" spc="-20" dirty="0">
                <a:latin typeface="Calibri"/>
                <a:cs typeface="Calibri"/>
              </a:rPr>
              <a:t>Wearing-</a:t>
            </a:r>
            <a:r>
              <a:rPr sz="1750" b="1" spc="-25" dirty="0">
                <a:latin typeface="Calibri"/>
                <a:cs typeface="Calibri"/>
              </a:rPr>
              <a:t>off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67507" y="3011678"/>
            <a:ext cx="64071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Calibri"/>
                <a:cs typeface="Calibri"/>
              </a:rPr>
              <a:t>UPDRS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9104" y="3545844"/>
            <a:ext cx="113855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Calibri"/>
                <a:cs typeface="Calibri"/>
              </a:rPr>
              <a:t>MDS-</a:t>
            </a:r>
            <a:r>
              <a:rPr sz="1750" spc="-20" dirty="0">
                <a:latin typeface="Calibri"/>
                <a:cs typeface="Calibri"/>
              </a:rPr>
              <a:t>UPDRS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35102" y="4656072"/>
            <a:ext cx="124333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0965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Calibri"/>
                <a:cs typeface="Calibri"/>
              </a:rPr>
              <a:t>Parkinson’s </a:t>
            </a:r>
            <a:r>
              <a:rPr sz="1750" dirty="0">
                <a:latin typeface="Calibri"/>
                <a:cs typeface="Calibri"/>
              </a:rPr>
              <a:t>Disease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Diary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15339" y="5457687"/>
            <a:ext cx="48133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5" dirty="0">
                <a:latin typeface="Calibri"/>
                <a:cs typeface="Calibri"/>
              </a:rPr>
              <a:t>WoQ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89308" y="4610341"/>
            <a:ext cx="1696720" cy="1228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Griffiths,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2012,</a:t>
            </a:r>
            <a:endParaRPr sz="1550">
              <a:latin typeface="Calibri"/>
              <a:cs typeface="Calibri"/>
            </a:endParaRPr>
          </a:p>
          <a:p>
            <a:pPr marL="12700" marR="5080" algn="ctr">
              <a:lnSpc>
                <a:spcPct val="101699"/>
              </a:lnSpc>
              <a:spcBef>
                <a:spcPts val="5"/>
              </a:spcBef>
            </a:pPr>
            <a:r>
              <a:rPr sz="1550" spc="-10" dirty="0">
                <a:latin typeface="Calibri"/>
                <a:cs typeface="Calibri"/>
              </a:rPr>
              <a:t>Farzanehfar,</a:t>
            </a:r>
            <a:r>
              <a:rPr sz="1550" dirty="0">
                <a:latin typeface="Calibri"/>
                <a:cs typeface="Calibri"/>
              </a:rPr>
              <a:t> 2018 </a:t>
            </a:r>
            <a:r>
              <a:rPr sz="1550" spc="-50" dirty="0">
                <a:latin typeface="Calibri"/>
                <a:cs typeface="Calibri"/>
              </a:rPr>
              <a:t>&amp; </a:t>
            </a:r>
            <a:r>
              <a:rPr sz="1550" dirty="0">
                <a:latin typeface="Calibri"/>
                <a:cs typeface="Calibri"/>
              </a:rPr>
              <a:t>other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clinical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studies </a:t>
            </a:r>
            <a:r>
              <a:rPr sz="1550" dirty="0">
                <a:latin typeface="Calibri"/>
                <a:cs typeface="Calibri"/>
              </a:rPr>
              <a:t>that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use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Parkinson’s </a:t>
            </a:r>
            <a:r>
              <a:rPr sz="1550" dirty="0">
                <a:latin typeface="Calibri"/>
                <a:cs typeface="Calibri"/>
              </a:rPr>
              <a:t>Kinetigraph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(PKG)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33907" y="3464052"/>
            <a:ext cx="0" cy="1903095"/>
          </a:xfrm>
          <a:custGeom>
            <a:avLst/>
            <a:gdLst/>
            <a:ahLst/>
            <a:cxnLst/>
            <a:rect l="l" t="t" r="r" b="b"/>
            <a:pathLst>
              <a:path h="1903095">
                <a:moveTo>
                  <a:pt x="0" y="0"/>
                </a:moveTo>
                <a:lnTo>
                  <a:pt x="0" y="1902714"/>
                </a:lnTo>
              </a:path>
            </a:pathLst>
          </a:custGeom>
          <a:ln w="33413">
            <a:solidFill>
              <a:srgbClr val="4371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65503" y="2379217"/>
            <a:ext cx="1543050" cy="177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480"/>
              </a:lnSpc>
              <a:spcBef>
                <a:spcPts val="105"/>
              </a:spcBef>
            </a:pPr>
            <a:r>
              <a:rPr sz="2100" b="1" dirty="0">
                <a:latin typeface="Calibri"/>
                <a:cs typeface="Calibri"/>
              </a:rPr>
              <a:t>Motor</a:t>
            </a:r>
            <a:r>
              <a:rPr sz="2100" b="1" spc="-50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Aspect</a:t>
            </a:r>
            <a:endParaRPr sz="2100">
              <a:latin typeface="Calibri"/>
              <a:cs typeface="Calibri"/>
            </a:endParaRPr>
          </a:p>
          <a:p>
            <a:pPr marL="1270" algn="ctr">
              <a:lnSpc>
                <a:spcPts val="1820"/>
              </a:lnSpc>
            </a:pPr>
            <a:r>
              <a:rPr sz="1550" dirty="0">
                <a:latin typeface="Calibri"/>
                <a:cs typeface="Calibri"/>
              </a:rPr>
              <a:t>Keijsers,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2006</a:t>
            </a:r>
            <a:endParaRPr sz="155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35"/>
              </a:spcBef>
            </a:pPr>
            <a:r>
              <a:rPr sz="1550" dirty="0">
                <a:latin typeface="Calibri"/>
                <a:cs typeface="Calibri"/>
              </a:rPr>
              <a:t>Jeon,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2017</a:t>
            </a:r>
            <a:endParaRPr sz="155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30"/>
              </a:spcBef>
            </a:pPr>
            <a:r>
              <a:rPr sz="1550" dirty="0">
                <a:latin typeface="Calibri"/>
                <a:cs typeface="Calibri"/>
              </a:rPr>
              <a:t>Sama,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2017</a:t>
            </a:r>
            <a:endParaRPr sz="155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35"/>
              </a:spcBef>
            </a:pPr>
            <a:r>
              <a:rPr sz="1550" dirty="0">
                <a:latin typeface="Calibri"/>
                <a:cs typeface="Calibri"/>
              </a:rPr>
              <a:t>Aich,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2018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&amp;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2020</a:t>
            </a:r>
            <a:endParaRPr sz="155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35"/>
              </a:spcBef>
            </a:pPr>
            <a:r>
              <a:rPr sz="1550" spc="-10" dirty="0">
                <a:latin typeface="Calibri"/>
                <a:cs typeface="Calibri"/>
              </a:rPr>
              <a:t>Steinmetzer,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2019</a:t>
            </a:r>
            <a:endParaRPr sz="155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30"/>
              </a:spcBef>
            </a:pPr>
            <a:r>
              <a:rPr sz="1550" dirty="0">
                <a:latin typeface="Calibri"/>
                <a:cs typeface="Calibri"/>
              </a:rPr>
              <a:t>Hssayeni,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2019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76730" y="2379217"/>
            <a:ext cx="2089150" cy="1308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100" b="1" dirty="0">
                <a:latin typeface="Calibri"/>
                <a:cs typeface="Calibri"/>
              </a:rPr>
              <a:t>Non-Motor</a:t>
            </a:r>
            <a:r>
              <a:rPr sz="2100" b="1" spc="-50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Aspect</a:t>
            </a:r>
            <a:endParaRPr sz="2100"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  <a:spcBef>
                <a:spcPts val="20"/>
              </a:spcBef>
            </a:pPr>
            <a:r>
              <a:rPr sz="1550" dirty="0">
                <a:latin typeface="Calibri"/>
                <a:cs typeface="Calibri"/>
              </a:rPr>
              <a:t>Pursiainen,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2007</a:t>
            </a:r>
            <a:endParaRPr sz="1550">
              <a:latin typeface="Calibri"/>
              <a:cs typeface="Calibri"/>
            </a:endParaRPr>
          </a:p>
          <a:p>
            <a:pPr marL="12065" algn="ctr">
              <a:lnSpc>
                <a:spcPct val="100000"/>
              </a:lnSpc>
              <a:spcBef>
                <a:spcPts val="35"/>
              </a:spcBef>
            </a:pPr>
            <a:r>
              <a:rPr sz="1550" dirty="0">
                <a:latin typeface="Calibri"/>
                <a:cs typeface="Calibri"/>
              </a:rPr>
              <a:t>Salsone,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2016</a:t>
            </a:r>
            <a:endParaRPr sz="1550">
              <a:latin typeface="Calibri"/>
              <a:cs typeface="Calibri"/>
            </a:endParaRPr>
          </a:p>
          <a:p>
            <a:pPr marL="11430" algn="ctr">
              <a:lnSpc>
                <a:spcPct val="100000"/>
              </a:lnSpc>
              <a:spcBef>
                <a:spcPts val="30"/>
              </a:spcBef>
            </a:pPr>
            <a:r>
              <a:rPr sz="1550" dirty="0">
                <a:latin typeface="Calibri"/>
                <a:cs typeface="Calibri"/>
              </a:rPr>
              <a:t>Lee,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2018</a:t>
            </a:r>
            <a:endParaRPr sz="1550">
              <a:latin typeface="Calibri"/>
              <a:cs typeface="Calibri"/>
            </a:endParaRPr>
          </a:p>
          <a:p>
            <a:pPr marL="12065" algn="ctr">
              <a:lnSpc>
                <a:spcPct val="100000"/>
              </a:lnSpc>
              <a:spcBef>
                <a:spcPts val="40"/>
              </a:spcBef>
            </a:pPr>
            <a:r>
              <a:rPr sz="1550" dirty="0">
                <a:latin typeface="Calibri"/>
                <a:cs typeface="Calibri"/>
              </a:rPr>
              <a:t>van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der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Heide,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2021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27105" y="3821671"/>
            <a:ext cx="200088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&amp;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other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clinical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research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01192" y="4543293"/>
            <a:ext cx="2051050" cy="506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65760">
              <a:lnSpc>
                <a:spcPct val="101600"/>
              </a:lnSpc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Victorino,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2021: </a:t>
            </a:r>
            <a:r>
              <a:rPr sz="1550" dirty="0">
                <a:latin typeface="Calibri"/>
                <a:cs typeface="Calibri"/>
              </a:rPr>
              <a:t>Detection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of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Wearing-</a:t>
            </a:r>
            <a:r>
              <a:rPr sz="1550" spc="-25" dirty="0">
                <a:latin typeface="Calibri"/>
                <a:cs typeface="Calibri"/>
              </a:rPr>
              <a:t>off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03433" y="1395788"/>
            <a:ext cx="904938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10"/>
              </a:lnSpc>
            </a:pP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4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Landscape</a:t>
            </a:r>
            <a:r>
              <a:rPr sz="24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Detecting</a:t>
            </a:r>
            <a:r>
              <a:rPr sz="24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PD</a:t>
            </a:r>
            <a:r>
              <a:rPr sz="24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symptoms</a:t>
            </a:r>
            <a:r>
              <a:rPr sz="24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FFFFFF"/>
                </a:solidFill>
                <a:latin typeface="Arial"/>
                <a:cs typeface="Arial"/>
              </a:rPr>
              <a:t>wearing-</a:t>
            </a:r>
            <a:r>
              <a:rPr sz="2450" b="1" spc="-25" dirty="0">
                <a:solidFill>
                  <a:srgbClr val="FFFFFF"/>
                </a:solidFill>
                <a:latin typeface="Arial"/>
                <a:cs typeface="Arial"/>
              </a:rPr>
              <a:t>off</a:t>
            </a:r>
            <a:endParaRPr sz="245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683399" y="1275588"/>
            <a:ext cx="9693910" cy="609600"/>
          </a:xfrm>
          <a:prstGeom prst="rect">
            <a:avLst/>
          </a:prstGeom>
          <a:solidFill>
            <a:srgbClr val="6125ED"/>
          </a:solidFill>
        </p:spPr>
        <p:txBody>
          <a:bodyPr vert="horz" wrap="square" lIns="0" tIns="90805" rIns="0" bIns="0" rtlCol="0">
            <a:spAutoFit/>
          </a:bodyPr>
          <a:lstStyle/>
          <a:p>
            <a:pPr marL="319405">
              <a:lnSpc>
                <a:spcPct val="100000"/>
              </a:lnSpc>
              <a:spcBef>
                <a:spcPts val="715"/>
              </a:spcBef>
            </a:pPr>
            <a:r>
              <a:rPr sz="2450" dirty="0">
                <a:solidFill>
                  <a:srgbClr val="FFFFFF"/>
                </a:solidFill>
              </a:rPr>
              <a:t>Current</a:t>
            </a:r>
            <a:r>
              <a:rPr sz="2450" spc="5" dirty="0">
                <a:solidFill>
                  <a:srgbClr val="FFFFFF"/>
                </a:solidFill>
              </a:rPr>
              <a:t> </a:t>
            </a:r>
            <a:r>
              <a:rPr sz="2450" dirty="0">
                <a:solidFill>
                  <a:srgbClr val="FFFFFF"/>
                </a:solidFill>
              </a:rPr>
              <a:t>Landscape</a:t>
            </a:r>
            <a:r>
              <a:rPr sz="2450" spc="5" dirty="0">
                <a:solidFill>
                  <a:srgbClr val="FFFFFF"/>
                </a:solidFill>
              </a:rPr>
              <a:t> </a:t>
            </a:r>
            <a:r>
              <a:rPr sz="2450" dirty="0">
                <a:solidFill>
                  <a:srgbClr val="FFFFFF"/>
                </a:solidFill>
              </a:rPr>
              <a:t>in</a:t>
            </a:r>
            <a:r>
              <a:rPr sz="2450" spc="-25" dirty="0">
                <a:solidFill>
                  <a:srgbClr val="FFFFFF"/>
                </a:solidFill>
              </a:rPr>
              <a:t> </a:t>
            </a:r>
            <a:r>
              <a:rPr sz="2450" dirty="0">
                <a:solidFill>
                  <a:srgbClr val="FFFFFF"/>
                </a:solidFill>
              </a:rPr>
              <a:t>Detecting</a:t>
            </a:r>
            <a:r>
              <a:rPr sz="2450" spc="5" dirty="0">
                <a:solidFill>
                  <a:srgbClr val="FFFFFF"/>
                </a:solidFill>
              </a:rPr>
              <a:t> </a:t>
            </a:r>
            <a:r>
              <a:rPr sz="2450" dirty="0">
                <a:solidFill>
                  <a:srgbClr val="FFFFFF"/>
                </a:solidFill>
              </a:rPr>
              <a:t>PD</a:t>
            </a:r>
            <a:r>
              <a:rPr sz="2450" spc="-20" dirty="0">
                <a:solidFill>
                  <a:srgbClr val="FFFFFF"/>
                </a:solidFill>
              </a:rPr>
              <a:t> </a:t>
            </a:r>
            <a:r>
              <a:rPr sz="2450" dirty="0">
                <a:solidFill>
                  <a:srgbClr val="FFFFFF"/>
                </a:solidFill>
              </a:rPr>
              <a:t>symptoms</a:t>
            </a:r>
            <a:r>
              <a:rPr sz="2450" spc="5" dirty="0">
                <a:solidFill>
                  <a:srgbClr val="FFFFFF"/>
                </a:solidFill>
              </a:rPr>
              <a:t> </a:t>
            </a:r>
            <a:r>
              <a:rPr sz="2450" dirty="0">
                <a:solidFill>
                  <a:srgbClr val="FFFFFF"/>
                </a:solidFill>
              </a:rPr>
              <a:t>or</a:t>
            </a:r>
            <a:r>
              <a:rPr sz="2450" spc="-15" dirty="0">
                <a:solidFill>
                  <a:srgbClr val="FFFFFF"/>
                </a:solidFill>
              </a:rPr>
              <a:t> </a:t>
            </a:r>
            <a:r>
              <a:rPr sz="2450" spc="-10" dirty="0">
                <a:solidFill>
                  <a:srgbClr val="FFFFFF"/>
                </a:solidFill>
              </a:rPr>
              <a:t>wearing-</a:t>
            </a:r>
            <a:r>
              <a:rPr sz="2450" spc="-25" dirty="0">
                <a:solidFill>
                  <a:srgbClr val="FFFFFF"/>
                </a:solidFill>
              </a:rPr>
              <a:t>off</a:t>
            </a:r>
            <a:endParaRPr sz="2450"/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59053" y="5182361"/>
            <a:ext cx="536448" cy="53568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9775" y="6386576"/>
            <a:ext cx="1270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50" dirty="0">
                <a:latin typeface="Calibri"/>
                <a:cs typeface="Calibri"/>
              </a:rPr>
              <a:t>4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59003" y="1480433"/>
            <a:ext cx="380936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85"/>
              </a:lnSpc>
            </a:pPr>
            <a:r>
              <a:rPr sz="3150" b="1" dirty="0">
                <a:solidFill>
                  <a:srgbClr val="FFFFFF"/>
                </a:solidFill>
                <a:latin typeface="Arial"/>
                <a:cs typeface="Arial"/>
              </a:rPr>
              <a:t>Executive</a:t>
            </a:r>
            <a:r>
              <a:rPr sz="3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b="1" spc="-10" dirty="0">
                <a:solidFill>
                  <a:srgbClr val="FFFFFF"/>
                </a:solidFill>
                <a:latin typeface="Arial"/>
                <a:cs typeface="Arial"/>
              </a:rPr>
              <a:t>Summary</a:t>
            </a:r>
            <a:endParaRPr sz="31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07805" y="1413510"/>
            <a:ext cx="6314440" cy="609600"/>
          </a:xfrm>
          <a:prstGeom prst="rect">
            <a:avLst/>
          </a:prstGeom>
          <a:solidFill>
            <a:srgbClr val="6125ED"/>
          </a:solidFill>
        </p:spPr>
        <p:txBody>
          <a:bodyPr vert="horz" wrap="square" lIns="0" tIns="298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dirty="0">
                <a:solidFill>
                  <a:srgbClr val="FFFFFF"/>
                </a:solidFill>
              </a:rPr>
              <a:t>Executive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Summary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79888" y="2112029"/>
            <a:ext cx="9935845" cy="399415"/>
            <a:chOff x="379888" y="2112029"/>
            <a:chExt cx="9935845" cy="399415"/>
          </a:xfrm>
        </p:grpSpPr>
        <p:sp>
          <p:nvSpPr>
            <p:cNvPr id="6" name="object 6"/>
            <p:cNvSpPr/>
            <p:nvPr/>
          </p:nvSpPr>
          <p:spPr>
            <a:xfrm>
              <a:off x="385457" y="2117597"/>
              <a:ext cx="9924415" cy="387985"/>
            </a:xfrm>
            <a:custGeom>
              <a:avLst/>
              <a:gdLst/>
              <a:ahLst/>
              <a:cxnLst/>
              <a:rect l="l" t="t" r="r" b="b"/>
              <a:pathLst>
                <a:path w="9924415" h="387985">
                  <a:moveTo>
                    <a:pt x="9924288" y="365760"/>
                  </a:moveTo>
                  <a:lnTo>
                    <a:pt x="9924288" y="21336"/>
                  </a:lnTo>
                  <a:lnTo>
                    <a:pt x="9922561" y="12858"/>
                  </a:lnTo>
                  <a:lnTo>
                    <a:pt x="9917906" y="6096"/>
                  </a:lnTo>
                  <a:lnTo>
                    <a:pt x="9911107" y="1619"/>
                  </a:lnTo>
                  <a:lnTo>
                    <a:pt x="9902952" y="0"/>
                  </a:lnTo>
                  <a:lnTo>
                    <a:pt x="21336" y="0"/>
                  </a:lnTo>
                  <a:lnTo>
                    <a:pt x="13180" y="1619"/>
                  </a:lnTo>
                  <a:lnTo>
                    <a:pt x="6381" y="6096"/>
                  </a:lnTo>
                  <a:lnTo>
                    <a:pt x="1726" y="12858"/>
                  </a:lnTo>
                  <a:lnTo>
                    <a:pt x="0" y="21336"/>
                  </a:lnTo>
                  <a:lnTo>
                    <a:pt x="0" y="365760"/>
                  </a:lnTo>
                  <a:lnTo>
                    <a:pt x="1726" y="374356"/>
                  </a:lnTo>
                  <a:lnTo>
                    <a:pt x="6381" y="381381"/>
                  </a:lnTo>
                  <a:lnTo>
                    <a:pt x="13180" y="386119"/>
                  </a:lnTo>
                  <a:lnTo>
                    <a:pt x="21336" y="387858"/>
                  </a:lnTo>
                  <a:lnTo>
                    <a:pt x="9902952" y="387858"/>
                  </a:lnTo>
                  <a:lnTo>
                    <a:pt x="9911107" y="386119"/>
                  </a:lnTo>
                  <a:lnTo>
                    <a:pt x="9917906" y="381381"/>
                  </a:lnTo>
                  <a:lnTo>
                    <a:pt x="9922561" y="374356"/>
                  </a:lnTo>
                  <a:lnTo>
                    <a:pt x="9924288" y="365760"/>
                  </a:lnTo>
                  <a:close/>
                </a:path>
              </a:pathLst>
            </a:custGeom>
            <a:solidFill>
              <a:srgbClr val="F768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457" y="2117597"/>
              <a:ext cx="9924415" cy="387985"/>
            </a:xfrm>
            <a:custGeom>
              <a:avLst/>
              <a:gdLst/>
              <a:ahLst/>
              <a:cxnLst/>
              <a:rect l="l" t="t" r="r" b="b"/>
              <a:pathLst>
                <a:path w="9924415" h="387985">
                  <a:moveTo>
                    <a:pt x="0" y="21336"/>
                  </a:moveTo>
                  <a:lnTo>
                    <a:pt x="9902952" y="0"/>
                  </a:lnTo>
                  <a:lnTo>
                    <a:pt x="9911107" y="1619"/>
                  </a:lnTo>
                  <a:lnTo>
                    <a:pt x="9917906" y="6096"/>
                  </a:lnTo>
                  <a:lnTo>
                    <a:pt x="9922561" y="12858"/>
                  </a:lnTo>
                  <a:lnTo>
                    <a:pt x="9924288" y="21336"/>
                  </a:lnTo>
                  <a:lnTo>
                    <a:pt x="9924288" y="365760"/>
                  </a:lnTo>
                  <a:lnTo>
                    <a:pt x="21336" y="387858"/>
                  </a:lnTo>
                  <a:lnTo>
                    <a:pt x="13180" y="386119"/>
                  </a:lnTo>
                  <a:lnTo>
                    <a:pt x="6381" y="381381"/>
                  </a:lnTo>
                  <a:lnTo>
                    <a:pt x="1726" y="374356"/>
                  </a:lnTo>
                  <a:lnTo>
                    <a:pt x="0" y="365760"/>
                  </a:lnTo>
                  <a:lnTo>
                    <a:pt x="0" y="21336"/>
                  </a:lnTo>
                  <a:close/>
                </a:path>
              </a:pathLst>
            </a:custGeom>
            <a:ln w="11137">
              <a:solidFill>
                <a:srgbClr val="F768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9441" y="2120900"/>
            <a:ext cx="957135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i="1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1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i="1" spc="-10" dirty="0">
                <a:solidFill>
                  <a:srgbClr val="FFFFFF"/>
                </a:solidFill>
                <a:latin typeface="Calibri"/>
                <a:cs typeface="Calibri"/>
              </a:rPr>
              <a:t>wrist-</a:t>
            </a:r>
            <a:r>
              <a:rPr sz="2100" i="1" dirty="0">
                <a:solidFill>
                  <a:srgbClr val="FFFFFF"/>
                </a:solidFill>
                <a:latin typeface="Calibri"/>
                <a:cs typeface="Calibri"/>
              </a:rPr>
              <a:t>worn</a:t>
            </a:r>
            <a:r>
              <a:rPr sz="21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FFFF"/>
                </a:solidFill>
                <a:latin typeface="Calibri"/>
                <a:cs typeface="Calibri"/>
              </a:rPr>
              <a:t>fitness</a:t>
            </a:r>
            <a:r>
              <a:rPr sz="21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FFFF"/>
                </a:solidFill>
                <a:latin typeface="Calibri"/>
                <a:cs typeface="Calibri"/>
              </a:rPr>
              <a:t>tracker</a:t>
            </a:r>
            <a:r>
              <a:rPr sz="21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FFFF"/>
                </a:solidFill>
                <a:latin typeface="Calibri"/>
                <a:cs typeface="Calibri"/>
              </a:rPr>
              <a:t>datasets</a:t>
            </a:r>
            <a:r>
              <a:rPr sz="21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1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1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1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FFFF"/>
                </a:solidFill>
                <a:latin typeface="Calibri"/>
                <a:cs typeface="Calibri"/>
              </a:rPr>
              <a:t>forecast</a:t>
            </a:r>
            <a:r>
              <a:rPr sz="21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i="1" spc="-10" dirty="0">
                <a:solidFill>
                  <a:srgbClr val="FFFFFF"/>
                </a:solidFill>
                <a:latin typeface="Calibri"/>
                <a:cs typeface="Calibri"/>
              </a:rPr>
              <a:t>wearing-</a:t>
            </a:r>
            <a:r>
              <a:rPr sz="2100" i="1" dirty="0">
                <a:solidFill>
                  <a:srgbClr val="FFFFFF"/>
                </a:solidFill>
                <a:latin typeface="Calibri"/>
                <a:cs typeface="Calibri"/>
              </a:rPr>
              <a:t>off</a:t>
            </a:r>
            <a:r>
              <a:rPr sz="21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1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1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FFFF"/>
                </a:solidFill>
                <a:latin typeface="Calibri"/>
                <a:cs typeface="Calibri"/>
              </a:rPr>
              <a:t>next</a:t>
            </a:r>
            <a:r>
              <a:rPr sz="21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i="1" spc="-10" dirty="0">
                <a:solidFill>
                  <a:srgbClr val="FFFFFF"/>
                </a:solidFill>
                <a:latin typeface="Calibri"/>
                <a:cs typeface="Calibri"/>
              </a:rPr>
              <a:t>hour?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2748" y="3700798"/>
            <a:ext cx="9935845" cy="399415"/>
            <a:chOff x="402748" y="3700798"/>
            <a:chExt cx="9935845" cy="399415"/>
          </a:xfrm>
        </p:grpSpPr>
        <p:sp>
          <p:nvSpPr>
            <p:cNvPr id="10" name="object 10"/>
            <p:cNvSpPr/>
            <p:nvPr/>
          </p:nvSpPr>
          <p:spPr>
            <a:xfrm>
              <a:off x="408317" y="3706367"/>
              <a:ext cx="9924415" cy="387985"/>
            </a:xfrm>
            <a:custGeom>
              <a:avLst/>
              <a:gdLst/>
              <a:ahLst/>
              <a:cxnLst/>
              <a:rect l="l" t="t" r="r" b="b"/>
              <a:pathLst>
                <a:path w="9924415" h="387985">
                  <a:moveTo>
                    <a:pt x="9924288" y="366522"/>
                  </a:moveTo>
                  <a:lnTo>
                    <a:pt x="9924288" y="21336"/>
                  </a:lnTo>
                  <a:lnTo>
                    <a:pt x="9922561" y="13180"/>
                  </a:lnTo>
                  <a:lnTo>
                    <a:pt x="9917906" y="6381"/>
                  </a:lnTo>
                  <a:lnTo>
                    <a:pt x="9911107" y="1726"/>
                  </a:lnTo>
                  <a:lnTo>
                    <a:pt x="9902952" y="0"/>
                  </a:lnTo>
                  <a:lnTo>
                    <a:pt x="21336" y="0"/>
                  </a:lnTo>
                  <a:lnTo>
                    <a:pt x="13180" y="1726"/>
                  </a:lnTo>
                  <a:lnTo>
                    <a:pt x="6381" y="6381"/>
                  </a:lnTo>
                  <a:lnTo>
                    <a:pt x="1726" y="13180"/>
                  </a:lnTo>
                  <a:lnTo>
                    <a:pt x="0" y="21336"/>
                  </a:lnTo>
                  <a:lnTo>
                    <a:pt x="0" y="366522"/>
                  </a:lnTo>
                  <a:lnTo>
                    <a:pt x="1726" y="374677"/>
                  </a:lnTo>
                  <a:lnTo>
                    <a:pt x="6381" y="381476"/>
                  </a:lnTo>
                  <a:lnTo>
                    <a:pt x="13180" y="386131"/>
                  </a:lnTo>
                  <a:lnTo>
                    <a:pt x="21336" y="387858"/>
                  </a:lnTo>
                  <a:lnTo>
                    <a:pt x="9902952" y="387858"/>
                  </a:lnTo>
                  <a:lnTo>
                    <a:pt x="9911107" y="386131"/>
                  </a:lnTo>
                  <a:lnTo>
                    <a:pt x="9917906" y="381476"/>
                  </a:lnTo>
                  <a:lnTo>
                    <a:pt x="9922561" y="374677"/>
                  </a:lnTo>
                  <a:lnTo>
                    <a:pt x="9924288" y="366522"/>
                  </a:lnTo>
                  <a:close/>
                </a:path>
              </a:pathLst>
            </a:custGeom>
            <a:solidFill>
              <a:srgbClr val="F768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8317" y="3706367"/>
              <a:ext cx="9924415" cy="387985"/>
            </a:xfrm>
            <a:custGeom>
              <a:avLst/>
              <a:gdLst/>
              <a:ahLst/>
              <a:cxnLst/>
              <a:rect l="l" t="t" r="r" b="b"/>
              <a:pathLst>
                <a:path w="9924415" h="387985">
                  <a:moveTo>
                    <a:pt x="0" y="21336"/>
                  </a:moveTo>
                  <a:lnTo>
                    <a:pt x="9902952" y="0"/>
                  </a:lnTo>
                  <a:lnTo>
                    <a:pt x="9911107" y="1726"/>
                  </a:lnTo>
                  <a:lnTo>
                    <a:pt x="9917906" y="6381"/>
                  </a:lnTo>
                  <a:lnTo>
                    <a:pt x="9922561" y="13180"/>
                  </a:lnTo>
                  <a:lnTo>
                    <a:pt x="9924288" y="21336"/>
                  </a:lnTo>
                  <a:lnTo>
                    <a:pt x="9924288" y="366522"/>
                  </a:lnTo>
                  <a:lnTo>
                    <a:pt x="21336" y="387858"/>
                  </a:lnTo>
                  <a:lnTo>
                    <a:pt x="13180" y="386131"/>
                  </a:lnTo>
                  <a:lnTo>
                    <a:pt x="6381" y="381476"/>
                  </a:lnTo>
                  <a:lnTo>
                    <a:pt x="1726" y="374677"/>
                  </a:lnTo>
                  <a:lnTo>
                    <a:pt x="0" y="366522"/>
                  </a:lnTo>
                  <a:lnTo>
                    <a:pt x="0" y="21336"/>
                  </a:lnTo>
                  <a:close/>
                </a:path>
              </a:pathLst>
            </a:custGeom>
            <a:ln w="11137">
              <a:solidFill>
                <a:srgbClr val="F768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01935" y="3724909"/>
            <a:ext cx="9333230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Which among</a:t>
            </a:r>
            <a:r>
              <a:rPr sz="19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DL</a:t>
            </a:r>
            <a:r>
              <a:rPr sz="1900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architectures</a:t>
            </a:r>
            <a:r>
              <a:rPr sz="19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performed</a:t>
            </a:r>
            <a:r>
              <a:rPr sz="19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well</a:t>
            </a:r>
            <a:r>
              <a:rPr sz="1900" i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9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forecasting</a:t>
            </a:r>
            <a:r>
              <a:rPr sz="19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wearing-off</a:t>
            </a:r>
            <a:r>
              <a:rPr sz="19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9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next</a:t>
            </a:r>
            <a:r>
              <a:rPr sz="19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FFFFFF"/>
                </a:solidFill>
                <a:latin typeface="Calibri"/>
                <a:cs typeface="Calibri"/>
              </a:rPr>
              <a:t>hour?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0047" y="4671303"/>
            <a:ext cx="4469765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dirty="0">
                <a:latin typeface="Calibri"/>
                <a:cs typeface="Calibri"/>
              </a:rPr>
              <a:t>Highest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balanced accuracy: 80.64% ±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10.36%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56721" y="2568955"/>
            <a:ext cx="4030345" cy="99885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ct val="91200"/>
              </a:lnSpc>
              <a:spcBef>
                <a:spcPts val="365"/>
              </a:spcBef>
            </a:pPr>
            <a:r>
              <a:rPr sz="225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YES,</a:t>
            </a:r>
            <a:r>
              <a:rPr sz="225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5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forecasting</a:t>
            </a:r>
            <a:r>
              <a:rPr sz="2250" b="1" spc="1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wearing-off</a:t>
            </a:r>
            <a:r>
              <a:rPr sz="2250" spc="-5" dirty="0">
                <a:latin typeface="Calibri"/>
                <a:cs typeface="Calibri"/>
              </a:rPr>
              <a:t> </a:t>
            </a:r>
            <a:r>
              <a:rPr sz="2250" spc="-10" dirty="0">
                <a:latin typeface="Calibri"/>
                <a:cs typeface="Calibri"/>
              </a:rPr>
              <a:t>using </a:t>
            </a:r>
            <a:r>
              <a:rPr sz="2250" dirty="0">
                <a:latin typeface="Calibri"/>
                <a:cs typeface="Calibri"/>
              </a:rPr>
              <a:t>commercial</a:t>
            </a:r>
            <a:r>
              <a:rPr sz="2250" spc="2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wrist-worn</a:t>
            </a:r>
            <a:r>
              <a:rPr sz="2250" spc="40" dirty="0">
                <a:latin typeface="Calibri"/>
                <a:cs typeface="Calibri"/>
              </a:rPr>
              <a:t> </a:t>
            </a:r>
            <a:r>
              <a:rPr sz="2250" spc="-10" dirty="0">
                <a:latin typeface="Calibri"/>
                <a:cs typeface="Calibri"/>
              </a:rPr>
              <a:t>fitness </a:t>
            </a:r>
            <a:r>
              <a:rPr sz="2250" dirty="0">
                <a:latin typeface="Calibri"/>
                <a:cs typeface="Calibri"/>
              </a:rPr>
              <a:t>tracker</a:t>
            </a:r>
            <a:r>
              <a:rPr sz="2250" spc="-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datasets</a:t>
            </a:r>
            <a:r>
              <a:rPr sz="2250" spc="-2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was</a:t>
            </a:r>
            <a:r>
              <a:rPr sz="2250" spc="-35" dirty="0">
                <a:latin typeface="Calibri"/>
                <a:cs typeface="Calibri"/>
              </a:rPr>
              <a:t> </a:t>
            </a:r>
            <a:r>
              <a:rPr sz="225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feasible</a:t>
            </a:r>
            <a:r>
              <a:rPr sz="2250" b="1" spc="-10" dirty="0">
                <a:latin typeface="Calibri"/>
                <a:cs typeface="Calibri"/>
              </a:rPr>
              <a:t>.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83535" y="2491396"/>
            <a:ext cx="3112135" cy="102552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212725" indent="-200025">
              <a:lnSpc>
                <a:spcPct val="100000"/>
              </a:lnSpc>
              <a:spcBef>
                <a:spcPts val="1515"/>
              </a:spcBef>
              <a:buFont typeface="Arial MT"/>
              <a:buChar char="•"/>
              <a:tabLst>
                <a:tab pos="212725" algn="l"/>
              </a:tabLst>
            </a:pPr>
            <a:r>
              <a:rPr sz="2100" dirty="0">
                <a:latin typeface="Calibri"/>
                <a:cs typeface="Calibri"/>
              </a:rPr>
              <a:t>With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current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time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data</a:t>
            </a:r>
            <a:endParaRPr sz="2100">
              <a:latin typeface="Calibri"/>
              <a:cs typeface="Calibri"/>
            </a:endParaRPr>
          </a:p>
          <a:p>
            <a:pPr marL="212725" indent="-200025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212725" algn="l"/>
              </a:tabLst>
            </a:pPr>
            <a:r>
              <a:rPr sz="2100" dirty="0">
                <a:latin typeface="Calibri"/>
                <a:cs typeface="Calibri"/>
              </a:rPr>
              <a:t>With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1-day’s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worth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data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1702" y="4294373"/>
            <a:ext cx="229616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sz="1750" b="1" dirty="0">
                <a:solidFill>
                  <a:srgbClr val="FFFFFF"/>
                </a:solidFill>
                <a:latin typeface="Arial"/>
                <a:cs typeface="Arial"/>
              </a:rPr>
              <a:t>Multi</a:t>
            </a:r>
            <a:r>
              <a:rPr sz="17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50" b="1" spc="-20" dirty="0">
                <a:solidFill>
                  <a:srgbClr val="FFFFFF"/>
                </a:solidFill>
                <a:latin typeface="Arial"/>
                <a:cs typeface="Arial"/>
              </a:rPr>
              <a:t>time-</a:t>
            </a:r>
            <a:r>
              <a:rPr sz="1750" b="1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7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FFFFFF"/>
                </a:solidFill>
                <a:latin typeface="Arial"/>
                <a:cs typeface="Arial"/>
              </a:rPr>
              <a:t>Dense</a:t>
            </a:r>
            <a:endParaRPr sz="1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8985" y="4232147"/>
            <a:ext cx="3180080" cy="387985"/>
          </a:xfrm>
          <a:prstGeom prst="rect">
            <a:avLst/>
          </a:prstGeom>
          <a:solidFill>
            <a:srgbClr val="6125ED"/>
          </a:solidFill>
        </p:spPr>
        <p:txBody>
          <a:bodyPr vert="horz" wrap="square" lIns="0" tIns="41275" rIns="0" bIns="0" rtlCol="0">
            <a:spAutoFit/>
          </a:bodyPr>
          <a:lstStyle/>
          <a:p>
            <a:pPr marL="442595">
              <a:lnSpc>
                <a:spcPct val="100000"/>
              </a:lnSpc>
              <a:spcBef>
                <a:spcPts val="325"/>
              </a:spcBef>
            </a:pPr>
            <a:r>
              <a:rPr sz="1750" b="1" dirty="0">
                <a:solidFill>
                  <a:srgbClr val="FFFFFF"/>
                </a:solidFill>
                <a:latin typeface="Arial"/>
                <a:cs typeface="Arial"/>
              </a:rPr>
              <a:t>Multi</a:t>
            </a:r>
            <a:r>
              <a:rPr sz="17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50" b="1" spc="-20" dirty="0">
                <a:solidFill>
                  <a:srgbClr val="FFFFFF"/>
                </a:solidFill>
                <a:latin typeface="Arial"/>
                <a:cs typeface="Arial"/>
              </a:rPr>
              <a:t>time-</a:t>
            </a:r>
            <a:r>
              <a:rPr sz="1750" b="1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7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FFFFFF"/>
                </a:solidFill>
                <a:latin typeface="Arial"/>
                <a:cs typeface="Arial"/>
              </a:rPr>
              <a:t>Dense</a:t>
            </a:r>
            <a:endParaRPr sz="1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70227" y="4294373"/>
            <a:ext cx="48260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sz="1750" b="1" spc="-25" dirty="0">
                <a:solidFill>
                  <a:srgbClr val="FFFFFF"/>
                </a:solidFill>
                <a:latin typeface="Arial"/>
                <a:cs typeface="Arial"/>
              </a:rPr>
              <a:t>CNN</a:t>
            </a:r>
            <a:endParaRPr sz="1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22255" y="4232147"/>
            <a:ext cx="3180080" cy="387985"/>
          </a:xfrm>
          <a:prstGeom prst="rect">
            <a:avLst/>
          </a:prstGeom>
          <a:solidFill>
            <a:srgbClr val="6125ED"/>
          </a:solidFill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750" b="1" spc="-25" dirty="0">
                <a:solidFill>
                  <a:srgbClr val="FFFFFF"/>
                </a:solidFill>
                <a:latin typeface="Arial"/>
                <a:cs typeface="Arial"/>
              </a:rPr>
              <a:t>CNN</a:t>
            </a:r>
            <a:endParaRPr sz="1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19295" y="4291324"/>
            <a:ext cx="244538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sz="1750" b="1" dirty="0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sz="17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50" b="1" spc="-20" dirty="0">
                <a:solidFill>
                  <a:srgbClr val="FFFFFF"/>
                </a:solidFill>
                <a:latin typeface="Arial"/>
                <a:cs typeface="Arial"/>
              </a:rPr>
              <a:t>time-</a:t>
            </a:r>
            <a:r>
              <a:rPr sz="1750" b="1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7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FFFFFF"/>
                </a:solidFill>
                <a:latin typeface="Arial"/>
                <a:cs typeface="Arial"/>
              </a:rPr>
              <a:t>Dense</a:t>
            </a:r>
            <a:endParaRPr sz="1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52779" y="4229100"/>
            <a:ext cx="3180080" cy="387985"/>
          </a:xfrm>
          <a:prstGeom prst="rect">
            <a:avLst/>
          </a:prstGeom>
          <a:solidFill>
            <a:srgbClr val="6125ED"/>
          </a:solidFill>
        </p:spPr>
        <p:txBody>
          <a:bodyPr vert="horz" wrap="square" lIns="0" tIns="41275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325"/>
              </a:spcBef>
            </a:pPr>
            <a:r>
              <a:rPr sz="1750" b="1" dirty="0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sz="17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50" b="1" spc="-20" dirty="0">
                <a:solidFill>
                  <a:srgbClr val="FFFFFF"/>
                </a:solidFill>
                <a:latin typeface="Arial"/>
                <a:cs typeface="Arial"/>
              </a:rPr>
              <a:t>time-</a:t>
            </a:r>
            <a:r>
              <a:rPr sz="1750" b="1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7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FFFFFF"/>
                </a:solidFill>
                <a:latin typeface="Arial"/>
                <a:cs typeface="Arial"/>
              </a:rPr>
              <a:t>Dense</a:t>
            </a:r>
            <a:endParaRPr sz="17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42009" y="4666732"/>
            <a:ext cx="280035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Calibri"/>
                <a:cs typeface="Calibri"/>
              </a:rPr>
              <a:t>Highest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AUC: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69.14%</a:t>
            </a:r>
            <a:r>
              <a:rPr sz="1750" spc="-5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±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10.60%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3009" y="5151373"/>
            <a:ext cx="6317615" cy="9975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31470" marR="5080" indent="-319405">
              <a:lnSpc>
                <a:spcPts val="2270"/>
              </a:lnSpc>
              <a:spcBef>
                <a:spcPts val="390"/>
              </a:spcBef>
            </a:pPr>
            <a:r>
              <a:rPr sz="2100" spc="-10" dirty="0">
                <a:latin typeface="Calibri"/>
                <a:cs typeface="Calibri"/>
              </a:rPr>
              <a:t>Forecasting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wearing-</a:t>
            </a:r>
            <a:r>
              <a:rPr sz="2100" dirty="0">
                <a:latin typeface="Calibri"/>
                <a:cs typeface="Calibri"/>
              </a:rPr>
              <a:t>off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was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feasible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within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certain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limit, </a:t>
            </a:r>
            <a:r>
              <a:rPr sz="2100" dirty="0">
                <a:latin typeface="Calibri"/>
                <a:cs typeface="Calibri"/>
              </a:rPr>
              <a:t>even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with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only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commercial</a:t>
            </a:r>
            <a:r>
              <a:rPr sz="2100" spc="-6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fitness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tracker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features.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100" spc="-10" dirty="0">
                <a:latin typeface="Calibri"/>
                <a:cs typeface="Calibri"/>
              </a:rPr>
              <a:t>Forecasting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models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can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be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used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PD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management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050" y="5190224"/>
            <a:ext cx="465091" cy="39921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Garmin</a:t>
            </a:r>
            <a:r>
              <a:rPr spc="-15" dirty="0"/>
              <a:t> </a:t>
            </a:r>
            <a:r>
              <a:rPr spc="-10" dirty="0"/>
              <a:t>vivosmart4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4805" y="2343403"/>
            <a:ext cx="4328795" cy="27533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0820" marR="1118870" indent="-198755">
              <a:lnSpc>
                <a:spcPts val="2650"/>
              </a:lnSpc>
              <a:spcBef>
                <a:spcPts val="434"/>
              </a:spcBef>
              <a:buFont typeface="Arial MT"/>
              <a:buChar char="•"/>
              <a:tabLst>
                <a:tab pos="212725" algn="l"/>
              </a:tabLst>
            </a:pPr>
            <a:r>
              <a:rPr sz="2450" dirty="0">
                <a:latin typeface="Calibri"/>
                <a:cs typeface="Calibri"/>
              </a:rPr>
              <a:t>Chosen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due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to</a:t>
            </a:r>
            <a:r>
              <a:rPr sz="2450" spc="-10" dirty="0">
                <a:latin typeface="Calibri"/>
                <a:cs typeface="Calibri"/>
              </a:rPr>
              <a:t> sleek, 	lightweight;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waterproof</a:t>
            </a:r>
            <a:endParaRPr sz="2450">
              <a:latin typeface="Calibri"/>
              <a:cs typeface="Calibri"/>
            </a:endParaRPr>
          </a:p>
          <a:p>
            <a:pPr marL="211454" indent="-198755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11454" algn="l"/>
              </a:tabLst>
            </a:pPr>
            <a:r>
              <a:rPr sz="2450" spc="-10" dirty="0">
                <a:latin typeface="Calibri"/>
                <a:cs typeface="Calibri"/>
              </a:rPr>
              <a:t>Weight: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16.5g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–</a:t>
            </a:r>
            <a:r>
              <a:rPr sz="2450" spc="-2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17.1g</a:t>
            </a:r>
            <a:endParaRPr sz="2450">
              <a:latin typeface="Calibri"/>
              <a:cs typeface="Calibri"/>
            </a:endParaRPr>
          </a:p>
          <a:p>
            <a:pPr marL="211454" indent="-19875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11454" algn="l"/>
              </a:tabLst>
            </a:pPr>
            <a:r>
              <a:rPr sz="2450" dirty="0">
                <a:latin typeface="Calibri"/>
                <a:cs typeface="Calibri"/>
              </a:rPr>
              <a:t>Dimensions: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15 x 10.5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x 197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mm</a:t>
            </a:r>
            <a:endParaRPr sz="2450">
              <a:latin typeface="Calibri"/>
              <a:cs typeface="Calibri"/>
            </a:endParaRPr>
          </a:p>
          <a:p>
            <a:pPr marL="210820" marR="218440" indent="-198755">
              <a:lnSpc>
                <a:spcPct val="90100"/>
              </a:lnSpc>
              <a:spcBef>
                <a:spcPts val="880"/>
              </a:spcBef>
              <a:buFont typeface="Arial MT"/>
              <a:buChar char="•"/>
              <a:tabLst>
                <a:tab pos="212725" algn="l"/>
              </a:tabLst>
            </a:pPr>
            <a:r>
              <a:rPr sz="2450" dirty="0">
                <a:latin typeface="Calibri"/>
                <a:cs typeface="Calibri"/>
              </a:rPr>
              <a:t>Communicates</a:t>
            </a:r>
            <a:r>
              <a:rPr sz="2450" spc="-6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with</a:t>
            </a:r>
            <a:r>
              <a:rPr sz="2450" spc="-6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Garmin 	</a:t>
            </a:r>
            <a:r>
              <a:rPr sz="2450" dirty="0">
                <a:latin typeface="Calibri"/>
                <a:cs typeface="Calibri"/>
              </a:rPr>
              <a:t>Health</a:t>
            </a:r>
            <a:r>
              <a:rPr sz="2450" spc="-6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API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via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Garmin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Connect 	</a:t>
            </a:r>
            <a:r>
              <a:rPr sz="2450" dirty="0">
                <a:latin typeface="Calibri"/>
                <a:cs typeface="Calibri"/>
              </a:rPr>
              <a:t>smartphone </a:t>
            </a:r>
            <a:r>
              <a:rPr sz="2450" spc="-25" dirty="0">
                <a:latin typeface="Calibri"/>
                <a:cs typeface="Calibri"/>
              </a:rPr>
              <a:t>app</a:t>
            </a:r>
            <a:endParaRPr sz="24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7068" y="2996183"/>
            <a:ext cx="1849981" cy="256870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5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8448" y="2053355"/>
          <a:ext cx="10082530" cy="4035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25ED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25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100" spc="-35" dirty="0">
                          <a:latin typeface="Calibri"/>
                          <a:cs typeface="Calibri"/>
                        </a:rPr>
                        <a:t>WoQ-</a:t>
                      </a:r>
                      <a:r>
                        <a:rPr sz="2100" spc="-50" dirty="0">
                          <a:latin typeface="Calibri"/>
                          <a:cs typeface="Calibri"/>
                        </a:rPr>
                        <a:t>9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9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100" dirty="0">
                          <a:latin typeface="Calibri"/>
                          <a:cs typeface="Calibri"/>
                        </a:rPr>
                        <a:t>Symptoms</a:t>
                      </a:r>
                      <a:r>
                        <a:rPr sz="21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onset</a:t>
                      </a:r>
                      <a:r>
                        <a:rPr sz="21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drug</a:t>
                      </a:r>
                      <a:r>
                        <a:rPr sz="2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intake</a:t>
                      </a:r>
                      <a:r>
                        <a:rPr sz="21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20" dirty="0">
                          <a:latin typeface="Calibri"/>
                          <a:cs typeface="Calibri"/>
                        </a:rPr>
                        <a:t>time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100" dirty="0">
                          <a:latin typeface="Calibri"/>
                          <a:cs typeface="Calibri"/>
                        </a:rPr>
                        <a:t>Basic</a:t>
                      </a:r>
                      <a:r>
                        <a:rPr sz="2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Information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100" dirty="0">
                          <a:latin typeface="Calibri"/>
                          <a:cs typeface="Calibri"/>
                        </a:rPr>
                        <a:t>Age,</a:t>
                      </a:r>
                      <a:r>
                        <a:rPr sz="2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Gender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38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100" dirty="0">
                          <a:latin typeface="Calibri"/>
                          <a:cs typeface="Calibri"/>
                        </a:rPr>
                        <a:t>Hoehn</a:t>
                      </a:r>
                      <a:r>
                        <a:rPr sz="2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20" dirty="0">
                          <a:latin typeface="Calibri"/>
                          <a:cs typeface="Calibri"/>
                        </a:rPr>
                        <a:t>Yahr</a:t>
                      </a:r>
                      <a:r>
                        <a:rPr sz="2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Scale</a:t>
                      </a:r>
                      <a:r>
                        <a:rPr sz="2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(H&amp;Y),</a:t>
                      </a:r>
                      <a:endParaRPr sz="2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79375" marR="263525">
                        <a:lnSpc>
                          <a:spcPct val="100000"/>
                        </a:lnSpc>
                      </a:pPr>
                      <a:r>
                        <a:rPr sz="2100" dirty="0">
                          <a:latin typeface="Calibri"/>
                          <a:cs typeface="Calibri"/>
                        </a:rPr>
                        <a:t>Japan</a:t>
                      </a:r>
                      <a:r>
                        <a:rPr sz="2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Ministry</a:t>
                      </a:r>
                      <a:r>
                        <a:rPr sz="21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Health,</a:t>
                      </a:r>
                      <a:r>
                        <a:rPr sz="2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20" dirty="0">
                          <a:latin typeface="Calibri"/>
                          <a:cs typeface="Calibri"/>
                        </a:rPr>
                        <a:t>Labor,</a:t>
                      </a:r>
                      <a:r>
                        <a:rPr sz="2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2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2100" spc="-30" dirty="0">
                          <a:latin typeface="Calibri"/>
                          <a:cs typeface="Calibri"/>
                        </a:rPr>
                        <a:t>Welfare’s</a:t>
                      </a:r>
                      <a:r>
                        <a:rPr sz="2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classification</a:t>
                      </a:r>
                      <a:r>
                        <a:rPr sz="21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living</a:t>
                      </a:r>
                      <a:r>
                        <a:rPr sz="2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dysfunction (JCLD)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9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100" spc="-10" dirty="0">
                          <a:latin typeface="Calibri"/>
                          <a:cs typeface="Calibri"/>
                        </a:rPr>
                        <a:t>Participant’s</a:t>
                      </a:r>
                      <a:r>
                        <a:rPr sz="2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2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20" dirty="0">
                          <a:latin typeface="Calibri"/>
                          <a:cs typeface="Calibri"/>
                        </a:rPr>
                        <a:t>stage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203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100" spc="-10" dirty="0">
                          <a:latin typeface="Calibri"/>
                          <a:cs typeface="Calibri"/>
                        </a:rPr>
                        <a:t>Parkinson’s</a:t>
                      </a:r>
                      <a:r>
                        <a:rPr sz="21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Disease</a:t>
                      </a:r>
                      <a:r>
                        <a:rPr sz="21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Questionnaire</a:t>
                      </a:r>
                      <a:r>
                        <a:rPr sz="2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(PDQ-</a:t>
                      </a:r>
                      <a:r>
                        <a:rPr sz="2100" spc="-25" dirty="0">
                          <a:latin typeface="Calibri"/>
                          <a:cs typeface="Calibri"/>
                        </a:rPr>
                        <a:t>8)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3905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100" spc="-10" dirty="0">
                          <a:latin typeface="Calibri"/>
                          <a:cs typeface="Calibri"/>
                        </a:rPr>
                        <a:t>Participant’s</a:t>
                      </a:r>
                      <a:r>
                        <a:rPr sz="2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QoL</a:t>
                      </a:r>
                      <a:r>
                        <a:rPr sz="2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measurement</a:t>
                      </a:r>
                      <a:r>
                        <a:rPr sz="2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2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25" dirty="0">
                          <a:latin typeface="Calibri"/>
                          <a:cs typeface="Calibri"/>
                        </a:rPr>
                        <a:t>to PD</a:t>
                      </a:r>
                      <a:endParaRPr sz="2100">
                        <a:latin typeface="Calibri"/>
                        <a:cs typeface="Calibri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1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2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100%,</a:t>
                      </a:r>
                      <a:r>
                        <a:rPr sz="2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2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100%</a:t>
                      </a:r>
                      <a:r>
                        <a:rPr sz="2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showing</a:t>
                      </a:r>
                      <a:r>
                        <a:rPr sz="2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worst</a:t>
                      </a:r>
                      <a:r>
                        <a:rPr sz="2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25" dirty="0">
                          <a:latin typeface="Calibri"/>
                          <a:cs typeface="Calibri"/>
                        </a:rPr>
                        <a:t>QoL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ts val="1595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373509" y="1413510"/>
            <a:ext cx="594487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65"/>
              </a:lnSpc>
            </a:pP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FonLog</a:t>
            </a:r>
            <a:r>
              <a:rPr sz="28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Smartphone</a:t>
            </a:r>
            <a:r>
              <a:rPr sz="28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28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92159" y="1275588"/>
            <a:ext cx="6311265" cy="609600"/>
          </a:xfrm>
          <a:prstGeom prst="rect">
            <a:avLst/>
          </a:prstGeom>
          <a:solidFill>
            <a:srgbClr val="6125ED"/>
          </a:solidFill>
        </p:spPr>
        <p:txBody>
          <a:bodyPr vert="horz" wrap="square" lIns="0" tIns="49530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390"/>
              </a:spcBef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FonLog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Smartphone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51951-6ED1-15BA-D646-C755B6A07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FC8D38F-F5F3-4261-E362-7DB7DB6BF073}"/>
              </a:ext>
            </a:extLst>
          </p:cNvPr>
          <p:cNvSpPr txBox="1"/>
          <p:nvPr/>
        </p:nvSpPr>
        <p:spPr>
          <a:xfrm>
            <a:off x="385705" y="1898990"/>
            <a:ext cx="4245610" cy="161353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11454" indent="-19875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11454" algn="l"/>
              </a:tabLst>
            </a:pPr>
            <a:r>
              <a:rPr sz="2450" dirty="0">
                <a:latin typeface="Calibri"/>
                <a:cs typeface="Calibri"/>
              </a:rPr>
              <a:t>Developed</a:t>
            </a:r>
            <a:r>
              <a:rPr sz="2450" spc="-8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personalized</a:t>
            </a:r>
            <a:r>
              <a:rPr sz="2450" spc="-8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models</a:t>
            </a:r>
            <a:endParaRPr sz="2450">
              <a:latin typeface="Calibri"/>
              <a:cs typeface="Calibri"/>
            </a:endParaRPr>
          </a:p>
          <a:p>
            <a:pPr marL="211454" indent="-19875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11454" algn="l"/>
              </a:tabLst>
            </a:pPr>
            <a:r>
              <a:rPr sz="2450" dirty="0">
                <a:latin typeface="Calibri"/>
                <a:cs typeface="Calibri"/>
              </a:rPr>
              <a:t>Data</a:t>
            </a:r>
            <a:r>
              <a:rPr sz="2450" spc="-10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split</a:t>
            </a:r>
            <a:endParaRPr sz="2450">
              <a:latin typeface="Calibri"/>
              <a:cs typeface="Calibri"/>
            </a:endParaRPr>
          </a:p>
          <a:p>
            <a:pPr marL="613410" lvl="1" indent="-200025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13410" algn="l"/>
              </a:tabLst>
            </a:pPr>
            <a:r>
              <a:rPr sz="2100" spc="-20" dirty="0">
                <a:latin typeface="Calibri"/>
                <a:cs typeface="Calibri"/>
              </a:rPr>
              <a:t>Training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Set: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60%</a:t>
            </a:r>
            <a:endParaRPr sz="2100">
              <a:latin typeface="Calibri"/>
              <a:cs typeface="Calibri"/>
            </a:endParaRPr>
          </a:p>
          <a:p>
            <a:pPr marL="613410" lvl="1" indent="-20002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13410" algn="l"/>
              </a:tabLst>
            </a:pPr>
            <a:r>
              <a:rPr sz="2100" spc="-10" dirty="0">
                <a:latin typeface="Calibri"/>
                <a:cs typeface="Calibri"/>
              </a:rPr>
              <a:t>Validation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&amp;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Test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Sets: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20%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53BAEC3-4DEF-EC22-9566-B51D56BA96F8}"/>
              </a:ext>
            </a:extLst>
          </p:cNvPr>
          <p:cNvSpPr txBox="1"/>
          <p:nvPr/>
        </p:nvSpPr>
        <p:spPr>
          <a:xfrm>
            <a:off x="385705" y="4343486"/>
            <a:ext cx="4488815" cy="171703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11454" indent="-19875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11454" algn="l"/>
              </a:tabLst>
            </a:pPr>
            <a:r>
              <a:rPr sz="2450" dirty="0">
                <a:latin typeface="Calibri"/>
                <a:cs typeface="Calibri"/>
              </a:rPr>
              <a:t>Balanced</a:t>
            </a:r>
            <a:r>
              <a:rPr sz="2450" spc="-13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Accuracy</a:t>
            </a:r>
            <a:endParaRPr sz="2450">
              <a:latin typeface="Calibri"/>
              <a:cs typeface="Calibri"/>
            </a:endParaRPr>
          </a:p>
          <a:p>
            <a:pPr marL="211454" indent="-19875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11454" algn="l"/>
              </a:tabLst>
            </a:pPr>
            <a:r>
              <a:rPr sz="2450" spc="-25" dirty="0">
                <a:latin typeface="Calibri"/>
                <a:cs typeface="Calibri"/>
              </a:rPr>
              <a:t>AUC</a:t>
            </a:r>
            <a:endParaRPr sz="2450">
              <a:latin typeface="Calibri"/>
              <a:cs typeface="Calibri"/>
            </a:endParaRPr>
          </a:p>
          <a:p>
            <a:pPr marL="211454" indent="-19875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11454" algn="l"/>
              </a:tabLst>
            </a:pPr>
            <a:r>
              <a:rPr sz="2450" dirty="0">
                <a:latin typeface="Calibri"/>
                <a:cs typeface="Calibri"/>
              </a:rPr>
              <a:t>Other</a:t>
            </a:r>
            <a:r>
              <a:rPr sz="2450" spc="-10" dirty="0">
                <a:latin typeface="Calibri"/>
                <a:cs typeface="Calibri"/>
              </a:rPr>
              <a:t> metrics:</a:t>
            </a:r>
            <a:endParaRPr sz="2450">
              <a:latin typeface="Calibri"/>
              <a:cs typeface="Calibri"/>
            </a:endParaRPr>
          </a:p>
          <a:p>
            <a:pPr marL="613410" lvl="1" indent="-20002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13410" algn="l"/>
              </a:tabLst>
            </a:pPr>
            <a:r>
              <a:rPr sz="2100" spc="-20" dirty="0">
                <a:latin typeface="Calibri"/>
                <a:cs typeface="Calibri"/>
              </a:rPr>
              <a:t>Accuracy,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F1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Score,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Precision,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Recall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F798B53-4DF4-9E6C-047D-775D86358B95}"/>
              </a:ext>
            </a:extLst>
          </p:cNvPr>
          <p:cNvSpPr txBox="1"/>
          <p:nvPr/>
        </p:nvSpPr>
        <p:spPr>
          <a:xfrm>
            <a:off x="3452501" y="1347083"/>
            <a:ext cx="378777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85"/>
              </a:lnSpc>
            </a:pPr>
            <a:r>
              <a:rPr sz="315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3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b="1" spc="-10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endParaRPr sz="315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E8A439D-48DD-8A1F-FFCE-5832CE2BD4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0635" y="1280922"/>
            <a:ext cx="6314440" cy="609600"/>
          </a:xfrm>
          <a:prstGeom prst="rect">
            <a:avLst/>
          </a:prstGeom>
          <a:solidFill>
            <a:srgbClr val="6125ED"/>
          </a:solidFill>
        </p:spPr>
        <p:txBody>
          <a:bodyPr vert="horz" wrap="square" lIns="0" tIns="28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dirty="0">
                <a:solidFill>
                  <a:srgbClr val="FFFFFF"/>
                </a:solidFill>
              </a:rPr>
              <a:t>Model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Development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0CE7164-3899-2EBC-83A9-13451489ECA7}"/>
              </a:ext>
            </a:extLst>
          </p:cNvPr>
          <p:cNvSpPr txBox="1"/>
          <p:nvPr/>
        </p:nvSpPr>
        <p:spPr>
          <a:xfrm>
            <a:off x="4946783" y="2374646"/>
            <a:ext cx="2618740" cy="1721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450" i="1" dirty="0">
                <a:latin typeface="Cambria"/>
                <a:cs typeface="Cambria"/>
              </a:rPr>
              <a:t>x</a:t>
            </a:r>
            <a:r>
              <a:rPr sz="1650" i="1" baseline="-20202" dirty="0">
                <a:latin typeface="Cambria"/>
                <a:cs typeface="Cambria"/>
              </a:rPr>
              <a:t>1</a:t>
            </a:r>
            <a:r>
              <a:rPr sz="1650" i="1" spc="-15" baseline="-20202" dirty="0">
                <a:latin typeface="Cambria"/>
                <a:cs typeface="Cambria"/>
              </a:rPr>
              <a:t> </a:t>
            </a:r>
            <a:r>
              <a:rPr sz="1550" i="1" dirty="0">
                <a:latin typeface="Calibri"/>
                <a:cs typeface="Calibri"/>
              </a:rPr>
              <a:t>:</a:t>
            </a:r>
            <a:r>
              <a:rPr sz="1550" i="1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Heartrate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(HR)</a:t>
            </a:r>
            <a:endParaRPr sz="15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450" i="1" dirty="0">
                <a:latin typeface="Cambria"/>
                <a:cs typeface="Cambria"/>
              </a:rPr>
              <a:t>x</a:t>
            </a:r>
            <a:r>
              <a:rPr sz="1650" i="1" baseline="-20202" dirty="0">
                <a:latin typeface="Cambria"/>
                <a:cs typeface="Cambria"/>
              </a:rPr>
              <a:t>2 </a:t>
            </a:r>
            <a:r>
              <a:rPr sz="1550" dirty="0">
                <a:latin typeface="Calibri"/>
                <a:cs typeface="Calibri"/>
              </a:rPr>
              <a:t>: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Number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of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steps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(Step)</a:t>
            </a:r>
            <a:endParaRPr sz="15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z="1450" i="1" dirty="0">
                <a:latin typeface="Cambria"/>
                <a:cs typeface="Cambria"/>
              </a:rPr>
              <a:t>x</a:t>
            </a:r>
            <a:r>
              <a:rPr sz="1650" i="1" baseline="-20202" dirty="0">
                <a:latin typeface="Cambria"/>
                <a:cs typeface="Cambria"/>
              </a:rPr>
              <a:t>3 </a:t>
            </a:r>
            <a:r>
              <a:rPr sz="1550" dirty="0">
                <a:latin typeface="Calibri"/>
                <a:cs typeface="Calibri"/>
              </a:rPr>
              <a:t>: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Stress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score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(Stress)</a:t>
            </a:r>
            <a:endParaRPr sz="1550">
              <a:latin typeface="Calibri"/>
              <a:cs typeface="Calibri"/>
            </a:endParaRPr>
          </a:p>
          <a:p>
            <a:pPr marL="38100">
              <a:lnSpc>
                <a:spcPts val="1939"/>
              </a:lnSpc>
              <a:spcBef>
                <a:spcPts val="45"/>
              </a:spcBef>
            </a:pPr>
            <a:r>
              <a:rPr sz="1650" i="1" dirty="0">
                <a:latin typeface="Cambria"/>
                <a:cs typeface="Cambria"/>
              </a:rPr>
              <a:t>x</a:t>
            </a:r>
            <a:r>
              <a:rPr sz="1650" i="1" baseline="-20202" dirty="0">
                <a:latin typeface="Cambria"/>
                <a:cs typeface="Cambria"/>
              </a:rPr>
              <a:t>4</a:t>
            </a:r>
            <a:r>
              <a:rPr sz="1650" i="1" spc="-7" baseline="-20202" dirty="0">
                <a:latin typeface="Cambria"/>
                <a:cs typeface="Cambria"/>
              </a:rPr>
              <a:t> </a:t>
            </a:r>
            <a:r>
              <a:rPr sz="1550" dirty="0">
                <a:latin typeface="Calibri"/>
                <a:cs typeface="Calibri"/>
              </a:rPr>
              <a:t>: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Awake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duration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(Awake)</a:t>
            </a:r>
            <a:endParaRPr sz="1550">
              <a:latin typeface="Calibri"/>
              <a:cs typeface="Calibri"/>
            </a:endParaRPr>
          </a:p>
          <a:p>
            <a:pPr marL="38100" marR="30480">
              <a:lnSpc>
                <a:spcPct val="97800"/>
              </a:lnSpc>
              <a:spcBef>
                <a:spcPts val="5"/>
              </a:spcBef>
            </a:pPr>
            <a:r>
              <a:rPr sz="1650" i="1" dirty="0">
                <a:latin typeface="Cambria"/>
                <a:cs typeface="Cambria"/>
              </a:rPr>
              <a:t>x</a:t>
            </a:r>
            <a:r>
              <a:rPr sz="1650" i="1" baseline="-20202" dirty="0">
                <a:latin typeface="Cambria"/>
                <a:cs typeface="Cambria"/>
              </a:rPr>
              <a:t>5 </a:t>
            </a:r>
            <a:r>
              <a:rPr sz="1550" dirty="0">
                <a:latin typeface="Calibri"/>
                <a:cs typeface="Calibri"/>
              </a:rPr>
              <a:t>: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Deep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sleep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duration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(Deep) </a:t>
            </a:r>
            <a:r>
              <a:rPr sz="1650" i="1" dirty="0">
                <a:latin typeface="Cambria"/>
                <a:cs typeface="Cambria"/>
              </a:rPr>
              <a:t>x</a:t>
            </a:r>
            <a:r>
              <a:rPr sz="1650" i="1" baseline="-20202" dirty="0">
                <a:latin typeface="Cambria"/>
                <a:cs typeface="Cambria"/>
              </a:rPr>
              <a:t>6 </a:t>
            </a:r>
            <a:r>
              <a:rPr sz="1550" dirty="0">
                <a:latin typeface="Calibri"/>
                <a:cs typeface="Calibri"/>
              </a:rPr>
              <a:t>: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Light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sleep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duration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(Light) </a:t>
            </a:r>
            <a:r>
              <a:rPr sz="1450" i="1" dirty="0">
                <a:latin typeface="Cambria"/>
                <a:cs typeface="Cambria"/>
              </a:rPr>
              <a:t>x</a:t>
            </a:r>
            <a:r>
              <a:rPr sz="1425" i="1" baseline="-20467" dirty="0">
                <a:latin typeface="Cambria"/>
                <a:cs typeface="Cambria"/>
              </a:rPr>
              <a:t>7</a:t>
            </a:r>
            <a:r>
              <a:rPr sz="1425" i="1" spc="7" baseline="-20467" dirty="0">
                <a:latin typeface="Cambria"/>
                <a:cs typeface="Cambria"/>
              </a:rPr>
              <a:t> </a:t>
            </a:r>
            <a:r>
              <a:rPr sz="1550" dirty="0">
                <a:latin typeface="Calibri"/>
                <a:cs typeface="Calibri"/>
              </a:rPr>
              <a:t>: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REM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sleep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duration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(REM)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EA805CD-877E-23E9-C1EA-8C074FBC4B43}"/>
              </a:ext>
            </a:extLst>
          </p:cNvPr>
          <p:cNvSpPr txBox="1"/>
          <p:nvPr/>
        </p:nvSpPr>
        <p:spPr>
          <a:xfrm>
            <a:off x="7635119" y="2371597"/>
            <a:ext cx="2510790" cy="1949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4965" marR="173990" indent="-317500">
              <a:lnSpc>
                <a:spcPct val="101899"/>
              </a:lnSpc>
              <a:spcBef>
                <a:spcPts val="90"/>
              </a:spcBef>
            </a:pPr>
            <a:r>
              <a:rPr sz="1450" i="1" dirty="0">
                <a:latin typeface="Cambria"/>
                <a:cs typeface="Cambria"/>
              </a:rPr>
              <a:t>x</a:t>
            </a:r>
            <a:r>
              <a:rPr sz="1425" i="1" baseline="-20467" dirty="0">
                <a:latin typeface="Cambria"/>
                <a:cs typeface="Cambria"/>
              </a:rPr>
              <a:t>8</a:t>
            </a:r>
            <a:r>
              <a:rPr sz="1425" i="1" spc="-7" baseline="-20467" dirty="0">
                <a:latin typeface="Cambria"/>
                <a:cs typeface="Cambria"/>
              </a:rPr>
              <a:t> </a:t>
            </a:r>
            <a:r>
              <a:rPr sz="1550" dirty="0">
                <a:latin typeface="Calibri"/>
                <a:cs typeface="Calibri"/>
              </a:rPr>
              <a:t>: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Total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non-REM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sleep </a:t>
            </a:r>
            <a:r>
              <a:rPr sz="1550" dirty="0">
                <a:latin typeface="Calibri"/>
                <a:cs typeface="Calibri"/>
              </a:rPr>
              <a:t>duration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(NonREMTotal)</a:t>
            </a:r>
            <a:endParaRPr sz="15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z="1450" i="1" dirty="0">
                <a:latin typeface="Cambria"/>
                <a:cs typeface="Cambria"/>
              </a:rPr>
              <a:t>x</a:t>
            </a:r>
            <a:r>
              <a:rPr sz="1425" i="1" baseline="-20467" dirty="0">
                <a:latin typeface="Cambria"/>
                <a:cs typeface="Cambria"/>
              </a:rPr>
              <a:t>9</a:t>
            </a:r>
            <a:r>
              <a:rPr sz="1425" i="1" spc="-7" baseline="-20467" dirty="0">
                <a:latin typeface="Cambria"/>
                <a:cs typeface="Cambria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Total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sleep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duration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(Total)</a:t>
            </a:r>
            <a:endParaRPr sz="1550">
              <a:latin typeface="Calibri"/>
              <a:cs typeface="Calibri"/>
            </a:endParaRPr>
          </a:p>
          <a:p>
            <a:pPr marL="354965" marR="398145" indent="-317500">
              <a:lnSpc>
                <a:spcPct val="101800"/>
              </a:lnSpc>
              <a:spcBef>
                <a:spcPts val="5"/>
              </a:spcBef>
            </a:pPr>
            <a:r>
              <a:rPr sz="1450" i="1" dirty="0">
                <a:latin typeface="Cambria"/>
                <a:cs typeface="Cambria"/>
              </a:rPr>
              <a:t>x</a:t>
            </a:r>
            <a:r>
              <a:rPr sz="1650" i="1" baseline="-20202" dirty="0">
                <a:latin typeface="Cambria"/>
                <a:cs typeface="Cambria"/>
              </a:rPr>
              <a:t>10</a:t>
            </a:r>
            <a:r>
              <a:rPr sz="1650" i="1" spc="7" baseline="-20202" dirty="0">
                <a:latin typeface="Cambria"/>
                <a:cs typeface="Cambria"/>
              </a:rPr>
              <a:t> </a:t>
            </a:r>
            <a:r>
              <a:rPr sz="1550" dirty="0">
                <a:latin typeface="Calibri"/>
                <a:cs typeface="Calibri"/>
              </a:rPr>
              <a:t>: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Time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non-REM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sleep percentage (NonREMPercentage)</a:t>
            </a:r>
            <a:endParaRPr sz="1550">
              <a:latin typeface="Calibri"/>
              <a:cs typeface="Calibri"/>
            </a:endParaRPr>
          </a:p>
          <a:p>
            <a:pPr marL="354965" marR="816610" indent="-317500">
              <a:lnSpc>
                <a:spcPct val="101600"/>
              </a:lnSpc>
              <a:spcBef>
                <a:spcPts val="5"/>
              </a:spcBef>
            </a:pPr>
            <a:r>
              <a:rPr sz="1450" i="1" dirty="0">
                <a:latin typeface="Cambria"/>
                <a:cs typeface="Cambria"/>
              </a:rPr>
              <a:t>x</a:t>
            </a:r>
            <a:r>
              <a:rPr sz="1650" i="1" baseline="-20202" dirty="0">
                <a:latin typeface="Cambria"/>
                <a:cs typeface="Cambria"/>
              </a:rPr>
              <a:t>11</a:t>
            </a:r>
            <a:r>
              <a:rPr sz="1550" dirty="0">
                <a:latin typeface="Calibri"/>
                <a:cs typeface="Calibri"/>
              </a:rPr>
              <a:t>: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Sleep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efficiency (SleepEfficiency)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07813EB-ABBC-8612-B600-5DB9B5BD534B}"/>
              </a:ext>
            </a:extLst>
          </p:cNvPr>
          <p:cNvSpPr txBox="1"/>
          <p:nvPr/>
        </p:nvSpPr>
        <p:spPr>
          <a:xfrm>
            <a:off x="6162935" y="4548632"/>
            <a:ext cx="2976880" cy="1468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4965" marR="654050" indent="-317500">
              <a:lnSpc>
                <a:spcPct val="101899"/>
              </a:lnSpc>
              <a:spcBef>
                <a:spcPts val="90"/>
              </a:spcBef>
            </a:pPr>
            <a:r>
              <a:rPr sz="1450" i="1" dirty="0">
                <a:latin typeface="Cambria"/>
                <a:cs typeface="Cambria"/>
              </a:rPr>
              <a:t>x</a:t>
            </a:r>
            <a:r>
              <a:rPr sz="1425" i="1" baseline="-20467" dirty="0">
                <a:latin typeface="Cambria"/>
                <a:cs typeface="Cambria"/>
              </a:rPr>
              <a:t>12</a:t>
            </a:r>
            <a:r>
              <a:rPr sz="1425" i="1" spc="7" baseline="-20467" dirty="0">
                <a:latin typeface="Cambria"/>
                <a:cs typeface="Cambria"/>
              </a:rPr>
              <a:t> </a:t>
            </a:r>
            <a:r>
              <a:rPr sz="1550" dirty="0">
                <a:latin typeface="Calibri"/>
                <a:cs typeface="Calibri"/>
              </a:rPr>
              <a:t>: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Day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of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the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week </a:t>
            </a:r>
            <a:r>
              <a:rPr sz="1550" spc="-10" dirty="0">
                <a:latin typeface="Calibri"/>
                <a:cs typeface="Calibri"/>
              </a:rPr>
              <a:t>(TimestampDayofWeek)</a:t>
            </a:r>
            <a:endParaRPr sz="1550">
              <a:latin typeface="Calibri"/>
              <a:cs typeface="Calibri"/>
            </a:endParaRPr>
          </a:p>
          <a:p>
            <a:pPr marL="354965" marR="241935" indent="-317500">
              <a:lnSpc>
                <a:spcPts val="1900"/>
              </a:lnSpc>
              <a:spcBef>
                <a:spcPts val="60"/>
              </a:spcBef>
            </a:pPr>
            <a:r>
              <a:rPr sz="1450" i="1" dirty="0">
                <a:latin typeface="Cambria"/>
                <a:cs typeface="Cambria"/>
              </a:rPr>
              <a:t>x</a:t>
            </a:r>
            <a:r>
              <a:rPr sz="1425" i="1" baseline="-20467" dirty="0">
                <a:latin typeface="Cambria"/>
                <a:cs typeface="Cambria"/>
              </a:rPr>
              <a:t>13</a:t>
            </a:r>
            <a:r>
              <a:rPr sz="1425" i="1" spc="15" baseline="-20467" dirty="0">
                <a:latin typeface="Cambria"/>
                <a:cs typeface="Cambria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Sine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value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of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Hour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of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the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day </a:t>
            </a:r>
            <a:r>
              <a:rPr sz="1550" spc="-10" dirty="0">
                <a:latin typeface="Calibri"/>
                <a:cs typeface="Calibri"/>
              </a:rPr>
              <a:t>(TimestampHourSin)</a:t>
            </a:r>
            <a:endParaRPr sz="1550">
              <a:latin typeface="Calibri"/>
              <a:cs typeface="Calibri"/>
            </a:endParaRPr>
          </a:p>
          <a:p>
            <a:pPr marL="354965" marR="30480" indent="-317500">
              <a:lnSpc>
                <a:spcPts val="1889"/>
              </a:lnSpc>
            </a:pPr>
            <a:r>
              <a:rPr sz="1450" i="1" dirty="0">
                <a:latin typeface="Cambria"/>
                <a:cs typeface="Cambria"/>
              </a:rPr>
              <a:t>x</a:t>
            </a:r>
            <a:r>
              <a:rPr sz="1650" i="1" baseline="-20202" dirty="0">
                <a:latin typeface="Cambria"/>
                <a:cs typeface="Cambria"/>
              </a:rPr>
              <a:t>14</a:t>
            </a:r>
            <a:r>
              <a:rPr sz="1650" i="1" spc="7" baseline="-20202" dirty="0">
                <a:latin typeface="Cambria"/>
                <a:cs typeface="Cambria"/>
              </a:rPr>
              <a:t> </a:t>
            </a:r>
            <a:r>
              <a:rPr sz="1550" dirty="0">
                <a:latin typeface="Calibri"/>
                <a:cs typeface="Calibri"/>
              </a:rPr>
              <a:t>: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Cosine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value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of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hour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of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the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day </a:t>
            </a:r>
            <a:r>
              <a:rPr sz="1550" spc="-10" dirty="0">
                <a:latin typeface="Calibri"/>
                <a:cs typeface="Calibri"/>
              </a:rPr>
              <a:t>(TimestampHourCos)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9" name="object 9">
            <a:extLst>
              <a:ext uri="{FF2B5EF4-FFF2-40B4-BE49-F238E27FC236}">
                <a16:creationId xmlns:a16="http://schemas.microsoft.com/office/drawing/2014/main" id="{5ACD869E-6735-21FF-10B2-B76731FE3FFB}"/>
              </a:ext>
            </a:extLst>
          </p:cNvPr>
          <p:cNvGrpSpPr/>
          <p:nvPr/>
        </p:nvGrpSpPr>
        <p:grpSpPr>
          <a:xfrm>
            <a:off x="6449967" y="1958867"/>
            <a:ext cx="2287270" cy="399415"/>
            <a:chOff x="6449967" y="1958867"/>
            <a:chExt cx="2287270" cy="399415"/>
          </a:xfrm>
        </p:grpSpPr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CBAD8D9B-DE5F-7820-313A-DA591A5166FF}"/>
                </a:ext>
              </a:extLst>
            </p:cNvPr>
            <p:cNvSpPr/>
            <p:nvPr/>
          </p:nvSpPr>
          <p:spPr>
            <a:xfrm>
              <a:off x="6455536" y="1964436"/>
              <a:ext cx="2276475" cy="387985"/>
            </a:xfrm>
            <a:custGeom>
              <a:avLst/>
              <a:gdLst/>
              <a:ahLst/>
              <a:cxnLst/>
              <a:rect l="l" t="t" r="r" b="b"/>
              <a:pathLst>
                <a:path w="2276475" h="387985">
                  <a:moveTo>
                    <a:pt x="2276094" y="365759"/>
                  </a:moveTo>
                  <a:lnTo>
                    <a:pt x="2276094" y="21335"/>
                  </a:lnTo>
                  <a:lnTo>
                    <a:pt x="2274367" y="12858"/>
                  </a:lnTo>
                  <a:lnTo>
                    <a:pt x="2269712" y="6095"/>
                  </a:lnTo>
                  <a:lnTo>
                    <a:pt x="2262913" y="1619"/>
                  </a:lnTo>
                  <a:lnTo>
                    <a:pt x="2254758" y="0"/>
                  </a:lnTo>
                  <a:lnTo>
                    <a:pt x="21336" y="0"/>
                  </a:lnTo>
                  <a:lnTo>
                    <a:pt x="13180" y="1619"/>
                  </a:lnTo>
                  <a:lnTo>
                    <a:pt x="6381" y="6096"/>
                  </a:lnTo>
                  <a:lnTo>
                    <a:pt x="1726" y="12858"/>
                  </a:lnTo>
                  <a:lnTo>
                    <a:pt x="0" y="21336"/>
                  </a:lnTo>
                  <a:lnTo>
                    <a:pt x="0" y="365760"/>
                  </a:lnTo>
                  <a:lnTo>
                    <a:pt x="1726" y="374356"/>
                  </a:lnTo>
                  <a:lnTo>
                    <a:pt x="6381" y="381381"/>
                  </a:lnTo>
                  <a:lnTo>
                    <a:pt x="13180" y="386119"/>
                  </a:lnTo>
                  <a:lnTo>
                    <a:pt x="21336" y="387858"/>
                  </a:lnTo>
                  <a:lnTo>
                    <a:pt x="2254758" y="387857"/>
                  </a:lnTo>
                  <a:lnTo>
                    <a:pt x="2262913" y="386119"/>
                  </a:lnTo>
                  <a:lnTo>
                    <a:pt x="2269712" y="381380"/>
                  </a:lnTo>
                  <a:lnTo>
                    <a:pt x="2274367" y="374356"/>
                  </a:lnTo>
                  <a:lnTo>
                    <a:pt x="2276094" y="365759"/>
                  </a:lnTo>
                  <a:close/>
                </a:path>
              </a:pathLst>
            </a:custGeom>
            <a:solidFill>
              <a:srgbClr val="F768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8E078E3F-DD02-48B8-3511-45B3FB32C699}"/>
                </a:ext>
              </a:extLst>
            </p:cNvPr>
            <p:cNvSpPr/>
            <p:nvPr/>
          </p:nvSpPr>
          <p:spPr>
            <a:xfrm>
              <a:off x="6455536" y="1964436"/>
              <a:ext cx="2276475" cy="387985"/>
            </a:xfrm>
            <a:custGeom>
              <a:avLst/>
              <a:gdLst/>
              <a:ahLst/>
              <a:cxnLst/>
              <a:rect l="l" t="t" r="r" b="b"/>
              <a:pathLst>
                <a:path w="2276475" h="387985">
                  <a:moveTo>
                    <a:pt x="0" y="21336"/>
                  </a:moveTo>
                  <a:lnTo>
                    <a:pt x="2254758" y="0"/>
                  </a:lnTo>
                  <a:lnTo>
                    <a:pt x="2262913" y="1619"/>
                  </a:lnTo>
                  <a:lnTo>
                    <a:pt x="2269712" y="6095"/>
                  </a:lnTo>
                  <a:lnTo>
                    <a:pt x="2274367" y="12858"/>
                  </a:lnTo>
                  <a:lnTo>
                    <a:pt x="2276094" y="21335"/>
                  </a:lnTo>
                  <a:lnTo>
                    <a:pt x="2276094" y="365759"/>
                  </a:lnTo>
                  <a:lnTo>
                    <a:pt x="21336" y="387858"/>
                  </a:lnTo>
                  <a:lnTo>
                    <a:pt x="13180" y="386119"/>
                  </a:lnTo>
                  <a:lnTo>
                    <a:pt x="6381" y="381381"/>
                  </a:lnTo>
                  <a:lnTo>
                    <a:pt x="1726" y="374356"/>
                  </a:lnTo>
                  <a:lnTo>
                    <a:pt x="0" y="365760"/>
                  </a:lnTo>
                  <a:lnTo>
                    <a:pt x="0" y="21336"/>
                  </a:lnTo>
                  <a:close/>
                </a:path>
              </a:pathLst>
            </a:custGeom>
            <a:ln w="11137">
              <a:solidFill>
                <a:srgbClr val="F768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1E4DB592-C4F8-BEC6-A409-C96E3258E415}"/>
              </a:ext>
            </a:extLst>
          </p:cNvPr>
          <p:cNvSpPr txBox="1"/>
          <p:nvPr/>
        </p:nvSpPr>
        <p:spPr>
          <a:xfrm>
            <a:off x="6807841" y="1966976"/>
            <a:ext cx="157035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r>
              <a:rPr sz="21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13" name="object 13">
            <a:extLst>
              <a:ext uri="{FF2B5EF4-FFF2-40B4-BE49-F238E27FC236}">
                <a16:creationId xmlns:a16="http://schemas.microsoft.com/office/drawing/2014/main" id="{59C5728E-E49E-D7C9-6D34-185450AA8B94}"/>
              </a:ext>
            </a:extLst>
          </p:cNvPr>
          <p:cNvGrpSpPr/>
          <p:nvPr/>
        </p:nvGrpSpPr>
        <p:grpSpPr>
          <a:xfrm>
            <a:off x="1749964" y="3988073"/>
            <a:ext cx="2287270" cy="400050"/>
            <a:chOff x="1749964" y="3988073"/>
            <a:chExt cx="2287270" cy="400050"/>
          </a:xfrm>
        </p:grpSpPr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84C14234-356C-74EE-3C25-C08257B63F65}"/>
                </a:ext>
              </a:extLst>
            </p:cNvPr>
            <p:cNvSpPr/>
            <p:nvPr/>
          </p:nvSpPr>
          <p:spPr>
            <a:xfrm>
              <a:off x="1755533" y="3993642"/>
              <a:ext cx="2276475" cy="388620"/>
            </a:xfrm>
            <a:custGeom>
              <a:avLst/>
              <a:gdLst/>
              <a:ahLst/>
              <a:cxnLst/>
              <a:rect l="l" t="t" r="r" b="b"/>
              <a:pathLst>
                <a:path w="2276475" h="388620">
                  <a:moveTo>
                    <a:pt x="2276094" y="366522"/>
                  </a:moveTo>
                  <a:lnTo>
                    <a:pt x="2276094" y="22097"/>
                  </a:lnTo>
                  <a:lnTo>
                    <a:pt x="2274367" y="13501"/>
                  </a:lnTo>
                  <a:lnTo>
                    <a:pt x="2269712" y="6476"/>
                  </a:lnTo>
                  <a:lnTo>
                    <a:pt x="2262913" y="1738"/>
                  </a:lnTo>
                  <a:lnTo>
                    <a:pt x="2254758" y="0"/>
                  </a:lnTo>
                  <a:lnTo>
                    <a:pt x="21336" y="0"/>
                  </a:lnTo>
                  <a:lnTo>
                    <a:pt x="12858" y="1738"/>
                  </a:lnTo>
                  <a:lnTo>
                    <a:pt x="6096" y="6477"/>
                  </a:lnTo>
                  <a:lnTo>
                    <a:pt x="1619" y="13501"/>
                  </a:lnTo>
                  <a:lnTo>
                    <a:pt x="0" y="22098"/>
                  </a:lnTo>
                  <a:lnTo>
                    <a:pt x="0" y="366522"/>
                  </a:lnTo>
                  <a:lnTo>
                    <a:pt x="1619" y="375118"/>
                  </a:lnTo>
                  <a:lnTo>
                    <a:pt x="6096" y="382143"/>
                  </a:lnTo>
                  <a:lnTo>
                    <a:pt x="12858" y="386881"/>
                  </a:lnTo>
                  <a:lnTo>
                    <a:pt x="21336" y="388620"/>
                  </a:lnTo>
                  <a:lnTo>
                    <a:pt x="2254758" y="388620"/>
                  </a:lnTo>
                  <a:lnTo>
                    <a:pt x="2262913" y="386881"/>
                  </a:lnTo>
                  <a:lnTo>
                    <a:pt x="2269712" y="382142"/>
                  </a:lnTo>
                  <a:lnTo>
                    <a:pt x="2274367" y="375118"/>
                  </a:lnTo>
                  <a:lnTo>
                    <a:pt x="2276094" y="366522"/>
                  </a:lnTo>
                  <a:close/>
                </a:path>
              </a:pathLst>
            </a:custGeom>
            <a:solidFill>
              <a:srgbClr val="F768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937CE9E8-AAF3-F98C-5EF7-BEAEDC54406C}"/>
                </a:ext>
              </a:extLst>
            </p:cNvPr>
            <p:cNvSpPr/>
            <p:nvPr/>
          </p:nvSpPr>
          <p:spPr>
            <a:xfrm>
              <a:off x="1755533" y="3993642"/>
              <a:ext cx="2276475" cy="388620"/>
            </a:xfrm>
            <a:custGeom>
              <a:avLst/>
              <a:gdLst/>
              <a:ahLst/>
              <a:cxnLst/>
              <a:rect l="l" t="t" r="r" b="b"/>
              <a:pathLst>
                <a:path w="2276475" h="388620">
                  <a:moveTo>
                    <a:pt x="0" y="22098"/>
                  </a:moveTo>
                  <a:lnTo>
                    <a:pt x="2254758" y="0"/>
                  </a:lnTo>
                  <a:lnTo>
                    <a:pt x="2262913" y="1738"/>
                  </a:lnTo>
                  <a:lnTo>
                    <a:pt x="2269712" y="6476"/>
                  </a:lnTo>
                  <a:lnTo>
                    <a:pt x="2274367" y="13501"/>
                  </a:lnTo>
                  <a:lnTo>
                    <a:pt x="2276094" y="22097"/>
                  </a:lnTo>
                  <a:lnTo>
                    <a:pt x="2276094" y="366522"/>
                  </a:lnTo>
                  <a:lnTo>
                    <a:pt x="21336" y="388620"/>
                  </a:lnTo>
                  <a:lnTo>
                    <a:pt x="12858" y="386881"/>
                  </a:lnTo>
                  <a:lnTo>
                    <a:pt x="6096" y="382143"/>
                  </a:lnTo>
                  <a:lnTo>
                    <a:pt x="1619" y="375118"/>
                  </a:lnTo>
                  <a:lnTo>
                    <a:pt x="0" y="366522"/>
                  </a:lnTo>
                  <a:lnTo>
                    <a:pt x="0" y="22098"/>
                  </a:lnTo>
                  <a:close/>
                </a:path>
              </a:pathLst>
            </a:custGeom>
            <a:ln w="11137">
              <a:solidFill>
                <a:srgbClr val="F768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43C71F65-3BB7-FB95-CA0E-30AEE9291751}"/>
              </a:ext>
            </a:extLst>
          </p:cNvPr>
          <p:cNvSpPr txBox="1"/>
          <p:nvPr/>
        </p:nvSpPr>
        <p:spPr>
          <a:xfrm>
            <a:off x="2469013" y="3996944"/>
            <a:ext cx="84772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8366878E-CF1D-894E-7D84-F6C08AC13A0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ts val="1595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5EC683-C73D-2C08-36A1-58C8ED0D5436}"/>
              </a:ext>
            </a:extLst>
          </p:cNvPr>
          <p:cNvSpPr txBox="1"/>
          <p:nvPr/>
        </p:nvSpPr>
        <p:spPr>
          <a:xfrm>
            <a:off x="4134566" y="775783"/>
            <a:ext cx="534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Results and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06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C59EC-41E0-9B9C-37BB-5D1FB1B4F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36EB7AC5-E7D8-2E24-6EE2-14240528579C}"/>
              </a:ext>
            </a:extLst>
          </p:cNvPr>
          <p:cNvSpPr txBox="1"/>
          <p:nvPr/>
        </p:nvSpPr>
        <p:spPr>
          <a:xfrm>
            <a:off x="3452501" y="1347083"/>
            <a:ext cx="378777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85"/>
              </a:lnSpc>
            </a:pPr>
            <a:r>
              <a:rPr sz="315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3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b="1" spc="-10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endParaRPr sz="3150">
              <a:latin typeface="Arial"/>
              <a:cs typeface="Aria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2FBF748E-C733-5152-960F-E6ED5233C5A1}"/>
              </a:ext>
            </a:extLst>
          </p:cNvPr>
          <p:cNvSpPr txBox="1"/>
          <p:nvPr/>
        </p:nvSpPr>
        <p:spPr>
          <a:xfrm>
            <a:off x="2469013" y="3996944"/>
            <a:ext cx="84772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89BF1535-70A0-432A-7962-FA391F9F022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ts val="1595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6196CD-952D-AA5D-E2F0-F949BD59B619}"/>
              </a:ext>
            </a:extLst>
          </p:cNvPr>
          <p:cNvSpPr txBox="1"/>
          <p:nvPr/>
        </p:nvSpPr>
        <p:spPr>
          <a:xfrm>
            <a:off x="4134566" y="775783"/>
            <a:ext cx="534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Results and Discussion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E72199-6B9C-6E16-0305-6606A833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0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A317FE-F55C-3ACF-7A7D-DA9A6404AE6E}"/>
              </a:ext>
            </a:extLst>
          </p:cNvPr>
          <p:cNvSpPr txBox="1"/>
          <p:nvPr/>
        </p:nvSpPr>
        <p:spPr>
          <a:xfrm>
            <a:off x="4119441" y="809625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Research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362F1-BD7F-3FF4-3363-B9F5FD8D0AE9}"/>
              </a:ext>
            </a:extLst>
          </p:cNvPr>
          <p:cNvSpPr txBox="1"/>
          <p:nvPr/>
        </p:nvSpPr>
        <p:spPr>
          <a:xfrm>
            <a:off x="241300" y="1647825"/>
            <a:ext cx="10134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To develop and compare machine learning models</a:t>
            </a:r>
            <a:r>
              <a:rPr lang="en-US" dirty="0"/>
              <a:t> for predicting Parkinson’s disease </a:t>
            </a:r>
            <a:r>
              <a:rPr lang="en-US" i="1" dirty="0"/>
              <a:t>wearing-off</a:t>
            </a:r>
            <a:r>
              <a:rPr lang="en-US" dirty="0"/>
              <a:t> episodes using Garmin-based Victorino dataset after 1 hour.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To deploy the best-performing model</a:t>
            </a:r>
            <a:r>
              <a:rPr lang="en-US" dirty="0"/>
              <a:t> for real-time prediction and integrate it into a user-friendly application for clear result visualization.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To assess behavioral changes in patients</a:t>
            </a:r>
            <a:r>
              <a:rPr lang="en-US" dirty="0"/>
              <a:t> by introducing feedback questions via </a:t>
            </a:r>
            <a:r>
              <a:rPr lang="en-US" dirty="0" err="1"/>
              <a:t>FonLog</a:t>
            </a:r>
            <a:r>
              <a:rPr lang="en-US" dirty="0"/>
              <a:t> based on prediction insights.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9D2C0-584B-E8EB-B482-3A76BF5E41BB}"/>
              </a:ext>
            </a:extLst>
          </p:cNvPr>
          <p:cNvSpPr txBox="1"/>
          <p:nvPr/>
        </p:nvSpPr>
        <p:spPr>
          <a:xfrm>
            <a:off x="10071100" y="660082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2129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A498F-4198-A7CE-0711-118DB91A9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F2CB12-5400-8E27-A9C7-DC7255E1CD90}"/>
              </a:ext>
            </a:extLst>
          </p:cNvPr>
          <p:cNvSpPr txBox="1"/>
          <p:nvPr/>
        </p:nvSpPr>
        <p:spPr>
          <a:xfrm>
            <a:off x="4119441" y="80962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Related 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625697-900B-51DC-CAAA-EC95C74B7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477566"/>
            <a:ext cx="607089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Victorino et al. (2021)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Predicting Parkinson’s Wearing-Off Using Wearables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Garmin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FonLog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up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76.9% balanced accuracy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ML models for real-life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[Applied Sciences, 2021]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Victorino et al. (2022)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Wearing-Off Symptoms via Smart Devices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sleep, steps, drug timing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key indicators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Showed feasibility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commercial trackers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[Procedia Computer Science, 2022]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764D03-7266-74F2-BD40-43D5BB154BC2}"/>
              </a:ext>
            </a:extLst>
          </p:cNvPr>
          <p:cNvSpPr txBox="1"/>
          <p:nvPr/>
        </p:nvSpPr>
        <p:spPr>
          <a:xfrm>
            <a:off x="9766300" y="65246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1053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02254" y="7171332"/>
            <a:ext cx="361546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50" dirty="0">
                <a:latin typeface="Calibri"/>
                <a:cs typeface="Calibri"/>
              </a:rPr>
              <a:t>6</a:t>
            </a:r>
            <a:endParaRPr sz="155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595" y="2547366"/>
            <a:ext cx="6962393" cy="30792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52451" y="1347845"/>
            <a:ext cx="458914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85"/>
              </a:lnSpc>
            </a:pPr>
            <a:r>
              <a:rPr sz="315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31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b="1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150" b="1" spc="-10" dirty="0">
                <a:solidFill>
                  <a:srgbClr val="FFFFFF"/>
                </a:solidFill>
                <a:latin typeface="Arial"/>
                <a:cs typeface="Arial"/>
              </a:rPr>
              <a:t> Process</a:t>
            </a:r>
            <a:endParaRPr sz="31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90635" y="1280922"/>
            <a:ext cx="6314440" cy="999632"/>
          </a:xfrm>
          <a:prstGeom prst="rect">
            <a:avLst/>
          </a:prstGeom>
          <a:solidFill>
            <a:srgbClr val="6125ED"/>
          </a:solidFill>
        </p:spPr>
        <p:txBody>
          <a:bodyPr vert="horz" wrap="square" lIns="0" tIns="298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lang="en-US" dirty="0">
                <a:solidFill>
                  <a:srgbClr val="FFFFFF"/>
                </a:solidFill>
              </a:rPr>
              <a:t>Previously Collected Data </a:t>
            </a:r>
            <a:r>
              <a:rPr spc="-10" dirty="0">
                <a:solidFill>
                  <a:srgbClr val="FFFFFF"/>
                </a:solidFill>
              </a:rPr>
              <a:t>Process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09111" y="2173083"/>
            <a:ext cx="3273019" cy="41402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0820" marR="49530" indent="-198755" algn="just">
              <a:lnSpc>
                <a:spcPts val="2650"/>
              </a:lnSpc>
              <a:spcBef>
                <a:spcPts val="434"/>
              </a:spcBef>
              <a:buFont typeface="Arial MT"/>
              <a:buChar char="•"/>
              <a:tabLst>
                <a:tab pos="212725" algn="l"/>
              </a:tabLst>
            </a:pPr>
            <a:r>
              <a:rPr sz="2450" dirty="0">
                <a:latin typeface="Calibri"/>
                <a:cs typeface="Calibri"/>
              </a:rPr>
              <a:t>PD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patients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who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are 	</a:t>
            </a:r>
            <a:r>
              <a:rPr sz="2450" dirty="0">
                <a:latin typeface="Calibri"/>
                <a:cs typeface="Calibri"/>
              </a:rPr>
              <a:t>aware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of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wearing-</a:t>
            </a:r>
            <a:r>
              <a:rPr sz="2450" spc="-25" dirty="0">
                <a:latin typeface="Calibri"/>
                <a:cs typeface="Calibri"/>
              </a:rPr>
              <a:t>off</a:t>
            </a:r>
            <a:endParaRPr sz="2450" dirty="0">
              <a:latin typeface="Calibri"/>
              <a:cs typeface="Calibri"/>
            </a:endParaRPr>
          </a:p>
          <a:p>
            <a:pPr marL="210820" marR="5080" indent="-198755" algn="just">
              <a:lnSpc>
                <a:spcPct val="90100"/>
              </a:lnSpc>
              <a:spcBef>
                <a:spcPts val="840"/>
              </a:spcBef>
              <a:buFont typeface="Arial MT"/>
              <a:buChar char="•"/>
              <a:tabLst>
                <a:tab pos="212725" algn="l"/>
              </a:tabLst>
            </a:pPr>
            <a:r>
              <a:rPr sz="2450" dirty="0">
                <a:latin typeface="Calibri"/>
                <a:cs typeface="Calibri"/>
              </a:rPr>
              <a:t>PD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participants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-20" dirty="0">
                <a:latin typeface="Calibri"/>
                <a:cs typeface="Calibri"/>
              </a:rPr>
              <a:t>were 	</a:t>
            </a:r>
            <a:r>
              <a:rPr sz="2450" dirty="0">
                <a:latin typeface="Calibri"/>
                <a:cs typeface="Calibri"/>
              </a:rPr>
              <a:t>asked</a:t>
            </a:r>
            <a:r>
              <a:rPr sz="2450" spc="-8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to</a:t>
            </a:r>
            <a:r>
              <a:rPr sz="2450" spc="-7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contribute</a:t>
            </a:r>
            <a:r>
              <a:rPr sz="2450" spc="-75" dirty="0">
                <a:latin typeface="Calibri"/>
                <a:cs typeface="Calibri"/>
              </a:rPr>
              <a:t> </a:t>
            </a:r>
            <a:r>
              <a:rPr lang="en-US" sz="2450" spc="-50" dirty="0">
                <a:latin typeface="Calibri"/>
                <a:cs typeface="Calibri"/>
              </a:rPr>
              <a:t>30 </a:t>
            </a:r>
            <a:r>
              <a:rPr sz="2450" dirty="0">
                <a:latin typeface="Calibri"/>
                <a:cs typeface="Calibri"/>
              </a:rPr>
              <a:t>days’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worth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of</a:t>
            </a:r>
            <a:r>
              <a:rPr sz="2450" spc="-50" dirty="0">
                <a:latin typeface="Calibri"/>
                <a:cs typeface="Calibri"/>
              </a:rPr>
              <a:t> </a:t>
            </a:r>
            <a:r>
              <a:rPr sz="2450" spc="-20" dirty="0">
                <a:latin typeface="Calibri"/>
                <a:cs typeface="Calibri"/>
              </a:rPr>
              <a:t>data</a:t>
            </a:r>
            <a:r>
              <a:rPr lang="en-US" sz="2450" spc="-20" dirty="0">
                <a:latin typeface="Calibri"/>
                <a:cs typeface="Calibri"/>
              </a:rPr>
              <a:t> from 23</a:t>
            </a:r>
            <a:r>
              <a:rPr lang="en-US" sz="2450" spc="-20" baseline="30000" dirty="0">
                <a:latin typeface="Calibri"/>
                <a:cs typeface="Calibri"/>
              </a:rPr>
              <a:t>rd</a:t>
            </a:r>
            <a:r>
              <a:rPr lang="en-US" sz="2450" spc="-20" dirty="0">
                <a:latin typeface="Calibri"/>
                <a:cs typeface="Calibri"/>
              </a:rPr>
              <a:t> February’21 to 24</a:t>
            </a:r>
            <a:r>
              <a:rPr lang="en-US" sz="2450" spc="-20" baseline="30000" dirty="0">
                <a:latin typeface="Calibri"/>
                <a:cs typeface="Calibri"/>
              </a:rPr>
              <a:t>th</a:t>
            </a:r>
            <a:r>
              <a:rPr lang="en-US" sz="2450" spc="-20" dirty="0">
                <a:latin typeface="Calibri"/>
                <a:cs typeface="Calibri"/>
              </a:rPr>
              <a:t> March’21</a:t>
            </a:r>
            <a:endParaRPr sz="2450" dirty="0">
              <a:latin typeface="Calibri"/>
              <a:cs typeface="Calibri"/>
            </a:endParaRPr>
          </a:p>
          <a:p>
            <a:pPr marL="613410" lvl="1" indent="-20002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13410" algn="l"/>
              </a:tabLst>
            </a:pPr>
            <a:r>
              <a:rPr sz="2100" dirty="0">
                <a:latin typeface="Calibri"/>
                <a:cs typeface="Calibri"/>
              </a:rPr>
              <a:t>Wear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fitness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tracker</a:t>
            </a:r>
            <a:endParaRPr sz="2100" dirty="0">
              <a:latin typeface="Calibri"/>
              <a:cs typeface="Calibri"/>
            </a:endParaRPr>
          </a:p>
          <a:p>
            <a:pPr marL="613410" marR="233679" lvl="1" indent="-200660">
              <a:lnSpc>
                <a:spcPts val="2270"/>
              </a:lnSpc>
              <a:spcBef>
                <a:spcPts val="470"/>
              </a:spcBef>
              <a:buFont typeface="Arial MT"/>
              <a:buChar char="•"/>
              <a:tabLst>
                <a:tab pos="613410" algn="l"/>
              </a:tabLst>
            </a:pPr>
            <a:r>
              <a:rPr sz="2100" dirty="0">
                <a:latin typeface="Calibri"/>
                <a:cs typeface="Calibri"/>
              </a:rPr>
              <a:t>Report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wearing-</a:t>
            </a:r>
            <a:r>
              <a:rPr sz="2100" spc="-25" dirty="0">
                <a:latin typeface="Calibri"/>
                <a:cs typeface="Calibri"/>
              </a:rPr>
              <a:t>off</a:t>
            </a:r>
            <a:r>
              <a:rPr lang="en-US" sz="2100" spc="-25" dirty="0">
                <a:latin typeface="Calibri"/>
                <a:cs typeface="Calibri"/>
              </a:rPr>
              <a:t> period and drug intake period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using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lang="en-US" sz="2100" spc="-40" dirty="0">
                <a:latin typeface="Calibri"/>
                <a:cs typeface="Calibri"/>
              </a:rPr>
              <a:t>a </a:t>
            </a:r>
            <a:r>
              <a:rPr sz="2100" spc="-10" dirty="0">
                <a:latin typeface="Calibri"/>
                <a:cs typeface="Calibri"/>
              </a:rPr>
              <a:t>smartphone </a:t>
            </a:r>
            <a:r>
              <a:rPr sz="2100" spc="-25" dirty="0">
                <a:latin typeface="Calibri"/>
                <a:cs typeface="Calibri"/>
              </a:rPr>
              <a:t>app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BD4EE-5F20-54E7-524E-0E7B87B29CA5}"/>
              </a:ext>
            </a:extLst>
          </p:cNvPr>
          <p:cNvSpPr txBox="1"/>
          <p:nvPr/>
        </p:nvSpPr>
        <p:spPr>
          <a:xfrm>
            <a:off x="118802" y="6354710"/>
            <a:ext cx="105745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Victorino, John Noel, et al. "Understanding wearing-off symptoms in Parkinson’s disease patients using wrist-worn fitness tracker and a smartphone." </a:t>
            </a:r>
            <a:r>
              <a:rPr lang="en-US" sz="1400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Procedia Computer Science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196 (2022): 684-691.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BE7E10-40E8-9DB9-6E60-94D5B0B08FF1}"/>
              </a:ext>
            </a:extLst>
          </p:cNvPr>
          <p:cNvSpPr txBox="1"/>
          <p:nvPr/>
        </p:nvSpPr>
        <p:spPr>
          <a:xfrm>
            <a:off x="111270" y="6878945"/>
            <a:ext cx="101055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Victorino, John Noel, et al. "Predicting wearing-off of Parkinson’s disease patients using a wrist-worn fitness tracker and a smartphone: A case study." </a:t>
            </a:r>
            <a:r>
              <a:rPr lang="en-US" sz="1400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Sciences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11.16 (2021): 7354.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3F873A-1BA9-6792-583C-97D53390B8B8}"/>
              </a:ext>
            </a:extLst>
          </p:cNvPr>
          <p:cNvSpPr txBox="1"/>
          <p:nvPr/>
        </p:nvSpPr>
        <p:spPr>
          <a:xfrm>
            <a:off x="3898900" y="791372"/>
            <a:ext cx="5384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Research Method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781" y="2014727"/>
            <a:ext cx="9314688" cy="411099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76351" y="1347845"/>
            <a:ext cx="314134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85"/>
              </a:lnSpc>
            </a:pPr>
            <a:r>
              <a:rPr sz="315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3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b="1" spc="-10" dirty="0">
                <a:solidFill>
                  <a:srgbClr val="FFFFFF"/>
                </a:solidFill>
                <a:latin typeface="Arial"/>
                <a:cs typeface="Arial"/>
              </a:rPr>
              <a:t>Processing</a:t>
            </a:r>
            <a:endParaRPr sz="31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ts val="159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90635" y="1280922"/>
            <a:ext cx="6314440" cy="609600"/>
          </a:xfrm>
          <a:prstGeom prst="rect">
            <a:avLst/>
          </a:prstGeom>
          <a:solidFill>
            <a:srgbClr val="6125ED"/>
          </a:solidFill>
        </p:spPr>
        <p:txBody>
          <a:bodyPr vert="horz" wrap="square" lIns="0" tIns="298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dirty="0">
                <a:solidFill>
                  <a:srgbClr val="FFFFFF"/>
                </a:solidFill>
              </a:rPr>
              <a:t>Data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4EB98-0669-0D13-0141-8D793BBE3D94}"/>
              </a:ext>
            </a:extLst>
          </p:cNvPr>
          <p:cNvSpPr txBox="1"/>
          <p:nvPr/>
        </p:nvSpPr>
        <p:spPr>
          <a:xfrm>
            <a:off x="4244421" y="798508"/>
            <a:ext cx="534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Research Method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B868D-C73C-0906-CE4C-DBDEEC65C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F0BA2EFC-2C1E-7E6D-F60C-40E7F4A973BF}"/>
              </a:ext>
            </a:extLst>
          </p:cNvPr>
          <p:cNvSpPr txBox="1"/>
          <p:nvPr/>
        </p:nvSpPr>
        <p:spPr>
          <a:xfrm>
            <a:off x="3776351" y="1347845"/>
            <a:ext cx="314134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85"/>
              </a:lnSpc>
            </a:pPr>
            <a:r>
              <a:rPr sz="315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3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b="1" spc="-10" dirty="0">
                <a:solidFill>
                  <a:srgbClr val="FFFFFF"/>
                </a:solidFill>
                <a:latin typeface="Arial"/>
                <a:cs typeface="Arial"/>
              </a:rPr>
              <a:t>Processing</a:t>
            </a:r>
            <a:endParaRPr sz="315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31A9624-AAD5-B9D3-D493-38597509C85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ts val="159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C4AD711-6A35-C390-67A2-56E8E94BF3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0635" y="1280922"/>
            <a:ext cx="6314440" cy="514884"/>
          </a:xfrm>
          <a:prstGeom prst="rect">
            <a:avLst/>
          </a:prstGeom>
          <a:solidFill>
            <a:srgbClr val="6125ED"/>
          </a:solidFill>
        </p:spPr>
        <p:txBody>
          <a:bodyPr vert="horz" wrap="square" lIns="0" tIns="298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lang="en-US" dirty="0">
                <a:solidFill>
                  <a:srgbClr val="FFFFFF"/>
                </a:solidFill>
              </a:rPr>
              <a:t>Model Development</a:t>
            </a:r>
            <a:endParaRPr spc="-10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6E68C-685A-DE93-9FFC-66B3D814575C}"/>
              </a:ext>
            </a:extLst>
          </p:cNvPr>
          <p:cNvSpPr txBox="1"/>
          <p:nvPr/>
        </p:nvSpPr>
        <p:spPr>
          <a:xfrm>
            <a:off x="4244421" y="798508"/>
            <a:ext cx="534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Research Method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8F2CED-C8DF-7C54-8C5E-2FB619B4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257" y="2181225"/>
            <a:ext cx="6748862" cy="524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2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9013" y="6385814"/>
            <a:ext cx="1270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50" dirty="0">
                <a:latin typeface="Calibri"/>
                <a:cs typeface="Calibri"/>
              </a:rPr>
              <a:t>7</a:t>
            </a:r>
            <a:endParaRPr sz="155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503572"/>
              </p:ext>
            </p:extLst>
          </p:nvPr>
        </p:nvGraphicFramePr>
        <p:xfrm>
          <a:off x="288448" y="1931435"/>
          <a:ext cx="10116504" cy="4629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0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17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21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25ED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Granularity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25ED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25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6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Heart</a:t>
                      </a:r>
                      <a:r>
                        <a:rPr sz="17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20" dirty="0">
                          <a:latin typeface="Calibri"/>
                          <a:cs typeface="Calibri"/>
                        </a:rPr>
                        <a:t>rate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50" spc="-20" dirty="0">
                          <a:latin typeface="Calibri"/>
                          <a:cs typeface="Calibri"/>
                        </a:rPr>
                        <a:t>15-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second</a:t>
                      </a:r>
                      <a:r>
                        <a:rPr sz="175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interval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Beats</a:t>
                      </a:r>
                      <a:r>
                        <a:rPr sz="175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175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minute</a:t>
                      </a:r>
                      <a:r>
                        <a:rPr sz="175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(bpm)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6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50" spc="-10" dirty="0">
                          <a:latin typeface="Calibri"/>
                          <a:cs typeface="Calibri"/>
                        </a:rPr>
                        <a:t>Steps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50" spc="-20" dirty="0">
                          <a:latin typeface="Calibri"/>
                          <a:cs typeface="Calibri"/>
                        </a:rPr>
                        <a:t>15-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minute</a:t>
                      </a:r>
                      <a:r>
                        <a:rPr sz="175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interval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50" spc="-10" dirty="0">
                          <a:latin typeface="Calibri"/>
                          <a:cs typeface="Calibri"/>
                        </a:rPr>
                        <a:t>Cumulative</a:t>
                      </a:r>
                      <a:r>
                        <a:rPr sz="17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count</a:t>
                      </a:r>
                      <a:r>
                        <a:rPr sz="175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175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interval</a:t>
                      </a:r>
                      <a:r>
                        <a:rPr sz="17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(minimum:</a:t>
                      </a:r>
                      <a:r>
                        <a:rPr sz="1750" spc="-25" dirty="0">
                          <a:latin typeface="Calibri"/>
                          <a:cs typeface="Calibri"/>
                        </a:rPr>
                        <a:t> 0)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657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Stress</a:t>
                      </a:r>
                      <a:r>
                        <a:rPr sz="175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20" dirty="0">
                          <a:latin typeface="Calibri"/>
                          <a:cs typeface="Calibri"/>
                        </a:rPr>
                        <a:t>score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50" spc="-20" dirty="0">
                          <a:latin typeface="Calibri"/>
                          <a:cs typeface="Calibri"/>
                        </a:rPr>
                        <a:t>3-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minute</a:t>
                      </a:r>
                      <a:r>
                        <a:rPr sz="175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interval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Estimated</a:t>
                      </a:r>
                      <a:r>
                        <a:rPr sz="17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stress</a:t>
                      </a:r>
                      <a:r>
                        <a:rPr sz="17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score</a:t>
                      </a:r>
                      <a:r>
                        <a:rPr sz="175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(0</a:t>
                      </a:r>
                      <a:r>
                        <a:rPr sz="175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75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20" dirty="0">
                          <a:latin typeface="Calibri"/>
                          <a:cs typeface="Calibri"/>
                        </a:rPr>
                        <a:t>100)</a:t>
                      </a:r>
                      <a:endParaRPr sz="1750" dirty="0">
                        <a:latin typeface="Calibri"/>
                        <a:cs typeface="Calibri"/>
                      </a:endParaRPr>
                    </a:p>
                    <a:p>
                      <a:pPr marL="326390" indent="-250825">
                        <a:lnSpc>
                          <a:spcPct val="100000"/>
                        </a:lnSpc>
                        <a:spcBef>
                          <a:spcPts val="30"/>
                        </a:spcBef>
                        <a:buFont typeface="Arial MT"/>
                        <a:buChar char="•"/>
                        <a:tabLst>
                          <a:tab pos="326390" algn="l"/>
                        </a:tabLst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7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7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25</a:t>
                      </a:r>
                      <a:r>
                        <a:rPr sz="2625" baseline="3174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sz="2625" spc="-75" baseline="317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Resting</a:t>
                      </a:r>
                      <a:r>
                        <a:rPr sz="1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state</a:t>
                      </a:r>
                      <a:endParaRPr sz="1750" dirty="0">
                        <a:latin typeface="Calibri"/>
                        <a:cs typeface="Calibri"/>
                      </a:endParaRPr>
                    </a:p>
                    <a:p>
                      <a:pPr marL="326390" indent="-25082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26390" algn="l"/>
                        </a:tabLst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26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50</a:t>
                      </a:r>
                      <a:r>
                        <a:rPr sz="2625" baseline="3174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sz="2625" spc="-30" baseline="317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Low</a:t>
                      </a:r>
                      <a:r>
                        <a:rPr sz="1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stress</a:t>
                      </a:r>
                      <a:endParaRPr sz="1750" dirty="0">
                        <a:latin typeface="Calibri"/>
                        <a:cs typeface="Calibri"/>
                      </a:endParaRPr>
                    </a:p>
                    <a:p>
                      <a:pPr marL="326390" indent="-25082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326390" algn="l"/>
                        </a:tabLst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51</a:t>
                      </a:r>
                      <a:r>
                        <a:rPr sz="17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7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75</a:t>
                      </a:r>
                      <a:r>
                        <a:rPr sz="2625" baseline="3174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sz="2625" spc="-60" baseline="317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Medium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 stress</a:t>
                      </a:r>
                      <a:endParaRPr sz="1750" dirty="0">
                        <a:latin typeface="Calibri"/>
                        <a:cs typeface="Calibri"/>
                      </a:endParaRPr>
                    </a:p>
                    <a:p>
                      <a:pPr marL="326390" indent="-250825">
                        <a:lnSpc>
                          <a:spcPts val="209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326390" algn="l"/>
                        </a:tabLst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76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7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100</a:t>
                      </a:r>
                      <a:r>
                        <a:rPr sz="2625" baseline="3174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sz="2625" spc="-30" baseline="317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High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stress</a:t>
                      </a:r>
                      <a:endParaRPr sz="1750" dirty="0">
                        <a:latin typeface="Calibri"/>
                        <a:cs typeface="Calibri"/>
                      </a:endParaRPr>
                    </a:p>
                    <a:p>
                      <a:pPr marL="326390" indent="-250825">
                        <a:lnSpc>
                          <a:spcPts val="2090"/>
                        </a:lnSpc>
                        <a:buFont typeface="Arial MT"/>
                        <a:buChar char="•"/>
                        <a:tabLst>
                          <a:tab pos="326390" algn="l"/>
                        </a:tabLst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-1:</a:t>
                      </a:r>
                      <a:r>
                        <a:rPr sz="175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75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enough</a:t>
                      </a:r>
                      <a:r>
                        <a:rPr sz="175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7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75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detect</a:t>
                      </a:r>
                      <a:r>
                        <a:rPr sz="17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stress</a:t>
                      </a:r>
                      <a:endParaRPr sz="1750" dirty="0">
                        <a:latin typeface="Calibri"/>
                        <a:cs typeface="Calibri"/>
                      </a:endParaRPr>
                    </a:p>
                    <a:p>
                      <a:pPr marL="326390" indent="-25082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326390" algn="l"/>
                        </a:tabLst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-2:</a:t>
                      </a:r>
                      <a:r>
                        <a:rPr sz="17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too</a:t>
                      </a:r>
                      <a:r>
                        <a:rPr sz="175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much</a:t>
                      </a:r>
                      <a:r>
                        <a:rPr sz="1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motion</a:t>
                      </a:r>
                      <a:endParaRPr sz="175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2086">
                <a:tc>
                  <a:txBody>
                    <a:bodyPr/>
                    <a:lstStyle/>
                    <a:p>
                      <a:pPr marL="75565" marR="3498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Sleep</a:t>
                      </a:r>
                      <a:r>
                        <a:rPr sz="175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classification</a:t>
                      </a:r>
                      <a:r>
                        <a:rPr sz="175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5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Sleep</a:t>
                      </a:r>
                      <a:r>
                        <a:rPr sz="175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period</a:t>
                      </a:r>
                      <a:endParaRPr sz="175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175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calendar</a:t>
                      </a:r>
                      <a:r>
                        <a:rPr sz="175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20" dirty="0">
                          <a:latin typeface="Calibri"/>
                          <a:cs typeface="Calibri"/>
                        </a:rPr>
                        <a:t>date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Start</a:t>
                      </a:r>
                      <a:r>
                        <a:rPr sz="17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7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end</a:t>
                      </a:r>
                      <a:r>
                        <a:rPr sz="175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7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17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sleep</a:t>
                      </a:r>
                      <a:r>
                        <a:rPr sz="17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classification</a:t>
                      </a:r>
                      <a:endParaRPr sz="1750" dirty="0">
                        <a:latin typeface="Calibri"/>
                        <a:cs typeface="Calibri"/>
                      </a:endParaRPr>
                    </a:p>
                    <a:p>
                      <a:pPr marL="326390" indent="-25082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26390" algn="l"/>
                        </a:tabLst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Light</a:t>
                      </a:r>
                      <a:r>
                        <a:rPr sz="175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20" dirty="0">
                          <a:latin typeface="Calibri"/>
                          <a:cs typeface="Calibri"/>
                        </a:rPr>
                        <a:t>sleep</a:t>
                      </a:r>
                      <a:endParaRPr sz="1750" dirty="0">
                        <a:latin typeface="Calibri"/>
                        <a:cs typeface="Calibri"/>
                      </a:endParaRPr>
                    </a:p>
                    <a:p>
                      <a:pPr marL="326390" indent="-25082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326390" algn="l"/>
                        </a:tabLst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Rapid</a:t>
                      </a:r>
                      <a:r>
                        <a:rPr sz="175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eye</a:t>
                      </a:r>
                      <a:r>
                        <a:rPr sz="175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movement</a:t>
                      </a:r>
                      <a:r>
                        <a:rPr sz="175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(REM)</a:t>
                      </a:r>
                      <a:r>
                        <a:rPr sz="175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sleep</a:t>
                      </a:r>
                      <a:endParaRPr sz="1750" dirty="0">
                        <a:latin typeface="Calibri"/>
                        <a:cs typeface="Calibri"/>
                      </a:endParaRPr>
                    </a:p>
                    <a:p>
                      <a:pPr marL="326390" indent="-25082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326390" algn="l"/>
                        </a:tabLst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Deep</a:t>
                      </a:r>
                      <a:r>
                        <a:rPr sz="175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20" dirty="0">
                          <a:latin typeface="Calibri"/>
                          <a:cs typeface="Calibri"/>
                        </a:rPr>
                        <a:t>sleep</a:t>
                      </a:r>
                      <a:endParaRPr lang="en-US" sz="1750" spc="-20" dirty="0">
                        <a:latin typeface="Calibri"/>
                        <a:cs typeface="Calibri"/>
                      </a:endParaRPr>
                    </a:p>
                    <a:p>
                      <a:pPr marL="326390" indent="-25082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326390" algn="l"/>
                        </a:tabLst>
                      </a:pPr>
                      <a:r>
                        <a:rPr lang="en-US" sz="1750" spc="-20" dirty="0">
                          <a:latin typeface="Calibri"/>
                          <a:cs typeface="Calibri"/>
                        </a:rPr>
                        <a:t>Awake</a:t>
                      </a:r>
                      <a:endParaRPr sz="175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8448" y="6560785"/>
            <a:ext cx="980056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marR="5080" indent="-23939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Garmin,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‘vívosmart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4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-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Heart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Rate</a:t>
            </a:r>
            <a:r>
              <a:rPr sz="1400" spc="-10" dirty="0">
                <a:latin typeface="Calibri"/>
                <a:cs typeface="Calibri"/>
              </a:rPr>
              <a:t> Variability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Stress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Level’,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Heart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Rate</a:t>
            </a:r>
            <a:r>
              <a:rPr sz="1400" i="1" spc="-20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Variability </a:t>
            </a:r>
            <a:r>
              <a:rPr sz="1400" i="1" dirty="0">
                <a:latin typeface="Calibri"/>
                <a:cs typeface="Calibri"/>
              </a:rPr>
              <a:t>and</a:t>
            </a:r>
            <a:r>
              <a:rPr sz="1400" i="1" spc="-20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Stress</a:t>
            </a:r>
            <a:r>
              <a:rPr sz="1400" i="1" spc="-2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Level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Oct.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2020.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Accessed: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Apr.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06,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2021.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[Online].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Available: </a:t>
            </a:r>
            <a:r>
              <a:rPr sz="1400" u="sng" spc="-10" dirty="0">
                <a:solidFill>
                  <a:srgbClr val="0562C1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</a:rPr>
              <a:t>https://www8.garmin.com/manuals/webhelp/vivosmart4/EN-US/GUID-9282196F-D969-404D-B678-F48A13D8D0CB.html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2495" y="1347083"/>
            <a:ext cx="541274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85"/>
              </a:lnSpc>
            </a:pPr>
            <a:r>
              <a:rPr sz="3150" b="1" dirty="0">
                <a:solidFill>
                  <a:srgbClr val="FFFFFF"/>
                </a:solidFill>
                <a:latin typeface="Arial"/>
                <a:cs typeface="Arial"/>
              </a:rPr>
              <a:t>Garmin</a:t>
            </a:r>
            <a:r>
              <a:rPr sz="31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b="1" dirty="0">
                <a:solidFill>
                  <a:srgbClr val="FFFFFF"/>
                </a:solidFill>
                <a:latin typeface="Arial"/>
                <a:cs typeface="Arial"/>
              </a:rPr>
              <a:t>vivosmart4</a:t>
            </a:r>
            <a:r>
              <a:rPr sz="31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b="1" spc="-10" dirty="0">
                <a:solidFill>
                  <a:srgbClr val="FFFFFF"/>
                </a:solidFill>
                <a:latin typeface="Arial"/>
                <a:cs typeface="Arial"/>
              </a:rPr>
              <a:t>Datasets</a:t>
            </a:r>
            <a:endParaRPr sz="31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91397" y="1280922"/>
            <a:ext cx="6318250" cy="608965"/>
          </a:xfrm>
          <a:prstGeom prst="rect">
            <a:avLst/>
          </a:prstGeom>
          <a:solidFill>
            <a:srgbClr val="6125ED"/>
          </a:solidFill>
        </p:spPr>
        <p:txBody>
          <a:bodyPr vert="horz" wrap="square" lIns="0" tIns="28575" rIns="0" bIns="0" rtlCol="0">
            <a:spAutoFit/>
          </a:bodyPr>
          <a:lstStyle/>
          <a:p>
            <a:pPr marL="450850">
              <a:lnSpc>
                <a:spcPct val="100000"/>
              </a:lnSpc>
              <a:spcBef>
                <a:spcPts val="225"/>
              </a:spcBef>
            </a:pPr>
            <a:r>
              <a:rPr dirty="0">
                <a:solidFill>
                  <a:srgbClr val="FFFFFF"/>
                </a:solidFill>
              </a:rPr>
              <a:t>Garmin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vivosmart4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Datasets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BCB243-2EF0-DDA5-4848-DA8091519EE4}"/>
              </a:ext>
            </a:extLst>
          </p:cNvPr>
          <p:cNvSpPr txBox="1"/>
          <p:nvPr/>
        </p:nvSpPr>
        <p:spPr>
          <a:xfrm>
            <a:off x="4356100" y="829345"/>
            <a:ext cx="534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Experiments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51D415-4899-6CA8-123F-DD24C9746B0D}"/>
              </a:ext>
            </a:extLst>
          </p:cNvPr>
          <p:cNvSpPr txBox="1"/>
          <p:nvPr/>
        </p:nvSpPr>
        <p:spPr>
          <a:xfrm>
            <a:off x="10059560" y="68148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5597</TotalTime>
  <Words>3552</Words>
  <Application>Microsoft Office PowerPoint</Application>
  <PresentationFormat>Custom</PresentationFormat>
  <Paragraphs>730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Arial MT</vt:lpstr>
      <vt:lpstr>Calibri</vt:lpstr>
      <vt:lpstr>Calibri Light</vt:lpstr>
      <vt:lpstr>Cambria</vt:lpstr>
      <vt:lpstr>Times New Roman</vt:lpstr>
      <vt:lpstr>Wingdings</vt:lpstr>
      <vt:lpstr>Office Theme</vt:lpstr>
      <vt:lpstr>WIP : Parkinson’s wearing-off Detection: Forecasting, App Design, and Behavior Feedback</vt:lpstr>
      <vt:lpstr>Parkinson’s Disease (PD)</vt:lpstr>
      <vt:lpstr>Wearing-Off Phenomenon (WO)</vt:lpstr>
      <vt:lpstr>PowerPoint Presentation</vt:lpstr>
      <vt:lpstr>PowerPoint Presentation</vt:lpstr>
      <vt:lpstr>Previously Collected Data Process</vt:lpstr>
      <vt:lpstr>Data Processing</vt:lpstr>
      <vt:lpstr>Model Development</vt:lpstr>
      <vt:lpstr>Garmin vivosmart4 Datasets</vt:lpstr>
      <vt:lpstr>Smartphone Application Dataset</vt:lpstr>
      <vt:lpstr>Participant Demographics </vt:lpstr>
      <vt:lpstr>Best hyperparameter configuration performance on the validation set</vt:lpstr>
      <vt:lpstr>Comparison of learning algorithm performance on the validation set using the CI best pipeline </vt:lpstr>
      <vt:lpstr>Average performance of best model on the test set using the CI best pipeline + GB best model using final Pipeline </vt:lpstr>
      <vt:lpstr>Permutation feature importance for the CI best pipeline + GB best model using final pipeline</vt:lpstr>
      <vt:lpstr>CONFUSION MATRIXs</vt:lpstr>
      <vt:lpstr>Future Work</vt:lpstr>
      <vt:lpstr>THANK YOU</vt:lpstr>
      <vt:lpstr>Models Considered</vt:lpstr>
      <vt:lpstr>Models Considered</vt:lpstr>
      <vt:lpstr>CNN Model</vt:lpstr>
      <vt:lpstr>PowerPoint Presentation</vt:lpstr>
      <vt:lpstr>Participants’ Demographics</vt:lpstr>
      <vt:lpstr>Can a wrist-worn fitness tracker datasets be used to forecast wearing-off in the next hour?</vt:lpstr>
      <vt:lpstr>Can a wrist-worn fitness tracker datasets be used to forecast wearing-off in the next hour?</vt:lpstr>
      <vt:lpstr>Which among the six deep learning architectures performed well in forecasting wearing-off in the next hour?</vt:lpstr>
      <vt:lpstr>Discussion</vt:lpstr>
      <vt:lpstr>Discussion</vt:lpstr>
      <vt:lpstr>Related Works: Detecting Wearing-Off</vt:lpstr>
      <vt:lpstr>Related Works: Non-Motor Aspect of PD &amp; WO</vt:lpstr>
      <vt:lpstr>Sleep Features</vt:lpstr>
      <vt:lpstr>Conclusion</vt:lpstr>
      <vt:lpstr>Current Landscape in Detecting PD symptoms or wearing-off</vt:lpstr>
      <vt:lpstr>Executive Summary</vt:lpstr>
      <vt:lpstr>Garmin vivosmart4</vt:lpstr>
      <vt:lpstr>FonLog Smartphone Application Dataset</vt:lpstr>
      <vt:lpstr>Model Development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ABC 2022 Presentation</dc:title>
  <dc:creator>tom_i</dc:creator>
  <cp:lastModifiedBy>Kanika Gupta</cp:lastModifiedBy>
  <cp:revision>133</cp:revision>
  <dcterms:created xsi:type="dcterms:W3CDTF">2025-06-10T04:44:54Z</dcterms:created>
  <dcterms:modified xsi:type="dcterms:W3CDTF">2025-06-30T11:41:07Z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2025-05-20T00:00:00Z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2025-06-10T00:00:00Z</vt:filetime>
  </property>
  <property fmtid="{D5CDD505-2E9C-101B-9397-08002B2CF9AE}" pid="5" name="Producer">
    <vt:lpwstr>Acrobat Distiller 25.0 (Windows)</vt:lpwstr>
  </property>
</Properties>
</file>