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1.xml" ContentType="application/vnd.ms-office.chartex+xml"/>
  <Override PartName="/ppt/charts/style8.xml" ContentType="application/vnd.ms-office.chartstyle+xml"/>
  <Override PartName="/ppt/charts/colors8.xml" ContentType="application/vnd.ms-office.chartcolorstyle+xml"/>
  <Override PartName="/ppt/charts/chartEx2.xml" ContentType="application/vnd.ms-office.chartex+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3.xml" ContentType="application/vnd.ms-office.chartex+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8" r:id="rId3"/>
    <p:sldId id="259" r:id="rId4"/>
    <p:sldId id="260" r:id="rId5"/>
    <p:sldId id="261" r:id="rId6"/>
    <p:sldId id="263"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Lenovo\Downloads\data%20BDM.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ownloads\data%20BDM.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ownloads\Project%20Purchase%20II%20(3).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ownloads\data%20BDM.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ownloads\data%20BDM.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ovo\Downloads\data%20BDM.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enovo\Downloads\data%20BDM.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enovo\Downloads\data%20BDM.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enovo\Downloads\data%20BDM.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Lenovo\Desktop\IITM\BDM\data%20BDM.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Lenovo\Desktop\IITM\BDM\data%20BDM.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Lenovo\Downloads\data%20BD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sz="2400" dirty="0">
                <a:latin typeface="Times New Roman" panose="02020603050405020304" pitchFamily="18" charset="0"/>
                <a:cs typeface="Times New Roman" panose="02020603050405020304" pitchFamily="18" charset="0"/>
              </a:rPr>
              <a:t>Revenue Analysis</a:t>
            </a:r>
          </a:p>
        </c:rich>
      </c:tx>
      <c:layout>
        <c:manualLayout>
          <c:xMode val="edge"/>
          <c:yMode val="edge"/>
          <c:x val="0.35368988323182721"/>
          <c:y val="2.1732773548534645E-2"/>
        </c:manualLayout>
      </c:layout>
      <c:overlay val="0"/>
      <c:spPr>
        <a:noFill/>
        <a:ln>
          <a:noFill/>
        </a:ln>
        <a:effectLst/>
      </c:spPr>
    </c:title>
    <c:autoTitleDeleted val="0"/>
    <c:plotArea>
      <c:layout>
        <c:manualLayout>
          <c:layoutTarget val="inner"/>
          <c:xMode val="edge"/>
          <c:yMode val="edge"/>
          <c:x val="0.18237440414271899"/>
          <c:y val="0.13317153755676805"/>
          <c:w val="0.77831411171826748"/>
          <c:h val="0.71530082987551868"/>
        </c:manualLayout>
      </c:layout>
      <c:barChart>
        <c:barDir val="col"/>
        <c:grouping val="clustered"/>
        <c:varyColors val="0"/>
        <c:ser>
          <c:idx val="0"/>
          <c:order val="0"/>
          <c:tx>
            <c:strRef>
              <c:f>'2021-22'!$I$18</c:f>
              <c:strCache>
                <c:ptCount val="1"/>
                <c:pt idx="0">
                  <c:v>Total Revenue</c:v>
                </c:pt>
              </c:strCache>
            </c:strRef>
          </c:tx>
          <c:spPr>
            <a:solidFill>
              <a:schemeClr val="accent1"/>
            </a:solidFill>
            <a:ln>
              <a:noFill/>
            </a:ln>
            <a:effectLst/>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'2021-22'!$I$19:$I$22</c:f>
              <c:numCache>
                <c:formatCode>[$₹-4009]\ #,##0</c:formatCode>
                <c:ptCount val="4"/>
                <c:pt idx="0">
                  <c:v>2645802</c:v>
                </c:pt>
                <c:pt idx="1">
                  <c:v>2758498</c:v>
                </c:pt>
                <c:pt idx="2">
                  <c:v>7328152</c:v>
                </c:pt>
                <c:pt idx="3">
                  <c:v>11343692</c:v>
                </c:pt>
              </c:numCache>
            </c:numRef>
          </c:val>
          <c:extLst>
            <c:ext xmlns:c16="http://schemas.microsoft.com/office/drawing/2014/chart" uri="{C3380CC4-5D6E-409C-BE32-E72D297353CC}">
              <c16:uniqueId val="{00000000-04AA-43C8-B3E9-CDBA0EDA6B01}"/>
            </c:ext>
          </c:extLst>
        </c:ser>
        <c:ser>
          <c:idx val="1"/>
          <c:order val="1"/>
          <c:tx>
            <c:strRef>
              <c:f>'2021-22'!$J$18</c:f>
              <c:strCache>
                <c:ptCount val="1"/>
                <c:pt idx="0">
                  <c:v>FY</c:v>
                </c:pt>
              </c:strCache>
            </c:strRef>
          </c:tx>
          <c:spPr>
            <a:solidFill>
              <a:schemeClr val="accent2"/>
            </a:solidFill>
            <a:ln>
              <a:noFill/>
            </a:ln>
            <a:effectLst/>
          </c:spPr>
          <c:invertIfNegative val="0"/>
          <c:dLbls>
            <c:delete val="1"/>
          </c:dLbls>
          <c:val>
            <c:numRef>
              <c:f>'2021-22'!$J$19:$J$22</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04AA-43C8-B3E9-CDBA0EDA6B01}"/>
            </c:ext>
          </c:extLst>
        </c:ser>
        <c:dLbls>
          <c:dLblPos val="outEnd"/>
          <c:showLegendKey val="0"/>
          <c:showVal val="1"/>
          <c:showCatName val="0"/>
          <c:showSerName val="0"/>
          <c:showPercent val="0"/>
          <c:showBubbleSize val="0"/>
        </c:dLbls>
        <c:gapWidth val="214"/>
        <c:overlap val="-28"/>
        <c:axId val="73373568"/>
        <c:axId val="73396224"/>
      </c:barChart>
      <c:catAx>
        <c:axId val="73373568"/>
        <c:scaling>
          <c:orientation val="minMax"/>
        </c:scaling>
        <c:delete val="1"/>
        <c:axPos val="b"/>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sz="1400" dirty="0">
                    <a:latin typeface="Times New Roman" panose="02020603050405020304" pitchFamily="18" charset="0"/>
                    <a:cs typeface="Times New Roman" panose="02020603050405020304" pitchFamily="18" charset="0"/>
                  </a:rPr>
                  <a:t>Financial</a:t>
                </a:r>
                <a:r>
                  <a:rPr lang="en-US" sz="1400" baseline="0" dirty="0">
                    <a:latin typeface="Times New Roman" panose="02020603050405020304" pitchFamily="18" charset="0"/>
                    <a:cs typeface="Times New Roman" panose="02020603050405020304" pitchFamily="18" charset="0"/>
                  </a:rPr>
                  <a:t> Year</a:t>
                </a:r>
                <a:endParaRPr lang="en-US" sz="1400" dirty="0">
                  <a:latin typeface="Times New Roman" panose="02020603050405020304" pitchFamily="18" charset="0"/>
                  <a:cs typeface="Times New Roman" panose="02020603050405020304" pitchFamily="18" charset="0"/>
                </a:endParaRPr>
              </a:p>
            </c:rich>
          </c:tx>
          <c:layout>
            <c:manualLayout>
              <c:xMode val="edge"/>
              <c:yMode val="edge"/>
              <c:x val="0.45312313180235336"/>
              <c:y val="0.90473992877446341"/>
            </c:manualLayout>
          </c:layout>
          <c:overlay val="0"/>
          <c:spPr>
            <a:noFill/>
            <a:ln>
              <a:noFill/>
            </a:ln>
            <a:effectLst/>
          </c:spPr>
        </c:title>
        <c:numFmt formatCode="General" sourceLinked="1"/>
        <c:majorTickMark val="none"/>
        <c:minorTickMark val="none"/>
        <c:tickLblPos val="nextTo"/>
        <c:crossAx val="73396224"/>
        <c:crosses val="autoZero"/>
        <c:auto val="0"/>
        <c:lblAlgn val="ctr"/>
        <c:lblOffset val="100"/>
        <c:noMultiLvlLbl val="0"/>
      </c:catAx>
      <c:valAx>
        <c:axId val="73396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sz="1400" dirty="0">
                    <a:latin typeface="Times New Roman" panose="02020603050405020304" pitchFamily="18" charset="0"/>
                    <a:cs typeface="Times New Roman" panose="02020603050405020304" pitchFamily="18" charset="0"/>
                  </a:rPr>
                  <a:t>Revenue</a:t>
                </a:r>
              </a:p>
            </c:rich>
          </c:tx>
          <c:overlay val="0"/>
          <c:spPr>
            <a:noFill/>
            <a:ln>
              <a:noFill/>
            </a:ln>
            <a:effectLst/>
          </c:spPr>
        </c:title>
        <c:numFmt formatCode="[$₹-4009]\ #,##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337356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dirty="0">
                <a:latin typeface="Times New Roman" panose="02020603050405020304" pitchFamily="18" charset="0"/>
                <a:cs typeface="Times New Roman" panose="02020603050405020304" pitchFamily="18" charset="0"/>
              </a:rPr>
              <a:t>Volume</a:t>
            </a:r>
            <a:r>
              <a:rPr lang="en-US" sz="2400" baseline="0" dirty="0">
                <a:latin typeface="Times New Roman" panose="02020603050405020304" pitchFamily="18" charset="0"/>
                <a:cs typeface="Times New Roman" panose="02020603050405020304" pitchFamily="18" charset="0"/>
              </a:rPr>
              <a:t> Analysis</a:t>
            </a:r>
            <a:endParaRPr lang="en-US" sz="2400" dirty="0">
              <a:latin typeface="Times New Roman" panose="02020603050405020304" pitchFamily="18" charset="0"/>
              <a:cs typeface="Times New Roman" panose="02020603050405020304" pitchFamily="18" charset="0"/>
            </a:endParaRPr>
          </a:p>
        </c:rich>
      </c:tx>
      <c:layout>
        <c:manualLayout>
          <c:xMode val="edge"/>
          <c:yMode val="edge"/>
          <c:x val="0.30656089630587219"/>
          <c:y val="4.149377593360995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27449367336545"/>
          <c:y val="0.15455145064854445"/>
          <c:w val="0.83336232224703255"/>
          <c:h val="0.68906459306694545"/>
        </c:manualLayout>
      </c:layout>
      <c:barChart>
        <c:barDir val="col"/>
        <c:grouping val="clustered"/>
        <c:varyColors val="0"/>
        <c:ser>
          <c:idx val="0"/>
          <c:order val="0"/>
          <c:tx>
            <c:strRef>
              <c:f>'volume pareto 2021-22'!$C$110</c:f>
              <c:strCache>
                <c:ptCount val="1"/>
                <c:pt idx="0">
                  <c:v>Volume of Sales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'volume pareto 2021-22'!$B$111:$B$114</c:f>
              <c:strCache>
                <c:ptCount val="4"/>
                <c:pt idx="0">
                  <c:v>2018-19</c:v>
                </c:pt>
                <c:pt idx="1">
                  <c:v>2019-20</c:v>
                </c:pt>
                <c:pt idx="2">
                  <c:v>2020-21</c:v>
                </c:pt>
                <c:pt idx="3">
                  <c:v>2021-22</c:v>
                </c:pt>
              </c:strCache>
            </c:strRef>
          </c:cat>
          <c:val>
            <c:numRef>
              <c:f>'volume pareto 2021-22'!$C$111:$C$114</c:f>
              <c:numCache>
                <c:formatCode>General</c:formatCode>
                <c:ptCount val="4"/>
                <c:pt idx="0">
                  <c:v>790</c:v>
                </c:pt>
                <c:pt idx="1">
                  <c:v>683</c:v>
                </c:pt>
                <c:pt idx="2">
                  <c:v>1773</c:v>
                </c:pt>
                <c:pt idx="3">
                  <c:v>1951</c:v>
                </c:pt>
              </c:numCache>
            </c:numRef>
          </c:val>
          <c:extLst>
            <c:ext xmlns:c16="http://schemas.microsoft.com/office/drawing/2014/chart" uri="{C3380CC4-5D6E-409C-BE32-E72D297353CC}">
              <c16:uniqueId val="{00000000-C872-4E52-AC88-9EA78555CA13}"/>
            </c:ext>
          </c:extLst>
        </c:ser>
        <c:dLbls>
          <c:dLblPos val="outEnd"/>
          <c:showLegendKey val="0"/>
          <c:showVal val="1"/>
          <c:showCatName val="0"/>
          <c:showSerName val="0"/>
          <c:showPercent val="0"/>
          <c:showBubbleSize val="0"/>
        </c:dLbls>
        <c:gapWidth val="219"/>
        <c:overlap val="-27"/>
        <c:axId val="1385189632"/>
        <c:axId val="1385184224"/>
      </c:barChart>
      <c:catAx>
        <c:axId val="13851896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latin typeface="Times New Roman" panose="02020603050405020304" pitchFamily="18" charset="0"/>
                    <a:cs typeface="Times New Roman" panose="02020603050405020304" pitchFamily="18" charset="0"/>
                  </a:rPr>
                  <a:t>Financial</a:t>
                </a:r>
                <a:r>
                  <a:rPr lang="en-US" sz="1400" baseline="0" dirty="0">
                    <a:latin typeface="Times New Roman" panose="02020603050405020304" pitchFamily="18" charset="0"/>
                    <a:cs typeface="Times New Roman" panose="02020603050405020304" pitchFamily="18" charset="0"/>
                  </a:rPr>
                  <a:t> Year</a:t>
                </a:r>
                <a:endParaRPr lang="en-US" sz="1400" dirty="0">
                  <a:latin typeface="Times New Roman" panose="02020603050405020304" pitchFamily="18" charset="0"/>
                  <a:cs typeface="Times New Roman" panose="02020603050405020304" pitchFamily="18" charset="0"/>
                </a:endParaRPr>
              </a:p>
            </c:rich>
          </c:tx>
          <c:layout>
            <c:manualLayout>
              <c:xMode val="edge"/>
              <c:yMode val="edge"/>
              <c:x val="0.46605352609612322"/>
              <c:y val="0.9215377609697128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5184224"/>
        <c:crosses val="autoZero"/>
        <c:auto val="1"/>
        <c:lblAlgn val="ctr"/>
        <c:lblOffset val="100"/>
        <c:noMultiLvlLbl val="0"/>
      </c:catAx>
      <c:valAx>
        <c:axId val="1385184224"/>
        <c:scaling>
          <c:orientation val="minMax"/>
          <c:max val="2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latin typeface="Times New Roman" panose="02020603050405020304" pitchFamily="18" charset="0"/>
                    <a:cs typeface="Times New Roman" panose="02020603050405020304" pitchFamily="18" charset="0"/>
                  </a:rPr>
                  <a:t>Volume</a:t>
                </a:r>
                <a:r>
                  <a:rPr lang="en-US" sz="1400" baseline="0" dirty="0">
                    <a:latin typeface="Times New Roman" panose="02020603050405020304" pitchFamily="18" charset="0"/>
                    <a:cs typeface="Times New Roman" panose="02020603050405020304" pitchFamily="18" charset="0"/>
                  </a:rPr>
                  <a:t> of Sales</a:t>
                </a:r>
                <a:endParaRPr lang="en-US" sz="1400" dirty="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5189632"/>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US" sz="2000" b="0" dirty="0">
                <a:latin typeface="Times New Roman" panose="02020603050405020304" pitchFamily="18" charset="0"/>
                <a:cs typeface="Times New Roman" panose="02020603050405020304" pitchFamily="18" charset="0"/>
              </a:rPr>
              <a:t>Quarterly</a:t>
            </a:r>
            <a:r>
              <a:rPr lang="en-US" sz="2000" b="0" baseline="0" dirty="0">
                <a:latin typeface="Times New Roman" panose="02020603050405020304" pitchFamily="18" charset="0"/>
                <a:cs typeface="Times New Roman" panose="02020603050405020304" pitchFamily="18" charset="0"/>
              </a:rPr>
              <a:t> Revenue Performance</a:t>
            </a:r>
            <a:endParaRPr lang="en-US" sz="2000" b="0" dirty="0">
              <a:latin typeface="Times New Roman" panose="02020603050405020304" pitchFamily="18" charset="0"/>
              <a:cs typeface="Times New Roman" panose="02020603050405020304" pitchFamily="18" charset="0"/>
            </a:endParaRPr>
          </a:p>
        </c:rich>
      </c:tx>
      <c:layout>
        <c:manualLayout>
          <c:xMode val="edge"/>
          <c:yMode val="edge"/>
          <c:x val="0.24948027705923037"/>
          <c:y val="6.231291304282050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21656618488819518"/>
          <c:y val="0.16388950334073266"/>
          <c:w val="0.67848036061458838"/>
          <c:h val="0.70633547326125923"/>
        </c:manualLayout>
      </c:layout>
      <c:barChart>
        <c:barDir val="col"/>
        <c:grouping val="stacked"/>
        <c:varyColors val="0"/>
        <c:ser>
          <c:idx val="0"/>
          <c:order val="0"/>
          <c:tx>
            <c:strRef>
              <c:f>Sheet1!$B$4</c:f>
              <c:strCache>
                <c:ptCount val="1"/>
                <c:pt idx="0">
                  <c:v>Q1</c:v>
                </c:pt>
              </c:strCache>
            </c:strRef>
          </c:tx>
          <c:spPr>
            <a:solidFill>
              <a:schemeClr val="accent6"/>
            </a:solidFill>
            <a:ln>
              <a:noFill/>
            </a:ln>
            <a:effectLst/>
          </c:spPr>
          <c:invertIfNegative val="0"/>
          <c:cat>
            <c:strRef>
              <c:f>Sheet1!$C$3:$F$3</c:f>
              <c:strCache>
                <c:ptCount val="4"/>
                <c:pt idx="0">
                  <c:v>2018-19</c:v>
                </c:pt>
                <c:pt idx="1">
                  <c:v>2019-20</c:v>
                </c:pt>
                <c:pt idx="2">
                  <c:v>2020-21</c:v>
                </c:pt>
                <c:pt idx="3">
                  <c:v>2021-22</c:v>
                </c:pt>
              </c:strCache>
            </c:strRef>
          </c:cat>
          <c:val>
            <c:numRef>
              <c:f>Sheet1!$C$4:$F$4</c:f>
              <c:numCache>
                <c:formatCode>"₹"\ #,##0</c:formatCode>
                <c:ptCount val="4"/>
                <c:pt idx="0">
                  <c:v>685283</c:v>
                </c:pt>
                <c:pt idx="1">
                  <c:v>882263</c:v>
                </c:pt>
                <c:pt idx="2">
                  <c:v>957091</c:v>
                </c:pt>
                <c:pt idx="3">
                  <c:v>4930647</c:v>
                </c:pt>
              </c:numCache>
            </c:numRef>
          </c:val>
          <c:extLst>
            <c:ext xmlns:c16="http://schemas.microsoft.com/office/drawing/2014/chart" uri="{C3380CC4-5D6E-409C-BE32-E72D297353CC}">
              <c16:uniqueId val="{00000000-16C7-45A2-90B9-133EA75DFC11}"/>
            </c:ext>
          </c:extLst>
        </c:ser>
        <c:ser>
          <c:idx val="1"/>
          <c:order val="1"/>
          <c:tx>
            <c:strRef>
              <c:f>Sheet1!$B$5</c:f>
              <c:strCache>
                <c:ptCount val="1"/>
                <c:pt idx="0">
                  <c:v>Q2</c:v>
                </c:pt>
              </c:strCache>
            </c:strRef>
          </c:tx>
          <c:spPr>
            <a:solidFill>
              <a:schemeClr val="accent5"/>
            </a:solidFill>
            <a:ln>
              <a:noFill/>
            </a:ln>
            <a:effectLst/>
          </c:spPr>
          <c:invertIfNegative val="0"/>
          <c:cat>
            <c:strRef>
              <c:f>Sheet1!$C$3:$F$3</c:f>
              <c:strCache>
                <c:ptCount val="4"/>
                <c:pt idx="0">
                  <c:v>2018-19</c:v>
                </c:pt>
                <c:pt idx="1">
                  <c:v>2019-20</c:v>
                </c:pt>
                <c:pt idx="2">
                  <c:v>2020-21</c:v>
                </c:pt>
                <c:pt idx="3">
                  <c:v>2021-22</c:v>
                </c:pt>
              </c:strCache>
            </c:strRef>
          </c:cat>
          <c:val>
            <c:numRef>
              <c:f>Sheet1!$C$5:$F$5</c:f>
              <c:numCache>
                <c:formatCode>"₹"\ #,##0</c:formatCode>
                <c:ptCount val="4"/>
                <c:pt idx="0">
                  <c:v>380612</c:v>
                </c:pt>
                <c:pt idx="1">
                  <c:v>124075</c:v>
                </c:pt>
                <c:pt idx="2">
                  <c:v>2715812</c:v>
                </c:pt>
                <c:pt idx="3">
                  <c:v>4590047</c:v>
                </c:pt>
              </c:numCache>
            </c:numRef>
          </c:val>
          <c:extLst>
            <c:ext xmlns:c16="http://schemas.microsoft.com/office/drawing/2014/chart" uri="{C3380CC4-5D6E-409C-BE32-E72D297353CC}">
              <c16:uniqueId val="{00000001-16C7-45A2-90B9-133EA75DFC11}"/>
            </c:ext>
          </c:extLst>
        </c:ser>
        <c:ser>
          <c:idx val="2"/>
          <c:order val="2"/>
          <c:tx>
            <c:strRef>
              <c:f>Sheet1!$B$6</c:f>
              <c:strCache>
                <c:ptCount val="1"/>
                <c:pt idx="0">
                  <c:v>Q3</c:v>
                </c:pt>
              </c:strCache>
            </c:strRef>
          </c:tx>
          <c:spPr>
            <a:solidFill>
              <a:schemeClr val="accent4"/>
            </a:solidFill>
            <a:ln>
              <a:noFill/>
            </a:ln>
            <a:effectLst/>
          </c:spPr>
          <c:invertIfNegative val="0"/>
          <c:cat>
            <c:strRef>
              <c:f>Sheet1!$C$3:$F$3</c:f>
              <c:strCache>
                <c:ptCount val="4"/>
                <c:pt idx="0">
                  <c:v>2018-19</c:v>
                </c:pt>
                <c:pt idx="1">
                  <c:v>2019-20</c:v>
                </c:pt>
                <c:pt idx="2">
                  <c:v>2020-21</c:v>
                </c:pt>
                <c:pt idx="3">
                  <c:v>2021-22</c:v>
                </c:pt>
              </c:strCache>
            </c:strRef>
          </c:cat>
          <c:val>
            <c:numRef>
              <c:f>Sheet1!$C$6:$F$6</c:f>
              <c:numCache>
                <c:formatCode>"₹"\ #,##0</c:formatCode>
                <c:ptCount val="4"/>
                <c:pt idx="0">
                  <c:v>521745</c:v>
                </c:pt>
                <c:pt idx="1">
                  <c:v>92323</c:v>
                </c:pt>
                <c:pt idx="2">
                  <c:v>1679607</c:v>
                </c:pt>
                <c:pt idx="3">
                  <c:v>1003541</c:v>
                </c:pt>
              </c:numCache>
            </c:numRef>
          </c:val>
          <c:extLst>
            <c:ext xmlns:c16="http://schemas.microsoft.com/office/drawing/2014/chart" uri="{C3380CC4-5D6E-409C-BE32-E72D297353CC}">
              <c16:uniqueId val="{00000002-16C7-45A2-90B9-133EA75DFC11}"/>
            </c:ext>
          </c:extLst>
        </c:ser>
        <c:ser>
          <c:idx val="3"/>
          <c:order val="3"/>
          <c:tx>
            <c:strRef>
              <c:f>Sheet1!$B$7</c:f>
              <c:strCache>
                <c:ptCount val="1"/>
                <c:pt idx="0">
                  <c:v>Q4</c:v>
                </c:pt>
              </c:strCache>
            </c:strRef>
          </c:tx>
          <c:spPr>
            <a:solidFill>
              <a:schemeClr val="accent6">
                <a:lumMod val="60000"/>
              </a:schemeClr>
            </a:solidFill>
            <a:ln>
              <a:noFill/>
            </a:ln>
            <a:effectLst/>
          </c:spPr>
          <c:invertIfNegative val="0"/>
          <c:cat>
            <c:strRef>
              <c:f>Sheet1!$C$3:$F$3</c:f>
              <c:strCache>
                <c:ptCount val="4"/>
                <c:pt idx="0">
                  <c:v>2018-19</c:v>
                </c:pt>
                <c:pt idx="1">
                  <c:v>2019-20</c:v>
                </c:pt>
                <c:pt idx="2">
                  <c:v>2020-21</c:v>
                </c:pt>
                <c:pt idx="3">
                  <c:v>2021-22</c:v>
                </c:pt>
              </c:strCache>
            </c:strRef>
          </c:cat>
          <c:val>
            <c:numRef>
              <c:f>Sheet1!$C$7:$F$7</c:f>
              <c:numCache>
                <c:formatCode>"₹"\ #,##0</c:formatCode>
                <c:ptCount val="4"/>
                <c:pt idx="0">
                  <c:v>1058162</c:v>
                </c:pt>
                <c:pt idx="1">
                  <c:v>1659837</c:v>
                </c:pt>
                <c:pt idx="2">
                  <c:v>1975641</c:v>
                </c:pt>
                <c:pt idx="3">
                  <c:v>819458</c:v>
                </c:pt>
              </c:numCache>
            </c:numRef>
          </c:val>
          <c:extLst>
            <c:ext xmlns:c16="http://schemas.microsoft.com/office/drawing/2014/chart" uri="{C3380CC4-5D6E-409C-BE32-E72D297353CC}">
              <c16:uniqueId val="{00000003-16C7-45A2-90B9-133EA75DFC11}"/>
            </c:ext>
          </c:extLst>
        </c:ser>
        <c:dLbls>
          <c:showLegendKey val="0"/>
          <c:showVal val="0"/>
          <c:showCatName val="0"/>
          <c:showSerName val="0"/>
          <c:showPercent val="0"/>
          <c:showBubbleSize val="0"/>
        </c:dLbls>
        <c:gapWidth val="300"/>
        <c:overlap val="100"/>
        <c:serLines>
          <c:spPr>
            <a:ln w="9525" cap="rnd" cmpd="sng" algn="ctr">
              <a:solidFill>
                <a:schemeClr val="accent2"/>
              </a:solidFill>
              <a:prstDash val="solid"/>
              <a:round/>
            </a:ln>
            <a:effectLst/>
          </c:spPr>
        </c:serLines>
        <c:axId val="93999488"/>
        <c:axId val="94001024"/>
      </c:barChart>
      <c:catAx>
        <c:axId val="93999488"/>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1400" b="0" dirty="0">
                    <a:latin typeface="Times New Roman" panose="02020603050405020304" pitchFamily="18" charset="0"/>
                    <a:cs typeface="Times New Roman" panose="02020603050405020304" pitchFamily="18" charset="0"/>
                  </a:rPr>
                  <a:t>Financial</a:t>
                </a:r>
                <a:r>
                  <a:rPr lang="en-US" sz="1400" b="0" baseline="0" dirty="0">
                    <a:latin typeface="Times New Roman" panose="02020603050405020304" pitchFamily="18" charset="0"/>
                    <a:cs typeface="Times New Roman" panose="02020603050405020304" pitchFamily="18" charset="0"/>
                  </a:rPr>
                  <a:t> year</a:t>
                </a:r>
                <a:endParaRPr lang="en-US" sz="1400" b="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w="9525" cap="rnd"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94001024"/>
        <c:crosses val="autoZero"/>
        <c:auto val="1"/>
        <c:lblAlgn val="ctr"/>
        <c:lblOffset val="100"/>
        <c:noMultiLvlLbl val="0"/>
      </c:catAx>
      <c:valAx>
        <c:axId val="94001024"/>
        <c:scaling>
          <c:orientation val="minMax"/>
        </c:scaling>
        <c:delete val="0"/>
        <c:axPos val="l"/>
        <c:majorGridlines>
          <c:spPr>
            <a:ln w="9525" cap="rnd" cmpd="sng" algn="ctr">
              <a:solidFill>
                <a:schemeClr val="tx1">
                  <a:tint val="7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1400" b="0" dirty="0">
                    <a:latin typeface="Times New Roman" panose="02020603050405020304" pitchFamily="18" charset="0"/>
                    <a:cs typeface="Times New Roman" panose="02020603050405020304" pitchFamily="18" charset="0"/>
                  </a:rPr>
                  <a:t>Revenue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quot;₹&quot;\ #,##0" sourceLinked="1"/>
        <c:majorTickMark val="out"/>
        <c:minorTickMark val="none"/>
        <c:tickLblPos val="nextTo"/>
        <c:spPr>
          <a:noFill/>
          <a:ln w="9525" cap="rnd"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93999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rnd" cmpd="sng" algn="ctr">
      <a:noFill/>
      <a:prstDash val="soli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latin typeface="Times New Roman" panose="02020603050405020304" pitchFamily="18" charset="0"/>
                <a:cs typeface="Times New Roman" panose="02020603050405020304" pitchFamily="18" charset="0"/>
              </a:rPr>
              <a:t>Monthly Revenue Analysis</a:t>
            </a:r>
            <a:r>
              <a:rPr lang="en-US" sz="2000" baseline="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c:rich>
      </c:tx>
      <c:layout>
        <c:manualLayout>
          <c:xMode val="edge"/>
          <c:yMode val="edge"/>
          <c:x val="0.26396998209158873"/>
          <c:y val="5.192743815166123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584974507001852"/>
          <c:y val="0.15674419869318673"/>
          <c:w val="0.79359466348294916"/>
          <c:h val="0.71987682157466493"/>
        </c:manualLayout>
      </c:layout>
      <c:lineChart>
        <c:grouping val="standard"/>
        <c:varyColors val="0"/>
        <c:ser>
          <c:idx val="0"/>
          <c:order val="0"/>
          <c:tx>
            <c:strRef>
              <c:f>'Month wise'!$O$1</c:f>
              <c:strCache>
                <c:ptCount val="1"/>
                <c:pt idx="0">
                  <c:v>FY 2018-19</c:v>
                </c:pt>
              </c:strCache>
            </c:strRef>
          </c:tx>
          <c:spPr>
            <a:ln w="28575" cap="rnd">
              <a:solidFill>
                <a:schemeClr val="accent1"/>
              </a:solidFill>
              <a:round/>
            </a:ln>
            <a:effectLst/>
          </c:spPr>
          <c:marker>
            <c:symbol val="none"/>
          </c:marker>
          <c:cat>
            <c:strRef>
              <c:f>'Month wise'!$N$2:$N$13</c:f>
              <c:strCache>
                <c:ptCount val="12"/>
                <c:pt idx="0">
                  <c:v>Apr</c:v>
                </c:pt>
                <c:pt idx="1">
                  <c:v>May</c:v>
                </c:pt>
                <c:pt idx="2">
                  <c:v>Jun</c:v>
                </c:pt>
                <c:pt idx="3">
                  <c:v>Jul</c:v>
                </c:pt>
                <c:pt idx="4">
                  <c:v>Aug</c:v>
                </c:pt>
                <c:pt idx="5">
                  <c:v>Sep</c:v>
                </c:pt>
                <c:pt idx="6">
                  <c:v>Oct</c:v>
                </c:pt>
                <c:pt idx="7">
                  <c:v>Nov</c:v>
                </c:pt>
                <c:pt idx="8">
                  <c:v>Dec</c:v>
                </c:pt>
                <c:pt idx="9">
                  <c:v>Jan</c:v>
                </c:pt>
                <c:pt idx="10">
                  <c:v>Feb</c:v>
                </c:pt>
                <c:pt idx="11">
                  <c:v>Mar</c:v>
                </c:pt>
              </c:strCache>
            </c:strRef>
          </c:cat>
          <c:val>
            <c:numRef>
              <c:f>'Month wise'!$O$2:$O$13</c:f>
              <c:numCache>
                <c:formatCode>[$₹-4009]\ #,##0</c:formatCode>
                <c:ptCount val="12"/>
                <c:pt idx="0">
                  <c:v>145740</c:v>
                </c:pt>
                <c:pt idx="1">
                  <c:v>278670</c:v>
                </c:pt>
                <c:pt idx="2">
                  <c:v>229320</c:v>
                </c:pt>
                <c:pt idx="3">
                  <c:v>249795</c:v>
                </c:pt>
                <c:pt idx="4">
                  <c:v>77792.399999999994</c:v>
                </c:pt>
                <c:pt idx="5">
                  <c:v>67841.065384615373</c:v>
                </c:pt>
                <c:pt idx="6">
                  <c:v>729932.7</c:v>
                </c:pt>
                <c:pt idx="7">
                  <c:v>131670</c:v>
                </c:pt>
                <c:pt idx="8">
                  <c:v>267841.06538461498</c:v>
                </c:pt>
                <c:pt idx="9">
                  <c:v>223464.15</c:v>
                </c:pt>
                <c:pt idx="10">
                  <c:v>543979.80000000005</c:v>
                </c:pt>
                <c:pt idx="11">
                  <c:v>35437.5</c:v>
                </c:pt>
              </c:numCache>
            </c:numRef>
          </c:val>
          <c:smooth val="0"/>
          <c:extLst>
            <c:ext xmlns:c16="http://schemas.microsoft.com/office/drawing/2014/chart" uri="{C3380CC4-5D6E-409C-BE32-E72D297353CC}">
              <c16:uniqueId val="{00000000-902B-462A-B00A-B930015E2BCC}"/>
            </c:ext>
          </c:extLst>
        </c:ser>
        <c:ser>
          <c:idx val="1"/>
          <c:order val="1"/>
          <c:tx>
            <c:strRef>
              <c:f>'Month wise'!$P$1</c:f>
              <c:strCache>
                <c:ptCount val="1"/>
                <c:pt idx="0">
                  <c:v>FY 2019-20</c:v>
                </c:pt>
              </c:strCache>
            </c:strRef>
          </c:tx>
          <c:spPr>
            <a:ln w="28575" cap="rnd">
              <a:solidFill>
                <a:schemeClr val="accent2"/>
              </a:solidFill>
              <a:round/>
            </a:ln>
            <a:effectLst/>
          </c:spPr>
          <c:marker>
            <c:symbol val="none"/>
          </c:marker>
          <c:cat>
            <c:strRef>
              <c:f>'Month wise'!$N$2:$N$13</c:f>
              <c:strCache>
                <c:ptCount val="12"/>
                <c:pt idx="0">
                  <c:v>Apr</c:v>
                </c:pt>
                <c:pt idx="1">
                  <c:v>May</c:v>
                </c:pt>
                <c:pt idx="2">
                  <c:v>Jun</c:v>
                </c:pt>
                <c:pt idx="3">
                  <c:v>Jul</c:v>
                </c:pt>
                <c:pt idx="4">
                  <c:v>Aug</c:v>
                </c:pt>
                <c:pt idx="5">
                  <c:v>Sep</c:v>
                </c:pt>
                <c:pt idx="6">
                  <c:v>Oct</c:v>
                </c:pt>
                <c:pt idx="7">
                  <c:v>Nov</c:v>
                </c:pt>
                <c:pt idx="8">
                  <c:v>Dec</c:v>
                </c:pt>
                <c:pt idx="9">
                  <c:v>Jan</c:v>
                </c:pt>
                <c:pt idx="10">
                  <c:v>Feb</c:v>
                </c:pt>
                <c:pt idx="11">
                  <c:v>Mar</c:v>
                </c:pt>
              </c:strCache>
            </c:strRef>
          </c:cat>
          <c:val>
            <c:numRef>
              <c:f>'Month wise'!$P$2:$P$13</c:f>
              <c:numCache>
                <c:formatCode>[$₹-4009]\ #,##0</c:formatCode>
                <c:ptCount val="12"/>
                <c:pt idx="0">
                  <c:v>282345</c:v>
                </c:pt>
                <c:pt idx="1">
                  <c:v>296100</c:v>
                </c:pt>
                <c:pt idx="2">
                  <c:v>279499.5</c:v>
                </c:pt>
                <c:pt idx="3">
                  <c:v>12075</c:v>
                </c:pt>
                <c:pt idx="4">
                  <c:v>154817.25</c:v>
                </c:pt>
                <c:pt idx="5">
                  <c:v>119934.69782608697</c:v>
                </c:pt>
                <c:pt idx="6">
                  <c:v>519934.69782608701</c:v>
                </c:pt>
                <c:pt idx="7">
                  <c:v>119934.69782608697</c:v>
                </c:pt>
                <c:pt idx="8">
                  <c:v>234220.35</c:v>
                </c:pt>
                <c:pt idx="9">
                  <c:v>1004808</c:v>
                </c:pt>
                <c:pt idx="10">
                  <c:v>326363.09999999998</c:v>
                </c:pt>
                <c:pt idx="11">
                  <c:v>168269.85</c:v>
                </c:pt>
              </c:numCache>
            </c:numRef>
          </c:val>
          <c:smooth val="0"/>
          <c:extLst>
            <c:ext xmlns:c16="http://schemas.microsoft.com/office/drawing/2014/chart" uri="{C3380CC4-5D6E-409C-BE32-E72D297353CC}">
              <c16:uniqueId val="{00000001-902B-462A-B00A-B930015E2BCC}"/>
            </c:ext>
          </c:extLst>
        </c:ser>
        <c:ser>
          <c:idx val="2"/>
          <c:order val="2"/>
          <c:tx>
            <c:strRef>
              <c:f>'Month wise'!$Q$1</c:f>
              <c:strCache>
                <c:ptCount val="1"/>
                <c:pt idx="0">
                  <c:v>FY 2020-21</c:v>
                </c:pt>
              </c:strCache>
            </c:strRef>
          </c:tx>
          <c:spPr>
            <a:ln w="28575" cap="rnd">
              <a:solidFill>
                <a:schemeClr val="accent3"/>
              </a:solidFill>
              <a:round/>
            </a:ln>
            <a:effectLst/>
          </c:spPr>
          <c:marker>
            <c:symbol val="none"/>
          </c:marker>
          <c:cat>
            <c:strRef>
              <c:f>'Month wise'!$N$2:$N$13</c:f>
              <c:strCache>
                <c:ptCount val="12"/>
                <c:pt idx="0">
                  <c:v>Apr</c:v>
                </c:pt>
                <c:pt idx="1">
                  <c:v>May</c:v>
                </c:pt>
                <c:pt idx="2">
                  <c:v>Jun</c:v>
                </c:pt>
                <c:pt idx="3">
                  <c:v>Jul</c:v>
                </c:pt>
                <c:pt idx="4">
                  <c:v>Aug</c:v>
                </c:pt>
                <c:pt idx="5">
                  <c:v>Sep</c:v>
                </c:pt>
                <c:pt idx="6">
                  <c:v>Oct</c:v>
                </c:pt>
                <c:pt idx="7">
                  <c:v>Nov</c:v>
                </c:pt>
                <c:pt idx="8">
                  <c:v>Dec</c:v>
                </c:pt>
                <c:pt idx="9">
                  <c:v>Jan</c:v>
                </c:pt>
                <c:pt idx="10">
                  <c:v>Feb</c:v>
                </c:pt>
                <c:pt idx="11">
                  <c:v>Mar</c:v>
                </c:pt>
              </c:strCache>
            </c:strRef>
          </c:cat>
          <c:val>
            <c:numRef>
              <c:f>'Month wise'!$Q$2:$Q$13</c:f>
              <c:numCache>
                <c:formatCode>[$₹-4009]\ #,##0</c:formatCode>
                <c:ptCount val="12"/>
                <c:pt idx="0">
                  <c:v>490402.5</c:v>
                </c:pt>
                <c:pt idx="1">
                  <c:v>21281.4</c:v>
                </c:pt>
                <c:pt idx="2">
                  <c:v>750136.8</c:v>
                </c:pt>
                <c:pt idx="3">
                  <c:v>901354.65</c:v>
                </c:pt>
                <c:pt idx="4">
                  <c:v>1185068.8</c:v>
                </c:pt>
                <c:pt idx="5">
                  <c:v>3006752.7</c:v>
                </c:pt>
                <c:pt idx="6">
                  <c:v>567210</c:v>
                </c:pt>
                <c:pt idx="7">
                  <c:v>192960.6</c:v>
                </c:pt>
                <c:pt idx="8">
                  <c:v>178735.40487804878</c:v>
                </c:pt>
                <c:pt idx="9">
                  <c:v>234498.6</c:v>
                </c:pt>
                <c:pt idx="10">
                  <c:v>738434.55</c:v>
                </c:pt>
                <c:pt idx="11">
                  <c:v>240051</c:v>
                </c:pt>
              </c:numCache>
            </c:numRef>
          </c:val>
          <c:smooth val="0"/>
          <c:extLst>
            <c:ext xmlns:c16="http://schemas.microsoft.com/office/drawing/2014/chart" uri="{C3380CC4-5D6E-409C-BE32-E72D297353CC}">
              <c16:uniqueId val="{00000002-902B-462A-B00A-B930015E2BCC}"/>
            </c:ext>
          </c:extLst>
        </c:ser>
        <c:ser>
          <c:idx val="3"/>
          <c:order val="3"/>
          <c:tx>
            <c:strRef>
              <c:f>'Month wise'!$R$1</c:f>
              <c:strCache>
                <c:ptCount val="1"/>
                <c:pt idx="0">
                  <c:v>FY 2021-22</c:v>
                </c:pt>
              </c:strCache>
            </c:strRef>
          </c:tx>
          <c:spPr>
            <a:ln w="28575" cap="rnd">
              <a:solidFill>
                <a:schemeClr val="accent4"/>
              </a:solidFill>
              <a:round/>
            </a:ln>
            <a:effectLst/>
          </c:spPr>
          <c:marker>
            <c:symbol val="none"/>
          </c:marker>
          <c:cat>
            <c:strRef>
              <c:f>'Month wise'!$N$2:$N$13</c:f>
              <c:strCache>
                <c:ptCount val="12"/>
                <c:pt idx="0">
                  <c:v>Apr</c:v>
                </c:pt>
                <c:pt idx="1">
                  <c:v>May</c:v>
                </c:pt>
                <c:pt idx="2">
                  <c:v>Jun</c:v>
                </c:pt>
                <c:pt idx="3">
                  <c:v>Jul</c:v>
                </c:pt>
                <c:pt idx="4">
                  <c:v>Aug</c:v>
                </c:pt>
                <c:pt idx="5">
                  <c:v>Sep</c:v>
                </c:pt>
                <c:pt idx="6">
                  <c:v>Oct</c:v>
                </c:pt>
                <c:pt idx="7">
                  <c:v>Nov</c:v>
                </c:pt>
                <c:pt idx="8">
                  <c:v>Dec</c:v>
                </c:pt>
                <c:pt idx="9">
                  <c:v>Jan</c:v>
                </c:pt>
                <c:pt idx="10">
                  <c:v>Feb</c:v>
                </c:pt>
                <c:pt idx="11">
                  <c:v>Mar</c:v>
                </c:pt>
              </c:strCache>
            </c:strRef>
          </c:cat>
          <c:val>
            <c:numRef>
              <c:f>'Month wise'!$R$2:$R$13</c:f>
              <c:numCache>
                <c:formatCode>[$₹-4009]\ #,##0</c:formatCode>
                <c:ptCount val="12"/>
                <c:pt idx="0">
                  <c:v>1320337.2000000002</c:v>
                </c:pt>
                <c:pt idx="1">
                  <c:v>1201359.6000000001</c:v>
                </c:pt>
                <c:pt idx="2">
                  <c:v>2408949.9</c:v>
                </c:pt>
                <c:pt idx="3">
                  <c:v>842675.39999999991</c:v>
                </c:pt>
                <c:pt idx="4">
                  <c:v>1588591.2</c:v>
                </c:pt>
                <c:pt idx="5">
                  <c:v>2158780.0499999998</c:v>
                </c:pt>
                <c:pt idx="6">
                  <c:v>384615</c:v>
                </c:pt>
                <c:pt idx="7">
                  <c:v>391161.78620689665</c:v>
                </c:pt>
                <c:pt idx="8">
                  <c:v>618925.65</c:v>
                </c:pt>
                <c:pt idx="9">
                  <c:v>391161.78620689665</c:v>
                </c:pt>
                <c:pt idx="10">
                  <c:v>654790.5</c:v>
                </c:pt>
                <c:pt idx="11">
                  <c:v>164667.29999999999</c:v>
                </c:pt>
              </c:numCache>
            </c:numRef>
          </c:val>
          <c:smooth val="0"/>
          <c:extLst>
            <c:ext xmlns:c16="http://schemas.microsoft.com/office/drawing/2014/chart" uri="{C3380CC4-5D6E-409C-BE32-E72D297353CC}">
              <c16:uniqueId val="{00000003-902B-462A-B00A-B930015E2BCC}"/>
            </c:ext>
          </c:extLst>
        </c:ser>
        <c:dLbls>
          <c:showLegendKey val="0"/>
          <c:showVal val="0"/>
          <c:showCatName val="0"/>
          <c:showSerName val="0"/>
          <c:showPercent val="0"/>
          <c:showBubbleSize val="0"/>
        </c:dLbls>
        <c:smooth val="0"/>
        <c:axId val="1370196176"/>
        <c:axId val="1370196592"/>
      </c:lineChart>
      <c:catAx>
        <c:axId val="13701961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latin typeface="Times New Roman" panose="02020603050405020304" pitchFamily="18" charset="0"/>
                    <a:cs typeface="Times New Roman" panose="02020603050405020304" pitchFamily="18" charset="0"/>
                  </a:rPr>
                  <a:t>Months</a:t>
                </a:r>
              </a:p>
            </c:rich>
          </c:tx>
          <c:layout>
            <c:manualLayout>
              <c:xMode val="edge"/>
              <c:yMode val="edge"/>
              <c:x val="0.48179001418718304"/>
              <c:y val="0.9259144697850797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0196592"/>
        <c:crosses val="autoZero"/>
        <c:auto val="1"/>
        <c:lblAlgn val="ctr"/>
        <c:lblOffset val="100"/>
        <c:noMultiLvlLbl val="0"/>
      </c:catAx>
      <c:valAx>
        <c:axId val="1370196592"/>
        <c:scaling>
          <c:orientation val="minMax"/>
          <c:max val="3000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latin typeface="Times New Roman" panose="02020603050405020304" pitchFamily="18" charset="0"/>
                    <a:cs typeface="Times New Roman" panose="02020603050405020304" pitchFamily="18" charset="0"/>
                  </a:rPr>
                  <a:t>Revenue</a:t>
                </a:r>
              </a:p>
            </c:rich>
          </c:tx>
          <c:layout>
            <c:manualLayout>
              <c:xMode val="edge"/>
              <c:yMode val="edge"/>
              <c:x val="1.5520967657185284E-2"/>
              <c:y val="0.4050581413534375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09]\ #,##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0196176"/>
        <c:crosses val="autoZero"/>
        <c:crossBetween val="between"/>
      </c:valAx>
      <c:spPr>
        <a:noFill/>
        <a:ln>
          <a:solidFill>
            <a:schemeClr val="tx1"/>
          </a:solidFill>
        </a:ln>
        <a:effectLst/>
      </c:spPr>
    </c:plotArea>
    <c:legend>
      <c:legendPos val="t"/>
      <c:layout>
        <c:manualLayout>
          <c:xMode val="edge"/>
          <c:yMode val="edge"/>
          <c:x val="0.69196154386182529"/>
          <c:y val="0.18692589770580897"/>
          <c:w val="0.25495668473012911"/>
          <c:h val="0.16607478246185528"/>
        </c:manualLayout>
      </c:layout>
      <c:overlay val="1"/>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Volume of Sales (2021-22)</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2654203590050877"/>
          <c:y val="0.28265330470054878"/>
          <c:w val="0.51278997495226786"/>
          <c:h val="0.71229619024894619"/>
        </c:manualLayout>
      </c:layout>
      <c:pieChart>
        <c:varyColors val="1"/>
        <c:ser>
          <c:idx val="0"/>
          <c:order val="0"/>
          <c:tx>
            <c:strRef>
              <c:f>'pie chart'!$E$1</c:f>
              <c:strCache>
                <c:ptCount val="1"/>
                <c:pt idx="0">
                  <c:v>No.of Units (2021-22)</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DC3-4277-B167-7BED1777F681}"/>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DC3-4277-B167-7BED1777F681}"/>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DC3-4277-B167-7BED1777F681}"/>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DC3-4277-B167-7BED1777F681}"/>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8DC3-4277-B167-7BED1777F681}"/>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8DC3-4277-B167-7BED1777F681}"/>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8DC3-4277-B167-7BED1777F681}"/>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8DC3-4277-B167-7BED1777F681}"/>
              </c:ext>
            </c:extLst>
          </c:dPt>
          <c:dLbls>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'pie chart'!$D$2:$D$9</c:f>
              <c:strCache>
                <c:ptCount val="8"/>
                <c:pt idx="0">
                  <c:v>O_04</c:v>
                </c:pt>
                <c:pt idx="1">
                  <c:v>U_01</c:v>
                </c:pt>
                <c:pt idx="2">
                  <c:v>W_02</c:v>
                </c:pt>
                <c:pt idx="3">
                  <c:v>A_03</c:v>
                </c:pt>
                <c:pt idx="4">
                  <c:v>U_05</c:v>
                </c:pt>
                <c:pt idx="5">
                  <c:v>O_01</c:v>
                </c:pt>
                <c:pt idx="6">
                  <c:v>A_06</c:v>
                </c:pt>
                <c:pt idx="7">
                  <c:v>others</c:v>
                </c:pt>
              </c:strCache>
            </c:strRef>
          </c:cat>
          <c:val>
            <c:numRef>
              <c:f>'pie chart'!$E$2:$E$9</c:f>
              <c:numCache>
                <c:formatCode>General</c:formatCode>
                <c:ptCount val="8"/>
                <c:pt idx="0">
                  <c:v>700</c:v>
                </c:pt>
                <c:pt idx="1">
                  <c:v>447</c:v>
                </c:pt>
                <c:pt idx="2">
                  <c:v>434</c:v>
                </c:pt>
                <c:pt idx="3">
                  <c:v>90</c:v>
                </c:pt>
                <c:pt idx="4">
                  <c:v>72</c:v>
                </c:pt>
                <c:pt idx="5">
                  <c:v>70</c:v>
                </c:pt>
                <c:pt idx="6">
                  <c:v>60</c:v>
                </c:pt>
                <c:pt idx="7">
                  <c:v>78</c:v>
                </c:pt>
              </c:numCache>
            </c:numRef>
          </c:val>
          <c:extLst>
            <c:ext xmlns:c16="http://schemas.microsoft.com/office/drawing/2014/chart" uri="{C3380CC4-5D6E-409C-BE32-E72D297353CC}">
              <c16:uniqueId val="{00000010-8DC3-4277-B167-7BED1777F681}"/>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Volume of Sales (2020-21)</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24937654028163261"/>
          <c:y val="0.30452646544181977"/>
          <c:w val="0.46002547472450339"/>
          <c:h val="0.68474956255468067"/>
        </c:manualLayout>
      </c:layout>
      <c:pieChart>
        <c:varyColors val="1"/>
        <c:ser>
          <c:idx val="0"/>
          <c:order val="0"/>
          <c:tx>
            <c:strRef>
              <c:f>'pie chart'!$L$1</c:f>
              <c:strCache>
                <c:ptCount val="1"/>
                <c:pt idx="0">
                  <c:v>No.of units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57A-4F42-A588-CE75E096DB0C}"/>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57A-4F42-A588-CE75E096DB0C}"/>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E57A-4F42-A588-CE75E096DB0C}"/>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E57A-4F42-A588-CE75E096DB0C}"/>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E57A-4F42-A588-CE75E096DB0C}"/>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E57A-4F42-A588-CE75E096DB0C}"/>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E57A-4F42-A588-CE75E096DB0C}"/>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E57A-4F42-A588-CE75E096DB0C}"/>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E57A-4F42-A588-CE75E096DB0C}"/>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E57A-4F42-A588-CE75E096DB0C}"/>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E57A-4F42-A588-CE75E096DB0C}"/>
              </c:ext>
            </c:extLst>
          </c:dPt>
          <c:dLbls>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'pie chart'!$K$2:$K$12</c:f>
              <c:strCache>
                <c:ptCount val="11"/>
                <c:pt idx="0">
                  <c:v>U_06</c:v>
                </c:pt>
                <c:pt idx="1">
                  <c:v>W_08</c:v>
                </c:pt>
                <c:pt idx="2">
                  <c:v>U_02</c:v>
                </c:pt>
                <c:pt idx="3">
                  <c:v>W_07</c:v>
                </c:pt>
                <c:pt idx="4">
                  <c:v>W_06</c:v>
                </c:pt>
                <c:pt idx="5">
                  <c:v>W_02</c:v>
                </c:pt>
                <c:pt idx="6">
                  <c:v>U_01</c:v>
                </c:pt>
                <c:pt idx="7">
                  <c:v>W_05</c:v>
                </c:pt>
                <c:pt idx="8">
                  <c:v>A_03</c:v>
                </c:pt>
                <c:pt idx="9">
                  <c:v>L_02</c:v>
                </c:pt>
                <c:pt idx="10">
                  <c:v>others</c:v>
                </c:pt>
              </c:strCache>
            </c:strRef>
          </c:cat>
          <c:val>
            <c:numRef>
              <c:f>'pie chart'!$L$2:$L$12</c:f>
              <c:numCache>
                <c:formatCode>General</c:formatCode>
                <c:ptCount val="11"/>
                <c:pt idx="0">
                  <c:v>350</c:v>
                </c:pt>
                <c:pt idx="1">
                  <c:v>295</c:v>
                </c:pt>
                <c:pt idx="2">
                  <c:v>284</c:v>
                </c:pt>
                <c:pt idx="3">
                  <c:v>250</c:v>
                </c:pt>
                <c:pt idx="4">
                  <c:v>200</c:v>
                </c:pt>
                <c:pt idx="5">
                  <c:v>137</c:v>
                </c:pt>
                <c:pt idx="6">
                  <c:v>133</c:v>
                </c:pt>
                <c:pt idx="7">
                  <c:v>100</c:v>
                </c:pt>
                <c:pt idx="8">
                  <c:v>90</c:v>
                </c:pt>
                <c:pt idx="9">
                  <c:v>90</c:v>
                </c:pt>
                <c:pt idx="10">
                  <c:v>153</c:v>
                </c:pt>
              </c:numCache>
            </c:numRef>
          </c:val>
          <c:extLst>
            <c:ext xmlns:c16="http://schemas.microsoft.com/office/drawing/2014/chart" uri="{C3380CC4-5D6E-409C-BE32-E72D297353CC}">
              <c16:uniqueId val="{00000016-E57A-4F42-A588-CE75E096DB0C}"/>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Volumes of Sales (2019-20)</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23195773885293633"/>
          <c:y val="0.26835812190142899"/>
          <c:w val="0.53243854810992119"/>
          <c:h val="0.67608632254301548"/>
        </c:manualLayout>
      </c:layout>
      <c:pieChart>
        <c:varyColors val="1"/>
        <c:ser>
          <c:idx val="0"/>
          <c:order val="0"/>
          <c:tx>
            <c:strRef>
              <c:f>'pie chart'!$Q$2</c:f>
              <c:strCache>
                <c:ptCount val="1"/>
                <c:pt idx="0">
                  <c:v>Volumes of Sales 19-20</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1C0-4297-9536-94B7B7B6968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1C0-4297-9536-94B7B7B6968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1C0-4297-9536-94B7B7B69684}"/>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31C0-4297-9536-94B7B7B69684}"/>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31C0-4297-9536-94B7B7B69684}"/>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31C0-4297-9536-94B7B7B69684}"/>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31C0-4297-9536-94B7B7B69684}"/>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31C0-4297-9536-94B7B7B69684}"/>
              </c:ext>
            </c:extLst>
          </c:dPt>
          <c:dLbls>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'pie chart'!$P$3:$P$10</c:f>
              <c:strCache>
                <c:ptCount val="8"/>
                <c:pt idx="0">
                  <c:v>W_03</c:v>
                </c:pt>
                <c:pt idx="1">
                  <c:v>A_03</c:v>
                </c:pt>
                <c:pt idx="2">
                  <c:v>R_05</c:v>
                </c:pt>
                <c:pt idx="3">
                  <c:v>W_04</c:v>
                </c:pt>
                <c:pt idx="4">
                  <c:v>U_02</c:v>
                </c:pt>
                <c:pt idx="5">
                  <c:v>W_08</c:v>
                </c:pt>
                <c:pt idx="6">
                  <c:v>U_08</c:v>
                </c:pt>
                <c:pt idx="7">
                  <c:v>others</c:v>
                </c:pt>
              </c:strCache>
            </c:strRef>
          </c:cat>
          <c:val>
            <c:numRef>
              <c:f>'pie chart'!$Q$3:$Q$10</c:f>
              <c:numCache>
                <c:formatCode>General</c:formatCode>
                <c:ptCount val="8"/>
                <c:pt idx="0">
                  <c:v>150</c:v>
                </c:pt>
                <c:pt idx="1">
                  <c:v>140</c:v>
                </c:pt>
                <c:pt idx="2">
                  <c:v>130</c:v>
                </c:pt>
                <c:pt idx="3">
                  <c:v>68</c:v>
                </c:pt>
                <c:pt idx="4">
                  <c:v>66</c:v>
                </c:pt>
                <c:pt idx="5">
                  <c:v>30</c:v>
                </c:pt>
                <c:pt idx="6">
                  <c:v>22</c:v>
                </c:pt>
                <c:pt idx="7">
                  <c:v>55</c:v>
                </c:pt>
              </c:numCache>
            </c:numRef>
          </c:val>
          <c:extLst>
            <c:ext xmlns:c16="http://schemas.microsoft.com/office/drawing/2014/chart" uri="{C3380CC4-5D6E-409C-BE32-E72D297353CC}">
              <c16:uniqueId val="{00000010-31C0-4297-9536-94B7B7B69684}"/>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21694900070377601"/>
          <c:y val="0.13039370078740156"/>
          <c:w val="0.57228505192873824"/>
          <c:h val="0.1278364683581218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Volume of Sales (2018-19)</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25806531021340789"/>
          <c:y val="0.26835812190142899"/>
          <c:w val="0.48386937957318416"/>
          <c:h val="0.68071595217264513"/>
        </c:manualLayout>
      </c:layout>
      <c:pieChart>
        <c:varyColors val="1"/>
        <c:ser>
          <c:idx val="0"/>
          <c:order val="0"/>
          <c:tx>
            <c:strRef>
              <c:f>'pie chart'!$V$2</c:f>
              <c:strCache>
                <c:ptCount val="1"/>
                <c:pt idx="0">
                  <c:v>Volume of Sales 18-19</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66C-4F5B-A62D-488C248BFA4C}"/>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66C-4F5B-A62D-488C248BFA4C}"/>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A66C-4F5B-A62D-488C248BFA4C}"/>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A66C-4F5B-A62D-488C248BFA4C}"/>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A66C-4F5B-A62D-488C248BFA4C}"/>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A66C-4F5B-A62D-488C248BFA4C}"/>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A66C-4F5B-A62D-488C248BFA4C}"/>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A66C-4F5B-A62D-488C248BFA4C}"/>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A66C-4F5B-A62D-488C248BFA4C}"/>
              </c:ext>
            </c:extLst>
          </c:dPt>
          <c:dLbls>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'pie chart'!$U$3:$U$11</c:f>
              <c:strCache>
                <c:ptCount val="9"/>
                <c:pt idx="0">
                  <c:v>W_03</c:v>
                </c:pt>
                <c:pt idx="1">
                  <c:v>A_11</c:v>
                </c:pt>
                <c:pt idx="2">
                  <c:v>A_12</c:v>
                </c:pt>
                <c:pt idx="3">
                  <c:v>W_08</c:v>
                </c:pt>
                <c:pt idx="4">
                  <c:v>A_09</c:v>
                </c:pt>
                <c:pt idx="5">
                  <c:v>A_10</c:v>
                </c:pt>
                <c:pt idx="6">
                  <c:v>A_07</c:v>
                </c:pt>
                <c:pt idx="7">
                  <c:v>U_03</c:v>
                </c:pt>
                <c:pt idx="8">
                  <c:v>others</c:v>
                </c:pt>
              </c:strCache>
            </c:strRef>
          </c:cat>
          <c:val>
            <c:numRef>
              <c:f>'pie chart'!$V$3:$V$11</c:f>
              <c:numCache>
                <c:formatCode>General</c:formatCode>
                <c:ptCount val="9"/>
                <c:pt idx="0">
                  <c:v>100</c:v>
                </c:pt>
                <c:pt idx="1">
                  <c:v>100</c:v>
                </c:pt>
                <c:pt idx="2">
                  <c:v>100</c:v>
                </c:pt>
                <c:pt idx="3">
                  <c:v>80</c:v>
                </c:pt>
                <c:pt idx="4">
                  <c:v>78</c:v>
                </c:pt>
                <c:pt idx="5">
                  <c:v>60</c:v>
                </c:pt>
                <c:pt idx="6">
                  <c:v>50</c:v>
                </c:pt>
                <c:pt idx="7">
                  <c:v>48</c:v>
                </c:pt>
                <c:pt idx="8">
                  <c:v>46</c:v>
                </c:pt>
              </c:numCache>
            </c:numRef>
          </c:val>
          <c:extLst>
            <c:ext xmlns:c16="http://schemas.microsoft.com/office/drawing/2014/chart" uri="{C3380CC4-5D6E-409C-BE32-E72D297353CC}">
              <c16:uniqueId val="{00000012-A66C-4F5B-A62D-488C248BFA4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2000" dirty="0"/>
              <a:t>Correlation of sales and watt power</a:t>
            </a:r>
          </a:p>
        </c:rich>
      </c:tx>
      <c:layout>
        <c:manualLayout>
          <c:xMode val="edge"/>
          <c:yMode val="edge"/>
          <c:x val="0.19612726826993088"/>
          <c:y val="6.7001619652926642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2153940783044031"/>
          <c:y val="0.24166666666666667"/>
          <c:w val="0.63378873623031373"/>
          <c:h val="0.57185914260717408"/>
        </c:manualLayout>
      </c:layout>
      <c:scatterChart>
        <c:scatterStyle val="lineMarker"/>
        <c:varyColors val="0"/>
        <c:ser>
          <c:idx val="1"/>
          <c:order val="1"/>
          <c:tx>
            <c:strRef>
              <c:f>'scatter plot'!$H$1</c:f>
              <c:strCache>
                <c:ptCount val="1"/>
                <c:pt idx="0">
                  <c:v>Revenue</c:v>
                </c:pt>
              </c:strCache>
            </c:strRef>
          </c:tx>
          <c:spPr>
            <a:ln w="19050" cap="rnd">
              <a:noFill/>
              <a:round/>
            </a:ln>
            <a:effectLst/>
          </c:spPr>
          <c:marker>
            <c:symbol val="circle"/>
            <c:size val="5"/>
            <c:spPr>
              <a:solidFill>
                <a:srgbClr val="FF0000"/>
              </a:solidFill>
              <a:ln w="15875">
                <a:solidFill>
                  <a:schemeClr val="accent2"/>
                </a:solidFill>
              </a:ln>
              <a:effectLst/>
            </c:spPr>
          </c:marker>
          <c:trendline>
            <c:spPr>
              <a:ln w="25400" cap="rnd">
                <a:solidFill>
                  <a:srgbClr val="FF0000"/>
                </a:solidFill>
                <a:prstDash val="dash"/>
              </a:ln>
              <a:effectLst/>
            </c:spPr>
            <c:trendlineType val="linear"/>
            <c:dispRSqr val="0"/>
            <c:dispEq val="0"/>
          </c:trendline>
          <c:xVal>
            <c:numRef>
              <c:f>'scatter plot'!$F$2:$F$9</c:f>
              <c:numCache>
                <c:formatCode>General</c:formatCode>
                <c:ptCount val="8"/>
                <c:pt idx="0">
                  <c:v>335</c:v>
                </c:pt>
                <c:pt idx="1">
                  <c:v>330</c:v>
                </c:pt>
                <c:pt idx="2">
                  <c:v>300</c:v>
                </c:pt>
                <c:pt idx="3">
                  <c:v>200</c:v>
                </c:pt>
                <c:pt idx="4">
                  <c:v>100</c:v>
                </c:pt>
                <c:pt idx="5">
                  <c:v>75</c:v>
                </c:pt>
                <c:pt idx="6">
                  <c:v>50</c:v>
                </c:pt>
                <c:pt idx="7">
                  <c:v>40</c:v>
                </c:pt>
              </c:numCache>
            </c:numRef>
          </c:xVal>
          <c:yVal>
            <c:numRef>
              <c:f>'scatter plot'!$H$2:$H$9</c:f>
              <c:numCache>
                <c:formatCode>[$₹-4009]\ #,##0</c:formatCode>
                <c:ptCount val="8"/>
                <c:pt idx="0">
                  <c:v>10774956.15</c:v>
                </c:pt>
                <c:pt idx="1">
                  <c:v>5858681.8500000006</c:v>
                </c:pt>
                <c:pt idx="2">
                  <c:v>823872</c:v>
                </c:pt>
                <c:pt idx="3">
                  <c:v>1190649.6000000001</c:v>
                </c:pt>
                <c:pt idx="4">
                  <c:v>788698.05</c:v>
                </c:pt>
                <c:pt idx="5">
                  <c:v>298200</c:v>
                </c:pt>
                <c:pt idx="6">
                  <c:v>688441.95</c:v>
                </c:pt>
                <c:pt idx="7">
                  <c:v>576376</c:v>
                </c:pt>
              </c:numCache>
            </c:numRef>
          </c:yVal>
          <c:smooth val="0"/>
          <c:extLst>
            <c:ext xmlns:c16="http://schemas.microsoft.com/office/drawing/2014/chart" uri="{C3380CC4-5D6E-409C-BE32-E72D297353CC}">
              <c16:uniqueId val="{00000000-2A57-4906-A2CC-E44A82F8CF83}"/>
            </c:ext>
          </c:extLst>
        </c:ser>
        <c:dLbls>
          <c:showLegendKey val="0"/>
          <c:showVal val="0"/>
          <c:showCatName val="0"/>
          <c:showSerName val="0"/>
          <c:showPercent val="0"/>
          <c:showBubbleSize val="0"/>
        </c:dLbls>
        <c:axId val="1252529184"/>
        <c:axId val="1252525440"/>
      </c:scatterChart>
      <c:scatterChart>
        <c:scatterStyle val="lineMarker"/>
        <c:varyColors val="0"/>
        <c:ser>
          <c:idx val="0"/>
          <c:order val="0"/>
          <c:tx>
            <c:strRef>
              <c:f>'scatter plot'!$G$1</c:f>
              <c:strCache>
                <c:ptCount val="1"/>
                <c:pt idx="0">
                  <c:v>Volume of sales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25400" cap="rnd">
                <a:solidFill>
                  <a:schemeClr val="accent1"/>
                </a:solidFill>
                <a:prstDash val="dash"/>
              </a:ln>
              <a:effectLst/>
            </c:spPr>
            <c:trendlineType val="linear"/>
            <c:dispRSqr val="0"/>
            <c:dispEq val="0"/>
          </c:trendline>
          <c:xVal>
            <c:numRef>
              <c:f>'scatter plot'!$F$2:$F$9</c:f>
              <c:numCache>
                <c:formatCode>General</c:formatCode>
                <c:ptCount val="8"/>
                <c:pt idx="0">
                  <c:v>335</c:v>
                </c:pt>
                <c:pt idx="1">
                  <c:v>330</c:v>
                </c:pt>
                <c:pt idx="2">
                  <c:v>300</c:v>
                </c:pt>
                <c:pt idx="3">
                  <c:v>200</c:v>
                </c:pt>
                <c:pt idx="4">
                  <c:v>100</c:v>
                </c:pt>
                <c:pt idx="5">
                  <c:v>75</c:v>
                </c:pt>
                <c:pt idx="6">
                  <c:v>50</c:v>
                </c:pt>
                <c:pt idx="7">
                  <c:v>40</c:v>
                </c:pt>
              </c:numCache>
            </c:numRef>
          </c:xVal>
          <c:yVal>
            <c:numRef>
              <c:f>'scatter plot'!$G$2:$G$9</c:f>
              <c:numCache>
                <c:formatCode>General</c:formatCode>
                <c:ptCount val="8"/>
                <c:pt idx="0">
                  <c:v>4284</c:v>
                </c:pt>
                <c:pt idx="1">
                  <c:v>1758</c:v>
                </c:pt>
                <c:pt idx="2">
                  <c:v>183</c:v>
                </c:pt>
                <c:pt idx="3">
                  <c:v>193</c:v>
                </c:pt>
                <c:pt idx="4">
                  <c:v>374</c:v>
                </c:pt>
                <c:pt idx="5">
                  <c:v>292</c:v>
                </c:pt>
                <c:pt idx="6">
                  <c:v>1494</c:v>
                </c:pt>
                <c:pt idx="7">
                  <c:v>694</c:v>
                </c:pt>
              </c:numCache>
            </c:numRef>
          </c:yVal>
          <c:smooth val="0"/>
          <c:extLst>
            <c:ext xmlns:c16="http://schemas.microsoft.com/office/drawing/2014/chart" uri="{C3380CC4-5D6E-409C-BE32-E72D297353CC}">
              <c16:uniqueId val="{00000001-2A57-4906-A2CC-E44A82F8CF83}"/>
            </c:ext>
          </c:extLst>
        </c:ser>
        <c:dLbls>
          <c:showLegendKey val="0"/>
          <c:showVal val="0"/>
          <c:showCatName val="0"/>
          <c:showSerName val="0"/>
          <c:showPercent val="0"/>
          <c:showBubbleSize val="0"/>
        </c:dLbls>
        <c:axId val="1395699568"/>
        <c:axId val="1395694160"/>
      </c:scatterChart>
      <c:valAx>
        <c:axId val="12525291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Watt power (W)</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252525440"/>
        <c:crosses val="autoZero"/>
        <c:crossBetween val="midCat"/>
      </c:valAx>
      <c:valAx>
        <c:axId val="125252544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Revenue</a:t>
                </a:r>
              </a:p>
            </c:rich>
          </c:tx>
          <c:layout>
            <c:manualLayout>
              <c:xMode val="edge"/>
              <c:yMode val="edge"/>
              <c:x val="0"/>
              <c:y val="0.43237772854918471"/>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4009]\ #,##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252529184"/>
        <c:crosses val="autoZero"/>
        <c:crossBetween val="midCat"/>
      </c:valAx>
      <c:valAx>
        <c:axId val="1395694160"/>
        <c:scaling>
          <c:orientation val="minMax"/>
        </c:scaling>
        <c:delete val="0"/>
        <c:axPos val="r"/>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Volume of sales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395699568"/>
        <c:crosses val="max"/>
        <c:crossBetween val="midCat"/>
      </c:valAx>
      <c:valAx>
        <c:axId val="1395699568"/>
        <c:scaling>
          <c:orientation val="minMax"/>
        </c:scaling>
        <c:delete val="1"/>
        <c:axPos val="b"/>
        <c:numFmt formatCode="General" sourceLinked="1"/>
        <c:majorTickMark val="out"/>
        <c:minorTickMark val="none"/>
        <c:tickLblPos val="nextTo"/>
        <c:crossAx val="1395694160"/>
        <c:crosses val="autoZero"/>
        <c:crossBetween val="midCat"/>
      </c:valAx>
      <c:spPr>
        <a:noFill/>
        <a:ln>
          <a:noFill/>
        </a:ln>
        <a:effectLst/>
      </c:spPr>
    </c:plotArea>
    <c:legend>
      <c:legendPos val="t"/>
      <c:layout>
        <c:manualLayout>
          <c:xMode val="edge"/>
          <c:yMode val="edge"/>
          <c:x val="0.33989982502187227"/>
          <c:y val="0.17197860962566844"/>
          <c:w val="0.36464479440069991"/>
          <c:h val="7.2193018653416999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12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Sheet1!$A$2:$A$51</cx:f>
        <cx:lvl ptCount="50">
          <cx:pt idx="0">O_04</cx:pt>
          <cx:pt idx="1">U_01</cx:pt>
          <cx:pt idx="2">W_02</cx:pt>
          <cx:pt idx="3">W_08</cx:pt>
          <cx:pt idx="4">U_06</cx:pt>
          <cx:pt idx="5">U_02</cx:pt>
          <cx:pt idx="6">W_03</cx:pt>
          <cx:pt idx="7">A_03</cx:pt>
          <cx:pt idx="8">W_07</cx:pt>
          <cx:pt idx="9">W_06</cx:pt>
          <cx:pt idx="10">U_05</cx:pt>
          <cx:pt idx="11">R_05</cx:pt>
          <cx:pt idx="12">W_05</cx:pt>
          <cx:pt idx="13">A_07</cx:pt>
          <cx:pt idx="14">A_11</cx:pt>
          <cx:pt idx="15">A_12</cx:pt>
          <cx:pt idx="16">W_04</cx:pt>
          <cx:pt idx="17">L_02</cx:pt>
          <cx:pt idx="18">A_09</cx:pt>
          <cx:pt idx="19">A_06</cx:pt>
          <cx:pt idx="20">O_01</cx:pt>
          <cx:pt idx="21">M_03</cx:pt>
          <cx:pt idx="22">L_01</cx:pt>
          <cx:pt idx="23">A_10</cx:pt>
          <cx:pt idx="24">U_03</cx:pt>
          <cx:pt idx="25">U_07</cx:pt>
          <cx:pt idx="26">M_01</cx:pt>
          <cx:pt idx="27">O_03</cx:pt>
          <cx:pt idx="28">A_02</cx:pt>
          <cx:pt idx="29">U_04</cx:pt>
          <cx:pt idx="30">W_01</cx:pt>
          <cx:pt idx="31">U_08</cx:pt>
          <cx:pt idx="32">A_04</cx:pt>
          <cx:pt idx="33">A_05</cx:pt>
          <cx:pt idx="34">R_02</cx:pt>
          <cx:pt idx="35">O_02</cx:pt>
          <cx:pt idx="36">R_07</cx:pt>
          <cx:pt idx="37">R_06</cx:pt>
          <cx:pt idx="38">A_01</cx:pt>
          <cx:pt idx="39">M_02</cx:pt>
          <cx:pt idx="40">U_09</cx:pt>
          <cx:pt idx="41">R_04</cx:pt>
          <cx:pt idx="42">L_06</cx:pt>
          <cx:pt idx="43">A_08</cx:pt>
          <cx:pt idx="44">R_03</cx:pt>
          <cx:pt idx="45">L_03</cx:pt>
          <cx:pt idx="46">L_05</cx:pt>
          <cx:pt idx="47">R_01</cx:pt>
          <cx:pt idx="48">L_04</cx:pt>
        </cx:lvl>
      </cx:strDim>
      <cx:numDim type="val">
        <cx:f>Sheet1!$B$2:$B$51</cx:f>
        <cx:lvl ptCount="50" formatCode="General">
          <cx:pt idx="0">700</cx:pt>
          <cx:pt idx="1">580</cx:pt>
          <cx:pt idx="2">571</cx:pt>
          <cx:pt idx="3">405</cx:pt>
          <cx:pt idx="4">374</cx:pt>
          <cx:pt idx="5">350</cx:pt>
          <cx:pt idx="6">326</cx:pt>
          <cx:pt idx="7">320</cx:pt>
          <cx:pt idx="8">250</cx:pt>
          <cx:pt idx="9">200</cx:pt>
          <cx:pt idx="10">142</cx:pt>
          <cx:pt idx="11">130</cx:pt>
          <cx:pt idx="12">100</cx:pt>
          <cx:pt idx="13">100</cx:pt>
          <cx:pt idx="14">100</cx:pt>
          <cx:pt idx="15">100</cx:pt>
          <cx:pt idx="16">93</cx:pt>
          <cx:pt idx="17">92</cx:pt>
          <cx:pt idx="18">78</cx:pt>
          <cx:pt idx="19">70</cx:pt>
          <cx:pt idx="20">70</cx:pt>
          <cx:pt idx="21">70</cx:pt>
          <cx:pt idx="22">61</cx:pt>
          <cx:pt idx="23">60</cx:pt>
          <cx:pt idx="24">43</cx:pt>
          <cx:pt idx="25">40</cx:pt>
          <cx:pt idx="26">33</cx:pt>
          <cx:pt idx="27">32</cx:pt>
          <cx:pt idx="28">28</cx:pt>
          <cx:pt idx="29">27</cx:pt>
          <cx:pt idx="30">22</cx:pt>
          <cx:pt idx="31">22</cx:pt>
          <cx:pt idx="32">20</cx:pt>
          <cx:pt idx="33">20</cx:pt>
          <cx:pt idx="34">20</cx:pt>
          <cx:pt idx="35">18</cx:pt>
          <cx:pt idx="36">16</cx:pt>
          <cx:pt idx="37">15</cx:pt>
          <cx:pt idx="38">11</cx:pt>
          <cx:pt idx="39">11</cx:pt>
          <cx:pt idx="40">10</cx:pt>
          <cx:pt idx="41">10</cx:pt>
          <cx:pt idx="42">8</cx:pt>
          <cx:pt idx="43">5</cx:pt>
          <cx:pt idx="44">3</cx:pt>
          <cx:pt idx="45">3</cx:pt>
          <cx:pt idx="46">3</cx:pt>
          <cx:pt idx="47">2</cx:pt>
          <cx:pt idx="48">1</cx:pt>
        </cx:lvl>
      </cx:numDim>
    </cx:data>
    <cx:data id="1">
      <cx:strDim type="cat">
        <cx:f>Sheet1!$A$2:$A$51</cx:f>
        <cx:lvl ptCount="50">
          <cx:pt idx="0">O_04</cx:pt>
          <cx:pt idx="1">U_01</cx:pt>
          <cx:pt idx="2">W_02</cx:pt>
          <cx:pt idx="3">W_08</cx:pt>
          <cx:pt idx="4">U_06</cx:pt>
          <cx:pt idx="5">U_02</cx:pt>
          <cx:pt idx="6">W_03</cx:pt>
          <cx:pt idx="7">A_03</cx:pt>
          <cx:pt idx="8">W_07</cx:pt>
          <cx:pt idx="9">W_06</cx:pt>
          <cx:pt idx="10">U_05</cx:pt>
          <cx:pt idx="11">R_05</cx:pt>
          <cx:pt idx="12">W_05</cx:pt>
          <cx:pt idx="13">A_07</cx:pt>
          <cx:pt idx="14">A_11</cx:pt>
          <cx:pt idx="15">A_12</cx:pt>
          <cx:pt idx="16">W_04</cx:pt>
          <cx:pt idx="17">L_02</cx:pt>
          <cx:pt idx="18">A_09</cx:pt>
          <cx:pt idx="19">A_06</cx:pt>
          <cx:pt idx="20">O_01</cx:pt>
          <cx:pt idx="21">M_03</cx:pt>
          <cx:pt idx="22">L_01</cx:pt>
          <cx:pt idx="23">A_10</cx:pt>
          <cx:pt idx="24">U_03</cx:pt>
          <cx:pt idx="25">U_07</cx:pt>
          <cx:pt idx="26">M_01</cx:pt>
          <cx:pt idx="27">O_03</cx:pt>
          <cx:pt idx="28">A_02</cx:pt>
          <cx:pt idx="29">U_04</cx:pt>
          <cx:pt idx="30">W_01</cx:pt>
          <cx:pt idx="31">U_08</cx:pt>
          <cx:pt idx="32">A_04</cx:pt>
          <cx:pt idx="33">A_05</cx:pt>
          <cx:pt idx="34">R_02</cx:pt>
          <cx:pt idx="35">O_02</cx:pt>
          <cx:pt idx="36">R_07</cx:pt>
          <cx:pt idx="37">R_06</cx:pt>
          <cx:pt idx="38">A_01</cx:pt>
          <cx:pt idx="39">M_02</cx:pt>
          <cx:pt idx="40">U_09</cx:pt>
          <cx:pt idx="41">R_04</cx:pt>
          <cx:pt idx="42">L_06</cx:pt>
          <cx:pt idx="43">A_08</cx:pt>
          <cx:pt idx="44">R_03</cx:pt>
          <cx:pt idx="45">L_03</cx:pt>
          <cx:pt idx="46">L_05</cx:pt>
          <cx:pt idx="47">R_01</cx:pt>
          <cx:pt idx="48">L_04</cx:pt>
        </cx:lvl>
      </cx:strDim>
      <cx:numDim type="val">
        <cx:f>Sheet1!$C$2:$C$51</cx:f>
        <cx:lvl ptCount="50" formatCode="General">
          <cx:pt idx="0">700</cx:pt>
          <cx:pt idx="1">1280</cx:pt>
          <cx:pt idx="2">1851</cx:pt>
          <cx:pt idx="3">2256</cx:pt>
          <cx:pt idx="4">2630</cx:pt>
          <cx:pt idx="5">2980</cx:pt>
          <cx:pt idx="6">3306</cx:pt>
          <cx:pt idx="7">3626</cx:pt>
          <cx:pt idx="8">3876</cx:pt>
          <cx:pt idx="9">4076</cx:pt>
          <cx:pt idx="10">4218</cx:pt>
          <cx:pt idx="11">4348</cx:pt>
          <cx:pt idx="12">4448</cx:pt>
          <cx:pt idx="13">4548</cx:pt>
          <cx:pt idx="14">4648</cx:pt>
          <cx:pt idx="15">4748</cx:pt>
          <cx:pt idx="16">4841</cx:pt>
          <cx:pt idx="17">4933</cx:pt>
          <cx:pt idx="18">5011</cx:pt>
          <cx:pt idx="19">5081</cx:pt>
          <cx:pt idx="20">5151</cx:pt>
          <cx:pt idx="21">5221</cx:pt>
          <cx:pt idx="22">5282</cx:pt>
          <cx:pt idx="23">5342</cx:pt>
          <cx:pt idx="24">5385</cx:pt>
          <cx:pt idx="25">5425</cx:pt>
          <cx:pt idx="26">5458</cx:pt>
          <cx:pt idx="27">5490</cx:pt>
          <cx:pt idx="28">5518</cx:pt>
          <cx:pt idx="29">5545</cx:pt>
          <cx:pt idx="30">5567</cx:pt>
          <cx:pt idx="31">5589</cx:pt>
          <cx:pt idx="32">5609</cx:pt>
          <cx:pt idx="33">5629</cx:pt>
          <cx:pt idx="34">5649</cx:pt>
          <cx:pt idx="35">5667</cx:pt>
          <cx:pt idx="36">5683</cx:pt>
          <cx:pt idx="37">5698</cx:pt>
          <cx:pt idx="38">5709</cx:pt>
          <cx:pt idx="39">5720</cx:pt>
          <cx:pt idx="40">5730</cx:pt>
          <cx:pt idx="41">5740</cx:pt>
          <cx:pt idx="42">5748</cx:pt>
          <cx:pt idx="43">5753</cx:pt>
          <cx:pt idx="44">5756</cx:pt>
          <cx:pt idx="45">5759</cx:pt>
          <cx:pt idx="46">5762</cx:pt>
          <cx:pt idx="47">5764</cx:pt>
          <cx:pt idx="48">5765</cx:pt>
        </cx:lvl>
      </cx:numDim>
    </cx:data>
    <cx:data id="2">
      <cx:strDim type="cat">
        <cx:f>Sheet1!$A$2:$A$51</cx:f>
        <cx:lvl ptCount="50">
          <cx:pt idx="0">O_04</cx:pt>
          <cx:pt idx="1">U_01</cx:pt>
          <cx:pt idx="2">W_02</cx:pt>
          <cx:pt idx="3">W_08</cx:pt>
          <cx:pt idx="4">U_06</cx:pt>
          <cx:pt idx="5">U_02</cx:pt>
          <cx:pt idx="6">W_03</cx:pt>
          <cx:pt idx="7">A_03</cx:pt>
          <cx:pt idx="8">W_07</cx:pt>
          <cx:pt idx="9">W_06</cx:pt>
          <cx:pt idx="10">U_05</cx:pt>
          <cx:pt idx="11">R_05</cx:pt>
          <cx:pt idx="12">W_05</cx:pt>
          <cx:pt idx="13">A_07</cx:pt>
          <cx:pt idx="14">A_11</cx:pt>
          <cx:pt idx="15">A_12</cx:pt>
          <cx:pt idx="16">W_04</cx:pt>
          <cx:pt idx="17">L_02</cx:pt>
          <cx:pt idx="18">A_09</cx:pt>
          <cx:pt idx="19">A_06</cx:pt>
          <cx:pt idx="20">O_01</cx:pt>
          <cx:pt idx="21">M_03</cx:pt>
          <cx:pt idx="22">L_01</cx:pt>
          <cx:pt idx="23">A_10</cx:pt>
          <cx:pt idx="24">U_03</cx:pt>
          <cx:pt idx="25">U_07</cx:pt>
          <cx:pt idx="26">M_01</cx:pt>
          <cx:pt idx="27">O_03</cx:pt>
          <cx:pt idx="28">A_02</cx:pt>
          <cx:pt idx="29">U_04</cx:pt>
          <cx:pt idx="30">W_01</cx:pt>
          <cx:pt idx="31">U_08</cx:pt>
          <cx:pt idx="32">A_04</cx:pt>
          <cx:pt idx="33">A_05</cx:pt>
          <cx:pt idx="34">R_02</cx:pt>
          <cx:pt idx="35">O_02</cx:pt>
          <cx:pt idx="36">R_07</cx:pt>
          <cx:pt idx="37">R_06</cx:pt>
          <cx:pt idx="38">A_01</cx:pt>
          <cx:pt idx="39">M_02</cx:pt>
          <cx:pt idx="40">U_09</cx:pt>
          <cx:pt idx="41">R_04</cx:pt>
          <cx:pt idx="42">L_06</cx:pt>
          <cx:pt idx="43">A_08</cx:pt>
          <cx:pt idx="44">R_03</cx:pt>
          <cx:pt idx="45">L_03</cx:pt>
          <cx:pt idx="46">L_05</cx:pt>
          <cx:pt idx="47">R_01</cx:pt>
          <cx:pt idx="48">L_04</cx:pt>
        </cx:lvl>
      </cx:strDim>
      <cx:numDim type="val">
        <cx:f>Sheet1!$D$2:$D$51</cx:f>
        <cx:lvl ptCount="50" formatCode="General">
          <cx:pt idx="0">0.12142237640936687</cx:pt>
          <cx:pt idx="1">0.2220294882914137</cx:pt>
          <cx:pt idx="2">0.32107545533391152</cx:pt>
          <cx:pt idx="3">0.39132697311361664</cx:pt>
          <cx:pt idx="4">0.45620121422376408</cx:pt>
          <cx:pt idx="5">0.51691240242844749</cx:pt>
          <cx:pt idx="6">0.57346053772766692</cx:pt>
          <cx:pt idx="7">0.62896790980052042</cx:pt>
          <cx:pt idx="8">0.67233304423243712</cx:pt>
          <cx:pt idx="9">0.70702515177797054</cx:pt>
          <cx:pt idx="10">0.73165654813529923</cx:pt>
          <cx:pt idx="11">0.75420641803989596</cx:pt>
          <cx:pt idx="12">0.77155247181266262</cx:pt>
          <cx:pt idx="13">0.78889852558542928</cx:pt>
          <cx:pt idx="14">0.80624457935819605</cx:pt>
          <cx:pt idx="15">0.8235906331309627</cx:pt>
          <cx:pt idx="16">0.83972246313963572</cx:pt>
          <cx:pt idx="17">0.85568083261058114</cx:pt>
          <cx:pt idx="18">0.86921075455333907</cx:pt>
          <cx:pt idx="19">0.88135299219427576</cx:pt>
          <cx:pt idx="20">0.89349522983521246</cx:pt>
          <cx:pt idx="21">0.90563746747614915</cx:pt>
          <cx:pt idx="22">0.9162185602775369</cx:pt>
          <cx:pt idx="23">0.92662619254119682</cx:pt>
          <cx:pt idx="24">0.93408499566348657</cx:pt>
          <cx:pt idx="25">0.94102341717259319</cx:pt>
          <cx:pt idx="26">0.94674761491760628</cx:pt>
          <cx:pt idx="27">0.95229835212489156</cx:pt>
          <cx:pt idx="28">0.95715524718126621</cx:pt>
          <cx:pt idx="29">0.96183868169991327</cx:pt>
          <cx:pt idx="30">0.965654813529922</cx:pt>
          <cx:pt idx="31">0.96947094535993061</cx:pt>
          <cx:pt idx="32">0.97294015611448392</cx:pt>
          <cx:pt idx="33">0.97640936686903734</cx:pt>
          <cx:pt idx="34">0.97987857762359065</cx:pt>
          <cx:pt idx="35">0.98300086730268865</cx:pt>
          <cx:pt idx="36">0.98577623590633134</cx:pt>
          <cx:pt idx="37">0.98837814397224633</cx:pt>
          <cx:pt idx="38">0.99028620988725069</cx:pt>
          <cx:pt idx="39">0.99219427580225494</cx:pt>
          <cx:pt idx="40">0.99392888117953171</cx:pt>
          <cx:pt idx="41">0.99566348655680836</cx:pt>
          <cx:pt idx="42">0.99705117085862971</cx:pt>
          <cx:pt idx="43">0.99791847354726804</cx:pt>
          <cx:pt idx="44">0.99843885516045094</cx:pt>
          <cx:pt idx="45">0.99895923677363396</cx:pt>
          <cx:pt idx="46">0.99947961838681698</cx:pt>
          <cx:pt idx="47">0.99982653946227229</cx:pt>
          <cx:pt idx="48">1</cx:pt>
        </cx:lvl>
      </cx:numDim>
    </cx:data>
  </cx:chartData>
  <cx:chart>
    <cx:title pos="t" align="ctr" overlay="0">
      <cx:tx>
        <cx:txData>
          <cx:v>Volume Pareto Analysis (2018-2022)</cx:v>
        </cx:txData>
      </cx:tx>
      <cx:txPr>
        <a:bodyPr spcFirstLastPara="1" vertOverflow="ellipsis" horzOverflow="overflow" wrap="square" lIns="0" tIns="0" rIns="0" bIns="0" anchor="ctr" anchorCtr="1"/>
        <a:lstStyle/>
        <a:p>
          <a:pPr algn="ctr" rtl="0">
            <a:defRPr sz="120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defRPr>
          </a:pPr>
          <a:r>
            <a:rPr lang="en-US" sz="1600" b="0" i="0" u="none" strike="noStrike" baseline="0" dirty="0">
              <a:solidFill>
                <a:schemeClr val="tx2"/>
              </a:solidFill>
              <a:latin typeface="Times New Roman" panose="02020603050405020304" pitchFamily="18" charset="0"/>
              <a:cs typeface="Times New Roman" panose="02020603050405020304" pitchFamily="18" charset="0"/>
            </a:rPr>
            <a:t>Volume Pareto Analysis (2018-2022)</a:t>
          </a:r>
        </a:p>
      </cx:txPr>
    </cx:title>
    <cx:plotArea>
      <cx:plotAreaRegion>
        <cx:series layoutId="clusteredColumn" uniqueId="{23210C17-91FA-4215-A393-2521A9187167}" formatIdx="0">
          <cx:tx>
            <cx:txData>
              <cx:f>Sheet1!$B$1</cx:f>
              <cx:v>sum</cx:v>
            </cx:txData>
          </cx:tx>
          <cx:dataId val="0"/>
          <cx:layoutPr>
            <cx:aggregation/>
          </cx:layoutPr>
          <cx:axisId val="1"/>
        </cx:series>
        <cx:series layoutId="paretoLine" ownerIdx="0" uniqueId="{9E6E4621-A4A6-4C78-B981-68455905B4DE}" formatIdx="1">
          <cx:axisId val="2"/>
        </cx:series>
        <cx:series layoutId="clusteredColumn" hidden="1" uniqueId="{04697C1A-B4BD-4005-B05A-9EEC2F57E4C0}" formatIdx="2">
          <cx:tx>
            <cx:txData>
              <cx:f>Sheet1!$C$1</cx:f>
              <cx:v>cumulative sum</cx:v>
            </cx:txData>
          </cx:tx>
          <cx:dataId val="1"/>
          <cx:layoutPr>
            <cx:aggregation/>
          </cx:layoutPr>
          <cx:axisId val="1"/>
        </cx:series>
        <cx:series layoutId="paretoLine" ownerIdx="2" uniqueId="{66E2DF11-2AA9-411E-B4F3-CA83F654F9B8}" formatIdx="3">
          <cx:axisId val="2"/>
        </cx:series>
        <cx:series layoutId="clusteredColumn" hidden="1" uniqueId="{ABC5329E-FAC7-4706-8ECA-6DA959D3F0EA}" formatIdx="4">
          <cx:tx>
            <cx:txData>
              <cx:v>percentage</cx:v>
            </cx:txData>
          </cx:tx>
          <cx:dataId val="2"/>
          <cx:layoutPr>
            <cx:aggregation/>
          </cx:layoutPr>
          <cx:axisId val="1"/>
        </cx:series>
        <cx:series layoutId="paretoLine" ownerIdx="4" uniqueId="{9A4EC369-7494-4C95-863B-E5BFE6428E22}" formatIdx="5">
          <cx:axisId val="2"/>
        </cx:series>
      </cx:plotAreaRegion>
      <cx:axis id="0">
        <cx:catScaling gapWidth="0"/>
        <cx:title>
          <cx:tx>
            <cx:txData>
              <cx:v>SKU </cx:v>
            </cx:txData>
          </cx:tx>
          <cx:txPr>
            <a:bodyPr spcFirstLastPara="1" vertOverflow="ellipsis" horzOverflow="overflow" wrap="square" lIns="0" tIns="0" rIns="0" bIns="0" anchor="ctr" anchorCtr="1"/>
            <a:lstStyle/>
            <a:p>
              <a:pPr algn="ctr" rtl="0">
                <a:defRPr sz="120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defRPr>
              </a:pPr>
              <a:r>
                <a:rPr lang="en-US" sz="1200" b="0" i="0" u="none" strike="noStrike" baseline="0">
                  <a:solidFill>
                    <a:schemeClr val="tx2"/>
                  </a:solidFill>
                  <a:latin typeface="Times New Roman" panose="02020603050405020304" pitchFamily="18" charset="0"/>
                  <a:cs typeface="Times New Roman" panose="02020603050405020304" pitchFamily="18" charset="0"/>
                </a:rPr>
                <a:t>SKU </a:t>
              </a:r>
            </a:p>
          </cx:txPr>
        </cx:title>
        <cx:tickLabels/>
        <cx:txPr>
          <a:bodyPr vertOverflow="overflow" horzOverflow="overflow" wrap="square" lIns="0" tIns="0" rIns="0" bIns="0"/>
          <a:lstStyle/>
          <a:p>
            <a:pPr algn="ctr" rtl="0">
              <a:defRPr sz="1200" b="0" i="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sz="1200">
              <a:latin typeface="Times New Roman" panose="02020603050405020304" pitchFamily="18" charset="0"/>
              <a:cs typeface="Times New Roman" panose="02020603050405020304" pitchFamily="18" charset="0"/>
            </a:endParaRPr>
          </a:p>
        </cx:txPr>
      </cx:axis>
      <cx:axis id="1">
        <cx:valScaling/>
        <cx:title>
          <cx:tx>
            <cx:txData>
              <cx:v>Volume of sales</cx:v>
            </cx:txData>
          </cx:tx>
          <cx:txPr>
            <a:bodyPr spcFirstLastPara="1" vertOverflow="ellipsis" horzOverflow="overflow" wrap="square" lIns="0" tIns="0" rIns="0" bIns="0" anchor="ctr" anchorCtr="1"/>
            <a:lstStyle/>
            <a:p>
              <a:pPr algn="ctr" rtl="0">
                <a:defRPr sz="120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defRPr>
              </a:pPr>
              <a:r>
                <a:rPr lang="en-US" sz="1200" b="0" i="0" u="none" strike="noStrike" baseline="0">
                  <a:solidFill>
                    <a:schemeClr val="tx2"/>
                  </a:solidFill>
                  <a:latin typeface="Times New Roman" panose="02020603050405020304" pitchFamily="18" charset="0"/>
                  <a:cs typeface="Times New Roman" panose="02020603050405020304" pitchFamily="18" charset="0"/>
                </a:rPr>
                <a:t>Volume of sales</a:t>
              </a:r>
            </a:p>
          </cx:txPr>
        </cx:title>
        <cx:majorGridlines/>
        <cx:tickLabels/>
        <cx:txPr>
          <a:bodyPr vertOverflow="overflow" horzOverflow="overflow" wrap="square" lIns="0" tIns="0" rIns="0" bIns="0"/>
          <a:lstStyle/>
          <a:p>
            <a:pPr algn="ctr" rtl="0">
              <a:defRPr sz="1200" b="0" i="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sz="1200">
              <a:latin typeface="Times New Roman" panose="02020603050405020304" pitchFamily="18" charset="0"/>
              <a:cs typeface="Times New Roman" panose="02020603050405020304" pitchFamily="18" charset="0"/>
            </a:endParaRPr>
          </a:p>
        </cx:txPr>
      </cx:axis>
      <cx:axis id="2">
        <cx:valScaling max="1" min="0"/>
        <cx:title>
          <cx:txPr>
            <a:bodyPr spcFirstLastPara="1" vertOverflow="ellipsis" horzOverflow="overflow" wrap="square" lIns="0" tIns="0" rIns="0" bIns="0" anchor="ctr" anchorCtr="1"/>
            <a:lstStyle/>
            <a:p>
              <a:pPr algn="ctr" rtl="0">
                <a:defRPr sz="1200">
                  <a:latin typeface="Times New Roman" panose="02020603050405020304" pitchFamily="18" charset="0"/>
                  <a:ea typeface="Times New Roman" panose="02020603050405020304" pitchFamily="18" charset="0"/>
                  <a:cs typeface="Times New Roman" panose="02020603050405020304" pitchFamily="18" charset="0"/>
                </a:defRPr>
              </a:pPr>
              <a:endParaRPr lang="en-US" sz="1200" b="0" i="0" u="none" strike="noStrike" baseline="0">
                <a:solidFill>
                  <a:sysClr val="windowText" lastClr="000000">
                    <a:lumMod val="65000"/>
                    <a:lumOff val="35000"/>
                  </a:sysClr>
                </a:solidFill>
                <a:latin typeface="Times New Roman" panose="02020603050405020304" pitchFamily="18" charset="0"/>
                <a:cs typeface="Times New Roman" panose="02020603050405020304" pitchFamily="18" charset="0"/>
              </a:endParaRPr>
            </a:p>
          </cx:txPr>
        </cx:title>
        <cx:units unit="percentage"/>
        <cx:tickLabels/>
        <cx:txPr>
          <a:bodyPr vertOverflow="overflow" horzOverflow="overflow" wrap="square" lIns="0" tIns="0" rIns="0" bIns="0"/>
          <a:lstStyle/>
          <a:p>
            <a:pPr algn="ctr" rtl="0">
              <a:defRPr sz="1200" b="0" i="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sz="1200">
              <a:latin typeface="Times New Roman" panose="02020603050405020304" pitchFamily="18" charset="0"/>
              <a:cs typeface="Times New Roman" panose="02020603050405020304" pitchFamily="18" charset="0"/>
            </a:endParaRPr>
          </a:p>
        </cx:txPr>
      </cx:axis>
    </cx:plotArea>
  </cx:chart>
  <cx:spPr>
    <a:solidFill>
      <a:schemeClr val="bg1"/>
    </a:solidFill>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Sheet1!$I$2:$I$52</cx:f>
        <cx:lvl ptCount="51">
          <cx:pt idx="0">U_01</cx:pt>
          <cx:pt idx="1">W_02</cx:pt>
          <cx:pt idx="2">U_02</cx:pt>
          <cx:pt idx="3">A_3</cx:pt>
          <cx:pt idx="4">O_04</cx:pt>
          <cx:pt idx="5">L_02</cx:pt>
          <cx:pt idx="6">A_6</cx:pt>
          <cx:pt idx="7">W_03</cx:pt>
          <cx:pt idx="8">L_01</cx:pt>
          <cx:pt idx="9">O_02</cx:pt>
          <cx:pt idx="10">O_01</cx:pt>
          <cx:pt idx="11">W_04</cx:pt>
          <cx:pt idx="12">M_01</cx:pt>
          <cx:pt idx="13">U_03</cx:pt>
          <cx:pt idx="14">A_2</cx:pt>
          <cx:pt idx="15">W_08</cx:pt>
          <cx:pt idx="16">A_7</cx:pt>
          <cx:pt idx="17">U_06</cx:pt>
          <cx:pt idx="18">W_01</cx:pt>
          <cx:pt idx="19">U_05</cx:pt>
          <cx:pt idx="20">A_9</cx:pt>
          <cx:pt idx="21">U_04</cx:pt>
          <cx:pt idx="22">W_06</cx:pt>
          <cx:pt idx="23">A_4</cx:pt>
          <cx:pt idx="24">A_5</cx:pt>
          <cx:pt idx="25">A_11</cx:pt>
          <cx:pt idx="26">R_05</cx:pt>
          <cx:pt idx="27">W_07</cx:pt>
          <cx:pt idx="28">A_10</cx:pt>
          <cx:pt idx="29">A_12</cx:pt>
          <cx:pt idx="30">R_02</cx:pt>
          <cx:pt idx="31">A_1</cx:pt>
          <cx:pt idx="32">M_02</cx:pt>
          <cx:pt idx="33">W_05</cx:pt>
          <cx:pt idx="34">M_03</cx:pt>
          <cx:pt idx="35">U_07</cx:pt>
          <cx:pt idx="36">O_03</cx:pt>
          <cx:pt idx="37">R_04</cx:pt>
          <cx:pt idx="38">U_08</cx:pt>
          <cx:pt idx="39">A_8</cx:pt>
          <cx:pt idx="40">R_01</cx:pt>
          <cx:pt idx="41">L_03</cx:pt>
          <cx:pt idx="42">R_03</cx:pt>
          <cx:pt idx="43">L_06</cx:pt>
          <cx:pt idx="44">R_06</cx:pt>
          <cx:pt idx="45">L_05</cx:pt>
          <cx:pt idx="46">R_07</cx:pt>
          <cx:pt idx="47">U_09</cx:pt>
          <cx:pt idx="48">L_04</cx:pt>
        </cx:lvl>
      </cx:strDim>
      <cx:numDim type="val">
        <cx:f>Sheet1!$J$2:$J$52</cx:f>
        <cx:lvl ptCount="51" formatCode="[$₹-en-IN]\ #,##0">
          <cx:pt idx="0">5993810.5499999998</cx:pt>
          <cx:pt idx="1">3912114.1499999994</cx:pt>
          <cx:pt idx="2">2458287.2999999998</cx:pt>
          <cx:pt idx="3">1852116</cx:pt>
          <cx:pt idx="4">822501.75</cx:pt>
          <cx:pt idx="5">651253.05000000005</cx:pt>
          <cx:pt idx="6">560019.59999999998</cx:pt>
          <cx:pt idx="7">502568.84999999998</cx:pt>
          <cx:pt idx="8">446176.5</cx:pt>
          <cx:pt idx="9">394456.65000000002</cx:pt>
          <cx:pt idx="10">334162.5</cx:pt>
          <cx:pt idx="11">308542.5</cx:pt>
          <cx:pt idx="12">277248.29999999999</cx:pt>
          <cx:pt idx="13">261500.39999999999</cx:pt>
          <cx:pt idx="14">257620.64999999999</cx:pt>
          <cx:pt idx="15">255622.5</cx:pt>
          <cx:pt idx="16">251790</cx:pt>
          <cx:pt idx="17">243145.35000000001</cx:pt>
          <cx:pt idx="18">241568.25</cx:pt>
          <cx:pt idx="19">237694.79999999999</cx:pt>
          <cx:pt idx="20">214935</cx:pt>
          <cx:pt idx="21">173344.5</cx:pt>
          <cx:pt idx="22">169050</cx:pt>
          <cx:pt idx="23">163800</cx:pt>
          <cx:pt idx="24">161280</cx:pt>
          <cx:pt idx="25">151725</cx:pt>
          <cx:pt idx="26">148393.35000000001</cx:pt>
          <cx:pt idx="27">131250</cx:pt>
          <cx:pt idx="28">129150</cx:pt>
          <cx:pt idx="29">127575</cx:pt>
          <cx:pt idx="30">126000</cx:pt>
          <cx:pt idx="31">106260</cx:pt>
          <cx:pt idx="32">102261.60000000001</cx:pt>
          <cx:pt idx="33">99750</cx:pt>
          <cx:pt idx="34">87675</cx:pt>
          <cx:pt idx="35">55860</cx:pt>
          <cx:pt idx="36">48018.599999999999</cx:pt>
          <cx:pt idx="37">35437.5</cx:pt>
          <cx:pt idx="38">32744.25</cx:pt>
          <cx:pt idx="39">21000</cx:pt>
          <cx:pt idx="40">19422.900000000001</cx:pt>
          <cx:pt idx="41">16905</cx:pt>
          <cx:pt idx="42">14647.5</cx:pt>
          <cx:pt idx="43">13109.25</cx:pt>
          <cx:pt idx="44">11970</cx:pt>
          <cx:pt idx="45">11818.799999999999</cx:pt>
          <cx:pt idx="46">11424</cx:pt>
          <cx:pt idx="47">7717.5</cx:pt>
          <cx:pt idx="48">3134.25</cx:pt>
        </cx:lvl>
      </cx:numDim>
    </cx:data>
    <cx:data id="1">
      <cx:strDim type="cat">
        <cx:f>Sheet1!$I$2:$I$52</cx:f>
        <cx:lvl ptCount="51">
          <cx:pt idx="0">U_01</cx:pt>
          <cx:pt idx="1">W_02</cx:pt>
          <cx:pt idx="2">U_02</cx:pt>
          <cx:pt idx="3">A_3</cx:pt>
          <cx:pt idx="4">O_04</cx:pt>
          <cx:pt idx="5">L_02</cx:pt>
          <cx:pt idx="6">A_6</cx:pt>
          <cx:pt idx="7">W_03</cx:pt>
          <cx:pt idx="8">L_01</cx:pt>
          <cx:pt idx="9">O_02</cx:pt>
          <cx:pt idx="10">O_01</cx:pt>
          <cx:pt idx="11">W_04</cx:pt>
          <cx:pt idx="12">M_01</cx:pt>
          <cx:pt idx="13">U_03</cx:pt>
          <cx:pt idx="14">A_2</cx:pt>
          <cx:pt idx="15">W_08</cx:pt>
          <cx:pt idx="16">A_7</cx:pt>
          <cx:pt idx="17">U_06</cx:pt>
          <cx:pt idx="18">W_01</cx:pt>
          <cx:pt idx="19">U_05</cx:pt>
          <cx:pt idx="20">A_9</cx:pt>
          <cx:pt idx="21">U_04</cx:pt>
          <cx:pt idx="22">W_06</cx:pt>
          <cx:pt idx="23">A_4</cx:pt>
          <cx:pt idx="24">A_5</cx:pt>
          <cx:pt idx="25">A_11</cx:pt>
          <cx:pt idx="26">R_05</cx:pt>
          <cx:pt idx="27">W_07</cx:pt>
          <cx:pt idx="28">A_10</cx:pt>
          <cx:pt idx="29">A_12</cx:pt>
          <cx:pt idx="30">R_02</cx:pt>
          <cx:pt idx="31">A_1</cx:pt>
          <cx:pt idx="32">M_02</cx:pt>
          <cx:pt idx="33">W_05</cx:pt>
          <cx:pt idx="34">M_03</cx:pt>
          <cx:pt idx="35">U_07</cx:pt>
          <cx:pt idx="36">O_03</cx:pt>
          <cx:pt idx="37">R_04</cx:pt>
          <cx:pt idx="38">U_08</cx:pt>
          <cx:pt idx="39">A_8</cx:pt>
          <cx:pt idx="40">R_01</cx:pt>
          <cx:pt idx="41">L_03</cx:pt>
          <cx:pt idx="42">R_03</cx:pt>
          <cx:pt idx="43">L_06</cx:pt>
          <cx:pt idx="44">R_06</cx:pt>
          <cx:pt idx="45">L_05</cx:pt>
          <cx:pt idx="46">R_07</cx:pt>
          <cx:pt idx="47">U_09</cx:pt>
          <cx:pt idx="48">L_04</cx:pt>
        </cx:lvl>
      </cx:strDim>
      <cx:numDim type="val">
        <cx:f>Sheet1!$K$2:$K$52</cx:f>
        <cx:lvl ptCount="51" formatCode="[$₹-en-IN]\ #,##0">
          <cx:pt idx="0">5993810.5499999998</cx:pt>
          <cx:pt idx="1">9905924.6999999993</cx:pt>
          <cx:pt idx="2">12364212</cx:pt>
          <cx:pt idx="3">14216328</cx:pt>
          <cx:pt idx="4">15038829.75</cx:pt>
          <cx:pt idx="5">15690082.800000001</cx:pt>
          <cx:pt idx="6">16250102.4</cx:pt>
          <cx:pt idx="7">16752671.25</cx:pt>
          <cx:pt idx="8">17198847.75</cx:pt>
          <cx:pt idx="9">17593304.399999999</cx:pt>
          <cx:pt idx="10">17927466.899999999</cx:pt>
          <cx:pt idx="11">18236009.399999999</cx:pt>
          <cx:pt idx="12">18513257.699999999</cx:pt>
          <cx:pt idx="13">18774758.099999998</cx:pt>
          <cx:pt idx="14">19032378.749999996</cx:pt>
          <cx:pt idx="15">19288001.249999996</cx:pt>
          <cx:pt idx="16">19539791.249999996</cx:pt>
          <cx:pt idx="17">19782936.599999998</cx:pt>
          <cx:pt idx="18">20024504.849999998</cx:pt>
          <cx:pt idx="19">20262199.649999999</cx:pt>
          <cx:pt idx="20">20477134.649999999</cx:pt>
          <cx:pt idx="21">20650479.149999999</cx:pt>
          <cx:pt idx="22">20819529.149999999</cx:pt>
          <cx:pt idx="23">20983329.149999999</cx:pt>
          <cx:pt idx="24">21144609.149999999</cx:pt>
          <cx:pt idx="25">21296334.149999999</cx:pt>
          <cx:pt idx="26">21444727.5</cx:pt>
          <cx:pt idx="27">21575977.5</cx:pt>
          <cx:pt idx="28">21705127.5</cx:pt>
          <cx:pt idx="29">21832702.5</cx:pt>
          <cx:pt idx="30">21958702.5</cx:pt>
          <cx:pt idx="31">22064962.5</cx:pt>
          <cx:pt idx="32">22167224.100000001</cx:pt>
          <cx:pt idx="33">22266974.100000001</cx:pt>
          <cx:pt idx="34">22354649.100000001</cx:pt>
          <cx:pt idx="35">22410509.100000001</cx:pt>
          <cx:pt idx="36">22458527.700000003</cx:pt>
          <cx:pt idx="37">22493965.200000003</cx:pt>
          <cx:pt idx="38">22526709.450000003</cx:pt>
          <cx:pt idx="39">22547709.450000003</cx:pt>
          <cx:pt idx="40">22567132.350000001</cx:pt>
          <cx:pt idx="41">22584037.350000001</cx:pt>
          <cx:pt idx="42">22598684.850000001</cx:pt>
          <cx:pt idx="43">22611794.100000001</cx:pt>
          <cx:pt idx="44">22623764.100000001</cx:pt>
          <cx:pt idx="45">22635582.900000002</cx:pt>
          <cx:pt idx="46">22647006.900000002</cx:pt>
          <cx:pt idx="47">22654724.400000002</cx:pt>
          <cx:pt idx="48">22657858.650000002</cx:pt>
        </cx:lvl>
      </cx:numDim>
    </cx:data>
    <cx:data id="2">
      <cx:strDim type="cat">
        <cx:f>Sheet1!$I$2:$I$52</cx:f>
        <cx:lvl ptCount="51">
          <cx:pt idx="0">U_01</cx:pt>
          <cx:pt idx="1">W_02</cx:pt>
          <cx:pt idx="2">U_02</cx:pt>
          <cx:pt idx="3">A_3</cx:pt>
          <cx:pt idx="4">O_04</cx:pt>
          <cx:pt idx="5">L_02</cx:pt>
          <cx:pt idx="6">A_6</cx:pt>
          <cx:pt idx="7">W_03</cx:pt>
          <cx:pt idx="8">L_01</cx:pt>
          <cx:pt idx="9">O_02</cx:pt>
          <cx:pt idx="10">O_01</cx:pt>
          <cx:pt idx="11">W_04</cx:pt>
          <cx:pt idx="12">M_01</cx:pt>
          <cx:pt idx="13">U_03</cx:pt>
          <cx:pt idx="14">A_2</cx:pt>
          <cx:pt idx="15">W_08</cx:pt>
          <cx:pt idx="16">A_7</cx:pt>
          <cx:pt idx="17">U_06</cx:pt>
          <cx:pt idx="18">W_01</cx:pt>
          <cx:pt idx="19">U_05</cx:pt>
          <cx:pt idx="20">A_9</cx:pt>
          <cx:pt idx="21">U_04</cx:pt>
          <cx:pt idx="22">W_06</cx:pt>
          <cx:pt idx="23">A_4</cx:pt>
          <cx:pt idx="24">A_5</cx:pt>
          <cx:pt idx="25">A_11</cx:pt>
          <cx:pt idx="26">R_05</cx:pt>
          <cx:pt idx="27">W_07</cx:pt>
          <cx:pt idx="28">A_10</cx:pt>
          <cx:pt idx="29">A_12</cx:pt>
          <cx:pt idx="30">R_02</cx:pt>
          <cx:pt idx="31">A_1</cx:pt>
          <cx:pt idx="32">M_02</cx:pt>
          <cx:pt idx="33">W_05</cx:pt>
          <cx:pt idx="34">M_03</cx:pt>
          <cx:pt idx="35">U_07</cx:pt>
          <cx:pt idx="36">O_03</cx:pt>
          <cx:pt idx="37">R_04</cx:pt>
          <cx:pt idx="38">U_08</cx:pt>
          <cx:pt idx="39">A_8</cx:pt>
          <cx:pt idx="40">R_01</cx:pt>
          <cx:pt idx="41">L_03</cx:pt>
          <cx:pt idx="42">R_03</cx:pt>
          <cx:pt idx="43">L_06</cx:pt>
          <cx:pt idx="44">R_06</cx:pt>
          <cx:pt idx="45">L_05</cx:pt>
          <cx:pt idx="46">R_07</cx:pt>
          <cx:pt idx="47">U_09</cx:pt>
          <cx:pt idx="48">L_04</cx:pt>
        </cx:lvl>
      </cx:strDim>
      <cx:numDim type="val">
        <cx:f>Sheet1!$L$2:$L$52</cx:f>
        <cx:lvl ptCount="51" formatCode="0%">
          <cx:pt idx="0">0.26453561400428277</cx:pt>
          <cx:pt idx="1">0.43719597924140102</cx:pt>
          <cx:pt idx="2">0.5456919910655369</cx:pt>
          <cx:pt idx="3">0.62743475540218352</cx:pt>
          <cx:pt idx="4">0.66373570346198618</cx:pt>
          <cx:pt idx="5">0.69247862485010248</cx:pt>
          <cx:pt idx="6">0.71719497641053553</cx:pt>
          <cx:pt idx="7">0.73937575076186635</cx:pt>
          <cx:pt idx="8">0.75906766017361482</cx:pt>
          <cx:pt idx="9">0.77647692448641858</cx:pt>
          <cx:pt idx="10">0.79122511870732304</cx:pt>
          <cx:pt idx="11">0.80484257942001047</cx:pt>
          <cx:pt idx="12">0.81707887695733317</cx:pt>
          <cx:pt idx="13">0.8286201441194001</cx:pt>
          <cx:pt idx="14">0.83999017930143172</cx:pt>
          <cx:pt idx="15">0.85127202653812983</cx:pt>
          <cx:pt idx="16">0.86238472716396763</cx:pt>
          <cx:pt idx="17">0.87311589791385669</cx:pt>
          <cx:pt idx="18">0.88377746367483834</cx:pt>
          <cx:pt idx="19">0.89426807550500786</cx:pt>
          <cx:pt idx="20">0.90375418817435316</cx:pt>
          <cx:pt idx="21">0.91140471255433475</cx:pt>
          <cx:pt idx="22">0.91886570004707824</cx:pt>
          <cx:pt idx="23">0.9260949798537117</cx:pt>
          <cx:pt idx="24">0.93321303997101224</cx:pt>
          <cx:pt idx="25">0.93990939209959268</cx:pt>
          <cx:pt idx="26">0.94645870253056763</cx:pt>
          <cx:pt idx="27">0.95225139468331876</cx:pt>
          <cx:pt idx="28">0.95795140376162591</cx:pt>
          <cx:pt idx="29">0.96358190053409998</cx:pt>
          <cx:pt idx="30">0.96914288500074108</cx:pt>
          <cx:pt idx="31">0.97383264856760843</cx:pt>
          <cx:pt idx="32">0.97834594356073445</cx:pt>
          <cx:pt idx="33">0.98274838959682531</cx:pt>
          <cx:pt idx="34">0.98661790795486315</cx:pt>
          <cx:pt idx="35">0.98908327773507398</cx:pt>
          <cx:pt idx="36">0.991202568915311</cx:pt>
          <cx:pt idx="37">0.9927665957965538</cx:pt>
          <cx:pt idx="38">0.9942117566348222</cx:pt>
          <cx:pt idx="39">0.99513858737926242</cx:pt>
          <cx:pt idx="40">0.99599581313479502</cx:pt>
          <cx:pt idx="41">0.99674191188406935</cx:pt>
          <cx:pt idx="42">0.99738837632831645</cx:pt>
          <cx:pt idx="43">0.99796695042053318</cx:pt>
          <cx:pt idx="44">0.99849524394486411</cx:pt>
          <cx:pt idx="45">0.99901686428783509</cx:pt>
          <cx:pt idx="46">0.99952106021281051</cx:pt>
          <cx:pt idx="47">0.9998616705113923</cx:pt>
          <cx:pt idx="48">1</cx:pt>
        </cx:lvl>
      </cx:numDim>
    </cx:data>
  </cx:chartData>
  <cx:chart>
    <cx:title pos="t" align="ctr" overlay="0">
      <cx:tx>
        <cx:txData>
          <cx:v>Revenue Pareto Analysis (2018-2022)</cx:v>
        </cx:txData>
      </cx:tx>
      <cx:txPr>
        <a:bodyPr spcFirstLastPara="1" vertOverflow="ellipsis" horzOverflow="overflow" wrap="square" lIns="0" tIns="0" rIns="0" bIns="0" anchor="ctr" anchorCtr="1"/>
        <a:lstStyle/>
        <a:p>
          <a:pPr algn="ctr" rtl="0">
            <a:defRPr sz="160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defRPr>
          </a:pPr>
          <a:r>
            <a:rPr lang="en-US" sz="1600" b="0" i="0" u="none" strike="noStrike" baseline="0">
              <a:solidFill>
                <a:schemeClr val="tx2"/>
              </a:solidFill>
              <a:latin typeface="Times New Roman" panose="02020603050405020304" pitchFamily="18" charset="0"/>
              <a:cs typeface="Times New Roman" panose="02020603050405020304" pitchFamily="18" charset="0"/>
            </a:rPr>
            <a:t>Revenue Pareto Analysis (2018-2022)</a:t>
          </a:r>
        </a:p>
      </cx:txPr>
    </cx:title>
    <cx:plotArea>
      <cx:plotAreaRegion>
        <cx:series layoutId="clusteredColumn" uniqueId="{FAB203AD-CC0D-4794-AF24-33F854AEA278}" formatIdx="0">
          <cx:tx>
            <cx:txData>
              <cx:f>Sheet1!$J$1</cx:f>
              <cx:v>sum</cx:v>
            </cx:txData>
          </cx:tx>
          <cx:dataId val="0"/>
          <cx:layoutPr>
            <cx:aggregation/>
          </cx:layoutPr>
          <cx:axisId val="1"/>
        </cx:series>
        <cx:series layoutId="paretoLine" ownerIdx="0" uniqueId="{CE16081B-934E-4309-9E5C-FD622DE36910}" formatIdx="1">
          <cx:axisId val="2"/>
        </cx:series>
        <cx:series layoutId="clusteredColumn" hidden="1" uniqueId="{D1639658-2D6E-4A57-B88D-716E9C1946AE}" formatIdx="2">
          <cx:tx>
            <cx:txData>
              <cx:f>Sheet1!$K$1</cx:f>
              <cx:v>cumulative sum</cx:v>
            </cx:txData>
          </cx:tx>
          <cx:dataId val="1"/>
          <cx:layoutPr>
            <cx:aggregation/>
          </cx:layoutPr>
          <cx:axisId val="1"/>
        </cx:series>
        <cx:series layoutId="paretoLine" ownerIdx="2" uniqueId="{4D3062A8-6E54-471C-A507-C5DD6371CC9B}" formatIdx="3">
          <cx:axisId val="2"/>
        </cx:series>
        <cx:series layoutId="clusteredColumn" hidden="1" uniqueId="{951F558C-FEC8-44B1-A780-01211C433796}" formatIdx="4">
          <cx:tx>
            <cx:txData>
              <cx:v>percentage</cx:v>
            </cx:txData>
          </cx:tx>
          <cx:dataId val="2"/>
          <cx:layoutPr>
            <cx:aggregation/>
          </cx:layoutPr>
          <cx:axisId val="1"/>
        </cx:series>
        <cx:series layoutId="paretoLine" ownerIdx="4" uniqueId="{2D9F43D6-DED6-468D-9F49-A5CA60C340F6}" formatIdx="5">
          <cx:axisId val="2"/>
        </cx:series>
      </cx:plotAreaRegion>
      <cx:axis id="0">
        <cx:catScaling gapWidth="0"/>
        <cx:title>
          <cx:tx>
            <cx:txData>
              <cx:v>SKU</cx:v>
            </cx:txData>
          </cx:tx>
          <cx:txPr>
            <a:bodyPr spcFirstLastPara="1" vertOverflow="ellipsis" horzOverflow="overflow" wrap="square" lIns="0" tIns="0" rIns="0" bIns="0" anchor="ctr" anchorCtr="1"/>
            <a:lstStyle/>
            <a:p>
              <a:pPr algn="ctr" rtl="0">
                <a:defRPr/>
              </a:pPr>
              <a:r>
                <a:rPr lang="en-US" sz="1200" b="0" i="0" u="none" strike="noStrike" baseline="0" dirty="0">
                  <a:solidFill>
                    <a:schemeClr val="tx2"/>
                  </a:solidFill>
                  <a:latin typeface="Times New Roman" panose="02020603050405020304" pitchFamily="18" charset="0"/>
                  <a:cs typeface="Times New Roman" panose="02020603050405020304" pitchFamily="18" charset="0"/>
                </a:rPr>
                <a:t>SKU</a:t>
              </a:r>
            </a:p>
          </cx:txPr>
        </cx:title>
        <cx:tickLabels/>
      </cx:axis>
      <cx:axis id="1">
        <cx:valScaling/>
        <cx:title>
          <cx:tx>
            <cx:txData>
              <cx:v>Revenue</cx:v>
            </cx:txData>
          </cx:tx>
          <cx:txPr>
            <a:bodyPr spcFirstLastPara="1" vertOverflow="ellipsis" horzOverflow="overflow" wrap="square" lIns="0" tIns="0" rIns="0" bIns="0" anchor="ctr" anchorCtr="1"/>
            <a:lstStyle/>
            <a:p>
              <a:pPr algn="ctr" rtl="0">
                <a:defRPr>
                  <a:solidFill>
                    <a:schemeClr val="tx2"/>
                  </a:solidFill>
                </a:defRPr>
              </a:pPr>
              <a:r>
                <a:rPr lang="en-US" sz="1200" b="0" i="0" u="none" strike="noStrike" baseline="0" dirty="0">
                  <a:solidFill>
                    <a:schemeClr val="tx2"/>
                  </a:solidFill>
                  <a:latin typeface="Times New Roman" panose="02020603050405020304" pitchFamily="18" charset="0"/>
                  <a:cs typeface="Times New Roman" panose="02020603050405020304" pitchFamily="18" charset="0"/>
                </a:rPr>
                <a:t>Revenue</a:t>
              </a:r>
            </a:p>
          </cx:txPr>
        </cx:title>
        <cx:majorGridlines/>
        <cx:tickLabels/>
      </cx:axis>
      <cx:axis id="2">
        <cx:valScaling max="1" min="0"/>
        <cx:units unit="percentage"/>
        <cx:tickLabels/>
      </cx:axis>
    </cx:plotArea>
  </cx:chart>
  <cx:spPr>
    <a:solidFill>
      <a:schemeClr val="bg1"/>
    </a:solidFill>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'volume pareto 2021-22'!$K$3:$K$24</cx:f>
        <cx:lvl ptCount="22">
          <cx:pt idx="0">Okaya 50 W</cx:pt>
          <cx:pt idx="1">UTL 335 W</cx:pt>
          <cx:pt idx="2">Waaree 335 W</cx:pt>
          <cx:pt idx="3">Waaree 40 W</cx:pt>
          <cx:pt idx="4">UTL 50 W</cx:pt>
          <cx:pt idx="5">UTL 330 W</cx:pt>
          <cx:pt idx="6">Waaree 330 W</cx:pt>
          <cx:pt idx="7">Adani 330 W</cx:pt>
          <cx:pt idx="8">Waaree 50 W</cx:pt>
          <cx:pt idx="9">Waaree 75 W</cx:pt>
          <cx:pt idx="10">UTL 100 W</cx:pt>
          <cx:pt idx="11">Reil 40 W</cx:pt>
          <cx:pt idx="12">Waaree 100 W</cx:pt>
          <cx:pt idx="13">Adani 200 W</cx:pt>
          <cx:pt idx="14">Adani 50 W</cx:pt>
          <cx:pt idx="15">Adani 40 W</cx:pt>
          <cx:pt idx="16">Waaaree 300 W</cx:pt>
          <cx:pt idx="17">Luminous 330 W</cx:pt>
          <cx:pt idx="18">Adani 100 W</cx:pt>
          <cx:pt idx="19">Adani 220 W</cx:pt>
          <cx:pt idx="20">Okaya 335 W</cx:pt>
          <cx:pt idx="21">Microtek 50 W</cx:pt>
        </cx:lvl>
      </cx:strDim>
      <cx:numDim type="size">
        <cx:f>'volume pareto 2021-22'!$L$3:$L$24</cx:f>
        <cx:lvl ptCount="22" formatCode="General">
          <cx:pt idx="0">700</cx:pt>
          <cx:pt idx="1">580</cx:pt>
          <cx:pt idx="2">571</cx:pt>
          <cx:pt idx="3">405</cx:pt>
          <cx:pt idx="4">374</cx:pt>
          <cx:pt idx="5">350</cx:pt>
          <cx:pt idx="6">326</cx:pt>
          <cx:pt idx="7">320</cx:pt>
          <cx:pt idx="8">250</cx:pt>
          <cx:pt idx="9">200</cx:pt>
          <cx:pt idx="10">142</cx:pt>
          <cx:pt idx="11">130</cx:pt>
          <cx:pt idx="12">100</cx:pt>
          <cx:pt idx="13">100</cx:pt>
          <cx:pt idx="14">100</cx:pt>
          <cx:pt idx="15">100</cx:pt>
          <cx:pt idx="16">93</cx:pt>
          <cx:pt idx="17">92</cx:pt>
          <cx:pt idx="18">78</cx:pt>
          <cx:pt idx="19">70</cx:pt>
          <cx:pt idx="20">70</cx:pt>
          <cx:pt idx="21">70</cx:pt>
        </cx:lvl>
      </cx:numDim>
    </cx:data>
  </cx:chartData>
  <cx:chart>
    <cx:title pos="t" align="ctr" overlay="0">
      <cx:tx>
        <cx:txData>
          <cx:v>Tree Map</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a:rPr>
            <a:t>Tree Map</a:t>
          </a:r>
        </a:p>
      </cx:txPr>
    </cx:title>
    <cx:plotArea>
      <cx:plotAreaRegion>
        <cx:series layoutId="treemap" uniqueId="{84E18F90-7297-4776-B1F3-350366BAB914}">
          <cx:dataLabels pos="inEnd">
            <cx:visibility seriesName="0" categoryName="1" value="0"/>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0.75718</cdr:x>
      <cdr:y>0.84855</cdr:y>
    </cdr:from>
    <cdr:to>
      <cdr:x>0.88496</cdr:x>
      <cdr:y>0.92842</cdr:y>
    </cdr:to>
    <cdr:sp macro="" textlink="">
      <cdr:nvSpPr>
        <cdr:cNvPr id="2" name="TextBox 1">
          <a:extLst xmlns:a="http://schemas.openxmlformats.org/drawingml/2006/main">
            <a:ext uri="{FF2B5EF4-FFF2-40B4-BE49-F238E27FC236}">
              <a16:creationId xmlns:a16="http://schemas.microsoft.com/office/drawing/2014/main" id="{BBF568DC-3FFD-81C3-6BE5-D59A23A3AC16}"/>
            </a:ext>
          </a:extLst>
        </cdr:cNvPr>
        <cdr:cNvSpPr txBox="1"/>
      </cdr:nvSpPr>
      <cdr:spPr>
        <a:xfrm xmlns:a="http://schemas.openxmlformats.org/drawingml/2006/main">
          <a:off x="4372738" y="4155440"/>
          <a:ext cx="737931" cy="39113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a:solidFill>
                <a:schemeClr val="tx1"/>
              </a:solidFill>
            </a:rPr>
            <a:t>    2021-22</a:t>
          </a:r>
        </a:p>
      </cdr:txBody>
    </cdr:sp>
  </cdr:relSizeAnchor>
  <cdr:relSizeAnchor xmlns:cdr="http://schemas.openxmlformats.org/drawingml/2006/chartDrawing">
    <cdr:from>
      <cdr:x>0.57174</cdr:x>
      <cdr:y>0.84855</cdr:y>
    </cdr:from>
    <cdr:to>
      <cdr:x>0.69952</cdr:x>
      <cdr:y>0.92841</cdr:y>
    </cdr:to>
    <cdr:sp macro="" textlink="">
      <cdr:nvSpPr>
        <cdr:cNvPr id="4" name="TextBox 1">
          <a:extLst xmlns:a="http://schemas.openxmlformats.org/drawingml/2006/main">
            <a:ext uri="{FF2B5EF4-FFF2-40B4-BE49-F238E27FC236}">
              <a16:creationId xmlns:a16="http://schemas.microsoft.com/office/drawing/2014/main" id="{B6661E3A-B66F-39A9-1D67-CAE440346B3F}"/>
            </a:ext>
          </a:extLst>
        </cdr:cNvPr>
        <cdr:cNvSpPr txBox="1"/>
      </cdr:nvSpPr>
      <cdr:spPr>
        <a:xfrm xmlns:a="http://schemas.openxmlformats.org/drawingml/2006/main">
          <a:off x="3301806" y="4155440"/>
          <a:ext cx="737931" cy="39108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800" dirty="0">
              <a:solidFill>
                <a:schemeClr val="tx1"/>
              </a:solidFill>
            </a:rPr>
            <a:t>    2020-21</a:t>
          </a:r>
        </a:p>
      </cdr:txBody>
    </cdr:sp>
  </cdr:relSizeAnchor>
  <cdr:relSizeAnchor xmlns:cdr="http://schemas.openxmlformats.org/drawingml/2006/chartDrawing">
    <cdr:from>
      <cdr:x>0.38576</cdr:x>
      <cdr:y>0.84855</cdr:y>
    </cdr:from>
    <cdr:to>
      <cdr:x>0.51354</cdr:x>
      <cdr:y>0.92841</cdr:y>
    </cdr:to>
    <cdr:sp macro="" textlink="">
      <cdr:nvSpPr>
        <cdr:cNvPr id="6" name="TextBox 1">
          <a:extLst xmlns:a="http://schemas.openxmlformats.org/drawingml/2006/main">
            <a:ext uri="{FF2B5EF4-FFF2-40B4-BE49-F238E27FC236}">
              <a16:creationId xmlns:a16="http://schemas.microsoft.com/office/drawing/2014/main" id="{B6661E3A-B66F-39A9-1D67-CAE440346B3F}"/>
            </a:ext>
          </a:extLst>
        </cdr:cNvPr>
        <cdr:cNvSpPr txBox="1"/>
      </cdr:nvSpPr>
      <cdr:spPr>
        <a:xfrm xmlns:a="http://schemas.openxmlformats.org/drawingml/2006/main">
          <a:off x="2227782" y="4155440"/>
          <a:ext cx="737931" cy="39108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800" dirty="0">
              <a:solidFill>
                <a:schemeClr val="tx1"/>
              </a:solidFill>
            </a:rPr>
            <a:t>    2019-20</a:t>
          </a:r>
        </a:p>
      </cdr:txBody>
    </cdr:sp>
  </cdr:relSizeAnchor>
  <cdr:relSizeAnchor xmlns:cdr="http://schemas.openxmlformats.org/drawingml/2006/chartDrawing">
    <cdr:from>
      <cdr:x>0.18809</cdr:x>
      <cdr:y>0.84855</cdr:y>
    </cdr:from>
    <cdr:to>
      <cdr:x>0.31586</cdr:x>
      <cdr:y>0.92234</cdr:y>
    </cdr:to>
    <cdr:sp macro="" textlink="">
      <cdr:nvSpPr>
        <cdr:cNvPr id="7" name="TextBox 1">
          <a:extLst xmlns:a="http://schemas.openxmlformats.org/drawingml/2006/main">
            <a:ext uri="{FF2B5EF4-FFF2-40B4-BE49-F238E27FC236}">
              <a16:creationId xmlns:a16="http://schemas.microsoft.com/office/drawing/2014/main" id="{B6661E3A-B66F-39A9-1D67-CAE440346B3F}"/>
            </a:ext>
          </a:extLst>
        </cdr:cNvPr>
        <cdr:cNvSpPr txBox="1"/>
      </cdr:nvSpPr>
      <cdr:spPr>
        <a:xfrm xmlns:a="http://schemas.openxmlformats.org/drawingml/2006/main">
          <a:off x="1086206" y="4155440"/>
          <a:ext cx="737873" cy="36135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800" dirty="0">
              <a:solidFill>
                <a:schemeClr val="tx1"/>
              </a:solidFill>
            </a:rPr>
            <a:t>     2018-19</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A0BBE-858A-4388-8864-7001D2902F15}"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55FE3-1A3B-469A-84EE-1D76D45A4B57}" type="slidenum">
              <a:rPr lang="en-US" smtClean="0"/>
              <a:t>‹#›</a:t>
            </a:fld>
            <a:endParaRPr lang="en-US"/>
          </a:p>
        </p:txBody>
      </p:sp>
    </p:spTree>
    <p:extLst>
      <p:ext uri="{BB962C8B-B14F-4D97-AF65-F5344CB8AC3E}">
        <p14:creationId xmlns:p14="http://schemas.microsoft.com/office/powerpoint/2010/main" val="79147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D0F3F-31C7-4D4C-B074-F022BB406A26}"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249580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7C4004-476E-42CE-B5E7-A5180F6985D2}" type="datetime1">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341553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745022-8546-4CA3-AEF3-97B031EE54B3}"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2691502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EE195A-4384-4494-888A-AC32D2A321C7}"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76DA7-0C55-4A00-9B94-E2E259907E3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50539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2729B-77E2-4AC9-B016-5B58C8CFF4CA}"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3776291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1189A-7FDA-4CD6-BA3E-5C0CDA1F5059}" type="datetime1">
              <a:rPr lang="en-US" smtClean="0"/>
              <a:t>11/2/2022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4119275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0A7010-903E-44EF-8E31-B9B3DAAE8E4B}" type="datetime1">
              <a:rPr lang="en-US" smtClean="0"/>
              <a:t>11/2/2022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3165552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3C8E6-811E-4333-90DF-8171F2E28AE1}"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2933061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CE926-A697-4779-92E4-BE319B4FA9F7}"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2549035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9F767CF-84D9-4B37-81F4-2FF3AD2B46D6}"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71798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549B3-06E5-41B2-B7CE-18DD7AA38954}"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237187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7F1B35-492B-4C65-A88B-F1C0B69BD882}" type="datetime1">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36498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A6D85D-EA74-4302-8D20-1FFDDAD8DF61}" type="datetime1">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427563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1FF1BA9-3649-4601-B576-B4C1A492B718}" type="datetime1">
              <a:rPr lang="en-US" smtClean="0"/>
              <a:t>11/2/2022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1910028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ABEBA9-48EC-42D7-B614-54061B99C27B}" type="datetime1">
              <a:rPr lang="en-US" smtClean="0"/>
              <a:t>11/2/2022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3639502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5AAEDA6-63EA-47AF-A1EB-D7A809C4A08B}" type="datetime1">
              <a:rPr lang="en-US" smtClean="0"/>
              <a:t>11/2/2022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244328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E6A4B-872D-4FA7-BDDF-113E4C1AF3A8}" type="datetime1">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76DA7-0C55-4A00-9B94-E2E259907E31}" type="slidenum">
              <a:rPr lang="en-US" smtClean="0"/>
              <a:t>‹#›</a:t>
            </a:fld>
            <a:endParaRPr lang="en-US"/>
          </a:p>
        </p:txBody>
      </p:sp>
    </p:spTree>
    <p:extLst>
      <p:ext uri="{BB962C8B-B14F-4D97-AF65-F5344CB8AC3E}">
        <p14:creationId xmlns:p14="http://schemas.microsoft.com/office/powerpoint/2010/main" val="312650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FE66-F315-4013-98D4-F936DBEAEF2E}" type="datetime1">
              <a:rPr lang="en-US" smtClean="0"/>
              <a:t>11/2/2022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676DA7-0C55-4A00-9B94-E2E259907E31}" type="slidenum">
              <a:rPr lang="en-US" smtClean="0"/>
              <a:t>‹#›</a:t>
            </a:fld>
            <a:endParaRPr lang="en-US"/>
          </a:p>
        </p:txBody>
      </p:sp>
    </p:spTree>
    <p:extLst>
      <p:ext uri="{BB962C8B-B14F-4D97-AF65-F5344CB8AC3E}">
        <p14:creationId xmlns:p14="http://schemas.microsoft.com/office/powerpoint/2010/main" val="15095244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14/relationships/chartEx" Target="../charts/chartEx2.xml"/></Relationships>
</file>

<file path=ppt/slides/_rels/slide7.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chart" Target="../charts/chart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D978-F06D-FA9D-E9DC-944681A33720}"/>
              </a:ext>
            </a:extLst>
          </p:cNvPr>
          <p:cNvSpPr>
            <a:spLocks noGrp="1"/>
          </p:cNvSpPr>
          <p:nvPr>
            <p:ph type="ctrTitle"/>
          </p:nvPr>
        </p:nvSpPr>
        <p:spPr>
          <a:xfrm>
            <a:off x="1819099" y="1250440"/>
            <a:ext cx="7517407" cy="1487905"/>
          </a:xfrm>
        </p:spPr>
        <p:txBody>
          <a:bodyPr/>
          <a:lstStyle/>
          <a:p>
            <a:pPr algn="ct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BDM Capstone Project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22D953C6-45F8-CD6A-F217-876ACC02745D}"/>
              </a:ext>
            </a:extLst>
          </p:cNvPr>
          <p:cNvSpPr>
            <a:spLocks noGrp="1"/>
          </p:cNvSpPr>
          <p:nvPr>
            <p:ph type="subTitle" idx="1"/>
          </p:nvPr>
        </p:nvSpPr>
        <p:spPr>
          <a:xfrm>
            <a:off x="1559217" y="4119655"/>
            <a:ext cx="8825658" cy="861420"/>
          </a:xfrm>
        </p:spPr>
        <p:txBody>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Project Title- Statistical DATA analysis for Solar Panel Distribution in a Tier 3 city</a:t>
            </a:r>
            <a:endParaRPr lang="en-US" dirty="0"/>
          </a:p>
        </p:txBody>
      </p:sp>
      <p:pic>
        <p:nvPicPr>
          <p:cNvPr id="4" name="Picture 3">
            <a:extLst>
              <a:ext uri="{FF2B5EF4-FFF2-40B4-BE49-F238E27FC236}">
                <a16:creationId xmlns:a16="http://schemas.microsoft.com/office/drawing/2014/main" id="{D0773A5D-0983-27E9-4D4D-F9A4E9143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328" y="1879022"/>
            <a:ext cx="1774004" cy="1855579"/>
          </a:xfrm>
          <a:prstGeom prst="rect">
            <a:avLst/>
          </a:prstGeom>
        </p:spPr>
      </p:pic>
      <p:sp>
        <p:nvSpPr>
          <p:cNvPr id="5" name="TextBox 4">
            <a:extLst>
              <a:ext uri="{FF2B5EF4-FFF2-40B4-BE49-F238E27FC236}">
                <a16:creationId xmlns:a16="http://schemas.microsoft.com/office/drawing/2014/main" id="{704CED68-03F9-23C7-D39A-0BF642563DF9}"/>
              </a:ext>
            </a:extLst>
          </p:cNvPr>
          <p:cNvSpPr txBox="1"/>
          <p:nvPr/>
        </p:nvSpPr>
        <p:spPr>
          <a:xfrm>
            <a:off x="4629328" y="5145895"/>
            <a:ext cx="2223435" cy="923330"/>
          </a:xfrm>
          <a:prstGeom prst="rect">
            <a:avLst/>
          </a:prstGeom>
          <a:noFill/>
        </p:spPr>
        <p:txBody>
          <a:bodyPr wrap="square" rtlCol="0">
            <a:spAutoFit/>
          </a:bodyPr>
          <a:lstStyle/>
          <a:p>
            <a:r>
              <a:rPr lang="en-US" dirty="0">
                <a:solidFill>
                  <a:schemeClr val="tx1">
                    <a:lumMod val="85000"/>
                  </a:schemeClr>
                </a:solidFill>
                <a:latin typeface="Times New Roman" panose="02020603050405020304" pitchFamily="18" charset="0"/>
                <a:cs typeface="Times New Roman" panose="02020603050405020304" pitchFamily="18" charset="0"/>
              </a:rPr>
              <a:t>Presented by-</a:t>
            </a:r>
          </a:p>
          <a:p>
            <a:r>
              <a:rPr lang="en-US" dirty="0">
                <a:solidFill>
                  <a:schemeClr val="tx1">
                    <a:lumMod val="85000"/>
                  </a:schemeClr>
                </a:solidFill>
                <a:latin typeface="Times New Roman" panose="02020603050405020304" pitchFamily="18" charset="0"/>
                <a:cs typeface="Times New Roman" panose="02020603050405020304" pitchFamily="18" charset="0"/>
              </a:rPr>
              <a:t>Kanika Maheshwari</a:t>
            </a:r>
          </a:p>
          <a:p>
            <a:r>
              <a:rPr lang="en-US" dirty="0">
                <a:solidFill>
                  <a:schemeClr val="tx1">
                    <a:lumMod val="85000"/>
                  </a:schemeClr>
                </a:solidFill>
                <a:latin typeface="Times New Roman" panose="02020603050405020304" pitchFamily="18" charset="0"/>
                <a:cs typeface="Times New Roman" panose="02020603050405020304" pitchFamily="18" charset="0"/>
              </a:rPr>
              <a:t>22ds1000263</a:t>
            </a:r>
          </a:p>
        </p:txBody>
      </p:sp>
    </p:spTree>
    <p:extLst>
      <p:ext uri="{BB962C8B-B14F-4D97-AF65-F5344CB8AC3E}">
        <p14:creationId xmlns:p14="http://schemas.microsoft.com/office/powerpoint/2010/main" val="1102044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lar Energy Google Slides Themes for Presentations">
            <a:extLst>
              <a:ext uri="{FF2B5EF4-FFF2-40B4-BE49-F238E27FC236}">
                <a16:creationId xmlns:a16="http://schemas.microsoft.com/office/drawing/2014/main" id="{064EF18D-2C53-EDFD-588E-924DA1F44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12192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7ADFF83F-B772-845F-B06C-E030D1638523}"/>
              </a:ext>
            </a:extLst>
          </p:cNvPr>
          <p:cNvSpPr>
            <a:spLocks noGrp="1"/>
          </p:cNvSpPr>
          <p:nvPr>
            <p:ph type="sldNum" sz="quarter" idx="12"/>
          </p:nvPr>
        </p:nvSpPr>
        <p:spPr/>
        <p:txBody>
          <a:bodyPr/>
          <a:lstStyle/>
          <a:p>
            <a:fld id="{31676DA7-0C55-4A00-9B94-E2E259907E31}" type="slidenum">
              <a:rPr lang="en-US" smtClean="0"/>
              <a:t>10</a:t>
            </a:fld>
            <a:endParaRPr lang="en-US"/>
          </a:p>
        </p:txBody>
      </p:sp>
      <p:sp>
        <p:nvSpPr>
          <p:cNvPr id="7" name="Date Placeholder 6">
            <a:extLst>
              <a:ext uri="{FF2B5EF4-FFF2-40B4-BE49-F238E27FC236}">
                <a16:creationId xmlns:a16="http://schemas.microsoft.com/office/drawing/2014/main" id="{EB511AFB-301C-EB8A-3C7B-7B2F3D96A22E}"/>
              </a:ext>
            </a:extLst>
          </p:cNvPr>
          <p:cNvSpPr>
            <a:spLocks noGrp="1"/>
          </p:cNvSpPr>
          <p:nvPr>
            <p:ph type="dt" sz="half" idx="10"/>
          </p:nvPr>
        </p:nvSpPr>
        <p:spPr>
          <a:xfrm>
            <a:off x="231993" y="6333825"/>
            <a:ext cx="990599" cy="304799"/>
          </a:xfrm>
        </p:spPr>
        <p:txBody>
          <a:bodyPr/>
          <a:lstStyle/>
          <a:p>
            <a:fld id="{76D426BC-68B1-4DB9-9BD8-5D381CB01583}" type="datetime1">
              <a:rPr lang="en-US" smtClean="0"/>
              <a:t>11/2/2022</a:t>
            </a:fld>
            <a:endParaRPr lang="en-US" dirty="0"/>
          </a:p>
        </p:txBody>
      </p:sp>
    </p:spTree>
    <p:extLst>
      <p:ext uri="{BB962C8B-B14F-4D97-AF65-F5344CB8AC3E}">
        <p14:creationId xmlns:p14="http://schemas.microsoft.com/office/powerpoint/2010/main" val="37696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2165-E3C7-90A1-93C2-9FA3789DE283}"/>
              </a:ext>
            </a:extLst>
          </p:cNvPr>
          <p:cNvSpPr>
            <a:spLocks noGrp="1"/>
          </p:cNvSpPr>
          <p:nvPr>
            <p:ph type="title"/>
          </p:nvPr>
        </p:nvSpPr>
        <p:spPr>
          <a:xfrm>
            <a:off x="645130" y="301487"/>
            <a:ext cx="9422228" cy="616227"/>
          </a:xfrm>
        </p:spPr>
        <p:txBody>
          <a:bodyPr/>
          <a:lstStyle/>
          <a:p>
            <a:pPr algn="ctr"/>
            <a:r>
              <a:rPr lang="en-US" sz="3200"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59377AF-9AF3-F70C-DA83-98D8E393930A}"/>
              </a:ext>
            </a:extLst>
          </p:cNvPr>
          <p:cNvSpPr>
            <a:spLocks noGrp="1"/>
          </p:cNvSpPr>
          <p:nvPr>
            <p:ph idx="1"/>
          </p:nvPr>
        </p:nvSpPr>
        <p:spPr>
          <a:xfrm>
            <a:off x="645130" y="1192695"/>
            <a:ext cx="8229363" cy="5211417"/>
          </a:xfrm>
        </p:spPr>
        <p:txBody>
          <a:bodyPr>
            <a:normAutofit fontScale="85000" lnSpcReduction="20000"/>
          </a:bodyPr>
          <a:lstStyle/>
          <a:p>
            <a:pPr marL="285750" indent="-285750" algn="just">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Sky Solar Agency is a B2C, Anupgarh (</a:t>
            </a:r>
            <a:r>
              <a:rPr lang="en-IN" sz="2400" dirty="0">
                <a:latin typeface="Times New Roman" panose="02020603050405020304" pitchFamily="18" charset="0"/>
                <a:cs typeface="Times New Roman" panose="02020603050405020304" pitchFamily="18" charset="0"/>
              </a:rPr>
              <a:t>R</a:t>
            </a:r>
            <a:r>
              <a:rPr lang="en-IN" sz="2400" dirty="0">
                <a:solidFill>
                  <a:schemeClr val="tx1"/>
                </a:solidFill>
                <a:latin typeface="Times New Roman" panose="02020603050405020304" pitchFamily="18" charset="0"/>
                <a:cs typeface="Times New Roman" panose="02020603050405020304" pitchFamily="18" charset="0"/>
              </a:rPr>
              <a:t>ajasthan) based firm dealing with  solar panels, inverters and its components. </a:t>
            </a:r>
          </a:p>
          <a:p>
            <a:pPr marL="285750" indent="-285750" algn="just">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With shift of Conventional sources to Renewable energy sources, firm has great opportunity in the market and a </a:t>
            </a:r>
            <a:r>
              <a:rPr lang="en-IN" sz="2400" dirty="0">
                <a:latin typeface="Times New Roman" panose="02020603050405020304" pitchFamily="18" charset="0"/>
                <a:cs typeface="Times New Roman" panose="02020603050405020304" pitchFamily="18" charset="0"/>
              </a:rPr>
              <a:t>significant </a:t>
            </a:r>
            <a:r>
              <a:rPr lang="en-IN" sz="2400" dirty="0">
                <a:solidFill>
                  <a:schemeClr val="tx1"/>
                </a:solidFill>
                <a:latin typeface="Times New Roman" panose="02020603050405020304" pitchFamily="18" charset="0"/>
                <a:cs typeface="Times New Roman" panose="02020603050405020304" pitchFamily="18" charset="0"/>
              </a:rPr>
              <a:t>contribution towards Greener planet.</a:t>
            </a:r>
          </a:p>
          <a:p>
            <a:pPr marL="285750" indent="-285750" algn="just">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Firm was dealing </a:t>
            </a:r>
            <a:r>
              <a:rPr lang="en-IN" sz="2400" dirty="0">
                <a:latin typeface="Times New Roman" panose="02020603050405020304" pitchFamily="18" charset="0"/>
                <a:cs typeface="Times New Roman" panose="02020603050405020304" pitchFamily="18" charset="0"/>
              </a:rPr>
              <a:t>with </a:t>
            </a:r>
            <a:r>
              <a:rPr lang="en-IN" sz="2400" dirty="0">
                <a:solidFill>
                  <a:schemeClr val="tx1"/>
                </a:solidFill>
                <a:latin typeface="Times New Roman" panose="02020603050405020304" pitchFamily="18" charset="0"/>
                <a:cs typeface="Times New Roman" panose="02020603050405020304" pitchFamily="18" charset="0"/>
              </a:rPr>
              <a:t>solar panel orders according to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customer’s requirements (whenever needed) without any inventory management.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Recently, the firm has invested in </a:t>
            </a:r>
            <a:r>
              <a:rPr lang="en-US" sz="2400" dirty="0">
                <a:latin typeface="Times New Roman" panose="02020603050405020304" pitchFamily="18" charset="0"/>
                <a:cs typeface="Times New Roman" panose="02020603050405020304" pitchFamily="18" charset="0"/>
              </a:rPr>
              <a:t>an inventory.</a:t>
            </a: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Mr. Sunil Yogi, Shop owner, wanted to plan their </a:t>
            </a:r>
            <a:r>
              <a:rPr lang="en-IN" sz="2400" dirty="0">
                <a:latin typeface="Times New Roman" panose="02020603050405020304" pitchFamily="18" charset="0"/>
                <a:cs typeface="Times New Roman" panose="02020603050405020304" pitchFamily="18" charset="0"/>
              </a:rPr>
              <a:t>newly established inventory  based on the </a:t>
            </a:r>
            <a:r>
              <a:rPr lang="en-IN" sz="2400" dirty="0">
                <a:solidFill>
                  <a:schemeClr val="tx1"/>
                </a:solidFill>
                <a:latin typeface="Times New Roman" panose="02020603050405020304" pitchFamily="18" charset="0"/>
                <a:cs typeface="Times New Roman" panose="02020603050405020304" pitchFamily="18" charset="0"/>
              </a:rPr>
              <a:t>performance of sales for past </a:t>
            </a:r>
            <a:r>
              <a:rPr lang="en-IN" sz="2400" dirty="0">
                <a:latin typeface="Times New Roman" panose="02020603050405020304" pitchFamily="18" charset="0"/>
                <a:cs typeface="Times New Roman" panose="02020603050405020304" pitchFamily="18" charset="0"/>
              </a:rPr>
              <a:t>four </a:t>
            </a:r>
            <a:r>
              <a:rPr lang="en-IN" sz="2400" dirty="0">
                <a:solidFill>
                  <a:schemeClr val="tx1"/>
                </a:solidFill>
                <a:latin typeface="Times New Roman" panose="02020603050405020304" pitchFamily="18" charset="0"/>
                <a:cs typeface="Times New Roman" panose="02020603050405020304" pitchFamily="18" charset="0"/>
              </a:rPr>
              <a:t>financial years.</a:t>
            </a:r>
          </a:p>
          <a:p>
            <a:pPr marL="285750" indent="-285750" algn="just">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Collecting the data was a big challenge because all the data was unorganised and scattered.</a:t>
            </a:r>
          </a:p>
          <a:p>
            <a:pPr marL="285750" indent="-285750" algn="just">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We have done the revenue and volume analysis ove</a:t>
            </a:r>
            <a:r>
              <a:rPr lang="en-IN" sz="2400" dirty="0">
                <a:latin typeface="Times New Roman" panose="02020603050405020304" pitchFamily="18" charset="0"/>
                <a:cs typeface="Times New Roman" panose="02020603050405020304" pitchFamily="18" charset="0"/>
              </a:rPr>
              <a:t>r the years.</a:t>
            </a: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Analysis was done on Yearly, Monthly and Quarterly sales. In addition to, the items generating high revenue and high volumes were tracked down using Pareto principle and Tree map.</a:t>
            </a:r>
          </a:p>
          <a:p>
            <a:pPr marL="285750" indent="-285750" algn="just">
              <a:buFont typeface="Wingdings" pitchFamily="2" charset="2"/>
              <a:buChar char="Ø"/>
            </a:pPr>
            <a:r>
              <a:rPr lang="en-IN" sz="2400" dirty="0">
                <a:latin typeface="Times New Roman" panose="02020603050405020304" pitchFamily="18" charset="0"/>
                <a:cs typeface="Times New Roman" panose="02020603050405020304" pitchFamily="18" charset="0"/>
              </a:rPr>
              <a:t>The correlation between Sales and Watt powers has also witnessed.</a:t>
            </a:r>
            <a:endParaRPr lang="en-IN" sz="24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6D1FBA8-627F-2811-55FA-A5F24F6A54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9903" y="1347277"/>
            <a:ext cx="2728248" cy="2290445"/>
          </a:xfrm>
          <a:prstGeom prst="rect">
            <a:avLst/>
          </a:prstGeom>
          <a:noFill/>
          <a:ln>
            <a:noFill/>
          </a:ln>
        </p:spPr>
      </p:pic>
      <p:pic>
        <p:nvPicPr>
          <p:cNvPr id="5" name="Picture 4">
            <a:extLst>
              <a:ext uri="{FF2B5EF4-FFF2-40B4-BE49-F238E27FC236}">
                <a16:creationId xmlns:a16="http://schemas.microsoft.com/office/drawing/2014/main" id="{256B866A-9145-B892-DE50-B96854EB58A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9902" y="3928193"/>
            <a:ext cx="2728249" cy="2290444"/>
          </a:xfrm>
          <a:prstGeom prst="rect">
            <a:avLst/>
          </a:prstGeom>
          <a:noFill/>
          <a:ln>
            <a:noFill/>
          </a:ln>
        </p:spPr>
      </p:pic>
      <p:sp>
        <p:nvSpPr>
          <p:cNvPr id="8" name="Slide Number Placeholder 7">
            <a:extLst>
              <a:ext uri="{FF2B5EF4-FFF2-40B4-BE49-F238E27FC236}">
                <a16:creationId xmlns:a16="http://schemas.microsoft.com/office/drawing/2014/main" id="{EE061C51-16D1-6E68-98B1-F67F75DE8861}"/>
              </a:ext>
            </a:extLst>
          </p:cNvPr>
          <p:cNvSpPr>
            <a:spLocks noGrp="1"/>
          </p:cNvSpPr>
          <p:nvPr>
            <p:ph type="sldNum" sz="quarter" idx="12"/>
          </p:nvPr>
        </p:nvSpPr>
        <p:spPr/>
        <p:txBody>
          <a:bodyPr/>
          <a:lstStyle/>
          <a:p>
            <a:fld id="{31676DA7-0C55-4A00-9B94-E2E259907E31}" type="slidenum">
              <a:rPr lang="en-US" smtClean="0"/>
              <a:t>2</a:t>
            </a:fld>
            <a:endParaRPr lang="en-US"/>
          </a:p>
        </p:txBody>
      </p:sp>
      <p:sp>
        <p:nvSpPr>
          <p:cNvPr id="9" name="Date Placeholder 8">
            <a:extLst>
              <a:ext uri="{FF2B5EF4-FFF2-40B4-BE49-F238E27FC236}">
                <a16:creationId xmlns:a16="http://schemas.microsoft.com/office/drawing/2014/main" id="{5D4EF4DB-D3B6-D11C-36D3-55E4870DA473}"/>
              </a:ext>
            </a:extLst>
          </p:cNvPr>
          <p:cNvSpPr>
            <a:spLocks noGrp="1"/>
          </p:cNvSpPr>
          <p:nvPr>
            <p:ph type="dt" sz="half" idx="10"/>
          </p:nvPr>
        </p:nvSpPr>
        <p:spPr>
          <a:xfrm>
            <a:off x="645130" y="6404113"/>
            <a:ext cx="990599" cy="304799"/>
          </a:xfrm>
        </p:spPr>
        <p:txBody>
          <a:bodyPr/>
          <a:lstStyle/>
          <a:p>
            <a:fld id="{69069463-9033-4A8D-B1B2-BF07F82C6E9B}" type="datetime1">
              <a:rPr lang="en-US" smtClean="0"/>
              <a:t>11/2/2022</a:t>
            </a:fld>
            <a:endParaRPr lang="en-US" dirty="0"/>
          </a:p>
        </p:txBody>
      </p:sp>
    </p:spTree>
    <p:extLst>
      <p:ext uri="{BB962C8B-B14F-4D97-AF65-F5344CB8AC3E}">
        <p14:creationId xmlns:p14="http://schemas.microsoft.com/office/powerpoint/2010/main" val="421685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3CA1-7FB3-8A47-6B0B-26EF1A410059}"/>
              </a:ext>
            </a:extLst>
          </p:cNvPr>
          <p:cNvSpPr>
            <a:spLocks noGrp="1"/>
          </p:cNvSpPr>
          <p:nvPr>
            <p:ph type="title"/>
          </p:nvPr>
        </p:nvSpPr>
        <p:spPr>
          <a:xfrm>
            <a:off x="646111" y="452718"/>
            <a:ext cx="9483409" cy="695362"/>
          </a:xfrm>
        </p:spPr>
        <p:txBody>
          <a:bodyPr/>
          <a:lstStyle/>
          <a:p>
            <a:pPr algn="ctr"/>
            <a:r>
              <a:rPr lang="en-US" sz="3200" dirty="0">
                <a:latin typeface="Times New Roman" panose="02020603050405020304" pitchFamily="18" charset="0"/>
                <a:cs typeface="Times New Roman" panose="02020603050405020304" pitchFamily="18" charset="0"/>
              </a:rPr>
              <a:t>Revenue and </a:t>
            </a:r>
            <a:r>
              <a:rPr lang="en-US" sz="3200" dirty="0" err="1">
                <a:latin typeface="Times New Roman" panose="02020603050405020304" pitchFamily="18" charset="0"/>
                <a:cs typeface="Times New Roman" panose="02020603050405020304" pitchFamily="18" charset="0"/>
              </a:rPr>
              <a:t>VolumeAnalysis</a:t>
            </a:r>
            <a:endParaRPr lang="en-US" sz="3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00000000-0008-0000-0000-000004000000}"/>
              </a:ext>
            </a:extLst>
          </p:cNvPr>
          <p:cNvGraphicFramePr>
            <a:graphicFrameLocks noGrp="1"/>
          </p:cNvGraphicFramePr>
          <p:nvPr>
            <p:ph idx="1"/>
            <p:extLst>
              <p:ext uri="{D42A27DB-BD31-4B8C-83A1-F6EECF244321}">
                <p14:modId xmlns:p14="http://schemas.microsoft.com/office/powerpoint/2010/main" val="2153012809"/>
              </p:ext>
            </p:extLst>
          </p:nvPr>
        </p:nvGraphicFramePr>
        <p:xfrm>
          <a:off x="325121" y="1351280"/>
          <a:ext cx="5770879" cy="48971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B10A6B4-F439-6A17-0CA9-6BFA7689BA4A}"/>
              </a:ext>
            </a:extLst>
          </p:cNvPr>
          <p:cNvGraphicFramePr/>
          <p:nvPr>
            <p:extLst>
              <p:ext uri="{D42A27DB-BD31-4B8C-83A1-F6EECF244321}">
                <p14:modId xmlns:p14="http://schemas.microsoft.com/office/powerpoint/2010/main" val="1911838438"/>
              </p:ext>
            </p:extLst>
          </p:nvPr>
        </p:nvGraphicFramePr>
        <p:xfrm>
          <a:off x="6275672" y="1351280"/>
          <a:ext cx="5665537" cy="4897120"/>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7">
            <a:extLst>
              <a:ext uri="{FF2B5EF4-FFF2-40B4-BE49-F238E27FC236}">
                <a16:creationId xmlns:a16="http://schemas.microsoft.com/office/drawing/2014/main" id="{11CB9B22-8AA5-6A71-882D-CE13212748A3}"/>
              </a:ext>
            </a:extLst>
          </p:cNvPr>
          <p:cNvSpPr>
            <a:spLocks noGrp="1"/>
          </p:cNvSpPr>
          <p:nvPr>
            <p:ph type="sldNum" sz="quarter" idx="12"/>
          </p:nvPr>
        </p:nvSpPr>
        <p:spPr/>
        <p:txBody>
          <a:bodyPr/>
          <a:lstStyle/>
          <a:p>
            <a:fld id="{31676DA7-0C55-4A00-9B94-E2E259907E31}" type="slidenum">
              <a:rPr lang="en-US" smtClean="0"/>
              <a:t>3</a:t>
            </a:fld>
            <a:endParaRPr lang="en-US"/>
          </a:p>
        </p:txBody>
      </p:sp>
      <p:sp>
        <p:nvSpPr>
          <p:cNvPr id="9" name="Date Placeholder 8">
            <a:extLst>
              <a:ext uri="{FF2B5EF4-FFF2-40B4-BE49-F238E27FC236}">
                <a16:creationId xmlns:a16="http://schemas.microsoft.com/office/drawing/2014/main" id="{68D2BE2B-DCFA-7FDB-F627-3F9826F01D7C}"/>
              </a:ext>
            </a:extLst>
          </p:cNvPr>
          <p:cNvSpPr>
            <a:spLocks noGrp="1"/>
          </p:cNvSpPr>
          <p:nvPr>
            <p:ph type="dt" sz="half" idx="10"/>
          </p:nvPr>
        </p:nvSpPr>
        <p:spPr>
          <a:xfrm>
            <a:off x="325121" y="6451600"/>
            <a:ext cx="990599" cy="304799"/>
          </a:xfrm>
        </p:spPr>
        <p:txBody>
          <a:bodyPr/>
          <a:lstStyle/>
          <a:p>
            <a:fld id="{EE7048FA-AF93-424F-A5F5-C50D5A751288}" type="datetime1">
              <a:rPr lang="en-US" smtClean="0"/>
              <a:t>11/2/2022</a:t>
            </a:fld>
            <a:endParaRPr lang="en-US" dirty="0"/>
          </a:p>
        </p:txBody>
      </p:sp>
    </p:spTree>
    <p:extLst>
      <p:ext uri="{BB962C8B-B14F-4D97-AF65-F5344CB8AC3E}">
        <p14:creationId xmlns:p14="http://schemas.microsoft.com/office/powerpoint/2010/main" val="336438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E74E9-6D12-4590-F33A-EC39CE00C91A}"/>
              </a:ext>
            </a:extLst>
          </p:cNvPr>
          <p:cNvSpPr>
            <a:spLocks noGrp="1"/>
          </p:cNvSpPr>
          <p:nvPr>
            <p:ph type="title"/>
          </p:nvPr>
        </p:nvSpPr>
        <p:spPr>
          <a:xfrm>
            <a:off x="646111" y="452718"/>
            <a:ext cx="9404723" cy="563282"/>
          </a:xfrm>
        </p:spPr>
        <p:txBody>
          <a:bodyPr/>
          <a:lstStyle/>
          <a:p>
            <a:pPr algn="ctr"/>
            <a:r>
              <a:rPr lang="en-US" sz="3200" dirty="0">
                <a:latin typeface="Times New Roman" panose="02020603050405020304" pitchFamily="18" charset="0"/>
                <a:cs typeface="Times New Roman" panose="02020603050405020304" pitchFamily="18" charset="0"/>
              </a:rPr>
              <a:t>Quarterly and Monthly Revenue Analysis</a:t>
            </a:r>
          </a:p>
        </p:txBody>
      </p:sp>
      <p:graphicFrame>
        <p:nvGraphicFramePr>
          <p:cNvPr id="4" name="Chart 3">
            <a:extLst>
              <a:ext uri="{FF2B5EF4-FFF2-40B4-BE49-F238E27FC236}">
                <a16:creationId xmlns:a16="http://schemas.microsoft.com/office/drawing/2014/main" id="{00000000-0008-0000-0B00-000003000000}"/>
              </a:ext>
            </a:extLst>
          </p:cNvPr>
          <p:cNvGraphicFramePr/>
          <p:nvPr>
            <p:extLst>
              <p:ext uri="{D42A27DB-BD31-4B8C-83A1-F6EECF244321}">
                <p14:modId xmlns:p14="http://schemas.microsoft.com/office/powerpoint/2010/main" val="1078982215"/>
              </p:ext>
            </p:extLst>
          </p:nvPr>
        </p:nvGraphicFramePr>
        <p:xfrm>
          <a:off x="235265" y="1361441"/>
          <a:ext cx="5804535" cy="48914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FB09D2C-54F9-D89F-F25C-762F950EE920}"/>
              </a:ext>
            </a:extLst>
          </p:cNvPr>
          <p:cNvGraphicFramePr/>
          <p:nvPr>
            <p:extLst>
              <p:ext uri="{D42A27DB-BD31-4B8C-83A1-F6EECF244321}">
                <p14:modId xmlns:p14="http://schemas.microsoft.com/office/powerpoint/2010/main" val="2133895625"/>
              </p:ext>
            </p:extLst>
          </p:nvPr>
        </p:nvGraphicFramePr>
        <p:xfrm>
          <a:off x="6152202" y="1361442"/>
          <a:ext cx="5804535" cy="4891441"/>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7">
            <a:extLst>
              <a:ext uri="{FF2B5EF4-FFF2-40B4-BE49-F238E27FC236}">
                <a16:creationId xmlns:a16="http://schemas.microsoft.com/office/drawing/2014/main" id="{C7D9E1BD-8830-91A0-AA4D-CF7BC252AE62}"/>
              </a:ext>
            </a:extLst>
          </p:cNvPr>
          <p:cNvSpPr>
            <a:spLocks noGrp="1"/>
          </p:cNvSpPr>
          <p:nvPr>
            <p:ph type="sldNum" sz="quarter" idx="12"/>
          </p:nvPr>
        </p:nvSpPr>
        <p:spPr/>
        <p:txBody>
          <a:bodyPr/>
          <a:lstStyle/>
          <a:p>
            <a:fld id="{31676DA7-0C55-4A00-9B94-E2E259907E31}" type="slidenum">
              <a:rPr lang="en-US" smtClean="0"/>
              <a:t>4</a:t>
            </a:fld>
            <a:endParaRPr lang="en-US"/>
          </a:p>
        </p:txBody>
      </p:sp>
      <p:sp>
        <p:nvSpPr>
          <p:cNvPr id="9" name="Date Placeholder 8">
            <a:extLst>
              <a:ext uri="{FF2B5EF4-FFF2-40B4-BE49-F238E27FC236}">
                <a16:creationId xmlns:a16="http://schemas.microsoft.com/office/drawing/2014/main" id="{4BF81A26-90A8-9C58-67E2-41415D15071E}"/>
              </a:ext>
            </a:extLst>
          </p:cNvPr>
          <p:cNvSpPr>
            <a:spLocks noGrp="1"/>
          </p:cNvSpPr>
          <p:nvPr>
            <p:ph type="dt" sz="half" idx="10"/>
          </p:nvPr>
        </p:nvSpPr>
        <p:spPr>
          <a:xfrm>
            <a:off x="235265" y="6405282"/>
            <a:ext cx="990599" cy="304799"/>
          </a:xfrm>
        </p:spPr>
        <p:txBody>
          <a:bodyPr/>
          <a:lstStyle/>
          <a:p>
            <a:fld id="{036B1D93-173F-4A36-A3AD-9ECC0D6C6B88}" type="datetime1">
              <a:rPr lang="en-US" smtClean="0"/>
              <a:t>11/2/2022</a:t>
            </a:fld>
            <a:endParaRPr lang="en-US" dirty="0"/>
          </a:p>
        </p:txBody>
      </p:sp>
    </p:spTree>
    <p:extLst>
      <p:ext uri="{BB962C8B-B14F-4D97-AF65-F5344CB8AC3E}">
        <p14:creationId xmlns:p14="http://schemas.microsoft.com/office/powerpoint/2010/main" val="55964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CCA3-4AEA-552D-B8AF-447B24C2285D}"/>
              </a:ext>
            </a:extLst>
          </p:cNvPr>
          <p:cNvSpPr>
            <a:spLocks noGrp="1"/>
          </p:cNvSpPr>
          <p:nvPr>
            <p:ph type="title"/>
          </p:nvPr>
        </p:nvSpPr>
        <p:spPr>
          <a:xfrm>
            <a:off x="646111" y="452718"/>
            <a:ext cx="9404723" cy="625311"/>
          </a:xfrm>
        </p:spPr>
        <p:txBody>
          <a:bodyPr/>
          <a:lstStyle/>
          <a:p>
            <a:r>
              <a:rPr lang="en-US" sz="3200" dirty="0">
                <a:latin typeface="Times New Roman" panose="02020603050405020304" pitchFamily="18" charset="0"/>
                <a:cs typeface="Times New Roman" panose="02020603050405020304" pitchFamily="18" charset="0"/>
              </a:rPr>
              <a:t>             Volume of Sales (Year wise)</a:t>
            </a:r>
          </a:p>
        </p:txBody>
      </p:sp>
      <p:graphicFrame>
        <p:nvGraphicFramePr>
          <p:cNvPr id="4" name="Chart 3">
            <a:extLst>
              <a:ext uri="{FF2B5EF4-FFF2-40B4-BE49-F238E27FC236}">
                <a16:creationId xmlns:a16="http://schemas.microsoft.com/office/drawing/2014/main" id="{453AB5A6-9881-D4C2-E3F9-A434A6C4D90F}"/>
              </a:ext>
            </a:extLst>
          </p:cNvPr>
          <p:cNvGraphicFramePr/>
          <p:nvPr>
            <p:extLst>
              <p:ext uri="{D42A27DB-BD31-4B8C-83A1-F6EECF244321}">
                <p14:modId xmlns:p14="http://schemas.microsoft.com/office/powerpoint/2010/main" val="1178350097"/>
              </p:ext>
            </p:extLst>
          </p:nvPr>
        </p:nvGraphicFramePr>
        <p:xfrm>
          <a:off x="560386" y="1212311"/>
          <a:ext cx="3492931" cy="2514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3714573-4AF3-86DA-686C-88C5919A6382}"/>
              </a:ext>
            </a:extLst>
          </p:cNvPr>
          <p:cNvGraphicFramePr/>
          <p:nvPr>
            <p:extLst>
              <p:ext uri="{D42A27DB-BD31-4B8C-83A1-F6EECF244321}">
                <p14:modId xmlns:p14="http://schemas.microsoft.com/office/powerpoint/2010/main" val="3668732299"/>
              </p:ext>
            </p:extLst>
          </p:nvPr>
        </p:nvGraphicFramePr>
        <p:xfrm>
          <a:off x="3819599" y="1078029"/>
          <a:ext cx="4083263"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83B34C9-1225-0B14-8963-B2CA1FE868A6}"/>
              </a:ext>
            </a:extLst>
          </p:cNvPr>
          <p:cNvGraphicFramePr/>
          <p:nvPr>
            <p:extLst>
              <p:ext uri="{D42A27DB-BD31-4B8C-83A1-F6EECF244321}">
                <p14:modId xmlns:p14="http://schemas.microsoft.com/office/powerpoint/2010/main" val="3207199115"/>
              </p:ext>
            </p:extLst>
          </p:nvPr>
        </p:nvGraphicFramePr>
        <p:xfrm>
          <a:off x="560386" y="3796866"/>
          <a:ext cx="3483294"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3A7E27E3-7ABF-7C1C-A181-934D17CC5E0F}"/>
              </a:ext>
            </a:extLst>
          </p:cNvPr>
          <p:cNvGraphicFramePr/>
          <p:nvPr>
            <p:extLst>
              <p:ext uri="{D42A27DB-BD31-4B8C-83A1-F6EECF244321}">
                <p14:modId xmlns:p14="http://schemas.microsoft.com/office/powerpoint/2010/main" val="2414797924"/>
              </p:ext>
            </p:extLst>
          </p:nvPr>
        </p:nvGraphicFramePr>
        <p:xfrm>
          <a:off x="4043680" y="3796866"/>
          <a:ext cx="3859182"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Table 9">
            <a:extLst>
              <a:ext uri="{FF2B5EF4-FFF2-40B4-BE49-F238E27FC236}">
                <a16:creationId xmlns:a16="http://schemas.microsoft.com/office/drawing/2014/main" id="{C8DE6A30-5ED8-AD89-38C6-C614CF730BDC}"/>
              </a:ext>
            </a:extLst>
          </p:cNvPr>
          <p:cNvGraphicFramePr>
            <a:graphicFrameLocks noGrp="1"/>
          </p:cNvGraphicFramePr>
          <p:nvPr>
            <p:extLst>
              <p:ext uri="{D42A27DB-BD31-4B8C-83A1-F6EECF244321}">
                <p14:modId xmlns:p14="http://schemas.microsoft.com/office/powerpoint/2010/main" val="2333568176"/>
              </p:ext>
            </p:extLst>
          </p:nvPr>
        </p:nvGraphicFramePr>
        <p:xfrm>
          <a:off x="8066519" y="0"/>
          <a:ext cx="3859182" cy="6858000"/>
        </p:xfrm>
        <a:graphic>
          <a:graphicData uri="http://schemas.openxmlformats.org/drawingml/2006/table">
            <a:tbl>
              <a:tblPr firstRow="1" firstCol="1" bandRow="1">
                <a:tableStyleId>{5C22544A-7EE6-4342-B048-85BDC9FD1C3A}</a:tableStyleId>
              </a:tblPr>
              <a:tblGrid>
                <a:gridCol w="1154999">
                  <a:extLst>
                    <a:ext uri="{9D8B030D-6E8A-4147-A177-3AD203B41FA5}">
                      <a16:colId xmlns:a16="http://schemas.microsoft.com/office/drawing/2014/main" val="3367490053"/>
                    </a:ext>
                  </a:extLst>
                </a:gridCol>
                <a:gridCol w="1240886">
                  <a:extLst>
                    <a:ext uri="{9D8B030D-6E8A-4147-A177-3AD203B41FA5}">
                      <a16:colId xmlns:a16="http://schemas.microsoft.com/office/drawing/2014/main" val="2660499765"/>
                    </a:ext>
                  </a:extLst>
                </a:gridCol>
                <a:gridCol w="1463297">
                  <a:extLst>
                    <a:ext uri="{9D8B030D-6E8A-4147-A177-3AD203B41FA5}">
                      <a16:colId xmlns:a16="http://schemas.microsoft.com/office/drawing/2014/main" val="1468561370"/>
                    </a:ext>
                  </a:extLst>
                </a:gridCol>
              </a:tblGrid>
              <a:tr h="137160">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Brand Names</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Watt Powers (W)</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SKU Name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246347312"/>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Waaree</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445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W_01</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2954743193"/>
                  </a:ext>
                </a:extLst>
              </a:tr>
              <a:tr h="137160">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Waaree</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335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W_02</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25465142"/>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Waaree</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330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W_03</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786774275"/>
                  </a:ext>
                </a:extLst>
              </a:tr>
              <a:tr h="137160">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Waaree</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300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W_04</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675832929"/>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Waaree</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100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W_05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420152456"/>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Waaree</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75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W_06</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4098760904"/>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Waaree</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50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W_07</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2022291612"/>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Waaree</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40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W_08</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068134865"/>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UTL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335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U_01</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513850765"/>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UTL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330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U_02</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2278515812"/>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UTL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320</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U_03</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4098763450"/>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UTL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300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U_04</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569725758"/>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UTL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100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U_05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070306432"/>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UTL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50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U_06</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2970933782"/>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UTL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40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U_07</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2155666837"/>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UTL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25</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U_08</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809067534"/>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UTL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15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U_09</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122200286"/>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Adani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460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A_01</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884948874"/>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Adani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335</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A_02</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2458797484"/>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Adani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330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A_03</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541424685"/>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Adani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325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A_04</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559167814"/>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Adani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320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A_05</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920323544"/>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Adani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220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A_06</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727366988"/>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Adani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200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A_07</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560698573"/>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Adani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160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A_08</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366898389"/>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Adani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100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A_09</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043285951"/>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Adani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75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A_10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2549153071"/>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Adani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50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A_11</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677859965"/>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Adani </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40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A_12</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410565763"/>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Reil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450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R_01</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2266030944"/>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Reil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250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R_02</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761100017"/>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Reil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150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R_03</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40224639"/>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Reil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125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R_04</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755597109"/>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Reil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40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R_05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782244149"/>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Reil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20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R_06</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524987070"/>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Reil</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15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R_07</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81917935"/>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Okaya</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335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O_01</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849478460"/>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Okaya</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320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O_02</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2138868581"/>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Okaya</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150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O_03</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962511814"/>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Okaya</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50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O_04</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622614711"/>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Microtek</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320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M_01</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933465068"/>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Microtek</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100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M_02</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520026491"/>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Microtek</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50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M_03</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030192208"/>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Luminous</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335</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L_01</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905997312"/>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Luminous</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330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L_02</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676707042"/>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Luminous</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270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L_03</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2815072238"/>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Luminous</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160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L_04</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3473598811"/>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Luminous</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100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L_05</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1940785949"/>
                  </a:ext>
                </a:extLst>
              </a:tr>
              <a:tr h="137160">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Luminous</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a:effectLst/>
                          <a:latin typeface="Times New Roman" panose="02020603050405020304" pitchFamily="18" charset="0"/>
                          <a:cs typeface="Times New Roman" panose="02020603050405020304" pitchFamily="18" charset="0"/>
                        </a:rPr>
                        <a:t>40</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tc>
                  <a:txBody>
                    <a:bodyPr/>
                    <a:lstStyle/>
                    <a:p>
                      <a:pPr algn="ctr">
                        <a:lnSpc>
                          <a:spcPct val="107000"/>
                        </a:lnSpc>
                        <a:spcAft>
                          <a:spcPts val="800"/>
                        </a:spcAft>
                      </a:pPr>
                      <a:r>
                        <a:rPr lang="en-US" sz="800" dirty="0">
                          <a:effectLst/>
                          <a:latin typeface="Times New Roman" panose="02020603050405020304" pitchFamily="18" charset="0"/>
                          <a:cs typeface="Times New Roman" panose="02020603050405020304" pitchFamily="18" charset="0"/>
                        </a:rPr>
                        <a:t>L_06</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21" marR="30921" marT="0" marB="0" anchor="b"/>
                </a:tc>
                <a:extLst>
                  <a:ext uri="{0D108BD9-81ED-4DB2-BD59-A6C34878D82A}">
                    <a16:rowId xmlns:a16="http://schemas.microsoft.com/office/drawing/2014/main" val="572513176"/>
                  </a:ext>
                </a:extLst>
              </a:tr>
            </a:tbl>
          </a:graphicData>
        </a:graphic>
      </p:graphicFrame>
      <p:sp>
        <p:nvSpPr>
          <p:cNvPr id="13" name="Slide Number Placeholder 12">
            <a:extLst>
              <a:ext uri="{FF2B5EF4-FFF2-40B4-BE49-F238E27FC236}">
                <a16:creationId xmlns:a16="http://schemas.microsoft.com/office/drawing/2014/main" id="{7176D576-46E4-49F8-C59B-86E0F030CCF3}"/>
              </a:ext>
            </a:extLst>
          </p:cNvPr>
          <p:cNvSpPr>
            <a:spLocks noGrp="1"/>
          </p:cNvSpPr>
          <p:nvPr>
            <p:ph type="sldNum" sz="quarter" idx="12"/>
          </p:nvPr>
        </p:nvSpPr>
        <p:spPr/>
        <p:txBody>
          <a:bodyPr/>
          <a:lstStyle/>
          <a:p>
            <a:fld id="{31676DA7-0C55-4A00-9B94-E2E259907E31}" type="slidenum">
              <a:rPr lang="en-US" smtClean="0"/>
              <a:t>5</a:t>
            </a:fld>
            <a:endParaRPr lang="en-US"/>
          </a:p>
        </p:txBody>
      </p:sp>
      <p:sp>
        <p:nvSpPr>
          <p:cNvPr id="14" name="Date Placeholder 13">
            <a:extLst>
              <a:ext uri="{FF2B5EF4-FFF2-40B4-BE49-F238E27FC236}">
                <a16:creationId xmlns:a16="http://schemas.microsoft.com/office/drawing/2014/main" id="{4A673F7C-193B-7F46-FC2A-2823871F8573}"/>
              </a:ext>
            </a:extLst>
          </p:cNvPr>
          <p:cNvSpPr>
            <a:spLocks noGrp="1"/>
          </p:cNvSpPr>
          <p:nvPr>
            <p:ph type="dt" sz="half" idx="10"/>
          </p:nvPr>
        </p:nvSpPr>
        <p:spPr>
          <a:xfrm>
            <a:off x="300557" y="6387666"/>
            <a:ext cx="990599" cy="304799"/>
          </a:xfrm>
        </p:spPr>
        <p:txBody>
          <a:bodyPr/>
          <a:lstStyle/>
          <a:p>
            <a:fld id="{5218D101-F466-4FDE-A5FC-48DCEF765539}" type="datetime1">
              <a:rPr lang="en-US" smtClean="0"/>
              <a:t>11/2/2022</a:t>
            </a:fld>
            <a:endParaRPr lang="en-US" dirty="0"/>
          </a:p>
        </p:txBody>
      </p:sp>
    </p:spTree>
    <p:extLst>
      <p:ext uri="{BB962C8B-B14F-4D97-AF65-F5344CB8AC3E}">
        <p14:creationId xmlns:p14="http://schemas.microsoft.com/office/powerpoint/2010/main" val="275583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0AFC-1160-2A0B-A79A-244A4644A275}"/>
              </a:ext>
            </a:extLst>
          </p:cNvPr>
          <p:cNvSpPr>
            <a:spLocks noGrp="1"/>
          </p:cNvSpPr>
          <p:nvPr>
            <p:ph type="title"/>
          </p:nvPr>
        </p:nvSpPr>
        <p:spPr>
          <a:xfrm>
            <a:off x="1203306" y="-89116"/>
            <a:ext cx="9404723" cy="769690"/>
          </a:xfrm>
        </p:spPr>
        <p:txBody>
          <a:bodyPr/>
          <a:lstStyle/>
          <a:p>
            <a:pPr algn="ctr"/>
            <a:r>
              <a:rPr lang="en-US" sz="3200" dirty="0">
                <a:latin typeface="Times New Roman" panose="02020603050405020304" pitchFamily="18" charset="0"/>
                <a:cs typeface="Times New Roman" panose="02020603050405020304" pitchFamily="18" charset="0"/>
              </a:rPr>
              <a:t>Pareto</a:t>
            </a:r>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Analysis</a:t>
            </a:r>
          </a:p>
        </p:txBody>
      </p:sp>
      <p:sp>
        <p:nvSpPr>
          <p:cNvPr id="6" name="Slide Number Placeholder 5">
            <a:extLst>
              <a:ext uri="{FF2B5EF4-FFF2-40B4-BE49-F238E27FC236}">
                <a16:creationId xmlns:a16="http://schemas.microsoft.com/office/drawing/2014/main" id="{C91B8280-1915-0F24-2A3E-9AB4274B53C5}"/>
              </a:ext>
            </a:extLst>
          </p:cNvPr>
          <p:cNvSpPr>
            <a:spLocks noGrp="1"/>
          </p:cNvSpPr>
          <p:nvPr>
            <p:ph type="sldNum" sz="quarter" idx="12"/>
          </p:nvPr>
        </p:nvSpPr>
        <p:spPr/>
        <p:txBody>
          <a:bodyPr/>
          <a:lstStyle/>
          <a:p>
            <a:fld id="{31676DA7-0C55-4A00-9B94-E2E259907E31}" type="slidenum">
              <a:rPr lang="en-US" smtClean="0"/>
              <a:t>6</a:t>
            </a:fld>
            <a:endParaRPr lang="en-US"/>
          </a:p>
        </p:txBody>
      </p:sp>
      <p:sp>
        <p:nvSpPr>
          <p:cNvPr id="7" name="Date Placeholder 6">
            <a:extLst>
              <a:ext uri="{FF2B5EF4-FFF2-40B4-BE49-F238E27FC236}">
                <a16:creationId xmlns:a16="http://schemas.microsoft.com/office/drawing/2014/main" id="{D39F6AD8-5FEA-8979-095F-55CD2D95DC51}"/>
              </a:ext>
            </a:extLst>
          </p:cNvPr>
          <p:cNvSpPr>
            <a:spLocks noGrp="1"/>
          </p:cNvSpPr>
          <p:nvPr>
            <p:ph type="dt" sz="half" idx="10"/>
          </p:nvPr>
        </p:nvSpPr>
        <p:spPr>
          <a:xfrm>
            <a:off x="395622" y="6360365"/>
            <a:ext cx="990599" cy="304799"/>
          </a:xfrm>
        </p:spPr>
        <p:txBody>
          <a:bodyPr/>
          <a:lstStyle/>
          <a:p>
            <a:fld id="{A16DA532-D9D6-4CA3-B888-DFFCAA703E83}" type="datetime1">
              <a:rPr lang="en-US" smtClean="0"/>
              <a:t>11/2/2022</a:t>
            </a:fld>
            <a:endParaRPr lang="en-US" dirty="0"/>
          </a:p>
        </p:txBody>
      </p:sp>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1B3521A7-C26C-9071-C5EE-A5EC62A35057}"/>
                  </a:ext>
                </a:extLst>
              </p:cNvPr>
              <p:cNvGraphicFramePr/>
              <p:nvPr>
                <p:extLst>
                  <p:ext uri="{D42A27DB-BD31-4B8C-83A1-F6EECF244321}">
                    <p14:modId xmlns:p14="http://schemas.microsoft.com/office/powerpoint/2010/main" val="3282270637"/>
                  </p:ext>
                </p:extLst>
              </p:nvPr>
            </p:nvGraphicFramePr>
            <p:xfrm>
              <a:off x="1458797" y="3698210"/>
              <a:ext cx="8893743" cy="303677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hart 7">
                <a:extLst>
                  <a:ext uri="{FF2B5EF4-FFF2-40B4-BE49-F238E27FC236}">
                    <a16:creationId xmlns:a16="http://schemas.microsoft.com/office/drawing/2014/main" id="{1B3521A7-C26C-9071-C5EE-A5EC62A35057}"/>
                  </a:ext>
                </a:extLst>
              </p:cNvPr>
              <p:cNvPicPr>
                <a:picLocks noGrp="1" noRot="1" noChangeAspect="1" noMove="1" noResize="1" noEditPoints="1" noAdjustHandles="1" noChangeArrowheads="1" noChangeShapeType="1"/>
              </p:cNvPicPr>
              <p:nvPr/>
            </p:nvPicPr>
            <p:blipFill>
              <a:blip r:embed="rId3"/>
              <a:stretch>
                <a:fillRect/>
              </a:stretch>
            </p:blipFill>
            <p:spPr>
              <a:xfrm>
                <a:off x="1458797" y="3698210"/>
                <a:ext cx="8893743" cy="303677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AD69E0B8-F3E9-71E1-547B-8B3E28B066E1}"/>
                  </a:ext>
                </a:extLst>
              </p:cNvPr>
              <p:cNvGraphicFramePr/>
              <p:nvPr>
                <p:extLst>
                  <p:ext uri="{D42A27DB-BD31-4B8C-83A1-F6EECF244321}">
                    <p14:modId xmlns:p14="http://schemas.microsoft.com/office/powerpoint/2010/main" val="2639264956"/>
                  </p:ext>
                </p:extLst>
              </p:nvPr>
            </p:nvGraphicFramePr>
            <p:xfrm>
              <a:off x="1458797" y="661440"/>
              <a:ext cx="8893743" cy="303677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9" name="Chart 8">
                <a:extLst>
                  <a:ext uri="{FF2B5EF4-FFF2-40B4-BE49-F238E27FC236}">
                    <a16:creationId xmlns:a16="http://schemas.microsoft.com/office/drawing/2014/main" id="{AD69E0B8-F3E9-71E1-547B-8B3E28B066E1}"/>
                  </a:ext>
                </a:extLst>
              </p:cNvPr>
              <p:cNvPicPr>
                <a:picLocks noGrp="1" noRot="1" noChangeAspect="1" noMove="1" noResize="1" noEditPoints="1" noAdjustHandles="1" noChangeArrowheads="1" noChangeShapeType="1"/>
              </p:cNvPicPr>
              <p:nvPr/>
            </p:nvPicPr>
            <p:blipFill>
              <a:blip r:embed="rId5"/>
              <a:stretch>
                <a:fillRect/>
              </a:stretch>
            </p:blipFill>
            <p:spPr>
              <a:xfrm>
                <a:off x="1458797" y="661440"/>
                <a:ext cx="8893743" cy="3036770"/>
              </a:xfrm>
              <a:prstGeom prst="rect">
                <a:avLst/>
              </a:prstGeom>
            </p:spPr>
          </p:pic>
        </mc:Fallback>
      </mc:AlternateContent>
    </p:spTree>
    <p:extLst>
      <p:ext uri="{BB962C8B-B14F-4D97-AF65-F5344CB8AC3E}">
        <p14:creationId xmlns:p14="http://schemas.microsoft.com/office/powerpoint/2010/main" val="130415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041B-BDE7-9A35-85FB-2F1696378C06}"/>
              </a:ext>
            </a:extLst>
          </p:cNvPr>
          <p:cNvSpPr>
            <a:spLocks noGrp="1"/>
          </p:cNvSpPr>
          <p:nvPr>
            <p:ph type="title"/>
          </p:nvPr>
        </p:nvSpPr>
        <p:spPr>
          <a:xfrm>
            <a:off x="646111" y="452718"/>
            <a:ext cx="4599657" cy="1400530"/>
          </a:xfrm>
        </p:spPr>
        <p:txBody>
          <a:bodyPr/>
          <a:lstStyle/>
          <a:p>
            <a:r>
              <a:rPr lang="en-US" sz="3200" dirty="0">
                <a:latin typeface="Times New Roman" panose="02020603050405020304" pitchFamily="18" charset="0"/>
                <a:cs typeface="Times New Roman" panose="02020603050405020304" pitchFamily="18" charset="0"/>
              </a:rPr>
              <a:t>Correlation between Sales and Watt power </a:t>
            </a:r>
          </a:p>
        </p:txBody>
      </p:sp>
      <p:graphicFrame>
        <p:nvGraphicFramePr>
          <p:cNvPr id="4" name="Chart 3">
            <a:extLst>
              <a:ext uri="{FF2B5EF4-FFF2-40B4-BE49-F238E27FC236}">
                <a16:creationId xmlns:a16="http://schemas.microsoft.com/office/drawing/2014/main" id="{2F9683E7-3853-73D9-CDD5-1A1CFA690CC3}"/>
              </a:ext>
            </a:extLst>
          </p:cNvPr>
          <p:cNvGraphicFramePr/>
          <p:nvPr>
            <p:extLst>
              <p:ext uri="{D42A27DB-BD31-4B8C-83A1-F6EECF244321}">
                <p14:modId xmlns:p14="http://schemas.microsoft.com/office/powerpoint/2010/main" val="1281858711"/>
              </p:ext>
            </p:extLst>
          </p:nvPr>
        </p:nvGraphicFramePr>
        <p:xfrm>
          <a:off x="231006" y="1549667"/>
          <a:ext cx="5441482" cy="4687424"/>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23E5E01F-93C9-6B6A-4822-1E4F59D51256}"/>
                  </a:ext>
                </a:extLst>
              </p:cNvPr>
              <p:cNvGraphicFramePr/>
              <p:nvPr>
                <p:extLst>
                  <p:ext uri="{D42A27DB-BD31-4B8C-83A1-F6EECF244321}">
                    <p14:modId xmlns:p14="http://schemas.microsoft.com/office/powerpoint/2010/main" val="3390362901"/>
                  </p:ext>
                </p:extLst>
              </p:nvPr>
            </p:nvGraphicFramePr>
            <p:xfrm>
              <a:off x="5860648" y="1270535"/>
              <a:ext cx="6190181" cy="4966556"/>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23E5E01F-93C9-6B6A-4822-1E4F59D51256}"/>
                  </a:ext>
                </a:extLst>
              </p:cNvPr>
              <p:cNvPicPr>
                <a:picLocks noGrp="1" noRot="1" noChangeAspect="1" noMove="1" noResize="1" noEditPoints="1" noAdjustHandles="1" noChangeArrowheads="1" noChangeShapeType="1"/>
              </p:cNvPicPr>
              <p:nvPr/>
            </p:nvPicPr>
            <p:blipFill>
              <a:blip r:embed="rId4"/>
              <a:stretch>
                <a:fillRect/>
              </a:stretch>
            </p:blipFill>
            <p:spPr>
              <a:xfrm>
                <a:off x="5860648" y="1270535"/>
                <a:ext cx="6190181" cy="4966556"/>
              </a:xfrm>
              <a:prstGeom prst="rect">
                <a:avLst/>
              </a:prstGeom>
            </p:spPr>
          </p:pic>
        </mc:Fallback>
      </mc:AlternateContent>
      <p:sp>
        <p:nvSpPr>
          <p:cNvPr id="6" name="TextBox 5">
            <a:extLst>
              <a:ext uri="{FF2B5EF4-FFF2-40B4-BE49-F238E27FC236}">
                <a16:creationId xmlns:a16="http://schemas.microsoft.com/office/drawing/2014/main" id="{B270E9F4-80C3-023D-5AEF-2F53AE23F2C1}"/>
              </a:ext>
            </a:extLst>
          </p:cNvPr>
          <p:cNvSpPr txBox="1"/>
          <p:nvPr/>
        </p:nvSpPr>
        <p:spPr>
          <a:xfrm flipH="1">
            <a:off x="7806088" y="452719"/>
            <a:ext cx="2512194" cy="584775"/>
          </a:xfrm>
          <a:prstGeom prst="rect">
            <a:avLst/>
          </a:prstGeom>
          <a:noFill/>
        </p:spPr>
        <p:txBody>
          <a:bodyPr wrap="square" rtlCol="0">
            <a:spAutoFit/>
          </a:bodyPr>
          <a:lstStyle/>
          <a:p>
            <a:r>
              <a:rPr lang="en-US" sz="3200" dirty="0">
                <a:solidFill>
                  <a:schemeClr val="tx2"/>
                </a:solidFill>
                <a:latin typeface="Times New Roman" panose="02020603050405020304" pitchFamily="18" charset="0"/>
                <a:cs typeface="Times New Roman" panose="02020603050405020304" pitchFamily="18" charset="0"/>
              </a:rPr>
              <a:t>Tree</a:t>
            </a:r>
            <a:r>
              <a:rPr lang="en-US" sz="3200" dirty="0">
                <a:latin typeface="Times New Roman" panose="02020603050405020304" pitchFamily="18" charset="0"/>
                <a:cs typeface="Times New Roman" panose="02020603050405020304" pitchFamily="18" charset="0"/>
              </a:rPr>
              <a:t> </a:t>
            </a:r>
            <a:r>
              <a:rPr lang="en-US" sz="3200" dirty="0">
                <a:solidFill>
                  <a:schemeClr val="tx2"/>
                </a:solidFill>
                <a:latin typeface="Times New Roman" panose="02020603050405020304" pitchFamily="18" charset="0"/>
                <a:cs typeface="Times New Roman" panose="02020603050405020304" pitchFamily="18" charset="0"/>
              </a:rPr>
              <a:t>map</a:t>
            </a:r>
            <a:r>
              <a:rPr lang="en-US" sz="3200" dirty="0">
                <a:latin typeface="Times New Roman" panose="02020603050405020304" pitchFamily="18" charset="0"/>
                <a:cs typeface="Times New Roman" panose="02020603050405020304" pitchFamily="18" charset="0"/>
              </a:rPr>
              <a:t> </a:t>
            </a:r>
          </a:p>
        </p:txBody>
      </p:sp>
      <p:sp>
        <p:nvSpPr>
          <p:cNvPr id="9" name="Slide Number Placeholder 8">
            <a:extLst>
              <a:ext uri="{FF2B5EF4-FFF2-40B4-BE49-F238E27FC236}">
                <a16:creationId xmlns:a16="http://schemas.microsoft.com/office/drawing/2014/main" id="{1D83605D-FA47-BBFA-9091-8900197C3CA3}"/>
              </a:ext>
            </a:extLst>
          </p:cNvPr>
          <p:cNvSpPr>
            <a:spLocks noGrp="1"/>
          </p:cNvSpPr>
          <p:nvPr>
            <p:ph type="sldNum" sz="quarter" idx="12"/>
          </p:nvPr>
        </p:nvSpPr>
        <p:spPr/>
        <p:txBody>
          <a:bodyPr/>
          <a:lstStyle/>
          <a:p>
            <a:fld id="{31676DA7-0C55-4A00-9B94-E2E259907E31}" type="slidenum">
              <a:rPr lang="en-US" smtClean="0"/>
              <a:t>7</a:t>
            </a:fld>
            <a:endParaRPr lang="en-US"/>
          </a:p>
        </p:txBody>
      </p:sp>
      <p:sp>
        <p:nvSpPr>
          <p:cNvPr id="10" name="Date Placeholder 9">
            <a:extLst>
              <a:ext uri="{FF2B5EF4-FFF2-40B4-BE49-F238E27FC236}">
                <a16:creationId xmlns:a16="http://schemas.microsoft.com/office/drawing/2014/main" id="{FF94EE65-C4C5-54C0-7008-BC09BD8A2A9A}"/>
              </a:ext>
            </a:extLst>
          </p:cNvPr>
          <p:cNvSpPr>
            <a:spLocks noGrp="1"/>
          </p:cNvSpPr>
          <p:nvPr>
            <p:ph type="dt" sz="half" idx="10"/>
          </p:nvPr>
        </p:nvSpPr>
        <p:spPr>
          <a:xfrm>
            <a:off x="366746" y="6405282"/>
            <a:ext cx="990599" cy="304799"/>
          </a:xfrm>
        </p:spPr>
        <p:txBody>
          <a:bodyPr/>
          <a:lstStyle/>
          <a:p>
            <a:fld id="{E609F2D5-5EE4-459A-8FB3-35E2893DB0E8}" type="datetime1">
              <a:rPr lang="en-US" smtClean="0"/>
              <a:t>11/2/2022</a:t>
            </a:fld>
            <a:endParaRPr lang="en-US" dirty="0"/>
          </a:p>
        </p:txBody>
      </p:sp>
    </p:spTree>
    <p:extLst>
      <p:ext uri="{BB962C8B-B14F-4D97-AF65-F5344CB8AC3E}">
        <p14:creationId xmlns:p14="http://schemas.microsoft.com/office/powerpoint/2010/main" val="150056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F27C-B0FD-A000-87C6-83E2B360D297}"/>
              </a:ext>
            </a:extLst>
          </p:cNvPr>
          <p:cNvSpPr>
            <a:spLocks noGrp="1"/>
          </p:cNvSpPr>
          <p:nvPr>
            <p:ph type="title"/>
          </p:nvPr>
        </p:nvSpPr>
        <p:spPr>
          <a:xfrm>
            <a:off x="520983" y="212086"/>
            <a:ext cx="9404723" cy="1400530"/>
          </a:xfrm>
        </p:spPr>
        <p:txBody>
          <a:bodyPr/>
          <a:lstStyle/>
          <a:p>
            <a:pPr algn="ctr"/>
            <a:r>
              <a:rPr lang="en-US" sz="3200" dirty="0">
                <a:latin typeface="Times New Roman" panose="02020603050405020304" pitchFamily="18" charset="0"/>
                <a:cs typeface="Times New Roman" panose="02020603050405020304" pitchFamily="18" charset="0"/>
              </a:rPr>
              <a:t>Observations</a:t>
            </a:r>
          </a:p>
        </p:txBody>
      </p:sp>
      <p:sp>
        <p:nvSpPr>
          <p:cNvPr id="3" name="Content Placeholder 2">
            <a:extLst>
              <a:ext uri="{FF2B5EF4-FFF2-40B4-BE49-F238E27FC236}">
                <a16:creationId xmlns:a16="http://schemas.microsoft.com/office/drawing/2014/main" id="{9F24C6FE-AA9E-E9F5-D5F4-2F92897FDAEA}"/>
              </a:ext>
            </a:extLst>
          </p:cNvPr>
          <p:cNvSpPr>
            <a:spLocks noGrp="1"/>
          </p:cNvSpPr>
          <p:nvPr>
            <p:ph idx="1"/>
          </p:nvPr>
        </p:nvSpPr>
        <p:spPr>
          <a:xfrm>
            <a:off x="442762" y="912351"/>
            <a:ext cx="10616665" cy="5370896"/>
          </a:xfrm>
        </p:spPr>
        <p:txBody>
          <a:bodyPr>
            <a:normAutofit fontScale="25000" lnSpcReduction="20000"/>
          </a:bodyPr>
          <a:lstStyle/>
          <a:p>
            <a:pPr marL="342900" lvl="0" indent="-342900" algn="just">
              <a:lnSpc>
                <a:spcPct val="107000"/>
              </a:lnSpc>
              <a:buFont typeface="+mj-lt"/>
              <a:buAutoNum type="arabicPeriod"/>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Overall growth of the firm is steady. The COVID-19 hit the business very little and subsequent years yielded very good revenue and sales.</a:t>
            </a:r>
          </a:p>
          <a:p>
            <a:pPr marL="342900" lvl="0" indent="-342900" algn="just">
              <a:lnSpc>
                <a:spcPct val="107000"/>
              </a:lnSpc>
              <a:buFont typeface="+mj-lt"/>
              <a:buAutoNum type="arabicPeriod"/>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The firm used to purchase solar panels according to the customer’s orders, which resulted in the high transportation costs over the years.</a:t>
            </a:r>
          </a:p>
          <a:p>
            <a:pPr marL="342900" lvl="0" indent="-342900" algn="just">
              <a:lnSpc>
                <a:spcPct val="107000"/>
              </a:lnSpc>
              <a:buFont typeface="+mj-lt"/>
              <a:buAutoNum type="arabicPeriod"/>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From the data analysis of four fiscal years, we have perceived that </a:t>
            </a: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UTL-335W, Waaree-335W, Adani-330W, UTL-330W, Luminous-335W, Luminous-330W, Waaree-330W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are highest revenue generating SKUs. </a:t>
            </a:r>
          </a:p>
          <a:p>
            <a:pPr marL="342900" lvl="0" indent="-342900" algn="just">
              <a:lnSpc>
                <a:spcPct val="107000"/>
              </a:lnSpc>
              <a:buFont typeface="+mj-lt"/>
              <a:buAutoNum type="arabicPeriod"/>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The highest volume generating SKUs are </a:t>
            </a: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Okaya-50W, UTL-335W, Waaree-335W, UTL-50W, UTL-330W, Waaree-40W, Waaree-50W, Waaree-75W, Adani-330W</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The revenue has increased significantly over the years from 2018-19 to 2021-22.</a:t>
            </a:r>
          </a:p>
          <a:p>
            <a:pPr marL="342900" lvl="0" indent="-342900" algn="just">
              <a:lnSpc>
                <a:spcPct val="107000"/>
              </a:lnSpc>
              <a:buFont typeface="+mj-lt"/>
              <a:buAutoNum type="arabicPeriod"/>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The volume of sales increased over the years from 2019-20 to 2021-22 except a small decrement from 2018-19 to 2019-20, which was due to COVID-19.</a:t>
            </a:r>
          </a:p>
          <a:p>
            <a:pPr marL="342900" lvl="0" indent="-342900" algn="just">
              <a:lnSpc>
                <a:spcPct val="107000"/>
              </a:lnSpc>
              <a:buFont typeface="+mj-lt"/>
              <a:buAutoNum type="arabicPeriod"/>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The lowest sales were in Q2 and Q3 of 2019-20 due to crop failure in the region.</a:t>
            </a:r>
          </a:p>
          <a:p>
            <a:pPr marL="342900" lvl="0" indent="-342900" algn="just">
              <a:lnSpc>
                <a:spcPct val="107000"/>
              </a:lnSpc>
              <a:buFont typeface="+mj-lt"/>
              <a:buAutoNum type="arabicPeriod"/>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There is no clear symmetric trend of sales over the years, but there are high sales in </a:t>
            </a: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June, July, September, October, January, February</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 months, which significantly shows the effect of agriculture seasons on the sales.</a:t>
            </a:r>
          </a:p>
          <a:p>
            <a:pPr marL="342900" lvl="0" indent="-342900" algn="just">
              <a:lnSpc>
                <a:spcPct val="107000"/>
              </a:lnSpc>
              <a:buFont typeface="+mj-lt"/>
              <a:buAutoNum type="arabicPeriod"/>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Potential buyers are </a:t>
            </a: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Households, Small offices, and Agriculture land owners</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buFont typeface="+mj-lt"/>
              <a:buAutoNum type="arabicPeriod"/>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There is a positive correlation between sales and watt power of solar modules. The </a:t>
            </a: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335W and 330W</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 solar panels are most revenue generating and most selling SKUs. The </a:t>
            </a: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40W and 50W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SKUs are generating high volumes, but less revenues. Whereas </a:t>
            </a: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100W, 200W and 300W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are less selling and less revenue generating SKUs overall.</a:t>
            </a:r>
          </a:p>
          <a:p>
            <a:pPr marL="342900" lvl="0" indent="-342900" algn="just">
              <a:lnSpc>
                <a:spcPct val="107000"/>
              </a:lnSpc>
              <a:buFont typeface="+mj-lt"/>
              <a:buAutoNum type="arabicPeriod"/>
            </a:pP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The major SKUs in demand are </a:t>
            </a: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40W -335W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solar modules, sufficient to supply small to medium requirements of the city daily.</a:t>
            </a:r>
          </a:p>
          <a:p>
            <a:endParaRPr lang="en-US" dirty="0"/>
          </a:p>
        </p:txBody>
      </p:sp>
      <p:sp>
        <p:nvSpPr>
          <p:cNvPr id="6" name="Slide Number Placeholder 5">
            <a:extLst>
              <a:ext uri="{FF2B5EF4-FFF2-40B4-BE49-F238E27FC236}">
                <a16:creationId xmlns:a16="http://schemas.microsoft.com/office/drawing/2014/main" id="{808DB410-B388-5719-A095-9E554EFC470F}"/>
              </a:ext>
            </a:extLst>
          </p:cNvPr>
          <p:cNvSpPr>
            <a:spLocks noGrp="1"/>
          </p:cNvSpPr>
          <p:nvPr>
            <p:ph type="sldNum" sz="quarter" idx="12"/>
          </p:nvPr>
        </p:nvSpPr>
        <p:spPr/>
        <p:txBody>
          <a:bodyPr/>
          <a:lstStyle/>
          <a:p>
            <a:fld id="{31676DA7-0C55-4A00-9B94-E2E259907E31}" type="slidenum">
              <a:rPr lang="en-US" smtClean="0"/>
              <a:t>8</a:t>
            </a:fld>
            <a:endParaRPr lang="en-US"/>
          </a:p>
        </p:txBody>
      </p:sp>
      <p:sp>
        <p:nvSpPr>
          <p:cNvPr id="7" name="Date Placeholder 6">
            <a:extLst>
              <a:ext uri="{FF2B5EF4-FFF2-40B4-BE49-F238E27FC236}">
                <a16:creationId xmlns:a16="http://schemas.microsoft.com/office/drawing/2014/main" id="{7A7B7E9B-48AB-2BC4-87EE-25630801B727}"/>
              </a:ext>
            </a:extLst>
          </p:cNvPr>
          <p:cNvSpPr>
            <a:spLocks noGrp="1"/>
          </p:cNvSpPr>
          <p:nvPr>
            <p:ph type="dt" sz="half" idx="10"/>
          </p:nvPr>
        </p:nvSpPr>
        <p:spPr>
          <a:xfrm>
            <a:off x="25683" y="6420453"/>
            <a:ext cx="990599" cy="304799"/>
          </a:xfrm>
        </p:spPr>
        <p:txBody>
          <a:bodyPr/>
          <a:lstStyle/>
          <a:p>
            <a:fld id="{465F51EA-1A63-442B-8045-B90F9569D176}" type="datetime1">
              <a:rPr lang="en-US" smtClean="0"/>
              <a:t>11/2/2022</a:t>
            </a:fld>
            <a:endParaRPr lang="en-US" dirty="0"/>
          </a:p>
        </p:txBody>
      </p:sp>
    </p:spTree>
    <p:extLst>
      <p:ext uri="{BB962C8B-B14F-4D97-AF65-F5344CB8AC3E}">
        <p14:creationId xmlns:p14="http://schemas.microsoft.com/office/powerpoint/2010/main" val="195528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5D33-D55D-ECC8-0D38-93CBEBD0E983}"/>
              </a:ext>
            </a:extLst>
          </p:cNvPr>
          <p:cNvSpPr>
            <a:spLocks noGrp="1"/>
          </p:cNvSpPr>
          <p:nvPr>
            <p:ph type="title"/>
          </p:nvPr>
        </p:nvSpPr>
        <p:spPr>
          <a:xfrm>
            <a:off x="646111" y="287320"/>
            <a:ext cx="9404723" cy="644562"/>
          </a:xfrm>
        </p:spPr>
        <p:txBody>
          <a:bodyPr/>
          <a:lstStyle/>
          <a:p>
            <a:pPr algn="ctr"/>
            <a:r>
              <a:rPr lang="en-US" sz="3200" dirty="0">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581D1746-4E04-B8FA-8E12-B0AFED408DAF}"/>
              </a:ext>
            </a:extLst>
          </p:cNvPr>
          <p:cNvSpPr>
            <a:spLocks noGrp="1"/>
          </p:cNvSpPr>
          <p:nvPr>
            <p:ph idx="1"/>
          </p:nvPr>
        </p:nvSpPr>
        <p:spPr>
          <a:xfrm>
            <a:off x="1103312" y="1097280"/>
            <a:ext cx="9792486" cy="5151119"/>
          </a:xfrm>
        </p:spPr>
        <p:txBody>
          <a:bodyPr>
            <a:normAutofit lnSpcReduction="10000"/>
          </a:bodyPr>
          <a:lstStyle/>
          <a:p>
            <a:pPr marL="342900" lvl="0" indent="-342900" algn="just">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firm should invest in solar modules ranging from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40W-335W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watt powers.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firm should keep the stocks of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UTL-335W, Waaree-335W, Adani-330W, UTL-330W, Luminous-335W, Luminous-330W, Waaree-330W, Okaya-50W, UTL-50W, Waaree-40W, Waaree-50W, Waaree-75W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specifically.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firm should keep their stocks full specially in the months of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January, April, June, July, September, and October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firm can plan to purchase solar modules on fix time intervals now, so that the transportation costs can be optimized.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Cleaning the solar modules time to time is very essential for getting the high efficiency output. To promote their sales and goodwill among the customers, the firm can plan to give cleaning services for the solar modules twice a year for the first year of purchase. As it will give an edge benefit to their sales and it will increase awareness about the importance of cleaning the solar panels in the customers too.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firm can invest in a computer or software to keep their purchase and sales data organized and structured.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604F9316-C268-5F32-7D6E-E2407224A803}"/>
              </a:ext>
            </a:extLst>
          </p:cNvPr>
          <p:cNvSpPr>
            <a:spLocks noGrp="1"/>
          </p:cNvSpPr>
          <p:nvPr>
            <p:ph type="sldNum" sz="quarter" idx="12"/>
          </p:nvPr>
        </p:nvSpPr>
        <p:spPr/>
        <p:txBody>
          <a:bodyPr/>
          <a:lstStyle/>
          <a:p>
            <a:fld id="{31676DA7-0C55-4A00-9B94-E2E259907E31}" type="slidenum">
              <a:rPr lang="en-US" smtClean="0"/>
              <a:t>9</a:t>
            </a:fld>
            <a:endParaRPr lang="en-US"/>
          </a:p>
        </p:txBody>
      </p:sp>
      <p:sp>
        <p:nvSpPr>
          <p:cNvPr id="7" name="Date Placeholder 6">
            <a:extLst>
              <a:ext uri="{FF2B5EF4-FFF2-40B4-BE49-F238E27FC236}">
                <a16:creationId xmlns:a16="http://schemas.microsoft.com/office/drawing/2014/main" id="{E66454C9-A050-3B76-A475-3E94CBCEE3D4}"/>
              </a:ext>
            </a:extLst>
          </p:cNvPr>
          <p:cNvSpPr>
            <a:spLocks noGrp="1"/>
          </p:cNvSpPr>
          <p:nvPr>
            <p:ph type="dt" sz="half" idx="10"/>
          </p:nvPr>
        </p:nvSpPr>
        <p:spPr>
          <a:xfrm>
            <a:off x="150811" y="6413797"/>
            <a:ext cx="990599" cy="304799"/>
          </a:xfrm>
        </p:spPr>
        <p:txBody>
          <a:bodyPr/>
          <a:lstStyle/>
          <a:p>
            <a:fld id="{54CCDA4F-4D88-48CF-970D-D86BA5001F40}" type="datetime1">
              <a:rPr lang="en-US" smtClean="0"/>
              <a:t>11/2/2022</a:t>
            </a:fld>
            <a:endParaRPr lang="en-US" dirty="0"/>
          </a:p>
        </p:txBody>
      </p:sp>
    </p:spTree>
    <p:extLst>
      <p:ext uri="{BB962C8B-B14F-4D97-AF65-F5344CB8AC3E}">
        <p14:creationId xmlns:p14="http://schemas.microsoft.com/office/powerpoint/2010/main" val="3088673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4045</TotalTime>
  <Words>1084</Words>
  <Application>Microsoft Office PowerPoint</Application>
  <PresentationFormat>Widescreen</PresentationFormat>
  <Paragraphs>238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Wingdings</vt:lpstr>
      <vt:lpstr>Wingdings 3</vt:lpstr>
      <vt:lpstr>Ion</vt:lpstr>
      <vt:lpstr>BDM Capstone Project </vt:lpstr>
      <vt:lpstr>Introduction </vt:lpstr>
      <vt:lpstr>Revenue and VolumeAnalysis</vt:lpstr>
      <vt:lpstr>Quarterly and Monthly Revenue Analysis</vt:lpstr>
      <vt:lpstr>             Volume of Sales (Year wise)</vt:lpstr>
      <vt:lpstr>Pareto Analysis</vt:lpstr>
      <vt:lpstr>Correlation between Sales and Watt power </vt:lpstr>
      <vt:lpstr>Observations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BDM Capstone Project</dc:title>
  <dc:creator>Kanika Maheshwari</dc:creator>
  <cp:lastModifiedBy>Kanika Maheshwari</cp:lastModifiedBy>
  <cp:revision>10</cp:revision>
  <dcterms:created xsi:type="dcterms:W3CDTF">2022-09-26T06:48:42Z</dcterms:created>
  <dcterms:modified xsi:type="dcterms:W3CDTF">2022-11-02T07:40:03Z</dcterms:modified>
</cp:coreProperties>
</file>