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Droid Serif"/>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Kanika Puri"/>
  <p:cmAuthor clrIdx="1" id="1" initials="" lastIdx="8" name="Kao-Ying Ch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DroidSerif-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roidSerif-italic.fntdata"/><Relationship Id="rId25" Type="http://schemas.openxmlformats.org/officeDocument/2006/relationships/font" Target="fonts/DroidSerif-bold.fntdata"/><Relationship Id="rId27" Type="http://schemas.openxmlformats.org/officeDocument/2006/relationships/font" Target="fonts/DroidSerif-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p:pos x="6000" y="0"/>
    <p:text>We should mention Alternatives in the Conclusion since i'm not mentioning it anywhere else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7">
    <p:pos x="6000" y="0"/>
    <p:text>Significant points about Topic, Demonstrates Understanding of Concepts and Principles</p:text>
  </p:cm>
  <p:cm authorId="1" idx="8">
    <p:pos x="6000" y="100"/>
    <p:text>Also, Basics covered here, relevant facts/details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Data Profiled to aid in understanding data that is in the Data set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6">
    <p:pos x="6000" y="0"/>
    <p:text>Presentation Summarizes Code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4">
    <p:pos x="6000" y="0"/>
    <p:text>Model Output Summary</p:text>
  </p:cm>
  <p:cm authorId="1" idx="5">
    <p:pos x="6000" y="100"/>
    <p:text>Accuracy Measures included , How well did model perform</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2">
    <p:pos x="6000" y="0"/>
    <p:text>Second Model Output Summary</p:text>
  </p:cm>
  <p:cm authorId="1" idx="3">
    <p:pos x="6000" y="100"/>
    <p:text>Accuracy measures included</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p:pos x="6000" y="0"/>
    <p:text>How well each model performed,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The graph on the left shows the log price of Apple. The series is more linear compared to the original one while the graph on the right shows the differences of log price of Apple. The series seems more mean- reverting, and variance is constant and does not significantly change as level of original series changes.</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sz="1200">
                <a:solidFill>
                  <a:schemeClr val="dk1"/>
                </a:solidFill>
                <a:latin typeface="Times New Roman"/>
                <a:ea typeface="Times New Roman"/>
                <a:cs typeface="Times New Roman"/>
                <a:sym typeface="Times New Roman"/>
              </a:rPr>
              <a:t>The time series is stationary and the rather small interval (shaded region) around the points estimate (h = 10) is reasonable given the small fluctuations of the existing series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root mean square error</a:t>
            </a:r>
          </a:p>
          <a:p>
            <a:pPr lvl="0" rtl="0">
              <a:spcBef>
                <a:spcPts val="0"/>
              </a:spcBef>
              <a:buNone/>
            </a:pPr>
            <a:r>
              <a:t/>
            </a:r>
            <a:endParaRPr/>
          </a:p>
          <a:p>
            <a:pPr lvl="0">
              <a:spcBef>
                <a:spcPts val="0"/>
              </a:spcBef>
              <a:buNone/>
            </a:pPr>
            <a:r>
              <a:rPr lang="en"/>
              <a:t>p, q param from arima and forcast results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Assume mean reversion (over a long period of time, it takes the average stock prices)  &amp; over time price of the stock</a:t>
            </a:r>
          </a:p>
          <a:p>
            <a:pPr lvl="0" rtl="0">
              <a:spcBef>
                <a:spcPts val="0"/>
              </a:spcBef>
              <a:buNone/>
            </a:pPr>
            <a:r>
              <a:rPr lang="en"/>
              <a:t>linear and stationary</a:t>
            </a:r>
          </a:p>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RMSE- root mean square error</a:t>
            </a:r>
          </a:p>
          <a:p>
            <a:pPr lvl="0" rtl="0">
              <a:spcBef>
                <a:spcPts val="0"/>
              </a:spcBef>
              <a:buNone/>
            </a:pPr>
            <a:r>
              <a:t/>
            </a:r>
            <a:endParaRPr/>
          </a:p>
          <a:p>
            <a:pPr lvl="0" rtl="0">
              <a:spcBef>
                <a:spcPts val="0"/>
              </a:spcBef>
              <a:buNone/>
            </a:pPr>
            <a:r>
              <a:rPr lang="en"/>
              <a:t>Reversion - calculates average stock price for longer prediction periods</a:t>
            </a:r>
          </a:p>
          <a:p>
            <a:pPr lvl="0" rtl="0">
              <a:spcBef>
                <a:spcPts val="0"/>
              </a:spcBef>
              <a:buNone/>
            </a:pPr>
            <a:r>
              <a:t/>
            </a:r>
            <a:endParaRPr/>
          </a:p>
          <a:p>
            <a:pPr lvl="0" rtl="0">
              <a:spcBef>
                <a:spcPts val="0"/>
              </a:spcBef>
              <a:buNone/>
            </a:pPr>
            <a:r>
              <a:rPr lang="en"/>
              <a:t>Arima is a good model because it stabalizes mean and variance</a:t>
            </a:r>
          </a:p>
          <a:p>
            <a:pPr lvl="0" rtl="0">
              <a:spcBef>
                <a:spcPts val="0"/>
              </a:spcBef>
              <a:buNone/>
            </a:pPr>
            <a:r>
              <a:rPr lang="en"/>
              <a:t>and time series remains station over longer prediction periods</a:t>
            </a:r>
          </a:p>
          <a:p>
            <a:pPr lvl="0" rtl="0">
              <a:spcBef>
                <a:spcPts val="0"/>
              </a:spcBef>
              <a:buNone/>
            </a:pPr>
            <a:r>
              <a:t/>
            </a:r>
            <a:endParaRPr/>
          </a:p>
          <a:p>
            <a:pPr lvl="0">
              <a:spcBef>
                <a:spcPts val="0"/>
              </a:spcBef>
              <a:buNone/>
            </a:pPr>
            <a:r>
              <a:rPr lang="en"/>
              <a:t>and doesn’t assume average stock prices like the arma model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pPr>
            <a:r>
              <a:rPr lang="en"/>
              <a:t>Times series decomposed </a:t>
            </a:r>
            <a:r>
              <a:rPr lang="en" sz="1200">
                <a:solidFill>
                  <a:schemeClr val="dk1"/>
                </a:solidFill>
                <a:latin typeface="Times New Roman"/>
                <a:ea typeface="Times New Roman"/>
                <a:cs typeface="Times New Roman"/>
                <a:sym typeface="Times New Roman"/>
              </a:rPr>
              <a:t>into trend, seasonal, cyclical and irregular components</a:t>
            </a:r>
          </a:p>
          <a:p>
            <a:pPr indent="-304800" lvl="0" marL="457200" rtl="0">
              <a:spcBef>
                <a:spcPts val="0"/>
              </a:spcBef>
              <a:buClr>
                <a:schemeClr val="dk1"/>
              </a:buClr>
              <a:buSzPct val="100000"/>
              <a:buFont typeface="Times New Roman"/>
            </a:pPr>
            <a:r>
              <a:rPr lang="en" sz="1200">
                <a:solidFill>
                  <a:schemeClr val="dk1"/>
                </a:solidFill>
                <a:latin typeface="Times New Roman"/>
                <a:ea typeface="Times New Roman"/>
                <a:cs typeface="Times New Roman"/>
                <a:sym typeface="Times New Roman"/>
              </a:rPr>
              <a:t>historical data is used to predict/ forecast future events</a:t>
            </a:r>
          </a:p>
          <a:p>
            <a:pPr indent="-304800" lvl="0" marL="457200" rtl="0">
              <a:spcBef>
                <a:spcPts val="0"/>
              </a:spcBef>
              <a:buClr>
                <a:schemeClr val="dk1"/>
              </a:buClr>
              <a:buSzPct val="100000"/>
              <a:buFont typeface="Times New Roman"/>
            </a:pPr>
            <a:r>
              <a:rPr lang="en" sz="1200">
                <a:solidFill>
                  <a:schemeClr val="dk1"/>
                </a:solidFill>
                <a:latin typeface="Times New Roman"/>
                <a:ea typeface="Times New Roman"/>
                <a:cs typeface="Times New Roman"/>
                <a:sym typeface="Times New Roman"/>
              </a:rPr>
              <a:t>data is partitioned into groups based on similarity or distance, so that time series in the same cluster are similar to each other</a:t>
            </a:r>
          </a:p>
          <a:p>
            <a:pPr indent="-304800" lvl="0" marL="457200">
              <a:spcBef>
                <a:spcPts val="0"/>
              </a:spcBef>
              <a:buClr>
                <a:schemeClr val="dk1"/>
              </a:buClr>
              <a:buSzPct val="100000"/>
              <a:buFont typeface="Times New Roman"/>
            </a:pPr>
            <a:r>
              <a:rPr lang="en" sz="1200">
                <a:solidFill>
                  <a:schemeClr val="dk1"/>
                </a:solidFill>
                <a:latin typeface="Times New Roman"/>
                <a:ea typeface="Times New Roman"/>
                <a:cs typeface="Times New Roman"/>
                <a:sym typeface="Times New Roman"/>
              </a:rPr>
              <a:t>classification models are built based on labeled time series and then the model is used to predict the label of unlabeled time series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-stationary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Reason to convert: Statistical properties remain the same for the future as they have in the past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 </a:t>
            </a:r>
          </a:p>
          <a:p>
            <a:pPr lvl="0" rtl="0">
              <a:spcBef>
                <a:spcPts val="0"/>
              </a:spcBef>
              <a:buClr>
                <a:schemeClr val="dk1"/>
              </a:buClr>
              <a:buSzPct val="100000"/>
              <a:buFont typeface="Arial"/>
              <a:buNone/>
            </a:pPr>
            <a:r>
              <a:rPr lang="en"/>
              <a:t>        	The graph on the left is the original time series of Apple stock price from 01/02/2004 to 12/31/2013, showing exponential growth while the graph on the right, shows the differenced of apple stock prices. It can be seen that the variance of the series increases as the level of original series increases, and therefore, it is not stationary.</a:t>
            </a:r>
          </a:p>
          <a:p>
            <a:pPr lvl="0" rtl="0">
              <a:spcBef>
                <a:spcPts val="0"/>
              </a:spcBef>
              <a:buNone/>
            </a:pPr>
            <a:r>
              <a:t/>
            </a:r>
            <a:endParaRPr/>
          </a:p>
          <a:p>
            <a:pPr lvl="0" rtl="0">
              <a:spcBef>
                <a:spcPts val="0"/>
              </a:spcBef>
              <a:buNone/>
            </a:pPr>
            <a:r>
              <a:rPr lang="en" sz="1200">
                <a:solidFill>
                  <a:srgbClr val="333333"/>
                </a:solidFill>
                <a:highlight>
                  <a:srgbClr val="FFFFFF"/>
                </a:highlight>
                <a:latin typeface="Droid Serif"/>
                <a:ea typeface="Droid Serif"/>
                <a:cs typeface="Droid Serif"/>
                <a:sym typeface="Droid Serif"/>
              </a:rPr>
              <a:t>Transformations such as logarithms can help to stabilize the variance of a time series. Differencing can help stabilize the mean of a time series by removing changes in the level of a time series, and so eliminating trend and seasonality.</a:t>
            </a:r>
          </a:p>
          <a:p>
            <a:pPr lvl="0">
              <a:spcBef>
                <a:spcPts val="0"/>
              </a:spcBef>
              <a:buNone/>
            </a:pPr>
            <a:r>
              <a:rPr lang="en"/>
              <a:t>Diffrencing - to make the mean, variance and autocorrelation stationary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rot="10800000">
            <a:off x="0" y="2984999"/>
            <a:ext cx="9144000" cy="2158500"/>
          </a:xfrm>
          <a:prstGeom prst="rect">
            <a:avLst/>
          </a:prstGeom>
          <a:solidFill>
            <a:schemeClr val="lt1"/>
          </a:solidFill>
          <a:ln>
            <a:noFill/>
          </a:ln>
        </p:spPr>
        <p:txBody>
          <a:bodyPr anchorCtr="0" anchor="ctr" bIns="45700" lIns="91425" rIns="91425" tIns="45700">
            <a:noAutofit/>
          </a:bodyPr>
          <a:lstStyle/>
          <a:p>
            <a:pPr lvl="0">
              <a:spcBef>
                <a:spcPts val="0"/>
              </a:spcBef>
              <a:buNone/>
            </a:pPr>
            <a:r>
              <a:t/>
            </a:r>
            <a:endParaRPr/>
          </a:p>
        </p:txBody>
      </p:sp>
      <p:sp>
        <p:nvSpPr>
          <p:cNvPr id="11" name="Shape 11"/>
          <p:cNvSpPr/>
          <p:nvPr/>
        </p:nvSpPr>
        <p:spPr>
          <a:xfrm>
            <a:off x="0" y="2393175"/>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lvl="0">
              <a:spcBef>
                <a:spcPts val="0"/>
              </a:spcBef>
              <a:buNone/>
            </a:pPr>
            <a:r>
              <a:t/>
            </a:r>
            <a:endParaRPr/>
          </a:p>
        </p:txBody>
      </p:sp>
      <p:sp>
        <p:nvSpPr>
          <p:cNvPr id="12" name="Shape 12"/>
          <p:cNvSpPr/>
          <p:nvPr/>
        </p:nvSpPr>
        <p:spPr>
          <a:xfrm flipH="1" rot="10800000">
            <a:off x="0" y="2983958"/>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lvl="0">
              <a:spcBef>
                <a:spcPts val="0"/>
              </a:spcBef>
              <a:buNone/>
            </a:pPr>
            <a:r>
              <a:t/>
            </a:r>
            <a:endParaRPr/>
          </a:p>
        </p:txBody>
      </p:sp>
      <p:sp>
        <p:nvSpPr>
          <p:cNvPr id="13" name="Shape 13"/>
          <p:cNvSpPr txBox="1"/>
          <p:nvPr>
            <p:ph type="ctrTitle"/>
          </p:nvPr>
        </p:nvSpPr>
        <p:spPr>
          <a:xfrm>
            <a:off x="685800" y="1746892"/>
            <a:ext cx="7772400" cy="12380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4" name="Shape 14"/>
          <p:cNvSpPr txBox="1"/>
          <p:nvPr>
            <p:ph idx="1" type="subTitle"/>
          </p:nvPr>
        </p:nvSpPr>
        <p:spPr>
          <a:xfrm>
            <a:off x="685800" y="3093357"/>
            <a:ext cx="7772400" cy="666600"/>
          </a:xfrm>
          <a:prstGeom prst="rect">
            <a:avLst/>
          </a:prstGeom>
        </p:spPr>
        <p:txBody>
          <a:bodyPr anchorCtr="0" anchor="t" bIns="91425" lIns="91425" rIns="91425" tIns="91425"/>
          <a:lstStyle>
            <a:lvl1pPr lvl="0" algn="ctr">
              <a:spcBef>
                <a:spcPts val="0"/>
              </a:spcBef>
              <a:buClr>
                <a:schemeClr val="dk2"/>
              </a:buClr>
              <a:buSzPct val="100000"/>
              <a:buNone/>
              <a:defRPr i="1" sz="2400">
                <a:solidFill>
                  <a:schemeClr val="dk2"/>
                </a:solidFill>
              </a:defRPr>
            </a:lvl1pPr>
            <a:lvl2pPr lvl="1" algn="ctr">
              <a:spcBef>
                <a:spcPts val="0"/>
              </a:spcBef>
              <a:buClr>
                <a:schemeClr val="dk2"/>
              </a:buClr>
              <a:buNone/>
              <a:defRPr i="1">
                <a:solidFill>
                  <a:schemeClr val="dk2"/>
                </a:solidFill>
              </a:defRPr>
            </a:lvl2pPr>
            <a:lvl3pPr lvl="2" algn="ctr">
              <a:spcBef>
                <a:spcPts val="0"/>
              </a:spcBef>
              <a:buClr>
                <a:schemeClr val="dk2"/>
              </a:buClr>
              <a:buNone/>
              <a:defRPr i="1">
                <a:solidFill>
                  <a:schemeClr val="dk2"/>
                </a:solidFill>
              </a:defRPr>
            </a:lvl3pPr>
            <a:lvl4pPr lvl="3" algn="ctr">
              <a:spcBef>
                <a:spcPts val="0"/>
              </a:spcBef>
              <a:buClr>
                <a:schemeClr val="dk2"/>
              </a:buClr>
              <a:buSzPct val="100000"/>
              <a:buNone/>
              <a:defRPr i="1" sz="2400">
                <a:solidFill>
                  <a:schemeClr val="dk2"/>
                </a:solidFill>
              </a:defRPr>
            </a:lvl4pPr>
            <a:lvl5pPr lvl="4" algn="ctr">
              <a:spcBef>
                <a:spcPts val="0"/>
              </a:spcBef>
              <a:buClr>
                <a:schemeClr val="dk2"/>
              </a:buClr>
              <a:buSzPct val="100000"/>
              <a:buNone/>
              <a:defRPr i="1" sz="2400">
                <a:solidFill>
                  <a:schemeClr val="dk2"/>
                </a:solidFill>
              </a:defRPr>
            </a:lvl5pPr>
            <a:lvl6pPr lvl="5" algn="ctr">
              <a:spcBef>
                <a:spcPts val="0"/>
              </a:spcBef>
              <a:buClr>
                <a:schemeClr val="dk2"/>
              </a:buClr>
              <a:buSzPct val="100000"/>
              <a:buNone/>
              <a:defRPr i="1" sz="2400">
                <a:solidFill>
                  <a:schemeClr val="dk2"/>
                </a:solidFill>
              </a:defRPr>
            </a:lvl6pPr>
            <a:lvl7pPr lvl="6" algn="ctr">
              <a:spcBef>
                <a:spcPts val="0"/>
              </a:spcBef>
              <a:buClr>
                <a:schemeClr val="dk2"/>
              </a:buClr>
              <a:buSzPct val="100000"/>
              <a:buNone/>
              <a:defRPr i="1" sz="2400">
                <a:solidFill>
                  <a:schemeClr val="dk2"/>
                </a:solidFill>
              </a:defRPr>
            </a:lvl7pPr>
            <a:lvl8pPr lvl="7" algn="ctr">
              <a:spcBef>
                <a:spcPts val="0"/>
              </a:spcBef>
              <a:buClr>
                <a:schemeClr val="dk2"/>
              </a:buClr>
              <a:buSzPct val="100000"/>
              <a:buNone/>
              <a:defRPr i="1" sz="2400">
                <a:solidFill>
                  <a:schemeClr val="dk2"/>
                </a:solidFill>
              </a:defRPr>
            </a:lvl8pPr>
            <a:lvl9pPr lvl="8" algn="ctr">
              <a:spcBef>
                <a:spcPts val="0"/>
              </a:spcBef>
              <a:buClr>
                <a:schemeClr val="dk2"/>
              </a:buClr>
              <a:buSzPct val="100000"/>
              <a:buNone/>
              <a:defRPr i="1" sz="2400">
                <a:solidFill>
                  <a:schemeClr val="dk2"/>
                </a:solidFill>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lvl="0">
              <a:spcBef>
                <a:spcPts val="0"/>
              </a:spcBef>
              <a:buNone/>
            </a:pPr>
            <a:r>
              <a:t/>
            </a:r>
            <a:endParaRPr/>
          </a:p>
        </p:txBody>
      </p:sp>
      <p:sp>
        <p:nvSpPr>
          <p:cNvPr id="18" name="Shape 18"/>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lvl="0">
              <a:spcBef>
                <a:spcPts val="0"/>
              </a:spcBef>
              <a:buNone/>
            </a:pPr>
            <a:r>
              <a:t/>
            </a:r>
            <a:endParaRPr/>
          </a:p>
        </p:txBody>
      </p:sp>
      <p:sp>
        <p:nvSpPr>
          <p:cNvPr id="19" name="Shape 19"/>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lvl="0">
              <a:spcBef>
                <a:spcPts val="0"/>
              </a:spcBef>
              <a:buNone/>
            </a:pPr>
            <a:r>
              <a:t/>
            </a:r>
            <a:endParaRPr/>
          </a:p>
        </p:txBody>
      </p:sp>
      <p:sp>
        <p:nvSpPr>
          <p:cNvPr id="20" name="Shape 20"/>
          <p:cNvSpPr txBox="1"/>
          <p:nvPr>
            <p:ph type="title"/>
          </p:nvPr>
        </p:nvSpPr>
        <p:spPr>
          <a:xfrm>
            <a:off x="457200" y="205978"/>
            <a:ext cx="8229600" cy="8574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lvl="0">
              <a:spcBef>
                <a:spcPts val="0"/>
              </a:spcBef>
              <a:buNone/>
            </a:pPr>
            <a:r>
              <a:t/>
            </a:r>
            <a:endParaRPr/>
          </a:p>
        </p:txBody>
      </p:sp>
      <p:sp>
        <p:nvSpPr>
          <p:cNvPr id="25" name="Shape 25"/>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lvl="0">
              <a:spcBef>
                <a:spcPts val="0"/>
              </a:spcBef>
              <a:buNone/>
            </a:pPr>
            <a:r>
              <a:t/>
            </a:r>
            <a:endParaRPr/>
          </a:p>
        </p:txBody>
      </p:sp>
      <p:sp>
        <p:nvSpPr>
          <p:cNvPr id="26" name="Shape 26"/>
          <p:cNvSpPr txBox="1"/>
          <p:nvPr>
            <p:ph type="title"/>
          </p:nvPr>
        </p:nvSpPr>
        <p:spPr>
          <a:xfrm>
            <a:off x="457200" y="205978"/>
            <a:ext cx="8229600" cy="8574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lvl="0">
              <a:spcBef>
                <a:spcPts val="0"/>
              </a:spcBef>
              <a:buNone/>
            </a:pPr>
            <a:r>
              <a:t/>
            </a:r>
            <a:endParaRPr/>
          </a:p>
        </p:txBody>
      </p:sp>
      <p:sp>
        <p:nvSpPr>
          <p:cNvPr id="29" name="Shape 29"/>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lvl="0">
              <a:spcBef>
                <a:spcPts val="0"/>
              </a:spcBef>
              <a:buNone/>
            </a:pPr>
            <a:r>
              <a:t/>
            </a:r>
            <a:endParaRPr/>
          </a:p>
        </p:txBody>
      </p:sp>
      <p:sp>
        <p:nvSpPr>
          <p:cNvPr id="33" name="Shape 33"/>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lvl="0">
              <a:spcBef>
                <a:spcPts val="0"/>
              </a:spcBef>
              <a:buNone/>
            </a:pPr>
            <a:r>
              <a:t/>
            </a:r>
            <a:endParaRPr/>
          </a:p>
        </p:txBody>
      </p:sp>
      <p:sp>
        <p:nvSpPr>
          <p:cNvPr id="34" name="Shape 34"/>
          <p:cNvSpPr txBox="1"/>
          <p:nvPr>
            <p:ph type="title"/>
          </p:nvPr>
        </p:nvSpPr>
        <p:spPr>
          <a:xfrm>
            <a:off x="457200" y="205978"/>
            <a:ext cx="8229600" cy="8574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5" name="Shape 35"/>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lvl="0">
              <a:spcBef>
                <a:spcPts val="0"/>
              </a:spcBef>
              <a:buNone/>
            </a:pPr>
            <a:r>
              <a:t/>
            </a:r>
            <a:endParaRPr/>
          </a:p>
        </p:txBody>
      </p: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1"/>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7" name="Shape 37"/>
        <p:cNvGrpSpPr/>
        <p:nvPr/>
      </p:nvGrpSpPr>
      <p:grpSpPr>
        <a:xfrm>
          <a:off x="0" y="0"/>
          <a:ext cx="0" cy="0"/>
          <a:chOff x="0" y="0"/>
          <a:chExt cx="0" cy="0"/>
        </a:xfrm>
      </p:grpSpPr>
      <p:sp>
        <p:nvSpPr>
          <p:cNvPr id="38" name="Shape 38"/>
          <p:cNvSpPr/>
          <p:nvPr/>
        </p:nvSpPr>
        <p:spPr>
          <a:xfrm flipH="1" rot="10800000">
            <a:off x="0" y="4412699"/>
            <a:ext cx="9144000" cy="730799"/>
          </a:xfrm>
          <a:prstGeom prst="rect">
            <a:avLst/>
          </a:prstGeom>
          <a:solidFill>
            <a:schemeClr val="lt1"/>
          </a:solidFill>
          <a:ln>
            <a:noFill/>
          </a:ln>
        </p:spPr>
        <p:txBody>
          <a:bodyPr anchorCtr="0" anchor="ctr" bIns="45700" lIns="91425" rIns="91425" tIns="45700">
            <a:noAutofit/>
          </a:bodyPr>
          <a:lstStyle/>
          <a:p>
            <a:pPr lvl="0">
              <a:spcBef>
                <a:spcPts val="0"/>
              </a:spcBef>
              <a:buNone/>
            </a:pPr>
            <a:r>
              <a:t/>
            </a:r>
            <a:endParaRPr/>
          </a:p>
        </p:txBody>
      </p:sp>
      <p:sp>
        <p:nvSpPr>
          <p:cNvPr id="39" name="Shape 39"/>
          <p:cNvSpPr/>
          <p:nvPr/>
        </p:nvSpPr>
        <p:spPr>
          <a:xfrm flipH="1">
            <a:off x="4526627" y="3820834"/>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lvl="0">
              <a:spcBef>
                <a:spcPts val="0"/>
              </a:spcBef>
              <a:buNone/>
            </a:pPr>
            <a:r>
              <a:t/>
            </a:r>
            <a:endParaRPr/>
          </a:p>
        </p:txBody>
      </p:sp>
      <p:sp>
        <p:nvSpPr>
          <p:cNvPr id="40" name="Shape 40"/>
          <p:cNvSpPr/>
          <p:nvPr/>
        </p:nvSpPr>
        <p:spPr>
          <a:xfrm rot="10800000">
            <a:off x="4526627" y="4411617"/>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lvl="0">
              <a:spcBef>
                <a:spcPts val="0"/>
              </a:spcBef>
              <a:buNone/>
            </a:pPr>
            <a:r>
              <a:t/>
            </a:r>
            <a:endParaRPr/>
          </a:p>
        </p:txBody>
      </p:sp>
      <p:sp>
        <p:nvSpPr>
          <p:cNvPr id="41" name="Shape 41"/>
          <p:cNvSpPr txBox="1"/>
          <p:nvPr>
            <p:ph idx="1" type="body"/>
          </p:nvPr>
        </p:nvSpPr>
        <p:spPr>
          <a:xfrm>
            <a:off x="457200" y="4421726"/>
            <a:ext cx="8229600" cy="505200"/>
          </a:xfrm>
          <a:prstGeom prst="rect">
            <a:avLst/>
          </a:prstGeom>
        </p:spPr>
        <p:txBody>
          <a:bodyPr anchorCtr="0" anchor="ctr" bIns="91425" lIns="91425" rIns="91425" tIns="91425"/>
          <a:lstStyle>
            <a:lvl1pPr lvl="0">
              <a:spcBef>
                <a:spcPts val="0"/>
              </a:spcBef>
              <a:buClr>
                <a:schemeClr val="dk2"/>
              </a:buClr>
              <a:buSzPct val="100000"/>
              <a:buNone/>
              <a:defRPr i="1" sz="2400">
                <a:solidFill>
                  <a:schemeClr val="dk2"/>
                </a:solidFill>
              </a:defRPr>
            </a:lvl1pPr>
          </a:lstStyle>
          <a:p/>
        </p:txBody>
      </p:sp>
      <p:sp>
        <p:nvSpPr>
          <p:cNvPr id="42" name="Shape 4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3" name="Shape 43"/>
        <p:cNvGrpSpPr/>
        <p:nvPr/>
      </p:nvGrpSpPr>
      <p:grpSpPr>
        <a:xfrm>
          <a:off x="0" y="0"/>
          <a:ext cx="0" cy="0"/>
          <a:chOff x="0" y="0"/>
          <a:chExt cx="0" cy="0"/>
        </a:xfrm>
      </p:grpSpPr>
      <p:sp>
        <p:nvSpPr>
          <p:cNvPr id="44" name="Shape 44"/>
          <p:cNvSpPr/>
          <p:nvPr/>
        </p:nvSpPr>
        <p:spPr>
          <a:xfrm>
            <a:off x="6676" y="76256"/>
            <a:ext cx="9134130" cy="5054792"/>
          </a:xfrm>
          <a:custGeom>
            <a:pathLst>
              <a:path extrusionOk="0" h="6739723" w="9157023">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anchorCtr="0" anchor="ctr" bIns="45700" lIns="91425" rIns="91425" tIns="45700">
            <a:noAutofit/>
          </a:bodyPr>
          <a:lstStyle/>
          <a:p>
            <a:pPr lvl="0">
              <a:spcBef>
                <a:spcPts val="0"/>
              </a:spcBef>
              <a:buNone/>
            </a:pPr>
            <a:r>
              <a:t/>
            </a:r>
            <a:endParaRPr/>
          </a:p>
        </p:txBody>
      </p:sp>
      <p:sp>
        <p:nvSpPr>
          <p:cNvPr id="45" name="Shape 4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ctr" bIns="91425" lIns="91425" rIns="91425" tIns="91425"/>
          <a:lstStyle>
            <a:lvl1pPr lvl="0">
              <a:spcBef>
                <a:spcPts val="0"/>
              </a:spcBef>
              <a:buClr>
                <a:schemeClr val="lt1"/>
              </a:buClr>
              <a:buSzPct val="100000"/>
              <a:buFont typeface="Georgia"/>
              <a:buNone/>
              <a:defRPr sz="4800">
                <a:solidFill>
                  <a:schemeClr val="lt1"/>
                </a:solidFill>
                <a:latin typeface="Georgia"/>
                <a:ea typeface="Georgia"/>
                <a:cs typeface="Georgia"/>
                <a:sym typeface="Georgia"/>
              </a:defRPr>
            </a:lvl1pPr>
            <a:lvl2pPr lvl="1">
              <a:spcBef>
                <a:spcPts val="0"/>
              </a:spcBef>
              <a:buClr>
                <a:schemeClr val="lt1"/>
              </a:buClr>
              <a:buSzPct val="100000"/>
              <a:buFont typeface="Georgia"/>
              <a:buNone/>
              <a:defRPr sz="4800">
                <a:solidFill>
                  <a:schemeClr val="lt1"/>
                </a:solidFill>
                <a:latin typeface="Georgia"/>
                <a:ea typeface="Georgia"/>
                <a:cs typeface="Georgia"/>
                <a:sym typeface="Georgia"/>
              </a:defRPr>
            </a:lvl2pPr>
            <a:lvl3pPr lvl="2">
              <a:spcBef>
                <a:spcPts val="0"/>
              </a:spcBef>
              <a:buClr>
                <a:schemeClr val="lt1"/>
              </a:buClr>
              <a:buSzPct val="100000"/>
              <a:buFont typeface="Georgia"/>
              <a:buNone/>
              <a:defRPr sz="4800">
                <a:solidFill>
                  <a:schemeClr val="lt1"/>
                </a:solidFill>
                <a:latin typeface="Georgia"/>
                <a:ea typeface="Georgia"/>
                <a:cs typeface="Georgia"/>
                <a:sym typeface="Georgia"/>
              </a:defRPr>
            </a:lvl3pPr>
            <a:lvl4pPr lvl="3">
              <a:spcBef>
                <a:spcPts val="0"/>
              </a:spcBef>
              <a:buClr>
                <a:schemeClr val="lt1"/>
              </a:buClr>
              <a:buSzPct val="100000"/>
              <a:buFont typeface="Georgia"/>
              <a:buNone/>
              <a:defRPr sz="4800">
                <a:solidFill>
                  <a:schemeClr val="lt1"/>
                </a:solidFill>
                <a:latin typeface="Georgia"/>
                <a:ea typeface="Georgia"/>
                <a:cs typeface="Georgia"/>
                <a:sym typeface="Georgia"/>
              </a:defRPr>
            </a:lvl4pPr>
            <a:lvl5pPr lvl="4">
              <a:spcBef>
                <a:spcPts val="0"/>
              </a:spcBef>
              <a:buClr>
                <a:schemeClr val="lt1"/>
              </a:buClr>
              <a:buSzPct val="100000"/>
              <a:buFont typeface="Georgia"/>
              <a:buNone/>
              <a:defRPr sz="4800">
                <a:solidFill>
                  <a:schemeClr val="lt1"/>
                </a:solidFill>
                <a:latin typeface="Georgia"/>
                <a:ea typeface="Georgia"/>
                <a:cs typeface="Georgia"/>
                <a:sym typeface="Georgia"/>
              </a:defRPr>
            </a:lvl5pPr>
            <a:lvl6pPr lvl="5">
              <a:spcBef>
                <a:spcPts val="0"/>
              </a:spcBef>
              <a:buClr>
                <a:schemeClr val="lt1"/>
              </a:buClr>
              <a:buSzPct val="100000"/>
              <a:buFont typeface="Georgia"/>
              <a:buNone/>
              <a:defRPr sz="4800">
                <a:solidFill>
                  <a:schemeClr val="lt1"/>
                </a:solidFill>
                <a:latin typeface="Georgia"/>
                <a:ea typeface="Georgia"/>
                <a:cs typeface="Georgia"/>
                <a:sym typeface="Georgia"/>
              </a:defRPr>
            </a:lvl6pPr>
            <a:lvl7pPr lvl="6">
              <a:spcBef>
                <a:spcPts val="0"/>
              </a:spcBef>
              <a:buClr>
                <a:schemeClr val="lt1"/>
              </a:buClr>
              <a:buSzPct val="100000"/>
              <a:buFont typeface="Georgia"/>
              <a:buNone/>
              <a:defRPr sz="4800">
                <a:solidFill>
                  <a:schemeClr val="lt1"/>
                </a:solidFill>
                <a:latin typeface="Georgia"/>
                <a:ea typeface="Georgia"/>
                <a:cs typeface="Georgia"/>
                <a:sym typeface="Georgia"/>
              </a:defRPr>
            </a:lvl7pPr>
            <a:lvl8pPr lvl="7">
              <a:spcBef>
                <a:spcPts val="0"/>
              </a:spcBef>
              <a:buClr>
                <a:schemeClr val="lt1"/>
              </a:buClr>
              <a:buSzPct val="100000"/>
              <a:buFont typeface="Georgia"/>
              <a:buNone/>
              <a:defRPr sz="4800">
                <a:solidFill>
                  <a:schemeClr val="lt1"/>
                </a:solidFill>
                <a:latin typeface="Georgia"/>
                <a:ea typeface="Georgia"/>
                <a:cs typeface="Georgia"/>
                <a:sym typeface="Georgia"/>
              </a:defRPr>
            </a:lvl8pPr>
            <a:lvl9pPr lvl="8">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buFont typeface="Georgia"/>
              <a:defRPr sz="3000">
                <a:solidFill>
                  <a:schemeClr val="dk1"/>
                </a:solidFill>
                <a:latin typeface="Georgia"/>
                <a:ea typeface="Georgia"/>
                <a:cs typeface="Georgia"/>
                <a:sym typeface="Georgia"/>
              </a:defRPr>
            </a:lvl1pPr>
            <a:lvl2pPr lvl="1">
              <a:spcBef>
                <a:spcPts val="480"/>
              </a:spcBef>
              <a:buClr>
                <a:schemeClr val="dk1"/>
              </a:buClr>
              <a:buSzPct val="100000"/>
              <a:buFont typeface="Georgia"/>
              <a:defRPr sz="2400">
                <a:solidFill>
                  <a:schemeClr val="dk1"/>
                </a:solidFill>
                <a:latin typeface="Georgia"/>
                <a:ea typeface="Georgia"/>
                <a:cs typeface="Georgia"/>
                <a:sym typeface="Georgia"/>
              </a:defRPr>
            </a:lvl2pPr>
            <a:lvl3pPr lvl="2">
              <a:spcBef>
                <a:spcPts val="480"/>
              </a:spcBef>
              <a:buClr>
                <a:schemeClr val="dk1"/>
              </a:buClr>
              <a:buSzPct val="100000"/>
              <a:buFont typeface="Georgia"/>
              <a:defRPr sz="2400">
                <a:solidFill>
                  <a:schemeClr val="dk1"/>
                </a:solidFill>
                <a:latin typeface="Georgia"/>
                <a:ea typeface="Georgia"/>
                <a:cs typeface="Georgia"/>
                <a:sym typeface="Georgia"/>
              </a:defRPr>
            </a:lvl3pPr>
            <a:lvl4pPr lvl="3">
              <a:spcBef>
                <a:spcPts val="360"/>
              </a:spcBef>
              <a:buClr>
                <a:schemeClr val="dk1"/>
              </a:buClr>
              <a:buSzPct val="100000"/>
              <a:buFont typeface="Georgia"/>
              <a:defRPr sz="1800">
                <a:solidFill>
                  <a:schemeClr val="dk1"/>
                </a:solidFill>
                <a:latin typeface="Georgia"/>
                <a:ea typeface="Georgia"/>
                <a:cs typeface="Georgia"/>
                <a:sym typeface="Georgia"/>
              </a:defRPr>
            </a:lvl4pPr>
            <a:lvl5pPr lvl="4">
              <a:spcBef>
                <a:spcPts val="360"/>
              </a:spcBef>
              <a:buClr>
                <a:schemeClr val="dk1"/>
              </a:buClr>
              <a:buSzPct val="100000"/>
              <a:buFont typeface="Georgia"/>
              <a:defRPr sz="1800">
                <a:solidFill>
                  <a:schemeClr val="dk1"/>
                </a:solidFill>
                <a:latin typeface="Georgia"/>
                <a:ea typeface="Georgia"/>
                <a:cs typeface="Georgia"/>
                <a:sym typeface="Georgia"/>
              </a:defRPr>
            </a:lvl5pPr>
            <a:lvl6pPr lvl="5">
              <a:spcBef>
                <a:spcPts val="360"/>
              </a:spcBef>
              <a:buClr>
                <a:schemeClr val="dk1"/>
              </a:buClr>
              <a:buSzPct val="100000"/>
              <a:buFont typeface="Georgia"/>
              <a:defRPr sz="1800">
                <a:solidFill>
                  <a:schemeClr val="dk1"/>
                </a:solidFill>
                <a:latin typeface="Georgia"/>
                <a:ea typeface="Georgia"/>
                <a:cs typeface="Georgia"/>
                <a:sym typeface="Georgia"/>
              </a:defRPr>
            </a:lvl6pPr>
            <a:lvl7pPr lvl="6">
              <a:spcBef>
                <a:spcPts val="360"/>
              </a:spcBef>
              <a:buClr>
                <a:schemeClr val="dk1"/>
              </a:buClr>
              <a:buSzPct val="100000"/>
              <a:buFont typeface="Georgia"/>
              <a:defRPr sz="1800">
                <a:solidFill>
                  <a:schemeClr val="dk1"/>
                </a:solidFill>
                <a:latin typeface="Georgia"/>
                <a:ea typeface="Georgia"/>
                <a:cs typeface="Georgia"/>
                <a:sym typeface="Georgia"/>
              </a:defRPr>
            </a:lvl7pPr>
            <a:lvl8pPr lvl="7">
              <a:spcBef>
                <a:spcPts val="360"/>
              </a:spcBef>
              <a:buClr>
                <a:schemeClr val="dk1"/>
              </a:buClr>
              <a:buSzPct val="100000"/>
              <a:buFont typeface="Georgia"/>
              <a:defRPr sz="1800">
                <a:solidFill>
                  <a:schemeClr val="dk1"/>
                </a:solidFill>
                <a:latin typeface="Georgia"/>
                <a:ea typeface="Georgia"/>
                <a:cs typeface="Georgia"/>
                <a:sym typeface="Georgia"/>
              </a:defRPr>
            </a:lvl8pPr>
            <a:lvl9pPr lvl="8">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lt2"/>
                </a:solidFill>
                <a:latin typeface="Georgia"/>
                <a:ea typeface="Georgia"/>
                <a:cs typeface="Georgia"/>
                <a:sym typeface="Georgi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8.png"/><Relationship Id="rId4"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5.xml"/><Relationship Id="rId4"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0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4.png"/><Relationship Id="rId4"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9" name="Shape 49"/>
        <p:cNvGrpSpPr/>
        <p:nvPr/>
      </p:nvGrpSpPr>
      <p:grpSpPr>
        <a:xfrm>
          <a:off x="0" y="0"/>
          <a:ext cx="0" cy="0"/>
          <a:chOff x="0" y="0"/>
          <a:chExt cx="0" cy="0"/>
        </a:xfrm>
      </p:grpSpPr>
      <p:sp>
        <p:nvSpPr>
          <p:cNvPr id="50" name="Shape 50"/>
          <p:cNvSpPr txBox="1"/>
          <p:nvPr>
            <p:ph type="ctrTitle"/>
          </p:nvPr>
        </p:nvSpPr>
        <p:spPr>
          <a:xfrm>
            <a:off x="685800" y="1746892"/>
            <a:ext cx="7772400" cy="1238099"/>
          </a:xfrm>
          <a:prstGeom prst="rect">
            <a:avLst/>
          </a:prstGeom>
        </p:spPr>
        <p:txBody>
          <a:bodyPr anchorCtr="0" anchor="b" bIns="91425" lIns="91425" rIns="91425" tIns="91425">
            <a:noAutofit/>
          </a:bodyPr>
          <a:lstStyle/>
          <a:p>
            <a:pPr lvl="0" rtl="0">
              <a:spcBef>
                <a:spcPts val="0"/>
              </a:spcBef>
              <a:buNone/>
            </a:pPr>
            <a:r>
              <a:rPr lang="en">
                <a:latin typeface="Cambria"/>
                <a:ea typeface="Cambria"/>
                <a:cs typeface="Cambria"/>
                <a:sym typeface="Cambria"/>
              </a:rPr>
              <a:t>Time Series</a:t>
            </a:r>
          </a:p>
          <a:p>
            <a:pPr lvl="0">
              <a:spcBef>
                <a:spcPts val="0"/>
              </a:spcBef>
              <a:buNone/>
            </a:pPr>
            <a:r>
              <a:rPr lang="en" sz="2400"/>
              <a:t>Forecasting APPL Stock Returns Using Time Series in R</a:t>
            </a:r>
          </a:p>
        </p:txBody>
      </p:sp>
      <p:sp>
        <p:nvSpPr>
          <p:cNvPr id="51" name="Shape 51"/>
          <p:cNvSpPr txBox="1"/>
          <p:nvPr>
            <p:ph idx="1" type="subTitle"/>
          </p:nvPr>
        </p:nvSpPr>
        <p:spPr>
          <a:xfrm>
            <a:off x="329900" y="3093350"/>
            <a:ext cx="8209500" cy="712499"/>
          </a:xfrm>
          <a:prstGeom prst="rect">
            <a:avLst/>
          </a:prstGeom>
        </p:spPr>
        <p:txBody>
          <a:bodyPr anchorCtr="0" anchor="t" bIns="91425" lIns="91425" rIns="91425" tIns="91425">
            <a:noAutofit/>
          </a:bodyPr>
          <a:lstStyle/>
          <a:p>
            <a:pPr lvl="0">
              <a:spcBef>
                <a:spcPts val="0"/>
              </a:spcBef>
              <a:buNone/>
            </a:pPr>
            <a:r>
              <a:rPr i="0" lang="en" sz="2800">
                <a:latin typeface="Cambria"/>
                <a:ea typeface="Cambria"/>
                <a:cs typeface="Cambria"/>
                <a:sym typeface="Cambria"/>
              </a:rPr>
              <a:t>Harshita Shyam | Kanika Puri | Kao-Ying Chen</a:t>
            </a:r>
          </a:p>
        </p:txBody>
      </p:sp>
      <p:pic>
        <p:nvPicPr>
          <p:cNvPr id="52" name="Shape 52"/>
          <p:cNvPicPr preferRelativeResize="0"/>
          <p:nvPr/>
        </p:nvPicPr>
        <p:blipFill>
          <a:blip r:embed="rId4">
            <a:alphaModFix/>
          </a:blip>
          <a:stretch>
            <a:fillRect/>
          </a:stretch>
        </p:blipFill>
        <p:spPr>
          <a:xfrm>
            <a:off x="3555510" y="65047"/>
            <a:ext cx="1758274" cy="175827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1" type="body"/>
          </p:nvPr>
        </p:nvSpPr>
        <p:spPr>
          <a:xfrm>
            <a:off x="457200" y="4421725"/>
            <a:ext cx="4141499" cy="721800"/>
          </a:xfrm>
          <a:prstGeom prst="rect">
            <a:avLst/>
          </a:prstGeom>
        </p:spPr>
        <p:txBody>
          <a:bodyPr anchorCtr="0" anchor="ctr" bIns="91425" lIns="91425" rIns="91425" tIns="91425">
            <a:noAutofit/>
          </a:bodyPr>
          <a:lstStyle/>
          <a:p>
            <a:pPr lvl="0">
              <a:spcBef>
                <a:spcPts val="0"/>
              </a:spcBef>
              <a:buNone/>
            </a:pPr>
            <a:r>
              <a:rPr i="0" lang="en"/>
              <a:t>Linearized Series of Original AAPL Close Prices</a:t>
            </a:r>
          </a:p>
        </p:txBody>
      </p:sp>
      <p:sp>
        <p:nvSpPr>
          <p:cNvPr id="110" name="Shape 110"/>
          <p:cNvSpPr txBox="1"/>
          <p:nvPr>
            <p:ph idx="1" type="body"/>
          </p:nvPr>
        </p:nvSpPr>
        <p:spPr>
          <a:xfrm>
            <a:off x="4753825" y="4421725"/>
            <a:ext cx="4141499" cy="721800"/>
          </a:xfrm>
          <a:prstGeom prst="rect">
            <a:avLst/>
          </a:prstGeom>
        </p:spPr>
        <p:txBody>
          <a:bodyPr anchorCtr="0" anchor="ctr" bIns="91425" lIns="91425" rIns="91425" tIns="91425">
            <a:noAutofit/>
          </a:bodyPr>
          <a:lstStyle/>
          <a:p>
            <a:pPr lvl="0" rtl="0">
              <a:spcBef>
                <a:spcPts val="0"/>
              </a:spcBef>
              <a:buNone/>
            </a:pPr>
            <a:r>
              <a:rPr i="0" lang="en"/>
              <a:t>Centers Around Mean with Low Variance</a:t>
            </a:r>
          </a:p>
        </p:txBody>
      </p:sp>
      <p:pic>
        <p:nvPicPr>
          <p:cNvPr id="111" name="Shape 111"/>
          <p:cNvPicPr preferRelativeResize="0"/>
          <p:nvPr/>
        </p:nvPicPr>
        <p:blipFill>
          <a:blip r:embed="rId3">
            <a:alphaModFix/>
          </a:blip>
          <a:stretch>
            <a:fillRect/>
          </a:stretch>
        </p:blipFill>
        <p:spPr>
          <a:xfrm>
            <a:off x="0" y="0"/>
            <a:ext cx="4419600" cy="4421724"/>
          </a:xfrm>
          <a:prstGeom prst="rect">
            <a:avLst/>
          </a:prstGeom>
          <a:noFill/>
          <a:ln>
            <a:noFill/>
          </a:ln>
        </p:spPr>
      </p:pic>
      <p:pic>
        <p:nvPicPr>
          <p:cNvPr id="112" name="Shape 112"/>
          <p:cNvPicPr preferRelativeResize="0"/>
          <p:nvPr/>
        </p:nvPicPr>
        <p:blipFill>
          <a:blip r:embed="rId4">
            <a:alphaModFix/>
          </a:blip>
          <a:stretch>
            <a:fillRect/>
          </a:stretch>
        </p:blipFill>
        <p:spPr>
          <a:xfrm>
            <a:off x="4419600" y="0"/>
            <a:ext cx="4724400" cy="44217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85150" y="586976"/>
            <a:ext cx="8301599" cy="476400"/>
          </a:xfrm>
          <a:prstGeom prst="rect">
            <a:avLst/>
          </a:prstGeom>
        </p:spPr>
        <p:txBody>
          <a:bodyPr anchorCtr="0" anchor="ctr" bIns="91425" lIns="91425" rIns="91425" tIns="91425">
            <a:noAutofit/>
          </a:bodyPr>
          <a:lstStyle/>
          <a:p>
            <a:pPr lvl="0">
              <a:spcBef>
                <a:spcPts val="0"/>
              </a:spcBef>
              <a:buNone/>
            </a:pPr>
            <a:r>
              <a:rPr lang="en" sz="3000"/>
              <a:t>ARIMA Model Inputs &amp; Accuracy</a:t>
            </a:r>
          </a:p>
        </p:txBody>
      </p:sp>
      <p:sp>
        <p:nvSpPr>
          <p:cNvPr id="118" name="Shape 118"/>
          <p:cNvSpPr txBox="1"/>
          <p:nvPr>
            <p:ph idx="1" type="body"/>
          </p:nvPr>
        </p:nvSpPr>
        <p:spPr>
          <a:xfrm>
            <a:off x="152400" y="1200150"/>
            <a:ext cx="9081599" cy="3725699"/>
          </a:xfrm>
          <a:prstGeom prst="rect">
            <a:avLst/>
          </a:prstGeom>
        </p:spPr>
        <p:txBody>
          <a:bodyPr anchorCtr="0" anchor="t" bIns="91425" lIns="91425" rIns="91425" tIns="91425">
            <a:noAutofit/>
          </a:bodyPr>
          <a:lstStyle/>
          <a:p>
            <a:pPr indent="-381000" lvl="0" marL="457200" rtl="0">
              <a:spcBef>
                <a:spcPts val="0"/>
              </a:spcBef>
              <a:buSzPct val="100000"/>
            </a:pPr>
            <a:r>
              <a:rPr lang="en" sz="2400"/>
              <a:t>As seen in the next slide, both ACF models show consistency in lags in Series</a:t>
            </a:r>
          </a:p>
          <a:p>
            <a:pPr indent="-381000" lvl="0" marL="457200" rtl="0">
              <a:spcBef>
                <a:spcPts val="0"/>
              </a:spcBef>
              <a:buSzPct val="100000"/>
            </a:pPr>
            <a:r>
              <a:rPr lang="en" sz="2400"/>
              <a:t>PACF models show inconsistency in lags in Series </a:t>
            </a:r>
          </a:p>
          <a:p>
            <a:pPr indent="-381000" lvl="0" marL="457200" rtl="0">
              <a:spcBef>
                <a:spcPts val="0"/>
              </a:spcBef>
              <a:buSzPct val="100000"/>
            </a:pPr>
            <a:r>
              <a:rPr lang="en" sz="2400"/>
              <a:t>Suggests presence of white noise</a:t>
            </a:r>
          </a:p>
          <a:p>
            <a:pPr indent="-381000" lvl="0" marL="457200" rtl="0">
              <a:spcBef>
                <a:spcPts val="0"/>
              </a:spcBef>
              <a:buClr>
                <a:srgbClr val="000000"/>
              </a:buClr>
              <a:buSzPct val="100000"/>
            </a:pPr>
            <a:r>
              <a:rPr lang="en" sz="2400">
                <a:solidFill>
                  <a:srgbClr val="000000"/>
                </a:solidFill>
              </a:rPr>
              <a:t>Alternatives </a:t>
            </a:r>
          </a:p>
          <a:p>
            <a:pPr indent="-368300" lvl="1" marL="914400" rtl="0">
              <a:spcBef>
                <a:spcPts val="0"/>
              </a:spcBef>
              <a:buSzPct val="100000"/>
            </a:pPr>
            <a:r>
              <a:rPr lang="en" sz="2200">
                <a:solidFill>
                  <a:srgbClr val="000000"/>
                </a:solidFill>
              </a:rPr>
              <a:t>AIC (Akaike Information Criterion) </a:t>
            </a:r>
            <a:r>
              <a:rPr lang="en" sz="2200"/>
              <a:t>: tests using various p &amp; q values</a:t>
            </a:r>
          </a:p>
          <a:p>
            <a:pPr indent="-381000" lvl="0" marL="457200" rtl="0">
              <a:spcBef>
                <a:spcPts val="0"/>
              </a:spcBef>
              <a:buSzPct val="100000"/>
            </a:pPr>
            <a:r>
              <a:rPr lang="en" sz="2400"/>
              <a:t>RMSE value indicates accuracy: 0.2268 (the lower, the better)</a:t>
            </a:r>
          </a:p>
          <a:p>
            <a:pPr indent="0" lvl="0" marL="457200">
              <a:spcBef>
                <a:spcPts val="0"/>
              </a:spcBef>
              <a:buNone/>
            </a:pPr>
            <a:r>
              <a:t/>
            </a:r>
            <a:endParaRPr/>
          </a:p>
        </p:txBody>
      </p:sp>
      <p:pic>
        <p:nvPicPr>
          <p:cNvPr id="119" name="Shape 119"/>
          <p:cNvPicPr preferRelativeResize="0"/>
          <p:nvPr/>
        </p:nvPicPr>
        <p:blipFill>
          <a:blip r:embed="rId4">
            <a:alphaModFix/>
          </a:blip>
          <a:stretch>
            <a:fillRect/>
          </a:stretch>
        </p:blipFill>
        <p:spPr>
          <a:xfrm>
            <a:off x="2139625" y="4420725"/>
            <a:ext cx="4792649" cy="3777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908425" y="0"/>
            <a:ext cx="7327144" cy="4421725"/>
          </a:xfrm>
          <a:prstGeom prst="rect">
            <a:avLst/>
          </a:prstGeom>
          <a:noFill/>
          <a:ln>
            <a:noFill/>
          </a:ln>
        </p:spPr>
      </p:pic>
      <p:sp>
        <p:nvSpPr>
          <p:cNvPr id="125" name="Shape 125"/>
          <p:cNvSpPr txBox="1"/>
          <p:nvPr>
            <p:ph idx="1" type="body"/>
          </p:nvPr>
        </p:nvSpPr>
        <p:spPr>
          <a:xfrm>
            <a:off x="457200" y="4421726"/>
            <a:ext cx="8229600" cy="505200"/>
          </a:xfrm>
          <a:prstGeom prst="rect">
            <a:avLst/>
          </a:prstGeom>
        </p:spPr>
        <p:txBody>
          <a:bodyPr anchorCtr="0" anchor="ctr" bIns="91425" lIns="91425" rIns="91425" tIns="91425">
            <a:noAutofit/>
          </a:bodyPr>
          <a:lstStyle/>
          <a:p>
            <a:pPr lvl="0" algn="ctr">
              <a:spcBef>
                <a:spcPts val="0"/>
              </a:spcBef>
              <a:buNone/>
            </a:pPr>
            <a:r>
              <a:rPr i="0" lang="en" sz="3000"/>
              <a:t>Logs of ACF and PACF</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sz="3000"/>
              <a:t>ARIMA model and its Accuracy</a:t>
            </a:r>
          </a:p>
        </p:txBody>
      </p:sp>
      <p:pic>
        <p:nvPicPr>
          <p:cNvPr id="131" name="Shape 131"/>
          <p:cNvPicPr preferRelativeResize="0"/>
          <p:nvPr/>
        </p:nvPicPr>
        <p:blipFill rotWithShape="1">
          <a:blip r:embed="rId3">
            <a:alphaModFix/>
          </a:blip>
          <a:srcRect b="26322" l="29585" r="29864" t="36239"/>
          <a:stretch/>
        </p:blipFill>
        <p:spPr>
          <a:xfrm>
            <a:off x="1844925" y="1168425"/>
            <a:ext cx="5454150" cy="3147250"/>
          </a:xfrm>
          <a:prstGeom prst="rect">
            <a:avLst/>
          </a:prstGeom>
          <a:noFill/>
          <a:ln>
            <a:noFill/>
          </a:ln>
        </p:spPr>
      </p:pic>
      <p:pic>
        <p:nvPicPr>
          <p:cNvPr id="132" name="Shape 132"/>
          <p:cNvPicPr preferRelativeResize="0"/>
          <p:nvPr/>
        </p:nvPicPr>
        <p:blipFill>
          <a:blip r:embed="rId4">
            <a:alphaModFix/>
          </a:blip>
          <a:stretch>
            <a:fillRect/>
          </a:stretch>
        </p:blipFill>
        <p:spPr>
          <a:xfrm>
            <a:off x="2175675" y="4420725"/>
            <a:ext cx="4792649" cy="377774"/>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0" y="0"/>
            <a:ext cx="9144000" cy="5143499"/>
          </a:xfrm>
          <a:prstGeom prst="rect">
            <a:avLst/>
          </a:prstGeom>
          <a:noFill/>
          <a:ln>
            <a:noFill/>
          </a:ln>
        </p:spPr>
      </p:pic>
      <p:sp>
        <p:nvSpPr>
          <p:cNvPr id="138" name="Shape 138"/>
          <p:cNvSpPr/>
          <p:nvPr/>
        </p:nvSpPr>
        <p:spPr>
          <a:xfrm>
            <a:off x="8252575" y="860325"/>
            <a:ext cx="222599" cy="237599"/>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4">
            <a:alphaModFix/>
          </a:blip>
          <a:stretch>
            <a:fillRect/>
          </a:stretch>
        </p:blipFill>
        <p:spPr>
          <a:xfrm>
            <a:off x="976825" y="1193350"/>
            <a:ext cx="6867499" cy="3898200"/>
          </a:xfrm>
          <a:prstGeom prst="rect">
            <a:avLst/>
          </a:prstGeom>
          <a:noFill/>
          <a:ln>
            <a:noFill/>
          </a:ln>
        </p:spPr>
      </p:pic>
      <p:sp>
        <p:nvSpPr>
          <p:cNvPr id="144" name="Shape 144"/>
          <p:cNvSpPr txBox="1"/>
          <p:nvPr>
            <p:ph type="title"/>
          </p:nvPr>
        </p:nvSpPr>
        <p:spPr>
          <a:xfrm>
            <a:off x="195525" y="205975"/>
            <a:ext cx="8768099" cy="857400"/>
          </a:xfrm>
          <a:prstGeom prst="rect">
            <a:avLst/>
          </a:prstGeom>
        </p:spPr>
        <p:txBody>
          <a:bodyPr anchorCtr="0" anchor="ctr" bIns="91425" lIns="91425" rIns="91425" tIns="91425">
            <a:noAutofit/>
          </a:bodyPr>
          <a:lstStyle/>
          <a:p>
            <a:pPr lvl="0">
              <a:spcBef>
                <a:spcPts val="0"/>
              </a:spcBef>
              <a:buNone/>
            </a:pPr>
            <a:r>
              <a:rPr lang="en" sz="3000"/>
              <a:t>ARMA model and its Accuracy</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idx="1" type="body"/>
          </p:nvPr>
        </p:nvSpPr>
        <p:spPr>
          <a:xfrm>
            <a:off x="457200" y="4421726"/>
            <a:ext cx="8229600" cy="505200"/>
          </a:xfrm>
          <a:prstGeom prst="rect">
            <a:avLst/>
          </a:prstGeom>
        </p:spPr>
        <p:txBody>
          <a:bodyPr anchorCtr="0" anchor="ctr" bIns="91425" lIns="91425" rIns="91425" tIns="91425">
            <a:noAutofit/>
          </a:bodyPr>
          <a:lstStyle/>
          <a:p>
            <a:pPr lvl="0">
              <a:spcBef>
                <a:spcPts val="0"/>
              </a:spcBef>
              <a:buNone/>
            </a:pPr>
            <a:r>
              <a:t/>
            </a:r>
            <a:endParaRPr/>
          </a:p>
        </p:txBody>
      </p:sp>
      <p:pic>
        <p:nvPicPr>
          <p:cNvPr id="150" name="Shape 150"/>
          <p:cNvPicPr preferRelativeResize="0"/>
          <p:nvPr/>
        </p:nvPicPr>
        <p:blipFill>
          <a:blip r:embed="rId3">
            <a:alphaModFix/>
          </a:blip>
          <a:stretch>
            <a:fillRect/>
          </a:stretch>
        </p:blipFill>
        <p:spPr>
          <a:xfrm>
            <a:off x="0" y="0"/>
            <a:ext cx="9143999" cy="5143499"/>
          </a:xfrm>
          <a:prstGeom prst="rect">
            <a:avLst/>
          </a:prstGeom>
          <a:noFill/>
          <a:ln>
            <a:noFill/>
          </a:ln>
        </p:spPr>
      </p:pic>
      <p:sp>
        <p:nvSpPr>
          <p:cNvPr id="151" name="Shape 151"/>
          <p:cNvSpPr/>
          <p:nvPr/>
        </p:nvSpPr>
        <p:spPr>
          <a:xfrm>
            <a:off x="8386175" y="2589650"/>
            <a:ext cx="222599" cy="237599"/>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idx="1" type="body"/>
          </p:nvPr>
        </p:nvSpPr>
        <p:spPr>
          <a:xfrm>
            <a:off x="457200" y="978350"/>
            <a:ext cx="8686800" cy="4121999"/>
          </a:xfrm>
          <a:prstGeom prst="rect">
            <a:avLst/>
          </a:prstGeom>
        </p:spPr>
        <p:txBody>
          <a:bodyPr anchorCtr="0" anchor="t" bIns="91425" lIns="91425" rIns="91425" tIns="91425">
            <a:noAutofit/>
          </a:bodyPr>
          <a:lstStyle/>
          <a:p>
            <a:pPr indent="-381000" lvl="0" marL="457200" rtl="0">
              <a:spcBef>
                <a:spcPts val="0"/>
              </a:spcBef>
              <a:buClr>
                <a:srgbClr val="000000"/>
              </a:buClr>
              <a:buSzPct val="100000"/>
            </a:pPr>
            <a:r>
              <a:rPr lang="en" sz="2400"/>
              <a:t>ARMA</a:t>
            </a:r>
            <a:r>
              <a:rPr lang="en"/>
              <a:t>:</a:t>
            </a:r>
          </a:p>
          <a:p>
            <a:pPr indent="-228600" lvl="3" marL="1828800" rtl="0">
              <a:spcBef>
                <a:spcPts val="0"/>
              </a:spcBef>
            </a:pPr>
            <a:r>
              <a:rPr lang="en"/>
              <a:t>95% and 99% Confidence Interval for forecasts</a:t>
            </a:r>
          </a:p>
          <a:p>
            <a:pPr indent="-228600" lvl="3" marL="1828800" rtl="0">
              <a:spcBef>
                <a:spcPts val="0"/>
              </a:spcBef>
            </a:pPr>
            <a:r>
              <a:rPr lang="en"/>
              <a:t>Assumes mean reversion</a:t>
            </a:r>
          </a:p>
          <a:p>
            <a:pPr indent="-228600" lvl="3" marL="1828800" rtl="0">
              <a:spcBef>
                <a:spcPts val="0"/>
              </a:spcBef>
            </a:pPr>
            <a:r>
              <a:rPr lang="en"/>
              <a:t>Poor Model for Long Term Predictions</a:t>
            </a:r>
          </a:p>
          <a:p>
            <a:pPr indent="-228600" lvl="3" marL="1828800" rtl="0">
              <a:spcBef>
                <a:spcPts val="0"/>
              </a:spcBef>
            </a:pPr>
            <a:r>
              <a:rPr lang="en"/>
              <a:t>Lower Accuracy, Higher RMSE (8.56)</a:t>
            </a:r>
          </a:p>
          <a:p>
            <a:pPr indent="0" lvl="0" marL="1371600" rtl="0">
              <a:spcBef>
                <a:spcPts val="0"/>
              </a:spcBef>
              <a:buNone/>
            </a:pPr>
            <a:r>
              <a:t/>
            </a:r>
            <a:endParaRPr sz="1000"/>
          </a:p>
          <a:p>
            <a:pPr indent="-381000" lvl="0" marL="457200" rtl="0">
              <a:spcBef>
                <a:spcPts val="0"/>
              </a:spcBef>
              <a:buClr>
                <a:srgbClr val="000000"/>
              </a:buClr>
              <a:buSzPct val="100000"/>
            </a:pPr>
            <a:r>
              <a:rPr lang="en" sz="2400">
                <a:solidFill>
                  <a:srgbClr val="000000"/>
                </a:solidFill>
              </a:rPr>
              <a:t>ARIMA:</a:t>
            </a:r>
          </a:p>
          <a:p>
            <a:pPr indent="-228600" lvl="3" marL="1828800" rtl="0">
              <a:spcBef>
                <a:spcPts val="0"/>
              </a:spcBef>
            </a:pPr>
            <a:r>
              <a:rPr lang="en"/>
              <a:t>80% and 95% Confidence Interval for forecasts</a:t>
            </a:r>
          </a:p>
          <a:p>
            <a:pPr indent="-228600" lvl="3" marL="1828800" rtl="0">
              <a:spcBef>
                <a:spcPts val="0"/>
              </a:spcBef>
            </a:pPr>
            <a:r>
              <a:rPr lang="en"/>
              <a:t>Good Model for Long Term Predictions</a:t>
            </a:r>
          </a:p>
          <a:p>
            <a:pPr indent="-228600" lvl="3" marL="1828800" rtl="0">
              <a:spcBef>
                <a:spcPts val="0"/>
              </a:spcBef>
            </a:pPr>
            <a:r>
              <a:rPr lang="en"/>
              <a:t>Higher Accuracy, Lower RMSE (0.022)</a:t>
            </a:r>
          </a:p>
          <a:p>
            <a:pPr indent="0" lvl="0" marL="1371600" rtl="0">
              <a:spcBef>
                <a:spcPts val="0"/>
              </a:spcBef>
              <a:buNone/>
            </a:pPr>
            <a:r>
              <a:t/>
            </a:r>
            <a:endParaRPr sz="1800"/>
          </a:p>
          <a:p>
            <a:pPr lvl="0" marR="0" rtl="0" algn="ctr">
              <a:lnSpc>
                <a:spcPct val="100000"/>
              </a:lnSpc>
              <a:spcBef>
                <a:spcPts val="360"/>
              </a:spcBef>
              <a:spcAft>
                <a:spcPts val="0"/>
              </a:spcAft>
              <a:buNone/>
            </a:pPr>
            <a:r>
              <a:rPr lang="en" sz="2400"/>
              <a:t>Verdict: </a:t>
            </a:r>
            <a:r>
              <a:rPr lang="en" sz="2400">
                <a:solidFill>
                  <a:srgbClr val="FF0000"/>
                </a:solidFill>
              </a:rPr>
              <a:t>ARIMA </a:t>
            </a:r>
            <a:r>
              <a:rPr lang="en" sz="2400">
                <a:solidFill>
                  <a:srgbClr val="000000"/>
                </a:solidFill>
              </a:rPr>
              <a:t>is a better model</a:t>
            </a:r>
          </a:p>
        </p:txBody>
      </p:sp>
      <p:sp>
        <p:nvSpPr>
          <p:cNvPr id="157" name="Shape 157"/>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sz="3000"/>
              <a:t>Comparison between models: ARMA &amp; ARIMA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nvSpPr>
        <p:spPr>
          <a:xfrm>
            <a:off x="1219925" y="1730650"/>
            <a:ext cx="6606599" cy="2387699"/>
          </a:xfrm>
          <a:prstGeom prst="rect">
            <a:avLst/>
          </a:prstGeom>
          <a:noFill/>
          <a:ln>
            <a:noFill/>
          </a:ln>
        </p:spPr>
        <p:txBody>
          <a:bodyPr anchorCtr="0" anchor="t" bIns="91425" lIns="91425" rIns="91425" tIns="91425">
            <a:noAutofit/>
          </a:bodyPr>
          <a:lstStyle/>
          <a:p>
            <a:pPr lvl="0" algn="ctr">
              <a:spcBef>
                <a:spcPts val="0"/>
              </a:spcBef>
              <a:buNone/>
            </a:pPr>
            <a:r>
              <a:rPr lang="en" sz="3000">
                <a:solidFill>
                  <a:srgbClr val="FFFFFF"/>
                </a:solidFill>
              </a:rPr>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sz="3000"/>
              <a:t>What is a Time Series?</a:t>
            </a:r>
          </a:p>
        </p:txBody>
      </p:sp>
      <p:sp>
        <p:nvSpPr>
          <p:cNvPr id="58" name="Shape 5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buFont typeface="Cambria"/>
            </a:pPr>
            <a:r>
              <a:rPr lang="en" sz="2400">
                <a:latin typeface="Cambria"/>
                <a:ea typeface="Cambria"/>
                <a:cs typeface="Cambria"/>
                <a:sym typeface="Cambria"/>
              </a:rPr>
              <a:t>Analyze data set to study the characteristics of the data and extract meaningful statistics in order to predict future values of the series.</a:t>
            </a:r>
          </a:p>
          <a:p>
            <a:pPr lvl="0" rtl="0">
              <a:spcBef>
                <a:spcPts val="0"/>
              </a:spcBef>
              <a:buNone/>
            </a:pPr>
            <a:r>
              <a:t/>
            </a:r>
            <a:endParaRPr sz="2400">
              <a:latin typeface="Cambria"/>
              <a:ea typeface="Cambria"/>
              <a:cs typeface="Cambria"/>
              <a:sym typeface="Cambria"/>
            </a:endParaRPr>
          </a:p>
          <a:p>
            <a:pPr indent="-381000" lvl="0" marL="457200" rtl="0">
              <a:spcBef>
                <a:spcPts val="0"/>
              </a:spcBef>
              <a:buSzPct val="100000"/>
              <a:buFont typeface="Cambria"/>
            </a:pPr>
            <a:r>
              <a:rPr lang="en" sz="2400">
                <a:latin typeface="Cambria"/>
                <a:ea typeface="Cambria"/>
                <a:cs typeface="Cambria"/>
                <a:sym typeface="Cambria"/>
              </a:rPr>
              <a:t>Four methods</a:t>
            </a:r>
          </a:p>
          <a:p>
            <a:pPr indent="-368300" lvl="2" marL="1371600" rtl="0">
              <a:spcBef>
                <a:spcPts val="0"/>
              </a:spcBef>
              <a:buSzPct val="100000"/>
              <a:buFont typeface="Cambria"/>
            </a:pPr>
            <a:r>
              <a:rPr lang="en" sz="2200">
                <a:latin typeface="Cambria"/>
                <a:ea typeface="Cambria"/>
                <a:cs typeface="Cambria"/>
                <a:sym typeface="Cambria"/>
              </a:rPr>
              <a:t>Time series decomposition</a:t>
            </a:r>
          </a:p>
          <a:p>
            <a:pPr indent="-368300" lvl="2" marL="1371600" rtl="0">
              <a:spcBef>
                <a:spcPts val="0"/>
              </a:spcBef>
              <a:buSzPct val="100000"/>
              <a:buFont typeface="Cambria"/>
            </a:pPr>
            <a:r>
              <a:rPr lang="en" sz="2200">
                <a:latin typeface="Cambria"/>
                <a:ea typeface="Cambria"/>
                <a:cs typeface="Cambria"/>
                <a:sym typeface="Cambria"/>
              </a:rPr>
              <a:t>Forecasting</a:t>
            </a:r>
          </a:p>
          <a:p>
            <a:pPr indent="-368300" lvl="2" marL="1371600" rtl="0">
              <a:spcBef>
                <a:spcPts val="0"/>
              </a:spcBef>
              <a:buSzPct val="100000"/>
              <a:buFont typeface="Cambria"/>
            </a:pPr>
            <a:r>
              <a:rPr lang="en" sz="2200">
                <a:latin typeface="Cambria"/>
                <a:ea typeface="Cambria"/>
                <a:cs typeface="Cambria"/>
                <a:sym typeface="Cambria"/>
              </a:rPr>
              <a:t>Clustering</a:t>
            </a:r>
          </a:p>
          <a:p>
            <a:pPr indent="-368300" lvl="2" marL="1371600">
              <a:spcBef>
                <a:spcPts val="0"/>
              </a:spcBef>
              <a:buSzPct val="100000"/>
              <a:buFont typeface="Cambria"/>
            </a:pPr>
            <a:r>
              <a:rPr lang="en" sz="2200">
                <a:latin typeface="Cambria"/>
                <a:ea typeface="Cambria"/>
                <a:cs typeface="Cambria"/>
                <a:sym typeface="Cambria"/>
              </a:rPr>
              <a:t>Classification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sz="3000"/>
              <a:t>What are the key characteristics of our Data?</a:t>
            </a:r>
          </a:p>
        </p:txBody>
      </p:sp>
      <p:sp>
        <p:nvSpPr>
          <p:cNvPr id="64" name="Shape 64"/>
          <p:cNvSpPr txBox="1"/>
          <p:nvPr/>
        </p:nvSpPr>
        <p:spPr>
          <a:xfrm>
            <a:off x="169725" y="1272950"/>
            <a:ext cx="8825700" cy="3734099"/>
          </a:xfrm>
          <a:prstGeom prst="rect">
            <a:avLst/>
          </a:prstGeom>
          <a:noFill/>
          <a:ln>
            <a:noFill/>
          </a:ln>
        </p:spPr>
        <p:txBody>
          <a:bodyPr anchorCtr="0" anchor="t" bIns="91425" lIns="91425" rIns="91425" tIns="91425">
            <a:noAutofit/>
          </a:bodyPr>
          <a:lstStyle/>
          <a:p>
            <a:pPr indent="-381000" lvl="0" marL="457200" rtl="0">
              <a:spcBef>
                <a:spcPts val="0"/>
              </a:spcBef>
              <a:buSzPct val="100000"/>
              <a:buFont typeface="Cambria"/>
              <a:buChar char="●"/>
            </a:pPr>
            <a:r>
              <a:rPr lang="en" sz="2400">
                <a:latin typeface="Cambria"/>
                <a:ea typeface="Cambria"/>
                <a:cs typeface="Cambria"/>
                <a:sym typeface="Cambria"/>
              </a:rPr>
              <a:t>Daily AAPL stock prices from Jan 2nd, 2004 - Dec 31st, 2013</a:t>
            </a:r>
          </a:p>
          <a:p>
            <a:pPr indent="-381000" lvl="0" marL="457200" rtl="0">
              <a:spcBef>
                <a:spcPts val="0"/>
              </a:spcBef>
              <a:buSzPct val="100000"/>
              <a:buFont typeface="Cambria"/>
              <a:buChar char="●"/>
            </a:pPr>
            <a:r>
              <a:rPr lang="en" sz="2400">
                <a:latin typeface="Cambria"/>
                <a:ea typeface="Cambria"/>
                <a:cs typeface="Cambria"/>
                <a:sym typeface="Cambria"/>
              </a:rPr>
              <a:t>Data set contains open, high, low, close and adjusted close prices</a:t>
            </a:r>
          </a:p>
          <a:p>
            <a:pPr indent="-381000" lvl="0" marL="457200">
              <a:spcBef>
                <a:spcPts val="0"/>
              </a:spcBef>
              <a:buSzPct val="100000"/>
              <a:buFont typeface="Cambria"/>
              <a:buChar char="●"/>
            </a:pPr>
            <a:r>
              <a:rPr lang="en" sz="2400">
                <a:latin typeface="Cambria"/>
                <a:ea typeface="Cambria"/>
                <a:cs typeface="Cambria"/>
                <a:sym typeface="Cambria"/>
              </a:rPr>
              <a:t>For consistency, we use adjusted close prices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sz="3000"/>
              <a:t>Forecasting: ARIMA &amp; ARMA</a:t>
            </a:r>
          </a:p>
        </p:txBody>
      </p:sp>
      <p:sp>
        <p:nvSpPr>
          <p:cNvPr id="70" name="Shape 70"/>
          <p:cNvSpPr txBox="1"/>
          <p:nvPr>
            <p:ph idx="1" type="body"/>
          </p:nvPr>
        </p:nvSpPr>
        <p:spPr>
          <a:xfrm>
            <a:off x="495150" y="979125"/>
            <a:ext cx="8153700" cy="3891000"/>
          </a:xfrm>
          <a:prstGeom prst="rect">
            <a:avLst/>
          </a:prstGeom>
        </p:spPr>
        <p:txBody>
          <a:bodyPr anchorCtr="0" anchor="t" bIns="91425" lIns="91425" rIns="91425" tIns="91425">
            <a:noAutofit/>
          </a:bodyPr>
          <a:lstStyle/>
          <a:p>
            <a:pPr indent="-381000" lvl="0" marL="457200" rtl="0">
              <a:spcBef>
                <a:spcPts val="0"/>
              </a:spcBef>
              <a:buSzPct val="100000"/>
              <a:buFont typeface="Cambria"/>
            </a:pPr>
            <a:r>
              <a:rPr lang="en" sz="2400">
                <a:latin typeface="Cambria"/>
                <a:ea typeface="Cambria"/>
                <a:cs typeface="Cambria"/>
                <a:sym typeface="Cambria"/>
              </a:rPr>
              <a:t>ARIMA:</a:t>
            </a:r>
          </a:p>
          <a:p>
            <a:pPr indent="-368300" lvl="1" marL="914400" rtl="0">
              <a:spcBef>
                <a:spcPts val="0"/>
              </a:spcBef>
              <a:buSzPct val="100000"/>
              <a:buFont typeface="Cambria"/>
            </a:pPr>
            <a:r>
              <a:rPr lang="en" sz="2200">
                <a:latin typeface="Cambria"/>
                <a:ea typeface="Cambria"/>
                <a:cs typeface="Cambria"/>
                <a:sym typeface="Cambria"/>
              </a:rPr>
              <a:t>AutoRegressive Integrated Moving Average	</a:t>
            </a:r>
          </a:p>
          <a:p>
            <a:pPr indent="-368300" lvl="1" marL="914400" rtl="0">
              <a:spcBef>
                <a:spcPts val="0"/>
              </a:spcBef>
              <a:buSzPct val="100000"/>
              <a:buFont typeface="Cambria"/>
            </a:pPr>
            <a:r>
              <a:rPr lang="en" sz="2200">
                <a:latin typeface="Times New Roman"/>
                <a:ea typeface="Times New Roman"/>
                <a:cs typeface="Times New Roman"/>
                <a:sym typeface="Times New Roman"/>
              </a:rPr>
              <a:t>Calculate the autocorrelation and partial autocorrelation to obtain the input parameters and build model</a:t>
            </a:r>
          </a:p>
          <a:p>
            <a:pPr indent="0" lvl="0" marL="457200" rtl="0">
              <a:spcBef>
                <a:spcPts val="0"/>
              </a:spcBef>
              <a:buNone/>
            </a:pPr>
            <a:r>
              <a:t/>
            </a:r>
            <a:endParaRPr sz="2200">
              <a:latin typeface="Times New Roman"/>
              <a:ea typeface="Times New Roman"/>
              <a:cs typeface="Times New Roman"/>
              <a:sym typeface="Times New Roman"/>
            </a:endParaRPr>
          </a:p>
          <a:p>
            <a:pPr indent="-374650" lvl="0" marL="457200" rtl="0">
              <a:spcBef>
                <a:spcPts val="0"/>
              </a:spcBef>
              <a:buSzPct val="95833"/>
              <a:buFont typeface="Cambria"/>
            </a:pPr>
            <a:r>
              <a:rPr lang="en" sz="2400">
                <a:latin typeface="Cambria"/>
                <a:ea typeface="Cambria"/>
                <a:cs typeface="Cambria"/>
                <a:sym typeface="Cambria"/>
              </a:rPr>
              <a:t>ARMA</a:t>
            </a:r>
            <a:r>
              <a:rPr lang="en" sz="2300">
                <a:latin typeface="Cambria"/>
                <a:ea typeface="Cambria"/>
                <a:cs typeface="Cambria"/>
                <a:sym typeface="Cambria"/>
              </a:rPr>
              <a:t>:</a:t>
            </a:r>
          </a:p>
          <a:p>
            <a:pPr indent="-368300" lvl="1" marL="914400" rtl="0">
              <a:spcBef>
                <a:spcPts val="600"/>
              </a:spcBef>
              <a:buSzPct val="100000"/>
              <a:buFont typeface="Cambria"/>
            </a:pPr>
            <a:r>
              <a:rPr lang="en" sz="2200">
                <a:latin typeface="Cambria"/>
                <a:ea typeface="Cambria"/>
                <a:cs typeface="Cambria"/>
                <a:sym typeface="Cambria"/>
              </a:rPr>
              <a:t>AutoRegressive-Moving-Average models are based on two polynomial functions: AutoRegression &amp; Moving Average</a:t>
            </a:r>
          </a:p>
          <a:p>
            <a:pPr indent="-368300" lvl="1" marL="914400" rtl="0">
              <a:spcBef>
                <a:spcPts val="600"/>
              </a:spcBef>
              <a:buSzPct val="100000"/>
              <a:buFont typeface="Cambria"/>
            </a:pPr>
            <a:r>
              <a:rPr lang="en" sz="2200">
                <a:latin typeface="Cambria"/>
                <a:ea typeface="Cambria"/>
                <a:cs typeface="Cambria"/>
                <a:sym typeface="Cambria"/>
              </a:rPr>
              <a:t>Divide the data into a training and testing dataset</a:t>
            </a:r>
          </a:p>
          <a:p>
            <a:pPr indent="-368300" lvl="1" marL="914400" rtl="0">
              <a:spcBef>
                <a:spcPts val="600"/>
              </a:spcBef>
              <a:buSzPct val="100000"/>
              <a:buFont typeface="Cambria"/>
            </a:pPr>
            <a:r>
              <a:rPr lang="en" sz="2200">
                <a:latin typeface="Cambria"/>
                <a:ea typeface="Cambria"/>
                <a:cs typeface="Cambria"/>
                <a:sym typeface="Cambria"/>
              </a:rPr>
              <a:t> Fit the model with ‘arima’ function</a:t>
            </a:r>
          </a:p>
          <a:p>
            <a:pPr indent="-368300" lvl="1" marL="914400" rtl="0">
              <a:spcBef>
                <a:spcPts val="600"/>
              </a:spcBef>
              <a:buSzPct val="100000"/>
              <a:buFont typeface="Cambria"/>
            </a:pPr>
            <a:r>
              <a:rPr lang="en" sz="2200">
                <a:latin typeface="Cambria"/>
                <a:ea typeface="Cambria"/>
                <a:cs typeface="Cambria"/>
                <a:sym typeface="Cambria"/>
              </a:rPr>
              <a:t> Plot the graph for the ARMA forecast</a:t>
            </a:r>
          </a:p>
          <a:p>
            <a:pPr indent="0" lvl="0" marL="457200" rtl="0">
              <a:spcBef>
                <a:spcPts val="0"/>
              </a:spcBef>
              <a:buNone/>
            </a:pPr>
            <a:r>
              <a:t/>
            </a:r>
            <a:endParaRPr sz="2300">
              <a:latin typeface="Cambria"/>
              <a:ea typeface="Cambria"/>
              <a:cs typeface="Cambria"/>
              <a:sym typeface="Cambria"/>
            </a:endParaRPr>
          </a:p>
          <a:p>
            <a:pPr indent="-381000" lvl="0" marL="457200" rtl="0">
              <a:spcBef>
                <a:spcPts val="0"/>
              </a:spcBef>
              <a:buSzPct val="104347"/>
              <a:buNone/>
            </a:pPr>
            <a:r>
              <a:t/>
            </a:r>
            <a:endParaRPr sz="2300">
              <a:latin typeface="Cambria"/>
              <a:ea typeface="Cambria"/>
              <a:cs typeface="Cambria"/>
              <a:sym typeface="Cambria"/>
            </a:endParaRPr>
          </a:p>
          <a:p>
            <a:pPr lvl="0" rtl="0">
              <a:spcBef>
                <a:spcPts val="0"/>
              </a:spcBef>
              <a:buNone/>
            </a:pPr>
            <a:r>
              <a:t/>
            </a:r>
            <a:endParaRPr sz="2300">
              <a:latin typeface="Cambria"/>
              <a:ea typeface="Cambria"/>
              <a:cs typeface="Cambria"/>
              <a:sym typeface="Cambria"/>
            </a:endParaRPr>
          </a:p>
          <a:p>
            <a:pPr lvl="0" rtl="0">
              <a:spcBef>
                <a:spcPts val="0"/>
              </a:spcBef>
              <a:buNone/>
            </a:pPr>
            <a:r>
              <a:t/>
            </a:r>
            <a:endParaRPr sz="2300">
              <a:latin typeface="Cambria"/>
              <a:ea typeface="Cambria"/>
              <a:cs typeface="Cambria"/>
              <a:sym typeface="Cambria"/>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sz="3000"/>
              <a:t>ARIMA: How does it work?</a:t>
            </a:r>
          </a:p>
        </p:txBody>
      </p:sp>
      <p:sp>
        <p:nvSpPr>
          <p:cNvPr id="76" name="Shape 7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buFont typeface="Cambria"/>
            </a:pPr>
            <a:r>
              <a:rPr lang="en" sz="2400">
                <a:latin typeface="Cambria"/>
                <a:ea typeface="Cambria"/>
                <a:cs typeface="Cambria"/>
                <a:sym typeface="Cambria"/>
              </a:rPr>
              <a:t>Steps to build Data Mining model</a:t>
            </a:r>
          </a:p>
          <a:p>
            <a:pPr indent="-228600" lvl="3" marL="1828800" rtl="0">
              <a:spcBef>
                <a:spcPts val="0"/>
              </a:spcBef>
              <a:buFont typeface="Cambria"/>
            </a:pPr>
            <a:r>
              <a:rPr b="1" lang="en">
                <a:latin typeface="Cambria"/>
                <a:ea typeface="Cambria"/>
                <a:cs typeface="Cambria"/>
                <a:sym typeface="Cambria"/>
              </a:rPr>
              <a:t>Import daily historical stock price AAPL data from Yahoo Finance</a:t>
            </a:r>
          </a:p>
          <a:p>
            <a:pPr indent="-228600" lvl="3" marL="1828800" rtl="0">
              <a:spcBef>
                <a:spcPts val="0"/>
              </a:spcBef>
              <a:buFont typeface="Cambria"/>
            </a:pPr>
            <a:r>
              <a:rPr b="1" lang="en">
                <a:latin typeface="Cambria"/>
                <a:ea typeface="Cambria"/>
                <a:cs typeface="Cambria"/>
                <a:sym typeface="Cambria"/>
              </a:rPr>
              <a:t>Measures: date (index) and close prices of AAPL over past 10 years</a:t>
            </a:r>
          </a:p>
          <a:p>
            <a:pPr indent="-228600" lvl="3" marL="1828800" rtl="0">
              <a:spcBef>
                <a:spcPts val="0"/>
              </a:spcBef>
              <a:buFont typeface="Cambria"/>
            </a:pPr>
            <a:r>
              <a:rPr lang="en">
                <a:latin typeface="Cambria"/>
                <a:ea typeface="Cambria"/>
                <a:cs typeface="Cambria"/>
                <a:sym typeface="Cambria"/>
              </a:rPr>
              <a:t>Observe Series is non-stationary by performing Augmented Dickey-Fuller Test</a:t>
            </a:r>
          </a:p>
          <a:p>
            <a:pPr indent="-228600" lvl="3" marL="1828800" rtl="0">
              <a:spcBef>
                <a:spcPts val="0"/>
              </a:spcBef>
              <a:buFont typeface="Cambria"/>
            </a:pPr>
            <a:r>
              <a:rPr lang="en">
                <a:latin typeface="Cambria"/>
                <a:ea typeface="Cambria"/>
                <a:cs typeface="Cambria"/>
                <a:sym typeface="Cambria"/>
              </a:rPr>
              <a:t>ARIMA input params: p,d,q</a:t>
            </a:r>
          </a:p>
          <a:p>
            <a:pPr indent="-228600" lvl="3" marL="1828800">
              <a:spcBef>
                <a:spcPts val="0"/>
              </a:spcBef>
              <a:buFont typeface="Cambria"/>
            </a:pPr>
            <a:r>
              <a:rPr lang="en">
                <a:latin typeface="Cambria"/>
                <a:ea typeface="Cambria"/>
                <a:cs typeface="Cambria"/>
                <a:sym typeface="Cambria"/>
              </a:rPr>
              <a:t>Use logged time series and input parameters for ARIMA to fit ARIMA model and forecast AAPL stock</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idx="1" type="body"/>
          </p:nvPr>
        </p:nvSpPr>
        <p:spPr>
          <a:xfrm>
            <a:off x="457200" y="4421726"/>
            <a:ext cx="8229600" cy="505200"/>
          </a:xfrm>
          <a:prstGeom prst="rect">
            <a:avLst/>
          </a:prstGeom>
        </p:spPr>
        <p:txBody>
          <a:bodyPr anchorCtr="0" anchor="ctr" bIns="91425" lIns="91425" rIns="91425" tIns="91425">
            <a:noAutofit/>
          </a:bodyPr>
          <a:lstStyle/>
          <a:p>
            <a:pPr lvl="0">
              <a:spcBef>
                <a:spcPts val="0"/>
              </a:spcBef>
              <a:buNone/>
            </a:pPr>
            <a:r>
              <a:rPr b="1" i="0" lang="en"/>
              <a:t>AAPL Daily Historical Close Price Stock 2004-2013 </a:t>
            </a:r>
          </a:p>
        </p:txBody>
      </p:sp>
      <p:pic>
        <p:nvPicPr>
          <p:cNvPr id="82" name="Shape 82"/>
          <p:cNvPicPr preferRelativeResize="0"/>
          <p:nvPr/>
        </p:nvPicPr>
        <p:blipFill>
          <a:blip r:embed="rId3">
            <a:alphaModFix/>
          </a:blip>
          <a:stretch>
            <a:fillRect/>
          </a:stretch>
        </p:blipFill>
        <p:spPr>
          <a:xfrm>
            <a:off x="0" y="0"/>
            <a:ext cx="9144000" cy="44217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sz="3000">
                <a:solidFill>
                  <a:srgbClr val="FFFFFF"/>
                </a:solidFill>
              </a:rPr>
              <a:t>Ensuring Non-Stationary Series : Augmented Dickey-Fuller Test</a:t>
            </a:r>
          </a:p>
        </p:txBody>
      </p:sp>
      <p:sp>
        <p:nvSpPr>
          <p:cNvPr id="88" name="Shape 88"/>
          <p:cNvSpPr txBox="1"/>
          <p:nvPr>
            <p:ph idx="1" type="body"/>
          </p:nvPr>
        </p:nvSpPr>
        <p:spPr>
          <a:xfrm>
            <a:off x="457200" y="2526625"/>
            <a:ext cx="8229600" cy="2399100"/>
          </a:xfrm>
          <a:prstGeom prst="rect">
            <a:avLst/>
          </a:prstGeom>
        </p:spPr>
        <p:txBody>
          <a:bodyPr anchorCtr="0" anchor="t" bIns="91425" lIns="91425" rIns="91425" tIns="91425">
            <a:noAutofit/>
          </a:bodyPr>
          <a:lstStyle/>
          <a:p>
            <a:pPr indent="-381000" lvl="0" marL="457200" rtl="0">
              <a:spcBef>
                <a:spcPts val="0"/>
              </a:spcBef>
              <a:buSzPct val="100000"/>
              <a:buFont typeface="Cambria"/>
            </a:pPr>
            <a:r>
              <a:rPr lang="en" sz="2400">
                <a:latin typeface="Cambria"/>
                <a:ea typeface="Cambria"/>
                <a:cs typeface="Cambria"/>
                <a:sym typeface="Cambria"/>
              </a:rPr>
              <a:t>If Series is </a:t>
            </a:r>
          </a:p>
          <a:p>
            <a:pPr indent="-368300" lvl="1" marL="914400" rtl="0">
              <a:spcBef>
                <a:spcPts val="0"/>
              </a:spcBef>
              <a:buClr>
                <a:srgbClr val="000000"/>
              </a:buClr>
              <a:buSzPct val="100000"/>
              <a:buFont typeface="Cambria"/>
            </a:pPr>
            <a:r>
              <a:rPr lang="en" sz="2200">
                <a:solidFill>
                  <a:srgbClr val="FF0000"/>
                </a:solidFill>
                <a:latin typeface="Cambria"/>
                <a:ea typeface="Cambria"/>
                <a:cs typeface="Cambria"/>
                <a:sym typeface="Cambria"/>
              </a:rPr>
              <a:t>Stationary?</a:t>
            </a:r>
            <a:r>
              <a:rPr lang="en" sz="2200">
                <a:solidFill>
                  <a:srgbClr val="000000"/>
                </a:solidFill>
                <a:latin typeface="Cambria"/>
                <a:ea typeface="Cambria"/>
                <a:cs typeface="Cambria"/>
                <a:sym typeface="Cambria"/>
              </a:rPr>
              <a:t> We skip Differencing and Plotting</a:t>
            </a:r>
          </a:p>
          <a:p>
            <a:pPr indent="-368300" lvl="1" marL="914400" rtl="0">
              <a:spcBef>
                <a:spcPts val="0"/>
              </a:spcBef>
              <a:buSzPct val="100000"/>
              <a:buFont typeface="Cambria"/>
            </a:pPr>
            <a:r>
              <a:rPr lang="en" sz="2200">
                <a:solidFill>
                  <a:srgbClr val="FF0000"/>
                </a:solidFill>
                <a:latin typeface="Cambria"/>
                <a:ea typeface="Cambria"/>
                <a:cs typeface="Cambria"/>
                <a:sym typeface="Cambria"/>
              </a:rPr>
              <a:t>Not Stationary?</a:t>
            </a:r>
            <a:r>
              <a:rPr lang="en" sz="2200">
                <a:latin typeface="Cambria"/>
                <a:ea typeface="Cambria"/>
                <a:cs typeface="Cambria"/>
                <a:sym typeface="Cambria"/>
              </a:rPr>
              <a:t> We Difference and Plot data to make it stationary</a:t>
            </a:r>
          </a:p>
          <a:p>
            <a:pPr indent="-381000" lvl="0" marL="457200" rtl="0">
              <a:spcBef>
                <a:spcPts val="0"/>
              </a:spcBef>
              <a:buSzPct val="100000"/>
              <a:buFont typeface="Cambria"/>
            </a:pPr>
            <a:r>
              <a:rPr lang="en" sz="2400">
                <a:latin typeface="Cambria"/>
                <a:ea typeface="Cambria"/>
                <a:cs typeface="Cambria"/>
                <a:sym typeface="Cambria"/>
              </a:rPr>
              <a:t>Our Series is confirmed </a:t>
            </a:r>
            <a:r>
              <a:rPr lang="en" sz="2400">
                <a:solidFill>
                  <a:srgbClr val="FF0000"/>
                </a:solidFill>
                <a:latin typeface="Cambria"/>
                <a:ea typeface="Cambria"/>
                <a:cs typeface="Cambria"/>
                <a:sym typeface="Cambria"/>
              </a:rPr>
              <a:t>non-stationary</a:t>
            </a:r>
            <a:r>
              <a:rPr lang="en" sz="2400">
                <a:latin typeface="Cambria"/>
                <a:ea typeface="Cambria"/>
                <a:cs typeface="Cambria"/>
                <a:sym typeface="Cambria"/>
              </a:rPr>
              <a:t> since alternative hypothesis is</a:t>
            </a:r>
            <a:r>
              <a:rPr lang="en" sz="2400">
                <a:solidFill>
                  <a:srgbClr val="000000"/>
                </a:solidFill>
                <a:latin typeface="Cambria"/>
                <a:ea typeface="Cambria"/>
                <a:cs typeface="Cambria"/>
                <a:sym typeface="Cambria"/>
              </a:rPr>
              <a:t> stationary</a:t>
            </a:r>
          </a:p>
        </p:txBody>
      </p:sp>
      <p:pic>
        <p:nvPicPr>
          <p:cNvPr id="89" name="Shape 89"/>
          <p:cNvPicPr preferRelativeResize="0"/>
          <p:nvPr/>
        </p:nvPicPr>
        <p:blipFill>
          <a:blip r:embed="rId3">
            <a:alphaModFix/>
          </a:blip>
          <a:stretch>
            <a:fillRect/>
          </a:stretch>
        </p:blipFill>
        <p:spPr>
          <a:xfrm>
            <a:off x="1776005" y="1361475"/>
            <a:ext cx="5591995" cy="121667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idx="4294967295"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Clr>
                <a:schemeClr val="dk1"/>
              </a:buClr>
              <a:buSzPct val="45833"/>
              <a:buFont typeface="Arial"/>
              <a:buNone/>
            </a:pPr>
            <a:r>
              <a:t/>
            </a:r>
            <a:endParaRPr sz="2400"/>
          </a:p>
          <a:p>
            <a:pPr lvl="0">
              <a:spcBef>
                <a:spcPts val="0"/>
              </a:spcBef>
              <a:buNone/>
            </a:pPr>
            <a:r>
              <a:t/>
            </a:r>
            <a:endParaRPr sz="2400"/>
          </a:p>
        </p:txBody>
      </p:sp>
      <p:sp>
        <p:nvSpPr>
          <p:cNvPr id="95" name="Shape 95"/>
          <p:cNvSpPr txBox="1"/>
          <p:nvPr>
            <p:ph idx="1" type="body"/>
          </p:nvPr>
        </p:nvSpPr>
        <p:spPr>
          <a:xfrm>
            <a:off x="53475" y="4488550"/>
            <a:ext cx="4438200" cy="505200"/>
          </a:xfrm>
          <a:prstGeom prst="rect">
            <a:avLst/>
          </a:prstGeom>
        </p:spPr>
        <p:txBody>
          <a:bodyPr anchorCtr="0" anchor="ctr" bIns="91425" lIns="91425" rIns="91425" tIns="91425">
            <a:noAutofit/>
          </a:bodyPr>
          <a:lstStyle/>
          <a:p>
            <a:pPr lvl="0">
              <a:spcBef>
                <a:spcPts val="0"/>
              </a:spcBef>
              <a:buNone/>
            </a:pPr>
            <a:r>
              <a:rPr b="1" i="0" lang="en"/>
              <a:t>Exponential Growth 04-13</a:t>
            </a:r>
          </a:p>
        </p:txBody>
      </p:sp>
      <p:sp>
        <p:nvSpPr>
          <p:cNvPr id="96" name="Shape 96"/>
          <p:cNvSpPr txBox="1"/>
          <p:nvPr>
            <p:ph idx="1" type="body"/>
          </p:nvPr>
        </p:nvSpPr>
        <p:spPr>
          <a:xfrm>
            <a:off x="4705800" y="4488550"/>
            <a:ext cx="4438200" cy="505200"/>
          </a:xfrm>
          <a:prstGeom prst="rect">
            <a:avLst/>
          </a:prstGeom>
        </p:spPr>
        <p:txBody>
          <a:bodyPr anchorCtr="0" anchor="ctr" bIns="91425" lIns="91425" rIns="91425" tIns="91425">
            <a:noAutofit/>
          </a:bodyPr>
          <a:lstStyle/>
          <a:p>
            <a:pPr lvl="0" rtl="0">
              <a:spcBef>
                <a:spcPts val="0"/>
              </a:spcBef>
              <a:buNone/>
            </a:pPr>
            <a:r>
              <a:rPr b="1" i="0" lang="en"/>
              <a:t>Differences of AAPL Prices </a:t>
            </a:r>
          </a:p>
        </p:txBody>
      </p:sp>
      <p:pic>
        <p:nvPicPr>
          <p:cNvPr id="97" name="Shape 97"/>
          <p:cNvPicPr preferRelativeResize="0"/>
          <p:nvPr/>
        </p:nvPicPr>
        <p:blipFill>
          <a:blip r:embed="rId3">
            <a:alphaModFix/>
          </a:blip>
          <a:stretch>
            <a:fillRect/>
          </a:stretch>
        </p:blipFill>
        <p:spPr>
          <a:xfrm>
            <a:off x="0" y="0"/>
            <a:ext cx="4438200" cy="4412724"/>
          </a:xfrm>
          <a:prstGeom prst="rect">
            <a:avLst/>
          </a:prstGeom>
          <a:noFill/>
          <a:ln>
            <a:noFill/>
          </a:ln>
        </p:spPr>
      </p:pic>
      <p:pic>
        <p:nvPicPr>
          <p:cNvPr id="98" name="Shape 98"/>
          <p:cNvPicPr preferRelativeResize="0"/>
          <p:nvPr/>
        </p:nvPicPr>
        <p:blipFill>
          <a:blip r:embed="rId4">
            <a:alphaModFix/>
          </a:blip>
          <a:stretch>
            <a:fillRect/>
          </a:stretch>
        </p:blipFill>
        <p:spPr>
          <a:xfrm>
            <a:off x="4438200" y="0"/>
            <a:ext cx="4705799" cy="44127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sz="3000"/>
              <a:t>Plot of Differenced and Non-Stationary Series</a:t>
            </a:r>
          </a:p>
        </p:txBody>
      </p:sp>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rgbClr val="000000"/>
              </a:buClr>
              <a:buSzPct val="100000"/>
              <a:buFont typeface="Cambria"/>
            </a:pPr>
            <a:r>
              <a:rPr lang="en" sz="2400">
                <a:solidFill>
                  <a:srgbClr val="000000"/>
                </a:solidFill>
                <a:latin typeface="Cambria"/>
                <a:ea typeface="Cambria"/>
                <a:cs typeface="Cambria"/>
                <a:sym typeface="Cambria"/>
              </a:rPr>
              <a:t>It can be seen that the variance of the series increases as the level of original series increases, and therefore, it is not stationary.</a:t>
            </a:r>
          </a:p>
          <a:p>
            <a:pPr lvl="0" rtl="0">
              <a:spcBef>
                <a:spcPts val="0"/>
              </a:spcBef>
              <a:buNone/>
            </a:pPr>
            <a:r>
              <a:t/>
            </a:r>
            <a:endParaRPr sz="2400">
              <a:solidFill>
                <a:srgbClr val="000000"/>
              </a:solidFill>
              <a:latin typeface="Cambria"/>
              <a:ea typeface="Cambria"/>
              <a:cs typeface="Cambria"/>
              <a:sym typeface="Cambria"/>
            </a:endParaRPr>
          </a:p>
          <a:p>
            <a:pPr indent="-381000" lvl="0" marL="457200" rtl="0">
              <a:spcBef>
                <a:spcPts val="0"/>
              </a:spcBef>
              <a:buClr>
                <a:srgbClr val="000000"/>
              </a:buClr>
              <a:buSzPct val="100000"/>
              <a:buFont typeface="Cambria"/>
            </a:pPr>
            <a:r>
              <a:rPr lang="en" sz="2400">
                <a:solidFill>
                  <a:srgbClr val="000000"/>
                </a:solidFill>
                <a:latin typeface="Cambria"/>
                <a:ea typeface="Cambria"/>
                <a:cs typeface="Cambria"/>
                <a:sym typeface="Cambria"/>
              </a:rPr>
              <a:t>Log of Plots:</a:t>
            </a:r>
          </a:p>
          <a:p>
            <a:pPr indent="-228600" lvl="1" marL="914400" rtl="0">
              <a:spcBef>
                <a:spcPts val="600"/>
              </a:spcBef>
            </a:pPr>
            <a:r>
              <a:rPr lang="en"/>
              <a:t>Take log of Original Series and Plot Log Price</a:t>
            </a:r>
          </a:p>
          <a:p>
            <a:pPr indent="-228600" lvl="1" marL="914400">
              <a:spcBef>
                <a:spcPts val="600"/>
              </a:spcBef>
            </a:pPr>
            <a:r>
              <a:rPr lang="en"/>
              <a:t>Take log of Difference Series and Plot Log Price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