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73"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484B2-737E-43F8-81D2-797478643DC6}" type="datetimeFigureOut">
              <a:rPr lang="en-IN" smtClean="0"/>
              <a:t>09-12-2024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64079-739B-46D9-9857-A5767CE44F85}" type="slidenum">
              <a:rPr lang="en-IN" smtClean="0"/>
              <a:t>‹#›</a:t>
            </a:fld>
            <a:endParaRPr lang="en-IN"/>
          </a:p>
        </p:txBody>
      </p:sp>
    </p:spTree>
    <p:extLst>
      <p:ext uri="{BB962C8B-B14F-4D97-AF65-F5344CB8AC3E}">
        <p14:creationId xmlns:p14="http://schemas.microsoft.com/office/powerpoint/2010/main" val="2137203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264079-739B-46D9-9857-A5767CE44F85}" type="slidenum">
              <a:rPr lang="en-IN" smtClean="0"/>
              <a:t>13</a:t>
            </a:fld>
            <a:endParaRPr lang="en-IN"/>
          </a:p>
        </p:txBody>
      </p:sp>
    </p:spTree>
    <p:extLst>
      <p:ext uri="{BB962C8B-B14F-4D97-AF65-F5344CB8AC3E}">
        <p14:creationId xmlns:p14="http://schemas.microsoft.com/office/powerpoint/2010/main" val="131789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24FDEA-CEA7-4ECE-8FEF-74A206D0FDB8}"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206732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24FDEA-CEA7-4ECE-8FEF-74A206D0FDB8}"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366667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24FDEA-CEA7-4ECE-8FEF-74A206D0FDB8}"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803022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24FDEA-CEA7-4ECE-8FEF-74A206D0FDB8}"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BD970-60A1-47A0-B34C-9B0B7221989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8680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24FDEA-CEA7-4ECE-8FEF-74A206D0FDB8}"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1902863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24FDEA-CEA7-4ECE-8FEF-74A206D0FDB8}"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3146350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24FDEA-CEA7-4ECE-8FEF-74A206D0FDB8}"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3892251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4FDEA-CEA7-4ECE-8FEF-74A206D0FDB8}"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3793905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4FDEA-CEA7-4ECE-8FEF-74A206D0FDB8}"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19881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4FDEA-CEA7-4ECE-8FEF-74A206D0FDB8}"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411103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24FDEA-CEA7-4ECE-8FEF-74A206D0FDB8}"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194188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24FDEA-CEA7-4ECE-8FEF-74A206D0FDB8}"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207335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24FDEA-CEA7-4ECE-8FEF-74A206D0FDB8}"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1991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24FDEA-CEA7-4ECE-8FEF-74A206D0FDB8}"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2460276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4FDEA-CEA7-4ECE-8FEF-74A206D0FDB8}"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249616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24FDEA-CEA7-4ECE-8FEF-74A206D0FDB8}"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18402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24FDEA-CEA7-4ECE-8FEF-74A206D0FDB8}"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BD970-60A1-47A0-B34C-9B0B72219891}" type="slidenum">
              <a:rPr lang="en-IN" smtClean="0"/>
              <a:t>‹#›</a:t>
            </a:fld>
            <a:endParaRPr lang="en-IN"/>
          </a:p>
        </p:txBody>
      </p:sp>
    </p:spTree>
    <p:extLst>
      <p:ext uri="{BB962C8B-B14F-4D97-AF65-F5344CB8AC3E}">
        <p14:creationId xmlns:p14="http://schemas.microsoft.com/office/powerpoint/2010/main" val="383549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E24FDEA-CEA7-4ECE-8FEF-74A206D0FDB8}" type="datetimeFigureOut">
              <a:rPr lang="en-IN" smtClean="0"/>
              <a:t>09-12-2024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01BD970-60A1-47A0-B34C-9B0B72219891}" type="slidenum">
              <a:rPr lang="en-IN" smtClean="0"/>
              <a:t>‹#›</a:t>
            </a:fld>
            <a:endParaRPr lang="en-IN"/>
          </a:p>
        </p:txBody>
      </p:sp>
    </p:spTree>
    <p:extLst>
      <p:ext uri="{BB962C8B-B14F-4D97-AF65-F5344CB8AC3E}">
        <p14:creationId xmlns:p14="http://schemas.microsoft.com/office/powerpoint/2010/main" val="353787125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0.xml"/><Relationship Id="rId4" Type="http://schemas.openxmlformats.org/officeDocument/2006/relationships/image" Target="../media/image8.tmp"/></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10.xml"/><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26B5-E8C7-4885-3007-FA50652910FE}"/>
              </a:ext>
            </a:extLst>
          </p:cNvPr>
          <p:cNvSpPr>
            <a:spLocks noGrp="1"/>
          </p:cNvSpPr>
          <p:nvPr>
            <p:ph type="ctrTitle"/>
          </p:nvPr>
        </p:nvSpPr>
        <p:spPr>
          <a:xfrm>
            <a:off x="481371" y="471660"/>
            <a:ext cx="8632723" cy="2103838"/>
          </a:xfrm>
        </p:spPr>
        <p:txBody>
          <a:bodyPr anchor="t"/>
          <a:lstStyle/>
          <a:p>
            <a:pPr algn="l"/>
            <a:r>
              <a:rPr lang="en-IN" b="1" dirty="0">
                <a:effectLst>
                  <a:outerShdw blurRad="38100" dist="38100" dir="2700000" algn="tl">
                    <a:srgbClr val="000000">
                      <a:alpha val="43137"/>
                    </a:srgbClr>
                  </a:outerShdw>
                </a:effectLst>
              </a:rPr>
              <a:t>Credit Less Loan Approval Predictor</a:t>
            </a:r>
          </a:p>
        </p:txBody>
      </p:sp>
      <p:sp>
        <p:nvSpPr>
          <p:cNvPr id="3" name="Subtitle 2">
            <a:extLst>
              <a:ext uri="{FF2B5EF4-FFF2-40B4-BE49-F238E27FC236}">
                <a16:creationId xmlns:a16="http://schemas.microsoft.com/office/drawing/2014/main" id="{76F134EE-ABF7-79AD-BBFD-3DE716F521E9}"/>
              </a:ext>
            </a:extLst>
          </p:cNvPr>
          <p:cNvSpPr>
            <a:spLocks noGrp="1"/>
          </p:cNvSpPr>
          <p:nvPr>
            <p:ph type="subTitle" idx="1"/>
          </p:nvPr>
        </p:nvSpPr>
        <p:spPr>
          <a:xfrm>
            <a:off x="481371" y="2743945"/>
            <a:ext cx="4533080" cy="2103838"/>
          </a:xfrm>
        </p:spPr>
        <p:txBody>
          <a:bodyPr>
            <a:normAutofit/>
          </a:bodyPr>
          <a:lstStyle/>
          <a:p>
            <a:pPr algn="l">
              <a:lnSpc>
                <a:spcPct val="160000"/>
              </a:lnSpc>
            </a:pPr>
            <a:r>
              <a:rPr lang="en-IN" dirty="0"/>
              <a:t>Presented By-</a:t>
            </a:r>
          </a:p>
          <a:p>
            <a:pPr algn="l">
              <a:lnSpc>
                <a:spcPct val="160000"/>
              </a:lnSpc>
            </a:pPr>
            <a:r>
              <a:rPr lang="en-IN" dirty="0"/>
              <a:t>Kanika Tiwari (2022UCA2848)</a:t>
            </a:r>
          </a:p>
          <a:p>
            <a:pPr algn="l">
              <a:lnSpc>
                <a:spcPct val="160000"/>
              </a:lnSpc>
            </a:pPr>
            <a:r>
              <a:rPr lang="en-IN" dirty="0"/>
              <a:t>Chitra Agrawal (2022UCA1868)</a:t>
            </a:r>
          </a:p>
          <a:p>
            <a:pPr algn="l"/>
            <a:endParaRPr lang="en-IN" dirty="0"/>
          </a:p>
          <a:p>
            <a:endParaRPr lang="en-IN" sz="2800" dirty="0"/>
          </a:p>
          <a:p>
            <a:pPr algn="l"/>
            <a:endParaRPr lang="en-IN" dirty="0"/>
          </a:p>
        </p:txBody>
      </p:sp>
      <p:sp>
        <p:nvSpPr>
          <p:cNvPr id="5" name="TextBox 4">
            <a:extLst>
              <a:ext uri="{FF2B5EF4-FFF2-40B4-BE49-F238E27FC236}">
                <a16:creationId xmlns:a16="http://schemas.microsoft.com/office/drawing/2014/main" id="{DCB679C0-3267-B6CF-6149-647A35DD0125}"/>
              </a:ext>
            </a:extLst>
          </p:cNvPr>
          <p:cNvSpPr txBox="1"/>
          <p:nvPr/>
        </p:nvSpPr>
        <p:spPr>
          <a:xfrm>
            <a:off x="422787" y="5184678"/>
            <a:ext cx="7452850" cy="825675"/>
          </a:xfrm>
          <a:prstGeom prst="rect">
            <a:avLst/>
          </a:prstGeom>
          <a:noFill/>
        </p:spPr>
        <p:txBody>
          <a:bodyPr wrap="square" rtlCol="0">
            <a:spAutoFit/>
          </a:bodyPr>
          <a:lstStyle/>
          <a:p>
            <a:pPr>
              <a:lnSpc>
                <a:spcPct val="150000"/>
              </a:lnSpc>
            </a:pPr>
            <a:r>
              <a:rPr lang="en-IN" sz="3600" dirty="0"/>
              <a:t>Presented To: </a:t>
            </a:r>
            <a:r>
              <a:rPr lang="en-IN" sz="3600" dirty="0" err="1"/>
              <a:t>Dr.</a:t>
            </a:r>
            <a:r>
              <a:rPr lang="en-IN" sz="3600" dirty="0"/>
              <a:t> Gaurav Singal</a:t>
            </a:r>
          </a:p>
        </p:txBody>
      </p:sp>
    </p:spTree>
    <p:extLst>
      <p:ext uri="{BB962C8B-B14F-4D97-AF65-F5344CB8AC3E}">
        <p14:creationId xmlns:p14="http://schemas.microsoft.com/office/powerpoint/2010/main" val="120092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3A43-E1AF-58B7-20D8-8DC6BBE9D106}"/>
              </a:ext>
            </a:extLst>
          </p:cNvPr>
          <p:cNvSpPr>
            <a:spLocks noGrp="1"/>
          </p:cNvSpPr>
          <p:nvPr>
            <p:ph type="title"/>
          </p:nvPr>
        </p:nvSpPr>
        <p:spPr/>
        <p:txBody>
          <a:bodyPr/>
          <a:lstStyle/>
          <a:p>
            <a:r>
              <a:rPr lang="en-IN" dirty="0"/>
              <a:t>Result/Graphs</a:t>
            </a:r>
          </a:p>
        </p:txBody>
      </p:sp>
      <p:sp>
        <p:nvSpPr>
          <p:cNvPr id="4" name="Text Placeholder 3">
            <a:extLst>
              <a:ext uri="{FF2B5EF4-FFF2-40B4-BE49-F238E27FC236}">
                <a16:creationId xmlns:a16="http://schemas.microsoft.com/office/drawing/2014/main" id="{DEB3253B-F064-F3A9-3A8E-0BB3B11EA9CC}"/>
              </a:ext>
            </a:extLst>
          </p:cNvPr>
          <p:cNvSpPr>
            <a:spLocks noGrp="1"/>
          </p:cNvSpPr>
          <p:nvPr>
            <p:ph type="body" sz="half" idx="2"/>
          </p:nvPr>
        </p:nvSpPr>
        <p:spPr>
          <a:xfrm>
            <a:off x="913795" y="5108727"/>
            <a:ext cx="10353762" cy="1311737"/>
          </a:xfrm>
        </p:spPr>
        <p:txBody>
          <a:bodyPr>
            <a:normAutofit/>
          </a:bodyPr>
          <a:lstStyle/>
          <a:p>
            <a:pPr>
              <a:lnSpc>
                <a:spcPct val="150000"/>
              </a:lnSpc>
            </a:pPr>
            <a:r>
              <a:rPr lang="en-US" sz="2000" dirty="0"/>
              <a:t>Random Forest achieves high accuracy (0.912) with a good balance between precision (0.91) and recall(0.632653).</a:t>
            </a:r>
            <a:endParaRPr lang="en-IN" sz="2000" dirty="0"/>
          </a:p>
        </p:txBody>
      </p:sp>
      <p:pic>
        <p:nvPicPr>
          <p:cNvPr id="18" name="Picture Placeholder 17">
            <a:extLst>
              <a:ext uri="{FF2B5EF4-FFF2-40B4-BE49-F238E27FC236}">
                <a16:creationId xmlns:a16="http://schemas.microsoft.com/office/drawing/2014/main" id="{6A4D2A2D-95CE-C327-79C4-A45622469467}"/>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6239" t="29461" r="66023" b="23444"/>
          <a:stretch/>
        </p:blipFill>
        <p:spPr>
          <a:xfrm>
            <a:off x="6361472" y="589933"/>
            <a:ext cx="5150531" cy="3746091"/>
          </a:xfrm>
        </p:spPr>
      </p:pic>
      <p:pic>
        <p:nvPicPr>
          <p:cNvPr id="22" name="Picture 21">
            <a:extLst>
              <a:ext uri="{FF2B5EF4-FFF2-40B4-BE49-F238E27FC236}">
                <a16:creationId xmlns:a16="http://schemas.microsoft.com/office/drawing/2014/main" id="{D1CB68DE-11A6-FAE3-939D-0CC633564ADD}"/>
              </a:ext>
            </a:extLst>
          </p:cNvPr>
          <p:cNvPicPr>
            <a:picLocks noChangeAspect="1"/>
          </p:cNvPicPr>
          <p:nvPr/>
        </p:nvPicPr>
        <p:blipFill>
          <a:blip r:embed="rId4">
            <a:extLst>
              <a:ext uri="{28A0092B-C50C-407E-A947-70E740481C1C}">
                <a14:useLocalDpi xmlns:a14="http://schemas.microsoft.com/office/drawing/2010/main" val="0"/>
              </a:ext>
            </a:extLst>
          </a:blip>
          <a:srcRect l="5255" t="37287" r="52500" b="15502"/>
          <a:stretch/>
        </p:blipFill>
        <p:spPr>
          <a:xfrm>
            <a:off x="679997" y="589934"/>
            <a:ext cx="5514325" cy="3746091"/>
          </a:xfrm>
          <a:prstGeom prst="rect">
            <a:avLst/>
          </a:prstGeom>
        </p:spPr>
      </p:pic>
    </p:spTree>
    <p:extLst>
      <p:ext uri="{BB962C8B-B14F-4D97-AF65-F5344CB8AC3E}">
        <p14:creationId xmlns:p14="http://schemas.microsoft.com/office/powerpoint/2010/main" val="4258233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Placeholder 29">
            <a:extLst>
              <a:ext uri="{FF2B5EF4-FFF2-40B4-BE49-F238E27FC236}">
                <a16:creationId xmlns:a16="http://schemas.microsoft.com/office/drawing/2014/main" id="{56042451-8021-61C8-9E50-D156B7779AF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3739" t="29592" r="43428" b="28879"/>
          <a:stretch/>
        </p:blipFill>
        <p:spPr>
          <a:xfrm>
            <a:off x="7826314" y="562672"/>
            <a:ext cx="3618518" cy="5894766"/>
          </a:xfrm>
        </p:spPr>
      </p:pic>
      <p:pic>
        <p:nvPicPr>
          <p:cNvPr id="32" name="Picture 31">
            <a:extLst>
              <a:ext uri="{FF2B5EF4-FFF2-40B4-BE49-F238E27FC236}">
                <a16:creationId xmlns:a16="http://schemas.microsoft.com/office/drawing/2014/main" id="{09AB2FF1-9F70-E305-2E00-86402BC9D27A}"/>
              </a:ext>
            </a:extLst>
          </p:cNvPr>
          <p:cNvPicPr>
            <a:picLocks noChangeAspect="1"/>
          </p:cNvPicPr>
          <p:nvPr/>
        </p:nvPicPr>
        <p:blipFill>
          <a:blip r:embed="rId3">
            <a:extLst>
              <a:ext uri="{28A0092B-C50C-407E-A947-70E740481C1C}">
                <a14:useLocalDpi xmlns:a14="http://schemas.microsoft.com/office/drawing/2010/main" val="0"/>
              </a:ext>
            </a:extLst>
          </a:blip>
          <a:srcRect l="40800" t="21941" r="40700" b="21024"/>
          <a:stretch/>
        </p:blipFill>
        <p:spPr>
          <a:xfrm>
            <a:off x="922867" y="562672"/>
            <a:ext cx="3534504" cy="5894766"/>
          </a:xfrm>
          <a:prstGeom prst="rect">
            <a:avLst/>
          </a:prstGeom>
        </p:spPr>
      </p:pic>
      <p:pic>
        <p:nvPicPr>
          <p:cNvPr id="40" name="Picture 39">
            <a:extLst>
              <a:ext uri="{FF2B5EF4-FFF2-40B4-BE49-F238E27FC236}">
                <a16:creationId xmlns:a16="http://schemas.microsoft.com/office/drawing/2014/main" id="{4D5D664C-E7A5-EC8D-878A-6D879DB5589B}"/>
              </a:ext>
            </a:extLst>
          </p:cNvPr>
          <p:cNvPicPr>
            <a:picLocks noChangeAspect="1"/>
          </p:cNvPicPr>
          <p:nvPr/>
        </p:nvPicPr>
        <p:blipFill>
          <a:blip r:embed="rId4">
            <a:extLst>
              <a:ext uri="{28A0092B-C50C-407E-A947-70E740481C1C}">
                <a14:useLocalDpi xmlns:a14="http://schemas.microsoft.com/office/drawing/2010/main" val="0"/>
              </a:ext>
            </a:extLst>
          </a:blip>
          <a:srcRect l="37840" t="38667" r="37578" b="37019"/>
          <a:stretch/>
        </p:blipFill>
        <p:spPr>
          <a:xfrm>
            <a:off x="4651492" y="2037674"/>
            <a:ext cx="2980701" cy="2160856"/>
          </a:xfrm>
          <a:prstGeom prst="rect">
            <a:avLst/>
          </a:prstGeom>
        </p:spPr>
      </p:pic>
    </p:spTree>
    <p:extLst>
      <p:ext uri="{BB962C8B-B14F-4D97-AF65-F5344CB8AC3E}">
        <p14:creationId xmlns:p14="http://schemas.microsoft.com/office/powerpoint/2010/main" val="284309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ED32-FA00-2492-BEAE-E98C567F4F65}"/>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E486809D-06F4-376C-997C-EB08E6722EA3}"/>
              </a:ext>
            </a:extLst>
          </p:cNvPr>
          <p:cNvSpPr>
            <a:spLocks noGrp="1"/>
          </p:cNvSpPr>
          <p:nvPr>
            <p:ph idx="1"/>
          </p:nvPr>
        </p:nvSpPr>
        <p:spPr/>
        <p:txBody>
          <a:bodyPr/>
          <a:lstStyle/>
          <a:p>
            <a:pPr>
              <a:lnSpc>
                <a:spcPct val="150000"/>
              </a:lnSpc>
            </a:pPr>
            <a:r>
              <a:rPr lang="en-US" dirty="0"/>
              <a:t>Random Forest shows the most potential with high accuracy and perfect precision, but needs optimization for better recall and AUC-ROC. Logistic Regression balances accuracy but struggles with class separation. Naive Bayes has perfect recall but poor accuracy due to false positives, while K-Nearest Neighbors struggles with low precision, recall, and AUC-ROC.</a:t>
            </a:r>
          </a:p>
          <a:p>
            <a:pPr marL="36900" indent="0">
              <a:lnSpc>
                <a:spcPct val="150000"/>
              </a:lnSpc>
              <a:buNone/>
            </a:pPr>
            <a:endParaRPr lang="en-IN" dirty="0"/>
          </a:p>
        </p:txBody>
      </p:sp>
      <p:pic>
        <p:nvPicPr>
          <p:cNvPr id="5" name="Picture 4">
            <a:extLst>
              <a:ext uri="{FF2B5EF4-FFF2-40B4-BE49-F238E27FC236}">
                <a16:creationId xmlns:a16="http://schemas.microsoft.com/office/drawing/2014/main" id="{BE0A196A-B4D9-2176-CE8B-92E252A45F41}"/>
              </a:ext>
            </a:extLst>
          </p:cNvPr>
          <p:cNvPicPr>
            <a:picLocks noChangeAspect="1"/>
          </p:cNvPicPr>
          <p:nvPr/>
        </p:nvPicPr>
        <p:blipFill>
          <a:blip r:embed="rId3">
            <a:extLst>
              <a:ext uri="{28A0092B-C50C-407E-A947-70E740481C1C}">
                <a14:useLocalDpi xmlns:a14="http://schemas.microsoft.com/office/drawing/2010/main" val="0"/>
              </a:ext>
            </a:extLst>
          </a:blip>
          <a:srcRect l="29000" t="42862" r="27583" b="37336"/>
          <a:stretch/>
        </p:blipFill>
        <p:spPr>
          <a:xfrm>
            <a:off x="1249378" y="4165601"/>
            <a:ext cx="9682596" cy="2184399"/>
          </a:xfrm>
          <a:prstGeom prst="rect">
            <a:avLst/>
          </a:prstGeom>
        </p:spPr>
      </p:pic>
    </p:spTree>
    <p:extLst>
      <p:ext uri="{BB962C8B-B14F-4D97-AF65-F5344CB8AC3E}">
        <p14:creationId xmlns:p14="http://schemas.microsoft.com/office/powerpoint/2010/main" val="109123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ABAD-ABCD-DB9E-E3B7-1D6C8E9C4DE7}"/>
              </a:ext>
            </a:extLst>
          </p:cNvPr>
          <p:cNvSpPr>
            <a:spLocks noGrp="1"/>
          </p:cNvSpPr>
          <p:nvPr>
            <p:ph type="title"/>
          </p:nvPr>
        </p:nvSpPr>
        <p:spPr/>
        <p:txBody>
          <a:bodyPr>
            <a:normAutofit fontScale="90000"/>
          </a:bodyPr>
          <a:lstStyle/>
          <a:p>
            <a:r>
              <a:rPr lang="en-IN" dirty="0"/>
              <a:t> Issues</a:t>
            </a:r>
            <a:br>
              <a:rPr lang="en-IN" dirty="0"/>
            </a:br>
            <a:endParaRPr lang="en-IN" dirty="0"/>
          </a:p>
        </p:txBody>
      </p:sp>
      <p:sp>
        <p:nvSpPr>
          <p:cNvPr id="3" name="Content Placeholder 2">
            <a:extLst>
              <a:ext uri="{FF2B5EF4-FFF2-40B4-BE49-F238E27FC236}">
                <a16:creationId xmlns:a16="http://schemas.microsoft.com/office/drawing/2014/main" id="{12C0E28F-DA95-9E49-6633-9579076BC9F3}"/>
              </a:ext>
            </a:extLst>
          </p:cNvPr>
          <p:cNvSpPr>
            <a:spLocks noGrp="1"/>
          </p:cNvSpPr>
          <p:nvPr>
            <p:ph idx="1"/>
          </p:nvPr>
        </p:nvSpPr>
        <p:spPr>
          <a:xfrm>
            <a:off x="418495" y="1399624"/>
            <a:ext cx="6147405" cy="5191676"/>
          </a:xfrm>
        </p:spPr>
        <p:txBody>
          <a:bodyPr>
            <a:normAutofit/>
          </a:bodyPr>
          <a:lstStyle/>
          <a:p>
            <a:pPr>
              <a:lnSpc>
                <a:spcPct val="150000"/>
              </a:lnSpc>
            </a:pPr>
            <a:r>
              <a:rPr lang="en-US" b="1" dirty="0"/>
              <a:t>Data Limitations</a:t>
            </a:r>
            <a:r>
              <a:rPr lang="en-US" dirty="0"/>
              <a:t>: The dataset was synthetically generated, which may not fully capture real-world complexities.</a:t>
            </a:r>
          </a:p>
          <a:p>
            <a:pPr>
              <a:lnSpc>
                <a:spcPct val="150000"/>
              </a:lnSpc>
            </a:pPr>
            <a:r>
              <a:rPr lang="en-US" b="1" dirty="0"/>
              <a:t>Model Bias</a:t>
            </a:r>
            <a:r>
              <a:rPr lang="en-US" dirty="0"/>
              <a:t>: Machine learning models may inherit biases from the input data, impacting fairness.</a:t>
            </a:r>
          </a:p>
          <a:p>
            <a:pPr>
              <a:lnSpc>
                <a:spcPct val="150000"/>
              </a:lnSpc>
            </a:pPr>
            <a:r>
              <a:rPr lang="en-US" b="1" dirty="0"/>
              <a:t>Scalability</a:t>
            </a:r>
            <a:r>
              <a:rPr lang="en-US" dirty="0"/>
              <a:t>: High-performing models like Random Forest can be computationally intensive, limiting scalability for large datasets.</a:t>
            </a:r>
          </a:p>
          <a:p>
            <a:pPr>
              <a:lnSpc>
                <a:spcPct val="150000"/>
              </a:lnSpc>
            </a:pPr>
            <a:r>
              <a:rPr lang="en-US" b="1" dirty="0"/>
              <a:t>Feature Selection</a:t>
            </a:r>
            <a:r>
              <a:rPr lang="en-US" dirty="0"/>
              <a:t>: Ensuring the inclusion of the most relevant financial metrics remains challenging.</a:t>
            </a:r>
            <a:endParaRPr lang="en-IN" dirty="0"/>
          </a:p>
          <a:p>
            <a:endParaRPr lang="en-IN" dirty="0"/>
          </a:p>
        </p:txBody>
      </p:sp>
    </p:spTree>
    <p:extLst>
      <p:ext uri="{BB962C8B-B14F-4D97-AF65-F5344CB8AC3E}">
        <p14:creationId xmlns:p14="http://schemas.microsoft.com/office/powerpoint/2010/main" val="95214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94C3-28B0-FBDD-FC63-43DDF0CE5E5B}"/>
              </a:ext>
            </a:extLst>
          </p:cNvPr>
          <p:cNvSpPr>
            <a:spLocks noGrp="1"/>
          </p:cNvSpPr>
          <p:nvPr>
            <p:ph type="title"/>
          </p:nvPr>
        </p:nvSpPr>
        <p:spPr/>
        <p:txBody>
          <a:bodyPr/>
          <a:lstStyle/>
          <a:p>
            <a:r>
              <a:rPr lang="en-IN" dirty="0"/>
              <a:t>Conclusion and Future Work</a:t>
            </a:r>
          </a:p>
        </p:txBody>
      </p:sp>
      <p:sp>
        <p:nvSpPr>
          <p:cNvPr id="3" name="Content Placeholder 2">
            <a:extLst>
              <a:ext uri="{FF2B5EF4-FFF2-40B4-BE49-F238E27FC236}">
                <a16:creationId xmlns:a16="http://schemas.microsoft.com/office/drawing/2014/main" id="{81B2D176-54D0-3BF7-E6C6-9CC853616C11}"/>
              </a:ext>
            </a:extLst>
          </p:cNvPr>
          <p:cNvSpPr>
            <a:spLocks noGrp="1"/>
          </p:cNvSpPr>
          <p:nvPr>
            <p:ph idx="1"/>
          </p:nvPr>
        </p:nvSpPr>
        <p:spPr>
          <a:xfrm>
            <a:off x="152400" y="1866900"/>
            <a:ext cx="6883399" cy="4533899"/>
          </a:xfrm>
        </p:spPr>
        <p:txBody>
          <a:bodyPr>
            <a:normAutofit/>
          </a:bodyPr>
          <a:lstStyle/>
          <a:p>
            <a:pPr>
              <a:lnSpc>
                <a:spcPct val="150000"/>
              </a:lnSpc>
            </a:pPr>
            <a:r>
              <a:rPr lang="en-US" dirty="0"/>
              <a:t>Random Forest is the most effective model for credit loan approval prediction, with an optimal accuracy of nearly 89%, though improvements are needed for recall and AUC-ROC. Logistic Regression shows a good balance between precision and recall. Naive Bayes and KNN perform poorly due to low precision and recall. Further tuning is needed to improve performance, especially in handling class imbalances and optimizing recall and AUC scores.</a:t>
            </a:r>
            <a:endParaRPr lang="en-IN" dirty="0"/>
          </a:p>
        </p:txBody>
      </p:sp>
    </p:spTree>
    <p:extLst>
      <p:ext uri="{BB962C8B-B14F-4D97-AF65-F5344CB8AC3E}">
        <p14:creationId xmlns:p14="http://schemas.microsoft.com/office/powerpoint/2010/main" val="2794929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A8F8-B24B-BBD5-3020-0657C12C49E5}"/>
              </a:ext>
            </a:extLst>
          </p:cNvPr>
          <p:cNvSpPr>
            <a:spLocks noGrp="1"/>
          </p:cNvSpPr>
          <p:nvPr>
            <p:ph type="title"/>
          </p:nvPr>
        </p:nvSpPr>
        <p:spPr/>
        <p:txBody>
          <a:bodyPr/>
          <a:lstStyle/>
          <a:p>
            <a:r>
              <a:rPr lang="en-IN" dirty="0"/>
              <a:t>Code/</a:t>
            </a:r>
            <a:r>
              <a:rPr lang="en-IN" dirty="0" err="1"/>
              <a:t>Github</a:t>
            </a:r>
            <a:r>
              <a:rPr lang="en-IN" dirty="0"/>
              <a:t> Link/Repository</a:t>
            </a:r>
          </a:p>
        </p:txBody>
      </p:sp>
      <p:sp>
        <p:nvSpPr>
          <p:cNvPr id="3" name="Content Placeholder 2">
            <a:extLst>
              <a:ext uri="{FF2B5EF4-FFF2-40B4-BE49-F238E27FC236}">
                <a16:creationId xmlns:a16="http://schemas.microsoft.com/office/drawing/2014/main" id="{10714656-7B1C-E744-2E5B-215B91A4F6CA}"/>
              </a:ext>
            </a:extLst>
          </p:cNvPr>
          <p:cNvSpPr>
            <a:spLocks noGrp="1"/>
          </p:cNvSpPr>
          <p:nvPr>
            <p:ph idx="1"/>
          </p:nvPr>
        </p:nvSpPr>
        <p:spPr>
          <a:xfrm>
            <a:off x="913796" y="1732449"/>
            <a:ext cx="5506670" cy="4058751"/>
          </a:xfrm>
        </p:spPr>
        <p:txBody>
          <a:bodyPr/>
          <a:lstStyle/>
          <a:p>
            <a:pPr>
              <a:lnSpc>
                <a:spcPct val="150000"/>
              </a:lnSpc>
            </a:pPr>
            <a:r>
              <a:rPr lang="en-IN" dirty="0"/>
              <a:t>https://github.com/KanikaTiwarii/LOAN-APPROVAL-PREDICTOR/blob/main/README.md</a:t>
            </a:r>
          </a:p>
        </p:txBody>
      </p:sp>
    </p:spTree>
    <p:extLst>
      <p:ext uri="{BB962C8B-B14F-4D97-AF65-F5344CB8AC3E}">
        <p14:creationId xmlns:p14="http://schemas.microsoft.com/office/powerpoint/2010/main" val="2022554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88CC-DAA2-FCED-43A4-0CF185080750}"/>
              </a:ext>
            </a:extLst>
          </p:cNvPr>
          <p:cNvSpPr>
            <a:spLocks noGrp="1"/>
          </p:cNvSpPr>
          <p:nvPr>
            <p:ph type="title"/>
          </p:nvPr>
        </p:nvSpPr>
        <p:spPr>
          <a:xfrm>
            <a:off x="919119" y="386402"/>
            <a:ext cx="10353762" cy="970450"/>
          </a:xfrm>
        </p:spPr>
        <p:txBody>
          <a:bodyPr/>
          <a:lstStyle/>
          <a:p>
            <a:r>
              <a:rPr lang="en-IN" dirty="0"/>
              <a:t>Total Cost Distribution</a:t>
            </a:r>
          </a:p>
        </p:txBody>
      </p:sp>
      <p:sp>
        <p:nvSpPr>
          <p:cNvPr id="3" name="Content Placeholder 2">
            <a:extLst>
              <a:ext uri="{FF2B5EF4-FFF2-40B4-BE49-F238E27FC236}">
                <a16:creationId xmlns:a16="http://schemas.microsoft.com/office/drawing/2014/main" id="{1B274E48-08BE-C662-95FE-E7B65459B2F1}"/>
              </a:ext>
            </a:extLst>
          </p:cNvPr>
          <p:cNvSpPr>
            <a:spLocks noGrp="1"/>
          </p:cNvSpPr>
          <p:nvPr>
            <p:ph idx="1"/>
          </p:nvPr>
        </p:nvSpPr>
        <p:spPr>
          <a:xfrm>
            <a:off x="0" y="1219200"/>
            <a:ext cx="7429499" cy="5727700"/>
          </a:xfrm>
        </p:spPr>
        <p:txBody>
          <a:bodyPr>
            <a:normAutofit lnSpcReduction="10000"/>
          </a:bodyPr>
          <a:lstStyle/>
          <a:p>
            <a:pPr marL="36900" indent="0">
              <a:lnSpc>
                <a:spcPct val="150000"/>
              </a:lnSpc>
              <a:buNone/>
            </a:pPr>
            <a:r>
              <a:rPr lang="en-US" dirty="0"/>
              <a:t>The total cost of the project primarily involves the following components:</a:t>
            </a:r>
          </a:p>
          <a:p>
            <a:pPr>
              <a:lnSpc>
                <a:spcPct val="150000"/>
              </a:lnSpc>
            </a:pPr>
            <a:r>
              <a:rPr lang="en-US" b="1" dirty="0"/>
              <a:t>Software</a:t>
            </a:r>
            <a:r>
              <a:rPr lang="en-US" dirty="0"/>
              <a:t>: Costs associated with acquiring licenses for tools or libraries (if applicable), though most used libraries are open-source (e.g., Python, scikit-learn).</a:t>
            </a:r>
          </a:p>
          <a:p>
            <a:pPr>
              <a:lnSpc>
                <a:spcPct val="150000"/>
              </a:lnSpc>
            </a:pPr>
            <a:r>
              <a:rPr lang="en-US" b="1" dirty="0"/>
              <a:t>Hardware</a:t>
            </a:r>
            <a:r>
              <a:rPr lang="en-US" dirty="0"/>
              <a:t>: Investment in computers or servers with sufficient processing power for model training and testing.</a:t>
            </a:r>
          </a:p>
          <a:p>
            <a:pPr>
              <a:lnSpc>
                <a:spcPct val="150000"/>
              </a:lnSpc>
            </a:pPr>
            <a:r>
              <a:rPr lang="en-US" b="1" dirty="0"/>
              <a:t>Development</a:t>
            </a:r>
            <a:r>
              <a:rPr lang="en-US" dirty="0"/>
              <a:t>: Labor costs for data preparation, model development, and the creation of the user interface</a:t>
            </a:r>
          </a:p>
          <a:p>
            <a:pPr>
              <a:lnSpc>
                <a:spcPct val="150000"/>
              </a:lnSpc>
            </a:pPr>
            <a:r>
              <a:rPr lang="en-US" b="1" dirty="0"/>
              <a:t>Miscellaneous</a:t>
            </a:r>
            <a:r>
              <a:rPr lang="en-US" dirty="0"/>
              <a:t>: Any additional costs related to data acquisition (if not synthetic), cloud storage, or project management.</a:t>
            </a:r>
          </a:p>
          <a:p>
            <a:endParaRPr lang="en-IN" dirty="0"/>
          </a:p>
        </p:txBody>
      </p:sp>
    </p:spTree>
    <p:extLst>
      <p:ext uri="{BB962C8B-B14F-4D97-AF65-F5344CB8AC3E}">
        <p14:creationId xmlns:p14="http://schemas.microsoft.com/office/powerpoint/2010/main" val="1024034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5141-E80A-484D-FACB-9C79F3839D0E}"/>
              </a:ext>
            </a:extLst>
          </p:cNvPr>
          <p:cNvSpPr>
            <a:spLocks noGrp="1"/>
          </p:cNvSpPr>
          <p:nvPr>
            <p:ph type="title"/>
          </p:nvPr>
        </p:nvSpPr>
        <p:spPr>
          <a:xfrm>
            <a:off x="481781" y="1553497"/>
            <a:ext cx="11503742" cy="3657600"/>
          </a:xfrm>
        </p:spPr>
        <p:txBody>
          <a:bodyPr>
            <a:noAutofit/>
          </a:bodyPr>
          <a:lstStyle/>
          <a:p>
            <a:r>
              <a:rPr lang="en-IN" sz="8000" dirty="0"/>
              <a:t>Thank you</a:t>
            </a:r>
          </a:p>
        </p:txBody>
      </p:sp>
    </p:spTree>
    <p:extLst>
      <p:ext uri="{BB962C8B-B14F-4D97-AF65-F5344CB8AC3E}">
        <p14:creationId xmlns:p14="http://schemas.microsoft.com/office/powerpoint/2010/main" val="360256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6B8-32B5-D984-E33E-BC7EA1B0DFC6}"/>
              </a:ext>
            </a:extLst>
          </p:cNvPr>
          <p:cNvSpPr>
            <a:spLocks noGrp="1"/>
          </p:cNvSpPr>
          <p:nvPr>
            <p:ph type="title"/>
          </p:nvPr>
        </p:nvSpPr>
        <p:spPr/>
        <p:txBody>
          <a:bodyPr/>
          <a:lstStyle/>
          <a:p>
            <a:r>
              <a:rPr lang="en-IN" dirty="0"/>
              <a:t>Table of Content</a:t>
            </a:r>
          </a:p>
        </p:txBody>
      </p:sp>
      <p:sp>
        <p:nvSpPr>
          <p:cNvPr id="3" name="Content Placeholder 2">
            <a:extLst>
              <a:ext uri="{FF2B5EF4-FFF2-40B4-BE49-F238E27FC236}">
                <a16:creationId xmlns:a16="http://schemas.microsoft.com/office/drawing/2014/main" id="{84F1DEB5-1B76-D749-1A13-30FB3951C444}"/>
              </a:ext>
            </a:extLst>
          </p:cNvPr>
          <p:cNvSpPr>
            <a:spLocks noGrp="1"/>
          </p:cNvSpPr>
          <p:nvPr>
            <p:ph idx="1"/>
          </p:nvPr>
        </p:nvSpPr>
        <p:spPr>
          <a:xfrm>
            <a:off x="265471" y="1455175"/>
            <a:ext cx="11002086" cy="4896464"/>
          </a:xfrm>
        </p:spPr>
        <p:txBody>
          <a:bodyPr>
            <a:normAutofit fontScale="92500" lnSpcReduction="20000"/>
          </a:bodyPr>
          <a:lstStyle/>
          <a:p>
            <a:r>
              <a:rPr lang="en-IN" dirty="0"/>
              <a:t>Introduction</a:t>
            </a:r>
          </a:p>
          <a:p>
            <a:r>
              <a:rPr lang="en-IN" dirty="0"/>
              <a:t> Motivation</a:t>
            </a:r>
          </a:p>
          <a:p>
            <a:r>
              <a:rPr lang="en-IN" dirty="0"/>
              <a:t> Problem Statement</a:t>
            </a:r>
          </a:p>
          <a:p>
            <a:r>
              <a:rPr lang="en-IN" dirty="0"/>
              <a:t> Contributions, Novelty</a:t>
            </a:r>
          </a:p>
          <a:p>
            <a:r>
              <a:rPr lang="en-IN" dirty="0"/>
              <a:t> Literature Work, Summary, Research Gap</a:t>
            </a:r>
          </a:p>
          <a:p>
            <a:r>
              <a:rPr lang="en-IN" dirty="0"/>
              <a:t> Methodology, Algorithms, Approach</a:t>
            </a:r>
          </a:p>
          <a:p>
            <a:r>
              <a:rPr lang="en-IN" dirty="0"/>
              <a:t> Hardware, Software, Prototype</a:t>
            </a:r>
          </a:p>
          <a:p>
            <a:r>
              <a:rPr lang="en-IN" dirty="0"/>
              <a:t> Results/Graphs, Observations</a:t>
            </a:r>
          </a:p>
          <a:p>
            <a:r>
              <a:rPr lang="en-IN" dirty="0"/>
              <a:t> Issues</a:t>
            </a:r>
          </a:p>
          <a:p>
            <a:r>
              <a:rPr lang="en-IN" dirty="0"/>
              <a:t> Conclusion and Future Work</a:t>
            </a:r>
          </a:p>
          <a:p>
            <a:r>
              <a:rPr lang="en-IN" dirty="0"/>
              <a:t> Code/</a:t>
            </a:r>
            <a:r>
              <a:rPr lang="en-IN" dirty="0" err="1"/>
              <a:t>Github</a:t>
            </a:r>
            <a:r>
              <a:rPr lang="en-IN" dirty="0"/>
              <a:t> Link/Repository</a:t>
            </a:r>
          </a:p>
          <a:p>
            <a:r>
              <a:rPr lang="en-IN" dirty="0"/>
              <a:t> Total Cost Distribution</a:t>
            </a:r>
          </a:p>
          <a:p>
            <a:r>
              <a:rPr lang="en-IN" dirty="0"/>
              <a:t> Thank you</a:t>
            </a:r>
          </a:p>
          <a:p>
            <a:endParaRPr lang="en-IN" dirty="0"/>
          </a:p>
        </p:txBody>
      </p:sp>
    </p:spTree>
    <p:extLst>
      <p:ext uri="{BB962C8B-B14F-4D97-AF65-F5344CB8AC3E}">
        <p14:creationId xmlns:p14="http://schemas.microsoft.com/office/powerpoint/2010/main" val="36980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EDCD-93E7-808B-F363-8248B8617D8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EBD6AED-0741-22A8-7EAC-672E05161049}"/>
              </a:ext>
            </a:extLst>
          </p:cNvPr>
          <p:cNvSpPr>
            <a:spLocks noGrp="1"/>
          </p:cNvSpPr>
          <p:nvPr>
            <p:ph sz="half" idx="1"/>
          </p:nvPr>
        </p:nvSpPr>
        <p:spPr>
          <a:xfrm>
            <a:off x="230258" y="1641576"/>
            <a:ext cx="6932542" cy="1887793"/>
          </a:xfrm>
        </p:spPr>
        <p:txBody>
          <a:bodyPr>
            <a:normAutofit lnSpcReduction="10000"/>
          </a:bodyPr>
          <a:lstStyle/>
          <a:p>
            <a:pPr>
              <a:lnSpc>
                <a:spcPct val="150000"/>
              </a:lnSpc>
              <a:buFont typeface="Wingdings" panose="05000000000000000000" pitchFamily="2" charset="2"/>
              <a:buChar char="q"/>
            </a:pPr>
            <a:r>
              <a:rPr lang="en-US" dirty="0"/>
              <a:t>A checks a person's ability to repay a loan using non-traditional Credit-less Loan Approval Predictor al information like income stability and payments for rent or utilities, rather than just credit scores and job history..</a:t>
            </a:r>
          </a:p>
          <a:p>
            <a:endParaRPr lang="en-IN" dirty="0"/>
          </a:p>
        </p:txBody>
      </p:sp>
      <p:sp>
        <p:nvSpPr>
          <p:cNvPr id="4" name="Content Placeholder 3">
            <a:extLst>
              <a:ext uri="{FF2B5EF4-FFF2-40B4-BE49-F238E27FC236}">
                <a16:creationId xmlns:a16="http://schemas.microsoft.com/office/drawing/2014/main" id="{7E5E6034-D15C-81BD-C6CA-B8266084C947}"/>
              </a:ext>
            </a:extLst>
          </p:cNvPr>
          <p:cNvSpPr>
            <a:spLocks noGrp="1"/>
          </p:cNvSpPr>
          <p:nvPr>
            <p:ph sz="half" idx="2"/>
          </p:nvPr>
        </p:nvSpPr>
        <p:spPr>
          <a:xfrm>
            <a:off x="240695" y="4043927"/>
            <a:ext cx="6922105" cy="1759973"/>
          </a:xfrm>
        </p:spPr>
        <p:txBody>
          <a:bodyPr>
            <a:normAutofit lnSpcReduction="10000"/>
          </a:bodyPr>
          <a:lstStyle/>
          <a:p>
            <a:pPr>
              <a:lnSpc>
                <a:spcPct val="150000"/>
              </a:lnSpc>
              <a:buFont typeface="Wingdings" panose="05000000000000000000" pitchFamily="2" charset="2"/>
              <a:buChar char="q"/>
            </a:pPr>
            <a:r>
              <a:rPr lang="en-US" dirty="0"/>
              <a:t>Our project uses machine learning to help people without traditional credit histories, like freelancers, self-employed individuals, and newcomers, to get loans fairly.</a:t>
            </a:r>
          </a:p>
          <a:p>
            <a:endParaRPr lang="en-IN" dirty="0"/>
          </a:p>
        </p:txBody>
      </p:sp>
    </p:spTree>
    <p:extLst>
      <p:ext uri="{BB962C8B-B14F-4D97-AF65-F5344CB8AC3E}">
        <p14:creationId xmlns:p14="http://schemas.microsoft.com/office/powerpoint/2010/main" val="192797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93B1-700C-6F03-5860-BCAC4137F7ED}"/>
              </a:ext>
            </a:extLst>
          </p:cNvPr>
          <p:cNvSpPr>
            <a:spLocks noGrp="1"/>
          </p:cNvSpPr>
          <p:nvPr>
            <p:ph type="title"/>
          </p:nvPr>
        </p:nvSpPr>
        <p:spPr/>
        <p:txBody>
          <a:bodyPr/>
          <a:lstStyle/>
          <a:p>
            <a:r>
              <a:rPr lang="en-IN" dirty="0"/>
              <a:t>Motivation</a:t>
            </a:r>
          </a:p>
        </p:txBody>
      </p:sp>
      <p:sp>
        <p:nvSpPr>
          <p:cNvPr id="4" name="Rectangle 1">
            <a:extLst>
              <a:ext uri="{FF2B5EF4-FFF2-40B4-BE49-F238E27FC236}">
                <a16:creationId xmlns:a16="http://schemas.microsoft.com/office/drawing/2014/main" id="{B10B21C8-57FA-1135-D95E-5194F0983838}"/>
              </a:ext>
            </a:extLst>
          </p:cNvPr>
          <p:cNvSpPr>
            <a:spLocks noGrp="1" noChangeArrowheads="1"/>
          </p:cNvSpPr>
          <p:nvPr>
            <p:ph idx="1"/>
          </p:nvPr>
        </p:nvSpPr>
        <p:spPr bwMode="auto">
          <a:xfrm>
            <a:off x="181487" y="1735419"/>
            <a:ext cx="6638413" cy="373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Calisto MT (Body)"/>
              </a:rPr>
              <a:t>Traditional loan approval processes often exclude individuals like freelancers, self-employed workers, and newcomers who lack a traditional credit history. This creates financial </a:t>
            </a:r>
            <a:r>
              <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rPr>
              <a:t>barriers</a:t>
            </a:r>
            <a:r>
              <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Calisto MT (Body)"/>
              </a:rPr>
              <a:t> for responsible borrowers. This project aims to bridge that gap by using alternative data and technology to offer fair loan access to a wider range of people, regardless of their employment type or credit score.</a:t>
            </a:r>
          </a:p>
        </p:txBody>
      </p:sp>
    </p:spTree>
    <p:extLst>
      <p:ext uri="{BB962C8B-B14F-4D97-AF65-F5344CB8AC3E}">
        <p14:creationId xmlns:p14="http://schemas.microsoft.com/office/powerpoint/2010/main" val="55074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CAA2-146A-0602-360E-5CD1441B52C2}"/>
              </a:ext>
            </a:extLst>
          </p:cNvPr>
          <p:cNvSpPr>
            <a:spLocks noGrp="1"/>
          </p:cNvSpPr>
          <p:nvPr>
            <p:ph type="title"/>
          </p:nvPr>
        </p:nvSpPr>
        <p:spPr/>
        <p:txBody>
          <a:bodyPr/>
          <a:lstStyle/>
          <a:p>
            <a:r>
              <a:rPr lang="en-IN" dirty="0"/>
              <a:t>Problem Statement</a:t>
            </a:r>
          </a:p>
        </p:txBody>
      </p:sp>
      <p:sp>
        <p:nvSpPr>
          <p:cNvPr id="4" name="Rectangle 1">
            <a:extLst>
              <a:ext uri="{FF2B5EF4-FFF2-40B4-BE49-F238E27FC236}">
                <a16:creationId xmlns:a16="http://schemas.microsoft.com/office/drawing/2014/main" id="{E2F0DC94-13C7-5C2D-D1D4-8007D8032203}"/>
              </a:ext>
            </a:extLst>
          </p:cNvPr>
          <p:cNvSpPr>
            <a:spLocks noGrp="1" noChangeArrowheads="1"/>
          </p:cNvSpPr>
          <p:nvPr>
            <p:ph idx="1"/>
          </p:nvPr>
        </p:nvSpPr>
        <p:spPr bwMode="auto">
          <a:xfrm>
            <a:off x="254001" y="1796017"/>
            <a:ext cx="6515099"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Arial" panose="020B0604020202020204" pitchFamily="34" charset="0"/>
              </a:rPr>
              <a:t>Traditional loan approval systems rely on credit scores and job records, which often exclude freelancers, self-employed individuals, and newcomers who lack these conventional records. Despite being financially responsible, these groups are frequently denied loans, limiting their financial growth. This highlights the need for alternative methods to assess financial reliability, considering diverse financial profiles beyond traditional credit data.</a:t>
            </a:r>
          </a:p>
        </p:txBody>
      </p:sp>
    </p:spTree>
    <p:extLst>
      <p:ext uri="{BB962C8B-B14F-4D97-AF65-F5344CB8AC3E}">
        <p14:creationId xmlns:p14="http://schemas.microsoft.com/office/powerpoint/2010/main" val="127006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CB9B-70C8-609A-5A4E-90FDEEBCA508}"/>
              </a:ext>
            </a:extLst>
          </p:cNvPr>
          <p:cNvSpPr>
            <a:spLocks noGrp="1"/>
          </p:cNvSpPr>
          <p:nvPr>
            <p:ph type="title"/>
          </p:nvPr>
        </p:nvSpPr>
        <p:spPr>
          <a:xfrm flipH="1">
            <a:off x="868074" y="865238"/>
            <a:ext cx="10337040" cy="714811"/>
          </a:xfrm>
        </p:spPr>
        <p:txBody>
          <a:bodyPr>
            <a:normAutofit/>
          </a:bodyPr>
          <a:lstStyle/>
          <a:p>
            <a:r>
              <a:rPr lang="en-IN" dirty="0"/>
              <a:t>Contribution and Novelty</a:t>
            </a:r>
          </a:p>
        </p:txBody>
      </p:sp>
      <p:sp>
        <p:nvSpPr>
          <p:cNvPr id="3" name="Text Placeholder 2">
            <a:extLst>
              <a:ext uri="{FF2B5EF4-FFF2-40B4-BE49-F238E27FC236}">
                <a16:creationId xmlns:a16="http://schemas.microsoft.com/office/drawing/2014/main" id="{A4F1FB5B-00E6-A0BE-4EAA-7D2C1CE966C5}"/>
              </a:ext>
            </a:extLst>
          </p:cNvPr>
          <p:cNvSpPr>
            <a:spLocks noGrp="1"/>
          </p:cNvSpPr>
          <p:nvPr>
            <p:ph type="body" idx="1"/>
          </p:nvPr>
        </p:nvSpPr>
        <p:spPr>
          <a:xfrm>
            <a:off x="593186" y="1689708"/>
            <a:ext cx="4895330" cy="580770"/>
          </a:xfrm>
        </p:spPr>
        <p:txBody>
          <a:bodyPr/>
          <a:lstStyle/>
          <a:p>
            <a:r>
              <a:rPr lang="en-IN" dirty="0"/>
              <a:t>Contribution</a:t>
            </a:r>
          </a:p>
        </p:txBody>
      </p:sp>
      <p:sp>
        <p:nvSpPr>
          <p:cNvPr id="4" name="Content Placeholder 3">
            <a:extLst>
              <a:ext uri="{FF2B5EF4-FFF2-40B4-BE49-F238E27FC236}">
                <a16:creationId xmlns:a16="http://schemas.microsoft.com/office/drawing/2014/main" id="{3BBF1DA7-8876-7459-2031-2184E1EA2605}"/>
              </a:ext>
            </a:extLst>
          </p:cNvPr>
          <p:cNvSpPr>
            <a:spLocks noGrp="1"/>
          </p:cNvSpPr>
          <p:nvPr>
            <p:ph sz="half" idx="2"/>
          </p:nvPr>
        </p:nvSpPr>
        <p:spPr>
          <a:xfrm>
            <a:off x="612172" y="2377102"/>
            <a:ext cx="4876344" cy="3411063"/>
          </a:xfrm>
        </p:spPr>
        <p:txBody>
          <a:bodyPr>
            <a:normAutofit fontScale="92500" lnSpcReduction="10000"/>
          </a:bodyPr>
          <a:lstStyle/>
          <a:p>
            <a:pPr>
              <a:lnSpc>
                <a:spcPct val="150000"/>
              </a:lnSpc>
            </a:pPr>
            <a:r>
              <a:rPr lang="en-US" sz="2000" dirty="0"/>
              <a:t>Individuals with non-traditional financial situations, like freelancers and self-employed people, access loans. By considering more than just credit scores and job records, it makes loan approval easier for diverse work styles, bridging the gap between modern financial profiles and traditional banking systems.</a:t>
            </a:r>
            <a:endParaRPr lang="en-IN" sz="2000" dirty="0"/>
          </a:p>
        </p:txBody>
      </p:sp>
      <p:sp>
        <p:nvSpPr>
          <p:cNvPr id="5" name="Text Placeholder 4">
            <a:extLst>
              <a:ext uri="{FF2B5EF4-FFF2-40B4-BE49-F238E27FC236}">
                <a16:creationId xmlns:a16="http://schemas.microsoft.com/office/drawing/2014/main" id="{EB9E6A97-D78B-5B4C-F7C1-B855CC85A4B8}"/>
              </a:ext>
            </a:extLst>
          </p:cNvPr>
          <p:cNvSpPr>
            <a:spLocks noGrp="1"/>
          </p:cNvSpPr>
          <p:nvPr>
            <p:ph type="body" sz="quarter" idx="3"/>
          </p:nvPr>
        </p:nvSpPr>
        <p:spPr>
          <a:xfrm>
            <a:off x="6036594" y="1725595"/>
            <a:ext cx="4895330" cy="544883"/>
          </a:xfrm>
        </p:spPr>
        <p:txBody>
          <a:bodyPr/>
          <a:lstStyle/>
          <a:p>
            <a:r>
              <a:rPr lang="en-IN" dirty="0"/>
              <a:t>Novelty</a:t>
            </a:r>
          </a:p>
        </p:txBody>
      </p:sp>
      <p:sp>
        <p:nvSpPr>
          <p:cNvPr id="10" name="Content Placeholder 9">
            <a:extLst>
              <a:ext uri="{FF2B5EF4-FFF2-40B4-BE49-F238E27FC236}">
                <a16:creationId xmlns:a16="http://schemas.microsoft.com/office/drawing/2014/main" id="{CE5A80A3-C6D4-6DDF-FD6B-8D62A612AE83}"/>
              </a:ext>
            </a:extLst>
          </p:cNvPr>
          <p:cNvSpPr>
            <a:spLocks noGrp="1"/>
          </p:cNvSpPr>
          <p:nvPr>
            <p:ph sz="quarter" idx="4"/>
          </p:nvPr>
        </p:nvSpPr>
        <p:spPr>
          <a:xfrm>
            <a:off x="6036594" y="2416024"/>
            <a:ext cx="4895330" cy="3843682"/>
          </a:xfrm>
        </p:spPr>
        <p:txBody>
          <a:bodyPr>
            <a:normAutofit fontScale="92500" lnSpcReduction="10000"/>
          </a:bodyPr>
          <a:lstStyle/>
          <a:p>
            <a:pPr>
              <a:lnSpc>
                <a:spcPct val="160000"/>
              </a:lnSpc>
            </a:pPr>
            <a:r>
              <a:rPr lang="en-US" sz="2000" dirty="0"/>
              <a:t>This project uses alternative financial data and smart technology to assess loan candidates, going beyond traditional credit scores and job records. It offers a fairer loan process by giving people who don’t fit conventional criteria a chance to get loans.</a:t>
            </a:r>
            <a:endParaRPr lang="en-IN" sz="2000" dirty="0"/>
          </a:p>
        </p:txBody>
      </p:sp>
    </p:spTree>
    <p:extLst>
      <p:ext uri="{BB962C8B-B14F-4D97-AF65-F5344CB8AC3E}">
        <p14:creationId xmlns:p14="http://schemas.microsoft.com/office/powerpoint/2010/main" val="340296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61AD-C741-BB90-9BE4-89A9C7E22A0D}"/>
              </a:ext>
            </a:extLst>
          </p:cNvPr>
          <p:cNvSpPr>
            <a:spLocks noGrp="1"/>
          </p:cNvSpPr>
          <p:nvPr>
            <p:ph type="title"/>
          </p:nvPr>
        </p:nvSpPr>
        <p:spPr>
          <a:xfrm>
            <a:off x="919119" y="408039"/>
            <a:ext cx="10353762" cy="970450"/>
          </a:xfrm>
        </p:spPr>
        <p:txBody>
          <a:bodyPr/>
          <a:lstStyle/>
          <a:p>
            <a:r>
              <a:rPr lang="en-IN" dirty="0"/>
              <a:t>Literature Work, Summary, Research Gap</a:t>
            </a:r>
          </a:p>
        </p:txBody>
      </p:sp>
      <p:sp>
        <p:nvSpPr>
          <p:cNvPr id="3" name="Content Placeholder 2">
            <a:extLst>
              <a:ext uri="{FF2B5EF4-FFF2-40B4-BE49-F238E27FC236}">
                <a16:creationId xmlns:a16="http://schemas.microsoft.com/office/drawing/2014/main" id="{A3207B92-C2AD-AC09-9019-C28934A9EB7F}"/>
              </a:ext>
            </a:extLst>
          </p:cNvPr>
          <p:cNvSpPr>
            <a:spLocks noGrp="1"/>
          </p:cNvSpPr>
          <p:nvPr>
            <p:ph idx="1"/>
          </p:nvPr>
        </p:nvSpPr>
        <p:spPr>
          <a:xfrm>
            <a:off x="452284" y="1504335"/>
            <a:ext cx="11425084" cy="4945626"/>
          </a:xfrm>
        </p:spPr>
        <p:txBody>
          <a:bodyPr>
            <a:normAutofit fontScale="92500" lnSpcReduction="10000"/>
          </a:bodyPr>
          <a:lstStyle/>
          <a:p>
            <a:pPr>
              <a:lnSpc>
                <a:spcPct val="150000"/>
              </a:lnSpc>
            </a:pPr>
            <a:r>
              <a:rPr lang="en-US" dirty="0"/>
              <a:t>Various machine learning techniques, including Decision Tree, Random Forest, and Logistic Regression, improve loan prediction accuracy. GBM helps in credit recovery, and social media data can assess credit scores. These methods aim to reduce risks and simplify loan approvals.</a:t>
            </a:r>
          </a:p>
          <a:p>
            <a:pPr>
              <a:lnSpc>
                <a:spcPct val="150000"/>
              </a:lnSpc>
            </a:pPr>
            <a:r>
              <a:rPr lang="en-US" dirty="0"/>
              <a:t>Machine learning algorithms like Logistic Regression, Random Forest, and GBM improve loan approval predictions. Using data such as spending habits, utility payments, and transaction patterns helps include people without traditional credit histories. These methods promote financial inclusion and ensure transparency with explainable models.</a:t>
            </a:r>
          </a:p>
          <a:p>
            <a:pPr>
              <a:lnSpc>
                <a:spcPct val="150000"/>
              </a:lnSpc>
            </a:pPr>
            <a:r>
              <a:rPr lang="en-US" dirty="0"/>
              <a:t>Traditional loan approval methods rely on credit scores and stable jobs, excluding non-traditional earners. There is limited research integrating alternative financial data like spending patterns and rent payments. Challenges remain in addressing biases and ensuring fairness in decision-making. Current machine learning models also struggle with imbalanced datasets and achieving high recall and AUC-ROC scores.</a:t>
            </a:r>
            <a:endParaRPr lang="en-IN" dirty="0"/>
          </a:p>
        </p:txBody>
      </p:sp>
    </p:spTree>
    <p:extLst>
      <p:ext uri="{BB962C8B-B14F-4D97-AF65-F5344CB8AC3E}">
        <p14:creationId xmlns:p14="http://schemas.microsoft.com/office/powerpoint/2010/main" val="57149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4A91-8756-5E55-F954-B0CA86D26D24}"/>
              </a:ext>
            </a:extLst>
          </p:cNvPr>
          <p:cNvSpPr>
            <a:spLocks noGrp="1"/>
          </p:cNvSpPr>
          <p:nvPr>
            <p:ph type="title"/>
          </p:nvPr>
        </p:nvSpPr>
        <p:spPr>
          <a:xfrm>
            <a:off x="717150" y="347074"/>
            <a:ext cx="10353762" cy="970450"/>
          </a:xfrm>
        </p:spPr>
        <p:txBody>
          <a:bodyPr/>
          <a:lstStyle/>
          <a:p>
            <a:r>
              <a:rPr lang="en-IN" dirty="0"/>
              <a:t>Methodology, Algorithms, Approach</a:t>
            </a:r>
          </a:p>
        </p:txBody>
      </p:sp>
      <p:sp>
        <p:nvSpPr>
          <p:cNvPr id="3" name="Content Placeholder 2">
            <a:extLst>
              <a:ext uri="{FF2B5EF4-FFF2-40B4-BE49-F238E27FC236}">
                <a16:creationId xmlns:a16="http://schemas.microsoft.com/office/drawing/2014/main" id="{F0398F1A-2C5E-EC8B-4360-DA0A86159718}"/>
              </a:ext>
            </a:extLst>
          </p:cNvPr>
          <p:cNvSpPr>
            <a:spLocks noGrp="1"/>
          </p:cNvSpPr>
          <p:nvPr>
            <p:ph idx="1"/>
          </p:nvPr>
        </p:nvSpPr>
        <p:spPr>
          <a:xfrm>
            <a:off x="245806" y="1317524"/>
            <a:ext cx="11690555" cy="5338916"/>
          </a:xfrm>
        </p:spPr>
        <p:txBody>
          <a:bodyPr>
            <a:normAutofit fontScale="47500" lnSpcReduction="20000"/>
          </a:bodyPr>
          <a:lstStyle/>
          <a:p>
            <a:pPr>
              <a:lnSpc>
                <a:spcPct val="150000"/>
              </a:lnSpc>
            </a:pPr>
            <a:r>
              <a:rPr lang="en-US" sz="4200" dirty="0"/>
              <a:t>The researchers designed a system to predict loan approvals without relying on traditional credit scores. A synthetic dataset with 10 financial attributes, like payment history and income stability, was created to train machine learning models. The system was validated using metrics like accuracy, precision, and recall.</a:t>
            </a:r>
          </a:p>
          <a:p>
            <a:pPr>
              <a:lnSpc>
                <a:spcPct val="150000"/>
              </a:lnSpc>
            </a:pPr>
            <a:r>
              <a:rPr lang="en-US" sz="4200" dirty="0"/>
              <a:t>Four algorithms were used: Random Forest, Logistic Regression, K-Nearest Neighbors (KNN), and Naive Bayes. Random Forest was the most accurate, offering high precision and reliability. Other algorithms like Logistic Regression and Naive Bayes provided interpretability and efficiency, while KNN captured complex data patterns but required careful tuning.</a:t>
            </a:r>
          </a:p>
          <a:p>
            <a:pPr>
              <a:lnSpc>
                <a:spcPct val="150000"/>
              </a:lnSpc>
            </a:pPr>
            <a:r>
              <a:rPr lang="en-US" sz="4200" dirty="0"/>
              <a:t>The project followed a structured approach, starting with data preparation and feature selection. Machine learning models were trained and tested, with Random Forest emerging as the best performer. Finally, a user-friendly prototype application was developed to implement the solution practically.</a:t>
            </a:r>
          </a:p>
          <a:p>
            <a:endParaRPr lang="en-IN" dirty="0"/>
          </a:p>
        </p:txBody>
      </p:sp>
    </p:spTree>
    <p:extLst>
      <p:ext uri="{BB962C8B-B14F-4D97-AF65-F5344CB8AC3E}">
        <p14:creationId xmlns:p14="http://schemas.microsoft.com/office/powerpoint/2010/main" val="390398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7008-ED63-7F14-DD0D-289CCB745121}"/>
              </a:ext>
            </a:extLst>
          </p:cNvPr>
          <p:cNvSpPr>
            <a:spLocks noGrp="1"/>
          </p:cNvSpPr>
          <p:nvPr>
            <p:ph type="title"/>
          </p:nvPr>
        </p:nvSpPr>
        <p:spPr>
          <a:xfrm>
            <a:off x="806245" y="452286"/>
            <a:ext cx="10382654" cy="924231"/>
          </a:xfrm>
        </p:spPr>
        <p:txBody>
          <a:bodyPr/>
          <a:lstStyle/>
          <a:p>
            <a:r>
              <a:rPr lang="en-IN" dirty="0"/>
              <a:t>Hardware, Software, Prototype</a:t>
            </a:r>
          </a:p>
        </p:txBody>
      </p:sp>
      <p:sp>
        <p:nvSpPr>
          <p:cNvPr id="3" name="Content Placeholder 2">
            <a:extLst>
              <a:ext uri="{FF2B5EF4-FFF2-40B4-BE49-F238E27FC236}">
                <a16:creationId xmlns:a16="http://schemas.microsoft.com/office/drawing/2014/main" id="{49FB5CD6-4C3B-7214-D67B-2BB23AA08540}"/>
              </a:ext>
            </a:extLst>
          </p:cNvPr>
          <p:cNvSpPr>
            <a:spLocks noGrp="1"/>
          </p:cNvSpPr>
          <p:nvPr>
            <p:ph idx="1"/>
          </p:nvPr>
        </p:nvSpPr>
        <p:spPr>
          <a:xfrm>
            <a:off x="206478" y="1376517"/>
            <a:ext cx="11828206" cy="4866968"/>
          </a:xfrm>
        </p:spPr>
        <p:txBody>
          <a:bodyPr/>
          <a:lstStyle/>
          <a:p>
            <a:pPr>
              <a:lnSpc>
                <a:spcPct val="150000"/>
              </a:lnSpc>
            </a:pPr>
            <a:r>
              <a:rPr lang="en-US" dirty="0"/>
              <a:t>State-of-the-art hardware, including CPU, GPU, RAM, and storage, is essential for efficient data processing, model training, and validation in machine learning tasks. These components handle large data volumes and ensure smooth algorithm performance.</a:t>
            </a:r>
          </a:p>
          <a:p>
            <a:pPr>
              <a:lnSpc>
                <a:spcPct val="150000"/>
              </a:lnSpc>
            </a:pPr>
            <a:r>
              <a:rPr lang="en-US" dirty="0"/>
              <a:t>Key software includes Python programming language and libraries such as scikit-learn, Pandas, and NumPy for data analysis and machine learning. Additional tools like </a:t>
            </a:r>
            <a:r>
              <a:rPr lang="en-US" dirty="0" err="1"/>
              <a:t>Jupyter</a:t>
            </a:r>
            <a:r>
              <a:rPr lang="en-US" dirty="0"/>
              <a:t> Notebook were used for development and testing.</a:t>
            </a:r>
          </a:p>
          <a:p>
            <a:pPr>
              <a:lnSpc>
                <a:spcPct val="150000"/>
              </a:lnSpc>
            </a:pPr>
            <a:r>
              <a:rPr lang="en-US" dirty="0"/>
              <a:t>A user-friendly loan eligibility prediction system was developed, utilizing machine learning models like Random Forest. The prototype assesses applicant data (e.g., payment history, income stability) to provide reliable loan approval predictions.</a:t>
            </a:r>
            <a:endParaRPr lang="en-IN" dirty="0"/>
          </a:p>
        </p:txBody>
      </p:sp>
    </p:spTree>
    <p:extLst>
      <p:ext uri="{BB962C8B-B14F-4D97-AF65-F5344CB8AC3E}">
        <p14:creationId xmlns:p14="http://schemas.microsoft.com/office/powerpoint/2010/main" val="2992561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284</TotalTime>
  <Words>1182</Words>
  <Application>Microsoft Office PowerPoint</Application>
  <PresentationFormat>Widescreen</PresentationFormat>
  <Paragraphs>65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Calisto MT</vt:lpstr>
      <vt:lpstr>Calisto MT (Body)</vt:lpstr>
      <vt:lpstr>Wingdings</vt:lpstr>
      <vt:lpstr>Wingdings 2</vt:lpstr>
      <vt:lpstr>Slate</vt:lpstr>
      <vt:lpstr>Credit Less Loan Approval Predictor</vt:lpstr>
      <vt:lpstr>Table of Content</vt:lpstr>
      <vt:lpstr>Introduction</vt:lpstr>
      <vt:lpstr>Motivation</vt:lpstr>
      <vt:lpstr>Problem Statement</vt:lpstr>
      <vt:lpstr>Contribution and Novelty</vt:lpstr>
      <vt:lpstr>Literature Work, Summary, Research Gap</vt:lpstr>
      <vt:lpstr>Methodology, Algorithms, Approach</vt:lpstr>
      <vt:lpstr>Hardware, Software, Prototype</vt:lpstr>
      <vt:lpstr>Result/Graphs</vt:lpstr>
      <vt:lpstr>PowerPoint Presentation</vt:lpstr>
      <vt:lpstr>Observations</vt:lpstr>
      <vt:lpstr> Issues </vt:lpstr>
      <vt:lpstr>Conclusion and Future Work</vt:lpstr>
      <vt:lpstr>Code/Github Link/Repository</vt:lpstr>
      <vt:lpstr>Total Cost Distribution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Chitra Agrawal</dc:creator>
  <cp:lastModifiedBy>Chitra Agrawal</cp:lastModifiedBy>
  <cp:revision>5</cp:revision>
  <dcterms:created xsi:type="dcterms:W3CDTF">2024-12-09T10:09:32Z</dcterms:created>
  <dcterms:modified xsi:type="dcterms:W3CDTF">2024-12-09T14:56:09Z</dcterms:modified>
</cp:coreProperties>
</file>