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72" r:id="rId6"/>
    <p:sldId id="263" r:id="rId7"/>
    <p:sldId id="264" r:id="rId8"/>
    <p:sldId id="273" r:id="rId9"/>
    <p:sldId id="274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CED40D-A9AB-4257-BD38-9F0713C36264}">
  <a:tblStyle styleId="{D9CED40D-A9AB-4257-BD38-9F0713C362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3046" autoAdjust="0"/>
  </p:normalViewPr>
  <p:slideViewPr>
    <p:cSldViewPr snapToGrid="0">
      <p:cViewPr>
        <p:scale>
          <a:sx n="100" d="100"/>
          <a:sy n="100" d="100"/>
        </p:scale>
        <p:origin x="725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142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08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Android Project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Kanika Bhatia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2110992719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541778" y="1620753"/>
            <a:ext cx="4284472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572000" y="1874850"/>
            <a:ext cx="3853003" cy="2742012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31800" y="215900"/>
            <a:ext cx="655351" cy="70052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31800" y="1292733"/>
            <a:ext cx="655351" cy="699423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31800" y="2370620"/>
            <a:ext cx="655351" cy="700848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31800" y="3449004"/>
            <a:ext cx="655351" cy="700581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213933" y="373341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Topic: Tic Tac Toe Game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32408" y="7758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32408" y="115657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226938" y="145833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work does my app do?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19193" y="224293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Technologies Used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219193" y="253316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tools used to make this app are defined here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30899" y="334910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Working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244083" y="363545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does my App work?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19642" y="346717"/>
            <a:ext cx="471778" cy="331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19642" y="1425709"/>
            <a:ext cx="471778" cy="331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19642" y="2504701"/>
            <a:ext cx="471778" cy="331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19642" y="3583693"/>
            <a:ext cx="471778" cy="331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" name="Google Shape;2130;p37">
            <a:extLst>
              <a:ext uri="{FF2B5EF4-FFF2-40B4-BE49-F238E27FC236}">
                <a16:creationId xmlns:a16="http://schemas.microsoft.com/office/drawing/2014/main" id="{E077E452-373F-AB25-B6CD-F24C1C0B1C0E}"/>
              </a:ext>
            </a:extLst>
          </p:cNvPr>
          <p:cNvGrpSpPr/>
          <p:nvPr/>
        </p:nvGrpSpPr>
        <p:grpSpPr>
          <a:xfrm>
            <a:off x="417445" y="4293834"/>
            <a:ext cx="655351" cy="700581"/>
            <a:chOff x="731647" y="3806675"/>
            <a:chExt cx="635100" cy="734704"/>
          </a:xfrm>
        </p:grpSpPr>
        <p:grpSp>
          <p:nvGrpSpPr>
            <p:cNvPr id="3" name="Google Shape;2131;p37">
              <a:extLst>
                <a:ext uri="{FF2B5EF4-FFF2-40B4-BE49-F238E27FC236}">
                  <a16:creationId xmlns:a16="http://schemas.microsoft.com/office/drawing/2014/main" id="{56DE144D-9F2D-370B-B472-DA57FC79B612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8" name="Google Shape;2132;p37">
                <a:extLst>
                  <a:ext uri="{FF2B5EF4-FFF2-40B4-BE49-F238E27FC236}">
                    <a16:creationId xmlns:a16="http://schemas.microsoft.com/office/drawing/2014/main" id="{2D761E20-7666-4B3C-CDBC-24516F520CF7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33;p37">
                <a:extLst>
                  <a:ext uri="{FF2B5EF4-FFF2-40B4-BE49-F238E27FC236}">
                    <a16:creationId xmlns:a16="http://schemas.microsoft.com/office/drawing/2014/main" id="{4325057B-3DF5-1A49-B03B-147C85CE20AC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134;p37">
              <a:extLst>
                <a:ext uri="{FF2B5EF4-FFF2-40B4-BE49-F238E27FC236}">
                  <a16:creationId xmlns:a16="http://schemas.microsoft.com/office/drawing/2014/main" id="{6B4C030D-3B8A-9C7A-5E54-C40A61C5ACB0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35;p37">
                <a:extLst>
                  <a:ext uri="{FF2B5EF4-FFF2-40B4-BE49-F238E27FC236}">
                    <a16:creationId xmlns:a16="http://schemas.microsoft.com/office/drawing/2014/main" id="{E13BC7AA-DBC0-C088-3BCF-B3AD24E0643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36;p37">
                <a:extLst>
                  <a:ext uri="{FF2B5EF4-FFF2-40B4-BE49-F238E27FC236}">
                    <a16:creationId xmlns:a16="http://schemas.microsoft.com/office/drawing/2014/main" id="{6AEB5036-4F1C-3490-5C5B-FADBFE6EECC3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37;p37">
                <a:extLst>
                  <a:ext uri="{FF2B5EF4-FFF2-40B4-BE49-F238E27FC236}">
                    <a16:creationId xmlns:a16="http://schemas.microsoft.com/office/drawing/2014/main" id="{0ACB24F5-169F-91DF-F914-182AF6D9EEB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50;p37">
            <a:extLst>
              <a:ext uri="{FF2B5EF4-FFF2-40B4-BE49-F238E27FC236}">
                <a16:creationId xmlns:a16="http://schemas.microsoft.com/office/drawing/2014/main" id="{BFF17795-B8DC-26C7-8C7D-9CBBCEEB17C3}"/>
              </a:ext>
            </a:extLst>
          </p:cNvPr>
          <p:cNvSpPr txBox="1">
            <a:spLocks/>
          </p:cNvSpPr>
          <p:nvPr/>
        </p:nvSpPr>
        <p:spPr>
          <a:xfrm>
            <a:off x="509180" y="4429561"/>
            <a:ext cx="471778" cy="33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2145;p37">
            <a:extLst>
              <a:ext uri="{FF2B5EF4-FFF2-40B4-BE49-F238E27FC236}">
                <a16:creationId xmlns:a16="http://schemas.microsoft.com/office/drawing/2014/main" id="{49116484-E0E1-B6B4-0AB8-5B5F77AB4086}"/>
              </a:ext>
            </a:extLst>
          </p:cNvPr>
          <p:cNvSpPr txBox="1">
            <a:spLocks/>
          </p:cNvSpPr>
          <p:nvPr/>
        </p:nvSpPr>
        <p:spPr>
          <a:xfrm>
            <a:off x="1213056" y="4198175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Flowcharts &amp;</a:t>
            </a:r>
            <a:r>
              <a:rPr lang="en-IN" dirty="0"/>
              <a:t>screenshots </a:t>
            </a:r>
          </a:p>
        </p:txBody>
      </p:sp>
      <p:sp>
        <p:nvSpPr>
          <p:cNvPr id="12" name="Google Shape;2146;p37">
            <a:extLst>
              <a:ext uri="{FF2B5EF4-FFF2-40B4-BE49-F238E27FC236}">
                <a16:creationId xmlns:a16="http://schemas.microsoft.com/office/drawing/2014/main" id="{45DF3FD3-2EF0-395B-F5CB-D2829C41BB79}"/>
              </a:ext>
            </a:extLst>
          </p:cNvPr>
          <p:cNvSpPr txBox="1">
            <a:spLocks/>
          </p:cNvSpPr>
          <p:nvPr/>
        </p:nvSpPr>
        <p:spPr>
          <a:xfrm>
            <a:off x="1212181" y="447386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Screenshots of my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Tic Tac Toe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Barlow Semi Condensed" panose="00000506000000000000" pitchFamily="2" charset="0"/>
              </a:rPr>
              <a:t> It </a:t>
            </a:r>
            <a:r>
              <a:rPr lang="en-US" sz="1800" dirty="0">
                <a:solidFill>
                  <a:srgbClr val="202124"/>
                </a:solidFill>
                <a:latin typeface="Barlow Semi Condensed" panose="00000506000000000000" pitchFamily="2" charset="0"/>
              </a:rPr>
              <a:t>is 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a game in which one player draws </a:t>
            </a:r>
            <a:r>
              <a:rPr lang="en-US" sz="1800" b="0" i="0" dirty="0" err="1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Xs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 and another player draws </a:t>
            </a:r>
            <a:r>
              <a:rPr lang="en-US" sz="1800" b="0" i="0" dirty="0" err="1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Os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 inside a set of nine squares and each player tries to be the first to fill a row of squares with either </a:t>
            </a:r>
            <a:r>
              <a:rPr lang="en-US" sz="1800" b="0" i="0" dirty="0" err="1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Xs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 or </a:t>
            </a:r>
            <a:r>
              <a:rPr lang="en-US" sz="1800" b="0" i="0" dirty="0" err="1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Os</a:t>
            </a:r>
            <a:endParaRPr sz="1800" dirty="0">
              <a:latin typeface="Barlow Semi Condensed" panose="00000506000000000000" pitchFamily="2" charset="0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68299-8DBF-8D07-F64B-C0DB4C12E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68" y="750482"/>
            <a:ext cx="1230746" cy="12307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Application</a:t>
            </a:r>
            <a:endParaRPr sz="4400" dirty="0"/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909828" y="1225296"/>
            <a:ext cx="6824472" cy="3695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Game Initialization : It initializes or resets the game state. It clears the board, sets the game as active, and handles the scenario where the computer makes the first move if the player chooses O and plays against the computer.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for Winner : The function checks if any of the winning combinations are met on the current board.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for Draw : It checks if all cells are filled, indicating a draw.</a:t>
            </a:r>
            <a:br>
              <a:rPr lang="en-US" dirty="0"/>
            </a:b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Computer Move :If playing against the computer and it's the computer's turn, then it randomly selects an empty cell for the computer to mark. It then checks for a winner or a draw.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1887225" y="28080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2065349" y="1913245"/>
            <a:ext cx="4468801" cy="2728728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48216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540279" y="1297449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</a:t>
            </a:r>
            <a:endParaRPr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593216" y="1895483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443622" y="1895483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919" y="2139695"/>
            <a:ext cx="2387671" cy="1749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JavaScript script begins with an event listener for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DOMContentLoaded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event. It sets up variables for player sign &amp; opponent selection</a:t>
            </a: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557461" y="1556545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Includes Colours, fonts, and layout of the app.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304800" y="2132849"/>
            <a:ext cx="2070719" cy="1349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dirty="0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It </a:t>
            </a:r>
            <a:r>
              <a:rPr lang="en-US" b="0" i="0" dirty="0">
                <a:solidFill>
                  <a:srgbClr val="040C28"/>
                </a:solidFill>
                <a:effectLst/>
                <a:latin typeface="Barlow Semi Condensed" panose="00000506000000000000" pitchFamily="2" charset="0"/>
              </a:rPr>
              <a:t>defines the meaning and structure of web content.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The board consists of nine cells, initially empty.</a:t>
            </a:r>
            <a:endParaRPr dirty="0">
              <a:solidFill>
                <a:schemeClr val="tx1"/>
              </a:solidFill>
              <a:latin typeface="Barlow Semi Condensed" panose="00000506000000000000" pitchFamily="2" charset="0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1165146" y="1791055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255975" y="1199862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7324056" y="1863994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372C6-8F28-DDBB-7DB7-5DBE4B69FB6F}"/>
              </a:ext>
            </a:extLst>
          </p:cNvPr>
          <p:cNvSpPr txBox="1"/>
          <p:nvPr/>
        </p:nvSpPr>
        <p:spPr>
          <a:xfrm>
            <a:off x="1149350" y="989741"/>
            <a:ext cx="5314950" cy="4499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Player Selection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: The player can choose their sign (X or O).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Opponent Selection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: The player can choose to play against another human or a computer.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Dynamic Board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: The game board is dynamically created with clickable cells.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Game Logic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: After each move, the game checks for a winner or a draw.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Computer Opponent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: If the player chooses to play against the computer, the computer makes random moves.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" sz="1600" b="1" dirty="0">
                <a:solidFill>
                  <a:schemeClr val="tx1"/>
                </a:solidFill>
                <a:latin typeface="Barlow Semi Condensed" panose="00000506000000000000" pitchFamily="2" charset="0"/>
              </a:rPr>
              <a:t> Offline Accessibility (APK):</a:t>
            </a:r>
            <a:r>
              <a:rPr lang="en" sz="1600" dirty="0">
                <a:solidFill>
                  <a:schemeClr val="tx1"/>
                </a:solidFill>
                <a:latin typeface="Barlow Semi Condensed" panose="00000506000000000000" pitchFamily="2" charset="0"/>
              </a:rPr>
              <a:t>In the APK version, users can access the portfolio even without an internet connection.</a:t>
            </a:r>
          </a:p>
          <a:p>
            <a:pPr algn="l"/>
            <a:endParaRPr lang="en-US" sz="1600" b="0" i="0" dirty="0"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>
              <a:lnSpc>
                <a:spcPct val="114999"/>
              </a:lnSpc>
            </a:pPr>
            <a:endParaRPr lang="en" dirty="0">
              <a:latin typeface="Barlow Semi Condensed" panose="00000506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97EFE-A45C-B306-B4F7-FD291A370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5" b="54519"/>
          <a:stretch/>
        </p:blipFill>
        <p:spPr>
          <a:xfrm>
            <a:off x="3414637" y="2648712"/>
            <a:ext cx="2314575" cy="2156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BF1820-79EA-CF65-A66F-CE579C25ED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1" b="33926"/>
          <a:stretch/>
        </p:blipFill>
        <p:spPr>
          <a:xfrm>
            <a:off x="5898832" y="1028700"/>
            <a:ext cx="2314575" cy="3176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B14FF-BCA1-FCA0-303F-C9EDD6DAAE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5" b="56741"/>
          <a:stretch/>
        </p:blipFill>
        <p:spPr>
          <a:xfrm>
            <a:off x="1015252" y="1028700"/>
            <a:ext cx="2314575" cy="215646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1495918-4482-9554-7EC9-F58D83428629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2522697" y="2835002"/>
            <a:ext cx="541782" cy="1242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EA9F31-F21F-6851-3737-AB85A84D134D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859712" y="1609593"/>
            <a:ext cx="751332" cy="1326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44E04-652B-3AF8-4BEA-34B62DAA8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01" b="35703"/>
          <a:stretch/>
        </p:blipFill>
        <p:spPr>
          <a:xfrm>
            <a:off x="5273992" y="1409700"/>
            <a:ext cx="2314575" cy="3101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B2CDFB-17F2-D2BB-0E27-D20F24E84F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04" b="36000"/>
          <a:stretch/>
        </p:blipFill>
        <p:spPr>
          <a:xfrm>
            <a:off x="1823475" y="1409700"/>
            <a:ext cx="2314575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4277115" y="36118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F</a:t>
            </a:r>
            <a:br>
              <a:rPr lang="pt-BR" sz="3200" dirty="0"/>
            </a:br>
            <a:r>
              <a:rPr lang="pt-BR" sz="3200" dirty="0"/>
              <a:t>L</a:t>
            </a:r>
            <a:br>
              <a:rPr lang="pt-BR" sz="3200" dirty="0"/>
            </a:br>
            <a:r>
              <a:rPr lang="pt-BR" sz="3200" dirty="0"/>
              <a:t>O</a:t>
            </a:r>
            <a:br>
              <a:rPr lang="pt-BR" sz="3200" dirty="0"/>
            </a:br>
            <a:r>
              <a:rPr lang="pt-BR" sz="3200" dirty="0"/>
              <a:t>W</a:t>
            </a:r>
            <a:br>
              <a:rPr lang="pt-BR" sz="3200" dirty="0"/>
            </a:br>
            <a:r>
              <a:rPr lang="pt-BR" sz="3200" dirty="0"/>
              <a:t>C</a:t>
            </a:r>
            <a:br>
              <a:rPr lang="pt-BR" sz="3200" dirty="0"/>
            </a:br>
            <a:r>
              <a:rPr lang="pt-BR" sz="3200" dirty="0"/>
              <a:t>H</a:t>
            </a:r>
            <a:br>
              <a:rPr lang="pt-BR" sz="3200" dirty="0"/>
            </a:br>
            <a:r>
              <a:rPr lang="pt-BR" sz="3200" dirty="0"/>
              <a:t>A</a:t>
            </a:r>
            <a:br>
              <a:rPr lang="pt-BR" sz="3200" dirty="0"/>
            </a:br>
            <a:r>
              <a:rPr lang="pt-BR" sz="3200" dirty="0"/>
              <a:t>R</a:t>
            </a:r>
            <a:br>
              <a:rPr lang="pt-BR" sz="3200" dirty="0"/>
            </a:br>
            <a:r>
              <a:rPr lang="pt-BR" sz="3200" dirty="0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8F3EC-F787-B85F-0CB7-3ADDA0A7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68" y="0"/>
            <a:ext cx="5399878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29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406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Barlow Semi Condensed</vt:lpstr>
      <vt:lpstr>Barlow Semi Condensed Medium</vt:lpstr>
      <vt:lpstr>Fjalla One</vt:lpstr>
      <vt:lpstr>Söhne</vt:lpstr>
      <vt:lpstr>Technology Consulting by Slidesgo</vt:lpstr>
      <vt:lpstr>Android Project</vt:lpstr>
      <vt:lpstr>Table of Contents</vt:lpstr>
      <vt:lpstr>Tic Tac Toe</vt:lpstr>
      <vt:lpstr>Application</vt:lpstr>
      <vt:lpstr>Technologies Used</vt:lpstr>
      <vt:lpstr>Working</vt:lpstr>
      <vt:lpstr>Screenshots</vt:lpstr>
      <vt:lpstr>Screenshots</vt:lpstr>
      <vt:lpstr>F L O W C H A R 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</dc:title>
  <dc:creator>Kanika Bhatia</dc:creator>
  <cp:lastModifiedBy>Kanika Bhatia</cp:lastModifiedBy>
  <cp:revision>2</cp:revision>
  <dcterms:modified xsi:type="dcterms:W3CDTF">2023-12-02T04:53:58Z</dcterms:modified>
</cp:coreProperties>
</file>