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02" r:id="rId3"/>
    <p:sldId id="298" r:id="rId4"/>
    <p:sldId id="303" r:id="rId5"/>
    <p:sldId id="295" r:id="rId6"/>
    <p:sldId id="269" r:id="rId7"/>
    <p:sldId id="270" r:id="rId8"/>
    <p:sldId id="271" r:id="rId9"/>
    <p:sldId id="272" r:id="rId10"/>
    <p:sldId id="273" r:id="rId11"/>
    <p:sldId id="315" r:id="rId12"/>
    <p:sldId id="314" r:id="rId13"/>
    <p:sldId id="267" r:id="rId14"/>
    <p:sldId id="323" r:id="rId15"/>
    <p:sldId id="325" r:id="rId16"/>
    <p:sldId id="324" r:id="rId17"/>
    <p:sldId id="301" r:id="rId18"/>
    <p:sldId id="335" r:id="rId19"/>
    <p:sldId id="340" r:id="rId20"/>
    <p:sldId id="326" r:id="rId21"/>
    <p:sldId id="329" r:id="rId22"/>
    <p:sldId id="328" r:id="rId23"/>
    <p:sldId id="327" r:id="rId24"/>
    <p:sldId id="336" r:id="rId25"/>
    <p:sldId id="305" r:id="rId26"/>
    <p:sldId id="300" r:id="rId27"/>
    <p:sldId id="313" r:id="rId28"/>
    <p:sldId id="261" r:id="rId29"/>
    <p:sldId id="262" r:id="rId30"/>
    <p:sldId id="304" r:id="rId31"/>
    <p:sldId id="263" r:id="rId32"/>
    <p:sldId id="338" r:id="rId33"/>
    <p:sldId id="310" r:id="rId34"/>
    <p:sldId id="275" r:id="rId35"/>
    <p:sldId id="318" r:id="rId36"/>
    <p:sldId id="317" r:id="rId37"/>
    <p:sldId id="276" r:id="rId38"/>
    <p:sldId id="306" r:id="rId39"/>
    <p:sldId id="278" r:id="rId40"/>
    <p:sldId id="307" r:id="rId41"/>
    <p:sldId id="287" r:id="rId42"/>
    <p:sldId id="288" r:id="rId43"/>
    <p:sldId id="289" r:id="rId44"/>
    <p:sldId id="333" r:id="rId45"/>
    <p:sldId id="334" r:id="rId46"/>
    <p:sldId id="339" r:id="rId47"/>
    <p:sldId id="332" r:id="rId48"/>
    <p:sldId id="308" r:id="rId49"/>
    <p:sldId id="311" r:id="rId50"/>
    <p:sldId id="331" r:id="rId51"/>
    <p:sldId id="312" r:id="rId52"/>
    <p:sldId id="309" r:id="rId53"/>
    <p:sldId id="292" r:id="rId54"/>
    <p:sldId id="293" r:id="rId55"/>
    <p:sldId id="321" r:id="rId56"/>
    <p:sldId id="320" r:id="rId57"/>
    <p:sldId id="319" r:id="rId58"/>
    <p:sldId id="32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>
      <p:cViewPr varScale="1">
        <p:scale>
          <a:sx n="74" d="100"/>
          <a:sy n="74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C085-258C-4E6F-9065-AD4DDDC025DA}" type="datetimeFigureOut">
              <a:rPr lang="en-US" smtClean="0"/>
              <a:t>25/08/2018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E57C-D008-46C7-B47F-2860178A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080/" TargetMode="External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1338" y="685800"/>
            <a:ext cx="56737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Course Outline Day 1</a:t>
            </a:r>
          </a:p>
          <a:p>
            <a:pPr>
              <a:defRPr/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-473075" y="3014662"/>
            <a:ext cx="355917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2573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Project Structuring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Select Frame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Upload File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Select Windows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Alert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RF Command Line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Create Custom Lib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Script Control Flow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Advance Data Management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Data Driven Test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API Test</a:t>
            </a:r>
          </a:p>
          <a:p>
            <a:pPr lvl="2" eaLnBrk="1" hangingPunct="1">
              <a:buFont typeface="Arial" pitchFamily="34" charset="0"/>
              <a:buChar char="•"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438400" y="3001962"/>
            <a:ext cx="315810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2573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lvl="2" eaLnBrk="1" hangingPunct="1"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</a:rPr>
              <a:t>Locating Element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HTML</a:t>
            </a:r>
            <a:endParaRPr lang="en-US" sz="1600" dirty="0"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Basic </a:t>
            </a:r>
            <a:r>
              <a:rPr lang="en-US" sz="1600" dirty="0" err="1" smtClean="0">
                <a:latin typeface="Calibri" pitchFamily="34" charset="0"/>
              </a:rPr>
              <a:t>Xpath</a:t>
            </a:r>
            <a:endParaRPr lang="en-US" sz="1600" dirty="0"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Advance </a:t>
            </a:r>
            <a:r>
              <a:rPr lang="en-US" sz="1600" dirty="0" err="1" smtClean="0">
                <a:latin typeface="Calibri" pitchFamily="34" charset="0"/>
              </a:rPr>
              <a:t>Xpath</a:t>
            </a:r>
            <a:endParaRPr lang="en-US" sz="1600" dirty="0">
              <a:latin typeface="Calibri" pitchFamily="34" charset="0"/>
            </a:endParaRPr>
          </a:p>
          <a:p>
            <a:pPr eaLnBrk="1" hangingPunct="1"/>
            <a:endParaRPr lang="en-US" sz="2400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5486400" y="3014662"/>
            <a:ext cx="34290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2573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714500" indent="-3429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lvl="2" eaLnBrk="1" hangingPunct="1"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Jenkins</a:t>
            </a:r>
            <a:endParaRPr lang="en-US" sz="1600" dirty="0"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Introduction 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600" dirty="0">
                <a:latin typeface="Calibri" pitchFamily="34" charset="0"/>
              </a:rPr>
              <a:t>Installation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Run RF</a:t>
            </a:r>
            <a:endParaRPr lang="en-US" sz="1600" dirty="0"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Send Email</a:t>
            </a:r>
            <a:endParaRPr lang="en-US" sz="1600" dirty="0">
              <a:latin typeface="Calibri" pitchFamily="34" charset="0"/>
            </a:endParaRPr>
          </a:p>
          <a:p>
            <a:pPr lvl="3" eaLnBrk="1" hangingPunct="1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Custom Email  Template</a:t>
            </a:r>
            <a:endParaRPr lang="en-US" sz="1600" dirty="0">
              <a:latin typeface="Calibri" pitchFamily="34" charset="0"/>
            </a:endParaRPr>
          </a:p>
          <a:p>
            <a:pPr eaLnBrk="1" hangingPunct="1"/>
            <a:endParaRPr lang="en-US" sz="24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8405"/>
            <a:ext cx="509069" cy="70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6562"/>
            <a:ext cx="979487" cy="115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70" y="2098406"/>
            <a:ext cx="572594" cy="7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Partial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Starts with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=//input[@type=‘submit-123456’]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=//input[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starts-with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(@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type,’submit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’)]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Contains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=//input[@type=‘123456-submit-999’]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=//input[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contains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(@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type,’submit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’)]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=//a[contains(text(),’full or partial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’)]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=//a[contains(.,’full or partial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text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’)]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lang="en-US" sz="3000" b="1" dirty="0" err="1" smtClean="0">
                <a:latin typeface="Arial" pitchFamily="34" charset="0"/>
                <a:cs typeface="Arial" pitchFamily="34" charset="0"/>
              </a:rPr>
              <a:t>Xpath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Example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Any html tag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//*[@attribute name ='attribute value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more than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one element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//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htmltag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[@attribute name='attribute value' and @attribute name='attribute value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last element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//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htmltag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[@attribute name='attribute value'][last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()]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Duplicate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element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/descendant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htmltag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[@attribute name='attribute value'][2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Exactly text match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htmltag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[text()=‘exact text’]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Helping Tools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Helping Tools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ChroPath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Chrome extension for get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relative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xpath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absolute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xpath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Robotcorder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Robotcorder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generates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RobotFramework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test script by recording user interactions and scanning the html 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295400"/>
            <a:ext cx="21431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3" y="3088917"/>
            <a:ext cx="24860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 Frame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Framework: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Select Frame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your html page have the frame, first you need to select frame by using “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 Frame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Keywords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from Selenium2Library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Select Frame works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both with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frames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iframes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“Unselect Frame”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Keyword 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cancel the frame selection and return to the main frame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Upload 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Framework: Upload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You can use “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Choose File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 Keywords from Selenium2Library for upload file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Choose File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=//input[@id='j_id0:frm:csvFile’]  E:\\data.csv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0BCA065-C687-435B-8A9D-021A04176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16845"/>
            <a:ext cx="4626989" cy="12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797"/>
            <a:ext cx="9144000" cy="46922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Lab 1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Helping Tools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Selenium IDE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Selenium Record and Playback tool for ease of getting acquainted with Selenium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WebDriver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Robotframework-DebugLibrary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debug library for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RobotFramework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which can be used as an interactive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shell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also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24669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Structuring</a:t>
            </a:r>
          </a:p>
        </p:txBody>
      </p:sp>
    </p:spTree>
    <p:extLst>
      <p:ext uri="{BB962C8B-B14F-4D97-AF65-F5344CB8AC3E}">
        <p14:creationId xmlns:p14="http://schemas.microsoft.com/office/powerpoint/2010/main" val="24500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Select Windows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Framework: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Select Window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You can use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 Window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Keywords from Selenium2Library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browser window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69487"/>
            <a:ext cx="2895600" cy="273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80632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Alert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Framework: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Alert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You can use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Handle Alert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Keywords from Selenium2Library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handles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current alert and returns its message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4572000" cy="314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124200"/>
            <a:ext cx="8058150" cy="24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797"/>
            <a:ext cx="9144000" cy="46922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Lab 2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 Framework Command Line</a:t>
            </a:r>
          </a:p>
        </p:txBody>
      </p:sp>
    </p:spTree>
    <p:extLst>
      <p:ext uri="{BB962C8B-B14F-4D97-AF65-F5344CB8AC3E}">
        <p14:creationId xmlns:p14="http://schemas.microsoft.com/office/powerpoint/2010/main" val="24746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Advanced Command Line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outputdir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(-d)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defines where to create output files.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robot -d results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test\suite1.robot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reporttitle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sets a title for the generated test report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robot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reporttitle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“Aloha Report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logtitle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sets a title for the generated test log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robot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--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logtitle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“Aloha Log”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--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timestameoutputs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(-T)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prevents result/log overwriting. Preserve multiple result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robot --d results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timestampoutputs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2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Re-executing failed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Re-executing failed tests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(--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rerunfailed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appeared in Robot Framework 2.8. And since version 2.8.4 a new option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(--merge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was added 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rebot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to merge output from different runs.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first execute all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test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robot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--output original.xml tests </a:t>
            </a:r>
            <a:endParaRPr lang="en-US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then re-execute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failing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robot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1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rerunfailed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original.xml --output rerun.xml tests </a:t>
            </a:r>
            <a:endParaRPr lang="en-US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finally merge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reports</a:t>
            </a:r>
          </a:p>
          <a:p>
            <a:pPr lvl="2">
              <a:lnSpc>
                <a:spcPct val="150000"/>
              </a:lnSpc>
            </a:pPr>
            <a:r>
              <a:rPr lang="en-US" sz="1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rebot</a:t>
            </a: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--merge original.xml rerun.xml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Randomizing Script Execution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Script files normally execute in alpha order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use the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--randomize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command flag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suites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Get More Detailed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Log have a default log level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This can be changed several ways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Command Line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en-US" sz="1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loglevel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(-L)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debug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Project Structuring: Example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CAB5FB1C-E97A-4FAE-BE41-9020D2EB3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63" y="1600200"/>
            <a:ext cx="4695937" cy="1793270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E7784F5-D686-4849-BC9A-D6E22FFB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5197"/>
            <a:ext cx="2743200" cy="36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Custom Library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Create a Custom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Robot Framework does so much!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you need something specific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 module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Add method(s) – Underscores for spaces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Declare the Library at the top of script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Call the method as a keyword</a:t>
            </a:r>
          </a:p>
        </p:txBody>
      </p:sp>
    </p:spTree>
    <p:extLst>
      <p:ext uri="{BB962C8B-B14F-4D97-AF65-F5344CB8AC3E}">
        <p14:creationId xmlns:p14="http://schemas.microsoft.com/office/powerpoint/2010/main" val="18789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797"/>
            <a:ext cx="9144000" cy="46922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Lab 3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Script Control Flow</a:t>
            </a:r>
          </a:p>
        </p:txBody>
      </p:sp>
    </p:spTree>
    <p:extLst>
      <p:ext uri="{BB962C8B-B14F-4D97-AF65-F5344CB8AC3E}">
        <p14:creationId xmlns:p14="http://schemas.microsoft.com/office/powerpoint/2010/main" val="31485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Setup and Teardown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Setup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teardown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are just normal keywords with possible arguments. Not only test cases but also test suites can have a setup and a teardown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" y="3048000"/>
            <a:ext cx="717796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Setup and Teardown (Cont.)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Setup and teardown are always a single keyword. If you need to take care of multiple separate tasks, it is possible to create higher-level user keywords for that purpose.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 alternative solution is executing multiple keywords using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BuiltIn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 Run Keywords.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40" y="3988816"/>
            <a:ext cx="6936860" cy="26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IF ELSE – Making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Test a condition and take the correction action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BuiltIn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library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Run Keyword If ${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Myvalue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} == “Some data” Keyword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also have and Else If clause (multiple!)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also have an Else clause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Allows us to repeat things over and over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“Stress test” an application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Walk through lists and perform actions with each item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Repeat actions with different values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Perform mathematically sequenced algorithms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Always begin with :FOR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Loop through a range of numbers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Loop over a list of items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Optionally, can Repeat Keyword 5 times </a:t>
            </a:r>
            <a:r>
              <a:rPr lang="en-US" sz="2400">
                <a:latin typeface="Arial" pitchFamily="34" charset="0"/>
                <a:cs typeface="Arial" pitchFamily="34" charset="0"/>
              </a:rPr>
              <a:t>A Keyword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Advance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44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type of variable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Similar to a list (holds many items)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Instead of accessing via numerical index, use meaningful names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Uses: URLs for SUT, Attributes of a users, etc.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Referred to in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Collections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library and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BuiltIn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library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Lots of possible keywords!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be created in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*** Variables ***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section or locally via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Create Dictionary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keyword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&amp;{MY_LIST} or &amp;{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} or &amp;{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my_list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&amp;{TEST_USER}  FirstName=Maria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LastName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=DB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Using: &amp;{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TEST_USER.FirstName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Locator</a:t>
            </a:r>
          </a:p>
        </p:txBody>
      </p:sp>
    </p:spTree>
    <p:extLst>
      <p:ext uri="{BB962C8B-B14F-4D97-AF65-F5344CB8AC3E}">
        <p14:creationId xmlns:p14="http://schemas.microsoft.com/office/powerpoint/2010/main" val="18894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Driven Test</a:t>
            </a:r>
          </a:p>
        </p:txBody>
      </p:sp>
    </p:spTree>
    <p:extLst>
      <p:ext uri="{BB962C8B-B14F-4D97-AF65-F5344CB8AC3E}">
        <p14:creationId xmlns:p14="http://schemas.microsoft.com/office/powerpoint/2010/main" val="39407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Data Driven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Overview &amp; Demo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Approaches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Built-In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Excel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 file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Why Data-Driven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Examine how different “set” of data will perform in the same test procedure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Login “Negative” testing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Valid email, invalid password = Error msg 1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Valid email, blank password = Error msg 2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Blank email, blank password = Error msg 3 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Unregistered email, valid password = Error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4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Build-In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Create a Keyword with the common steps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Either in the Tests file or the App keyword file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 has [Arguments] to catch the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Add [Test Template] to the test case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Associates the keyword having common steps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Add data rows to the test case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These will be passed into keyword [Arguments]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Custom Method with Excel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 Test Data in Excel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Custom Library and Keyword to Read Data from Excel file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Call Keyword in Test Suite or Test Case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Custom Method with Excel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Required lib for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customexcellibrary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openpyxl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==2.2.2 \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pyexcel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==0.2.0 \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pyexcel-io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==0.1.0 \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pyexcel-xls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==0.1.0 \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pyexcel-xlsx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==0.1.0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797"/>
            <a:ext cx="9144000" cy="469220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Lab 4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 Lightning Experience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Service/</a:t>
            </a:r>
            <a:r>
              <a:rPr lang="en-US" dirty="0" smtClean="0">
                <a:solidFill>
                  <a:schemeClr val="bg1"/>
                </a:solidFill>
              </a:rPr>
              <a:t>API </a:t>
            </a:r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41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1" y="530106"/>
            <a:ext cx="4088321" cy="7225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Software Testing - Pyramid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43350" y="2322060"/>
            <a:ext cx="1628775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2725" y="1998895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100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Test Cases</a:t>
            </a:r>
            <a:endParaRPr lang="th-TH" dirty="0">
              <a:latin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59729" y="5656825"/>
            <a:ext cx="129294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1712" y="5376868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10,000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Test Cases</a:t>
            </a:r>
            <a:endParaRPr lang="th-TH" dirty="0"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73173" y="5244744"/>
            <a:ext cx="1021433" cy="954795"/>
            <a:chOff x="9047225" y="5512935"/>
            <a:chExt cx="1361910" cy="95479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6656" y="5512935"/>
              <a:ext cx="647018" cy="64701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047225" y="6159953"/>
              <a:ext cx="136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eveloper</a:t>
              </a:r>
              <a:endParaRPr lang="th-TH" sz="1400" dirty="0">
                <a:latin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41515" y="1809441"/>
            <a:ext cx="723294" cy="902041"/>
            <a:chOff x="8956032" y="1858427"/>
            <a:chExt cx="964392" cy="90204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32" y="1858427"/>
              <a:ext cx="867641" cy="65073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025307" y="2452691"/>
              <a:ext cx="89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Tester</a:t>
              </a:r>
              <a:endParaRPr lang="th-TH" sz="1400" dirty="0">
                <a:latin typeface="Arial" pitchFamily="34" charset="0"/>
              </a:endParaRPr>
            </a:p>
          </p:txBody>
        </p:sp>
      </p:grpSp>
      <p:cxnSp>
        <p:nvCxnSpPr>
          <p:cNvPr id="38" name="Straight Arrow Connector 37"/>
          <p:cNvCxnSpPr>
            <a:endCxn id="39" idx="1"/>
          </p:cNvCxnSpPr>
          <p:nvPr/>
        </p:nvCxnSpPr>
        <p:spPr>
          <a:xfrm>
            <a:off x="3857625" y="4500200"/>
            <a:ext cx="1610917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8542" y="4177035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1000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Test Cases</a:t>
            </a:r>
            <a:endParaRPr lang="th-TH" dirty="0">
              <a:latin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761718" y="3911958"/>
            <a:ext cx="772682" cy="1087937"/>
            <a:chOff x="8956032" y="1858427"/>
            <a:chExt cx="867641" cy="94172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32" y="1858427"/>
              <a:ext cx="867641" cy="65073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038540" y="2533738"/>
              <a:ext cx="753842" cy="26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Tester</a:t>
              </a:r>
              <a:endParaRPr lang="th-TH" sz="1400" dirty="0">
                <a:latin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73172" y="4051742"/>
            <a:ext cx="1021433" cy="954795"/>
            <a:chOff x="9047225" y="5512935"/>
            <a:chExt cx="1361910" cy="95479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6656" y="5512935"/>
              <a:ext cx="647018" cy="64701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047225" y="6159953"/>
              <a:ext cx="136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eveloper</a:t>
              </a:r>
              <a:endParaRPr lang="th-TH" sz="1400" dirty="0">
                <a:latin typeface="Arial" pitchFamily="34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317838" y="3530378"/>
            <a:ext cx="2290104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8542" y="320721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100 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Test Cases</a:t>
            </a:r>
            <a:endParaRPr lang="th-TH" dirty="0">
              <a:latin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752840" y="3017760"/>
            <a:ext cx="735541" cy="902041"/>
            <a:chOff x="8956032" y="1858427"/>
            <a:chExt cx="980721" cy="902041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32" y="1858427"/>
              <a:ext cx="867641" cy="65073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9041636" y="2452691"/>
              <a:ext cx="89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Tester</a:t>
              </a:r>
              <a:endParaRPr lang="th-TH" sz="1400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8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HTML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Defines the contents of a web page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Tags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Provide sematic meaning about the document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Delimiters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that mark the beginning and end of content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head(1), body(1), header, article, section, div, p, span, ul, li, table, footer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Looks line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&lt;body&gt;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some stuff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&lt;/body&gt;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img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src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=“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”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/&gt;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Attributes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Official: id, title, name,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scr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type, class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Custom: use data-some-attributes=‘some value’</a:t>
            </a:r>
          </a:p>
        </p:txBody>
      </p:sp>
    </p:spTree>
    <p:extLst>
      <p:ext uri="{BB962C8B-B14F-4D97-AF65-F5344CB8AC3E}">
        <p14:creationId xmlns:p14="http://schemas.microsoft.com/office/powerpoint/2010/main" val="33885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Postman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API Test tools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Available on Mac, Windows and Linux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Windows installation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Download the setup file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Run the installer</a:t>
            </a:r>
          </a:p>
          <a:p>
            <a:pPr lvl="2"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016602"/>
            <a:ext cx="2085975" cy="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Library for API Test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Robot Framework’s library for testing API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SOAP-based web services</a:t>
            </a:r>
          </a:p>
          <a:p>
            <a:pPr lvl="2">
              <a:lnSpc>
                <a:spcPct val="150000"/>
              </a:lnSpc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SudsLibrary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RESTFul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API</a:t>
            </a:r>
          </a:p>
          <a:p>
            <a:pPr lvl="2">
              <a:lnSpc>
                <a:spcPct val="150000"/>
              </a:lnSpc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RequestsLibrary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" y="2895600"/>
            <a:ext cx="4764027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6" y="5522833"/>
            <a:ext cx="5561529" cy="10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66D3F6-82D5-437B-AC00-2DDC88D2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Jenkins + Robot Framework</a:t>
            </a:r>
          </a:p>
        </p:txBody>
      </p:sp>
    </p:spTree>
    <p:extLst>
      <p:ext uri="{BB962C8B-B14F-4D97-AF65-F5344CB8AC3E}">
        <p14:creationId xmlns:p14="http://schemas.microsoft.com/office/powerpoint/2010/main" val="22940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What is Jenkins?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Jenkins is a open source automation server which can be used to automate all sorts of tasks related to building, testing, and delivering or deploying software.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8" y="4572000"/>
            <a:ext cx="8810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Setup Jenkins for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Robot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Jenkins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Download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jenkins.war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2"/>
              </a:rPr>
              <a:t>https://jenkins.io/download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Start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jenkins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“java -jar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jenkins.war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https://localhost:8080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Install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Plugin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menu: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Manage Jenkins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Manage Plugins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Available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tab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select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Robot Framework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plugin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Search and select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File System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SCM plugin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Click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Install without restart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Create Jenkins Jobs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Jenkins Job for Execute Robot Framework Script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Item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Enter item name, select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Free Style project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button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Configure Jenkins job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Create Jenkins Jobs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Configure Job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Source Code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Management</a:t>
            </a:r>
          </a:p>
          <a:p>
            <a:pPr lvl="1">
              <a:lnSpc>
                <a:spcPct val="150000"/>
              </a:lnSpc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Build</a:t>
            </a: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Post-build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Actions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3810000"/>
            <a:ext cx="2895600" cy="993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2347992"/>
            <a:ext cx="2814637" cy="100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20" y="5334000"/>
            <a:ext cx="2747962" cy="9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Jenkins Jobs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Send Email Result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Configure Jenkins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Editable Email Notification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Go to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Management Jenkins -&gt; Configure System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SMTP server from Extended E-mail Notification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Update Jenkins Job to Send the E-mail output file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Jenkins Jobs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Send Email Template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Configure email template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Create email-templates under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jenkis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home folder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Copy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robot_result.groovy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email-templates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folder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Example: 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:\Users\itsara.th\.jenkins\email-templates\robot_result.groovy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Update Jenkins Job to Send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email template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2400"/>
            <a:ext cx="4572000" cy="27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Locator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HTML 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TheId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HTML Name		</a:t>
            </a:r>
            <a:r>
              <a:rPr lang="th-TH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name=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Name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Link Text		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link=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Your Link Text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Partial Link Text	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partial link=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Link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Click Link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=//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a[@id=‘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2877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Advance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Basic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Xpath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Using parent/child/sibling relationships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Absolute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Relative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Finding elements by partial values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Start with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Contains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Basic 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Xpath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basic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syntax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//Tag[attribute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=‘some value’]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 syntax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Click Element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=//a[@id=‘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Try it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Experiment with a variety of tags &amp; attributes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Watch the bottom left to see how many items are found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Warning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Finding a unique locator doesn’t mean it will work in in your script!</a:t>
            </a:r>
          </a:p>
        </p:txBody>
      </p:sp>
    </p:spTree>
    <p:extLst>
      <p:ext uri="{BB962C8B-B14F-4D97-AF65-F5344CB8AC3E}">
        <p14:creationId xmlns:p14="http://schemas.microsoft.com/office/powerpoint/2010/main" val="2801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Arial" pitchFamily="34" charset="0"/>
                <a:cs typeface="Arial" pitchFamily="34" charset="0"/>
              </a:rPr>
              <a:t>Using Parent, Child, Sibling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Absolute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div[@id=‘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DetailPage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’]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Relative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=//div[@id=‘nav-search’]/form/div[2]/div/input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xpath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=//div[@class=‘nav-search’]//input</a:t>
            </a:r>
          </a:p>
        </p:txBody>
      </p:sp>
    </p:spTree>
    <p:extLst>
      <p:ext uri="{BB962C8B-B14F-4D97-AF65-F5344CB8AC3E}">
        <p14:creationId xmlns:p14="http://schemas.microsoft.com/office/powerpoint/2010/main" val="8978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1545</Words>
  <Application>Microsoft Office PowerPoint</Application>
  <PresentationFormat>On-screen Show (4:3)</PresentationFormat>
  <Paragraphs>322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Project Structuring</vt:lpstr>
      <vt:lpstr>Project Structuring: Example</vt:lpstr>
      <vt:lpstr>Web Locator</vt:lpstr>
      <vt:lpstr>HTML Overview</vt:lpstr>
      <vt:lpstr>Locator Strategies</vt:lpstr>
      <vt:lpstr>Advance Locators</vt:lpstr>
      <vt:lpstr>Basic Xpath</vt:lpstr>
      <vt:lpstr>Using Parent, Child, Sibling Relationships</vt:lpstr>
      <vt:lpstr>Partial Locators</vt:lpstr>
      <vt:lpstr>More Xpath Example</vt:lpstr>
      <vt:lpstr>Helping Tools</vt:lpstr>
      <vt:lpstr>Helping Tools</vt:lpstr>
      <vt:lpstr>Select Frame</vt:lpstr>
      <vt:lpstr>Robot Framework: Select Frame</vt:lpstr>
      <vt:lpstr>Upload File</vt:lpstr>
      <vt:lpstr>Robot Framework: Upload Files</vt:lpstr>
      <vt:lpstr>Lab 1</vt:lpstr>
      <vt:lpstr>Helping Tools</vt:lpstr>
      <vt:lpstr>Select Windows</vt:lpstr>
      <vt:lpstr>Robot Framework:  Select Window</vt:lpstr>
      <vt:lpstr>Alert</vt:lpstr>
      <vt:lpstr>Robot Framework: Alert</vt:lpstr>
      <vt:lpstr>Lab 2</vt:lpstr>
      <vt:lpstr>Robot Framework Command Line</vt:lpstr>
      <vt:lpstr>Advanced Command Line Options</vt:lpstr>
      <vt:lpstr>Re-executing failed tests</vt:lpstr>
      <vt:lpstr>Randomizing Script Execution Order</vt:lpstr>
      <vt:lpstr>Get More Detailed Logs</vt:lpstr>
      <vt:lpstr>Create Custom Library</vt:lpstr>
      <vt:lpstr>Create a Custom Library</vt:lpstr>
      <vt:lpstr>Lab 3</vt:lpstr>
      <vt:lpstr>Script Control Flow</vt:lpstr>
      <vt:lpstr>Setup and Teardown</vt:lpstr>
      <vt:lpstr>Setup and Teardown (Cont.)</vt:lpstr>
      <vt:lpstr>IF ELSE – Making Decision</vt:lpstr>
      <vt:lpstr>Looping</vt:lpstr>
      <vt:lpstr>Advance Data Management</vt:lpstr>
      <vt:lpstr>Dictionaries</vt:lpstr>
      <vt:lpstr>Data Driven Test</vt:lpstr>
      <vt:lpstr>Data Driven Test</vt:lpstr>
      <vt:lpstr>Why Data-Driven Testing</vt:lpstr>
      <vt:lpstr>Build-In Method</vt:lpstr>
      <vt:lpstr>Custom Method with Excel</vt:lpstr>
      <vt:lpstr>Custom Method with Excel</vt:lpstr>
      <vt:lpstr>Lab 4</vt:lpstr>
      <vt:lpstr>Demo Lightning Experience</vt:lpstr>
      <vt:lpstr>Service/API Test</vt:lpstr>
      <vt:lpstr>Software Testing - Pyramid</vt:lpstr>
      <vt:lpstr>Postman</vt:lpstr>
      <vt:lpstr>Library for API Test</vt:lpstr>
      <vt:lpstr>Jenkins + Robot Framework</vt:lpstr>
      <vt:lpstr>What is Jenkins?</vt:lpstr>
      <vt:lpstr>Setup Jenkins for Robot Framework</vt:lpstr>
      <vt:lpstr>Create Jenkins Jobs</vt:lpstr>
      <vt:lpstr>Create Jenkins Jobs</vt:lpstr>
      <vt:lpstr>Jenkins Jobs Send Email Result</vt:lpstr>
      <vt:lpstr>Jenkins Jobs Send Email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Itsara Thongsri</dc:creator>
  <cp:lastModifiedBy>Itsara Thongsri</cp:lastModifiedBy>
  <cp:revision>116</cp:revision>
  <dcterms:created xsi:type="dcterms:W3CDTF">2018-07-16T02:52:55Z</dcterms:created>
  <dcterms:modified xsi:type="dcterms:W3CDTF">2018-08-26T00:10:22Z</dcterms:modified>
</cp:coreProperties>
</file>