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3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4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5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6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theme/theme7.xml" ContentType="application/vnd.openxmlformats-officedocument.theme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theme/theme8.xml" ContentType="application/vnd.openxmlformats-officedocument.theme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theme/theme9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953" r:id="rId1"/>
    <p:sldMasterId id="2147484970" r:id="rId2"/>
    <p:sldMasterId id="2147485000" r:id="rId3"/>
    <p:sldMasterId id="2147485054" r:id="rId4"/>
    <p:sldMasterId id="2147485071" r:id="rId5"/>
    <p:sldMasterId id="2147485101" r:id="rId6"/>
    <p:sldMasterId id="2147485113" r:id="rId7"/>
    <p:sldMasterId id="2147485131" r:id="rId8"/>
    <p:sldMasterId id="2147485149" r:id="rId9"/>
  </p:sldMasterIdLst>
  <p:sldIdLst>
    <p:sldId id="272" r:id="rId10"/>
    <p:sldId id="258" r:id="rId11"/>
    <p:sldId id="259" r:id="rId12"/>
    <p:sldId id="261" r:id="rId13"/>
    <p:sldId id="262" r:id="rId14"/>
    <p:sldId id="264" r:id="rId15"/>
    <p:sldId id="263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59" autoAdjust="0"/>
    <p:restoredTop sz="94660"/>
  </p:normalViewPr>
  <p:slideViewPr>
    <p:cSldViewPr snapToGrid="0">
      <p:cViewPr varScale="1">
        <p:scale>
          <a:sx n="76" d="100"/>
          <a:sy n="76" d="100"/>
        </p:scale>
        <p:origin x="5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2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8635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076025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9759153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3334931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4191455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61044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648628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4458028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6785521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9158623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1294955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5329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56922166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5996370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8289902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5310335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2001209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5599869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5704894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4378204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00919275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7446329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02410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2913257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6260374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5208537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7643554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5547606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5109853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6185216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4863431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53330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4453128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7053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1257479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9214165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7627198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3566291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91923785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6601102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30045753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1702035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5943390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72068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65929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82602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87970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10838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20527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332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6910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48058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46125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70010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87407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170768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572267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19725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327123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4677579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1744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404645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329953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401170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921339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077593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145634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786589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804759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848756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018455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682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19102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20742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098852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155079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723174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057513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41974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436439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302438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316244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1969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413264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202936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103077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740711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50712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937661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7855183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774450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6579235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018273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8838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367308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257578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584788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58687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436192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75488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70087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874045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683569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8139946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6601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0861313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3844553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0572447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4190878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1108859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6577387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7094765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4657496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8261212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8400438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9826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0379759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4852591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5993471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6528589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2732789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9048702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0350631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9364079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8261360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1980940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0542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158791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6831175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929066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2505607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3587541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0355171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5247249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6748730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1812556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5657381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2139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9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33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Relationship Id="rId22" Type="http://schemas.openxmlformats.org/officeDocument/2006/relationships/image" Target="../media/image5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slideLayout" Target="../slideLayouts/slideLayout57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56.xml"/><Relationship Id="rId17" Type="http://schemas.openxmlformats.org/officeDocument/2006/relationships/theme" Target="../theme/theme4.xml"/><Relationship Id="rId2" Type="http://schemas.openxmlformats.org/officeDocument/2006/relationships/slideLayout" Target="../slideLayouts/slideLayout46.xml"/><Relationship Id="rId16" Type="http://schemas.openxmlformats.org/officeDocument/2006/relationships/slideLayout" Target="../slideLayouts/slideLayout60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5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slideLayout" Target="../slideLayouts/slideLayout58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slideLayout" Target="../slideLayouts/slideLayout73.xml"/><Relationship Id="rId18" Type="http://schemas.openxmlformats.org/officeDocument/2006/relationships/theme" Target="../theme/theme5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17" Type="http://schemas.openxmlformats.org/officeDocument/2006/relationships/slideLayout" Target="../slideLayouts/slideLayout77.xml"/><Relationship Id="rId2" Type="http://schemas.openxmlformats.org/officeDocument/2006/relationships/slideLayout" Target="../slideLayouts/slideLayout62.xml"/><Relationship Id="rId16" Type="http://schemas.openxmlformats.org/officeDocument/2006/relationships/slideLayout" Target="../slideLayouts/slideLayout76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5" Type="http://schemas.openxmlformats.org/officeDocument/2006/relationships/slideLayout" Target="../slideLayouts/slideLayout75.xml"/><Relationship Id="rId10" Type="http://schemas.openxmlformats.org/officeDocument/2006/relationships/slideLayout" Target="../slideLayouts/slideLayout70.xml"/><Relationship Id="rId19" Type="http://schemas.openxmlformats.org/officeDocument/2006/relationships/image" Target="../media/image8.png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slideLayout" Target="../slideLayouts/slideLayout74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slideLayout" Target="../slideLayouts/slideLayout101.xml"/><Relationship Id="rId18" Type="http://schemas.openxmlformats.org/officeDocument/2006/relationships/theme" Target="../theme/theme7.xml"/><Relationship Id="rId3" Type="http://schemas.openxmlformats.org/officeDocument/2006/relationships/slideLayout" Target="../slideLayouts/slideLayout91.xml"/><Relationship Id="rId21" Type="http://schemas.openxmlformats.org/officeDocument/2006/relationships/image" Target="../media/image12.png"/><Relationship Id="rId7" Type="http://schemas.openxmlformats.org/officeDocument/2006/relationships/slideLayout" Target="../slideLayouts/slideLayout95.xml"/><Relationship Id="rId12" Type="http://schemas.openxmlformats.org/officeDocument/2006/relationships/slideLayout" Target="../slideLayouts/slideLayout100.xml"/><Relationship Id="rId17" Type="http://schemas.openxmlformats.org/officeDocument/2006/relationships/slideLayout" Target="../slideLayouts/slideLayout105.xml"/><Relationship Id="rId2" Type="http://schemas.openxmlformats.org/officeDocument/2006/relationships/slideLayout" Target="../slideLayouts/slideLayout90.xml"/><Relationship Id="rId16" Type="http://schemas.openxmlformats.org/officeDocument/2006/relationships/slideLayout" Target="../slideLayouts/slideLayout104.xml"/><Relationship Id="rId20" Type="http://schemas.openxmlformats.org/officeDocument/2006/relationships/image" Target="../media/image11.png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5" Type="http://schemas.openxmlformats.org/officeDocument/2006/relationships/slideLayout" Target="../slideLayouts/slideLayout103.xml"/><Relationship Id="rId10" Type="http://schemas.openxmlformats.org/officeDocument/2006/relationships/slideLayout" Target="../slideLayouts/slideLayout98.xml"/><Relationship Id="rId19" Type="http://schemas.openxmlformats.org/officeDocument/2006/relationships/image" Target="../media/image10.png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Relationship Id="rId14" Type="http://schemas.openxmlformats.org/officeDocument/2006/relationships/slideLayout" Target="../slideLayouts/slideLayout102.xml"/><Relationship Id="rId22" Type="http://schemas.openxmlformats.org/officeDocument/2006/relationships/image" Target="../media/image13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3.xml"/><Relationship Id="rId13" Type="http://schemas.openxmlformats.org/officeDocument/2006/relationships/slideLayout" Target="../slideLayouts/slideLayout118.xml"/><Relationship Id="rId18" Type="http://schemas.openxmlformats.org/officeDocument/2006/relationships/theme" Target="../theme/theme8.xml"/><Relationship Id="rId3" Type="http://schemas.openxmlformats.org/officeDocument/2006/relationships/slideLayout" Target="../slideLayouts/slideLayout108.xml"/><Relationship Id="rId21" Type="http://schemas.openxmlformats.org/officeDocument/2006/relationships/image" Target="../media/image16.png"/><Relationship Id="rId7" Type="http://schemas.openxmlformats.org/officeDocument/2006/relationships/slideLayout" Target="../slideLayouts/slideLayout112.xml"/><Relationship Id="rId12" Type="http://schemas.openxmlformats.org/officeDocument/2006/relationships/slideLayout" Target="../slideLayouts/slideLayout117.xml"/><Relationship Id="rId17" Type="http://schemas.openxmlformats.org/officeDocument/2006/relationships/slideLayout" Target="../slideLayouts/slideLayout122.xml"/><Relationship Id="rId2" Type="http://schemas.openxmlformats.org/officeDocument/2006/relationships/slideLayout" Target="../slideLayouts/slideLayout107.xml"/><Relationship Id="rId16" Type="http://schemas.openxmlformats.org/officeDocument/2006/relationships/slideLayout" Target="../slideLayouts/slideLayout121.xml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106.xml"/><Relationship Id="rId6" Type="http://schemas.openxmlformats.org/officeDocument/2006/relationships/slideLayout" Target="../slideLayouts/slideLayout111.xml"/><Relationship Id="rId11" Type="http://schemas.openxmlformats.org/officeDocument/2006/relationships/slideLayout" Target="../slideLayouts/slideLayout116.xml"/><Relationship Id="rId5" Type="http://schemas.openxmlformats.org/officeDocument/2006/relationships/slideLayout" Target="../slideLayouts/slideLayout110.xml"/><Relationship Id="rId15" Type="http://schemas.openxmlformats.org/officeDocument/2006/relationships/slideLayout" Target="../slideLayouts/slideLayout120.xml"/><Relationship Id="rId10" Type="http://schemas.openxmlformats.org/officeDocument/2006/relationships/slideLayout" Target="../slideLayouts/slideLayout115.xml"/><Relationship Id="rId19" Type="http://schemas.openxmlformats.org/officeDocument/2006/relationships/image" Target="../media/image14.png"/><Relationship Id="rId4" Type="http://schemas.openxmlformats.org/officeDocument/2006/relationships/slideLayout" Target="../slideLayouts/slideLayout109.xml"/><Relationship Id="rId9" Type="http://schemas.openxmlformats.org/officeDocument/2006/relationships/slideLayout" Target="../slideLayouts/slideLayout114.xml"/><Relationship Id="rId14" Type="http://schemas.openxmlformats.org/officeDocument/2006/relationships/slideLayout" Target="../slideLayouts/slideLayout119.xml"/><Relationship Id="rId22" Type="http://schemas.openxmlformats.org/officeDocument/2006/relationships/image" Target="../media/image17.pn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0.xml"/><Relationship Id="rId13" Type="http://schemas.openxmlformats.org/officeDocument/2006/relationships/slideLayout" Target="../slideLayouts/slideLayout135.xml"/><Relationship Id="rId3" Type="http://schemas.openxmlformats.org/officeDocument/2006/relationships/slideLayout" Target="../slideLayouts/slideLayout125.xml"/><Relationship Id="rId7" Type="http://schemas.openxmlformats.org/officeDocument/2006/relationships/slideLayout" Target="../slideLayouts/slideLayout129.xml"/><Relationship Id="rId12" Type="http://schemas.openxmlformats.org/officeDocument/2006/relationships/slideLayout" Target="../slideLayouts/slideLayout134.xml"/><Relationship Id="rId17" Type="http://schemas.openxmlformats.org/officeDocument/2006/relationships/theme" Target="../theme/theme9.xml"/><Relationship Id="rId2" Type="http://schemas.openxmlformats.org/officeDocument/2006/relationships/slideLayout" Target="../slideLayouts/slideLayout124.xml"/><Relationship Id="rId16" Type="http://schemas.openxmlformats.org/officeDocument/2006/relationships/slideLayout" Target="../slideLayouts/slideLayout138.xml"/><Relationship Id="rId1" Type="http://schemas.openxmlformats.org/officeDocument/2006/relationships/slideLayout" Target="../slideLayouts/slideLayout123.xml"/><Relationship Id="rId6" Type="http://schemas.openxmlformats.org/officeDocument/2006/relationships/slideLayout" Target="../slideLayouts/slideLayout128.xml"/><Relationship Id="rId11" Type="http://schemas.openxmlformats.org/officeDocument/2006/relationships/slideLayout" Target="../slideLayouts/slideLayout133.xml"/><Relationship Id="rId5" Type="http://schemas.openxmlformats.org/officeDocument/2006/relationships/slideLayout" Target="../slideLayouts/slideLayout127.xml"/><Relationship Id="rId1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32.xml"/><Relationship Id="rId4" Type="http://schemas.openxmlformats.org/officeDocument/2006/relationships/slideLayout" Target="../slideLayouts/slideLayout126.xml"/><Relationship Id="rId9" Type="http://schemas.openxmlformats.org/officeDocument/2006/relationships/slideLayout" Target="../slideLayouts/slideLayout131.xml"/><Relationship Id="rId14" Type="http://schemas.openxmlformats.org/officeDocument/2006/relationships/slideLayout" Target="../slideLayouts/slideLayout1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9745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54" r:id="rId1"/>
    <p:sldLayoutId id="2147484955" r:id="rId2"/>
    <p:sldLayoutId id="2147484956" r:id="rId3"/>
    <p:sldLayoutId id="2147484957" r:id="rId4"/>
    <p:sldLayoutId id="2147484958" r:id="rId5"/>
    <p:sldLayoutId id="2147484959" r:id="rId6"/>
    <p:sldLayoutId id="2147484960" r:id="rId7"/>
    <p:sldLayoutId id="2147484961" r:id="rId8"/>
    <p:sldLayoutId id="2147484962" r:id="rId9"/>
    <p:sldLayoutId id="2147484963" r:id="rId10"/>
    <p:sldLayoutId id="2147484964" r:id="rId11"/>
    <p:sldLayoutId id="2147484965" r:id="rId12"/>
    <p:sldLayoutId id="2147484966" r:id="rId13"/>
    <p:sldLayoutId id="2147484967" r:id="rId14"/>
    <p:sldLayoutId id="2147484968" r:id="rId15"/>
    <p:sldLayoutId id="214748496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46126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971" r:id="rId1"/>
    <p:sldLayoutId id="2147484972" r:id="rId2"/>
    <p:sldLayoutId id="2147484973" r:id="rId3"/>
    <p:sldLayoutId id="2147484974" r:id="rId4"/>
    <p:sldLayoutId id="2147484975" r:id="rId5"/>
    <p:sldLayoutId id="2147484976" r:id="rId6"/>
    <p:sldLayoutId id="2147484977" r:id="rId7"/>
    <p:sldLayoutId id="2147484978" r:id="rId8"/>
    <p:sldLayoutId id="2147484979" r:id="rId9"/>
    <p:sldLayoutId id="2147484980" r:id="rId10"/>
    <p:sldLayoutId id="2147484981" r:id="rId11"/>
    <p:sldLayoutId id="2147484982" r:id="rId12"/>
    <p:sldLayoutId id="2147484983" r:id="rId13"/>
    <p:sldLayoutId id="2147484984" r:id="rId14"/>
    <p:sldLayoutId id="2147484985" r:id="rId15"/>
    <p:sldLayoutId id="2147484986" r:id="rId16"/>
    <p:sldLayoutId id="214748498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9219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001" r:id="rId1"/>
    <p:sldLayoutId id="2147485002" r:id="rId2"/>
    <p:sldLayoutId id="2147485003" r:id="rId3"/>
    <p:sldLayoutId id="2147485004" r:id="rId4"/>
    <p:sldLayoutId id="2147485005" r:id="rId5"/>
    <p:sldLayoutId id="2147485006" r:id="rId6"/>
    <p:sldLayoutId id="2147485007" r:id="rId7"/>
    <p:sldLayoutId id="2147485008" r:id="rId8"/>
    <p:sldLayoutId id="2147485009" r:id="rId9"/>
    <p:sldLayoutId id="2147485010" r:id="rId10"/>
    <p:sldLayoutId id="214748501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4183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055" r:id="rId1"/>
    <p:sldLayoutId id="2147485056" r:id="rId2"/>
    <p:sldLayoutId id="2147485057" r:id="rId3"/>
    <p:sldLayoutId id="2147485058" r:id="rId4"/>
    <p:sldLayoutId id="2147485059" r:id="rId5"/>
    <p:sldLayoutId id="2147485060" r:id="rId6"/>
    <p:sldLayoutId id="2147485061" r:id="rId7"/>
    <p:sldLayoutId id="2147485062" r:id="rId8"/>
    <p:sldLayoutId id="2147485063" r:id="rId9"/>
    <p:sldLayoutId id="2147485064" r:id="rId10"/>
    <p:sldLayoutId id="2147485065" r:id="rId11"/>
    <p:sldLayoutId id="2147485066" r:id="rId12"/>
    <p:sldLayoutId id="2147485067" r:id="rId13"/>
    <p:sldLayoutId id="2147485068" r:id="rId14"/>
    <p:sldLayoutId id="2147485069" r:id="rId15"/>
    <p:sldLayoutId id="214748507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4776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072" r:id="rId1"/>
    <p:sldLayoutId id="2147485073" r:id="rId2"/>
    <p:sldLayoutId id="2147485074" r:id="rId3"/>
    <p:sldLayoutId id="2147485075" r:id="rId4"/>
    <p:sldLayoutId id="2147485076" r:id="rId5"/>
    <p:sldLayoutId id="2147485077" r:id="rId6"/>
    <p:sldLayoutId id="2147485078" r:id="rId7"/>
    <p:sldLayoutId id="2147485079" r:id="rId8"/>
    <p:sldLayoutId id="2147485080" r:id="rId9"/>
    <p:sldLayoutId id="2147485081" r:id="rId10"/>
    <p:sldLayoutId id="2147485082" r:id="rId11"/>
    <p:sldLayoutId id="2147485083" r:id="rId12"/>
    <p:sldLayoutId id="2147485084" r:id="rId13"/>
    <p:sldLayoutId id="2147485085" r:id="rId14"/>
    <p:sldLayoutId id="2147485086" r:id="rId15"/>
    <p:sldLayoutId id="2147485087" r:id="rId16"/>
    <p:sldLayoutId id="214748508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09209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5102" r:id="rId1"/>
    <p:sldLayoutId id="2147485103" r:id="rId2"/>
    <p:sldLayoutId id="2147485104" r:id="rId3"/>
    <p:sldLayoutId id="2147485105" r:id="rId4"/>
    <p:sldLayoutId id="2147485106" r:id="rId5"/>
    <p:sldLayoutId id="2147485107" r:id="rId6"/>
    <p:sldLayoutId id="2147485108" r:id="rId7"/>
    <p:sldLayoutId id="2147485109" r:id="rId8"/>
    <p:sldLayoutId id="2147485110" r:id="rId9"/>
    <p:sldLayoutId id="2147485111" r:id="rId10"/>
    <p:sldLayoutId id="21474851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67873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5114" r:id="rId1"/>
    <p:sldLayoutId id="2147485115" r:id="rId2"/>
    <p:sldLayoutId id="2147485116" r:id="rId3"/>
    <p:sldLayoutId id="2147485117" r:id="rId4"/>
    <p:sldLayoutId id="2147485118" r:id="rId5"/>
    <p:sldLayoutId id="2147485119" r:id="rId6"/>
    <p:sldLayoutId id="2147485120" r:id="rId7"/>
    <p:sldLayoutId id="2147485121" r:id="rId8"/>
    <p:sldLayoutId id="2147485122" r:id="rId9"/>
    <p:sldLayoutId id="2147485123" r:id="rId10"/>
    <p:sldLayoutId id="2147485124" r:id="rId11"/>
    <p:sldLayoutId id="2147485125" r:id="rId12"/>
    <p:sldLayoutId id="2147485126" r:id="rId13"/>
    <p:sldLayoutId id="2147485127" r:id="rId14"/>
    <p:sldLayoutId id="2147485128" r:id="rId15"/>
    <p:sldLayoutId id="2147485129" r:id="rId16"/>
    <p:sldLayoutId id="214748513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22426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5132" r:id="rId1"/>
    <p:sldLayoutId id="2147485133" r:id="rId2"/>
    <p:sldLayoutId id="2147485134" r:id="rId3"/>
    <p:sldLayoutId id="2147485135" r:id="rId4"/>
    <p:sldLayoutId id="2147485136" r:id="rId5"/>
    <p:sldLayoutId id="2147485137" r:id="rId6"/>
    <p:sldLayoutId id="2147485138" r:id="rId7"/>
    <p:sldLayoutId id="2147485139" r:id="rId8"/>
    <p:sldLayoutId id="2147485140" r:id="rId9"/>
    <p:sldLayoutId id="2147485141" r:id="rId10"/>
    <p:sldLayoutId id="2147485142" r:id="rId11"/>
    <p:sldLayoutId id="2147485143" r:id="rId12"/>
    <p:sldLayoutId id="2147485144" r:id="rId13"/>
    <p:sldLayoutId id="2147485145" r:id="rId14"/>
    <p:sldLayoutId id="2147485146" r:id="rId15"/>
    <p:sldLayoutId id="2147485147" r:id="rId16"/>
    <p:sldLayoutId id="214748514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C5177-5F56-4F01-91A3-40D9D8F3704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7DBB5E2-09F9-4745-AC08-076716EFF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51612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5150" r:id="rId1"/>
    <p:sldLayoutId id="2147485151" r:id="rId2"/>
    <p:sldLayoutId id="2147485152" r:id="rId3"/>
    <p:sldLayoutId id="2147485153" r:id="rId4"/>
    <p:sldLayoutId id="2147485154" r:id="rId5"/>
    <p:sldLayoutId id="2147485155" r:id="rId6"/>
    <p:sldLayoutId id="2147485156" r:id="rId7"/>
    <p:sldLayoutId id="2147485157" r:id="rId8"/>
    <p:sldLayoutId id="2147485158" r:id="rId9"/>
    <p:sldLayoutId id="2147485159" r:id="rId10"/>
    <p:sldLayoutId id="2147485160" r:id="rId11"/>
    <p:sldLayoutId id="2147485161" r:id="rId12"/>
    <p:sldLayoutId id="2147485162" r:id="rId13"/>
    <p:sldLayoutId id="2147485163" r:id="rId14"/>
    <p:sldLayoutId id="2147485164" r:id="rId15"/>
    <p:sldLayoutId id="214748516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fif"/><Relationship Id="rId1" Type="http://schemas.openxmlformats.org/officeDocument/2006/relationships/slideLayout" Target="../slideLayouts/slideLayout4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2.xml"/><Relationship Id="rId1" Type="http://schemas.openxmlformats.org/officeDocument/2006/relationships/themeOverride" Target="../theme/themeOverr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5.xml"/><Relationship Id="rId1" Type="http://schemas.openxmlformats.org/officeDocument/2006/relationships/themeOverride" Target="../theme/themeOverr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9600" dirty="0" smtClean="0"/>
              <a:t>WELCOME</a:t>
            </a:r>
            <a:endParaRPr lang="en-IN" sz="9600" dirty="0"/>
          </a:p>
        </p:txBody>
      </p:sp>
    </p:spTree>
    <p:extLst>
      <p:ext uri="{BB962C8B-B14F-4D97-AF65-F5344CB8AC3E}">
        <p14:creationId xmlns:p14="http://schemas.microsoft.com/office/powerpoint/2010/main" val="23231102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476" y="365125"/>
            <a:ext cx="10515600" cy="1325563"/>
          </a:xfrm>
        </p:spPr>
        <p:txBody>
          <a:bodyPr/>
          <a:lstStyle/>
          <a:p>
            <a:r>
              <a:rPr lang="en-IN" dirty="0" smtClean="0">
                <a:latin typeface=".VnArabiaH" panose="020B7200000000000000" pitchFamily="34" charset="0"/>
              </a:rPr>
              <a:t>THE “WOW” IN  OUR SOLUTION</a:t>
            </a:r>
            <a:endParaRPr lang="en-IN" dirty="0">
              <a:latin typeface=".VnArabiaH" panose="020B7200000000000000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42575"/>
            <a:ext cx="10515600" cy="3093929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>
                <a:latin typeface=".VnMemorandumH" panose="020B7200000000000000" pitchFamily="34" charset="0"/>
              </a:rPr>
              <a:t>=SALARY IFS(G15&gt;=29182,”VERY HIGH”,G15&gt;,”HIGH”G15&gt;13,”Low”)</a:t>
            </a:r>
            <a:endParaRPr lang="en-IN" dirty="0">
              <a:latin typeface=".VnMemorandumH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135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935" y="-25050"/>
            <a:ext cx="4759891" cy="1102292"/>
          </a:xfrm>
        </p:spPr>
        <p:txBody>
          <a:bodyPr>
            <a:normAutofit/>
          </a:bodyPr>
          <a:lstStyle/>
          <a:p>
            <a:r>
              <a:rPr lang="en-IN" dirty="0" smtClean="0">
                <a:latin typeface=".VnClarendon" panose="020B7200000000000000" pitchFamily="34" charset="0"/>
              </a:rPr>
              <a:t>Modelling</a:t>
            </a:r>
            <a:endParaRPr lang="en-IN" dirty="0">
              <a:latin typeface=".VnClarendon" panose="020B7200000000000000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9974"/>
            <a:ext cx="10515600" cy="566802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 smtClean="0"/>
              <a:t>1</a:t>
            </a:r>
            <a:r>
              <a:rPr lang="en-IN" dirty="0" smtClean="0">
                <a:latin typeface=".VnCentury Schoolbook" panose="020B7200000000000000" pitchFamily="34" charset="0"/>
              </a:rPr>
              <a:t>.  Data Collection</a:t>
            </a:r>
          </a:p>
          <a:p>
            <a:pPr marL="0" indent="0">
              <a:buNone/>
            </a:pPr>
            <a:r>
              <a:rPr lang="en-IN" dirty="0" smtClean="0">
                <a:latin typeface=".VnCentury Schoolbook" panose="020B7200000000000000" pitchFamily="34" charset="0"/>
              </a:rPr>
              <a:t>2.  Download </a:t>
            </a:r>
            <a:r>
              <a:rPr lang="en-IN" dirty="0" err="1" smtClean="0">
                <a:latin typeface=".VnCentury Schoolbook" panose="020B7200000000000000" pitchFamily="34" charset="0"/>
              </a:rPr>
              <a:t>Kaggle</a:t>
            </a:r>
            <a:endParaRPr lang="en-IN" dirty="0" smtClean="0">
              <a:latin typeface=".VnCentury Schoolbook" panose="020B7200000000000000" pitchFamily="34" charset="0"/>
            </a:endParaRPr>
          </a:p>
          <a:p>
            <a:pPr marL="0" indent="0">
              <a:buNone/>
            </a:pPr>
            <a:r>
              <a:rPr lang="en-IN" dirty="0" smtClean="0">
                <a:latin typeface=".VnCentury Schoolbook" panose="020B7200000000000000" pitchFamily="34" charset="0"/>
              </a:rPr>
              <a:t>3.  </a:t>
            </a:r>
            <a:r>
              <a:rPr lang="en-IN" dirty="0" err="1" smtClean="0">
                <a:latin typeface=".VnCentury Schoolbook" panose="020B7200000000000000" pitchFamily="34" charset="0"/>
              </a:rPr>
              <a:t>Edunet</a:t>
            </a:r>
            <a:r>
              <a:rPr lang="en-IN" dirty="0" smtClean="0">
                <a:latin typeface=".VnCentury Schoolbook" panose="020B7200000000000000" pitchFamily="34" charset="0"/>
              </a:rPr>
              <a:t> Dashboard-File download  FEATURES COLLECTION</a:t>
            </a:r>
          </a:p>
          <a:p>
            <a:pPr marL="0" indent="0">
              <a:buNone/>
            </a:pPr>
            <a:r>
              <a:rPr lang="en-IN" dirty="0" smtClean="0">
                <a:latin typeface=".VnCentury Schoolbook" panose="020B7200000000000000" pitchFamily="34" charset="0"/>
              </a:rPr>
              <a:t>4.  Employees name</a:t>
            </a:r>
          </a:p>
          <a:p>
            <a:pPr marL="0" indent="0">
              <a:buNone/>
            </a:pPr>
            <a:r>
              <a:rPr lang="en-IN" dirty="0" smtClean="0">
                <a:latin typeface=".VnCentury Schoolbook" panose="020B7200000000000000" pitchFamily="34" charset="0"/>
              </a:rPr>
              <a:t>5.  Department</a:t>
            </a:r>
          </a:p>
          <a:p>
            <a:pPr marL="0" indent="0">
              <a:buNone/>
            </a:pPr>
            <a:r>
              <a:rPr lang="en-IN" dirty="0" smtClean="0">
                <a:latin typeface=".VnCentury Schoolbook" panose="020B7200000000000000" pitchFamily="34" charset="0"/>
              </a:rPr>
              <a:t>6.  Salary</a:t>
            </a:r>
          </a:p>
          <a:p>
            <a:pPr marL="0" indent="0">
              <a:buNone/>
            </a:pPr>
            <a:r>
              <a:rPr lang="en-IN" dirty="0" smtClean="0">
                <a:latin typeface=".VnCentury Schoolbook" panose="020B7200000000000000" pitchFamily="34" charset="0"/>
              </a:rPr>
              <a:t>7. Position</a:t>
            </a:r>
          </a:p>
          <a:p>
            <a:pPr marL="0" indent="0">
              <a:buNone/>
            </a:pPr>
            <a:r>
              <a:rPr lang="en-IN" dirty="0" smtClean="0">
                <a:latin typeface=".VnCentury Schoolbook" panose="020B7200000000000000" pitchFamily="34" charset="0"/>
              </a:rPr>
              <a:t>8.  location</a:t>
            </a:r>
          </a:p>
          <a:p>
            <a:pPr marL="0" indent="0">
              <a:buNone/>
            </a:pPr>
            <a:r>
              <a:rPr lang="en-IN" dirty="0" smtClean="0">
                <a:latin typeface=".VnCentury Schoolbook" panose="020B7200000000000000" pitchFamily="34" charset="0"/>
              </a:rPr>
              <a:t>9.  Employees Number</a:t>
            </a:r>
          </a:p>
          <a:p>
            <a:pPr marL="0" indent="0">
              <a:buNone/>
            </a:pPr>
            <a:r>
              <a:rPr lang="en-IN" dirty="0" smtClean="0">
                <a:latin typeface=".VnCentury Schoolbook" panose="020B7200000000000000" pitchFamily="34" charset="0"/>
              </a:rPr>
              <a:t>10. PF UAN</a:t>
            </a:r>
          </a:p>
          <a:p>
            <a:pPr marL="0" indent="0">
              <a:buNone/>
            </a:pPr>
            <a:r>
              <a:rPr lang="en-IN" dirty="0" smtClean="0">
                <a:latin typeface=".VnCentury Schoolbook" panose="020B7200000000000000" pitchFamily="34" charset="0"/>
              </a:rPr>
              <a:t>11. PF Number</a:t>
            </a:r>
          </a:p>
          <a:p>
            <a:pPr marL="0" indent="0">
              <a:buNone/>
            </a:pPr>
            <a:r>
              <a:rPr lang="en-IN" dirty="0" smtClean="0">
                <a:latin typeface=".VnCentury Schoolbook" panose="020B7200000000000000" pitchFamily="34" charset="0"/>
              </a:rPr>
              <a:t>12. ESI Number</a:t>
            </a:r>
          </a:p>
          <a:p>
            <a:pPr marL="0" indent="0">
              <a:buNone/>
            </a:pPr>
            <a:r>
              <a:rPr lang="en-IN" dirty="0" smtClean="0">
                <a:latin typeface=".VnCentury Schoolbook" panose="020B7200000000000000" pitchFamily="34" charset="0"/>
              </a:rPr>
              <a:t>13. Joining Date</a:t>
            </a:r>
          </a:p>
          <a:p>
            <a:pPr marL="0" indent="0">
              <a:buNone/>
            </a:pPr>
            <a:r>
              <a:rPr lang="en-IN" dirty="0" smtClean="0">
                <a:latin typeface=".VnCentury Schoolbook" panose="020B7200000000000000" pitchFamily="34" charset="0"/>
              </a:rPr>
              <a:t>14. Leaving Date</a:t>
            </a:r>
          </a:p>
          <a:p>
            <a:endParaRPr lang="en-IN" dirty="0">
              <a:latin typeface=".VnCentury Schoolbook" panose="020B7200000000000000" pitchFamily="34" charset="0"/>
            </a:endParaRPr>
          </a:p>
          <a:p>
            <a:r>
              <a:rPr lang="en-IN" dirty="0" smtClean="0">
                <a:latin typeface=".VnCentury Schoolbook" panose="020B7200000000000000" pitchFamily="34" charset="0"/>
              </a:rPr>
              <a:t>Using Bar Diagram For Summary</a:t>
            </a:r>
            <a:endParaRPr lang="en-IN" dirty="0">
              <a:latin typeface=".VnCentury Schoolbook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092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0882" y="390177"/>
            <a:ext cx="4860097" cy="1325563"/>
          </a:xfrm>
        </p:spPr>
        <p:txBody>
          <a:bodyPr>
            <a:noAutofit/>
          </a:bodyPr>
          <a:lstStyle/>
          <a:p>
            <a:r>
              <a:rPr lang="en-IN" sz="9600" dirty="0" smtClean="0">
                <a:latin typeface=".VnLinus" panose="020B7200000000000000" pitchFamily="34" charset="0"/>
              </a:rPr>
              <a:t>RESULTS</a:t>
            </a:r>
            <a:endParaRPr lang="en-IN" sz="9600" dirty="0">
              <a:latin typeface=".VnLinus" panose="020B7200000000000000" pitchFamily="34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019" y="2272506"/>
            <a:ext cx="6858000" cy="3657600"/>
          </a:xfrm>
        </p:spPr>
      </p:pic>
    </p:spTree>
    <p:extLst>
      <p:ext uri="{BB962C8B-B14F-4D97-AF65-F5344CB8AC3E}">
        <p14:creationId xmlns:p14="http://schemas.microsoft.com/office/powerpoint/2010/main" val="2389786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dirty="0" smtClean="0">
                <a:latin typeface=".VnCentury Schoolbook" panose="020B7200000000000000" pitchFamily="34" charset="0"/>
              </a:rPr>
              <a:t>CONCLUSION</a:t>
            </a:r>
            <a:endParaRPr lang="en-IN" sz="6000" dirty="0">
              <a:latin typeface=".VnCentury Schoolbook" panose="020B7200000000000000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>
                <a:latin typeface=".VnSouthern" panose="020B7200000000000000" pitchFamily="34" charset="0"/>
              </a:rPr>
              <a:t>The salary statement provides a clear breakdowns of the employee ‘s total earnings, including basic pay, allowances and bonuses, along side statutory and other deduction.</a:t>
            </a:r>
          </a:p>
          <a:p>
            <a:endParaRPr lang="en-IN" dirty="0" smtClean="0">
              <a:latin typeface=".VnSouthern" panose="020B7200000000000000" pitchFamily="34" charset="0"/>
            </a:endParaRPr>
          </a:p>
          <a:p>
            <a:r>
              <a:rPr lang="en-IN" dirty="0" smtClean="0">
                <a:latin typeface=".VnSouthern" panose="020B7200000000000000" pitchFamily="34" charset="0"/>
              </a:rPr>
              <a:t>The net salary payable is calculated after on applicable deductions.</a:t>
            </a:r>
          </a:p>
          <a:p>
            <a:endParaRPr lang="en-IN" dirty="0">
              <a:latin typeface=".VnSouthern" panose="020B7200000000000000" pitchFamily="34" charset="0"/>
            </a:endParaRPr>
          </a:p>
          <a:p>
            <a:r>
              <a:rPr lang="en-IN" dirty="0" smtClean="0">
                <a:latin typeface=".VnSouthern" panose="020B7200000000000000" pitchFamily="34" charset="0"/>
              </a:rPr>
              <a:t>This statement ensures transparency and accuracy in salary disbursement supporting both the employee and employer in financial planning.</a:t>
            </a:r>
            <a:endParaRPr lang="en-IN" dirty="0">
              <a:latin typeface=".VnSouthern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5593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404996" y="365125"/>
            <a:ext cx="8948803" cy="4582656"/>
          </a:xfrm>
        </p:spPr>
        <p:txBody>
          <a:bodyPr>
            <a:normAutofit/>
          </a:bodyPr>
          <a:lstStyle/>
          <a:p>
            <a:r>
              <a:rPr lang="en-IN" sz="9600" dirty="0" smtClean="0">
                <a:latin typeface="Engravers MT" panose="02090707080505020304" pitchFamily="18" charset="0"/>
              </a:rPr>
              <a:t>THANK YOU</a:t>
            </a:r>
            <a:endParaRPr lang="en-IN" sz="9600" dirty="0">
              <a:latin typeface="Engravers MT" panose="0209070708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2150415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6000" dirty="0" smtClean="0">
                <a:latin typeface=".VnClarendon" panose="020B7200000000000000" pitchFamily="34" charset="0"/>
              </a:rPr>
              <a:t>Salary Data Analysis Using Excel</a:t>
            </a:r>
            <a:endParaRPr lang="en-IN" sz="6000" dirty="0">
              <a:latin typeface=".VnClarendon" panose="020B7200000000000000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675361" y="2254685"/>
            <a:ext cx="10515600" cy="378449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sz="3200" dirty="0" smtClean="0">
                <a:latin typeface="Adobe Caslon Pro" panose="0205050205050A020403" pitchFamily="18" charset="0"/>
              </a:rPr>
              <a:t>Student Name:  </a:t>
            </a:r>
            <a:r>
              <a:rPr lang="en-IN" sz="3200" dirty="0" err="1" smtClean="0">
                <a:latin typeface="Adobe Caslon Pro" panose="0205050205050A020403" pitchFamily="18" charset="0"/>
              </a:rPr>
              <a:t>Kanimozhi</a:t>
            </a:r>
            <a:r>
              <a:rPr lang="en-IN" sz="3200" dirty="0" smtClean="0">
                <a:latin typeface="Adobe Caslon Pro" panose="0205050205050A020403" pitchFamily="18" charset="0"/>
              </a:rPr>
              <a:t> G</a:t>
            </a:r>
            <a:endParaRPr lang="en-IN" sz="3200" dirty="0" smtClean="0">
              <a:latin typeface="Adobe Caslon Pro" panose="0205050205050A020403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sz="3200" dirty="0" smtClean="0">
                <a:latin typeface="Adobe Caslon Pro" panose="0205050205050A020403" pitchFamily="18" charset="0"/>
              </a:rPr>
              <a:t>Register Number: </a:t>
            </a:r>
            <a:r>
              <a:rPr lang="en-IN" sz="3200" dirty="0" smtClean="0">
                <a:latin typeface="Adobe Caslon Pro" panose="0205050205050A020403" pitchFamily="18" charset="0"/>
              </a:rPr>
              <a:t>312200851 </a:t>
            </a:r>
            <a:endParaRPr lang="en-IN" sz="3200" dirty="0" smtClean="0">
              <a:latin typeface="Adobe Caslon Pro" panose="0205050205050A020403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sz="3200" dirty="0" smtClean="0">
                <a:latin typeface="Adobe Caslon Pro" panose="0205050205050A020403" pitchFamily="18" charset="0"/>
              </a:rPr>
              <a:t>Department: III B.com (general)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3200" dirty="0" smtClean="0">
                <a:latin typeface="Adobe Caslon Pro" panose="0205050205050A020403" pitchFamily="18" charset="0"/>
              </a:rPr>
              <a:t>College: </a:t>
            </a:r>
            <a:r>
              <a:rPr lang="en-IN" sz="3200" dirty="0" err="1" smtClean="0">
                <a:latin typeface="Adobe Caslon Pro" panose="0205050205050A020403" pitchFamily="18" charset="0"/>
              </a:rPr>
              <a:t>Pachaiyappas</a:t>
            </a:r>
            <a:r>
              <a:rPr lang="en-IN" sz="3200" dirty="0" smtClean="0">
                <a:latin typeface="Adobe Caslon Pro" panose="0205050205050A020403" pitchFamily="18" charset="0"/>
              </a:rPr>
              <a:t> college For women</a:t>
            </a:r>
          </a:p>
          <a:p>
            <a:pPr marL="514350" indent="-514350">
              <a:buFont typeface="+mj-lt"/>
              <a:buAutoNum type="arabicPeriod"/>
            </a:pPr>
            <a:endParaRPr lang="en-IN" sz="3200" dirty="0">
              <a:latin typeface="Adobe Caslon Pro" panose="0205050205050A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6583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02707" y="1122363"/>
            <a:ext cx="9365293" cy="1320212"/>
          </a:xfrm>
        </p:spPr>
        <p:txBody>
          <a:bodyPr>
            <a:noAutofit/>
          </a:bodyPr>
          <a:lstStyle/>
          <a:p>
            <a:r>
              <a:rPr lang="en-IN" sz="9600" dirty="0" smtClean="0">
                <a:latin typeface=".VnArabia" panose="020B7200000000000000" pitchFamily="34" charset="0"/>
              </a:rPr>
              <a:t>Project Title</a:t>
            </a:r>
            <a:endParaRPr lang="en-IN" sz="9600" dirty="0">
              <a:latin typeface=".VnArabia" panose="020B7200000000000000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24000" y="3394553"/>
            <a:ext cx="9144000" cy="1603331"/>
          </a:xfrm>
        </p:spPr>
        <p:txBody>
          <a:bodyPr>
            <a:normAutofit fontScale="70000" lnSpcReduction="20000"/>
          </a:bodyPr>
          <a:lstStyle/>
          <a:p>
            <a:r>
              <a:rPr lang="en-IN" sz="6000" dirty="0" smtClean="0"/>
              <a:t> Salary and compensation Analysis </a:t>
            </a:r>
          </a:p>
          <a:p>
            <a:r>
              <a:rPr lang="en-IN" sz="6000" dirty="0" smtClean="0"/>
              <a:t> Through Excel Data </a:t>
            </a:r>
            <a:r>
              <a:rPr lang="en-IN" sz="6000" dirty="0" smtClean="0"/>
              <a:t>Modelling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3521123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8800" dirty="0" smtClean="0">
                <a:latin typeface=".VnAristoteH" panose="020B7200000000000000" pitchFamily="34" charset="0"/>
              </a:rPr>
              <a:t>AGENDA</a:t>
            </a:r>
            <a:endParaRPr lang="en-IN" sz="8800" dirty="0">
              <a:latin typeface=".VnAristoteH" panose="020B7200000000000000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455101" y="2129425"/>
            <a:ext cx="9600155" cy="4060064"/>
          </a:xfrm>
        </p:spPr>
        <p:txBody>
          <a:bodyPr/>
          <a:lstStyle/>
          <a:p>
            <a:r>
              <a:rPr lang="en-IN" dirty="0" smtClean="0">
                <a:latin typeface=".VnArabiaH" panose="020B7200000000000000" pitchFamily="34" charset="0"/>
              </a:rPr>
              <a:t>Problem statement</a:t>
            </a:r>
          </a:p>
          <a:p>
            <a:r>
              <a:rPr lang="en-IN" dirty="0" smtClean="0">
                <a:latin typeface=".VnArabiaH" panose="020B7200000000000000" pitchFamily="34" charset="0"/>
              </a:rPr>
              <a:t>Project overview</a:t>
            </a:r>
          </a:p>
          <a:p>
            <a:endParaRPr lang="en-IN" dirty="0">
              <a:latin typeface=".VnArabiaH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0082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.VnClarendon" panose="020B7200000000000000" pitchFamily="34" charset="0"/>
              </a:rPr>
              <a:t>Problem </a:t>
            </a:r>
            <a:r>
              <a:rPr lang="en-IN" dirty="0" smtClean="0">
                <a:latin typeface=".VnClarendon" panose="020B7200000000000000" pitchFamily="34" charset="0"/>
              </a:rPr>
              <a:t>Statement</a:t>
            </a:r>
            <a:endParaRPr lang="en-IN" dirty="0">
              <a:latin typeface=".VnClarendon" panose="020B7200000000000000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2192056"/>
            <a:ext cx="10515600" cy="2668044"/>
          </a:xfrm>
        </p:spPr>
        <p:txBody>
          <a:bodyPr/>
          <a:lstStyle/>
          <a:p>
            <a:r>
              <a:rPr lang="en-IN" dirty="0" smtClean="0">
                <a:latin typeface=".VnBook-Antiqua" panose="020B7200000000000000" pitchFamily="34" charset="0"/>
              </a:rPr>
              <a:t>Salary and compensation analysis through excel data modelling involves using excel tools and techniques to </a:t>
            </a:r>
            <a:r>
              <a:rPr lang="en-IN" dirty="0" err="1" smtClean="0">
                <a:latin typeface=".VnBook-Antiqua" panose="020B7200000000000000" pitchFamily="34" charset="0"/>
              </a:rPr>
              <a:t>analyze</a:t>
            </a:r>
            <a:r>
              <a:rPr lang="en-IN" dirty="0" smtClean="0">
                <a:latin typeface=".VnBook-Antiqua" panose="020B7200000000000000" pitchFamily="34" charset="0"/>
              </a:rPr>
              <a:t> and interpret compensation data. Here’s a general outline of the steps involves </a:t>
            </a:r>
            <a:r>
              <a:rPr lang="en-IN" dirty="0" smtClean="0"/>
              <a:t>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0721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8000" dirty="0" smtClean="0">
                <a:latin typeface=".VnBook-Antiqua" panose="020B7200000000000000" pitchFamily="34" charset="0"/>
              </a:rPr>
              <a:t>SALARY PROCESS</a:t>
            </a:r>
            <a:endParaRPr lang="en-IN" sz="8000" dirty="0">
              <a:latin typeface=".VnBook-Antiqua" panose="020B7200000000000000" pitchFamily="34" charset="0"/>
            </a:endParaRP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075" y="2693194"/>
            <a:ext cx="1571625" cy="2914650"/>
          </a:xfrm>
        </p:spPr>
      </p:pic>
    </p:spTree>
    <p:extLst>
      <p:ext uri="{BB962C8B-B14F-4D97-AF65-F5344CB8AC3E}">
        <p14:creationId xmlns:p14="http://schemas.microsoft.com/office/powerpoint/2010/main" val="2883332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.Vn3DH" panose="020B7200000000000000" pitchFamily="34" charset="0"/>
              </a:rPr>
              <a:t>Project Overview</a:t>
            </a:r>
            <a:endParaRPr lang="en-IN" dirty="0">
              <a:latin typeface=".Vn3DH" panose="020B7200000000000000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latin typeface=".VnPresent" panose="020B7200000000000000" pitchFamily="34" charset="0"/>
              </a:rPr>
              <a:t>Employees salary statement analysis to review though employers must issue salary slips to their employees, it is not mandatory to provide printed slips. For employees,  a salary slip works as proof of income it provide the detail statements of expenses on management.</a:t>
            </a:r>
            <a:endParaRPr lang="en-IN" dirty="0">
              <a:latin typeface=".VnPresent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723876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849" y="214813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IN" sz="4800" dirty="0" smtClean="0">
                <a:latin typeface=".VnMemorandumH" panose="020B7200000000000000" pitchFamily="34" charset="0"/>
              </a:rPr>
              <a:t>Our Solution And Its Value Proposition</a:t>
            </a:r>
            <a:endParaRPr lang="en-IN" sz="4800" dirty="0">
              <a:latin typeface=".VnMemorandumH" panose="020B7200000000000000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04581"/>
            <a:ext cx="10515600" cy="3972382"/>
          </a:xfrm>
        </p:spPr>
        <p:txBody>
          <a:bodyPr/>
          <a:lstStyle/>
          <a:p>
            <a:r>
              <a:rPr lang="en-IN" dirty="0" smtClean="0">
                <a:latin typeface=".VnCentury Schoolbook" panose="020B7200000000000000" pitchFamily="34" charset="0"/>
              </a:rPr>
              <a:t>CONDITIONAL FORMATING-MISSING VALUES</a:t>
            </a:r>
          </a:p>
          <a:p>
            <a:r>
              <a:rPr lang="en-IN" dirty="0" smtClean="0">
                <a:latin typeface=".VnCentury Schoolbook" panose="020B7200000000000000" pitchFamily="34" charset="0"/>
              </a:rPr>
              <a:t>FILTER-FILTER OUT MISSING VALUES</a:t>
            </a:r>
          </a:p>
          <a:p>
            <a:r>
              <a:rPr lang="en-IN" dirty="0" smtClean="0">
                <a:latin typeface=".VnCentury Schoolbook" panose="020B7200000000000000" pitchFamily="34" charset="0"/>
              </a:rPr>
              <a:t>PIVOT TABLE-SUMMARY OF DATA</a:t>
            </a:r>
          </a:p>
          <a:p>
            <a:r>
              <a:rPr lang="en-IN" dirty="0" smtClean="0">
                <a:latin typeface=".VnCentury Schoolbook" panose="020B7200000000000000" pitchFamily="34" charset="0"/>
              </a:rPr>
              <a:t>GRAPH DATA VISUALISATION</a:t>
            </a:r>
            <a:endParaRPr lang="en-IN" dirty="0">
              <a:latin typeface=".VnCentury Schoolbook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422193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dirty="0" smtClean="0">
                <a:latin typeface=".VnBook-Antiqua" panose="020B7200000000000000" pitchFamily="34" charset="0"/>
              </a:rPr>
              <a:t>DATA SET DESCRIPTION</a:t>
            </a:r>
            <a:endParaRPr lang="en-IN" sz="6000" dirty="0">
              <a:latin typeface=".VnBook-Antiqua" panose="020B7200000000000000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>
                <a:latin typeface="Adobe Caslon Pro" panose="0205050205050A020403" pitchFamily="18" charset="0"/>
              </a:rPr>
              <a:t>Employee data set –</a:t>
            </a:r>
            <a:r>
              <a:rPr lang="en-IN" dirty="0" err="1" smtClean="0">
                <a:latin typeface="Adobe Caslon Pro" panose="0205050205050A020403" pitchFamily="18" charset="0"/>
              </a:rPr>
              <a:t>kaggle</a:t>
            </a:r>
            <a:r>
              <a:rPr lang="en-IN" dirty="0" smtClean="0">
                <a:latin typeface="Adobe Caslon Pro" panose="0205050205050A020403" pitchFamily="18" charset="0"/>
              </a:rPr>
              <a:t> </a:t>
            </a:r>
          </a:p>
          <a:p>
            <a:pPr marL="0" indent="0">
              <a:buNone/>
            </a:pPr>
            <a:r>
              <a:rPr lang="en-IN" dirty="0" smtClean="0">
                <a:latin typeface="Adobe Caslon Pro" panose="0205050205050A020403" pitchFamily="18" charset="0"/>
              </a:rPr>
              <a:t>Features-21</a:t>
            </a:r>
          </a:p>
          <a:p>
            <a:pPr marL="0" indent="0">
              <a:buNone/>
            </a:pPr>
            <a:r>
              <a:rPr lang="en-IN" dirty="0" smtClean="0">
                <a:latin typeface="Adobe Caslon Pro" panose="0205050205050A020403" pitchFamily="18" charset="0"/>
              </a:rPr>
              <a:t>Considered-7</a:t>
            </a:r>
          </a:p>
          <a:p>
            <a:pPr marL="0" indent="0">
              <a:buNone/>
            </a:pPr>
            <a:r>
              <a:rPr lang="en-IN" dirty="0" smtClean="0">
                <a:latin typeface="Adobe Caslon Pro" panose="0205050205050A020403" pitchFamily="18" charset="0"/>
              </a:rPr>
              <a:t>Name-Text</a:t>
            </a:r>
          </a:p>
          <a:p>
            <a:pPr marL="0" indent="0">
              <a:buNone/>
            </a:pPr>
            <a:r>
              <a:rPr lang="en-IN" dirty="0" smtClean="0">
                <a:latin typeface="Adobe Caslon Pro" panose="0205050205050A020403" pitchFamily="18" charset="0"/>
              </a:rPr>
              <a:t>Provident Fund-Numerical</a:t>
            </a:r>
          </a:p>
          <a:p>
            <a:pPr marL="0" indent="0">
              <a:buNone/>
            </a:pPr>
            <a:r>
              <a:rPr lang="en-IN" dirty="0" smtClean="0">
                <a:latin typeface="Adobe Caslon Pro" panose="0205050205050A020403" pitchFamily="18" charset="0"/>
              </a:rPr>
              <a:t>D.A-Numerical</a:t>
            </a:r>
          </a:p>
          <a:p>
            <a:pPr marL="0" indent="0">
              <a:buNone/>
            </a:pPr>
            <a:r>
              <a:rPr lang="en-IN" dirty="0" smtClean="0">
                <a:latin typeface="Adobe Caslon Pro" panose="0205050205050A020403" pitchFamily="18" charset="0"/>
              </a:rPr>
              <a:t>Gross salary-Numerical</a:t>
            </a:r>
          </a:p>
          <a:p>
            <a:pPr marL="0" indent="0">
              <a:buNone/>
            </a:pPr>
            <a:r>
              <a:rPr lang="en-IN" dirty="0" smtClean="0">
                <a:latin typeface="Adobe Caslon Pro" panose="0205050205050A020403" pitchFamily="18" charset="0"/>
              </a:rPr>
              <a:t>Net salary-Numerical</a:t>
            </a:r>
          </a:p>
        </p:txBody>
      </p:sp>
    </p:spTree>
    <p:extLst>
      <p:ext uri="{BB962C8B-B14F-4D97-AF65-F5344CB8AC3E}">
        <p14:creationId xmlns:p14="http://schemas.microsoft.com/office/powerpoint/2010/main" val="26371369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3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Ion">
  <a:themeElements>
    <a:clrScheme name="Custom 1">
      <a:dk1>
        <a:srgbClr val="44546A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FF000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B7B7B"/>
      </a:accent6>
      <a:hlink>
        <a:srgbClr val="0563C1"/>
      </a:hlink>
      <a:folHlink>
        <a:srgbClr val="954F72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3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ppt/theme/theme4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5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AB946B"/>
      </a:accent1>
      <a:accent2>
        <a:srgbClr val="C04F32"/>
      </a:accent2>
      <a:accent3>
        <a:srgbClr val="DD8C3C"/>
      </a:accent3>
      <a:accent4>
        <a:srgbClr val="8E684C"/>
      </a:accent4>
      <a:accent5>
        <a:srgbClr val="CBAF62"/>
      </a:accent5>
      <a:accent6>
        <a:srgbClr val="803348"/>
      </a:accent6>
      <a:hlink>
        <a:srgbClr val="86724D"/>
      </a:hlink>
      <a:folHlink>
        <a:srgbClr val="B99E84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A2BEDC8B-F191-493B-BA33-0F4F800A89D3}"/>
    </a:ext>
  </a:extLst>
</a:theme>
</file>

<file path=ppt/theme/theme6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7.xml><?xml version="1.0" encoding="utf-8"?>
<a:theme xmlns:a="http://schemas.openxmlformats.org/drawingml/2006/main" name="1_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8.xml><?xml version="1.0" encoding="utf-8"?>
<a:theme xmlns:a="http://schemas.openxmlformats.org/drawingml/2006/main" name="2_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ppt/theme/theme9.xml><?xml version="1.0" encoding="utf-8"?>
<a:theme xmlns:a="http://schemas.openxmlformats.org/drawingml/2006/main" name="1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Override1.xml><?xml version="1.0" encoding="utf-8"?>
<a:themeOverride xmlns:a="http://schemas.openxmlformats.org/drawingml/2006/main">
  <a:clrScheme name="Green Yellow">
    <a:dk1>
      <a:sysClr val="windowText" lastClr="000000"/>
    </a:dk1>
    <a:lt1>
      <a:sysClr val="window" lastClr="FFFFFF"/>
    </a:lt1>
    <a:dk2>
      <a:srgbClr val="455F51"/>
    </a:dk2>
    <a:lt2>
      <a:srgbClr val="E2DFCC"/>
    </a:lt2>
    <a:accent1>
      <a:srgbClr val="99CB38"/>
    </a:accent1>
    <a:accent2>
      <a:srgbClr val="63A537"/>
    </a:accent2>
    <a:accent3>
      <a:srgbClr val="37A76F"/>
    </a:accent3>
    <a:accent4>
      <a:srgbClr val="44C1A3"/>
    </a:accent4>
    <a:accent5>
      <a:srgbClr val="4EB3CF"/>
    </a:accent5>
    <a:accent6>
      <a:srgbClr val="51C3F9"/>
    </a:accent6>
    <a:hlink>
      <a:srgbClr val="EE7B08"/>
    </a:hlink>
    <a:folHlink>
      <a:srgbClr val="977B2D"/>
    </a:folHlink>
  </a:clrScheme>
</a:themeOverride>
</file>

<file path=ppt/theme/themeOverride2.xml><?xml version="1.0" encoding="utf-8"?>
<a:themeOverride xmlns:a="http://schemas.openxmlformats.org/drawingml/2006/main">
  <a:clrScheme name="Red">
    <a:dk1>
      <a:sysClr val="windowText" lastClr="000000"/>
    </a:dk1>
    <a:lt1>
      <a:sysClr val="window" lastClr="FFFFFF"/>
    </a:lt1>
    <a:dk2>
      <a:srgbClr val="323232"/>
    </a:dk2>
    <a:lt2>
      <a:srgbClr val="E5C243"/>
    </a:lt2>
    <a:accent1>
      <a:srgbClr val="A5300F"/>
    </a:accent1>
    <a:accent2>
      <a:srgbClr val="D55816"/>
    </a:accent2>
    <a:accent3>
      <a:srgbClr val="E19825"/>
    </a:accent3>
    <a:accent4>
      <a:srgbClr val="B19C7D"/>
    </a:accent4>
    <a:accent5>
      <a:srgbClr val="7F5F52"/>
    </a:accent5>
    <a:accent6>
      <a:srgbClr val="B27D49"/>
    </a:accent6>
    <a:hlink>
      <a:srgbClr val="6B9F25"/>
    </a:hlink>
    <a:folHlink>
      <a:srgbClr val="B26B02"/>
    </a:folHlink>
  </a:clrScheme>
</a:themeOverride>
</file>

<file path=ppt/theme/themeOverride3.xml><?xml version="1.0" encoding="utf-8"?>
<a:themeOverride xmlns:a="http://schemas.openxmlformats.org/drawingml/2006/main">
  <a:clrScheme name="Red">
    <a:dk1>
      <a:sysClr val="windowText" lastClr="000000"/>
    </a:dk1>
    <a:lt1>
      <a:sysClr val="window" lastClr="FFFFFF"/>
    </a:lt1>
    <a:dk2>
      <a:srgbClr val="323232"/>
    </a:dk2>
    <a:lt2>
      <a:srgbClr val="E5C243"/>
    </a:lt2>
    <a:accent1>
      <a:srgbClr val="A5300F"/>
    </a:accent1>
    <a:accent2>
      <a:srgbClr val="D55816"/>
    </a:accent2>
    <a:accent3>
      <a:srgbClr val="E19825"/>
    </a:accent3>
    <a:accent4>
      <a:srgbClr val="B19C7D"/>
    </a:accent4>
    <a:accent5>
      <a:srgbClr val="7F5F52"/>
    </a:accent5>
    <a:accent6>
      <a:srgbClr val="B27D49"/>
    </a:accent6>
    <a:hlink>
      <a:srgbClr val="6B9F25"/>
    </a:hlink>
    <a:folHlink>
      <a:srgbClr val="B26B0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260</TotalTime>
  <Words>312</Words>
  <Application>Microsoft Office PowerPoint</Application>
  <PresentationFormat>Widescreen</PresentationFormat>
  <Paragraphs>58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20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14</vt:i4>
      </vt:variant>
    </vt:vector>
  </HeadingPairs>
  <TitlesOfParts>
    <vt:vector size="43" baseType="lpstr">
      <vt:lpstr>.Vn3DH</vt:lpstr>
      <vt:lpstr>.VnArabia</vt:lpstr>
      <vt:lpstr>.VnArabiaH</vt:lpstr>
      <vt:lpstr>.VnAristoteH</vt:lpstr>
      <vt:lpstr>.VnBook-Antiqua</vt:lpstr>
      <vt:lpstr>.VnCentury Schoolbook</vt:lpstr>
      <vt:lpstr>.VnClarendon</vt:lpstr>
      <vt:lpstr>.VnLinus</vt:lpstr>
      <vt:lpstr>.VnMemorandumH</vt:lpstr>
      <vt:lpstr>.VnPresent</vt:lpstr>
      <vt:lpstr>.VnSouthern</vt:lpstr>
      <vt:lpstr>Adobe Caslon Pro</vt:lpstr>
      <vt:lpstr>Arial</vt:lpstr>
      <vt:lpstr>Calibri</vt:lpstr>
      <vt:lpstr>Calibri Light</vt:lpstr>
      <vt:lpstr>Century Gothic</vt:lpstr>
      <vt:lpstr>Engravers MT</vt:lpstr>
      <vt:lpstr>Garamond</vt:lpstr>
      <vt:lpstr>Trebuchet MS</vt:lpstr>
      <vt:lpstr>Wingdings 3</vt:lpstr>
      <vt:lpstr>3_Facet</vt:lpstr>
      <vt:lpstr>Ion</vt:lpstr>
      <vt:lpstr>Retrospect</vt:lpstr>
      <vt:lpstr>Facet</vt:lpstr>
      <vt:lpstr>Organic</vt:lpstr>
      <vt:lpstr>1_Office Theme</vt:lpstr>
      <vt:lpstr>1_Ion</vt:lpstr>
      <vt:lpstr>2_Ion</vt:lpstr>
      <vt:lpstr>1_Facet</vt:lpstr>
      <vt:lpstr>WELCOME</vt:lpstr>
      <vt:lpstr>Salary Data Analysis Using Excel</vt:lpstr>
      <vt:lpstr>Project Title</vt:lpstr>
      <vt:lpstr>AGENDA</vt:lpstr>
      <vt:lpstr>Problem Statement</vt:lpstr>
      <vt:lpstr>SALARY PROCESS</vt:lpstr>
      <vt:lpstr>Project Overview</vt:lpstr>
      <vt:lpstr>Our Solution And Its Value Proposition</vt:lpstr>
      <vt:lpstr>DATA SET DESCRIPTION</vt:lpstr>
      <vt:lpstr>THE “WOW” IN  OUR SOLUTION</vt:lpstr>
      <vt:lpstr>Modelling</vt:lpstr>
      <vt:lpstr>RESULTS</vt:lpstr>
      <vt:lpstr>CONCLUSION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</dc:title>
  <dc:creator>Admin</dc:creator>
  <cp:lastModifiedBy>Admin</cp:lastModifiedBy>
  <cp:revision>22</cp:revision>
  <dcterms:created xsi:type="dcterms:W3CDTF">2024-08-30T16:31:28Z</dcterms:created>
  <dcterms:modified xsi:type="dcterms:W3CDTF">2024-08-31T15:21:08Z</dcterms:modified>
</cp:coreProperties>
</file>